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2" r:id="rId1"/>
    <p:sldMasterId id="2147484048" r:id="rId2"/>
    <p:sldMasterId id="2147484060" r:id="rId3"/>
    <p:sldMasterId id="2147484072" r:id="rId4"/>
  </p:sldMasterIdLst>
  <p:notesMasterIdLst>
    <p:notesMasterId r:id="rId33"/>
  </p:notesMasterIdLst>
  <p:sldIdLst>
    <p:sldId id="256" r:id="rId5"/>
    <p:sldId id="258" r:id="rId6"/>
    <p:sldId id="270" r:id="rId7"/>
    <p:sldId id="294" r:id="rId8"/>
    <p:sldId id="295" r:id="rId9"/>
    <p:sldId id="296" r:id="rId10"/>
    <p:sldId id="297" r:id="rId11"/>
    <p:sldId id="299" r:id="rId12"/>
    <p:sldId id="301" r:id="rId13"/>
    <p:sldId id="300" r:id="rId14"/>
    <p:sldId id="269" r:id="rId15"/>
    <p:sldId id="268" r:id="rId16"/>
    <p:sldId id="267" r:id="rId17"/>
    <p:sldId id="262" r:id="rId18"/>
    <p:sldId id="302" r:id="rId19"/>
    <p:sldId id="303" r:id="rId20"/>
    <p:sldId id="305" r:id="rId21"/>
    <p:sldId id="306" r:id="rId22"/>
    <p:sldId id="260" r:id="rId23"/>
    <p:sldId id="273" r:id="rId24"/>
    <p:sldId id="274" r:id="rId25"/>
    <p:sldId id="275" r:id="rId26"/>
    <p:sldId id="276" r:id="rId27"/>
    <p:sldId id="277" r:id="rId28"/>
    <p:sldId id="278" r:id="rId29"/>
    <p:sldId id="308" r:id="rId30"/>
    <p:sldId id="309" r:id="rId31"/>
    <p:sldId id="307" r:id="rId32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pitchFamily="2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3399"/>
    <a:srgbClr val="C808AD"/>
    <a:srgbClr val="FFFF00"/>
    <a:srgbClr val="009900"/>
    <a:srgbClr val="009799"/>
    <a:srgbClr val="CC0000"/>
    <a:srgbClr val="6666FF"/>
    <a:srgbClr val="11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0929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en-US" b="1"/>
              <a:t>SSR1 Cryomodule for PXIE</a:t>
            </a:r>
          </a:p>
        </c:rich>
      </c:tx>
      <c:layout>
        <c:manualLayout>
          <c:xMode val="edge"/>
          <c:yMode val="edge"/>
          <c:x val="0.40909090909090923"/>
          <c:y val="3.05882352941176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1180555555555555"/>
          <c:y val="0.16983718136927811"/>
          <c:w val="0.72001257655293072"/>
          <c:h val="0.7972216290760266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0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800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0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80800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8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00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2"/>
            <c:invertIfNegative val="0"/>
            <c:bubble3D val="0"/>
            <c:spPr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80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8080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5"/>
            <c:invertIfNegative val="0"/>
            <c:bubble3D val="0"/>
            <c:spPr>
              <a:solidFill>
                <a:srgbClr val="80206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Schedule!$A$7:$A$18</c:f>
              <c:strCache>
                <c:ptCount val="12"/>
                <c:pt idx="0">
                  <c:v>Bare cavity fab (*)</c:v>
                </c:pt>
                <c:pt idx="1">
                  <c:v>Dressed cavity fab</c:v>
                </c:pt>
                <c:pt idx="2">
                  <c:v>Cryomodule detail design</c:v>
                </c:pt>
                <c:pt idx="3">
                  <c:v>Cryomodule component fab</c:v>
                </c:pt>
                <c:pt idx="4">
                  <c:v>Tuner design and prototype</c:v>
                </c:pt>
                <c:pt idx="5">
                  <c:v>Input coupler fab</c:v>
                </c:pt>
                <c:pt idx="6">
                  <c:v>Solenoid fab</c:v>
                </c:pt>
                <c:pt idx="7">
                  <c:v>Current lead fab</c:v>
                </c:pt>
                <c:pt idx="8">
                  <c:v>Tooling design</c:v>
                </c:pt>
                <c:pt idx="9">
                  <c:v>Tooling fab</c:v>
                </c:pt>
                <c:pt idx="10">
                  <c:v>Cold mass string assy</c:v>
                </c:pt>
                <c:pt idx="11">
                  <c:v>Cryomodule assembly</c:v>
                </c:pt>
              </c:strCache>
            </c:strRef>
          </c:cat>
          <c:val>
            <c:numRef>
              <c:f>Schedule!$D$7:$D$18</c:f>
              <c:numCache>
                <c:formatCode>m/d/yyyy</c:formatCode>
                <c:ptCount val="12"/>
                <c:pt idx="0">
                  <c:v>41243</c:v>
                </c:pt>
                <c:pt idx="1">
                  <c:v>42277.5</c:v>
                </c:pt>
                <c:pt idx="2">
                  <c:v>41821.5</c:v>
                </c:pt>
                <c:pt idx="3">
                  <c:v>42218.5</c:v>
                </c:pt>
                <c:pt idx="4">
                  <c:v>42064</c:v>
                </c:pt>
                <c:pt idx="5">
                  <c:v>42186</c:v>
                </c:pt>
                <c:pt idx="6">
                  <c:v>42003.5</c:v>
                </c:pt>
                <c:pt idx="7">
                  <c:v>42187.5</c:v>
                </c:pt>
                <c:pt idx="8">
                  <c:v>42368.5</c:v>
                </c:pt>
                <c:pt idx="9">
                  <c:v>42551</c:v>
                </c:pt>
                <c:pt idx="10">
                  <c:v>42643.25</c:v>
                </c:pt>
                <c:pt idx="11">
                  <c:v>42735.25</c:v>
                </c:pt>
              </c:numCache>
            </c:numRef>
          </c:val>
        </c:ser>
        <c:ser>
          <c:idx val="1"/>
          <c:order val="1"/>
          <c:spPr>
            <a:solidFill>
              <a:srgbClr val="FF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Schedule!$A$7:$A$18</c:f>
              <c:strCache>
                <c:ptCount val="12"/>
                <c:pt idx="0">
                  <c:v>Bare cavity fab (*)</c:v>
                </c:pt>
                <c:pt idx="1">
                  <c:v>Dressed cavity fab</c:v>
                </c:pt>
                <c:pt idx="2">
                  <c:v>Cryomodule detail design</c:v>
                </c:pt>
                <c:pt idx="3">
                  <c:v>Cryomodule component fab</c:v>
                </c:pt>
                <c:pt idx="4">
                  <c:v>Tuner design and prototype</c:v>
                </c:pt>
                <c:pt idx="5">
                  <c:v>Input coupler fab</c:v>
                </c:pt>
                <c:pt idx="6">
                  <c:v>Solenoid fab</c:v>
                </c:pt>
                <c:pt idx="7">
                  <c:v>Current lead fab</c:v>
                </c:pt>
                <c:pt idx="8">
                  <c:v>Tooling design</c:v>
                </c:pt>
                <c:pt idx="9">
                  <c:v>Tooling fab</c:v>
                </c:pt>
                <c:pt idx="10">
                  <c:v>Cold mass string assy</c:v>
                </c:pt>
                <c:pt idx="11">
                  <c:v>Cryomodule assembly</c:v>
                </c:pt>
              </c:strCache>
            </c:strRef>
          </c:cat>
          <c:val>
            <c:numRef>
              <c:f>Schedule!$B$7:$B$18</c:f>
              <c:numCache>
                <c:formatCode>m/d/yyyy</c:formatCode>
                <c:ptCount val="12"/>
                <c:pt idx="0">
                  <c:v>40148</c:v>
                </c:pt>
                <c:pt idx="1">
                  <c:v>41730</c:v>
                </c:pt>
                <c:pt idx="2">
                  <c:v>40909</c:v>
                </c:pt>
                <c:pt idx="3">
                  <c:v>41671</c:v>
                </c:pt>
                <c:pt idx="4">
                  <c:v>41699</c:v>
                </c:pt>
                <c:pt idx="5">
                  <c:v>41821</c:v>
                </c:pt>
                <c:pt idx="6">
                  <c:v>41821</c:v>
                </c:pt>
                <c:pt idx="7">
                  <c:v>42005</c:v>
                </c:pt>
                <c:pt idx="8">
                  <c:v>41821</c:v>
                </c:pt>
                <c:pt idx="9">
                  <c:v>42186</c:v>
                </c:pt>
                <c:pt idx="10">
                  <c:v>42552</c:v>
                </c:pt>
                <c:pt idx="11">
                  <c:v>42644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83246080"/>
        <c:axId val="83247872"/>
      </c:barChart>
      <c:catAx>
        <c:axId val="83246080"/>
        <c:scaling>
          <c:orientation val="maxMin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32478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3247872"/>
        <c:scaling>
          <c:orientation val="minMax"/>
          <c:min val="40909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m/d/yy;@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3246080"/>
        <c:crosses val="autoZero"/>
        <c:crossBetween val="between"/>
        <c:majorUnit val="182.5"/>
        <c:minorUnit val="30.4"/>
      </c:valAx>
      <c:spPr>
        <a:noFill/>
        <a:ln w="25400">
          <a:noFill/>
        </a:ln>
      </c:spPr>
    </c:plotArea>
    <c:plotVisOnly val="0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 pitchFamily="34" charset="0"/>
          <a:ea typeface="Century Schoolbook"/>
          <a:cs typeface="Century Schoolbook"/>
        </a:defRPr>
      </a:pPr>
      <a:endParaRPr lang="en-US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0.48065</cdr:x>
      <cdr:y>0.17039</cdr:y>
    </cdr:from>
    <cdr:to>
      <cdr:x>0.48167</cdr:x>
      <cdr:y>0.96977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4495784" y="697876"/>
          <a:ext cx="9541" cy="327404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A02FCC2-A4BC-46C7-A897-74930B37D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80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02FCC2-A4BC-46C7-A897-74930B37D3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1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35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4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4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09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708"/>
            <a:ext cx="16002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6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5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7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14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0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69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3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708"/>
            <a:ext cx="16002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746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09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3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6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493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708"/>
            <a:ext cx="16002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9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96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2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51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08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67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7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02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23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13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  <a:extLst/>
        </p:spPr>
        <p:txBody>
          <a:bodyPr anchor="b"/>
          <a:lstStyle>
            <a:lvl1pPr algn="r">
              <a:defRPr sz="40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289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buSzPct val="100000"/>
              <a:defRPr/>
            </a:lvl1pPr>
            <a:lvl2pPr>
              <a:spcBef>
                <a:spcPts val="400"/>
              </a:spcBef>
              <a:buSzPct val="90000"/>
              <a:defRPr/>
            </a:lvl2pPr>
            <a:lvl3pPr marL="1143000" indent="-228600">
              <a:spcBef>
                <a:spcPts val="200"/>
              </a:spcBef>
              <a:buSzPct val="70000"/>
              <a:buFont typeface="Wingdings" pitchFamily="2" charset="2"/>
              <a:buChar char="v"/>
              <a:defRPr sz="2000"/>
            </a:lvl3pPr>
            <a:lvl4pPr>
              <a:spcBef>
                <a:spcPts val="200"/>
              </a:spcBef>
              <a:buSzPct val="50000"/>
              <a:defRPr/>
            </a:lvl4pPr>
            <a:lvl5pPr>
              <a:spcBef>
                <a:spcPts val="200"/>
              </a:spcBef>
              <a:buSzPct val="5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76BBECFF-F207-4C65-B9B5-95271AC2022A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9708"/>
            <a:ext cx="1600200" cy="8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48C8DA77-7B6E-474F-BE15-C939B38D51B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229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15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0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1B1DF1E-7DB0-467B-AAD4-D7017BF1F2C8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03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04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27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977A28D-872A-4E3D-8386-956C3EE07B16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12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922A94E-C0CB-45B3-8723-AF20DD5BA527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D2AC10E-7263-4860-8BFE-AAB80CDB04B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85B01827-B483-47B9-B2FE-E934C17D2B60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AB8B8446-4389-417C-9B3A-FCE5EAB323E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94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C5B0196E-8BB4-4339-ADD8-D0D000AD443B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fld id="{220EB5C6-905C-4F83-BC8F-345CC34C4773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smtClean="0"/>
              <a:t>SLHiPP-4, May 2014; Slava Yakovlev</a:t>
            </a:r>
            <a:endParaRPr lang="en-US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  <p:extLst>
      <p:ext uri="{BB962C8B-B14F-4D97-AF65-F5344CB8AC3E}">
        <p14:creationId xmlns:p14="http://schemas.microsoft.com/office/powerpoint/2010/main" val="123015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  <p:extLst>
      <p:ext uri="{BB962C8B-B14F-4D97-AF65-F5344CB8AC3E}">
        <p14:creationId xmlns:p14="http://schemas.microsoft.com/office/powerpoint/2010/main" val="86379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C:\Documents and Settings\kevin.XENOLAND\My Documents\fnalppt\newwhite\sub-pages\Fermi_white_subpag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6150" y="6381750"/>
            <a:ext cx="2895600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 b="1">
                <a:solidFill>
                  <a:srgbClr val="111111"/>
                </a:solidFill>
              </a:defRPr>
            </a:lvl1pPr>
          </a:lstStyle>
          <a:p>
            <a:pPr>
              <a:defRPr/>
            </a:pPr>
            <a:fld id="{E56B12EA-D4C1-4634-B0F1-F4FFF28A20FC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  <p:extLst>
      <p:ext uri="{BB962C8B-B14F-4D97-AF65-F5344CB8AC3E}">
        <p14:creationId xmlns:p14="http://schemas.microsoft.com/office/powerpoint/2010/main" val="124619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80000"/>
        <a:buChar char="•"/>
        <a:defRPr sz="2400">
          <a:solidFill>
            <a:srgbClr val="111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SzPct val="70000"/>
        <a:buFont typeface="Wingdings" pitchFamily="2" charset="2"/>
        <a:buChar char="§"/>
        <a:defRPr sz="2000">
          <a:solidFill>
            <a:srgbClr val="11111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35000"/>
        <a:buFont typeface="Wingdings" pitchFamily="2" charset="2"/>
        <a:buChar char="q"/>
        <a:defRPr sz="2000">
          <a:solidFill>
            <a:srgbClr val="11111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rgbClr val="11111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Documents and Settings\kevin.XENOLAND\My Documents\fnalppt\newwhite\fermi-white-h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752600"/>
            <a:ext cx="8763000" cy="11430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New Fermilab Plans (PIP II)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33600" y="2971800"/>
            <a:ext cx="6705600" cy="2438400"/>
          </a:xfr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Slava</a:t>
            </a: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Yakovlev</a:t>
            </a: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1800" b="1" dirty="0" smtClean="0"/>
              <a:t>4th </a:t>
            </a:r>
            <a:r>
              <a:rPr lang="en-US" sz="1800" b="1" dirty="0" err="1"/>
              <a:t>SLHiPP</a:t>
            </a:r>
            <a:r>
              <a:rPr lang="en-US" sz="1800" b="1" dirty="0"/>
              <a:t> </a:t>
            </a:r>
            <a:r>
              <a:rPr lang="en-US" sz="1800" b="1" dirty="0" smtClean="0"/>
              <a:t>Meeting</a:t>
            </a:r>
            <a:endParaRPr lang="en-US" sz="1800" b="1" dirty="0"/>
          </a:p>
          <a:p>
            <a:pPr marL="0" indent="0" algn="r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 15-16, 2014</a:t>
            </a:r>
          </a:p>
          <a:p>
            <a:pPr marL="0" indent="0" algn="r" eaLnBrk="1" hangingPunct="1">
              <a:buFontTx/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400800" cy="762000"/>
          </a:xfrm>
        </p:spPr>
        <p:txBody>
          <a:bodyPr/>
          <a:lstStyle/>
          <a:p>
            <a:r>
              <a:rPr lang="en-US" dirty="0" smtClean="0"/>
              <a:t>PIP-II Major Parameters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400800"/>
            <a:ext cx="3295650" cy="2286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52301"/>
              </p:ext>
            </p:extLst>
          </p:nvPr>
        </p:nvGraphicFramePr>
        <p:xfrm>
          <a:off x="1905000" y="990600"/>
          <a:ext cx="6934199" cy="47091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08390"/>
                <a:gridCol w="1330177"/>
                <a:gridCol w="695632"/>
              </a:tblGrid>
              <a:tr h="284704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Performance </a:t>
                      </a: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8105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Requirement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9315">
                <a:tc>
                  <a:txBody>
                    <a:bodyPr/>
                    <a:lstStyle/>
                    <a:p>
                      <a:pPr marL="6477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5640" marR="0" algn="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b="0" spc="-4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3906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600" b="0" spc="-1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msec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Repeti</a:t>
                      </a:r>
                      <a:r>
                        <a:rPr lang="en-US" sz="1600" b="0" spc="-10" baseline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ion</a:t>
                      </a:r>
                      <a:r>
                        <a:rPr lang="en-US" sz="16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3906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600" b="0" spc="-2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Upgrad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Potential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024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CW  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Booste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Protons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per</a:t>
                      </a:r>
                      <a:r>
                        <a:rPr lang="en-US" sz="1600" b="0" spc="-2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 smtClean="0">
                          <a:solidFill>
                            <a:srgbClr val="003399"/>
                          </a:solidFill>
                          <a:effectLst/>
                        </a:rPr>
                        <a:t>Pu</a:t>
                      </a:r>
                      <a:r>
                        <a:rPr lang="en-US" sz="1600" b="0" spc="5" baseline="0" dirty="0" smtClean="0">
                          <a:solidFill>
                            <a:srgbClr val="003399"/>
                          </a:solidFill>
                          <a:effectLst/>
                        </a:rPr>
                        <a:t>l</a:t>
                      </a:r>
                      <a:r>
                        <a:rPr lang="en-US" sz="1600" b="0" spc="-5" baseline="0" dirty="0" smtClean="0">
                          <a:solidFill>
                            <a:srgbClr val="003399"/>
                          </a:solidFill>
                          <a:effectLst/>
                        </a:rPr>
                        <a:t>s</a:t>
                      </a:r>
                      <a:r>
                        <a:rPr lang="en-US" sz="1600" b="0" baseline="0" dirty="0" smtClean="0">
                          <a:solidFill>
                            <a:srgbClr val="003399"/>
                          </a:solidFill>
                          <a:effectLst/>
                        </a:rPr>
                        <a:t>e (extracted)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0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6.4×1</a:t>
                      </a:r>
                      <a:r>
                        <a:rPr lang="en-US" sz="1600" b="0" spc="-10" baseline="0" dirty="0">
                          <a:solidFill>
                            <a:srgbClr val="003399"/>
                          </a:solidFill>
                          <a:effectLst/>
                        </a:rPr>
                        <a:t>0</a:t>
                      </a:r>
                      <a:r>
                        <a:rPr lang="en-US" sz="1600" b="0" baseline="30000" dirty="0">
                          <a:solidFill>
                            <a:srgbClr val="003399"/>
                          </a:solidFill>
                          <a:effectLst/>
                        </a:rPr>
                        <a:t>12</a:t>
                      </a:r>
                      <a:endParaRPr lang="en-US" sz="1600" b="0" baseline="3000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3399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Booste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</a:t>
                      </a:r>
                      <a:r>
                        <a:rPr lang="en-US" sz="1600" b="0" spc="-3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Pul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se</a:t>
                      </a:r>
                      <a:r>
                        <a:rPr lang="en-US" sz="1600" b="0" spc="-3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Re</a:t>
                      </a:r>
                      <a:r>
                        <a:rPr lang="en-US" sz="1600" b="0" spc="-10" baseline="0" dirty="0">
                          <a:solidFill>
                            <a:srgbClr val="003399"/>
                          </a:solidFill>
                          <a:effectLst/>
                        </a:rPr>
                        <a:t>p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etition</a:t>
                      </a:r>
                      <a:r>
                        <a:rPr lang="en-US" sz="1600" b="0" spc="-3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Rate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15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3399"/>
                          </a:solidFill>
                          <a:effectLst/>
                        </a:rPr>
                        <a:t>Hz</a:t>
                      </a:r>
                      <a:endParaRPr lang="en-US" sz="1600" b="0" baseline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Booste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Be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a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m</a:t>
                      </a:r>
                      <a:r>
                        <a:rPr lang="en-US" sz="1600" b="0" spc="-3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@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8</a:t>
                      </a:r>
                      <a:r>
                        <a:rPr lang="en-US" sz="1600" b="0" spc="-3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75640" marR="0" algn="l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120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600" b="0" baseline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rgbClr val="003399"/>
                          </a:solidFill>
                          <a:effectLst/>
                        </a:rPr>
                        <a:t>     8</a:t>
                      </a:r>
                      <a:r>
                        <a:rPr lang="en-US" sz="1600" b="0" spc="-25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Beam</a:t>
                      </a:r>
                      <a:r>
                        <a:rPr lang="en-US" sz="1600" b="0" spc="-2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to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L</a:t>
                      </a:r>
                      <a:r>
                        <a:rPr lang="en-US" sz="1600" b="0" spc="5" baseline="0" dirty="0">
                          <a:solidFill>
                            <a:srgbClr val="003399"/>
                          </a:solidFill>
                          <a:effectLst/>
                        </a:rPr>
                        <a:t>B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NE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9814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80‐120*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600" b="0" baseline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 smtClean="0">
                          <a:solidFill>
                            <a:srgbClr val="003399"/>
                          </a:solidFill>
                          <a:effectLst/>
                        </a:rPr>
                        <a:t>     Beam</a:t>
                      </a:r>
                      <a:r>
                        <a:rPr lang="en-US" sz="1600" b="0" spc="-30" baseline="0" dirty="0" smtClean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to</a:t>
                      </a:r>
                      <a:r>
                        <a:rPr lang="en-US" sz="1600" b="0" spc="-3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8</a:t>
                      </a:r>
                      <a:r>
                        <a:rPr lang="en-US" sz="1600" b="0" spc="-30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GeV</a:t>
                      </a:r>
                      <a:r>
                        <a:rPr lang="en-US" sz="1600" b="0" spc="-25" baseline="0" dirty="0">
                          <a:solidFill>
                            <a:srgbClr val="003399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Pr</a:t>
                      </a: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og</a:t>
                      </a: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ram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53085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3399"/>
                          </a:solidFill>
                          <a:effectLst/>
                        </a:rPr>
                        <a:t>40‐0*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3399"/>
                          </a:solidFill>
                          <a:effectLst/>
                        </a:rPr>
                        <a:t>kW</a:t>
                      </a:r>
                      <a:endParaRPr lang="en-US" sz="1600" b="0" baseline="0" dirty="0">
                        <a:solidFill>
                          <a:srgbClr val="0033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Main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Injecto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Proton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s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</a:t>
                      </a:r>
                      <a:r>
                        <a:rPr lang="en-US" sz="1600" b="0" spc="5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 smtClean="0">
                          <a:solidFill>
                            <a:srgbClr val="00B050"/>
                          </a:solidFill>
                          <a:effectLst/>
                        </a:rPr>
                        <a:t>Pulse (12 batches; </a:t>
                      </a:r>
                      <a:r>
                        <a:rPr lang="en-US" sz="1600" b="0" spc="-5" baseline="0" dirty="0" err="1" smtClean="0">
                          <a:solidFill>
                            <a:srgbClr val="00B050"/>
                          </a:solidFill>
                          <a:effectLst/>
                        </a:rPr>
                        <a:t>extr</a:t>
                      </a:r>
                      <a:r>
                        <a:rPr lang="en-US" sz="1600" b="0" spc="-5" baseline="0" dirty="0" smtClean="0">
                          <a:solidFill>
                            <a:srgbClr val="00B050"/>
                          </a:solidFill>
                          <a:effectLst/>
                        </a:rPr>
                        <a:t>.)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0" marR="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7.5×1</a:t>
                      </a:r>
                      <a:r>
                        <a:rPr lang="en-US" sz="1600" b="0" spc="-10" baseline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baseline="30000" dirty="0">
                          <a:solidFill>
                            <a:srgbClr val="00B050"/>
                          </a:solidFill>
                          <a:effectLst/>
                        </a:rPr>
                        <a:t>13</a:t>
                      </a:r>
                      <a:endParaRPr lang="en-US" sz="1600" b="0" baseline="300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Main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Injecto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Cyc</a:t>
                      </a:r>
                      <a:r>
                        <a:rPr lang="en-US" sz="1600" b="0" spc="-10" baseline="0">
                          <a:solidFill>
                            <a:srgbClr val="00B050"/>
                          </a:solidFill>
                          <a:effectLst/>
                        </a:rPr>
                        <a:t>l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1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Time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1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1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1.2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sec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Main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Injecto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Cyc</a:t>
                      </a:r>
                      <a:r>
                        <a:rPr lang="en-US" sz="1600" b="0" spc="-10" baseline="0">
                          <a:solidFill>
                            <a:srgbClr val="00B050"/>
                          </a:solidFill>
                          <a:effectLst/>
                        </a:rPr>
                        <a:t>l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1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Time</a:t>
                      </a:r>
                      <a:r>
                        <a:rPr lang="en-US" sz="1600" b="0" spc="-2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1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0.8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sec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LBN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Beam</a:t>
                      </a:r>
                      <a:r>
                        <a:rPr lang="en-US" sz="1600" b="0" spc="-3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1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0.9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LBN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Beam</a:t>
                      </a:r>
                      <a:r>
                        <a:rPr lang="en-US" sz="1600" b="0" spc="-3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>
                          <a:solidFill>
                            <a:srgbClr val="00B050"/>
                          </a:solidFill>
                          <a:effectLst/>
                        </a:rPr>
                        <a:t>Powe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r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20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120</a:t>
                      </a:r>
                      <a:r>
                        <a:rPr lang="en-US" sz="1600" b="0" spc="-25" baseline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40335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1.2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endParaRPr lang="en-US" sz="1600" b="0" baseline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77009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LBN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Upgrad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e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Potentia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l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@</a:t>
                      </a:r>
                      <a:r>
                        <a:rPr lang="en-US" sz="1600" b="0" spc="-15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60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‐</a:t>
                      </a:r>
                      <a:r>
                        <a:rPr lang="en-US" sz="1600" b="0" spc="-5" baseline="0" dirty="0">
                          <a:solidFill>
                            <a:srgbClr val="00B050"/>
                          </a:solidFill>
                          <a:effectLst/>
                        </a:rPr>
                        <a:t>12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r>
                        <a:rPr lang="en-US" sz="1600" b="0" spc="-20" baseline="0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GeV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138430" algn="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&gt;2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baseline="0" dirty="0">
                          <a:solidFill>
                            <a:srgbClr val="00B050"/>
                          </a:solidFill>
                          <a:effectLst/>
                        </a:rPr>
                        <a:t>MW</a:t>
                      </a:r>
                      <a:endParaRPr lang="en-US" sz="1600" b="0" baseline="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569976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*1</a:t>
            </a:r>
            <a:r>
              <a:rPr lang="en-US" sz="1600" baseline="30000" dirty="0" smtClean="0">
                <a:solidFill>
                  <a:srgbClr val="000000"/>
                </a:solidFill>
              </a:rPr>
              <a:t>st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number refers to </a:t>
            </a:r>
            <a:r>
              <a:rPr lang="en-US" sz="1600" dirty="0" smtClean="0">
                <a:solidFill>
                  <a:srgbClr val="000000"/>
                </a:solidFill>
              </a:rPr>
              <a:t>MI </a:t>
            </a:r>
            <a:r>
              <a:rPr lang="en-US" sz="1600" dirty="0">
                <a:solidFill>
                  <a:srgbClr val="000000"/>
                </a:solidFill>
              </a:rPr>
              <a:t>operations </a:t>
            </a:r>
            <a:r>
              <a:rPr lang="en-US" sz="1600" dirty="0" smtClean="0">
                <a:solidFill>
                  <a:srgbClr val="000000"/>
                </a:solidFill>
              </a:rPr>
              <a:t>@ </a:t>
            </a:r>
            <a:r>
              <a:rPr lang="en-US" sz="1600" dirty="0">
                <a:solidFill>
                  <a:srgbClr val="000000"/>
                </a:solidFill>
              </a:rPr>
              <a:t>120 GeV; </a:t>
            </a:r>
            <a:r>
              <a:rPr lang="en-US" sz="1600" dirty="0" smtClean="0">
                <a:solidFill>
                  <a:srgbClr val="000000"/>
                </a:solidFill>
              </a:rPr>
              <a:t>2</a:t>
            </a:r>
            <a:r>
              <a:rPr lang="en-US" sz="1600" baseline="30000" dirty="0" smtClean="0">
                <a:solidFill>
                  <a:srgbClr val="000000"/>
                </a:solidFill>
              </a:rPr>
              <a:t>nd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number to 60 GeV. </a:t>
            </a:r>
            <a:r>
              <a:rPr lang="en-US" sz="1600" dirty="0" smtClean="0">
                <a:solidFill>
                  <a:srgbClr val="000000"/>
                </a:solidFill>
              </a:rPr>
              <a:t/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  The </a:t>
            </a:r>
            <a:r>
              <a:rPr lang="en-US" sz="1600" dirty="0">
                <a:solidFill>
                  <a:srgbClr val="000000"/>
                </a:solidFill>
              </a:rPr>
              <a:t>PIP-II configuration is capable of maintaining 1.2 MW down to 80 GeV.</a:t>
            </a:r>
          </a:p>
        </p:txBody>
      </p:sp>
    </p:spTree>
    <p:extLst>
      <p:ext uri="{BB962C8B-B14F-4D97-AF65-F5344CB8AC3E}">
        <p14:creationId xmlns:p14="http://schemas.microsoft.com/office/powerpoint/2010/main" val="5336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837882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11</a:t>
            </a:fld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" y="1143000"/>
            <a:ext cx="4911149" cy="384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371600" y="3962400"/>
            <a:ext cx="7301906" cy="2361604"/>
            <a:chOff x="1432" y="-2939"/>
            <a:chExt cx="9507" cy="297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-2939"/>
              <a:ext cx="9385" cy="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9182" y="-2910"/>
              <a:ext cx="1748" cy="652"/>
              <a:chOff x="9182" y="-2910"/>
              <a:chExt cx="1748" cy="652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9182" y="-2910"/>
                <a:ext cx="1748" cy="652"/>
              </a:xfrm>
              <a:custGeom>
                <a:avLst/>
                <a:gdLst>
                  <a:gd name="T0" fmla="+- 0 9182 9182"/>
                  <a:gd name="T1" fmla="*/ T0 w 1748"/>
                  <a:gd name="T2" fmla="+- 0 -2258 -2910"/>
                  <a:gd name="T3" fmla="*/ -2258 h 652"/>
                  <a:gd name="T4" fmla="+- 0 10931 9182"/>
                  <a:gd name="T5" fmla="*/ T4 w 1748"/>
                  <a:gd name="T6" fmla="+- 0 -2258 -2910"/>
                  <a:gd name="T7" fmla="*/ -2258 h 652"/>
                  <a:gd name="T8" fmla="+- 0 10931 9182"/>
                  <a:gd name="T9" fmla="*/ T8 w 1748"/>
                  <a:gd name="T10" fmla="+- 0 -2910 -2910"/>
                  <a:gd name="T11" fmla="*/ -2910 h 652"/>
                  <a:gd name="T12" fmla="+- 0 9182 9182"/>
                  <a:gd name="T13" fmla="*/ T12 w 1748"/>
                  <a:gd name="T14" fmla="+- 0 -2910 -2910"/>
                  <a:gd name="T15" fmla="*/ -2910 h 652"/>
                  <a:gd name="T16" fmla="+- 0 9182 9182"/>
                  <a:gd name="T17" fmla="*/ T16 w 1748"/>
                  <a:gd name="T18" fmla="+- 0 -2258 -2910"/>
                  <a:gd name="T19" fmla="*/ -2258 h 65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48" h="652">
                    <a:moveTo>
                      <a:pt x="0" y="652"/>
                    </a:moveTo>
                    <a:lnTo>
                      <a:pt x="1749" y="652"/>
                    </a:lnTo>
                    <a:lnTo>
                      <a:pt x="1749" y="0"/>
                    </a:lnTo>
                    <a:lnTo>
                      <a:pt x="0" y="0"/>
                    </a:lnTo>
                    <a:lnTo>
                      <a:pt x="0" y="6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1710747" y="76200"/>
            <a:ext cx="640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PIP-II </a:t>
            </a: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Linac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Requirements: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06846"/>
              </p:ext>
            </p:extLst>
          </p:nvPr>
        </p:nvGraphicFramePr>
        <p:xfrm>
          <a:off x="4630445" y="1345565"/>
          <a:ext cx="4495800" cy="15155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743200"/>
                <a:gridCol w="1143000"/>
                <a:gridCol w="609600"/>
              </a:tblGrid>
              <a:tr h="296333">
                <a:tc>
                  <a:txBody>
                    <a:bodyPr/>
                    <a:lstStyle/>
                    <a:p>
                      <a:pPr marL="6477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 err="1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3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700" b="0" spc="-3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MeV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3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700" b="0" spc="-4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Current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06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mA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en-US" sz="1700" b="0" spc="-15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700" b="0" spc="-1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Length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033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msec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>
                          <a:solidFill>
                            <a:schemeClr val="tx1"/>
                          </a:solidFill>
                          <a:effectLst/>
                        </a:rPr>
                        <a:t>Puls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7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Repeti</a:t>
                      </a:r>
                      <a:r>
                        <a:rPr lang="en-US" sz="1700" b="0" spc="-10" baseline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ion</a:t>
                      </a:r>
                      <a:r>
                        <a:rPr lang="en-US" sz="1700" b="0" spc="-20" baseline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baseline="0">
                          <a:solidFill>
                            <a:schemeClr val="tx1"/>
                          </a:solidFill>
                          <a:effectLst/>
                        </a:rPr>
                        <a:t>Rate</a:t>
                      </a:r>
                      <a:endParaRPr lang="en-US" sz="1700" b="0" baseline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9065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Hz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64770" marR="0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Linac</a:t>
                      </a:r>
                      <a:r>
                        <a:rPr lang="en-US" sz="1700" b="0" spc="-25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Upgrad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700" b="0" spc="-2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700" b="0" spc="-5" baseline="0" dirty="0">
                          <a:solidFill>
                            <a:schemeClr val="tx1"/>
                          </a:solidFill>
                          <a:effectLst/>
                        </a:rPr>
                        <a:t>Potential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4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CW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700" b="0" baseline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371600" y="3962400"/>
            <a:ext cx="7294993" cy="2361604"/>
          </a:xfrm>
          <a:prstGeom prst="rect">
            <a:avLst/>
          </a:prstGeom>
          <a:solidFill>
            <a:srgbClr val="7030A0">
              <a:alpha val="26000"/>
            </a:srgbClr>
          </a:solidFill>
          <a:ln w="444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31313" y="2971800"/>
            <a:ext cx="4441285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Low beam loading;</a:t>
            </a:r>
          </a:p>
          <a:p>
            <a:pPr marL="119063" indent="-119063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Long filling time compared to pulse length;</a:t>
            </a:r>
          </a:p>
          <a:p>
            <a:pPr marL="119063" indent="-119063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66"/>
                </a:solidFill>
              </a:rPr>
              <a:t>Low efficiency at pulse mode.  </a:t>
            </a:r>
            <a:endParaRPr lang="en-US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12</a:t>
            </a:fld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31216"/>
              </p:ext>
            </p:extLst>
          </p:nvPr>
        </p:nvGraphicFramePr>
        <p:xfrm>
          <a:off x="0" y="3014125"/>
          <a:ext cx="9143999" cy="2658478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9BBB59">
                        <a:tint val="50000"/>
                        <a:satMod val="300000"/>
                      </a:srgbClr>
                    </a:gs>
                    <a:gs pos="35000">
                      <a:srgbClr val="9BBB59">
                        <a:tint val="37000"/>
                        <a:satMod val="300000"/>
                      </a:srgbClr>
                    </a:gs>
                    <a:gs pos="100000">
                      <a:srgbClr val="9BBB59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286000"/>
                <a:gridCol w="1066800"/>
                <a:gridCol w="1295400"/>
                <a:gridCol w="1524000"/>
                <a:gridCol w="2971799"/>
              </a:tblGrid>
              <a:tr h="55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SRF Cavity Type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Freq,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MHz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Energy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(MeV)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Cav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/</a:t>
                      </a: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mag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/CM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CM type, length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HWR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162.5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2.1-11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8 /8/1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scscscscscscscsc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5.3m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</a:tr>
              <a:tr h="363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SSR1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11-38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16 /8/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csccsccsccsc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4.8m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3630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SSR2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=0.51)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38-177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35 /21/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sccsccsc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6.5m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5848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LB 650* 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177-480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30 /20/5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cccfdccc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7.1m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971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HB 650  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80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G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  <a:sym typeface="Symbol" pitchFamily="18" charset="2"/>
                        </a:rPr>
                        <a:t>=0.9)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650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480-800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24 /6/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cccccc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218A8"/>
                          </a:solidFill>
                          <a:effectLst/>
                        </a:rPr>
                        <a:t>, 9.5m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218A8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9BBB59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38" y="1661575"/>
            <a:ext cx="68961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2"/>
          <p:cNvSpPr txBox="1">
            <a:spLocks/>
          </p:cNvSpPr>
          <p:nvPr/>
        </p:nvSpPr>
        <p:spPr bwMode="auto">
          <a:xfrm>
            <a:off x="2743200" y="197639"/>
            <a:ext cx="480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FFFFFF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      PIP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II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SRF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Linac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ＭＳ Ｐゴシック" pitchFamily="-105" charset="-128"/>
              </a:rPr>
              <a:t> Technology Map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/>
              <a:ea typeface="ＭＳ Ｐゴシック" pitchFamily="-105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3" y="426622"/>
            <a:ext cx="142875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1666313" y="998122"/>
            <a:ext cx="1612463" cy="74569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Oval 10"/>
          <p:cNvSpPr/>
          <p:nvPr/>
        </p:nvSpPr>
        <p:spPr>
          <a:xfrm>
            <a:off x="3124200" y="1656427"/>
            <a:ext cx="1862666" cy="681423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02" y="5696051"/>
            <a:ext cx="7250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*3-cavity option is under consideration; CM has no focusing elements.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4057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13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3810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</a:rPr>
              <a:t>Accelerating cavity types and </a:t>
            </a:r>
            <a:endParaRPr lang="en-US" sz="2400" b="1" dirty="0" smtClean="0">
              <a:solidFill>
                <a:srgbClr val="00009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characteristics </a:t>
            </a:r>
            <a:r>
              <a:rPr lang="en-US" sz="2400" b="1" dirty="0">
                <a:solidFill>
                  <a:srgbClr val="000099"/>
                </a:solidFill>
              </a:rPr>
              <a:t>for the SC </a:t>
            </a:r>
            <a:r>
              <a:rPr lang="en-US" sz="2400" b="1" dirty="0" err="1">
                <a:solidFill>
                  <a:srgbClr val="000099"/>
                </a:solidFill>
              </a:rPr>
              <a:t>linac</a:t>
            </a:r>
            <a:r>
              <a:rPr lang="en-US" sz="2400" b="1" dirty="0">
                <a:solidFill>
                  <a:srgbClr val="000099"/>
                </a:solidFill>
              </a:rPr>
              <a:t>. </a:t>
            </a:r>
            <a:endParaRPr lang="en-US" sz="2400" dirty="0">
              <a:solidFill>
                <a:srgbClr val="000099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095661"/>
              </p:ext>
            </p:extLst>
          </p:nvPr>
        </p:nvGraphicFramePr>
        <p:xfrm>
          <a:off x="190872" y="1676400"/>
          <a:ext cx="8686798" cy="37214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8321"/>
                <a:gridCol w="740480"/>
                <a:gridCol w="657291"/>
                <a:gridCol w="823670"/>
                <a:gridCol w="2223271"/>
                <a:gridCol w="741394"/>
                <a:gridCol w="822755"/>
                <a:gridCol w="823670"/>
                <a:gridCol w="905946"/>
              </a:tblGrid>
              <a:tr h="914399">
                <a:tc>
                  <a:txBody>
                    <a:bodyPr/>
                    <a:lstStyle/>
                    <a:p>
                      <a:pPr marL="14541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Name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spc="-5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103505" indent="46355">
                        <a:lnSpc>
                          <a:spcPts val="134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>
                          <a:solidFill>
                            <a:schemeClr val="tx1"/>
                          </a:solidFill>
                          <a:effectLst/>
                        </a:rPr>
                        <a:t>Freq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 (MHz)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518795" marR="519430" indent="-635" algn="ctr">
                        <a:lnSpc>
                          <a:spcPts val="134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Type    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1600" spc="-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cavity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600" baseline="-25000" dirty="0" err="1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14935" marR="116205" indent="57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mT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6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" marR="46990" indent="10858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peak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" marR="46990" indent="10858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(MV/m)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 err="1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</a:rPr>
                        <a:t>acc</a:t>
                      </a:r>
                      <a:endParaRPr lang="en-US" sz="1600" baseline="-25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endParaRPr lang="en-US" sz="1600" baseline="-25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1590" algn="ctr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(MV/m)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20955" algn="ctr">
                        <a:lnSpc>
                          <a:spcPts val="13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(MeV)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7030A0"/>
                    </a:solidFill>
                  </a:tcPr>
                </a:tc>
              </a:tr>
              <a:tr h="565904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HWR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0.094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0.112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3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162.5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113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Half</a:t>
                      </a:r>
                      <a:r>
                        <a:rPr lang="en-US" sz="16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wave</a:t>
                      </a:r>
                      <a:r>
                        <a:rPr lang="en-US" sz="16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onator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34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2095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60555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SSR1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0.186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0.222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Single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‐spoke</a:t>
                      </a:r>
                      <a:r>
                        <a:rPr lang="en-US" sz="1600" spc="-1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resonator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6764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194945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2.05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559486">
                <a:tc>
                  <a:txBody>
                    <a:bodyPr/>
                    <a:lstStyle/>
                    <a:p>
                      <a:pPr marL="844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spc="-5">
                          <a:solidFill>
                            <a:schemeClr val="tx1"/>
                          </a:solidFill>
                          <a:effectLst/>
                        </a:rPr>
                        <a:t>SSR2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0.431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0.515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325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Single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‐spoke</a:t>
                      </a:r>
                      <a:r>
                        <a:rPr lang="en-US" sz="1600" spc="-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resonator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67640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95580" marR="194945" algn="ctr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11.2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5.32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92D050"/>
                    </a:solidFill>
                  </a:tcPr>
                </a:tc>
              </a:tr>
              <a:tr h="560555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LB650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0.61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6159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0.647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Elliptic</a:t>
                      </a:r>
                      <a:r>
                        <a:rPr lang="en-US" sz="160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spc="5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spc="-5" dirty="0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37.5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16.5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11.6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  <a:tr h="560555">
                <a:tc>
                  <a:txBody>
                    <a:bodyPr/>
                    <a:lstStyle/>
                    <a:p>
                      <a:pPr marL="844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HB650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65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0.95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272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650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Elliptic</a:t>
                      </a:r>
                      <a:r>
                        <a:rPr lang="en-US" sz="1600" b="0" spc="-6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‐</a:t>
                      </a:r>
                      <a:r>
                        <a:rPr lang="en-US" sz="1600" b="0" spc="-5" dirty="0">
                          <a:solidFill>
                            <a:schemeClr val="tx1"/>
                          </a:solidFill>
                          <a:effectLst/>
                        </a:rPr>
                        <a:t>cell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270" algn="ctr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35.2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44780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17.5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3355" marR="0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17.7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5486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FF0000"/>
                </a:solidFill>
              </a:rPr>
              <a:t>E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≤ 40 MV/m, for CW (Field emission);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FF0000"/>
                </a:solidFill>
              </a:rPr>
              <a:t>B</a:t>
            </a:r>
            <a:r>
              <a:rPr lang="en-US" sz="1600" b="1" baseline="-25000" dirty="0" err="1" smtClean="0">
                <a:solidFill>
                  <a:srgbClr val="FF0000"/>
                </a:solidFill>
              </a:rPr>
              <a:t>peak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≤ 75 </a:t>
            </a:r>
            <a:r>
              <a:rPr lang="en-US" sz="1600" b="1" dirty="0" err="1" smtClean="0">
                <a:solidFill>
                  <a:srgbClr val="FF0000"/>
                </a:solidFill>
              </a:rPr>
              <a:t>mT</a:t>
            </a:r>
            <a:r>
              <a:rPr lang="en-US" sz="1600" b="1" dirty="0" smtClean="0">
                <a:solidFill>
                  <a:srgbClr val="FF0000"/>
                </a:solidFill>
              </a:rPr>
              <a:t>,  for CW  (medium field Q-slope)</a:t>
            </a:r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14</a:t>
            </a:fld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/>
              <a:t>Primary Technical Risks</a:t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703" y="1524000"/>
            <a:ext cx="8839200" cy="495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Future CW operation   → </a:t>
            </a:r>
            <a:r>
              <a:rPr lang="en-US" sz="2800" dirty="0" err="1" smtClean="0">
                <a:solidFill>
                  <a:schemeClr val="tx1"/>
                </a:solidFill>
              </a:rPr>
              <a:t>cryo</a:t>
            </a:r>
            <a:r>
              <a:rPr lang="en-US" sz="2800" dirty="0" smtClean="0">
                <a:solidFill>
                  <a:schemeClr val="tx1"/>
                </a:solidFill>
              </a:rPr>
              <a:t>-losses → high Q</a:t>
            </a:r>
            <a:r>
              <a:rPr lang="en-US" sz="2800" baseline="-25000" dirty="0" smtClean="0">
                <a:solidFill>
                  <a:schemeClr val="tx1"/>
                </a:solidFill>
              </a:rPr>
              <a:t>0</a:t>
            </a:r>
            <a:r>
              <a:rPr lang="en-US" sz="2800" dirty="0" smtClean="0">
                <a:solidFill>
                  <a:schemeClr val="tx1"/>
                </a:solidFill>
              </a:rPr>
              <a:t> is desired;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Low beam loading → </a:t>
            </a:r>
            <a:r>
              <a:rPr lang="en-US" sz="2800" dirty="0" err="1" smtClean="0">
                <a:solidFill>
                  <a:schemeClr val="tx1"/>
                </a:solidFill>
              </a:rPr>
              <a:t>microphonics</a:t>
            </a:r>
            <a:r>
              <a:rPr lang="en-US" sz="2800" dirty="0" smtClean="0">
                <a:solidFill>
                  <a:schemeClr val="tx1"/>
                </a:solidFill>
              </a:rPr>
              <a:t>;	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High-Order Modes </a:t>
            </a:r>
            <a:r>
              <a:rPr lang="en-US" sz="2800" dirty="0">
                <a:solidFill>
                  <a:schemeClr val="tx1"/>
                </a:solidFill>
              </a:rPr>
              <a:t>→ </a:t>
            </a:r>
            <a:r>
              <a:rPr lang="en-US" sz="2800" dirty="0" smtClean="0">
                <a:solidFill>
                  <a:schemeClr val="tx1"/>
                </a:solidFill>
              </a:rPr>
              <a:t>“to damp, or not to damp?”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Lorentz </a:t>
            </a:r>
            <a:r>
              <a:rPr lang="en-US" sz="2800" dirty="0">
                <a:solidFill>
                  <a:srgbClr val="C00000"/>
                </a:solidFill>
              </a:rPr>
              <a:t>Force Detune (LFD) may be an issue </a:t>
            </a:r>
            <a:r>
              <a:rPr lang="en-US" sz="2800" dirty="0" smtClean="0">
                <a:solidFill>
                  <a:srgbClr val="C00000"/>
                </a:solidFill>
              </a:rPr>
              <a:t>in a pulsed mode, and </a:t>
            </a:r>
            <a:r>
              <a:rPr lang="en-US" sz="2800" dirty="0">
                <a:solidFill>
                  <a:srgbClr val="C00000"/>
                </a:solidFill>
              </a:rPr>
              <a:t>should be </a:t>
            </a:r>
            <a:r>
              <a:rPr lang="en-US" sz="2800" dirty="0" smtClean="0">
                <a:solidFill>
                  <a:srgbClr val="C00000"/>
                </a:solidFill>
              </a:rPr>
              <a:t>analyzed (addressed in Brian Chase’s presentation).</a:t>
            </a:r>
            <a:endParaRPr lang="en-US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791200" cy="609600"/>
          </a:xfrm>
        </p:spPr>
        <p:txBody>
          <a:bodyPr/>
          <a:lstStyle/>
          <a:p>
            <a:r>
              <a:rPr lang="en-US" b="1" dirty="0"/>
              <a:t>PIP-II Duty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85800"/>
            <a:ext cx="6858000" cy="5486400"/>
          </a:xfrm>
        </p:spPr>
        <p:txBody>
          <a:bodyPr/>
          <a:lstStyle/>
          <a:p>
            <a:r>
              <a:rPr lang="en-US" dirty="0"/>
              <a:t>The average RF power has 2 contributions: </a:t>
            </a:r>
          </a:p>
          <a:p>
            <a:pPr lvl="1"/>
            <a:r>
              <a:rPr lang="en-US" dirty="0"/>
              <a:t>the energy transferred to the beam (~10%) </a:t>
            </a:r>
          </a:p>
          <a:p>
            <a:pPr lvl="1"/>
            <a:r>
              <a:rPr lang="en-US" dirty="0"/>
              <a:t>the energy required to fill and discharge the accelerating cavities (90%)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For a fixed average power the cost of RF increases with peak power </a:t>
            </a:r>
          </a:p>
          <a:p>
            <a:pPr lvl="1"/>
            <a:r>
              <a:rPr lang="en-US" dirty="0"/>
              <a:t>therefore its cost achieves minimum with minimum peak power</a:t>
            </a:r>
          </a:p>
          <a:p>
            <a:pPr lvl="2"/>
            <a:r>
              <a:rPr lang="en-US" i="1" dirty="0"/>
              <a:t>i.e.</a:t>
            </a:r>
            <a:r>
              <a:rPr lang="en-US" dirty="0"/>
              <a:t> power equal to the power required for  beam acceleration</a:t>
            </a:r>
            <a:br>
              <a:rPr lang="en-US" dirty="0"/>
            </a:br>
            <a:r>
              <a:rPr lang="en-US" dirty="0"/>
              <a:t>=&gt; duty factor for the RF power amplifiers ≈12%</a:t>
            </a:r>
          </a:p>
          <a:p>
            <a:pPr lvl="2"/>
            <a:r>
              <a:rPr lang="en-US" dirty="0"/>
              <a:t>In this case the cost savings associated with the pulsed power amplifiers </a:t>
            </a:r>
            <a:r>
              <a:rPr lang="en-US" dirty="0" smtClean="0"/>
              <a:t>is </a:t>
            </a:r>
            <a:r>
              <a:rPr lang="en-US" dirty="0"/>
              <a:t>modest and therefore CW capable RF amplifiers are </a:t>
            </a:r>
            <a:r>
              <a:rPr lang="en-US" dirty="0" smtClean="0"/>
              <a:t>planned from the beginning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143250" cy="2476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55" y="1905000"/>
            <a:ext cx="19907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8" y="3629025"/>
            <a:ext cx="21431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475" y="5473874"/>
            <a:ext cx="244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More details on cavity filling are in the B. Chase presentation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019800" cy="762000"/>
          </a:xfrm>
        </p:spPr>
        <p:txBody>
          <a:bodyPr/>
          <a:lstStyle/>
          <a:p>
            <a:r>
              <a:rPr lang="en-US" b="1" dirty="0"/>
              <a:t>PIP-II </a:t>
            </a:r>
            <a:r>
              <a:rPr lang="en-US" b="1" dirty="0" smtClean="0"/>
              <a:t>Cryogenics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838200"/>
            <a:ext cx="7315200" cy="4876800"/>
          </a:xfrm>
        </p:spPr>
        <p:txBody>
          <a:bodyPr/>
          <a:lstStyle/>
          <a:p>
            <a:r>
              <a:rPr lang="en-US" dirty="0"/>
              <a:t>To minimize the cost a system will be assembled using existing Tevatron cryogenic infrastructure</a:t>
            </a:r>
          </a:p>
          <a:p>
            <a:pPr lvl="2"/>
            <a:r>
              <a:rPr lang="en-US" dirty="0"/>
              <a:t>including the Central Helium Liquefier (CHL)</a:t>
            </a:r>
          </a:p>
          <a:p>
            <a:pPr lvl="2"/>
            <a:r>
              <a:rPr lang="en-US" dirty="0"/>
              <a:t>transfer line</a:t>
            </a:r>
          </a:p>
          <a:p>
            <a:pPr lvl="2"/>
            <a:r>
              <a:rPr lang="en-US" dirty="0"/>
              <a:t>compressors</a:t>
            </a:r>
          </a:p>
          <a:p>
            <a:pPr lvl="1"/>
            <a:r>
              <a:rPr lang="en-US" dirty="0"/>
              <a:t>Cryogenic duty factor is ~5%</a:t>
            </a:r>
          </a:p>
          <a:p>
            <a:pPr lvl="1"/>
            <a:r>
              <a:rPr lang="en-US" dirty="0"/>
              <a:t>The total cryogenic heat load at 2K is dominated by the static load, and is about </a:t>
            </a:r>
            <a:r>
              <a:rPr lang="en-US" dirty="0" smtClean="0"/>
              <a:t>16% </a:t>
            </a:r>
            <a:r>
              <a:rPr lang="en-US" dirty="0"/>
              <a:t>of the CW load</a:t>
            </a:r>
          </a:p>
          <a:p>
            <a:r>
              <a:rPr lang="en-US" dirty="0"/>
              <a:t>Future upgrade to CW operation would require a new 2K cryogenic </a:t>
            </a:r>
            <a:r>
              <a:rPr lang="en-US" dirty="0" smtClean="0"/>
              <a:t>plant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Rms pressure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fluctuations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</a:rPr>
              <a:t>have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to be &lt;0.1 mbar!!!</a:t>
            </a:r>
            <a:endParaRPr lang="en-US" dirty="0">
              <a:solidFill>
                <a:srgbClr val="0033CC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143250" cy="2476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16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890267"/>
              </p:ext>
            </p:extLst>
          </p:nvPr>
        </p:nvGraphicFramePr>
        <p:xfrm>
          <a:off x="5257800" y="4267200"/>
          <a:ext cx="3733800" cy="1828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83839"/>
                <a:gridCol w="1021609"/>
                <a:gridCol w="921350"/>
                <a:gridCol w="707002"/>
              </a:tblGrid>
              <a:tr h="381628">
                <a:tc gridSpan="4">
                  <a:txBody>
                    <a:bodyPr/>
                    <a:lstStyle/>
                    <a:p>
                      <a:pPr marL="57912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Total</a:t>
                      </a:r>
                      <a:r>
                        <a:rPr lang="en-US" sz="2000" b="0" spc="-3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2000" b="0" spc="-2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Heat</a:t>
                      </a:r>
                      <a:r>
                        <a:rPr lang="en-US" sz="2000" b="0" spc="-3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Loads</a:t>
                      </a:r>
                      <a:r>
                        <a:rPr lang="en-US" sz="2000" b="0" spc="-2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[W]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1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b="0" spc="-2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0" spc="-2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spc="-2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8">
                <a:tc>
                  <a:txBody>
                    <a:bodyPr/>
                    <a:lstStyle/>
                    <a:p>
                      <a:pPr marL="6477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Pulsed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2,860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895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256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28">
                <a:tc>
                  <a:txBody>
                    <a:bodyPr/>
                    <a:lstStyle/>
                    <a:p>
                      <a:pPr marL="6477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CW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2,860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895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5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1819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71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286" y="152400"/>
            <a:ext cx="7467600" cy="609600"/>
          </a:xfrm>
        </p:spPr>
        <p:txBody>
          <a:bodyPr/>
          <a:lstStyle/>
          <a:p>
            <a:r>
              <a:rPr lang="en-US" b="1" dirty="0" smtClean="0"/>
              <a:t>Limitations on Operation </a:t>
            </a:r>
            <a:r>
              <a:rPr lang="en-US" b="1" dirty="0"/>
              <a:t>in Pulsed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922" y="685800"/>
            <a:ext cx="7010400" cy="2286000"/>
          </a:xfrm>
        </p:spPr>
        <p:txBody>
          <a:bodyPr/>
          <a:lstStyle/>
          <a:p>
            <a:r>
              <a:rPr lang="en-US" dirty="0"/>
              <a:t>The Lorentz force detuning represent a problem which needs to be diligently addressed</a:t>
            </a:r>
          </a:p>
          <a:p>
            <a:pPr lvl="1"/>
            <a:r>
              <a:rPr lang="en-US" dirty="0"/>
              <a:t>Cavity </a:t>
            </a:r>
            <a:r>
              <a:rPr lang="en-US" dirty="0" smtClean="0"/>
              <a:t>design with suppressed sensitivity to microphonics and LFD</a:t>
            </a:r>
            <a:endParaRPr lang="en-US" dirty="0"/>
          </a:p>
          <a:p>
            <a:pPr lvl="1"/>
            <a:r>
              <a:rPr lang="en-US" dirty="0"/>
              <a:t>Fast tuner (</a:t>
            </a:r>
            <a:r>
              <a:rPr lang="en-US" dirty="0" smtClean="0"/>
              <a:t>piezo-based) &amp; Low </a:t>
            </a:r>
            <a:r>
              <a:rPr lang="en-US" dirty="0"/>
              <a:t>level RF</a:t>
            </a:r>
          </a:p>
          <a:p>
            <a:pPr lvl="1"/>
            <a:r>
              <a:rPr lang="en-US" dirty="0" smtClean="0"/>
              <a:t>Over coupling and additional RF power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143250" cy="2476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17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03693"/>
              </p:ext>
            </p:extLst>
          </p:nvPr>
        </p:nvGraphicFramePr>
        <p:xfrm>
          <a:off x="381000" y="2895600"/>
          <a:ext cx="8458199" cy="278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066800"/>
                <a:gridCol w="1524000"/>
                <a:gridCol w="838200"/>
                <a:gridCol w="1447800"/>
                <a:gridCol w="1066800"/>
                <a:gridCol w="1523999"/>
              </a:tblGrid>
              <a:tr h="740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b="0" i="1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acc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(MV/m)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LFD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(Hz/(MV/m</a:t>
                      </a:r>
                      <a:r>
                        <a:rPr lang="en-US" sz="1800" b="0" baseline="30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Symbol" panose="05050102010706020507" pitchFamily="18" charset="2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b="0" baseline="-2500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LFD</a:t>
                      </a:r>
                      <a:endParaRPr lang="en-US" sz="1800" b="0" baseline="-25000" dirty="0" smtClean="0">
                        <a:solidFill>
                          <a:srgbClr val="0097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[Hz]</a:t>
                      </a:r>
                      <a:endParaRPr lang="en-US" sz="1800" b="0" dirty="0">
                        <a:solidFill>
                          <a:srgbClr val="0097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695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800" b="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loaded</a:t>
                      </a:r>
                      <a:r>
                        <a:rPr lang="en-US" sz="1800" b="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69545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opt. for CW</a:t>
                      </a:r>
                      <a:endParaRPr lang="en-US" sz="1800" b="0" baseline="-25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Symbol" panose="05050102010706020507" pitchFamily="18" charset="2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b="0" baseline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=f/2Q</a:t>
                      </a:r>
                      <a:r>
                        <a:rPr lang="en-US" sz="1800" b="0" baseline="-2500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[Hz]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Microphonics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ampl</a:t>
                      </a: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0" baseline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9799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[Hz]</a:t>
                      </a:r>
                      <a:endParaRPr lang="en-US" sz="1800" b="0" dirty="0">
                        <a:solidFill>
                          <a:srgbClr val="009799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HWR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8.2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-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2.4∙10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34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SSR1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1.5*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150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3.6∙10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45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SSR2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11.2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No data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6.0∙10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27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LB 650</a:t>
                      </a:r>
                      <a:endParaRPr lang="en-US" sz="20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16.5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&lt;1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♦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&lt;272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1.12∙10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29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  <a:tr h="4097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HB 650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17.5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&lt;1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♦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3900" algn="l"/>
                          <a:tab pos="822960" algn="l"/>
                        </a:tabLs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&lt;306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1.05∙10</a:t>
                      </a:r>
                      <a:r>
                        <a:rPr lang="en-US" sz="2000" b="0" baseline="30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</a:rPr>
                        <a:t>7</a:t>
                      </a:r>
                      <a:endParaRPr lang="en-US" sz="2000" b="0" baseline="30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31</a:t>
                      </a:r>
                      <a:endParaRPr lang="en-US" sz="2000" b="0" dirty="0">
                        <a:solidFill>
                          <a:srgbClr val="009799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9799"/>
                          </a:solidFill>
                          <a:effectLst/>
                          <a:latin typeface="Times New Roman"/>
                          <a:ea typeface="Calibri"/>
                        </a:rPr>
                        <a:t>20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5715000"/>
            <a:ext cx="1676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</a:rPr>
              <a:t>* Measured</a:t>
            </a:r>
          </a:p>
          <a:p>
            <a:pPr algn="l"/>
            <a:r>
              <a:rPr lang="en-US" sz="1800" baseline="30000" dirty="0">
                <a:solidFill>
                  <a:srgbClr val="000000"/>
                </a:solidFill>
                <a:latin typeface="Times New Roman"/>
                <a:ea typeface="Calibri"/>
              </a:rPr>
              <a:t>♦ </a:t>
            </a:r>
            <a:r>
              <a:rPr lang="en-US" sz="1800" baseline="30000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E</a:t>
            </a:r>
            <a:r>
              <a:rPr lang="en-US" sz="1800" dirty="0" smtClean="0">
                <a:solidFill>
                  <a:srgbClr val="000000"/>
                </a:solidFill>
              </a:rPr>
              <a:t>stimated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00800" cy="1143000"/>
          </a:xfrm>
        </p:spPr>
        <p:txBody>
          <a:bodyPr/>
          <a:lstStyle/>
          <a:p>
            <a:pPr algn="ctr"/>
            <a:r>
              <a:rPr lang="en-US" b="1" dirty="0"/>
              <a:t>Limitations on Operation in Pulsed </a:t>
            </a:r>
            <a:r>
              <a:rPr lang="en-US" b="1" dirty="0" smtClean="0"/>
              <a:t>Regime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4953000"/>
          </a:xfrm>
        </p:spPr>
        <p:txBody>
          <a:bodyPr/>
          <a:lstStyle/>
          <a:p>
            <a:r>
              <a:rPr lang="en-US" sz="2200" dirty="0" smtClean="0"/>
              <a:t>All cavities with the exception of HWRs will have fixed coupling</a:t>
            </a:r>
          </a:p>
          <a:p>
            <a:r>
              <a:rPr lang="en-US" sz="2200" dirty="0" smtClean="0"/>
              <a:t>Operation in pulsed regime with coupling adjusted for CW requires ideally working fast tuner which suppresses the LFD</a:t>
            </a:r>
          </a:p>
          <a:p>
            <a:pPr lvl="1"/>
            <a:r>
              <a:rPr lang="en-US" dirty="0" smtClean="0"/>
              <a:t>Adaptive digital feedback with </a:t>
            </a:r>
            <a:r>
              <a:rPr lang="en-US" dirty="0" err="1" smtClean="0"/>
              <a:t>feedforward</a:t>
            </a:r>
            <a:r>
              <a:rPr lang="en-US" dirty="0" smtClean="0"/>
              <a:t> controlling the fast tuner operation is the must</a:t>
            </a:r>
          </a:p>
          <a:p>
            <a:r>
              <a:rPr lang="en-US" sz="2200" dirty="0" smtClean="0"/>
              <a:t>Presently w</a:t>
            </a:r>
            <a:r>
              <a:rPr lang="en-US" sz="2000" dirty="0" smtClean="0"/>
              <a:t>e </a:t>
            </a:r>
            <a:r>
              <a:rPr lang="en-US" sz="2000" dirty="0"/>
              <a:t>assume </a:t>
            </a:r>
            <a:endParaRPr lang="en-US" sz="2200" dirty="0" smtClean="0"/>
          </a:p>
          <a:p>
            <a:pPr lvl="1"/>
            <a:r>
              <a:rPr lang="en-US" dirty="0" smtClean="0"/>
              <a:t>that external stub tuners are used for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loaded</a:t>
            </a:r>
            <a:r>
              <a:rPr lang="en-US" dirty="0" smtClean="0"/>
              <a:t> decrease </a:t>
            </a:r>
          </a:p>
          <a:p>
            <a:pPr lvl="2"/>
            <a:r>
              <a:rPr lang="en-US" sz="1800" dirty="0" smtClean="0"/>
              <a:t>Couplers are capable to operate at required (increased) power levels</a:t>
            </a:r>
          </a:p>
          <a:p>
            <a:pPr lvl="1"/>
            <a:r>
              <a:rPr lang="en-US" dirty="0" smtClean="0"/>
              <a:t>Increased priority for the R&amp;D directed at LFD compensation with fast tuner</a:t>
            </a:r>
          </a:p>
          <a:p>
            <a:pPr lvl="1"/>
            <a:r>
              <a:rPr lang="en-US" dirty="0" smtClean="0"/>
              <a:t>Excessive RF power for LFD and microphonics compensation</a:t>
            </a:r>
          </a:p>
          <a:p>
            <a:r>
              <a:rPr lang="en-US" sz="2200" dirty="0" smtClean="0"/>
              <a:t>Final adjustments of cavity coupling values and RF power requirements will be done later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18</a:t>
            </a:fld>
            <a:endParaRPr lang="en-US" smtClean="0"/>
          </a:p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6396335"/>
            <a:ext cx="2441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More details on cavity filling are in the B. Chase presentation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4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9814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19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467" y="166938"/>
            <a:ext cx="906071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 smtClean="0">
                <a:solidFill>
                  <a:srgbClr val="000066"/>
                </a:solidFill>
              </a:rPr>
              <a:t>      Status of the PIP II cavity </a:t>
            </a:r>
          </a:p>
          <a:p>
            <a:pPr lvl="1" algn="ctr"/>
            <a:r>
              <a:rPr lang="en-US" sz="2800" dirty="0" smtClean="0">
                <a:solidFill>
                  <a:srgbClr val="000066"/>
                </a:solidFill>
              </a:rPr>
              <a:t>and CM design </a:t>
            </a:r>
          </a:p>
          <a:p>
            <a:pPr lvl="1" algn="ctr"/>
            <a:endParaRPr lang="en-US" sz="1400" dirty="0" smtClean="0">
              <a:solidFill>
                <a:srgbClr val="000066"/>
              </a:solidFill>
            </a:endParaRPr>
          </a:p>
          <a:p>
            <a:pPr lvl="1" algn="l"/>
            <a:r>
              <a:rPr lang="en-US" sz="1800" b="1" dirty="0" smtClean="0">
                <a:solidFill>
                  <a:srgbClr val="000066"/>
                </a:solidFill>
              </a:rPr>
              <a:t>SSR1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10 SSR1 325 MHz, low-beta cavities are manufactured;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9 of them are processed, tested and qualified;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New He vessel with reduced </a:t>
            </a:r>
            <a:r>
              <a:rPr lang="en-US" sz="2000" dirty="0" err="1" smtClean="0">
                <a:solidFill>
                  <a:srgbClr val="000066"/>
                </a:solidFill>
              </a:rPr>
              <a:t>df</a:t>
            </a:r>
            <a:r>
              <a:rPr lang="en-US" sz="2000" dirty="0" smtClean="0">
                <a:solidFill>
                  <a:srgbClr val="000066"/>
                </a:solidFill>
              </a:rPr>
              <a:t>/</a:t>
            </a:r>
            <a:r>
              <a:rPr lang="en-US" sz="2000" dirty="0" err="1" smtClean="0">
                <a:solidFill>
                  <a:srgbClr val="000066"/>
                </a:solidFill>
              </a:rPr>
              <a:t>dP</a:t>
            </a:r>
            <a:r>
              <a:rPr lang="en-US" sz="2000" dirty="0" smtClean="0">
                <a:solidFill>
                  <a:srgbClr val="000066"/>
                </a:solidFill>
              </a:rPr>
              <a:t> is designed, one SSR1 cavity is dressed.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Tuner design is in progress;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RF coupler design is completed, 3 couplers will be ready for HP tests.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Design of the focusing solenoid is completed, the 1</a:t>
            </a:r>
            <a:r>
              <a:rPr lang="en-US" sz="2000" baseline="30000" dirty="0" smtClean="0">
                <a:solidFill>
                  <a:srgbClr val="000066"/>
                </a:solidFill>
              </a:rPr>
              <a:t>st</a:t>
            </a:r>
            <a:r>
              <a:rPr lang="en-US" sz="2000" dirty="0" smtClean="0">
                <a:solidFill>
                  <a:srgbClr val="000066"/>
                </a:solidFill>
              </a:rPr>
              <a:t> solenoid is manufactured and is tested.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Concept design of the CM is ready, main parts (vacuum vessel, strong back and supports) are ordered.</a:t>
            </a:r>
          </a:p>
          <a:p>
            <a:pPr lvl="1" algn="l">
              <a:buClr>
                <a:srgbClr val="003399"/>
              </a:buClr>
            </a:pPr>
            <a:r>
              <a:rPr lang="en-US" sz="1800" b="1" dirty="0" smtClean="0">
                <a:solidFill>
                  <a:srgbClr val="000066"/>
                </a:solidFill>
              </a:rPr>
              <a:t>SSR2</a:t>
            </a:r>
          </a:p>
          <a:p>
            <a:pPr marL="800100" lvl="1" indent="-3429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EM design is finished, </a:t>
            </a:r>
          </a:p>
          <a:p>
            <a:pPr marL="800100" lvl="1" indent="-3429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66"/>
                </a:solidFill>
              </a:rPr>
              <a:t>mechanical design is in progress.</a:t>
            </a:r>
            <a:endParaRPr lang="en-US" sz="2000" dirty="0">
              <a:solidFill>
                <a:srgbClr val="000066"/>
              </a:solidFill>
            </a:endParaRPr>
          </a:p>
          <a:p>
            <a:pPr lvl="1" algn="l"/>
            <a:endParaRPr lang="en-US" sz="2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</a:t>
            </a:fld>
            <a:endParaRPr lang="en-US" dirty="0" smtClean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1828800" y="14478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lang="en-US" sz="2000" b="1" dirty="0">
                <a:solidFill>
                  <a:srgbClr val="0033CC"/>
                </a:solidFill>
              </a:rPr>
              <a:t>Short History of Project X and Logic of its Development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Since Last Time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Motivation/Goals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Strategy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Preferred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Option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R&amp;D Strategy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lang="en-US" sz="2000" b="1" dirty="0" smtClean="0">
                <a:solidFill>
                  <a:srgbClr val="0033CC"/>
                </a:solidFill>
              </a:rPr>
              <a:t>PIP-II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</a:rPr>
              <a:t>versus Project X Stage I</a:t>
            </a:r>
            <a:r>
              <a:rPr lang="en-US" sz="2000" b="1" dirty="0" smtClean="0"/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lang="en-US" sz="2000" b="1" dirty="0" smtClean="0">
                <a:solidFill>
                  <a:srgbClr val="0033CC"/>
                </a:solidFill>
              </a:rPr>
              <a:t>Requirements, problems and status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Tx/>
              <a:buSzTx/>
            </a:pPr>
            <a:r>
              <a:rPr lang="en-US" sz="2000" b="1" dirty="0" smtClean="0">
                <a:solidFill>
                  <a:srgbClr val="0033CC"/>
                </a:solidFill>
              </a:rPr>
              <a:t>Summary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20</a:t>
            </a:fld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48440"/>
            <a:ext cx="3124200" cy="2608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667000" y="471996"/>
            <a:ext cx="3865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kern="0" dirty="0">
                <a:solidFill>
                  <a:srgbClr val="000099"/>
                </a:solidFill>
                <a:ea typeface="Times New Roman"/>
              </a:rPr>
              <a:t>SSR1 He Vessel and tuner</a:t>
            </a:r>
            <a:endParaRPr lang="en-US" sz="2400" kern="0" dirty="0">
              <a:solidFill>
                <a:srgbClr val="000099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02093" y="1415274"/>
            <a:ext cx="6781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D86"/>
              </a:buClr>
              <a:buSzPct val="125000"/>
              <a:buFont typeface="Arial" pitchFamily="-72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ＭＳ Ｐゴシック" pitchFamily="-72" charset="-128"/>
                <a:cs typeface="ＭＳ Ｐゴシック" pitchFamily="-72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•"/>
              <a:defRPr sz="1800" kern="1200">
                <a:solidFill>
                  <a:srgbClr val="006600"/>
                </a:solidFill>
                <a:latin typeface="+mn-lt"/>
                <a:ea typeface="ＭＳ Ｐゴシック" pitchFamily="-72" charset="-128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72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72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Pressure of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L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He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can vary by ± 0.1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Torr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 in the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cryomodule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defTabSz="914400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SSR1 must operate within a small bandwidth ± 20 Hz</a:t>
            </a:r>
          </a:p>
          <a:p>
            <a:pPr defTabSz="914400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A </a:t>
            </a:r>
            <a:r>
              <a:rPr kumimoji="0" lang="en-US" sz="1600" b="0" i="0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self-compensating design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was developed allowing low sensitivity</a:t>
            </a:r>
          </a:p>
          <a:p>
            <a:pPr defTabSz="914400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Despite non-negligible deformations (see picture), net shift is very low </a:t>
            </a:r>
          </a:p>
          <a:p>
            <a:pPr defTabSz="914400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Bare cavity ~ 600 Hz/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Torr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, with He vessel ~ 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10 Hz/</a:t>
            </a:r>
            <a:r>
              <a:rPr lang="en-US" sz="1600" u="sng" dirty="0" err="1">
                <a:solidFill>
                  <a:srgbClr val="00349E"/>
                </a:solidFill>
                <a:latin typeface="Arial"/>
              </a:rPr>
              <a:t>T</a:t>
            </a:r>
            <a:r>
              <a:rPr kumimoji="0" lang="en-US" sz="16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orr</a:t>
            </a:r>
            <a:r>
              <a:rPr kumimoji="0" lang="en-US" sz="16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 (measured)</a:t>
            </a:r>
          </a:p>
          <a:p>
            <a:pPr defTabSz="914400"/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49E"/>
                </a:solidFill>
                <a:effectLst/>
                <a:uLnTx/>
                <a:uFillTx/>
                <a:latin typeface="Arial"/>
              </a:rPr>
              <a:t>Ease of tuning 39 N/kHz (bare), 40 N/kHz (with He vessel)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76" y="3505200"/>
            <a:ext cx="2652008" cy="21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3429000"/>
            <a:ext cx="2743200" cy="15990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8" descr="FRIOB02f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25" y="5127452"/>
            <a:ext cx="2643775" cy="9987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27315" y="5028090"/>
            <a:ext cx="251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218A8"/>
                </a:solidFill>
                <a:effectLst/>
                <a:uLnTx/>
                <a:uFillTx/>
                <a:latin typeface="Arial"/>
                <a:ea typeface="Times New Roman"/>
              </a:rPr>
              <a:t>Actuating elements of the tuning system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2218A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4833" y="557190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Dressed SSR1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21</a:t>
            </a:fld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443" y="1664563"/>
            <a:ext cx="3300957" cy="237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G_46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719" y="1633845"/>
            <a:ext cx="2512025" cy="22216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95800" y="4600113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8275" marR="0" lvl="0" indent="-1682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18A8"/>
                </a:solidFill>
                <a:effectLst/>
                <a:uLnTx/>
                <a:uFillTx/>
              </a:rPr>
              <a:t>The coupler is designed for 30 kW traveling wave (TW) at full reflection 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2218A8"/>
              </a:solidFill>
              <a:effectLst/>
              <a:uLnTx/>
              <a:uFillTx/>
            </a:endParaRPr>
          </a:p>
          <a:p>
            <a:pPr marL="168275" marR="0" lvl="0" indent="-1682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218A8"/>
                </a:solidFill>
                <a:effectLst/>
                <a:uLnTx/>
                <a:uFillTx/>
              </a:rPr>
              <a:t>Three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18A8"/>
                </a:solidFill>
                <a:effectLst/>
                <a:uLnTx/>
                <a:uFillTx/>
              </a:rPr>
              <a:t>couplers are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218A8"/>
                </a:solidFill>
                <a:effectLst/>
                <a:uLnTx/>
                <a:uFillTx/>
              </a:rPr>
              <a:t>manufactured, measured  (reflection -22 dB at 325 MHz) and will be tested in few weeks. </a:t>
            </a:r>
          </a:p>
          <a:p>
            <a:pPr marL="168275" marR="0" lvl="0" indent="-168275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218A8"/>
                </a:solidFill>
                <a:effectLst/>
                <a:uLnTx/>
                <a:uFillTx/>
              </a:rPr>
              <a:t>The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2218A8"/>
                </a:solidFill>
                <a:effectLst/>
                <a:uLnTx/>
                <a:uFillTx/>
              </a:rPr>
              <a:t>test stand is ready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1950" y="199085"/>
            <a:ext cx="2762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SSR1 Couplers: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3" y="4038600"/>
            <a:ext cx="4327932" cy="21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623" y="1636064"/>
            <a:ext cx="2883422" cy="221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81800" y="386879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Coupler test stand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22</a:t>
            </a:fld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51950" y="460695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SSR1 </a:t>
            </a:r>
            <a:r>
              <a:rPr lang="en-US" sz="2800" kern="0" dirty="0" smtClean="0">
                <a:solidFill>
                  <a:srgbClr val="000099"/>
                </a:solidFill>
              </a:rPr>
              <a:t>Solenoids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55629"/>
              </p:ext>
            </p:extLst>
          </p:nvPr>
        </p:nvGraphicFramePr>
        <p:xfrm>
          <a:off x="381000" y="1295400"/>
          <a:ext cx="3657600" cy="2197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7634"/>
                <a:gridCol w="609966"/>
              </a:tblGrid>
              <a:tr h="229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Number, total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Operating temperature, K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Maximum current,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&lt;100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∫B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dL, T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3444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Alignment precision, RMS: center position  [mm]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±0.5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2293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Alignment precision, RMS:  angle   [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mrad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±1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5166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Magnetic field on the walls of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the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cold cavity should not decrease its quality factor by the factor of more than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85196"/>
              </p:ext>
            </p:extLst>
          </p:nvPr>
        </p:nvGraphicFramePr>
        <p:xfrm>
          <a:off x="4343399" y="983915"/>
          <a:ext cx="4379467" cy="3283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Presentation" r:id="rId3" imgW="4569081" imgH="3425967" progId="PowerPoint.Show.12">
                  <p:embed/>
                </p:oleObj>
              </mc:Choice>
              <mc:Fallback>
                <p:oleObj name="Presentation" r:id="rId3" imgW="4569081" imgH="3425967" progId="PowerPoint.Show.12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399" y="983915"/>
                        <a:ext cx="4379467" cy="32832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P:\terechki\X-Project\PXIE\Lenses\LensTests_FNAL\DSCN11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2590800" cy="2295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05200" y="4114800"/>
            <a:ext cx="5410200" cy="217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Prototype lens </a:t>
            </a:r>
            <a:r>
              <a:rPr lang="en-US" sz="1800" dirty="0">
                <a:solidFill>
                  <a:srgbClr val="0000FF"/>
                </a:solidFill>
              </a:rPr>
              <a:t>PXIE_SSR1_L01P has been </a:t>
            </a:r>
            <a:r>
              <a:rPr lang="en-US" sz="1800" dirty="0" smtClean="0">
                <a:solidFill>
                  <a:srgbClr val="0000FF"/>
                </a:solidFill>
              </a:rPr>
              <a:t>tested for performance </a:t>
            </a:r>
            <a:r>
              <a:rPr lang="en-US" sz="1800" dirty="0">
                <a:solidFill>
                  <a:srgbClr val="0000FF"/>
                </a:solidFill>
              </a:rPr>
              <a:t>on February 5, 2014</a:t>
            </a:r>
            <a:r>
              <a:rPr lang="en-US" sz="1800" dirty="0" smtClean="0">
                <a:solidFill>
                  <a:srgbClr val="0000FF"/>
                </a:solidFill>
              </a:rPr>
              <a:t>.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</a:rPr>
              <a:t>The </a:t>
            </a:r>
            <a:r>
              <a:rPr lang="en-US" sz="1800" dirty="0">
                <a:solidFill>
                  <a:srgbClr val="0000FF"/>
                </a:solidFill>
              </a:rPr>
              <a:t>lens reached quench current without training both at </a:t>
            </a:r>
            <a:r>
              <a:rPr lang="en-US" sz="1800" dirty="0" smtClean="0">
                <a:solidFill>
                  <a:srgbClr val="0000FF"/>
                </a:solidFill>
              </a:rPr>
              <a:t>4.58 </a:t>
            </a:r>
            <a:r>
              <a:rPr lang="en-US" sz="1800" dirty="0">
                <a:solidFill>
                  <a:srgbClr val="0000FF"/>
                </a:solidFill>
              </a:rPr>
              <a:t>K and 2.15 K. At </a:t>
            </a:r>
            <a:r>
              <a:rPr lang="en-US" sz="1800" dirty="0" smtClean="0">
                <a:solidFill>
                  <a:srgbClr val="0000FF"/>
                </a:solidFill>
              </a:rPr>
              <a:t>4.58 </a:t>
            </a:r>
            <a:r>
              <a:rPr lang="en-US" sz="1800" dirty="0">
                <a:solidFill>
                  <a:srgbClr val="0000FF"/>
                </a:solidFill>
              </a:rPr>
              <a:t>K, the quench current was 68 A. At 2.15 K, the quench current of ~92 A was </a:t>
            </a:r>
            <a:r>
              <a:rPr lang="en-US" sz="1800" dirty="0" smtClean="0">
                <a:solidFill>
                  <a:srgbClr val="0000FF"/>
                </a:solidFill>
              </a:rPr>
              <a:t>measured. This coincides to the model prediction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23</a:t>
            </a:fld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458152" y="609600"/>
            <a:ext cx="3902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ea typeface="Times New Roman"/>
                <a:cs typeface="Times New Roman"/>
              </a:rPr>
              <a:t>The SSR1 </a:t>
            </a:r>
            <a:r>
              <a:rPr lang="en-US" sz="2800" dirty="0" err="1">
                <a:solidFill>
                  <a:srgbClr val="000099"/>
                </a:solidFill>
                <a:ea typeface="Times New Roman"/>
                <a:cs typeface="Times New Roman"/>
              </a:rPr>
              <a:t>cryomodule</a:t>
            </a:r>
            <a:r>
              <a:rPr lang="en-US" sz="2800" dirty="0">
                <a:solidFill>
                  <a:srgbClr val="000099"/>
                </a:solidFill>
                <a:ea typeface="Times New Roman"/>
                <a:cs typeface="Times New Roman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477" y="5428565"/>
            <a:ext cx="40783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The concept design is complete</a:t>
            </a:r>
          </a:p>
          <a:p>
            <a:pPr marL="285750" indent="-28575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3399"/>
                </a:solidFill>
              </a:rPr>
              <a:t>Procurement is started</a:t>
            </a:r>
            <a:endParaRPr lang="en-US" sz="2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24</a:t>
            </a:fld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51950" y="439953"/>
            <a:ext cx="2896792" cy="54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SSR1 </a:t>
            </a:r>
            <a:r>
              <a:rPr lang="en-US" sz="2800" kern="0" dirty="0" smtClean="0">
                <a:solidFill>
                  <a:srgbClr val="000099"/>
                </a:solidFill>
              </a:rPr>
              <a:t>Schedule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</a:rPr>
              <a:t>: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891121"/>
              </p:ext>
            </p:extLst>
          </p:nvPr>
        </p:nvGraphicFramePr>
        <p:xfrm>
          <a:off x="54581" y="1752600"/>
          <a:ext cx="9127320" cy="399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25</a:t>
            </a:fld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9060712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2400" b="1" dirty="0" smtClean="0">
                <a:solidFill>
                  <a:srgbClr val="000099"/>
                </a:solidFill>
              </a:rPr>
              <a:t>                                  LB/ HB 650</a:t>
            </a:r>
          </a:p>
          <a:p>
            <a:pPr lvl="1" algn="l"/>
            <a:r>
              <a:rPr lang="en-US" dirty="0" smtClean="0"/>
              <a:t>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EM design of both LB and HB 650 is ready.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Two singe-cell LB 650 cavities are manufactured, processed  and tested (JLAB);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Six single-cell cavities HB 650 are manufactured by AES, processed and tested at Fermilab.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Two HB 650 cavities are processed and tested.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99"/>
                </a:solidFill>
              </a:rPr>
              <a:t>F</a:t>
            </a:r>
            <a:r>
              <a:rPr lang="en-US" sz="2000" dirty="0" smtClean="0">
                <a:solidFill>
                  <a:srgbClr val="000099"/>
                </a:solidFill>
              </a:rPr>
              <a:t>our 5-cell HB 650 cavities are manufactured by AES and ready for processing and tests.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F</a:t>
            </a:r>
            <a:r>
              <a:rPr lang="en-US" sz="2000" kern="0" dirty="0" smtClean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ive </a:t>
            </a: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additional single cell and </a:t>
            </a:r>
            <a:r>
              <a:rPr lang="en-US" sz="2000" kern="0" dirty="0" smtClean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five </a:t>
            </a: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five-cells</a:t>
            </a:r>
            <a:r>
              <a:rPr lang="en-US" sz="2000" kern="0" dirty="0">
                <a:solidFill>
                  <a:srgbClr val="000099"/>
                </a:solidFill>
                <a:latin typeface="Symbol" pitchFamily="28" charset="2"/>
                <a:cs typeface="ＭＳ Ｐゴシック" pitchFamily="-105" charset="-128"/>
              </a:rPr>
              <a:t> </a:t>
            </a:r>
            <a:r>
              <a:rPr lang="en-US" sz="2000" kern="0" dirty="0" smtClean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 HB cavities </a:t>
            </a:r>
            <a:r>
              <a:rPr lang="en-US" sz="2000" kern="0" dirty="0">
                <a:solidFill>
                  <a:srgbClr val="000099"/>
                </a:solidFill>
                <a:latin typeface="Arial"/>
                <a:cs typeface="ＭＳ Ｐゴシック" pitchFamily="-105" charset="-128"/>
              </a:rPr>
              <a:t>ordered from industry (PAVAC) on ARRA funds 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Design of He vessel for HB 650 with low </a:t>
            </a:r>
            <a:r>
              <a:rPr lang="en-US" sz="2000" dirty="0" err="1" smtClean="0">
                <a:solidFill>
                  <a:srgbClr val="000099"/>
                </a:solidFill>
              </a:rPr>
              <a:t>df</a:t>
            </a:r>
            <a:r>
              <a:rPr lang="en-US" sz="2000" dirty="0" smtClean="0">
                <a:solidFill>
                  <a:srgbClr val="000099"/>
                </a:solidFill>
              </a:rPr>
              <a:t>/</a:t>
            </a:r>
            <a:r>
              <a:rPr lang="en-US" sz="2000" dirty="0" err="1" smtClean="0">
                <a:solidFill>
                  <a:srgbClr val="000099"/>
                </a:solidFill>
              </a:rPr>
              <a:t>dP</a:t>
            </a:r>
            <a:r>
              <a:rPr lang="en-US" sz="2000" dirty="0" smtClean="0">
                <a:solidFill>
                  <a:srgbClr val="000099"/>
                </a:solidFill>
              </a:rPr>
              <a:t> and the tuners (slow and fast)  are completed.</a:t>
            </a:r>
          </a:p>
          <a:p>
            <a:pPr marL="914400" lvl="1" indent="-457200" algn="l"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99"/>
                </a:solidFill>
              </a:rPr>
              <a:t>Concept design of the CM for HB 650  is ready.</a:t>
            </a:r>
            <a:endParaRPr lang="en-US" sz="2000" dirty="0">
              <a:solidFill>
                <a:srgbClr val="000099"/>
              </a:solidFill>
            </a:endParaRPr>
          </a:p>
          <a:p>
            <a:pPr lvl="1" algn="l"/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26</a:t>
            </a:fld>
            <a:endParaRPr lang="en-US" dirty="0" smtClean="0"/>
          </a:p>
        </p:txBody>
      </p:sp>
      <p:sp>
        <p:nvSpPr>
          <p:cNvPr id="8" name="TextBox 4"/>
          <p:cNvSpPr txBox="1"/>
          <p:nvPr/>
        </p:nvSpPr>
        <p:spPr>
          <a:xfrm>
            <a:off x="304800" y="304800"/>
            <a:ext cx="851408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LCLS II: </a:t>
            </a:r>
            <a:r>
              <a:rPr lang="en-US" sz="3200" dirty="0" err="1" smtClean="0">
                <a:solidFill>
                  <a:srgbClr val="FF0000"/>
                </a:solidFill>
              </a:rPr>
              <a:t>Fermilab</a:t>
            </a:r>
            <a:r>
              <a:rPr lang="en-US" sz="3200" dirty="0" smtClean="0">
                <a:solidFill>
                  <a:srgbClr val="FF0000"/>
                </a:solidFill>
              </a:rPr>
              <a:t> participation</a:t>
            </a:r>
          </a:p>
          <a:p>
            <a:endParaRPr lang="en-US" sz="2000" b="1" dirty="0" smtClean="0">
              <a:solidFill>
                <a:srgbClr val="2218A8"/>
              </a:solidFill>
            </a:endParaRPr>
          </a:p>
          <a:p>
            <a:r>
              <a:rPr lang="en-US" sz="1600" b="1" dirty="0" smtClean="0">
                <a:solidFill>
                  <a:srgbClr val="2218A8"/>
                </a:solidFill>
              </a:rPr>
              <a:t>2014 - 2015 :</a:t>
            </a:r>
          </a:p>
          <a:p>
            <a:pPr marL="285750" indent="-285750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2218A8"/>
                </a:solidFill>
              </a:rPr>
              <a:t>One 1.3 GHz pre-production </a:t>
            </a:r>
            <a:r>
              <a:rPr lang="en-US" sz="1600" b="1" dirty="0" err="1">
                <a:solidFill>
                  <a:srgbClr val="2218A8"/>
                </a:solidFill>
              </a:rPr>
              <a:t>c</a:t>
            </a:r>
            <a:r>
              <a:rPr lang="en-US" sz="1600" b="1" dirty="0" err="1" smtClean="0">
                <a:solidFill>
                  <a:srgbClr val="2218A8"/>
                </a:solidFill>
              </a:rPr>
              <a:t>ryo</a:t>
            </a:r>
            <a:r>
              <a:rPr lang="en-US" sz="1600" b="1" dirty="0" smtClean="0">
                <a:solidFill>
                  <a:srgbClr val="2218A8"/>
                </a:solidFill>
              </a:rPr>
              <a:t>-module:  ILC-type 8-cavity CM with minimal modifications for CW operation at 16 MeV/m</a:t>
            </a:r>
          </a:p>
          <a:p>
            <a:pPr marL="285750" indent="-28575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rgbClr val="2218A8"/>
                </a:solidFill>
              </a:rPr>
              <a:t>	</a:t>
            </a:r>
            <a:r>
              <a:rPr lang="en-US" sz="1600" dirty="0" smtClean="0">
                <a:solidFill>
                  <a:srgbClr val="2218A8"/>
                </a:solidFill>
              </a:rPr>
              <a:t>Extensive use of existing parts (vacuum vessel, cavities, couplers)</a:t>
            </a:r>
          </a:p>
          <a:p>
            <a:pPr marL="285750" indent="-28575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rgbClr val="2218A8"/>
                </a:solidFill>
              </a:rPr>
              <a:t>	</a:t>
            </a:r>
            <a:r>
              <a:rPr lang="en-US" sz="1600" dirty="0" smtClean="0">
                <a:solidFill>
                  <a:srgbClr val="2218A8"/>
                </a:solidFill>
              </a:rPr>
              <a:t>Design modifications (CM, He vessel, tuner, HOM coupler, main coupler)</a:t>
            </a:r>
          </a:p>
          <a:p>
            <a:pPr marL="285750" indent="-28575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rgbClr val="2218A8"/>
                </a:solidFill>
              </a:rPr>
              <a:t>	</a:t>
            </a:r>
            <a:r>
              <a:rPr lang="en-US" sz="1600" dirty="0" smtClean="0">
                <a:solidFill>
                  <a:srgbClr val="2218A8"/>
                </a:solidFill>
              </a:rPr>
              <a:t>Part procurement </a:t>
            </a:r>
          </a:p>
          <a:p>
            <a:pPr marL="285750" indent="-28575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rgbClr val="2218A8"/>
                </a:solidFill>
              </a:rPr>
              <a:t>	</a:t>
            </a:r>
            <a:r>
              <a:rPr lang="en-US" sz="1600" dirty="0" smtClean="0">
                <a:solidFill>
                  <a:srgbClr val="2218A8"/>
                </a:solidFill>
              </a:rPr>
              <a:t>CM assembly</a:t>
            </a:r>
          </a:p>
          <a:p>
            <a:pPr marL="285750" indent="-28575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rgbClr val="2218A8"/>
                </a:solidFill>
              </a:rPr>
              <a:t>	</a:t>
            </a:r>
            <a:r>
              <a:rPr lang="en-US" sz="1600" dirty="0" smtClean="0">
                <a:solidFill>
                  <a:srgbClr val="2218A8"/>
                </a:solidFill>
              </a:rPr>
              <a:t>CMTF and ASTA modifications to allow CW tests of full LCLS-II CM</a:t>
            </a:r>
          </a:p>
          <a:p>
            <a:pPr marL="285750" indent="-28575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>
                <a:solidFill>
                  <a:srgbClr val="2218A8"/>
                </a:solidFill>
              </a:rPr>
              <a:t>	</a:t>
            </a:r>
            <a:r>
              <a:rPr lang="en-US" sz="1600" dirty="0" smtClean="0">
                <a:solidFill>
                  <a:srgbClr val="2218A8"/>
                </a:solidFill>
              </a:rPr>
              <a:t>   R&amp;D for Q0 improvement</a:t>
            </a:r>
          </a:p>
          <a:p>
            <a:pPr>
              <a:buClr>
                <a:srgbClr val="0033CC"/>
              </a:buClr>
            </a:pPr>
            <a:endParaRPr lang="en-US" sz="1600" dirty="0">
              <a:solidFill>
                <a:srgbClr val="2218A8"/>
              </a:solidFill>
            </a:endParaRPr>
          </a:p>
          <a:p>
            <a:pPr>
              <a:buClr>
                <a:srgbClr val="0033CC"/>
              </a:buClr>
            </a:pPr>
            <a:r>
              <a:rPr lang="en-US" sz="1600" b="1" dirty="0" smtClean="0">
                <a:solidFill>
                  <a:srgbClr val="2218A8"/>
                </a:solidFill>
              </a:rPr>
              <a:t>2015-2018: </a:t>
            </a:r>
          </a:p>
          <a:p>
            <a:pPr marL="342900" indent="-342900">
              <a:buClr>
                <a:srgbClr val="0033CC"/>
              </a:buCl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2218A8"/>
                </a:solidFill>
              </a:rPr>
              <a:t>Production of LCLS II </a:t>
            </a:r>
            <a:r>
              <a:rPr lang="en-US" sz="1600" b="1" dirty="0" err="1" smtClean="0">
                <a:solidFill>
                  <a:srgbClr val="2218A8"/>
                </a:solidFill>
              </a:rPr>
              <a:t>cryo</a:t>
            </a:r>
            <a:r>
              <a:rPr lang="en-US" sz="1600" b="1" dirty="0" smtClean="0">
                <a:solidFill>
                  <a:srgbClr val="2218A8"/>
                </a:solidFill>
              </a:rPr>
              <a:t>-modules</a:t>
            </a:r>
            <a:endParaRPr lang="en-US" sz="1600" b="1" dirty="0">
              <a:solidFill>
                <a:srgbClr val="2218A8"/>
              </a:solidFill>
            </a:endParaRPr>
          </a:p>
          <a:p>
            <a:pPr marL="342900" indent="-34290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2218A8"/>
                </a:solidFill>
              </a:rPr>
              <a:t>  Eighteen 1.3 GHz </a:t>
            </a:r>
            <a:r>
              <a:rPr lang="en-US" sz="1600" dirty="0" err="1" smtClean="0">
                <a:solidFill>
                  <a:srgbClr val="2218A8"/>
                </a:solidFill>
              </a:rPr>
              <a:t>cryomodules</a:t>
            </a:r>
            <a:r>
              <a:rPr lang="en-US" sz="1600" dirty="0" smtClean="0">
                <a:solidFill>
                  <a:srgbClr val="2218A8"/>
                </a:solidFill>
              </a:rPr>
              <a:t> (144 TESLA – type 9-cell cavities);  </a:t>
            </a:r>
          </a:p>
          <a:p>
            <a:pPr marL="342900" indent="-34290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2218A8"/>
                </a:solidFill>
              </a:rPr>
              <a:t>  Two 3.9 GHz </a:t>
            </a:r>
            <a:r>
              <a:rPr lang="en-US" sz="1600" dirty="0" err="1" smtClean="0">
                <a:solidFill>
                  <a:srgbClr val="2218A8"/>
                </a:solidFill>
              </a:rPr>
              <a:t>cryo</a:t>
            </a:r>
            <a:r>
              <a:rPr lang="en-US" sz="1600" dirty="0" smtClean="0">
                <a:solidFill>
                  <a:srgbClr val="2218A8"/>
                </a:solidFill>
              </a:rPr>
              <a:t>-modules (16 FNAL- </a:t>
            </a:r>
            <a:r>
              <a:rPr lang="en-US" sz="1600" dirty="0">
                <a:solidFill>
                  <a:srgbClr val="2218A8"/>
                </a:solidFill>
              </a:rPr>
              <a:t>type 9-cell cavities</a:t>
            </a:r>
            <a:r>
              <a:rPr lang="en-US" sz="1600" dirty="0" smtClean="0">
                <a:solidFill>
                  <a:srgbClr val="2218A8"/>
                </a:solidFill>
              </a:rPr>
              <a:t>).</a:t>
            </a:r>
          </a:p>
          <a:p>
            <a:pPr marL="342900" indent="-342900">
              <a:buClr>
                <a:srgbClr val="0033CC"/>
              </a:buClr>
              <a:buFont typeface="Courier New" pitchFamily="49" charset="0"/>
              <a:buChar char="o"/>
            </a:pPr>
            <a:endParaRPr lang="en-US" sz="1600" dirty="0">
              <a:solidFill>
                <a:srgbClr val="2218A8"/>
              </a:solidFill>
            </a:endParaRPr>
          </a:p>
          <a:p>
            <a:pPr marL="342900" indent="-34290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2218A8"/>
                </a:solidFill>
              </a:rPr>
              <a:t>Major new initiative for FNAL. Previous ILC work has positioned us very well</a:t>
            </a:r>
          </a:p>
          <a:p>
            <a:pPr marL="342900" indent="-342900">
              <a:buClr>
                <a:srgbClr val="0033CC"/>
              </a:buClr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2218A8"/>
                </a:solidFill>
              </a:rPr>
              <a:t>Care will be required to minimize impact on PIP II R&amp;D effort</a:t>
            </a:r>
            <a:endParaRPr lang="en-US" sz="1600" dirty="0">
              <a:solidFill>
                <a:srgbClr val="2218A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27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2" y="47996"/>
            <a:ext cx="8997996" cy="67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2" y="200396"/>
            <a:ext cx="8997996" cy="676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477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04800"/>
            <a:ext cx="5562600" cy="9906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181600"/>
          </a:xfrm>
        </p:spPr>
        <p:txBody>
          <a:bodyPr/>
          <a:lstStyle/>
          <a:p>
            <a:r>
              <a:rPr lang="en-US" dirty="0" smtClean="0"/>
              <a:t>PIP-II is aimed at the long-time program in the accelerator based HEP intensity frontier</a:t>
            </a:r>
          </a:p>
          <a:p>
            <a:r>
              <a:rPr lang="en-US" dirty="0" smtClean="0"/>
              <a:t>A required cost reduction at the first stage is achieved by </a:t>
            </a:r>
          </a:p>
          <a:p>
            <a:pPr lvl="1"/>
            <a:r>
              <a:rPr lang="en-US" dirty="0" smtClean="0"/>
              <a:t>Reduction of CW linac energy, </a:t>
            </a:r>
          </a:p>
          <a:p>
            <a:pPr lvl="1"/>
            <a:r>
              <a:rPr lang="en-US" dirty="0" smtClean="0"/>
              <a:t>transition to pulsed regime </a:t>
            </a:r>
          </a:p>
          <a:p>
            <a:pPr lvl="1"/>
            <a:r>
              <a:rPr lang="en-US" dirty="0" smtClean="0"/>
              <a:t>and reuse of existing infrastructure</a:t>
            </a:r>
          </a:p>
          <a:p>
            <a:r>
              <a:rPr lang="en-US" dirty="0" smtClean="0"/>
              <a:t>Reuse of Booster creates a cost effective way to increase power for the neutrino experiments </a:t>
            </a:r>
          </a:p>
          <a:p>
            <a:r>
              <a:rPr lang="en-US" dirty="0" smtClean="0"/>
              <a:t>For LBNE it should yield a power increase of ~1.7 times</a:t>
            </a:r>
          </a:p>
          <a:p>
            <a:r>
              <a:rPr lang="en-US" dirty="0" smtClean="0"/>
              <a:t>SC PIP-II will can be used for the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-to-e upgrade with reasonably large duty factor</a:t>
            </a:r>
          </a:p>
          <a:p>
            <a:r>
              <a:rPr lang="en-US" dirty="0" smtClean="0"/>
              <a:t>Transition to the CW regime will require new cryo-plant</a:t>
            </a:r>
          </a:p>
          <a:p>
            <a:pPr lvl="1"/>
            <a:r>
              <a:rPr lang="en-US" dirty="0" smtClean="0"/>
              <a:t>All other major system will be CW compatible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143250" cy="247650"/>
          </a:xfrm>
        </p:spPr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1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81750"/>
            <a:ext cx="3676650" cy="2476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smtClean="0"/>
              <a:t>SLHiPP-4, May 2014; Slava Yakovlev</a:t>
            </a:r>
            <a:endParaRPr lang="en-US" sz="1200" dirty="0" smtClean="0"/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" y="6248400"/>
            <a:ext cx="1905000" cy="323850"/>
          </a:xfr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49C9E50-ABA4-4D49-BD7C-6D8373C9AA84}" type="slidenum">
              <a:rPr lang="en-US" sz="1200" b="1" smtClean="0"/>
              <a:pPr/>
              <a:t>3</a:t>
            </a:fld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15200" cy="4495800"/>
          </a:xfrm>
        </p:spPr>
        <p:txBody>
          <a:bodyPr/>
          <a:lstStyle/>
          <a:p>
            <a:r>
              <a:rPr lang="en-US" sz="2000" b="1" dirty="0" smtClean="0"/>
              <a:t>Proton </a:t>
            </a:r>
            <a:r>
              <a:rPr lang="en-US" sz="2000" b="1" dirty="0"/>
              <a:t>Driver </a:t>
            </a:r>
            <a:r>
              <a:rPr lang="en-US" sz="2000" b="1" dirty="0" smtClean="0"/>
              <a:t>- 4 times larger flux than Booster</a:t>
            </a:r>
          </a:p>
          <a:p>
            <a:pPr lvl="1"/>
            <a:r>
              <a:rPr lang="en-US" sz="1600" b="1" dirty="0" smtClean="0">
                <a:solidFill>
                  <a:srgbClr val="0033CC"/>
                </a:solidFill>
              </a:rPr>
              <a:t>Ring based</a:t>
            </a:r>
            <a:r>
              <a:rPr lang="en-US" sz="1600" b="1" dirty="0">
                <a:solidFill>
                  <a:srgbClr val="0033CC"/>
                </a:solidFill>
              </a:rPr>
              <a:t>(end of </a:t>
            </a:r>
            <a:r>
              <a:rPr lang="en-US" sz="1600" b="1" dirty="0" smtClean="0">
                <a:solidFill>
                  <a:srgbClr val="0033CC"/>
                </a:solidFill>
              </a:rPr>
              <a:t>90</a:t>
            </a:r>
            <a:r>
              <a:rPr lang="en-US" sz="1600" b="1" baseline="30000" dirty="0" smtClean="0">
                <a:solidFill>
                  <a:srgbClr val="0033CC"/>
                </a:solidFill>
              </a:rPr>
              <a:t>th</a:t>
            </a:r>
            <a:r>
              <a:rPr lang="en-US" sz="1600" b="1" dirty="0" smtClean="0">
                <a:solidFill>
                  <a:srgbClr val="0033CC"/>
                </a:solidFill>
              </a:rPr>
              <a:t> - ~2002)</a:t>
            </a:r>
            <a:endParaRPr lang="en-US" sz="1600" b="1" dirty="0">
              <a:solidFill>
                <a:srgbClr val="0033CC"/>
              </a:solidFill>
            </a:endParaRPr>
          </a:p>
          <a:p>
            <a:pPr lvl="1"/>
            <a:r>
              <a:rPr lang="en-US" sz="1600" b="1" dirty="0" smtClean="0">
                <a:solidFill>
                  <a:srgbClr val="0033CC"/>
                </a:solidFill>
              </a:rPr>
              <a:t>Pulsed 8 GeV SC linac (~2001-2006)</a:t>
            </a:r>
          </a:p>
          <a:p>
            <a:r>
              <a:rPr lang="en-US" sz="2000" b="1" dirty="0" smtClean="0"/>
              <a:t>Project X</a:t>
            </a:r>
          </a:p>
          <a:p>
            <a:pPr lvl="1"/>
            <a:r>
              <a:rPr lang="en-US" sz="1600" b="1" dirty="0">
                <a:solidFill>
                  <a:srgbClr val="0033CC"/>
                </a:solidFill>
              </a:rPr>
              <a:t>Pulsed 8 GeV SC </a:t>
            </a:r>
            <a:r>
              <a:rPr lang="en-US" sz="1600" b="1" dirty="0" smtClean="0">
                <a:solidFill>
                  <a:srgbClr val="0033CC"/>
                </a:solidFill>
              </a:rPr>
              <a:t>linac (2006)</a:t>
            </a:r>
          </a:p>
          <a:p>
            <a:pPr lvl="2"/>
            <a:r>
              <a:rPr lang="en-US" sz="1600" b="1" dirty="0" smtClean="0">
                <a:solidFill>
                  <a:srgbClr val="0033CC"/>
                </a:solidFill>
              </a:rPr>
              <a:t>Aligned with the ILC technology</a:t>
            </a:r>
          </a:p>
          <a:p>
            <a:pPr lvl="1"/>
            <a:r>
              <a:rPr lang="en-US" sz="1600" b="1" dirty="0" smtClean="0">
                <a:solidFill>
                  <a:srgbClr val="0033CC"/>
                </a:solidFill>
              </a:rPr>
              <a:t>CW SC 2 GeV linac and RCS (2009)</a:t>
            </a:r>
          </a:p>
          <a:p>
            <a:pPr lvl="2"/>
            <a:r>
              <a:rPr lang="en-US" sz="1600" b="1" dirty="0" smtClean="0">
                <a:solidFill>
                  <a:srgbClr val="0033CC"/>
                </a:solidFill>
              </a:rPr>
              <a:t>Aligned at experiments in the HEP intensity frontier</a:t>
            </a:r>
          </a:p>
          <a:p>
            <a:pPr lvl="1"/>
            <a:r>
              <a:rPr lang="en-US" sz="1600" b="1" dirty="0" smtClean="0">
                <a:solidFill>
                  <a:srgbClr val="0033CC"/>
                </a:solidFill>
              </a:rPr>
              <a:t>CW SC 3 </a:t>
            </a:r>
            <a:r>
              <a:rPr lang="en-US" sz="1600" b="1" dirty="0" err="1" smtClean="0">
                <a:solidFill>
                  <a:srgbClr val="0033CC"/>
                </a:solidFill>
              </a:rPr>
              <a:t>GeV</a:t>
            </a:r>
            <a:r>
              <a:rPr lang="en-US" sz="1600" b="1" dirty="0" smtClean="0">
                <a:solidFill>
                  <a:srgbClr val="0033CC"/>
                </a:solidFill>
              </a:rPr>
              <a:t> </a:t>
            </a:r>
            <a:r>
              <a:rPr lang="en-US" sz="1600" b="1" dirty="0" err="1" smtClean="0">
                <a:solidFill>
                  <a:srgbClr val="0033CC"/>
                </a:solidFill>
              </a:rPr>
              <a:t>linac</a:t>
            </a:r>
            <a:r>
              <a:rPr lang="en-US" sz="1600" b="1" dirty="0" smtClean="0">
                <a:solidFill>
                  <a:srgbClr val="0033CC"/>
                </a:solidFill>
              </a:rPr>
              <a:t> and 8 </a:t>
            </a:r>
            <a:r>
              <a:rPr lang="en-US" sz="1600" b="1" dirty="0" err="1" smtClean="0">
                <a:solidFill>
                  <a:srgbClr val="0033CC"/>
                </a:solidFill>
              </a:rPr>
              <a:t>GeV</a:t>
            </a:r>
            <a:r>
              <a:rPr lang="en-US" sz="1600" b="1" dirty="0" smtClean="0">
                <a:solidFill>
                  <a:srgbClr val="0033CC"/>
                </a:solidFill>
              </a:rPr>
              <a:t> Pulsed </a:t>
            </a:r>
            <a:r>
              <a:rPr lang="en-US" sz="1600" b="1" dirty="0" err="1" smtClean="0">
                <a:solidFill>
                  <a:srgbClr val="0033CC"/>
                </a:solidFill>
              </a:rPr>
              <a:t>linac</a:t>
            </a:r>
            <a:r>
              <a:rPr lang="en-US" sz="1600" b="1" dirty="0" smtClean="0">
                <a:solidFill>
                  <a:srgbClr val="0033CC"/>
                </a:solidFill>
              </a:rPr>
              <a:t> (2010)</a:t>
            </a:r>
          </a:p>
          <a:p>
            <a:pPr lvl="2"/>
            <a:r>
              <a:rPr lang="en-US" sz="1600" b="1" dirty="0" smtClean="0">
                <a:solidFill>
                  <a:srgbClr val="0033CC"/>
                </a:solidFill>
              </a:rPr>
              <a:t>Added kaon experiments and has potential to be used as a proton driver for muon collider</a:t>
            </a:r>
          </a:p>
          <a:p>
            <a:pPr lvl="2"/>
            <a:r>
              <a:rPr lang="en-US" sz="1600" b="1" dirty="0" smtClean="0">
                <a:solidFill>
                  <a:srgbClr val="0033CC"/>
                </a:solidFill>
              </a:rPr>
              <a:t>Project Staging (2012)</a:t>
            </a:r>
          </a:p>
          <a:p>
            <a:r>
              <a:rPr lang="en-US" sz="2000" b="1" dirty="0" smtClean="0"/>
              <a:t>PIP-II</a:t>
            </a:r>
          </a:p>
          <a:p>
            <a:pPr lvl="1"/>
            <a:r>
              <a:rPr lang="en-US" b="1" dirty="0" smtClean="0">
                <a:solidFill>
                  <a:srgbClr val="0033CC"/>
                </a:solidFill>
              </a:rPr>
              <a:t>Ut</a:t>
            </a:r>
            <a:r>
              <a:rPr lang="en-US" sz="1600" b="1" dirty="0" smtClean="0">
                <a:solidFill>
                  <a:srgbClr val="0033CC"/>
                </a:solidFill>
              </a:rPr>
              <a:t>ilizes technology developed for Project X</a:t>
            </a:r>
            <a:endParaRPr lang="en-US" sz="16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9220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kern="0" dirty="0">
                <a:solidFill>
                  <a:srgbClr val="003399"/>
                </a:solidFill>
                <a:latin typeface="Arial"/>
                <a:ea typeface="+mj-ea"/>
                <a:cs typeface="+mj-cs"/>
              </a:rPr>
              <a:t>Short History of Project X and Logic of its Development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5837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8600"/>
            <a:ext cx="3505200" cy="1143000"/>
          </a:xfrm>
        </p:spPr>
        <p:txBody>
          <a:bodyPr/>
          <a:lstStyle/>
          <a:p>
            <a:r>
              <a:rPr lang="en-US" b="1" dirty="0" smtClean="0"/>
              <a:t>Since Last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8580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CSS (Snowmass) Workshop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Project X “Book” released</a:t>
            </a:r>
          </a:p>
          <a:p>
            <a:r>
              <a:rPr lang="en-US" b="1" dirty="0" smtClean="0"/>
              <a:t>New Fermilab Director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Established LBNE as laboratory flagship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Requested rework of Project X concept to provide significant enhancement to LBNE, at an affordable cost to DOE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Requested a new name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P5 formed to provide advice to DOE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Plan for the next ten years, within context of next twenty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PIP-II concept developed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Whitepaper published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Presentation to P5 at BNL meeting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Funding requirements to P5</a:t>
            </a:r>
          </a:p>
          <a:p>
            <a:pPr>
              <a:spcBef>
                <a:spcPts val="1200"/>
              </a:spcBef>
            </a:pPr>
            <a:r>
              <a:rPr lang="en-US" b="1" dirty="0" smtClean="0"/>
              <a:t>Fermilab assumes major role in SRF cryomodule production for LCLS-II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4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0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400800" cy="1143000"/>
          </a:xfrm>
        </p:spPr>
        <p:txBody>
          <a:bodyPr/>
          <a:lstStyle/>
          <a:p>
            <a:pPr algn="ctr"/>
            <a:r>
              <a:rPr lang="en-US" dirty="0" smtClean="0"/>
              <a:t>Motivation/Goals</a:t>
            </a:r>
            <a:endParaRPr lang="en-US" dirty="0"/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600200"/>
            <a:ext cx="6858000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200" b="1" i="1" dirty="0" smtClean="0">
                <a:solidFill>
                  <a:srgbClr val="C00000"/>
                </a:solidFill>
              </a:rPr>
              <a:t>Our goal </a:t>
            </a:r>
            <a:r>
              <a:rPr lang="en-US" altLang="ja-JP" sz="2200" b="1" i="1" dirty="0">
                <a:solidFill>
                  <a:srgbClr val="C00000"/>
                </a:solidFill>
              </a:rPr>
              <a:t>i</a:t>
            </a:r>
            <a:r>
              <a:rPr lang="en-US" altLang="ja-JP" sz="2200" b="1" i="1" dirty="0" smtClean="0">
                <a:solidFill>
                  <a:srgbClr val="C00000"/>
                </a:solidFill>
              </a:rPr>
              <a:t>s to construct &amp; operate the foremost facility in the world for particle physics utilizing intense beams.</a:t>
            </a:r>
          </a:p>
          <a:p>
            <a:r>
              <a:rPr lang="en-US" b="1" dirty="0" smtClean="0"/>
              <a:t>Neutrinos</a:t>
            </a:r>
          </a:p>
          <a:p>
            <a:pPr marL="633413" lvl="1"/>
            <a:r>
              <a:rPr lang="en-US" dirty="0" smtClean="0">
                <a:solidFill>
                  <a:srgbClr val="0033CC"/>
                </a:solidFill>
              </a:rPr>
              <a:t>MINOS+, </a:t>
            </a:r>
            <a:r>
              <a:rPr lang="en-US" dirty="0" err="1" smtClean="0">
                <a:solidFill>
                  <a:srgbClr val="0033CC"/>
                </a:solidFill>
              </a:rPr>
              <a:t>NOvA</a:t>
            </a:r>
            <a:r>
              <a:rPr lang="en-US" dirty="0" smtClean="0">
                <a:solidFill>
                  <a:srgbClr val="0033CC"/>
                </a:solidFill>
              </a:rPr>
              <a:t> @700 kW (now)</a:t>
            </a:r>
          </a:p>
          <a:p>
            <a:pPr marL="633413" lvl="1"/>
            <a:r>
              <a:rPr lang="en-US" dirty="0" smtClean="0">
                <a:solidFill>
                  <a:srgbClr val="0033CC"/>
                </a:solidFill>
              </a:rPr>
              <a:t>LBNE @ &gt;1 MW (2025)</a:t>
            </a:r>
          </a:p>
          <a:p>
            <a:pPr marL="633413" lvl="1"/>
            <a:r>
              <a:rPr lang="en-US" dirty="0" smtClean="0">
                <a:solidFill>
                  <a:srgbClr val="0033CC"/>
                </a:solidFill>
              </a:rPr>
              <a:t>LBNE @ &gt;2 MW (&gt;2030)</a:t>
            </a:r>
          </a:p>
          <a:p>
            <a:pPr marL="633413" lvl="1"/>
            <a:r>
              <a:rPr lang="en-US" dirty="0" smtClean="0">
                <a:solidFill>
                  <a:srgbClr val="0033CC"/>
                </a:solidFill>
              </a:rPr>
              <a:t>Short baseline neutrinos</a:t>
            </a:r>
          </a:p>
          <a:p>
            <a:pPr marL="233363"/>
            <a:r>
              <a:rPr lang="en-US" b="1" dirty="0" err="1" smtClean="0"/>
              <a:t>Muons</a:t>
            </a:r>
            <a:endParaRPr lang="en-US" b="1" dirty="0" smtClean="0"/>
          </a:p>
          <a:p>
            <a:pPr marL="633413" lvl="1"/>
            <a:r>
              <a:rPr lang="en-US" dirty="0" err="1" smtClean="0">
                <a:solidFill>
                  <a:srgbClr val="0033CC"/>
                </a:solidFill>
              </a:rPr>
              <a:t>Muon</a:t>
            </a:r>
            <a:r>
              <a:rPr lang="en-US" dirty="0" smtClean="0">
                <a:solidFill>
                  <a:srgbClr val="0033CC"/>
                </a:solidFill>
              </a:rPr>
              <a:t> g-2 @ 17 kW (2017)</a:t>
            </a:r>
          </a:p>
          <a:p>
            <a:pPr marL="633413" lvl="1"/>
            <a:r>
              <a:rPr lang="en-US" dirty="0" smtClean="0">
                <a:solidFill>
                  <a:srgbClr val="0033CC"/>
                </a:solidFill>
              </a:rPr>
              <a:t>Mu2e @ 8 kW (2020)</a:t>
            </a:r>
          </a:p>
          <a:p>
            <a:pPr marL="633413" lvl="1"/>
            <a:r>
              <a:rPr lang="en-US" dirty="0" smtClean="0">
                <a:solidFill>
                  <a:srgbClr val="0033CC"/>
                </a:solidFill>
              </a:rPr>
              <a:t>Mu2e @ 100 kW (&gt;2023)</a:t>
            </a:r>
          </a:p>
          <a:p>
            <a:pPr marL="233363"/>
            <a:r>
              <a:rPr lang="en-US" b="1" dirty="0" smtClean="0"/>
              <a:t>Longer term opportunities </a:t>
            </a:r>
          </a:p>
          <a:p>
            <a:pPr marL="233363">
              <a:spcBef>
                <a:spcPts val="1200"/>
              </a:spcBef>
              <a:buClr>
                <a:srgbClr val="C00000"/>
              </a:buClr>
              <a:buFont typeface="Symbol" pitchFamily="18" charset="2"/>
              <a:buChar char="Þ"/>
            </a:pPr>
            <a:r>
              <a:rPr lang="en-US" sz="2200" b="1" i="1" dirty="0" smtClean="0">
                <a:solidFill>
                  <a:srgbClr val="C00000"/>
                </a:solidFill>
              </a:rPr>
              <a:t>This will require more protons!</a:t>
            </a:r>
          </a:p>
          <a:p>
            <a:pPr lvl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 </a:t>
            </a:r>
            <a:fld id="{02BA5821-21EB-4C1A-AC70-E98BDB034B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3304504"/>
            <a:ext cx="2968274" cy="234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400800" cy="1143000"/>
          </a:xfrm>
        </p:spPr>
        <p:txBody>
          <a:bodyPr/>
          <a:lstStyle/>
          <a:p>
            <a:pPr algn="ctr"/>
            <a:r>
              <a:rPr lang="en-US" dirty="0" smtClean="0"/>
              <a:t>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68580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C00000"/>
                </a:solidFill>
              </a:rPr>
              <a:t>S</a:t>
            </a:r>
            <a:r>
              <a:rPr lang="en-US" b="1" i="1" dirty="0" smtClean="0">
                <a:solidFill>
                  <a:srgbClr val="C00000"/>
                </a:solidFill>
              </a:rPr>
              <a:t>upport long term physics research goals by providing increased beam power to LBNE while providing a platform for the future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en-US" b="1" dirty="0" smtClean="0"/>
              <a:t>Design Criteria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33CC"/>
                </a:solidFill>
              </a:rPr>
              <a:t>Deliver </a:t>
            </a:r>
            <a:r>
              <a:rPr lang="en-US" dirty="0">
                <a:solidFill>
                  <a:srgbClr val="0033CC"/>
                </a:solidFill>
              </a:rPr>
              <a:t>1.2 MW of proton beam power from the Main Injector to the LBNE target at 120 </a:t>
            </a:r>
            <a:r>
              <a:rPr lang="en-US" dirty="0" err="1">
                <a:solidFill>
                  <a:srgbClr val="0033CC"/>
                </a:solidFill>
              </a:rPr>
              <a:t>GeV</a:t>
            </a:r>
            <a:r>
              <a:rPr lang="en-US" dirty="0">
                <a:solidFill>
                  <a:srgbClr val="0033CC"/>
                </a:solidFill>
              </a:rPr>
              <a:t>, with power approaching 1 MW at energies down to 60 </a:t>
            </a:r>
            <a:r>
              <a:rPr lang="en-US" dirty="0" err="1" smtClean="0">
                <a:solidFill>
                  <a:srgbClr val="0033CC"/>
                </a:solidFill>
              </a:rPr>
              <a:t>GeV</a:t>
            </a:r>
            <a:r>
              <a:rPr lang="en-US" dirty="0" smtClean="0">
                <a:solidFill>
                  <a:srgbClr val="0033CC"/>
                </a:solidFill>
              </a:rPr>
              <a:t>, at the start of LBNE operations</a:t>
            </a:r>
            <a:endParaRPr lang="en-US" dirty="0">
              <a:solidFill>
                <a:srgbClr val="0033CC"/>
              </a:solidFill>
            </a:endParaRPr>
          </a:p>
          <a:p>
            <a:pPr lvl="1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3CC"/>
                </a:solidFill>
              </a:rPr>
              <a:t>Continue support for the current 8 </a:t>
            </a:r>
            <a:r>
              <a:rPr lang="en-US" dirty="0" err="1">
                <a:solidFill>
                  <a:srgbClr val="0033CC"/>
                </a:solidFill>
              </a:rPr>
              <a:t>GeV</a:t>
            </a:r>
            <a:r>
              <a:rPr lang="en-US" dirty="0">
                <a:solidFill>
                  <a:srgbClr val="0033CC"/>
                </a:solidFill>
              </a:rPr>
              <a:t> program, including Mu2e, </a:t>
            </a:r>
            <a:r>
              <a:rPr lang="en-US" dirty="0" smtClean="0">
                <a:solidFill>
                  <a:srgbClr val="0033CC"/>
                </a:solidFill>
              </a:rPr>
              <a:t>g-2</a:t>
            </a:r>
            <a:r>
              <a:rPr lang="en-US" dirty="0">
                <a:solidFill>
                  <a:srgbClr val="0033CC"/>
                </a:solidFill>
              </a:rPr>
              <a:t>, and the suite of short-baseline neutrino </a:t>
            </a:r>
            <a:r>
              <a:rPr lang="en-US" dirty="0" smtClean="0">
                <a:solidFill>
                  <a:srgbClr val="0033CC"/>
                </a:solidFill>
              </a:rPr>
              <a:t>experiments; provide upgrade path for Mu2e</a:t>
            </a:r>
            <a:endParaRPr lang="en-US" dirty="0">
              <a:solidFill>
                <a:srgbClr val="0033CC"/>
              </a:solidFill>
            </a:endParaRPr>
          </a:p>
          <a:p>
            <a:pPr lvl="1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3CC"/>
                </a:solidFill>
              </a:rPr>
              <a:t>Provide a platform for eventual extension of </a:t>
            </a:r>
            <a:r>
              <a:rPr lang="en-US" dirty="0" smtClean="0">
                <a:solidFill>
                  <a:srgbClr val="0033CC"/>
                </a:solidFill>
              </a:rPr>
              <a:t>beam </a:t>
            </a:r>
            <a:r>
              <a:rPr lang="en-US" dirty="0">
                <a:solidFill>
                  <a:srgbClr val="0033CC"/>
                </a:solidFill>
              </a:rPr>
              <a:t>power to LBNE to &gt;2 </a:t>
            </a:r>
            <a:r>
              <a:rPr lang="en-US" dirty="0" smtClean="0">
                <a:solidFill>
                  <a:srgbClr val="0033CC"/>
                </a:solidFill>
              </a:rPr>
              <a:t>MW</a:t>
            </a:r>
            <a:endParaRPr lang="en-US" dirty="0">
              <a:solidFill>
                <a:srgbClr val="0033CC"/>
              </a:solidFill>
            </a:endParaRPr>
          </a:p>
          <a:p>
            <a:pPr lvl="1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>
                <a:solidFill>
                  <a:srgbClr val="0033CC"/>
                </a:solidFill>
              </a:rPr>
              <a:t>Provide a </a:t>
            </a:r>
            <a:r>
              <a:rPr lang="en-US" dirty="0" smtClean="0">
                <a:solidFill>
                  <a:srgbClr val="0033CC"/>
                </a:solidFill>
              </a:rPr>
              <a:t>platform </a:t>
            </a:r>
            <a:r>
              <a:rPr lang="en-US" dirty="0">
                <a:solidFill>
                  <a:srgbClr val="0033CC"/>
                </a:solidFill>
              </a:rPr>
              <a:t>for extension of capability to high duty </a:t>
            </a:r>
            <a:r>
              <a:rPr lang="en-US" dirty="0" smtClean="0">
                <a:solidFill>
                  <a:srgbClr val="0033CC"/>
                </a:solidFill>
              </a:rPr>
              <a:t>factor/higher </a:t>
            </a:r>
            <a:r>
              <a:rPr lang="en-US" dirty="0">
                <a:solidFill>
                  <a:srgbClr val="0033CC"/>
                </a:solidFill>
              </a:rPr>
              <a:t>beam </a:t>
            </a:r>
            <a:r>
              <a:rPr lang="en-US" dirty="0" smtClean="0">
                <a:solidFill>
                  <a:srgbClr val="0033CC"/>
                </a:solidFill>
              </a:rPr>
              <a:t>power operations</a:t>
            </a:r>
          </a:p>
          <a:p>
            <a:pPr lvl="1">
              <a:spcBef>
                <a:spcPts val="8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rgbClr val="0033CC"/>
                </a:solidFill>
              </a:rPr>
              <a:t>At an affordable cost to DOE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6</a:t>
            </a:fld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400800" cy="1143000"/>
          </a:xfrm>
        </p:spPr>
        <p:txBody>
          <a:bodyPr/>
          <a:lstStyle/>
          <a:p>
            <a:pPr algn="ctr"/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80010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Increase Booster/Recycler/Main Injector per pulse intensity by ~50%.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Requires increasing the Booster injection energy</a:t>
            </a:r>
          </a:p>
          <a:p>
            <a:r>
              <a:rPr lang="en-US" b="1" dirty="0" smtClean="0"/>
              <a:t>Select 800 MeV as preferred Booster injection energy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</a:rPr>
              <a:t>0% reduction in space-charge tune shift w/ 50% increase in beam intensity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Provides margin for lower beam loss at higher intensities</a:t>
            </a:r>
          </a:p>
          <a:p>
            <a:r>
              <a:rPr lang="en-US" b="1" dirty="0" smtClean="0"/>
              <a:t>Modest modifications to Booster/Recycler/Main Injector</a:t>
            </a:r>
          </a:p>
          <a:p>
            <a:pPr lvl="1"/>
            <a:r>
              <a:rPr lang="en-US" dirty="0" smtClean="0">
                <a:solidFill>
                  <a:srgbClr val="0033CC"/>
                </a:solidFill>
              </a:rPr>
              <a:t>To accommodate higher intensities and higher Booster injection energy</a:t>
            </a:r>
          </a:p>
          <a:p>
            <a:pPr>
              <a:spcBef>
                <a:spcPts val="2400"/>
              </a:spcBef>
              <a:buClr>
                <a:srgbClr val="C00000"/>
              </a:buClr>
              <a:buFont typeface="Symbol" pitchFamily="18" charset="2"/>
              <a:buChar char="Þ"/>
            </a:pPr>
            <a:r>
              <a:rPr lang="en-US" b="1" i="1" dirty="0" smtClean="0">
                <a:solidFill>
                  <a:srgbClr val="C00000"/>
                </a:solidFill>
              </a:rPr>
              <a:t>Cost effective solution: 800 MeV superconducting pulsed </a:t>
            </a:r>
            <a:r>
              <a:rPr lang="en-US" b="1" i="1" dirty="0" err="1" smtClean="0">
                <a:solidFill>
                  <a:srgbClr val="C00000"/>
                </a:solidFill>
              </a:rPr>
              <a:t>linac</a:t>
            </a:r>
            <a:r>
              <a:rPr lang="en-US" b="1" i="1" dirty="0" smtClean="0">
                <a:solidFill>
                  <a:srgbClr val="C00000"/>
                </a:solidFill>
              </a:rPr>
              <a:t>, extendible to support &gt;2 MW operations to LBNE and upgradable to continuous wave (CW) operations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rgbClr val="0033CC"/>
                </a:solidFill>
              </a:rPr>
              <a:t>Building on significant existing infrastructure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rgbClr val="0033CC"/>
                </a:solidFill>
              </a:rPr>
              <a:t>Capitalizing on major investment in superconducting RF technologies</a:t>
            </a: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rgbClr val="0033CC"/>
                </a:solidFill>
              </a:rPr>
              <a:t>Eliminating </a:t>
            </a:r>
            <a:r>
              <a:rPr lang="en-US" dirty="0">
                <a:solidFill>
                  <a:srgbClr val="0033CC"/>
                </a:solidFill>
              </a:rPr>
              <a:t>significant operational risks inherent in existing </a:t>
            </a:r>
            <a:r>
              <a:rPr lang="en-US" dirty="0" err="1">
                <a:solidFill>
                  <a:srgbClr val="0033CC"/>
                </a:solidFill>
              </a:rPr>
              <a:t>linac</a:t>
            </a:r>
            <a:endParaRPr lang="en-US" dirty="0">
              <a:solidFill>
                <a:srgbClr val="0033CC"/>
              </a:solidFill>
            </a:endParaRPr>
          </a:p>
          <a:p>
            <a:pPr lvl="1">
              <a:spcBef>
                <a:spcPts val="400"/>
              </a:spcBef>
            </a:pPr>
            <a:r>
              <a:rPr lang="en-US" dirty="0" smtClean="0">
                <a:solidFill>
                  <a:srgbClr val="0033CC"/>
                </a:solidFill>
              </a:rPr>
              <a:t>Siting </a:t>
            </a:r>
            <a:r>
              <a:rPr lang="en-US" dirty="0">
                <a:solidFill>
                  <a:srgbClr val="0033CC"/>
                </a:solidFill>
              </a:rPr>
              <a:t>consistent with eventual replacement of the Booster as the source of protons for injection into Main </a:t>
            </a:r>
            <a:r>
              <a:rPr lang="en-US" dirty="0" smtClean="0">
                <a:solidFill>
                  <a:srgbClr val="0033CC"/>
                </a:solidFill>
              </a:rPr>
              <a:t>Injector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SLHiPP-4, May 2014; Slava Yakovlev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7</a:t>
            </a:fld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9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5715000" cy="990600"/>
          </a:xfrm>
        </p:spPr>
        <p:txBody>
          <a:bodyPr/>
          <a:lstStyle/>
          <a:p>
            <a:r>
              <a:rPr lang="en-US" b="1" dirty="0" smtClean="0"/>
              <a:t>PIP-II</a:t>
            </a:r>
            <a:r>
              <a:rPr lang="en-US" dirty="0" smtClean="0"/>
              <a:t> </a:t>
            </a:r>
            <a:r>
              <a:rPr lang="en-US" b="1" dirty="0" smtClean="0"/>
              <a:t>versus Project </a:t>
            </a:r>
            <a:r>
              <a:rPr lang="en-US" b="1" dirty="0"/>
              <a:t>X Stage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6072"/>
            <a:ext cx="8229600" cy="5257800"/>
          </a:xfrm>
        </p:spPr>
        <p:txBody>
          <a:bodyPr/>
          <a:lstStyle/>
          <a:p>
            <a:r>
              <a:rPr lang="en-US" sz="2200" b="1" dirty="0"/>
              <a:t>What was changed?</a:t>
            </a:r>
          </a:p>
          <a:p>
            <a:pPr lvl="1"/>
            <a:r>
              <a:rPr lang="en-US" dirty="0"/>
              <a:t>Beam energy: 1 GeV→ 0.8 </a:t>
            </a:r>
            <a:r>
              <a:rPr lang="en-US" dirty="0" smtClean="0"/>
              <a:t>GeV. It is large enough </a:t>
            </a:r>
          </a:p>
          <a:p>
            <a:pPr lvl="2"/>
            <a:r>
              <a:rPr lang="en-US" sz="1800" dirty="0" smtClean="0">
                <a:solidFill>
                  <a:srgbClr val="003399"/>
                </a:solidFill>
              </a:rPr>
              <a:t>to avoid problems with beam space charge and </a:t>
            </a:r>
          </a:p>
          <a:p>
            <a:pPr lvl="2"/>
            <a:r>
              <a:rPr lang="en-US" sz="1800" dirty="0" smtClean="0">
                <a:solidFill>
                  <a:srgbClr val="003399"/>
                </a:solidFill>
              </a:rPr>
              <a:t>To have high enough efficiency of pion and muon production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dirty="0"/>
              <a:t>Beam current: 1 mA → 2 </a:t>
            </a:r>
            <a:r>
              <a:rPr lang="en-US" dirty="0" smtClean="0"/>
              <a:t>mA</a:t>
            </a:r>
          </a:p>
          <a:p>
            <a:pPr lvl="2"/>
            <a:r>
              <a:rPr lang="en-US" sz="1800" dirty="0" smtClean="0">
                <a:solidFill>
                  <a:srgbClr val="003399"/>
                </a:solidFill>
              </a:rPr>
              <a:t>Reduces number of turns for Booster injection</a:t>
            </a:r>
          </a:p>
          <a:p>
            <a:pPr lvl="2"/>
            <a:r>
              <a:rPr lang="en-US" sz="1800" dirty="0" smtClean="0">
                <a:solidFill>
                  <a:srgbClr val="003399"/>
                </a:solidFill>
              </a:rPr>
              <a:t>Large enough to support ~ 100 kW for </a:t>
            </a:r>
            <a:r>
              <a:rPr lang="en-US" sz="1800" dirty="0" smtClean="0">
                <a:solidFill>
                  <a:srgbClr val="003399"/>
                </a:solidFill>
                <a:latin typeface="Symbol" panose="05050102010706020507" pitchFamily="18" charset="2"/>
              </a:rPr>
              <a:t>m</a:t>
            </a:r>
            <a:r>
              <a:rPr lang="en-US" sz="1800" dirty="0" smtClean="0">
                <a:solidFill>
                  <a:srgbClr val="003399"/>
                </a:solidFill>
              </a:rPr>
              <a:t>-to-e upgrade (long pulse)</a:t>
            </a:r>
            <a:endParaRPr lang="en-US" sz="1800" dirty="0">
              <a:solidFill>
                <a:srgbClr val="003399"/>
              </a:solidFill>
            </a:endParaRPr>
          </a:p>
          <a:p>
            <a:pPr lvl="1"/>
            <a:r>
              <a:rPr lang="en-US" dirty="0" smtClean="0"/>
              <a:t>At </a:t>
            </a:r>
            <a:r>
              <a:rPr lang="en-US" dirty="0"/>
              <a:t>the beginning: a single purpose facility with the </a:t>
            </a:r>
            <a:r>
              <a:rPr lang="en-US" dirty="0" smtClean="0"/>
              <a:t>only goal </a:t>
            </a:r>
          </a:p>
          <a:p>
            <a:pPr lvl="2"/>
            <a:r>
              <a:rPr lang="en-US" dirty="0" smtClean="0">
                <a:solidFill>
                  <a:srgbClr val="003399"/>
                </a:solidFill>
              </a:rPr>
              <a:t>Support of power </a:t>
            </a:r>
            <a:r>
              <a:rPr lang="en-US" dirty="0">
                <a:solidFill>
                  <a:srgbClr val="003399"/>
                </a:solidFill>
              </a:rPr>
              <a:t>increase for LBNE by </a:t>
            </a:r>
            <a:r>
              <a:rPr lang="en-US" dirty="0" smtClean="0">
                <a:solidFill>
                  <a:srgbClr val="003399"/>
                </a:solidFill>
              </a:rPr>
              <a:t>~1.7 </a:t>
            </a:r>
            <a:r>
              <a:rPr lang="en-US" dirty="0">
                <a:solidFill>
                  <a:srgbClr val="003399"/>
                </a:solidFill>
              </a:rPr>
              <a:t>times </a:t>
            </a:r>
          </a:p>
          <a:p>
            <a:pPr lvl="1"/>
            <a:r>
              <a:rPr lang="en-US" dirty="0" smtClean="0"/>
              <a:t>Operational </a:t>
            </a:r>
            <a:r>
              <a:rPr lang="en-US" dirty="0"/>
              <a:t>mode: CW → Pulsed (15 Hz, 0.6 ms)</a:t>
            </a:r>
          </a:p>
          <a:p>
            <a:r>
              <a:rPr lang="en-US" sz="2200" b="1" dirty="0" smtClean="0"/>
              <a:t>Why? - Cost reduction: </a:t>
            </a:r>
            <a:r>
              <a:rPr lang="en-US" sz="1800" dirty="0" smtClean="0"/>
              <a:t>Cryogenics  &amp; Use </a:t>
            </a:r>
            <a:r>
              <a:rPr lang="en-US" sz="1800" dirty="0"/>
              <a:t>of existing infrastructure</a:t>
            </a:r>
          </a:p>
          <a:p>
            <a:r>
              <a:rPr lang="en-US" sz="2200" b="1" dirty="0"/>
              <a:t>Long-term goal is the </a:t>
            </a:r>
            <a:r>
              <a:rPr lang="en-US" sz="2200" b="1" dirty="0" smtClean="0"/>
              <a:t>same</a:t>
            </a:r>
            <a:endParaRPr lang="en-US" sz="2200" b="1" dirty="0"/>
          </a:p>
          <a:p>
            <a:pPr lvl="1"/>
            <a:r>
              <a:rPr lang="en-US" dirty="0"/>
              <a:t>CW operation for intensity frontier experiments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>
                <a:solidFill>
                  <a:srgbClr val="FF0000"/>
                </a:solidFill>
              </a:rPr>
              <a:t>has to </a:t>
            </a:r>
            <a:r>
              <a:rPr lang="en-US" dirty="0" smtClean="0">
                <a:solidFill>
                  <a:srgbClr val="FF0000"/>
                </a:solidFill>
              </a:rPr>
              <a:t>support future </a:t>
            </a:r>
            <a:r>
              <a:rPr lang="en-US" dirty="0">
                <a:solidFill>
                  <a:srgbClr val="FF0000"/>
                </a:solidFill>
              </a:rPr>
              <a:t>CW operation and &gt;2 MW in </a:t>
            </a:r>
            <a:r>
              <a:rPr lang="en-US" dirty="0" smtClean="0">
                <a:solidFill>
                  <a:srgbClr val="FF0000"/>
                </a:solidFill>
              </a:rPr>
              <a:t>MI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400800"/>
            <a:ext cx="3143250" cy="2286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8</a:t>
            </a:fld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1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"/>
            <a:ext cx="3886200" cy="838200"/>
          </a:xfrm>
        </p:spPr>
        <p:txBody>
          <a:bodyPr/>
          <a:lstStyle/>
          <a:p>
            <a:r>
              <a:rPr lang="en-US" b="1" dirty="0"/>
              <a:t>Project X → PIP-II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/>
              <a:t>Structure changes)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52600"/>
            <a:ext cx="6858000" cy="4038600"/>
          </a:xfrm>
        </p:spPr>
        <p:txBody>
          <a:bodyPr/>
          <a:lstStyle/>
          <a:p>
            <a:r>
              <a:rPr lang="en-US" dirty="0"/>
              <a:t>The same as the Project X the PIP-II includes</a:t>
            </a:r>
          </a:p>
          <a:p>
            <a:pPr lvl="1"/>
            <a:r>
              <a:rPr lang="en-US" dirty="0"/>
              <a:t>warm </a:t>
            </a:r>
            <a:r>
              <a:rPr lang="en-US" dirty="0" smtClean="0"/>
              <a:t>front-end</a:t>
            </a:r>
          </a:p>
          <a:p>
            <a:pPr lvl="2"/>
            <a:r>
              <a:rPr lang="en-US" dirty="0" smtClean="0">
                <a:solidFill>
                  <a:srgbClr val="0033CC"/>
                </a:solidFill>
              </a:rPr>
              <a:t>MEBT chopper capable to chop out bunches coming to Booster at the RF buckets boundary </a:t>
            </a:r>
            <a:endParaRPr lang="en-US" dirty="0">
              <a:solidFill>
                <a:srgbClr val="0033CC"/>
              </a:solidFill>
            </a:endParaRPr>
          </a:p>
          <a:p>
            <a:pPr lvl="1"/>
            <a:r>
              <a:rPr lang="en-US" dirty="0" smtClean="0"/>
              <a:t>SC </a:t>
            </a:r>
            <a:r>
              <a:rPr lang="en-US" dirty="0" err="1"/>
              <a:t>cryo</a:t>
            </a:r>
            <a:r>
              <a:rPr lang="en-US" dirty="0"/>
              <a:t>-modules </a:t>
            </a:r>
          </a:p>
          <a:p>
            <a:pPr lvl="2"/>
            <a:r>
              <a:rPr lang="en-US" dirty="0" smtClean="0">
                <a:solidFill>
                  <a:srgbClr val="0033CC"/>
                </a:solidFill>
              </a:rPr>
              <a:t>pulsed </a:t>
            </a:r>
            <a:r>
              <a:rPr lang="en-US" dirty="0">
                <a:solidFill>
                  <a:srgbClr val="0033CC"/>
                </a:solidFill>
              </a:rPr>
              <a:t>operation </a:t>
            </a:r>
            <a:endParaRPr lang="en-US" dirty="0" smtClean="0">
              <a:solidFill>
                <a:srgbClr val="0033CC"/>
              </a:solidFill>
            </a:endParaRPr>
          </a:p>
          <a:p>
            <a:pPr lvl="3"/>
            <a:r>
              <a:rPr lang="en-US" dirty="0" smtClean="0">
                <a:solidFill>
                  <a:srgbClr val="0033CC"/>
                </a:solidFill>
              </a:rPr>
              <a:t>limited </a:t>
            </a:r>
            <a:r>
              <a:rPr lang="en-US" dirty="0">
                <a:solidFill>
                  <a:srgbClr val="0033CC"/>
                </a:solidFill>
              </a:rPr>
              <a:t>by power of the cryo-plant</a:t>
            </a:r>
          </a:p>
          <a:p>
            <a:pPr lvl="4"/>
            <a:r>
              <a:rPr lang="en-US" dirty="0" smtClean="0">
                <a:solidFill>
                  <a:srgbClr val="0033CC"/>
                </a:solidFill>
              </a:rPr>
              <a:t>~5</a:t>
            </a:r>
            <a:r>
              <a:rPr lang="en-US" dirty="0">
                <a:solidFill>
                  <a:srgbClr val="0033CC"/>
                </a:solidFill>
              </a:rPr>
              <a:t>% duty factor for cryo</a:t>
            </a:r>
          </a:p>
          <a:p>
            <a:pPr lvl="1"/>
            <a:r>
              <a:rPr lang="en-US" dirty="0"/>
              <a:t>Reduced number of HB-650 cryo-modules (7→4)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86150" y="6324600"/>
            <a:ext cx="3219450" cy="304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SLHiPP-4, May 2014; Slava Yakovlev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BBECFF-F207-4C65-B9B5-95271AC2022A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1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actory">
  <a:themeElements>
    <a:clrScheme name="Factory 3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DDDDDD"/>
      </a:accent1>
      <a:accent2>
        <a:srgbClr val="B2B2B2"/>
      </a:accent2>
      <a:accent3>
        <a:srgbClr val="FFFFFF"/>
      </a:accent3>
      <a:accent4>
        <a:srgbClr val="000000"/>
      </a:accent4>
      <a:accent5>
        <a:srgbClr val="EBEBEB"/>
      </a:accent5>
      <a:accent6>
        <a:srgbClr val="A1A1A1"/>
      </a:accent6>
      <a:hlink>
        <a:srgbClr val="4D4D4D"/>
      </a:hlink>
      <a:folHlink>
        <a:srgbClr val="969696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1585</TotalTime>
  <Words>2495</Words>
  <Application>Microsoft Office PowerPoint</Application>
  <PresentationFormat>On-screen Show (4:3)</PresentationFormat>
  <Paragraphs>523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Factory</vt:lpstr>
      <vt:lpstr>1_Factory</vt:lpstr>
      <vt:lpstr>2_Factory</vt:lpstr>
      <vt:lpstr>3_Factory</vt:lpstr>
      <vt:lpstr>Presentation</vt:lpstr>
      <vt:lpstr>New Fermilab Plans (PIP II)</vt:lpstr>
      <vt:lpstr>Outline</vt:lpstr>
      <vt:lpstr>PowerPoint Presentation</vt:lpstr>
      <vt:lpstr>Since Last Time</vt:lpstr>
      <vt:lpstr>Motivation/Goals</vt:lpstr>
      <vt:lpstr>Design Criteria</vt:lpstr>
      <vt:lpstr>Strategy</vt:lpstr>
      <vt:lpstr>PIP-II versus Project X Stage I </vt:lpstr>
      <vt:lpstr>Project X → PIP-II  (Structure changes)</vt:lpstr>
      <vt:lpstr>PIP-II Major Parameters</vt:lpstr>
      <vt:lpstr>PowerPoint Presentation</vt:lpstr>
      <vt:lpstr>PowerPoint Presentation</vt:lpstr>
      <vt:lpstr>PowerPoint Presentation</vt:lpstr>
      <vt:lpstr>Primary Technical Risks </vt:lpstr>
      <vt:lpstr>PIP-II Duty Factors</vt:lpstr>
      <vt:lpstr>PIP-II Cryogenics</vt:lpstr>
      <vt:lpstr>Limitations on Operation in Pulsed Regime</vt:lpstr>
      <vt:lpstr>Limitations on Operation in Pulsed Regime (continue)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Jolie R. Macier x2353 11220N</dc:creator>
  <cp:lastModifiedBy>Vyacheslav P. Yakovlev x3888 14865N</cp:lastModifiedBy>
  <cp:revision>110</cp:revision>
  <cp:lastPrinted>1601-01-01T00:00:00Z</cp:lastPrinted>
  <dcterms:created xsi:type="dcterms:W3CDTF">2008-08-01T20:03:26Z</dcterms:created>
  <dcterms:modified xsi:type="dcterms:W3CDTF">2014-05-15T05:58:22Z</dcterms:modified>
</cp:coreProperties>
</file>