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315" r:id="rId2"/>
    <p:sldId id="316" r:id="rId3"/>
    <p:sldId id="318" r:id="rId4"/>
    <p:sldId id="259" r:id="rId5"/>
    <p:sldId id="266" r:id="rId6"/>
    <p:sldId id="319" r:id="rId7"/>
    <p:sldId id="320" r:id="rId8"/>
    <p:sldId id="265" r:id="rId9"/>
    <p:sldId id="270" r:id="rId10"/>
    <p:sldId id="280" r:id="rId11"/>
    <p:sldId id="313" r:id="rId12"/>
    <p:sldId id="321" r:id="rId13"/>
    <p:sldId id="332" r:id="rId14"/>
    <p:sldId id="311" r:id="rId15"/>
    <p:sldId id="330" r:id="rId16"/>
    <p:sldId id="331" r:id="rId17"/>
    <p:sldId id="267" r:id="rId18"/>
    <p:sldId id="336" r:id="rId19"/>
    <p:sldId id="322" r:id="rId20"/>
    <p:sldId id="323" r:id="rId21"/>
    <p:sldId id="324" r:id="rId22"/>
    <p:sldId id="325" r:id="rId23"/>
    <p:sldId id="272" r:id="rId24"/>
    <p:sldId id="333" r:id="rId25"/>
    <p:sldId id="334" r:id="rId26"/>
    <p:sldId id="335" r:id="rId27"/>
    <p:sldId id="326" r:id="rId28"/>
    <p:sldId id="327" r:id="rId29"/>
    <p:sldId id="273" r:id="rId30"/>
    <p:sldId id="285" r:id="rId31"/>
    <p:sldId id="328" r:id="rId32"/>
    <p:sldId id="329" r:id="rId33"/>
    <p:sldId id="317" r:id="rId34"/>
    <p:sldId id="306" r:id="rId35"/>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45C14B"/>
    <a:srgbClr val="222BE4"/>
    <a:srgbClr val="00FF00"/>
    <a:srgbClr val="339966"/>
    <a:srgbClr val="00CC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autoAdjust="0"/>
    <p:restoredTop sz="82915" autoAdjust="0"/>
  </p:normalViewPr>
  <p:slideViewPr>
    <p:cSldViewPr>
      <p:cViewPr>
        <p:scale>
          <a:sx n="90" d="100"/>
          <a:sy n="90" d="100"/>
        </p:scale>
        <p:origin x="-1662" y="-540"/>
      </p:cViewPr>
      <p:guideLst>
        <p:guide orient="horz" pos="2160"/>
        <p:guide pos="2880"/>
      </p:guideLst>
    </p:cSldViewPr>
  </p:slideViewPr>
  <p:outlineViewPr>
    <p:cViewPr>
      <p:scale>
        <a:sx n="33" d="100"/>
        <a:sy n="33" d="100"/>
      </p:scale>
      <p:origin x="36" y="7578"/>
    </p:cViewPr>
  </p:outlineViewPr>
  <p:notesTextViewPr>
    <p:cViewPr>
      <p:scale>
        <a:sx n="1" d="1"/>
        <a:sy n="1" d="1"/>
      </p:scale>
      <p:origin x="0" y="0"/>
    </p:cViewPr>
  </p:notesTextViewPr>
  <p:notesViewPr>
    <p:cSldViewPr>
      <p:cViewPr varScale="1">
        <p:scale>
          <a:sx n="93" d="100"/>
          <a:sy n="93" d="100"/>
        </p:scale>
        <p:origin x="-3816" y="-102"/>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file:///\\cern.ch\dfs\Departments\EN\Groups\MME\MM\Metallurgy\Fellows\Aviles\SPL\Niobium\RRR%20welds\RRR%20weld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Deformation</a:t>
            </a:r>
            <a:r>
              <a:rPr lang="en-GB" baseline="0"/>
              <a:t> in fonction of the frequency</a:t>
            </a:r>
            <a:endParaRPr lang="en-GB"/>
          </a:p>
        </c:rich>
      </c:tx>
      <c:layout>
        <c:manualLayout>
          <c:xMode val="edge"/>
          <c:yMode val="edge"/>
          <c:x val="0.26686948476488398"/>
          <c:y val="2.2497776620897601E-2"/>
        </c:manualLayout>
      </c:layout>
      <c:overlay val="0"/>
    </c:title>
    <c:autoTitleDeleted val="0"/>
    <c:plotArea>
      <c:layout/>
      <c:scatterChart>
        <c:scatterStyle val="smoothMarker"/>
        <c:varyColors val="0"/>
        <c:ser>
          <c:idx val="0"/>
          <c:order val="0"/>
          <c:spPr>
            <a:ln w="28575">
              <a:noFill/>
            </a:ln>
          </c:spPr>
          <c:marker>
            <c:symbol val="square"/>
            <c:size val="7"/>
            <c:spPr>
              <a:solidFill>
                <a:schemeClr val="accent4">
                  <a:lumMod val="75000"/>
                </a:schemeClr>
              </a:solidFill>
            </c:spPr>
          </c:marker>
          <c:xVal>
            <c:numRef>
              <c:f>(Sheet1!$D$19:$K$19,Sheet1!$F$3:$J$3)</c:f>
              <c:numCache>
                <c:formatCode>0.00</c:formatCode>
                <c:ptCount val="13"/>
                <c:pt idx="0">
                  <c:v>-1.9000000000000001E-4</c:v>
                </c:pt>
                <c:pt idx="1">
                  <c:v>-0.49790000000000001</c:v>
                </c:pt>
                <c:pt idx="2">
                  <c:v>-0.99750000000000005</c:v>
                </c:pt>
                <c:pt idx="3">
                  <c:v>-1.5089999999999999</c:v>
                </c:pt>
                <c:pt idx="4">
                  <c:v>-2.0270000000000001</c:v>
                </c:pt>
                <c:pt idx="5">
                  <c:v>-2.5219999999999998</c:v>
                </c:pt>
                <c:pt idx="6">
                  <c:v>-3.0049999999999999</c:v>
                </c:pt>
                <c:pt idx="7">
                  <c:v>-3.22</c:v>
                </c:pt>
                <c:pt idx="8">
                  <c:v>0.1033</c:v>
                </c:pt>
                <c:pt idx="9">
                  <c:v>1.101</c:v>
                </c:pt>
                <c:pt idx="10">
                  <c:v>2.1120000000000001</c:v>
                </c:pt>
                <c:pt idx="11">
                  <c:v>3.0939999999999999</c:v>
                </c:pt>
                <c:pt idx="12">
                  <c:v>3.8780000000000001</c:v>
                </c:pt>
              </c:numCache>
            </c:numRef>
          </c:xVal>
          <c:yVal>
            <c:numRef>
              <c:f>(Sheet1!$D$31:$K$31,Sheet1!$F$15:$J$15)</c:f>
              <c:numCache>
                <c:formatCode>0.000</c:formatCode>
                <c:ptCount val="13"/>
                <c:pt idx="0" formatCode="0.0">
                  <c:v>0</c:v>
                </c:pt>
                <c:pt idx="1">
                  <c:v>-4.2799999999942898E-2</c:v>
                </c:pt>
                <c:pt idx="2">
                  <c:v>-0.110399999999913</c:v>
                </c:pt>
                <c:pt idx="3">
                  <c:v>-0.17309999999997699</c:v>
                </c:pt>
                <c:pt idx="4">
                  <c:v>-0.23469999999997501</c:v>
                </c:pt>
                <c:pt idx="5">
                  <c:v>-0.29539999999997202</c:v>
                </c:pt>
                <c:pt idx="6">
                  <c:v>-0.35329999999999001</c:v>
                </c:pt>
                <c:pt idx="7">
                  <c:v>-0.37849999999991701</c:v>
                </c:pt>
                <c:pt idx="8">
                  <c:v>2.00000000063483E-4</c:v>
                </c:pt>
                <c:pt idx="9">
                  <c:v>4.1299999999978403E-2</c:v>
                </c:pt>
                <c:pt idx="10">
                  <c:v>0.14539999999999501</c:v>
                </c:pt>
                <c:pt idx="11">
                  <c:v>0.23209999999994599</c:v>
                </c:pt>
                <c:pt idx="12">
                  <c:v>0.30359999999996001</c:v>
                </c:pt>
              </c:numCache>
            </c:numRef>
          </c:yVal>
          <c:smooth val="1"/>
        </c:ser>
        <c:dLbls>
          <c:showLegendKey val="0"/>
          <c:showVal val="0"/>
          <c:showCatName val="0"/>
          <c:showSerName val="0"/>
          <c:showPercent val="0"/>
          <c:showBubbleSize val="0"/>
        </c:dLbls>
        <c:axId val="48081920"/>
        <c:axId val="48117248"/>
      </c:scatterChart>
      <c:valAx>
        <c:axId val="48081920"/>
        <c:scaling>
          <c:orientation val="minMax"/>
        </c:scaling>
        <c:delete val="0"/>
        <c:axPos val="b"/>
        <c:majorGridlines>
          <c:spPr>
            <a:ln>
              <a:prstDash val="dash"/>
            </a:ln>
          </c:spPr>
        </c:majorGridlines>
        <c:title>
          <c:tx>
            <c:rich>
              <a:bodyPr/>
              <a:lstStyle/>
              <a:p>
                <a:pPr>
                  <a:defRPr sz="1400"/>
                </a:pPr>
                <a:r>
                  <a:rPr lang="en-GB" sz="1400"/>
                  <a:t>∆f [MHz]</a:t>
                </a:r>
              </a:p>
            </c:rich>
          </c:tx>
          <c:layout>
            <c:manualLayout>
              <c:xMode val="edge"/>
              <c:yMode val="edge"/>
              <c:x val="0.41012028455899602"/>
              <c:y val="0.93985133557211897"/>
            </c:manualLayout>
          </c:layout>
          <c:overlay val="0"/>
        </c:title>
        <c:numFmt formatCode="0" sourceLinked="0"/>
        <c:majorTickMark val="none"/>
        <c:minorTickMark val="none"/>
        <c:tickLblPos val="nextTo"/>
        <c:txPr>
          <a:bodyPr/>
          <a:lstStyle/>
          <a:p>
            <a:pPr>
              <a:defRPr sz="1050" b="1"/>
            </a:pPr>
            <a:endParaRPr lang="en-US"/>
          </a:p>
        </c:txPr>
        <c:crossAx val="48117248"/>
        <c:crossesAt val="0"/>
        <c:crossBetween val="midCat"/>
      </c:valAx>
      <c:valAx>
        <c:axId val="48117248"/>
        <c:scaling>
          <c:orientation val="minMax"/>
        </c:scaling>
        <c:delete val="0"/>
        <c:axPos val="l"/>
        <c:majorGridlines>
          <c:spPr>
            <a:ln>
              <a:prstDash val="dash"/>
            </a:ln>
          </c:spPr>
        </c:majorGridlines>
        <c:title>
          <c:tx>
            <c:rich>
              <a:bodyPr/>
              <a:lstStyle/>
              <a:p>
                <a:pPr>
                  <a:defRPr sz="1400"/>
                </a:pPr>
                <a:r>
                  <a:rPr lang="en-US" sz="1400"/>
                  <a:t>Deformation of the cavity [mm]</a:t>
                </a:r>
              </a:p>
            </c:rich>
          </c:tx>
          <c:layout>
            <c:manualLayout>
              <c:xMode val="edge"/>
              <c:yMode val="edge"/>
              <c:x val="1.5360776873104599E-3"/>
              <c:y val="0.19132070914772001"/>
            </c:manualLayout>
          </c:layout>
          <c:overlay val="0"/>
        </c:title>
        <c:numFmt formatCode="0.0" sourceLinked="1"/>
        <c:majorTickMark val="none"/>
        <c:minorTickMark val="none"/>
        <c:tickLblPos val="nextTo"/>
        <c:txPr>
          <a:bodyPr/>
          <a:lstStyle/>
          <a:p>
            <a:pPr>
              <a:defRPr sz="1050" b="1"/>
            </a:pPr>
            <a:endParaRPr lang="en-US"/>
          </a:p>
        </c:txPr>
        <c:crossAx val="48081920"/>
        <c:crossesAt val="0"/>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29861086354615"/>
          <c:y val="6.8993540352167093E-2"/>
          <c:w val="0.66542603617485085"/>
          <c:h val="0.78138871174665581"/>
        </c:manualLayout>
      </c:layout>
      <c:scatterChart>
        <c:scatterStyle val="lineMarker"/>
        <c:varyColors val="0"/>
        <c:ser>
          <c:idx val="1"/>
          <c:order val="0"/>
          <c:tx>
            <c:v>SST no getter</c:v>
          </c:tx>
          <c:spPr>
            <a:ln>
              <a:solidFill>
                <a:schemeClr val="accent1"/>
              </a:solidFill>
            </a:ln>
          </c:spPr>
          <c:marker>
            <c:symbol val="square"/>
            <c:size val="8"/>
            <c:spPr>
              <a:solidFill>
                <a:schemeClr val="accent1"/>
              </a:solidFill>
            </c:spPr>
          </c:marker>
          <c:xVal>
            <c:numRef>
              <c:f>'1924'!$C$4:$I$4</c:f>
              <c:numCache>
                <c:formatCode>General</c:formatCode>
                <c:ptCount val="7"/>
                <c:pt idx="0">
                  <c:v>0</c:v>
                </c:pt>
                <c:pt idx="1">
                  <c:v>2.5</c:v>
                </c:pt>
                <c:pt idx="2">
                  <c:v>5</c:v>
                </c:pt>
                <c:pt idx="3">
                  <c:v>10</c:v>
                </c:pt>
                <c:pt idx="4">
                  <c:v>15</c:v>
                </c:pt>
                <c:pt idx="5">
                  <c:v>20</c:v>
                </c:pt>
                <c:pt idx="6">
                  <c:v>40</c:v>
                </c:pt>
              </c:numCache>
            </c:numRef>
          </c:xVal>
          <c:yVal>
            <c:numRef>
              <c:f>'1924'!$C$15:$I$15</c:f>
              <c:numCache>
                <c:formatCode>0</c:formatCode>
                <c:ptCount val="7"/>
                <c:pt idx="0">
                  <c:v>417.31904701073751</c:v>
                </c:pt>
                <c:pt idx="1">
                  <c:v>418.812176953387</c:v>
                </c:pt>
                <c:pt idx="2">
                  <c:v>409.60829919930836</c:v>
                </c:pt>
                <c:pt idx="3">
                  <c:v>416.70529570802336</c:v>
                </c:pt>
                <c:pt idx="4">
                  <c:v>421.01369810286241</c:v>
                </c:pt>
                <c:pt idx="5">
                  <c:v>413.64981581458795</c:v>
                </c:pt>
                <c:pt idx="6">
                  <c:v>412.34404498967098</c:v>
                </c:pt>
              </c:numCache>
            </c:numRef>
          </c:yVal>
          <c:smooth val="0"/>
        </c:ser>
        <c:ser>
          <c:idx val="3"/>
          <c:order val="1"/>
          <c:tx>
            <c:v>PTR no getter</c:v>
          </c:tx>
          <c:spPr>
            <a:ln>
              <a:solidFill>
                <a:srgbClr val="FF0000"/>
              </a:solidFill>
            </a:ln>
          </c:spPr>
          <c:marker>
            <c:symbol val="circle"/>
            <c:size val="7"/>
            <c:spPr>
              <a:solidFill>
                <a:srgbClr val="FF0000"/>
              </a:solidFill>
            </c:spPr>
          </c:marker>
          <c:xVal>
            <c:numRef>
              <c:f>'1934'!$C$4:$I$4</c:f>
              <c:numCache>
                <c:formatCode>General</c:formatCode>
                <c:ptCount val="7"/>
                <c:pt idx="0">
                  <c:v>0</c:v>
                </c:pt>
                <c:pt idx="1">
                  <c:v>2.5</c:v>
                </c:pt>
                <c:pt idx="2">
                  <c:v>5</c:v>
                </c:pt>
                <c:pt idx="3">
                  <c:v>10</c:v>
                </c:pt>
                <c:pt idx="4">
                  <c:v>15</c:v>
                </c:pt>
                <c:pt idx="5">
                  <c:v>20</c:v>
                </c:pt>
                <c:pt idx="6">
                  <c:v>40</c:v>
                </c:pt>
              </c:numCache>
            </c:numRef>
          </c:xVal>
          <c:yVal>
            <c:numRef>
              <c:f>'1934'!$C$15:$I$15</c:f>
              <c:numCache>
                <c:formatCode>0</c:formatCode>
                <c:ptCount val="7"/>
                <c:pt idx="0">
                  <c:v>400.61681772406843</c:v>
                </c:pt>
                <c:pt idx="1">
                  <c:v>408.76692069100091</c:v>
                </c:pt>
                <c:pt idx="2">
                  <c:v>440.49198390034394</c:v>
                </c:pt>
                <c:pt idx="3">
                  <c:v>437.39701696946349</c:v>
                </c:pt>
                <c:pt idx="4">
                  <c:v>438.27553293032128</c:v>
                </c:pt>
                <c:pt idx="5">
                  <c:v>438.69633897045162</c:v>
                </c:pt>
                <c:pt idx="6">
                  <c:v>439.08783854658361</c:v>
                </c:pt>
              </c:numCache>
            </c:numRef>
          </c:yVal>
          <c:smooth val="0"/>
        </c:ser>
        <c:dLbls>
          <c:showLegendKey val="0"/>
          <c:showVal val="0"/>
          <c:showCatName val="0"/>
          <c:showSerName val="0"/>
          <c:showPercent val="0"/>
          <c:showBubbleSize val="0"/>
        </c:dLbls>
        <c:axId val="98497280"/>
        <c:axId val="98499584"/>
      </c:scatterChart>
      <c:valAx>
        <c:axId val="98497280"/>
        <c:scaling>
          <c:orientation val="minMax"/>
        </c:scaling>
        <c:delete val="0"/>
        <c:axPos val="b"/>
        <c:title>
          <c:tx>
            <c:rich>
              <a:bodyPr/>
              <a:lstStyle/>
              <a:p>
                <a:pPr>
                  <a:defRPr/>
                </a:pPr>
                <a:r>
                  <a:rPr lang="en-US"/>
                  <a:t>Distance to weld bead (mm)</a:t>
                </a:r>
              </a:p>
            </c:rich>
          </c:tx>
          <c:layout/>
          <c:overlay val="0"/>
        </c:title>
        <c:numFmt formatCode="General" sourceLinked="1"/>
        <c:majorTickMark val="out"/>
        <c:minorTickMark val="none"/>
        <c:tickLblPos val="nextTo"/>
        <c:crossAx val="98499584"/>
        <c:crosses val="autoZero"/>
        <c:crossBetween val="midCat"/>
      </c:valAx>
      <c:valAx>
        <c:axId val="98499584"/>
        <c:scaling>
          <c:orientation val="minMax"/>
          <c:min val="300"/>
        </c:scaling>
        <c:delete val="0"/>
        <c:axPos val="l"/>
        <c:majorGridlines/>
        <c:title>
          <c:tx>
            <c:rich>
              <a:bodyPr rot="-5400000" vert="horz"/>
              <a:lstStyle/>
              <a:p>
                <a:pPr>
                  <a:defRPr/>
                </a:pPr>
                <a:r>
                  <a:rPr lang="en-US"/>
                  <a:t>RRR</a:t>
                </a:r>
              </a:p>
            </c:rich>
          </c:tx>
          <c:layout/>
          <c:overlay val="0"/>
        </c:title>
        <c:numFmt formatCode="0" sourceLinked="1"/>
        <c:majorTickMark val="out"/>
        <c:minorTickMark val="none"/>
        <c:tickLblPos val="nextTo"/>
        <c:crossAx val="98497280"/>
        <c:crosses val="autoZero"/>
        <c:crossBetween val="midCat"/>
      </c:valAx>
    </c:plotArea>
    <c:legend>
      <c:legendPos val="r"/>
      <c:layout>
        <c:manualLayout>
          <c:xMode val="edge"/>
          <c:yMode val="edge"/>
          <c:x val="0.78783356446390929"/>
          <c:y val="0.43626439571230535"/>
          <c:w val="0.1950838459231122"/>
          <c:h val="0.12836635889513026"/>
        </c:manualLayout>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2153" tIns="46077" rIns="92153" bIns="46077"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2153" tIns="46077" rIns="92153" bIns="46077" rtlCol="0"/>
          <a:lstStyle>
            <a:lvl1pPr algn="r">
              <a:defRPr sz="1200"/>
            </a:lvl1pPr>
          </a:lstStyle>
          <a:p>
            <a:fld id="{C450CD4D-D164-4010-B32C-BD25559DE3CE}" type="datetimeFigureOut">
              <a:rPr lang="en-GB" smtClean="0"/>
              <a:t>16/05/2014</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2153" tIns="46077" rIns="92153" bIns="46077"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2153" tIns="46077" rIns="92153" bIns="46077" rtlCol="0" anchor="b"/>
          <a:lstStyle>
            <a:lvl1pPr algn="r">
              <a:defRPr sz="1200"/>
            </a:lvl1pPr>
          </a:lstStyle>
          <a:p>
            <a:fld id="{AD2390E3-9B71-44DC-B2D5-CE576B798359}" type="slidenum">
              <a:rPr lang="en-GB" smtClean="0"/>
              <a:t>‹#›</a:t>
            </a:fld>
            <a:endParaRPr lang="en-GB"/>
          </a:p>
        </p:txBody>
      </p:sp>
    </p:spTree>
    <p:extLst>
      <p:ext uri="{BB962C8B-B14F-4D97-AF65-F5344CB8AC3E}">
        <p14:creationId xmlns:p14="http://schemas.microsoft.com/office/powerpoint/2010/main" val="3024505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2153" tIns="46077" rIns="92153" bIns="46077"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2153" tIns="46077" rIns="92153" bIns="46077" rtlCol="0"/>
          <a:lstStyle>
            <a:lvl1pPr algn="r">
              <a:defRPr sz="1200"/>
            </a:lvl1pPr>
          </a:lstStyle>
          <a:p>
            <a:fld id="{F97E91F4-92BD-41E8-8B90-054BA42C6C99}" type="datetimeFigureOut">
              <a:rPr lang="en-GB" smtClean="0"/>
              <a:t>16/05/2014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153" tIns="46077" rIns="92153" bIns="46077"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2153" tIns="46077" rIns="92153" bIns="4607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2153" tIns="46077" rIns="92153" bIns="46077"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2153" tIns="46077" rIns="92153" bIns="46077" rtlCol="0" anchor="b"/>
          <a:lstStyle>
            <a:lvl1pPr algn="r">
              <a:defRPr sz="1200"/>
            </a:lvl1pPr>
          </a:lstStyle>
          <a:p>
            <a:fld id="{ADFF2DCE-562D-4646-8417-84494E760872}" type="slidenum">
              <a:rPr lang="en-GB" smtClean="0"/>
              <a:t>‹#›</a:t>
            </a:fld>
            <a:endParaRPr lang="en-GB"/>
          </a:p>
        </p:txBody>
      </p:sp>
    </p:spTree>
    <p:extLst>
      <p:ext uri="{BB962C8B-B14F-4D97-AF65-F5344CB8AC3E}">
        <p14:creationId xmlns:p14="http://schemas.microsoft.com/office/powerpoint/2010/main" val="945609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FF2DCE-562D-4646-8417-84494E760872}" type="slidenum">
              <a:rPr lang="en-GB" smtClean="0"/>
              <a:t>1</a:t>
            </a:fld>
            <a:endParaRPr lang="en-GB"/>
          </a:p>
        </p:txBody>
      </p:sp>
    </p:spTree>
    <p:extLst>
      <p:ext uri="{BB962C8B-B14F-4D97-AF65-F5344CB8AC3E}">
        <p14:creationId xmlns:p14="http://schemas.microsoft.com/office/powerpoint/2010/main" val="364268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Machining in the inside of the spun tubes is required as the surface finishing is not as specified</a:t>
            </a:r>
            <a:endParaRPr lang="en-GB" dirty="0"/>
          </a:p>
        </p:txBody>
      </p:sp>
      <p:sp>
        <p:nvSpPr>
          <p:cNvPr id="4" name="Slide Number Placeholder 3"/>
          <p:cNvSpPr>
            <a:spLocks noGrp="1"/>
          </p:cNvSpPr>
          <p:nvPr>
            <p:ph type="sldNum" sz="quarter" idx="10"/>
          </p:nvPr>
        </p:nvSpPr>
        <p:spPr/>
        <p:txBody>
          <a:bodyPr/>
          <a:lstStyle/>
          <a:p>
            <a:fld id="{ADFF2DCE-562D-4646-8417-84494E760872}" type="slidenum">
              <a:rPr lang="en-GB" smtClean="0"/>
              <a:t>7</a:t>
            </a:fld>
            <a:endParaRPr lang="en-GB"/>
          </a:p>
        </p:txBody>
      </p:sp>
    </p:spTree>
    <p:extLst>
      <p:ext uri="{BB962C8B-B14F-4D97-AF65-F5344CB8AC3E}">
        <p14:creationId xmlns:p14="http://schemas.microsoft.com/office/powerpoint/2010/main" val="2637633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532">
              <a:defRPr/>
            </a:pPr>
            <a:r>
              <a:rPr lang="en-GB" dirty="0" smtClean="0"/>
              <a:t>The </a:t>
            </a:r>
            <a:r>
              <a:rPr lang="en-GB" dirty="0" err="1" smtClean="0"/>
              <a:t>monocell</a:t>
            </a:r>
            <a:r>
              <a:rPr lang="en-GB" dirty="0" smtClean="0"/>
              <a:t> was repaired in order to continue with the electropolishing and cold tests. </a:t>
            </a:r>
            <a:endParaRPr lang="en-GB" dirty="0"/>
          </a:p>
        </p:txBody>
      </p:sp>
      <p:sp>
        <p:nvSpPr>
          <p:cNvPr id="4" name="Slide Number Placeholder 3"/>
          <p:cNvSpPr>
            <a:spLocks noGrp="1"/>
          </p:cNvSpPr>
          <p:nvPr>
            <p:ph type="sldNum" sz="quarter" idx="10"/>
          </p:nvPr>
        </p:nvSpPr>
        <p:spPr/>
        <p:txBody>
          <a:bodyPr/>
          <a:lstStyle/>
          <a:p>
            <a:fld id="{ADFF2DCE-562D-4646-8417-84494E760872}" type="slidenum">
              <a:rPr lang="en-GB" smtClean="0"/>
              <a:t>11</a:t>
            </a:fld>
            <a:endParaRPr lang="en-GB"/>
          </a:p>
        </p:txBody>
      </p:sp>
    </p:spTree>
    <p:extLst>
      <p:ext uri="{BB962C8B-B14F-4D97-AF65-F5344CB8AC3E}">
        <p14:creationId xmlns:p14="http://schemas.microsoft.com/office/powerpoint/2010/main" val="4087453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52CF24-C044-41EC-AC10-0AB4054D49FF}" type="slidenum">
              <a:rPr lang="en-GB" smtClean="0"/>
              <a:t>30</a:t>
            </a:fld>
            <a:endParaRPr lang="en-GB"/>
          </a:p>
        </p:txBody>
      </p:sp>
    </p:spTree>
    <p:extLst>
      <p:ext uri="{BB962C8B-B14F-4D97-AF65-F5344CB8AC3E}">
        <p14:creationId xmlns:p14="http://schemas.microsoft.com/office/powerpoint/2010/main" val="3132337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mj-lt"/>
              </a:defRPr>
            </a:lvl1pPr>
          </a:lstStyle>
          <a:p>
            <a:r>
              <a:rPr lang="en-GB" noProof="0" dirty="0" smtClean="0"/>
              <a:t>Click to edit Master title style</a:t>
            </a:r>
            <a:endParaRPr lang="en-GB" noProof="0"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Click to edit Master subtitle style</a:t>
            </a:r>
            <a:endParaRPr lang="en-GB" noProof="0" dirty="0"/>
          </a:p>
        </p:txBody>
      </p:sp>
      <p:sp>
        <p:nvSpPr>
          <p:cNvPr id="5" name="Footer Placeholder 4"/>
          <p:cNvSpPr>
            <a:spLocks noGrp="1"/>
          </p:cNvSpPr>
          <p:nvPr>
            <p:ph type="ftr" sz="quarter" idx="11"/>
          </p:nvPr>
        </p:nvSpPr>
        <p:spPr/>
        <p:txBody>
          <a:bodyPr/>
          <a:lstStyle>
            <a:lvl1pPr>
              <a:defRPr/>
            </a:lvl1pPr>
          </a:lstStyle>
          <a:p>
            <a:r>
              <a:rPr lang="en-GB" dirty="0"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a:t>
            </a:fld>
            <a:endParaRPr lang="en-GB"/>
          </a:p>
        </p:txBody>
      </p:sp>
      <p:pic>
        <p:nvPicPr>
          <p:cNvPr id="7" name="Picture 6" descr="Sin-título-2.gif"/>
          <p:cNvPicPr>
            <a:picLocks noChangeAspect="1"/>
          </p:cNvPicPr>
          <p:nvPr userDrawn="1"/>
        </p:nvPicPr>
        <p:blipFill>
          <a:blip r:embed="rId2" cstate="print">
            <a:lum contrast="-10000"/>
          </a:blip>
          <a:stretch>
            <a:fillRect/>
          </a:stretch>
        </p:blipFill>
        <p:spPr>
          <a:xfrm>
            <a:off x="93374" y="116632"/>
            <a:ext cx="1620179" cy="864096"/>
          </a:xfrm>
          <a:prstGeom prst="rect">
            <a:avLst/>
          </a:prstGeom>
        </p:spPr>
      </p:pic>
    </p:spTree>
    <p:extLst>
      <p:ext uri="{BB962C8B-B14F-4D97-AF65-F5344CB8AC3E}">
        <p14:creationId xmlns:p14="http://schemas.microsoft.com/office/powerpoint/2010/main" val="41111649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4992" y="125760"/>
            <a:ext cx="7848872" cy="1143000"/>
          </a:xfrm>
        </p:spPr>
        <p:txBody>
          <a:bodyPr>
            <a:normAutofit/>
          </a:bodyPr>
          <a:lstStyle>
            <a:lvl1pPr>
              <a:defRPr sz="3600">
                <a:latin typeface="+mj-lt"/>
              </a:defRPr>
            </a:lvl1pPr>
          </a:lstStyle>
          <a:p>
            <a:r>
              <a:rPr lang="en-GB" noProof="0" dirty="0" smtClean="0"/>
              <a:t>Click to edit Master title style</a:t>
            </a:r>
            <a:endParaRPr lang="en-GB" noProof="0" dirty="0"/>
          </a:p>
        </p:txBody>
      </p:sp>
      <p:sp>
        <p:nvSpPr>
          <p:cNvPr id="3" name="Content Placeholder 2"/>
          <p:cNvSpPr>
            <a:spLocks noGrp="1"/>
          </p:cNvSpPr>
          <p:nvPr>
            <p:ph idx="1"/>
          </p:nvPr>
        </p:nvSpPr>
        <p:spPr/>
        <p:txBody>
          <a:bodyPr/>
          <a:lstStyle>
            <a:lvl1pPr marL="0" indent="0">
              <a:buFont typeface="Wingdings" pitchFamily="2" charset="2"/>
              <a:buNone/>
              <a:defRPr sz="2400">
                <a:latin typeface="+mj-lt"/>
              </a:defRPr>
            </a:lvl1pPr>
            <a:lvl2pPr marL="742950" indent="-285750">
              <a:buFont typeface="Wingdings" pitchFamily="2" charset="2"/>
              <a:buChar char="§"/>
              <a:defRPr sz="2000">
                <a:latin typeface="+mj-lt"/>
              </a:defRPr>
            </a:lvl2pPr>
            <a:lvl3pPr marL="1143000" indent="-228600">
              <a:buFont typeface="Wingdings" pitchFamily="2" charset="2"/>
              <a:buChar char="Ø"/>
              <a:defRPr sz="1800">
                <a:latin typeface="+mj-lt"/>
              </a:defRPr>
            </a:lvl3pPr>
          </a:lstStyle>
          <a:p>
            <a:pPr lvl="0"/>
            <a:r>
              <a:rPr lang="en-GB" noProof="0" dirty="0" smtClean="0"/>
              <a:t>Click to edit Master text styles</a:t>
            </a:r>
          </a:p>
          <a:p>
            <a:pPr lvl="1"/>
            <a:r>
              <a:rPr lang="en-GB" noProof="0" dirty="0" smtClean="0"/>
              <a:t>Second level</a:t>
            </a:r>
          </a:p>
          <a:p>
            <a:pPr lvl="2"/>
            <a:r>
              <a:rPr lang="en-GB" noProof="0" dirty="0" smtClean="0"/>
              <a:t>Third level</a:t>
            </a:r>
          </a:p>
        </p:txBody>
      </p:sp>
      <p:sp>
        <p:nvSpPr>
          <p:cNvPr id="5" name="Footer Placeholder 4"/>
          <p:cNvSpPr>
            <a:spLocks noGrp="1"/>
          </p:cNvSpPr>
          <p:nvPr>
            <p:ph type="ftr" sz="quarter" idx="11"/>
          </p:nvPr>
        </p:nvSpPr>
        <p:spPr/>
        <p:txBody>
          <a:bodyPr/>
          <a:lstStyle>
            <a:lvl1pPr>
              <a:defRPr/>
            </a:lvl1pPr>
          </a:lstStyle>
          <a:p>
            <a:r>
              <a:rPr lang="en-GB" dirty="0"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a:t>
            </a:fld>
            <a:endParaRPr lang="en-GB"/>
          </a:p>
        </p:txBody>
      </p:sp>
      <p:pic>
        <p:nvPicPr>
          <p:cNvPr id="2050" name="Picture 2" descr="https://alice-online.web.cern.ch/alice-online/Images/Logos/cern_logo_white.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94796" y="11094"/>
            <a:ext cx="1049204" cy="101565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userDrawn="1"/>
        </p:nvCxnSpPr>
        <p:spPr>
          <a:xfrm>
            <a:off x="899592" y="1124744"/>
            <a:ext cx="7272808"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descr="Sin-título-2.gif"/>
          <p:cNvPicPr>
            <a:picLocks noChangeAspect="1"/>
          </p:cNvPicPr>
          <p:nvPr userDrawn="1"/>
        </p:nvPicPr>
        <p:blipFill>
          <a:blip r:embed="rId3" cstate="print">
            <a:lum contrast="-10000"/>
          </a:blip>
          <a:stretch>
            <a:fillRect/>
          </a:stretch>
        </p:blipFill>
        <p:spPr>
          <a:xfrm>
            <a:off x="20730" y="116632"/>
            <a:ext cx="1598942" cy="852769"/>
          </a:xfrm>
          <a:prstGeom prst="rect">
            <a:avLst/>
          </a:prstGeom>
        </p:spPr>
      </p:pic>
    </p:spTree>
    <p:extLst>
      <p:ext uri="{BB962C8B-B14F-4D97-AF65-F5344CB8AC3E}">
        <p14:creationId xmlns:p14="http://schemas.microsoft.com/office/powerpoint/2010/main" val="19867896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3595E-478A-4ABB-9C9C-C9BC51AA990E}" type="slidenum">
              <a:rPr lang="en-GB" smtClean="0"/>
              <a:t>‹#›</a:t>
            </a:fld>
            <a:endParaRPr lang="en-GB"/>
          </a:p>
        </p:txBody>
      </p:sp>
      <p:sp>
        <p:nvSpPr>
          <p:cNvPr id="8" name="Date Placeholder 3"/>
          <p:cNvSpPr txBox="1">
            <a:spLocks/>
          </p:cNvSpPr>
          <p:nvPr userDrawn="1"/>
        </p:nvSpPr>
        <p:spPr>
          <a:xfrm>
            <a:off x="395536" y="6381328"/>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SLHIPP-4, 16 May 2014</a:t>
            </a:r>
            <a:endParaRPr lang="en-GB" dirty="0"/>
          </a:p>
        </p:txBody>
      </p:sp>
    </p:spTree>
    <p:extLst>
      <p:ext uri="{BB962C8B-B14F-4D97-AF65-F5344CB8AC3E}">
        <p14:creationId xmlns:p14="http://schemas.microsoft.com/office/powerpoint/2010/main" val="2389156822"/>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google.com/url?sa=i&amp;rct=j&amp;q=&amp;esrc=s&amp;frm=1&amp;source=images&amp;cd=&amp;docid=16l3-r_uN1Yp6M&amp;tbnid=x4jAybDvaoncJM:&amp;ved=0CAUQjRw&amp;url=https://twitter.com/ESS_Scandinavia&amp;ei=pvBnUYS0BILLPaaKgNgK&amp;bvm=bv.44990110,d.ZGU&amp;psig=AFQjCNEJw6XGvmPmU5hSjEl_MnB7vHOVSA&amp;ust=1365852706752653" TargetMode="Externa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6.png"/><Relationship Id="rId2" Type="http://schemas.openxmlformats.org/officeDocument/2006/relationships/image" Target="../media/image62.png"/><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4.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52.png"/><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2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3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ern.ch\dfs\Workspaces\n\nuriadoc\nuriadoc\Cooper cavities\pics\Copper cavity welding\SPL first copper cavity 049.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6512" y="-27384"/>
            <a:ext cx="9180512" cy="68851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27584" y="4725144"/>
            <a:ext cx="7772400" cy="1470025"/>
          </a:xfrm>
        </p:spPr>
        <p:txBody>
          <a:bodyPr>
            <a:normAutofit/>
          </a:bodyPr>
          <a:lstStyle/>
          <a:p>
            <a:pPr>
              <a:spcBef>
                <a:spcPct val="20000"/>
              </a:spcBef>
            </a:pPr>
            <a:r>
              <a:rPr lang="en-GB" sz="3200" b="1" dirty="0" smtClean="0">
                <a:latin typeface="+mn-lt"/>
                <a:ea typeface="+mn-ea"/>
                <a:cs typeface="+mn-cs"/>
              </a:rPr>
              <a:t>SPL cavity construction: Status and lessons</a:t>
            </a:r>
            <a:endParaRPr lang="en-GB" sz="3200" b="1" dirty="0">
              <a:latin typeface="+mn-lt"/>
              <a:ea typeface="+mn-ea"/>
              <a:cs typeface="+mn-cs"/>
            </a:endParaRPr>
          </a:p>
        </p:txBody>
      </p:sp>
      <p:sp>
        <p:nvSpPr>
          <p:cNvPr id="3" name="Subtitle 2"/>
          <p:cNvSpPr>
            <a:spLocks noGrp="1"/>
          </p:cNvSpPr>
          <p:nvPr>
            <p:ph type="subTitle" idx="1"/>
          </p:nvPr>
        </p:nvSpPr>
        <p:spPr>
          <a:xfrm>
            <a:off x="2483768" y="5877272"/>
            <a:ext cx="4680520" cy="614060"/>
          </a:xfrm>
        </p:spPr>
        <p:txBody>
          <a:bodyPr>
            <a:normAutofit/>
          </a:bodyPr>
          <a:lstStyle/>
          <a:p>
            <a:r>
              <a:rPr lang="en-GB" b="1" dirty="0" smtClean="0">
                <a:solidFill>
                  <a:schemeClr val="tx1">
                    <a:lumMod val="65000"/>
                    <a:lumOff val="35000"/>
                  </a:schemeClr>
                </a:solidFill>
              </a:rPr>
              <a:t>On behalf of SPL team</a:t>
            </a:r>
            <a:endParaRPr lang="en-GB" b="1" dirty="0">
              <a:solidFill>
                <a:schemeClr val="tx1">
                  <a:lumMod val="65000"/>
                  <a:lumOff val="35000"/>
                </a:schemeClr>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352" y="232369"/>
            <a:ext cx="1313669" cy="12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6833595E-478A-4ABB-9C9C-C9BC51AA990E}" type="slidenum">
              <a:rPr lang="en-GB" smtClean="0"/>
              <a:t>1</a:t>
            </a:fld>
            <a:endParaRPr lang="en-GB" dirty="0"/>
          </a:p>
        </p:txBody>
      </p:sp>
      <p:sp>
        <p:nvSpPr>
          <p:cNvPr id="6" name="Footer Placeholder 4"/>
          <p:cNvSpPr>
            <a:spLocks noGrp="1"/>
          </p:cNvSpPr>
          <p:nvPr>
            <p:ph type="ftr" sz="quarter" idx="11"/>
          </p:nvPr>
        </p:nvSpPr>
        <p:spPr>
          <a:xfrm>
            <a:off x="3131840" y="6309320"/>
            <a:ext cx="2895600" cy="365125"/>
          </a:xfrm>
        </p:spPr>
        <p:txBody>
          <a:bodyPr/>
          <a:lstStyle/>
          <a:p>
            <a:r>
              <a:rPr lang="en-GB" dirty="0" smtClean="0"/>
              <a:t>I. Aviles &amp; </a:t>
            </a:r>
            <a:r>
              <a:rPr lang="en-GB" dirty="0" err="1" smtClean="0"/>
              <a:t>N.Valverde</a:t>
            </a:r>
            <a:endParaRPr lang="en-GB" dirty="0"/>
          </a:p>
        </p:txBody>
      </p:sp>
      <p:pic>
        <p:nvPicPr>
          <p:cNvPr id="1031" name="Picture 7" descr="https://twimg0-a.akamaihd.net/profile_images/1041279739/ESS_Logo_sociala_media.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1400"/>
            <a:ext cx="2080875" cy="208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67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10</a:t>
            </a:fld>
            <a:endParaRPr lang="en-GB"/>
          </a:p>
        </p:txBody>
      </p:sp>
      <p:sp>
        <p:nvSpPr>
          <p:cNvPr id="7" name="Title 1"/>
          <p:cNvSpPr>
            <a:spLocks noGrp="1"/>
          </p:cNvSpPr>
          <p:nvPr>
            <p:ph type="title"/>
          </p:nvPr>
        </p:nvSpPr>
        <p:spPr>
          <a:xfrm>
            <a:off x="683568" y="341784"/>
            <a:ext cx="7848872" cy="1143000"/>
          </a:xfrm>
        </p:spPr>
        <p:txBody>
          <a:bodyPr/>
          <a:lstStyle/>
          <a:p>
            <a:r>
              <a:rPr lang="es-ES" dirty="0" err="1" smtClean="0">
                <a:latin typeface="+mj-lt"/>
              </a:rPr>
              <a:t>Niobium</a:t>
            </a:r>
            <a:r>
              <a:rPr lang="es-ES" dirty="0" smtClean="0">
                <a:latin typeface="+mj-lt"/>
              </a:rPr>
              <a:t> </a:t>
            </a:r>
            <a:r>
              <a:rPr lang="es-ES" dirty="0" err="1" smtClean="0">
                <a:latin typeface="+mj-lt"/>
              </a:rPr>
              <a:t>cavity-Monocell</a:t>
            </a:r>
            <a:r>
              <a:rPr lang="es-ES" dirty="0" smtClean="0">
                <a:latin typeface="+mj-lt"/>
              </a:rPr>
              <a:t> </a:t>
            </a:r>
            <a:r>
              <a:rPr lang="es-ES" dirty="0" err="1" smtClean="0">
                <a:latin typeface="+mj-lt"/>
              </a:rPr>
              <a:t>from</a:t>
            </a:r>
            <a:r>
              <a:rPr lang="es-ES" dirty="0" smtClean="0">
                <a:latin typeface="+mj-lt"/>
              </a:rPr>
              <a:t> RI</a:t>
            </a:r>
            <a:endParaRPr lang="en-GB" dirty="0">
              <a:latin typeface="+mj-lt"/>
            </a:endParaRPr>
          </a:p>
        </p:txBody>
      </p:sp>
      <p:sp>
        <p:nvSpPr>
          <p:cNvPr id="8" name="TextBox 7"/>
          <p:cNvSpPr txBox="1"/>
          <p:nvPr/>
        </p:nvSpPr>
        <p:spPr>
          <a:xfrm>
            <a:off x="467544" y="1196752"/>
            <a:ext cx="7828655" cy="369332"/>
          </a:xfrm>
          <a:prstGeom prst="rect">
            <a:avLst/>
          </a:prstGeom>
          <a:noFill/>
        </p:spPr>
        <p:txBody>
          <a:bodyPr wrap="square" rtlCol="0">
            <a:spAutoFit/>
          </a:bodyPr>
          <a:lstStyle/>
          <a:p>
            <a:r>
              <a:rPr lang="en-GB" dirty="0" smtClean="0"/>
              <a:t>Cutting of the </a:t>
            </a:r>
            <a:r>
              <a:rPr lang="en-GB" dirty="0" err="1" smtClean="0"/>
              <a:t>monocell</a:t>
            </a:r>
            <a:r>
              <a:rPr lang="en-GB" dirty="0" smtClean="0"/>
              <a:t> in order to inspect the defects and assess their origin</a:t>
            </a:r>
            <a:endParaRPr lang="en-GB" dirty="0"/>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4534477" y="2060848"/>
            <a:ext cx="3599767" cy="27003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060848"/>
            <a:ext cx="3600400" cy="2700300"/>
          </a:xfrm>
          <a:prstGeom prst="rect">
            <a:avLst/>
          </a:prstGeom>
        </p:spPr>
      </p:pic>
      <p:sp>
        <p:nvSpPr>
          <p:cNvPr id="4" name="TextBox 3"/>
          <p:cNvSpPr txBox="1"/>
          <p:nvPr/>
        </p:nvSpPr>
        <p:spPr>
          <a:xfrm>
            <a:off x="419388" y="1628800"/>
            <a:ext cx="8208912" cy="369332"/>
          </a:xfrm>
          <a:prstGeom prst="rect">
            <a:avLst/>
          </a:prstGeom>
          <a:noFill/>
        </p:spPr>
        <p:txBody>
          <a:bodyPr wrap="square" rtlCol="0">
            <a:spAutoFit/>
          </a:bodyPr>
          <a:lstStyle/>
          <a:p>
            <a:r>
              <a:rPr lang="en-GB" dirty="0" smtClean="0"/>
              <a:t> </a:t>
            </a:r>
            <a:r>
              <a:rPr lang="en-GB" dirty="0"/>
              <a:t>D</a:t>
            </a:r>
            <a:r>
              <a:rPr lang="en-GB" dirty="0" smtClean="0"/>
              <a:t>ifferent defects were inspected in several cross sections </a:t>
            </a:r>
            <a:endParaRPr lang="en-GB" dirty="0"/>
          </a:p>
        </p:txBody>
      </p:sp>
      <p:sp>
        <p:nvSpPr>
          <p:cNvPr id="13" name="TextBox 12"/>
          <p:cNvSpPr txBox="1"/>
          <p:nvPr/>
        </p:nvSpPr>
        <p:spPr>
          <a:xfrm>
            <a:off x="2987824" y="4848513"/>
            <a:ext cx="3496741" cy="923330"/>
          </a:xfrm>
          <a:prstGeom prst="rect">
            <a:avLst/>
          </a:prstGeom>
          <a:noFill/>
        </p:spPr>
        <p:txBody>
          <a:bodyPr wrap="square" rtlCol="0">
            <a:spAutoFit/>
          </a:bodyPr>
          <a:lstStyle/>
          <a:p>
            <a:pPr marL="285750" indent="-285750">
              <a:buFont typeface="Arial" pitchFamily="34" charset="0"/>
              <a:buChar char="•"/>
            </a:pPr>
            <a:r>
              <a:rPr lang="en-GB" dirty="0" smtClean="0"/>
              <a:t>Shallow</a:t>
            </a:r>
          </a:p>
          <a:p>
            <a:pPr marL="285750" indent="-285750">
              <a:buFont typeface="Arial" pitchFamily="34" charset="0"/>
              <a:buChar char="•"/>
            </a:pPr>
            <a:r>
              <a:rPr lang="en-GB" dirty="0" smtClean="0"/>
              <a:t>No progression</a:t>
            </a:r>
          </a:p>
          <a:p>
            <a:pPr marL="285750" indent="-285750">
              <a:buFont typeface="Arial" pitchFamily="34" charset="0"/>
              <a:buChar char="•"/>
            </a:pPr>
            <a:r>
              <a:rPr lang="en-GB" dirty="0" smtClean="0"/>
              <a:t>Aspect of chemical dissolution</a:t>
            </a:r>
            <a:endParaRPr lang="en-GB" dirty="0"/>
          </a:p>
        </p:txBody>
      </p:sp>
      <p:sp>
        <p:nvSpPr>
          <p:cNvPr id="15" name="TextBox 18"/>
          <p:cNvSpPr txBox="1"/>
          <p:nvPr/>
        </p:nvSpPr>
        <p:spPr>
          <a:xfrm>
            <a:off x="772059" y="5682397"/>
            <a:ext cx="7524836" cy="830997"/>
          </a:xfrm>
          <a:prstGeom prst="rect">
            <a:avLst/>
          </a:prstGeom>
          <a:noFill/>
        </p:spPr>
        <p:txBody>
          <a:bodyPr wrap="square" rtlCol="0">
            <a:spAutoFit/>
          </a:bodyPr>
          <a:lstStyle/>
          <a:p>
            <a:pPr algn="ctr"/>
            <a:r>
              <a:rPr lang="en-GB" sz="2400" dirty="0" smtClean="0">
                <a:solidFill>
                  <a:srgbClr val="FF0000"/>
                </a:solidFill>
              </a:rPr>
              <a:t>Surface discontinuities most likely are originated during fabrication and / or handling emphasised after EP </a:t>
            </a:r>
            <a:endParaRPr lang="en-GB" sz="2400" dirty="0">
              <a:solidFill>
                <a:srgbClr val="FF0000"/>
              </a:solidFill>
            </a:endParaRPr>
          </a:p>
        </p:txBody>
      </p:sp>
    </p:spTree>
    <p:extLst>
      <p:ext uri="{BB962C8B-B14F-4D97-AF65-F5344CB8AC3E}">
        <p14:creationId xmlns:p14="http://schemas.microsoft.com/office/powerpoint/2010/main" val="24023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9776"/>
            <a:ext cx="7848872" cy="1143000"/>
          </a:xfrm>
        </p:spPr>
        <p:txBody>
          <a:bodyPr>
            <a:normAutofit/>
          </a:bodyPr>
          <a:lstStyle/>
          <a:p>
            <a:r>
              <a:rPr lang="en-GB" dirty="0" smtClean="0">
                <a:latin typeface="+mj-lt"/>
              </a:rPr>
              <a:t>Reparation </a:t>
            </a:r>
            <a:r>
              <a:rPr lang="en-GB" dirty="0" err="1" smtClean="0">
                <a:latin typeface="+mj-lt"/>
              </a:rPr>
              <a:t>monocell</a:t>
            </a:r>
            <a:r>
              <a:rPr lang="en-GB" dirty="0" smtClean="0">
                <a:latin typeface="+mj-lt"/>
              </a:rPr>
              <a:t> from RI at CERN</a:t>
            </a:r>
            <a:endParaRPr lang="en-GB" dirty="0">
              <a:latin typeface="+mj-lt"/>
            </a:endParaRPr>
          </a:p>
        </p:txBody>
      </p:sp>
      <p:sp>
        <p:nvSpPr>
          <p:cNvPr id="4" name="Footer Placeholder 3"/>
          <p:cNvSpPr>
            <a:spLocks noGrp="1"/>
          </p:cNvSpPr>
          <p:nvPr>
            <p:ph type="ftr" sz="quarter" idx="11"/>
          </p:nvPr>
        </p:nvSpPr>
        <p:spPr/>
        <p:txBody>
          <a:bodyPr/>
          <a:lstStyle/>
          <a:p>
            <a:r>
              <a:rPr lang="en-GB" smtClean="0"/>
              <a:t>I. Aviles &amp; N. Valverde</a:t>
            </a:r>
            <a:endParaRPr lang="en-GB" dirty="0"/>
          </a:p>
        </p:txBody>
      </p:sp>
      <p:sp>
        <p:nvSpPr>
          <p:cNvPr id="5" name="Slide Number Placeholder 4"/>
          <p:cNvSpPr>
            <a:spLocks noGrp="1"/>
          </p:cNvSpPr>
          <p:nvPr>
            <p:ph type="sldNum" sz="quarter" idx="12"/>
          </p:nvPr>
        </p:nvSpPr>
        <p:spPr>
          <a:xfrm>
            <a:off x="5545088" y="6321549"/>
            <a:ext cx="2133600" cy="365125"/>
          </a:xfrm>
        </p:spPr>
        <p:txBody>
          <a:bodyPr/>
          <a:lstStyle/>
          <a:p>
            <a:fld id="{6833595E-478A-4ABB-9C9C-C9BC51AA990E}" type="slidenum">
              <a:rPr lang="en-GB" smtClean="0"/>
              <a:t>11</a:t>
            </a:fld>
            <a:endParaRPr lang="en-GB"/>
          </a:p>
        </p:txBody>
      </p:sp>
      <p:sp>
        <p:nvSpPr>
          <p:cNvPr id="7" name="TextBox 6"/>
          <p:cNvSpPr txBox="1"/>
          <p:nvPr/>
        </p:nvSpPr>
        <p:spPr>
          <a:xfrm>
            <a:off x="518922" y="1196752"/>
            <a:ext cx="8085526" cy="830997"/>
          </a:xfrm>
          <a:prstGeom prst="rect">
            <a:avLst/>
          </a:prstGeom>
          <a:noFill/>
        </p:spPr>
        <p:txBody>
          <a:bodyPr wrap="square" rtlCol="0">
            <a:spAutoFit/>
          </a:bodyPr>
          <a:lstStyle/>
          <a:p>
            <a:pPr algn="just"/>
            <a:r>
              <a:rPr lang="en-GB" sz="2400" dirty="0" smtClean="0"/>
              <a:t>The </a:t>
            </a:r>
            <a:r>
              <a:rPr lang="en-GB" sz="2400" dirty="0" err="1" smtClean="0"/>
              <a:t>monocell</a:t>
            </a:r>
            <a:r>
              <a:rPr lang="en-GB" sz="2400" dirty="0" smtClean="0"/>
              <a:t> was repaired in order to continue with the electropolishing and cold tests. </a:t>
            </a:r>
            <a:endParaRPr lang="en-GB" sz="2400" dirty="0"/>
          </a:p>
        </p:txBody>
      </p:sp>
      <p:pic>
        <p:nvPicPr>
          <p:cNvPr id="1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68"/>
          <a:stretch/>
        </p:blipFill>
        <p:spPr bwMode="auto">
          <a:xfrm>
            <a:off x="683568" y="2713920"/>
            <a:ext cx="4392488" cy="298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1887831"/>
            <a:ext cx="2448272" cy="221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9226" y="1900657"/>
            <a:ext cx="2627487" cy="2188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6770"/>
          <a:stretch/>
        </p:blipFill>
        <p:spPr bwMode="auto">
          <a:xfrm>
            <a:off x="5483400" y="4395219"/>
            <a:ext cx="3433715" cy="1885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6424" y="4395218"/>
            <a:ext cx="3134688" cy="189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4"/>
          <p:cNvSpPr/>
          <p:nvPr/>
        </p:nvSpPr>
        <p:spPr>
          <a:xfrm>
            <a:off x="5509565" y="1235899"/>
            <a:ext cx="3526931" cy="646331"/>
          </a:xfrm>
          <a:prstGeom prst="rect">
            <a:avLst/>
          </a:prstGeom>
        </p:spPr>
        <p:txBody>
          <a:bodyPr wrap="square">
            <a:spAutoFit/>
          </a:bodyPr>
          <a:lstStyle/>
          <a:p>
            <a:pPr lvl="0"/>
            <a:r>
              <a:rPr lang="es-ES" dirty="0" smtClean="0">
                <a:solidFill>
                  <a:prstClr val="black"/>
                </a:solidFill>
              </a:rPr>
              <a:t>EB </a:t>
            </a:r>
            <a:r>
              <a:rPr lang="es-ES" dirty="0" err="1" smtClean="0">
                <a:solidFill>
                  <a:prstClr val="black"/>
                </a:solidFill>
              </a:rPr>
              <a:t>Welding</a:t>
            </a:r>
            <a:r>
              <a:rPr lang="es-ES" dirty="0" smtClean="0">
                <a:solidFill>
                  <a:prstClr val="black"/>
                </a:solidFill>
              </a:rPr>
              <a:t> </a:t>
            </a:r>
            <a:r>
              <a:rPr lang="es-ES" dirty="0" err="1">
                <a:solidFill>
                  <a:prstClr val="black"/>
                </a:solidFill>
              </a:rPr>
              <a:t>from</a:t>
            </a:r>
            <a:r>
              <a:rPr lang="es-ES" dirty="0">
                <a:solidFill>
                  <a:prstClr val="black"/>
                </a:solidFill>
              </a:rPr>
              <a:t> </a:t>
            </a:r>
            <a:r>
              <a:rPr lang="es-ES" dirty="0" err="1">
                <a:solidFill>
                  <a:prstClr val="black"/>
                </a:solidFill>
              </a:rPr>
              <a:t>the</a:t>
            </a:r>
            <a:r>
              <a:rPr lang="es-ES" dirty="0">
                <a:solidFill>
                  <a:prstClr val="black"/>
                </a:solidFill>
              </a:rPr>
              <a:t> </a:t>
            </a:r>
            <a:r>
              <a:rPr lang="es-ES" dirty="0" err="1" smtClean="0">
                <a:solidFill>
                  <a:prstClr val="black"/>
                </a:solidFill>
              </a:rPr>
              <a:t>outside</a:t>
            </a:r>
            <a:r>
              <a:rPr lang="es-ES" dirty="0" smtClean="0">
                <a:solidFill>
                  <a:prstClr val="black"/>
                </a:solidFill>
              </a:rPr>
              <a:t> (W#3) </a:t>
            </a:r>
          </a:p>
          <a:p>
            <a:pPr lvl="0" algn="ctr"/>
            <a:r>
              <a:rPr lang="es-ES" dirty="0" smtClean="0">
                <a:solidFill>
                  <a:prstClr val="black"/>
                </a:solidFill>
              </a:rPr>
              <a:t>Full </a:t>
            </a:r>
            <a:r>
              <a:rPr lang="es-ES" dirty="0" err="1">
                <a:solidFill>
                  <a:prstClr val="black"/>
                </a:solidFill>
              </a:rPr>
              <a:t>penetration</a:t>
            </a:r>
            <a:r>
              <a:rPr lang="es-ES" dirty="0">
                <a:solidFill>
                  <a:prstClr val="black"/>
                </a:solidFill>
              </a:rPr>
              <a:t>: </a:t>
            </a:r>
            <a:r>
              <a:rPr lang="es-ES" dirty="0" smtClean="0">
                <a:solidFill>
                  <a:prstClr val="black"/>
                </a:solidFill>
              </a:rPr>
              <a:t>1.7 </a:t>
            </a:r>
            <a:r>
              <a:rPr lang="es-ES" dirty="0">
                <a:solidFill>
                  <a:prstClr val="black"/>
                </a:solidFill>
              </a:rPr>
              <a:t>mm </a:t>
            </a:r>
            <a:endParaRPr lang="en-GB" dirty="0">
              <a:solidFill>
                <a:prstClr val="black"/>
              </a:solidFill>
            </a:endParaRPr>
          </a:p>
        </p:txBody>
      </p:sp>
      <p:sp>
        <p:nvSpPr>
          <p:cNvPr id="19" name="Text Box 69"/>
          <p:cNvSpPr txBox="1"/>
          <p:nvPr/>
        </p:nvSpPr>
        <p:spPr>
          <a:xfrm>
            <a:off x="1187624" y="6280970"/>
            <a:ext cx="2780901" cy="452254"/>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1100" dirty="0" smtClean="0">
                <a:effectLst/>
                <a:ea typeface="Times New Roman"/>
                <a:cs typeface="Times New Roman"/>
              </a:rPr>
              <a:t>Cross </a:t>
            </a:r>
            <a:r>
              <a:rPr lang="en-GB" sz="1100" dirty="0">
                <a:effectLst/>
                <a:ea typeface="Times New Roman"/>
                <a:cs typeface="Times New Roman"/>
              </a:rPr>
              <a:t>section of </a:t>
            </a:r>
            <a:r>
              <a:rPr lang="en-GB" sz="1100" dirty="0" smtClean="0">
                <a:effectLst/>
                <a:ea typeface="Times New Roman"/>
                <a:cs typeface="Times New Roman"/>
              </a:rPr>
              <a:t>the </a:t>
            </a:r>
            <a:r>
              <a:rPr lang="en-GB" sz="1100" dirty="0">
                <a:effectLst/>
                <a:ea typeface="Times New Roman"/>
                <a:cs typeface="Times New Roman"/>
              </a:rPr>
              <a:t>EB </a:t>
            </a:r>
            <a:r>
              <a:rPr lang="en-GB" sz="1100" dirty="0" smtClean="0">
                <a:effectLst/>
                <a:ea typeface="Times New Roman"/>
                <a:cs typeface="Times New Roman"/>
              </a:rPr>
              <a:t>weld (W#1 +W#2)</a:t>
            </a:r>
            <a:endParaRPr lang="en-GB" sz="1100" dirty="0">
              <a:effectLst/>
              <a:ea typeface="Times New Roman"/>
              <a:cs typeface="Times New Roman"/>
            </a:endParaRPr>
          </a:p>
        </p:txBody>
      </p:sp>
      <p:sp>
        <p:nvSpPr>
          <p:cNvPr id="20" name="Text Box 69"/>
          <p:cNvSpPr txBox="1"/>
          <p:nvPr/>
        </p:nvSpPr>
        <p:spPr>
          <a:xfrm>
            <a:off x="6024837" y="6351245"/>
            <a:ext cx="2376264" cy="31170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1100" dirty="0" smtClean="0">
                <a:effectLst/>
                <a:ea typeface="Times New Roman"/>
                <a:cs typeface="Times New Roman"/>
              </a:rPr>
              <a:t>Cross </a:t>
            </a:r>
            <a:r>
              <a:rPr lang="en-GB" sz="1100" dirty="0">
                <a:effectLst/>
                <a:ea typeface="Times New Roman"/>
                <a:cs typeface="Times New Roman"/>
              </a:rPr>
              <a:t>section of </a:t>
            </a:r>
            <a:r>
              <a:rPr lang="en-GB" sz="1100" dirty="0" smtClean="0">
                <a:effectLst/>
                <a:ea typeface="Times New Roman"/>
                <a:cs typeface="Times New Roman"/>
              </a:rPr>
              <a:t>the </a:t>
            </a:r>
            <a:r>
              <a:rPr lang="en-GB" sz="1100" dirty="0">
                <a:effectLst/>
                <a:ea typeface="Times New Roman"/>
                <a:cs typeface="Times New Roman"/>
              </a:rPr>
              <a:t>EB </a:t>
            </a:r>
            <a:r>
              <a:rPr lang="en-GB" sz="1100" dirty="0" smtClean="0">
                <a:effectLst/>
                <a:ea typeface="Times New Roman"/>
                <a:cs typeface="Times New Roman"/>
              </a:rPr>
              <a:t>weld (W#3)</a:t>
            </a:r>
            <a:endParaRPr lang="en-GB" sz="1100" dirty="0">
              <a:effectLst/>
              <a:ea typeface="Times New Roman"/>
              <a:cs typeface="Times New Roman"/>
            </a:endParaRPr>
          </a:p>
        </p:txBody>
      </p:sp>
      <p:sp>
        <p:nvSpPr>
          <p:cNvPr id="22" name="Rectangle 5"/>
          <p:cNvSpPr/>
          <p:nvPr/>
        </p:nvSpPr>
        <p:spPr>
          <a:xfrm>
            <a:off x="215516" y="1235898"/>
            <a:ext cx="5328592" cy="646331"/>
          </a:xfrm>
          <a:prstGeom prst="rect">
            <a:avLst/>
          </a:prstGeom>
        </p:spPr>
        <p:txBody>
          <a:bodyPr wrap="square">
            <a:spAutoFit/>
          </a:bodyPr>
          <a:lstStyle/>
          <a:p>
            <a:pPr lvl="0"/>
            <a:r>
              <a:rPr lang="es-ES" dirty="0" smtClean="0">
                <a:solidFill>
                  <a:prstClr val="black"/>
                </a:solidFill>
              </a:rPr>
              <a:t>EB </a:t>
            </a:r>
            <a:r>
              <a:rPr lang="es-ES" dirty="0" err="1" smtClean="0">
                <a:solidFill>
                  <a:prstClr val="black"/>
                </a:solidFill>
              </a:rPr>
              <a:t>Welding</a:t>
            </a:r>
            <a:r>
              <a:rPr lang="es-ES" dirty="0" smtClean="0">
                <a:solidFill>
                  <a:prstClr val="black"/>
                </a:solidFill>
              </a:rPr>
              <a:t> </a:t>
            </a:r>
            <a:r>
              <a:rPr lang="es-ES" dirty="0" err="1">
                <a:solidFill>
                  <a:prstClr val="black"/>
                </a:solidFill>
              </a:rPr>
              <a:t>from</a:t>
            </a:r>
            <a:r>
              <a:rPr lang="es-ES" dirty="0">
                <a:solidFill>
                  <a:prstClr val="black"/>
                </a:solidFill>
              </a:rPr>
              <a:t> </a:t>
            </a:r>
            <a:r>
              <a:rPr lang="es-ES" dirty="0" err="1">
                <a:solidFill>
                  <a:prstClr val="black"/>
                </a:solidFill>
              </a:rPr>
              <a:t>the</a:t>
            </a:r>
            <a:r>
              <a:rPr lang="es-ES" dirty="0">
                <a:solidFill>
                  <a:prstClr val="black"/>
                </a:solidFill>
              </a:rPr>
              <a:t> </a:t>
            </a:r>
            <a:r>
              <a:rPr lang="es-ES" dirty="0" err="1" smtClean="0">
                <a:solidFill>
                  <a:prstClr val="black"/>
                </a:solidFill>
              </a:rPr>
              <a:t>outside</a:t>
            </a:r>
            <a:r>
              <a:rPr lang="es-ES" dirty="0" smtClean="0">
                <a:solidFill>
                  <a:prstClr val="black"/>
                </a:solidFill>
              </a:rPr>
              <a:t> (W#1) and </a:t>
            </a:r>
            <a:r>
              <a:rPr lang="es-ES" dirty="0" err="1" smtClean="0">
                <a:solidFill>
                  <a:prstClr val="black"/>
                </a:solidFill>
              </a:rPr>
              <a:t>inside</a:t>
            </a:r>
            <a:r>
              <a:rPr lang="es-ES" dirty="0" smtClean="0">
                <a:solidFill>
                  <a:prstClr val="black"/>
                </a:solidFill>
              </a:rPr>
              <a:t> (W#2)</a:t>
            </a:r>
            <a:endParaRPr lang="es-ES" dirty="0">
              <a:solidFill>
                <a:prstClr val="black"/>
              </a:solidFill>
            </a:endParaRPr>
          </a:p>
          <a:p>
            <a:pPr lvl="0" algn="ctr"/>
            <a:r>
              <a:rPr lang="es-ES" dirty="0">
                <a:solidFill>
                  <a:prstClr val="black"/>
                </a:solidFill>
              </a:rPr>
              <a:t>Full </a:t>
            </a:r>
            <a:r>
              <a:rPr lang="es-ES" dirty="0" err="1">
                <a:solidFill>
                  <a:prstClr val="black"/>
                </a:solidFill>
              </a:rPr>
              <a:t>penetration</a:t>
            </a:r>
            <a:r>
              <a:rPr lang="es-ES" dirty="0">
                <a:solidFill>
                  <a:prstClr val="black"/>
                </a:solidFill>
              </a:rPr>
              <a:t>: 2.4 mm </a:t>
            </a:r>
            <a:endParaRPr lang="en-GB" dirty="0">
              <a:solidFill>
                <a:prstClr val="black"/>
              </a:solidFill>
            </a:endParaRPr>
          </a:p>
        </p:txBody>
      </p:sp>
    </p:spTree>
    <p:extLst>
      <p:ext uri="{BB962C8B-B14F-4D97-AF65-F5344CB8AC3E}">
        <p14:creationId xmlns:p14="http://schemas.microsoft.com/office/powerpoint/2010/main" val="142765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animBg="1"/>
      <p:bldP spid="20"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t>Niobium</a:t>
            </a:r>
            <a:r>
              <a:rPr lang="es-ES" dirty="0" smtClean="0"/>
              <a:t> </a:t>
            </a:r>
            <a:r>
              <a:rPr lang="es-ES" dirty="0" err="1" smtClean="0"/>
              <a:t>cavities</a:t>
            </a:r>
            <a:r>
              <a:rPr lang="es-ES" dirty="0" smtClean="0"/>
              <a:t> at RI</a:t>
            </a:r>
            <a:endParaRPr lang="en-GB"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12</a:t>
            </a:fld>
            <a:endParaRPr lang="en-GB"/>
          </a:p>
        </p:txBody>
      </p:sp>
      <p:sp>
        <p:nvSpPr>
          <p:cNvPr id="15" name="TextBox 14"/>
          <p:cNvSpPr txBox="1"/>
          <p:nvPr/>
        </p:nvSpPr>
        <p:spPr>
          <a:xfrm>
            <a:off x="179512" y="1196752"/>
            <a:ext cx="8781415" cy="646331"/>
          </a:xfrm>
          <a:prstGeom prst="rect">
            <a:avLst/>
          </a:prstGeom>
          <a:noFill/>
        </p:spPr>
        <p:txBody>
          <a:bodyPr wrap="square" rtlCol="0">
            <a:spAutoFit/>
          </a:bodyPr>
          <a:lstStyle/>
          <a:p>
            <a:r>
              <a:rPr lang="en-GB" dirty="0" smtClean="0">
                <a:solidFill>
                  <a:srgbClr val="00CC99"/>
                </a:solidFill>
                <a:latin typeface="Comic Sans MS" pitchFamily="66" charset="0"/>
              </a:rPr>
              <a:t>4 niobium cavities fabricated by Research Instruments (RI) arrived to CERN </a:t>
            </a:r>
            <a:r>
              <a:rPr lang="es-ES" dirty="0" err="1" smtClean="0">
                <a:solidFill>
                  <a:srgbClr val="00CC99"/>
                </a:solidFill>
                <a:latin typeface="Comic Sans MS" pitchFamily="66" charset="0"/>
              </a:rPr>
              <a:t>Dec</a:t>
            </a:r>
            <a:r>
              <a:rPr lang="es-ES" dirty="0" smtClean="0">
                <a:solidFill>
                  <a:srgbClr val="00CC99"/>
                </a:solidFill>
                <a:latin typeface="Comic Sans MS" pitchFamily="66" charset="0"/>
              </a:rPr>
              <a:t>. 2013.</a:t>
            </a:r>
            <a:endParaRPr lang="en-GB" dirty="0">
              <a:latin typeface="Comic Sans MS" pitchFamily="66" charset="0"/>
            </a:endParaRPr>
          </a:p>
        </p:txBody>
      </p:sp>
      <p:pic>
        <p:nvPicPr>
          <p:cNvPr id="1026" name="Picture 2" descr="C:\Users\iaviles\AppData\Local\Microsoft\Windows\Temporary Internet Files\Content.Outlook\P3YM23H1\la foto (4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785" b="14008"/>
          <a:stretch/>
        </p:blipFill>
        <p:spPr bwMode="auto">
          <a:xfrm>
            <a:off x="1997501" y="1679589"/>
            <a:ext cx="3809639" cy="1863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00" t="27273" r="13873" b="9508"/>
          <a:stretch/>
        </p:blipFill>
        <p:spPr bwMode="auto">
          <a:xfrm>
            <a:off x="4355976" y="4194168"/>
            <a:ext cx="1958384" cy="205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333" y="4005064"/>
            <a:ext cx="3247785" cy="243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ern.ch\dfs\Users\n\nvalverd\Desktop\SPL cavity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81" t="3361" r="25374"/>
          <a:stretch/>
        </p:blipFill>
        <p:spPr bwMode="auto">
          <a:xfrm>
            <a:off x="7452320" y="3542729"/>
            <a:ext cx="1323368" cy="2912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98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cern.ch\dfs\Users\n\nvalverd\Desktop\catia\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135" t="11201" r="14451" b="24067"/>
          <a:stretch/>
        </p:blipFill>
        <p:spPr bwMode="auto">
          <a:xfrm>
            <a:off x="4539760" y="2996952"/>
            <a:ext cx="3927878" cy="2160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568" y="550421"/>
            <a:ext cx="8058390" cy="646331"/>
          </a:xfrm>
          <a:prstGeom prst="rect">
            <a:avLst/>
          </a:prstGeom>
          <a:noFill/>
        </p:spPr>
        <p:txBody>
          <a:bodyPr wrap="square" rtlCol="0">
            <a:spAutoFit/>
          </a:bodyPr>
          <a:lstStyle/>
          <a:p>
            <a:pPr algn="ctr">
              <a:spcBef>
                <a:spcPct val="0"/>
              </a:spcBef>
            </a:pPr>
            <a:r>
              <a:rPr lang="en-GB" sz="3600" dirty="0" smtClean="0">
                <a:latin typeface="+mj-lt"/>
                <a:ea typeface="+mj-ea"/>
                <a:cs typeface="+mj-cs"/>
              </a:rPr>
              <a:t>Differences in </a:t>
            </a:r>
            <a:r>
              <a:rPr lang="en-GB" sz="3600" dirty="0">
                <a:latin typeface="+mj-lt"/>
                <a:ea typeface="+mj-ea"/>
                <a:cs typeface="+mj-cs"/>
              </a:rPr>
              <a:t>fabrication RI </a:t>
            </a:r>
            <a:r>
              <a:rPr lang="en-GB" sz="3600" dirty="0" smtClean="0">
                <a:latin typeface="+mj-lt"/>
                <a:ea typeface="+mj-ea"/>
                <a:cs typeface="+mj-cs"/>
              </a:rPr>
              <a:t>versus CERN</a:t>
            </a:r>
            <a:endParaRPr lang="en-GB" sz="3600" dirty="0">
              <a:latin typeface="+mj-lt"/>
              <a:ea typeface="+mj-ea"/>
              <a:cs typeface="+mj-cs"/>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6045" y="3578603"/>
            <a:ext cx="2925024" cy="219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97422" y="2073111"/>
            <a:ext cx="1430869"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9455" y="2379338"/>
            <a:ext cx="18573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7719" y="1908175"/>
            <a:ext cx="1838257" cy="646331"/>
          </a:xfrm>
          <a:prstGeom prst="rect">
            <a:avLst/>
          </a:prstGeom>
          <a:noFill/>
        </p:spPr>
        <p:txBody>
          <a:bodyPr wrap="square" rtlCol="0">
            <a:spAutoFit/>
          </a:bodyPr>
          <a:lstStyle/>
          <a:p>
            <a:r>
              <a:rPr lang="es-ES" dirty="0" smtClean="0"/>
              <a:t>EB </a:t>
            </a:r>
            <a:r>
              <a:rPr lang="es-ES" dirty="0" err="1" smtClean="0"/>
              <a:t>welding</a:t>
            </a:r>
            <a:r>
              <a:rPr lang="es-ES" dirty="0" smtClean="0"/>
              <a:t> </a:t>
            </a:r>
            <a:r>
              <a:rPr lang="es-ES" dirty="0" err="1" smtClean="0"/>
              <a:t>with</a:t>
            </a:r>
            <a:r>
              <a:rPr lang="es-ES" dirty="0" smtClean="0"/>
              <a:t> </a:t>
            </a:r>
            <a:r>
              <a:rPr lang="es-ES" dirty="0" err="1" smtClean="0"/>
              <a:t>step</a:t>
            </a:r>
            <a:r>
              <a:rPr lang="es-ES" dirty="0" smtClean="0"/>
              <a:t> </a:t>
            </a:r>
            <a:r>
              <a:rPr lang="es-ES" dirty="0" err="1" smtClean="0"/>
              <a:t>joint</a:t>
            </a:r>
            <a:r>
              <a:rPr lang="es-ES" dirty="0" smtClean="0"/>
              <a:t> </a:t>
            </a:r>
            <a:r>
              <a:rPr lang="es-ES" dirty="0" err="1" smtClean="0"/>
              <a:t>design</a:t>
            </a:r>
            <a:endParaRPr lang="en-GB" dirty="0"/>
          </a:p>
        </p:txBody>
      </p:sp>
      <p:sp>
        <p:nvSpPr>
          <p:cNvPr id="11" name="TextBox 10"/>
          <p:cNvSpPr txBox="1"/>
          <p:nvPr/>
        </p:nvSpPr>
        <p:spPr>
          <a:xfrm>
            <a:off x="6846620" y="1908175"/>
            <a:ext cx="1838257" cy="646331"/>
          </a:xfrm>
          <a:prstGeom prst="rect">
            <a:avLst/>
          </a:prstGeom>
          <a:noFill/>
        </p:spPr>
        <p:txBody>
          <a:bodyPr wrap="square" rtlCol="0">
            <a:spAutoFit/>
          </a:bodyPr>
          <a:lstStyle/>
          <a:p>
            <a:r>
              <a:rPr lang="es-ES" dirty="0" smtClean="0"/>
              <a:t>EB </a:t>
            </a:r>
            <a:r>
              <a:rPr lang="es-ES" dirty="0" err="1" smtClean="0"/>
              <a:t>welding</a:t>
            </a:r>
            <a:r>
              <a:rPr lang="es-ES" dirty="0" smtClean="0"/>
              <a:t> </a:t>
            </a:r>
            <a:r>
              <a:rPr lang="es-ES" dirty="0" err="1" smtClean="0"/>
              <a:t>with</a:t>
            </a:r>
            <a:r>
              <a:rPr lang="es-ES" dirty="0" smtClean="0"/>
              <a:t> </a:t>
            </a:r>
            <a:r>
              <a:rPr lang="es-ES" dirty="0" err="1" smtClean="0"/>
              <a:t>butt</a:t>
            </a:r>
            <a:r>
              <a:rPr lang="es-ES" dirty="0" smtClean="0"/>
              <a:t> </a:t>
            </a:r>
            <a:r>
              <a:rPr lang="es-ES" dirty="0" err="1" smtClean="0"/>
              <a:t>joint</a:t>
            </a:r>
            <a:r>
              <a:rPr lang="es-ES" dirty="0" smtClean="0"/>
              <a:t> </a:t>
            </a:r>
            <a:r>
              <a:rPr lang="es-ES" dirty="0" err="1" smtClean="0"/>
              <a:t>design</a:t>
            </a:r>
            <a:endParaRPr lang="en-GB" dirty="0"/>
          </a:p>
        </p:txBody>
      </p:sp>
      <p:sp>
        <p:nvSpPr>
          <p:cNvPr id="4" name="TextBox 3"/>
          <p:cNvSpPr txBox="1"/>
          <p:nvPr/>
        </p:nvSpPr>
        <p:spPr>
          <a:xfrm>
            <a:off x="2771800" y="3212975"/>
            <a:ext cx="1769502" cy="1477328"/>
          </a:xfrm>
          <a:prstGeom prst="rect">
            <a:avLst/>
          </a:prstGeom>
          <a:noFill/>
        </p:spPr>
        <p:txBody>
          <a:bodyPr wrap="square" rtlCol="0">
            <a:spAutoFit/>
          </a:bodyPr>
          <a:lstStyle/>
          <a:p>
            <a:r>
              <a:rPr lang="es-ES" dirty="0" smtClean="0"/>
              <a:t>EB </a:t>
            </a:r>
            <a:r>
              <a:rPr lang="es-ES" dirty="0" err="1" smtClean="0"/>
              <a:t>welding</a:t>
            </a:r>
            <a:r>
              <a:rPr lang="es-ES" dirty="0" smtClean="0"/>
              <a:t> of </a:t>
            </a:r>
            <a:r>
              <a:rPr lang="es-ES" dirty="0" err="1" smtClean="0"/>
              <a:t>the</a:t>
            </a:r>
            <a:r>
              <a:rPr lang="es-ES" dirty="0" smtClean="0"/>
              <a:t> complete </a:t>
            </a:r>
            <a:r>
              <a:rPr lang="es-ES" dirty="0" err="1" smtClean="0"/>
              <a:t>cavity</a:t>
            </a:r>
            <a:r>
              <a:rPr lang="es-ES" dirty="0" smtClean="0"/>
              <a:t> in vertical- no </a:t>
            </a:r>
            <a:r>
              <a:rPr lang="es-ES" dirty="0" err="1" smtClean="0"/>
              <a:t>need</a:t>
            </a:r>
            <a:r>
              <a:rPr lang="es-ES" dirty="0" smtClean="0"/>
              <a:t> of </a:t>
            </a:r>
            <a:r>
              <a:rPr lang="es-ES" dirty="0" err="1" smtClean="0"/>
              <a:t>special</a:t>
            </a:r>
            <a:r>
              <a:rPr lang="es-ES" dirty="0" smtClean="0"/>
              <a:t> </a:t>
            </a:r>
            <a:r>
              <a:rPr lang="es-ES" dirty="0" err="1" smtClean="0"/>
              <a:t>tooling</a:t>
            </a:r>
            <a:endParaRPr lang="en-GB" dirty="0"/>
          </a:p>
        </p:txBody>
      </p:sp>
      <p:sp>
        <p:nvSpPr>
          <p:cNvPr id="13" name="TextBox 12"/>
          <p:cNvSpPr txBox="1"/>
          <p:nvPr/>
        </p:nvSpPr>
        <p:spPr>
          <a:xfrm>
            <a:off x="5659326" y="4982637"/>
            <a:ext cx="2808312" cy="923330"/>
          </a:xfrm>
          <a:prstGeom prst="rect">
            <a:avLst/>
          </a:prstGeom>
          <a:noFill/>
        </p:spPr>
        <p:txBody>
          <a:bodyPr wrap="square" rtlCol="0">
            <a:spAutoFit/>
          </a:bodyPr>
          <a:lstStyle/>
          <a:p>
            <a:r>
              <a:rPr lang="es-ES" dirty="0" smtClean="0"/>
              <a:t>EB </a:t>
            </a:r>
            <a:r>
              <a:rPr lang="es-ES" dirty="0" err="1" smtClean="0"/>
              <a:t>welding</a:t>
            </a:r>
            <a:r>
              <a:rPr lang="es-ES" dirty="0" smtClean="0"/>
              <a:t> of </a:t>
            </a:r>
            <a:r>
              <a:rPr lang="es-ES" dirty="0" err="1" smtClean="0"/>
              <a:t>the</a:t>
            </a:r>
            <a:r>
              <a:rPr lang="es-ES" dirty="0" smtClean="0"/>
              <a:t> complete </a:t>
            </a:r>
            <a:r>
              <a:rPr lang="es-ES" dirty="0" err="1" smtClean="0"/>
              <a:t>cavity</a:t>
            </a:r>
            <a:r>
              <a:rPr lang="es-ES" dirty="0" smtClean="0"/>
              <a:t> in horizontal position- </a:t>
            </a:r>
            <a:r>
              <a:rPr lang="es-ES" dirty="0" err="1" smtClean="0"/>
              <a:t>special</a:t>
            </a:r>
            <a:r>
              <a:rPr lang="es-ES" dirty="0" smtClean="0"/>
              <a:t> </a:t>
            </a:r>
            <a:r>
              <a:rPr lang="es-ES" dirty="0" err="1" smtClean="0"/>
              <a:t>tooling</a:t>
            </a:r>
            <a:r>
              <a:rPr lang="es-ES" dirty="0" smtClean="0"/>
              <a:t> </a:t>
            </a:r>
            <a:r>
              <a:rPr lang="es-ES" dirty="0" err="1" smtClean="0"/>
              <a:t>neede</a:t>
            </a:r>
            <a:endParaRPr lang="en-GB" dirty="0"/>
          </a:p>
        </p:txBody>
      </p:sp>
      <p:sp>
        <p:nvSpPr>
          <p:cNvPr id="5" name="TextBox 4"/>
          <p:cNvSpPr txBox="1"/>
          <p:nvPr/>
        </p:nvSpPr>
        <p:spPr>
          <a:xfrm>
            <a:off x="1115616" y="1196752"/>
            <a:ext cx="1080120" cy="369332"/>
          </a:xfrm>
          <a:prstGeom prst="rect">
            <a:avLst/>
          </a:prstGeom>
          <a:noFill/>
        </p:spPr>
        <p:txBody>
          <a:bodyPr wrap="square" rtlCol="0">
            <a:spAutoFit/>
          </a:bodyPr>
          <a:lstStyle/>
          <a:p>
            <a:r>
              <a:rPr lang="es-ES" dirty="0" smtClean="0"/>
              <a:t>RI</a:t>
            </a:r>
            <a:endParaRPr lang="en-GB" dirty="0"/>
          </a:p>
        </p:txBody>
      </p:sp>
      <p:sp>
        <p:nvSpPr>
          <p:cNvPr id="15" name="TextBox 14"/>
          <p:cNvSpPr txBox="1"/>
          <p:nvPr/>
        </p:nvSpPr>
        <p:spPr>
          <a:xfrm>
            <a:off x="5220072" y="1196752"/>
            <a:ext cx="1080120" cy="369332"/>
          </a:xfrm>
          <a:prstGeom prst="rect">
            <a:avLst/>
          </a:prstGeom>
          <a:noFill/>
        </p:spPr>
        <p:txBody>
          <a:bodyPr wrap="square" rtlCol="0">
            <a:spAutoFit/>
          </a:bodyPr>
          <a:lstStyle/>
          <a:p>
            <a:r>
              <a:rPr lang="es-ES" dirty="0" smtClean="0"/>
              <a:t>CERN</a:t>
            </a:r>
            <a:endParaRPr lang="en-GB" dirty="0"/>
          </a:p>
        </p:txBody>
      </p:sp>
      <p:cxnSp>
        <p:nvCxnSpPr>
          <p:cNvPr id="8" name="Straight Connector 7"/>
          <p:cNvCxnSpPr/>
          <p:nvPr/>
        </p:nvCxnSpPr>
        <p:spPr>
          <a:xfrm>
            <a:off x="501673" y="1566084"/>
            <a:ext cx="33502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16016" y="1571209"/>
            <a:ext cx="33502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23850" y="2379338"/>
            <a:ext cx="1151806" cy="191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2275" y="2036668"/>
            <a:ext cx="1336726" cy="307777"/>
          </a:xfrm>
          <a:prstGeom prst="rect">
            <a:avLst/>
          </a:prstGeom>
          <a:noFill/>
        </p:spPr>
        <p:txBody>
          <a:bodyPr wrap="square" rtlCol="0">
            <a:spAutoFit/>
          </a:bodyPr>
          <a:lstStyle/>
          <a:p>
            <a:r>
              <a:rPr lang="en-GB" sz="1400" dirty="0" smtClean="0">
                <a:solidFill>
                  <a:srgbClr val="FFC000"/>
                </a:solidFill>
              </a:rPr>
              <a:t>Electron beam</a:t>
            </a:r>
            <a:endParaRPr lang="en-GB" sz="1400" dirty="0">
              <a:solidFill>
                <a:srgbClr val="FFC000"/>
              </a:solidFill>
            </a:endParaRPr>
          </a:p>
        </p:txBody>
      </p:sp>
      <p:cxnSp>
        <p:nvCxnSpPr>
          <p:cNvPr id="20" name="Straight Arrow Connector 19"/>
          <p:cNvCxnSpPr/>
          <p:nvPr/>
        </p:nvCxnSpPr>
        <p:spPr>
          <a:xfrm>
            <a:off x="5902455" y="1879600"/>
            <a:ext cx="0" cy="54593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34092" y="1603573"/>
            <a:ext cx="1336726" cy="307777"/>
          </a:xfrm>
          <a:prstGeom prst="rect">
            <a:avLst/>
          </a:prstGeom>
          <a:noFill/>
        </p:spPr>
        <p:txBody>
          <a:bodyPr wrap="square" rtlCol="0">
            <a:spAutoFit/>
          </a:bodyPr>
          <a:lstStyle/>
          <a:p>
            <a:r>
              <a:rPr lang="en-GB" sz="1400" dirty="0" smtClean="0">
                <a:solidFill>
                  <a:srgbClr val="FFC000"/>
                </a:solidFill>
              </a:rPr>
              <a:t>Electron beam</a:t>
            </a:r>
            <a:endParaRPr lang="en-GB" sz="1400" dirty="0">
              <a:solidFill>
                <a:srgbClr val="FFC000"/>
              </a:solidFill>
            </a:endParaRPr>
          </a:p>
        </p:txBody>
      </p:sp>
    </p:spTree>
    <p:extLst>
      <p:ext uri="{BB962C8B-B14F-4D97-AF65-F5344CB8AC3E}">
        <p14:creationId xmlns:p14="http://schemas.microsoft.com/office/powerpoint/2010/main" val="3447473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44824"/>
            <a:ext cx="8229600" cy="4896544"/>
          </a:xfrm>
        </p:spPr>
        <p:txBody>
          <a:bodyPr>
            <a:normAutofit fontScale="92500" lnSpcReduction="10000"/>
          </a:bodyPr>
          <a:lstStyle/>
          <a:p>
            <a:r>
              <a:rPr lang="en-GB" sz="2000" dirty="0"/>
              <a:t>Studies at CERN to optimize the necking out parameters in order to minimize the deformation:</a:t>
            </a:r>
          </a:p>
          <a:p>
            <a:endParaRPr lang="en-GB" sz="2000" dirty="0" smtClean="0"/>
          </a:p>
          <a:p>
            <a:endParaRPr lang="en-GB" sz="2000" dirty="0"/>
          </a:p>
          <a:p>
            <a:pPr marL="342900" lvl="1" indent="-342900"/>
            <a:r>
              <a:rPr lang="en-GB" dirty="0"/>
              <a:t>Ellipse diameters</a:t>
            </a:r>
          </a:p>
          <a:p>
            <a:pPr marL="342900" lvl="1" indent="-342900"/>
            <a:r>
              <a:rPr lang="es-ES" dirty="0" err="1"/>
              <a:t>Necking</a:t>
            </a:r>
            <a:r>
              <a:rPr lang="es-ES" dirty="0"/>
              <a:t> </a:t>
            </a:r>
            <a:r>
              <a:rPr lang="es-ES" dirty="0" err="1"/>
              <a:t>height</a:t>
            </a:r>
            <a:endParaRPr lang="es-ES" dirty="0"/>
          </a:p>
          <a:p>
            <a:pPr marL="342900" lvl="1" indent="-342900"/>
            <a:r>
              <a:rPr lang="es-ES" dirty="0" err="1"/>
              <a:t>Tooling</a:t>
            </a:r>
            <a:endParaRPr lang="es-ES" dirty="0"/>
          </a:p>
          <a:p>
            <a:endParaRPr lang="en-GB" sz="2000" dirty="0"/>
          </a:p>
          <a:p>
            <a:endParaRPr lang="en-GB" sz="2000" dirty="0"/>
          </a:p>
          <a:p>
            <a:endParaRPr lang="en-GB" sz="2000" dirty="0"/>
          </a:p>
          <a:p>
            <a:r>
              <a:rPr lang="en-GB" sz="2000" dirty="0" smtClean="0"/>
              <a:t>The new set of parameters (which gave satisfactory results at CERN) were adopted by RI for the necking out of their end groups</a:t>
            </a:r>
          </a:p>
          <a:p>
            <a:endParaRPr lang="en-GB" sz="2000" dirty="0"/>
          </a:p>
          <a:p>
            <a:r>
              <a:rPr lang="en-GB" sz="2000" dirty="0" smtClean="0">
                <a:solidFill>
                  <a:srgbClr val="008000"/>
                </a:solidFill>
              </a:rPr>
              <a:t>For the end groups to be done at CERN, a specially dedicated tooling has been designed and is under construction</a:t>
            </a:r>
            <a:endParaRPr lang="en-GB" dirty="0" smtClean="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2309512"/>
            <a:ext cx="2736304" cy="205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GB" dirty="0" smtClean="0"/>
              <a:t>I. Aviles &amp; N. Valverde</a:t>
            </a:r>
            <a:endParaRPr lang="en-GB" dirty="0"/>
          </a:p>
        </p:txBody>
      </p:sp>
      <p:sp>
        <p:nvSpPr>
          <p:cNvPr id="5" name="Slide Number Placeholder 4"/>
          <p:cNvSpPr>
            <a:spLocks noGrp="1"/>
          </p:cNvSpPr>
          <p:nvPr>
            <p:ph type="sldNum" sz="quarter" idx="12"/>
          </p:nvPr>
        </p:nvSpPr>
        <p:spPr/>
        <p:txBody>
          <a:bodyPr/>
          <a:lstStyle/>
          <a:p>
            <a:fld id="{6833595E-478A-4ABB-9C9C-C9BC51AA990E}" type="slidenum">
              <a:rPr lang="en-GB" smtClean="0"/>
              <a:t>14</a:t>
            </a:fld>
            <a:endParaRPr lang="en-GB" dirty="0"/>
          </a:p>
        </p:txBody>
      </p:sp>
      <p:sp>
        <p:nvSpPr>
          <p:cNvPr id="6" name="Title 1"/>
          <p:cNvSpPr>
            <a:spLocks noGrp="1"/>
          </p:cNvSpPr>
          <p:nvPr>
            <p:ph type="title"/>
          </p:nvPr>
        </p:nvSpPr>
        <p:spPr>
          <a:xfrm>
            <a:off x="494992" y="269776"/>
            <a:ext cx="7848872" cy="1143000"/>
          </a:xfrm>
        </p:spPr>
        <p:txBody>
          <a:bodyPr/>
          <a:lstStyle/>
          <a:p>
            <a:r>
              <a:rPr lang="es-ES" dirty="0" err="1" smtClean="0"/>
              <a:t>Niobium</a:t>
            </a:r>
            <a:r>
              <a:rPr lang="es-ES" dirty="0" smtClean="0"/>
              <a:t> </a:t>
            </a:r>
            <a:r>
              <a:rPr lang="es-ES" dirty="0" err="1" smtClean="0"/>
              <a:t>cavities</a:t>
            </a:r>
            <a:r>
              <a:rPr lang="es-ES" dirty="0" smtClean="0"/>
              <a:t>-RI</a:t>
            </a:r>
            <a:endParaRPr lang="en-GB" dirty="0"/>
          </a:p>
        </p:txBody>
      </p:sp>
      <p:pic>
        <p:nvPicPr>
          <p:cNvPr id="10" name="Picture 6" descr="C:\Users\nvalverd\AppData\Local\Microsoft\Windows\Temporary Internet Files\Content.Word\la foto.jpg"/>
          <p:cNvPicPr/>
          <p:nvPr/>
        </p:nvPicPr>
        <p:blipFill rotWithShape="1">
          <a:blip r:embed="rId3" cstate="print">
            <a:extLst>
              <a:ext uri="{28A0092B-C50C-407E-A947-70E740481C1C}">
                <a14:useLocalDpi xmlns:a14="http://schemas.microsoft.com/office/drawing/2010/main" val="0"/>
              </a:ext>
            </a:extLst>
          </a:blip>
          <a:srcRect l="22695" r="16312"/>
          <a:stretch/>
        </p:blipFill>
        <p:spPr bwMode="auto">
          <a:xfrm>
            <a:off x="6516216" y="2171283"/>
            <a:ext cx="2048616" cy="2509158"/>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539552" y="1340768"/>
            <a:ext cx="6624736" cy="369332"/>
          </a:xfrm>
          <a:prstGeom prst="rect">
            <a:avLst/>
          </a:prstGeom>
          <a:noFill/>
        </p:spPr>
        <p:txBody>
          <a:bodyPr wrap="square" rtlCol="0">
            <a:spAutoFit/>
          </a:bodyPr>
          <a:lstStyle/>
          <a:p>
            <a:r>
              <a:rPr lang="en-GB" dirty="0" smtClean="0"/>
              <a:t>Challenge: Necking – out of the end groups</a:t>
            </a:r>
            <a:endParaRPr lang="en-GB" dirty="0"/>
          </a:p>
        </p:txBody>
      </p:sp>
      <p:pic>
        <p:nvPicPr>
          <p:cNvPr id="11" name="Picture 10" descr="C:\Users\nvalverd\AppData\Local\Microsoft\Windows\Temporary Internet Files\Content.Word\2013-02-21_Beam_Tube_Necked_out_LE_1.jpg"/>
          <p:cNvPicPr/>
          <p:nvPr/>
        </p:nvPicPr>
        <p:blipFill rotWithShape="1">
          <a:blip r:embed="rId4" cstate="print">
            <a:extLst>
              <a:ext uri="{28A0092B-C50C-407E-A947-70E740481C1C}">
                <a14:useLocalDpi xmlns:a14="http://schemas.microsoft.com/office/drawing/2010/main" val="0"/>
              </a:ext>
            </a:extLst>
          </a:blip>
          <a:srcRect r="20608"/>
          <a:stretch/>
        </p:blipFill>
        <p:spPr bwMode="auto">
          <a:xfrm>
            <a:off x="598654" y="2002453"/>
            <a:ext cx="3517609" cy="3186638"/>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4427984" y="2900695"/>
            <a:ext cx="3600400" cy="1938992"/>
          </a:xfrm>
          <a:prstGeom prst="rect">
            <a:avLst/>
          </a:prstGeom>
          <a:noFill/>
        </p:spPr>
        <p:txBody>
          <a:bodyPr wrap="square" rtlCol="0">
            <a:spAutoFit/>
          </a:bodyPr>
          <a:lstStyle/>
          <a:p>
            <a:pPr algn="just"/>
            <a:r>
              <a:rPr lang="en-GB" sz="2400" dirty="0" smtClean="0"/>
              <a:t>All material properties were according to the specification but the </a:t>
            </a:r>
            <a:r>
              <a:rPr lang="en-GB" sz="2400" dirty="0"/>
              <a:t>material cracked due to excessive deformation. </a:t>
            </a:r>
          </a:p>
        </p:txBody>
      </p:sp>
      <p:sp>
        <p:nvSpPr>
          <p:cNvPr id="12" name="TextBox 11"/>
          <p:cNvSpPr txBox="1"/>
          <p:nvPr/>
        </p:nvSpPr>
        <p:spPr>
          <a:xfrm>
            <a:off x="520708" y="1321304"/>
            <a:ext cx="8227755" cy="369332"/>
          </a:xfrm>
          <a:prstGeom prst="rect">
            <a:avLst/>
          </a:prstGeom>
          <a:noFill/>
        </p:spPr>
        <p:txBody>
          <a:bodyPr wrap="square" rtlCol="0">
            <a:spAutoFit/>
          </a:bodyPr>
          <a:lstStyle/>
          <a:p>
            <a:r>
              <a:rPr lang="en-GB" dirty="0" smtClean="0">
                <a:solidFill>
                  <a:srgbClr val="FF0066"/>
                </a:solidFill>
              </a:rPr>
              <a:t>Lesson learnt:</a:t>
            </a:r>
            <a:endParaRPr lang="en-GB" dirty="0">
              <a:solidFill>
                <a:srgbClr val="FF0066"/>
              </a:solidFill>
            </a:endParaRPr>
          </a:p>
        </p:txBody>
      </p:sp>
    </p:spTree>
    <p:extLst>
      <p:ext uri="{BB962C8B-B14F-4D97-AF65-F5344CB8AC3E}">
        <p14:creationId xmlns:p14="http://schemas.microsoft.com/office/powerpoint/2010/main" val="7287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500"/>
                                        <p:tgtEl>
                                          <p:spTgt spid="3074"/>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69544738"/>
              </p:ext>
            </p:extLst>
          </p:nvPr>
        </p:nvGraphicFramePr>
        <p:xfrm>
          <a:off x="251520" y="3966498"/>
          <a:ext cx="8698195" cy="2092215"/>
        </p:xfrm>
        <a:graphic>
          <a:graphicData uri="http://schemas.openxmlformats.org/drawingml/2006/table">
            <a:tbl>
              <a:tblPr firstRow="1" bandRow="1">
                <a:tableStyleId>{5C22544A-7EE6-4342-B048-85BDC9FD1C3A}</a:tableStyleId>
              </a:tblPr>
              <a:tblGrid>
                <a:gridCol w="2721531"/>
                <a:gridCol w="1480489"/>
                <a:gridCol w="1399831"/>
                <a:gridCol w="1440160"/>
                <a:gridCol w="1656184"/>
              </a:tblGrid>
              <a:tr h="383412">
                <a:tc>
                  <a:txBody>
                    <a:bodyPr/>
                    <a:lstStyle/>
                    <a:p>
                      <a:endParaRPr lang="en-US" sz="1700" dirty="0"/>
                    </a:p>
                  </a:txBody>
                  <a:tcPr marL="88093" marR="88093" marT="44046" marB="44046"/>
                </a:tc>
                <a:tc>
                  <a:txBody>
                    <a:bodyPr/>
                    <a:lstStyle/>
                    <a:p>
                      <a:r>
                        <a:rPr lang="en-US" sz="1700" dirty="0" smtClean="0"/>
                        <a:t>CAVITY 1</a:t>
                      </a:r>
                      <a:endParaRPr lang="en-US" sz="1700" dirty="0"/>
                    </a:p>
                  </a:txBody>
                  <a:tcPr marL="88093" marR="88093" marT="44046" marB="44046"/>
                </a:tc>
                <a:tc>
                  <a:txBody>
                    <a:bodyPr/>
                    <a:lstStyle/>
                    <a:p>
                      <a:r>
                        <a:rPr lang="en-US" sz="1700" dirty="0" smtClean="0"/>
                        <a:t>CAVITY 2</a:t>
                      </a:r>
                      <a:endParaRPr lang="en-US" sz="1700" dirty="0"/>
                    </a:p>
                  </a:txBody>
                  <a:tcPr marL="88093" marR="88093" marT="44046" marB="44046"/>
                </a:tc>
                <a:tc>
                  <a:txBody>
                    <a:bodyPr/>
                    <a:lstStyle/>
                    <a:p>
                      <a:r>
                        <a:rPr lang="en-US" sz="1700" dirty="0" smtClean="0"/>
                        <a:t>CAVITY 3</a:t>
                      </a:r>
                      <a:endParaRPr lang="en-US" sz="1700" dirty="0"/>
                    </a:p>
                  </a:txBody>
                  <a:tcPr marL="88093" marR="88093" marT="44046" marB="44046"/>
                </a:tc>
                <a:tc>
                  <a:txBody>
                    <a:bodyPr/>
                    <a:lstStyle/>
                    <a:p>
                      <a:r>
                        <a:rPr lang="en-US" sz="1700" dirty="0" smtClean="0"/>
                        <a:t>CAVITY 4</a:t>
                      </a:r>
                      <a:endParaRPr lang="en-US" sz="1700" dirty="0"/>
                    </a:p>
                  </a:txBody>
                  <a:tcPr marL="88093" marR="88093" marT="44046" marB="44046"/>
                </a:tc>
              </a:tr>
              <a:tr h="1048282">
                <a:tc>
                  <a:txBody>
                    <a:bodyPr/>
                    <a:lstStyle/>
                    <a:p>
                      <a:endParaRPr lang="en-US" sz="1700" dirty="0"/>
                    </a:p>
                  </a:txBody>
                  <a:tcPr marL="88093" marR="88093" marT="44046" marB="44046"/>
                </a:tc>
                <a:tc>
                  <a:txBody>
                    <a:bodyPr/>
                    <a:lstStyle/>
                    <a:p>
                      <a:endParaRPr lang="en-US" sz="1700"/>
                    </a:p>
                  </a:txBody>
                  <a:tcPr marL="88093" marR="88093" marT="44046" marB="44046"/>
                </a:tc>
                <a:tc>
                  <a:txBody>
                    <a:bodyPr/>
                    <a:lstStyle/>
                    <a:p>
                      <a:endParaRPr lang="en-US" sz="1700"/>
                    </a:p>
                  </a:txBody>
                  <a:tcPr marL="88093" marR="88093" marT="44046" marB="44046"/>
                </a:tc>
                <a:tc>
                  <a:txBody>
                    <a:bodyPr/>
                    <a:lstStyle/>
                    <a:p>
                      <a:endParaRPr lang="en-US" sz="1700"/>
                    </a:p>
                  </a:txBody>
                  <a:tcPr marL="88093" marR="88093" marT="44046" marB="44046"/>
                </a:tc>
                <a:tc>
                  <a:txBody>
                    <a:bodyPr/>
                    <a:lstStyle/>
                    <a:p>
                      <a:endParaRPr lang="en-US" sz="1700" dirty="0"/>
                    </a:p>
                  </a:txBody>
                  <a:tcPr marL="88093" marR="88093" marT="44046" marB="44046"/>
                </a:tc>
              </a:tr>
              <a:tr h="332502">
                <a:tc>
                  <a:txBody>
                    <a:bodyPr/>
                    <a:lstStyle/>
                    <a:p>
                      <a:r>
                        <a:rPr lang="en-US" sz="1400" dirty="0" smtClean="0"/>
                        <a:t>Run-out  </a:t>
                      </a:r>
                      <a:r>
                        <a:rPr lang="en-US" sz="1400" baseline="0" dirty="0" smtClean="0"/>
                        <a:t>0.5 /A-B </a:t>
                      </a:r>
                      <a:endParaRPr lang="en-US" sz="1400" dirty="0"/>
                    </a:p>
                  </a:txBody>
                  <a:tcPr marL="88093" marR="88093" marT="44046" marB="44046"/>
                </a:tc>
                <a:tc>
                  <a:txBody>
                    <a:bodyPr/>
                    <a:lstStyle/>
                    <a:p>
                      <a:r>
                        <a:rPr lang="en-US" sz="1400" dirty="0" smtClean="0">
                          <a:solidFill>
                            <a:srgbClr val="FF0000"/>
                          </a:solidFill>
                        </a:rPr>
                        <a:t>5.359</a:t>
                      </a:r>
                      <a:endParaRPr lang="en-US" sz="1400" dirty="0">
                        <a:solidFill>
                          <a:srgbClr val="FF0000"/>
                        </a:solidFill>
                      </a:endParaRPr>
                    </a:p>
                  </a:txBody>
                  <a:tcPr marL="88093" marR="88093" marT="44046" marB="44046"/>
                </a:tc>
                <a:tc>
                  <a:txBody>
                    <a:bodyPr/>
                    <a:lstStyle/>
                    <a:p>
                      <a:r>
                        <a:rPr lang="en-US" sz="1400" b="0" i="0" u="none" strike="noStrike" kern="1200" baseline="0" dirty="0" smtClean="0">
                          <a:solidFill>
                            <a:srgbClr val="FF0000"/>
                          </a:solidFill>
                          <a:latin typeface="+mn-lt"/>
                          <a:ea typeface="+mn-ea"/>
                          <a:cs typeface="+mn-cs"/>
                        </a:rPr>
                        <a:t>7.725</a:t>
                      </a:r>
                      <a:endParaRPr lang="en-US" sz="1400" dirty="0">
                        <a:solidFill>
                          <a:srgbClr val="FF0000"/>
                        </a:solidFill>
                      </a:endParaRPr>
                    </a:p>
                  </a:txBody>
                  <a:tcPr marL="88093" marR="88093" marT="44046" marB="44046"/>
                </a:tc>
                <a:tc>
                  <a:txBody>
                    <a:bodyPr/>
                    <a:lstStyle/>
                    <a:p>
                      <a:r>
                        <a:rPr lang="en-US" sz="1400" b="0" i="0" u="none" strike="noStrike" kern="1200" baseline="0" dirty="0" smtClean="0">
                          <a:solidFill>
                            <a:srgbClr val="FF0000"/>
                          </a:solidFill>
                          <a:latin typeface="+mn-lt"/>
                          <a:ea typeface="+mn-ea"/>
                          <a:cs typeface="+mn-cs"/>
                        </a:rPr>
                        <a:t>5.223</a:t>
                      </a:r>
                      <a:endParaRPr lang="en-US" sz="1400" dirty="0">
                        <a:solidFill>
                          <a:srgbClr val="FF0000"/>
                        </a:solidFill>
                      </a:endParaRPr>
                    </a:p>
                  </a:txBody>
                  <a:tcPr marL="88093" marR="88093" marT="44046" marB="44046"/>
                </a:tc>
                <a:tc>
                  <a:txBody>
                    <a:bodyPr/>
                    <a:lstStyle/>
                    <a:p>
                      <a:r>
                        <a:rPr lang="en-US" sz="1400" b="0" i="0" u="none" strike="noStrike" kern="1200" baseline="0" dirty="0" smtClean="0">
                          <a:solidFill>
                            <a:srgbClr val="FF0000"/>
                          </a:solidFill>
                          <a:latin typeface="+mn-lt"/>
                          <a:ea typeface="+mn-ea"/>
                          <a:cs typeface="+mn-cs"/>
                        </a:rPr>
                        <a:t>4.714</a:t>
                      </a:r>
                      <a:endParaRPr lang="en-US" sz="1400" dirty="0">
                        <a:solidFill>
                          <a:srgbClr val="FF0000"/>
                        </a:solidFill>
                      </a:endParaRPr>
                    </a:p>
                  </a:txBody>
                  <a:tcPr marL="88093" marR="88093" marT="44046" marB="44046"/>
                </a:tc>
              </a:tr>
              <a:tr h="328019">
                <a:tc>
                  <a:txBody>
                    <a:bodyPr/>
                    <a:lstStyle/>
                    <a:p>
                      <a:r>
                        <a:rPr lang="fr-FR" sz="1400" noProof="0" dirty="0" err="1" smtClean="0"/>
                        <a:t>Length</a:t>
                      </a:r>
                      <a:r>
                        <a:rPr lang="fr-FR" sz="1400" baseline="0" noProof="0" dirty="0" smtClean="0"/>
                        <a:t> of the </a:t>
                      </a:r>
                      <a:r>
                        <a:rPr lang="fr-FR" sz="1400" baseline="0" noProof="0" dirty="0" err="1" smtClean="0"/>
                        <a:t>cavity</a:t>
                      </a:r>
                      <a:r>
                        <a:rPr lang="fr-FR" sz="1400" baseline="0" noProof="0" dirty="0" smtClean="0"/>
                        <a:t> </a:t>
                      </a:r>
                      <a:r>
                        <a:rPr lang="fr-FR" sz="1400" noProof="0" dirty="0" smtClean="0"/>
                        <a:t>1397.3 ± 3</a:t>
                      </a:r>
                      <a:endParaRPr lang="fr-FR" sz="1400" noProof="0" dirty="0"/>
                    </a:p>
                  </a:txBody>
                  <a:tcPr marL="88093" marR="88093" marT="44046" marB="44046"/>
                </a:tc>
                <a:tc>
                  <a:txBody>
                    <a:bodyPr/>
                    <a:lstStyle/>
                    <a:p>
                      <a:r>
                        <a:rPr lang="en-US" sz="1400" dirty="0" smtClean="0"/>
                        <a:t>1395.886</a:t>
                      </a:r>
                      <a:endParaRPr lang="en-US" sz="1400" dirty="0"/>
                    </a:p>
                  </a:txBody>
                  <a:tcPr marL="88093" marR="88093" marT="44046" marB="44046"/>
                </a:tc>
                <a:tc>
                  <a:txBody>
                    <a:bodyPr/>
                    <a:lstStyle/>
                    <a:p>
                      <a:r>
                        <a:rPr lang="en-US" sz="1400" b="0" i="0" u="none" strike="noStrike" kern="1200" baseline="0" dirty="0" smtClean="0">
                          <a:solidFill>
                            <a:srgbClr val="FF0000"/>
                          </a:solidFill>
                          <a:latin typeface="+mn-lt"/>
                          <a:ea typeface="+mn-ea"/>
                          <a:cs typeface="+mn-cs"/>
                        </a:rPr>
                        <a:t>1393.831</a:t>
                      </a:r>
                      <a:endParaRPr lang="en-US" sz="1400" dirty="0">
                        <a:solidFill>
                          <a:srgbClr val="FF0000"/>
                        </a:solidFill>
                      </a:endParaRPr>
                    </a:p>
                  </a:txBody>
                  <a:tcPr marL="88093" marR="88093" marT="44046" marB="44046"/>
                </a:tc>
                <a:tc>
                  <a:txBody>
                    <a:bodyPr/>
                    <a:lstStyle/>
                    <a:p>
                      <a:r>
                        <a:rPr lang="en-US" sz="1400" b="0" i="0" u="none" strike="noStrike" kern="1200" baseline="0" dirty="0" smtClean="0">
                          <a:solidFill>
                            <a:schemeClr val="dk1"/>
                          </a:solidFill>
                          <a:latin typeface="+mn-lt"/>
                          <a:ea typeface="+mn-ea"/>
                          <a:cs typeface="+mn-cs"/>
                        </a:rPr>
                        <a:t>1395.592</a:t>
                      </a:r>
                      <a:endParaRPr lang="en-US" sz="1400" dirty="0"/>
                    </a:p>
                  </a:txBody>
                  <a:tcPr marL="88093" marR="88093" marT="44046" marB="44046"/>
                </a:tc>
                <a:tc>
                  <a:txBody>
                    <a:bodyPr/>
                    <a:lstStyle/>
                    <a:p>
                      <a:r>
                        <a:rPr lang="en-US" sz="1400" b="0" i="0" u="none" strike="noStrike" kern="1200" baseline="0" dirty="0" smtClean="0">
                          <a:solidFill>
                            <a:schemeClr val="dk1"/>
                          </a:solidFill>
                          <a:latin typeface="+mn-lt"/>
                          <a:ea typeface="+mn-ea"/>
                          <a:cs typeface="+mn-cs"/>
                        </a:rPr>
                        <a:t>1395.229</a:t>
                      </a:r>
                      <a:endParaRPr lang="en-US" sz="1400" dirty="0"/>
                    </a:p>
                  </a:txBody>
                  <a:tcPr marL="88093" marR="88093" marT="44046" marB="44046"/>
                </a:tc>
              </a:tr>
            </a:tbl>
          </a:graphicData>
        </a:graphic>
      </p:graphicFrame>
      <p:sp>
        <p:nvSpPr>
          <p:cNvPr id="5" name="Footer Placeholder 4"/>
          <p:cNvSpPr>
            <a:spLocks noGrp="1"/>
          </p:cNvSpPr>
          <p:nvPr>
            <p:ph type="ftr" sz="quarter" idx="11"/>
          </p:nvPr>
        </p:nvSpPr>
        <p:spPr>
          <a:xfrm>
            <a:off x="3040384" y="6381328"/>
            <a:ext cx="2895600" cy="365125"/>
          </a:xfrm>
        </p:spPr>
        <p:txBody>
          <a:bodyPr/>
          <a:lstStyle/>
          <a:p>
            <a:r>
              <a:rPr lang="en-US" smtClean="0"/>
              <a:t>Controller :D. PUGNAT SPL/EDMS N°1342169 </a:t>
            </a:r>
            <a:endParaRPr lang="fr-FR"/>
          </a:p>
        </p:txBody>
      </p:sp>
      <p:sp>
        <p:nvSpPr>
          <p:cNvPr id="6" name="Slide Number Placeholder 5"/>
          <p:cNvSpPr>
            <a:spLocks noGrp="1"/>
          </p:cNvSpPr>
          <p:nvPr>
            <p:ph type="sldNum" sz="quarter" idx="12"/>
          </p:nvPr>
        </p:nvSpPr>
        <p:spPr/>
        <p:txBody>
          <a:bodyPr/>
          <a:lstStyle/>
          <a:p>
            <a:fld id="{AA5A0449-ED45-4F7C-AFE0-5199E7914802}" type="slidenum">
              <a:rPr lang="fr-FR" smtClean="0"/>
              <a:pPr/>
              <a:t>15</a:t>
            </a:fld>
            <a:r>
              <a:rPr lang="fr-FR" smtClean="0"/>
              <a:t>/15</a:t>
            </a:r>
            <a:endParaRPr lang="fr-FR" dirty="0"/>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02" t="7807" r="17736" b="15854"/>
          <a:stretch/>
        </p:blipFill>
        <p:spPr bwMode="auto">
          <a:xfrm>
            <a:off x="2987824" y="4348668"/>
            <a:ext cx="1443222" cy="102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62" t="9788" r="24351" b="18613"/>
          <a:stretch/>
        </p:blipFill>
        <p:spPr bwMode="auto">
          <a:xfrm>
            <a:off x="4337350" y="4348668"/>
            <a:ext cx="1640700" cy="103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16" t="10734" r="26066" b="4241"/>
          <a:stretch/>
        </p:blipFill>
        <p:spPr bwMode="auto">
          <a:xfrm>
            <a:off x="5877721" y="4354928"/>
            <a:ext cx="1389918" cy="102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36" t="12122" r="22022" b="3893"/>
          <a:stretch/>
        </p:blipFill>
        <p:spPr bwMode="auto">
          <a:xfrm>
            <a:off x="7338354" y="4326813"/>
            <a:ext cx="1453875" cy="102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2857" r="12798"/>
          <a:stretch/>
        </p:blipFill>
        <p:spPr bwMode="auto">
          <a:xfrm>
            <a:off x="1727129" y="5375446"/>
            <a:ext cx="3611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itle 1"/>
          <p:cNvSpPr>
            <a:spLocks noGrp="1"/>
          </p:cNvSpPr>
          <p:nvPr>
            <p:ph type="title"/>
          </p:nvPr>
        </p:nvSpPr>
        <p:spPr>
          <a:xfrm>
            <a:off x="613086" y="326180"/>
            <a:ext cx="7848872" cy="1143000"/>
          </a:xfrm>
        </p:spPr>
        <p:txBody>
          <a:bodyPr/>
          <a:lstStyle/>
          <a:p>
            <a:r>
              <a:rPr lang="es-ES" dirty="0" err="1" smtClean="0"/>
              <a:t>Niobium</a:t>
            </a:r>
            <a:r>
              <a:rPr lang="es-ES" dirty="0" smtClean="0"/>
              <a:t> </a:t>
            </a:r>
            <a:r>
              <a:rPr lang="es-ES" dirty="0" err="1" smtClean="0"/>
              <a:t>cavities-RI:Dimensional</a:t>
            </a:r>
            <a:r>
              <a:rPr lang="es-ES" dirty="0" smtClean="0"/>
              <a:t> </a:t>
            </a:r>
            <a:r>
              <a:rPr lang="es-ES" dirty="0" err="1" smtClean="0"/>
              <a:t>contol</a:t>
            </a:r>
            <a:endParaRPr lang="en-GB" dirty="0"/>
          </a:p>
        </p:txBody>
      </p:sp>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669" y="1421516"/>
            <a:ext cx="6095331" cy="2101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p:cNvSpPr/>
          <p:nvPr/>
        </p:nvSpPr>
        <p:spPr>
          <a:xfrm>
            <a:off x="5528000" y="3347456"/>
            <a:ext cx="900100" cy="24366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692746" y="1421516"/>
            <a:ext cx="900100" cy="24366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7464" t="22526" r="9078" b="11843"/>
          <a:stretch/>
        </p:blipFill>
        <p:spPr>
          <a:xfrm>
            <a:off x="323528" y="1474976"/>
            <a:ext cx="2988572" cy="1994310"/>
          </a:xfrm>
          <a:prstGeom prst="rect">
            <a:avLst/>
          </a:prstGeom>
        </p:spPr>
      </p:pic>
    </p:spTree>
    <p:extLst>
      <p:ext uri="{BB962C8B-B14F-4D97-AF65-F5344CB8AC3E}">
        <p14:creationId xmlns:p14="http://schemas.microsoft.com/office/powerpoint/2010/main" val="2939962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28" y="2132856"/>
            <a:ext cx="3908586" cy="2562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67544" y="1196752"/>
            <a:ext cx="8229600" cy="4525963"/>
          </a:xfrm>
        </p:spPr>
        <p:txBody>
          <a:bodyPr/>
          <a:lstStyle/>
          <a:p>
            <a:pPr marL="0" indent="0">
              <a:buNone/>
            </a:pPr>
            <a:r>
              <a:rPr lang="es-ES" sz="2000" dirty="0" err="1" smtClean="0"/>
              <a:t>If</a:t>
            </a:r>
            <a:r>
              <a:rPr lang="es-ES" sz="2000" dirty="0" smtClean="0"/>
              <a:t> </a:t>
            </a:r>
            <a:r>
              <a:rPr lang="es-ES" sz="2000" dirty="0" err="1" smtClean="0"/>
              <a:t>we</a:t>
            </a:r>
            <a:r>
              <a:rPr lang="es-ES" sz="2000" dirty="0" smtClean="0"/>
              <a:t> </a:t>
            </a:r>
            <a:r>
              <a:rPr lang="es-ES" sz="2000" dirty="0" err="1" smtClean="0"/>
              <a:t>measure</a:t>
            </a:r>
            <a:r>
              <a:rPr lang="es-ES" sz="2000" dirty="0" smtClean="0"/>
              <a:t> </a:t>
            </a:r>
            <a:r>
              <a:rPr lang="es-ES" sz="2000" dirty="0" err="1" smtClean="0"/>
              <a:t>the</a:t>
            </a:r>
            <a:r>
              <a:rPr lang="es-ES" sz="2000" dirty="0" smtClean="0"/>
              <a:t> center </a:t>
            </a:r>
            <a:r>
              <a:rPr lang="es-ES" sz="2000" dirty="0" err="1" smtClean="0"/>
              <a:t>point</a:t>
            </a:r>
            <a:r>
              <a:rPr lang="es-ES" sz="2000" dirty="0" smtClean="0"/>
              <a:t> of </a:t>
            </a:r>
            <a:r>
              <a:rPr lang="es-ES" sz="2000" dirty="0" err="1" smtClean="0"/>
              <a:t>the</a:t>
            </a:r>
            <a:r>
              <a:rPr lang="es-ES" sz="2000" dirty="0" smtClean="0"/>
              <a:t> </a:t>
            </a:r>
            <a:r>
              <a:rPr lang="es-ES" sz="2000" dirty="0" err="1" smtClean="0"/>
              <a:t>cells</a:t>
            </a:r>
            <a:r>
              <a:rPr lang="es-ES" sz="2000" dirty="0" smtClean="0"/>
              <a:t> and </a:t>
            </a:r>
            <a:r>
              <a:rPr lang="es-ES" sz="2000" dirty="0" err="1" smtClean="0"/>
              <a:t>the</a:t>
            </a:r>
            <a:r>
              <a:rPr lang="es-ES" sz="2000" dirty="0" smtClean="0"/>
              <a:t> </a:t>
            </a:r>
            <a:r>
              <a:rPr lang="es-ES" sz="2000" dirty="0" err="1" smtClean="0"/>
              <a:t>extremity</a:t>
            </a:r>
            <a:r>
              <a:rPr lang="es-ES" sz="2000" dirty="0" smtClean="0"/>
              <a:t> </a:t>
            </a:r>
            <a:r>
              <a:rPr lang="es-ES" sz="2000" dirty="0" err="1" smtClean="0"/>
              <a:t>flanges</a:t>
            </a:r>
            <a:r>
              <a:rPr lang="es-ES" sz="2000" dirty="0" smtClean="0"/>
              <a:t> </a:t>
            </a:r>
            <a:r>
              <a:rPr lang="es-ES" sz="2000" dirty="0" err="1" smtClean="0"/>
              <a:t>we</a:t>
            </a:r>
            <a:r>
              <a:rPr lang="es-ES" sz="2000" dirty="0" smtClean="0"/>
              <a:t> can </a:t>
            </a:r>
            <a:r>
              <a:rPr lang="es-ES" sz="2000" dirty="0" err="1" smtClean="0"/>
              <a:t>see</a:t>
            </a:r>
            <a:r>
              <a:rPr lang="es-ES" sz="2000" dirty="0" smtClean="0"/>
              <a:t> </a:t>
            </a:r>
            <a:r>
              <a:rPr lang="es-ES" sz="2000" dirty="0" err="1" smtClean="0"/>
              <a:t>that</a:t>
            </a:r>
            <a:r>
              <a:rPr lang="es-ES" sz="2000" dirty="0" smtClean="0"/>
              <a:t> </a:t>
            </a:r>
            <a:r>
              <a:rPr lang="es-ES" sz="2000" dirty="0" err="1" smtClean="0"/>
              <a:t>there</a:t>
            </a:r>
            <a:r>
              <a:rPr lang="es-ES" sz="2000" dirty="0" smtClean="0"/>
              <a:t> </a:t>
            </a:r>
            <a:r>
              <a:rPr lang="es-ES" sz="2000" dirty="0" err="1" smtClean="0"/>
              <a:t>is</a:t>
            </a:r>
            <a:r>
              <a:rPr lang="es-ES" sz="2000" dirty="0" smtClean="0"/>
              <a:t> </a:t>
            </a:r>
            <a:r>
              <a:rPr lang="es-ES" sz="2000" dirty="0" err="1" smtClean="0"/>
              <a:t>huge</a:t>
            </a:r>
            <a:r>
              <a:rPr lang="es-ES" sz="2000" dirty="0" smtClean="0"/>
              <a:t> </a:t>
            </a:r>
            <a:r>
              <a:rPr lang="es-ES" sz="2000" dirty="0" err="1" smtClean="0"/>
              <a:t>deviation</a:t>
            </a:r>
            <a:r>
              <a:rPr lang="es-ES" sz="2000" dirty="0" smtClean="0"/>
              <a:t>. </a:t>
            </a:r>
            <a:r>
              <a:rPr lang="es-ES" sz="2000" dirty="0" err="1" smtClean="0"/>
              <a:t>The</a:t>
            </a:r>
            <a:r>
              <a:rPr lang="es-ES" sz="2000" dirty="0" smtClean="0"/>
              <a:t> </a:t>
            </a:r>
            <a:r>
              <a:rPr lang="es-ES" sz="2000" dirty="0" err="1" smtClean="0"/>
              <a:t>cells</a:t>
            </a:r>
            <a:r>
              <a:rPr lang="es-ES" sz="2000" dirty="0" smtClean="0"/>
              <a:t> are </a:t>
            </a:r>
            <a:r>
              <a:rPr lang="es-ES" sz="2000" dirty="0" err="1" smtClean="0"/>
              <a:t>shifted</a:t>
            </a:r>
            <a:r>
              <a:rPr lang="es-ES" sz="2000" dirty="0" smtClean="0"/>
              <a:t> </a:t>
            </a:r>
            <a:r>
              <a:rPr lang="es-ES" sz="2000" dirty="0" err="1" smtClean="0"/>
              <a:t>with</a:t>
            </a:r>
            <a:r>
              <a:rPr lang="es-ES" sz="2000" dirty="0" smtClean="0"/>
              <a:t> </a:t>
            </a:r>
            <a:r>
              <a:rPr lang="es-ES" sz="2000" dirty="0" err="1" smtClean="0"/>
              <a:t>respect</a:t>
            </a:r>
            <a:r>
              <a:rPr lang="es-ES" sz="2000" dirty="0" smtClean="0"/>
              <a:t> to </a:t>
            </a:r>
            <a:r>
              <a:rPr lang="es-ES" sz="2000" dirty="0" err="1" smtClean="0"/>
              <a:t>the</a:t>
            </a:r>
            <a:r>
              <a:rPr lang="es-ES" sz="2000" dirty="0" smtClean="0"/>
              <a:t> axis </a:t>
            </a:r>
            <a:r>
              <a:rPr lang="es-ES" sz="2000" dirty="0" err="1" smtClean="0"/>
              <a:t>defined</a:t>
            </a:r>
            <a:r>
              <a:rPr lang="es-ES" sz="2000" dirty="0" smtClean="0"/>
              <a:t> </a:t>
            </a:r>
            <a:r>
              <a:rPr lang="es-ES" sz="2000" dirty="0" err="1" smtClean="0"/>
              <a:t>by</a:t>
            </a:r>
            <a:r>
              <a:rPr lang="es-ES" sz="2000" dirty="0" smtClean="0"/>
              <a:t> </a:t>
            </a:r>
            <a:r>
              <a:rPr lang="es-ES" sz="2000" dirty="0" err="1" smtClean="0"/>
              <a:t>the</a:t>
            </a:r>
            <a:r>
              <a:rPr lang="es-ES" sz="2000" dirty="0" smtClean="0"/>
              <a:t> </a:t>
            </a:r>
            <a:r>
              <a:rPr lang="es-ES" sz="2000" dirty="0" err="1" smtClean="0"/>
              <a:t>extremity</a:t>
            </a:r>
            <a:r>
              <a:rPr lang="es-ES" sz="2000" dirty="0" smtClean="0"/>
              <a:t> </a:t>
            </a:r>
            <a:r>
              <a:rPr lang="es-ES" sz="2000" dirty="0" err="1" smtClean="0"/>
              <a:t>flanges</a:t>
            </a:r>
            <a:r>
              <a:rPr lang="es-ES" sz="2000" dirty="0" smtClean="0"/>
              <a:t>.</a:t>
            </a:r>
          </a:p>
          <a:p>
            <a:pPr marL="0" indent="0">
              <a:buNone/>
            </a:pPr>
            <a:r>
              <a:rPr lang="es-ES" dirty="0" smtClean="0"/>
              <a:t> </a:t>
            </a:r>
            <a:endParaRPr lang="en-GB" dirty="0"/>
          </a:p>
        </p:txBody>
      </p:sp>
      <p:sp>
        <p:nvSpPr>
          <p:cNvPr id="5" name="Footer Placeholder 4"/>
          <p:cNvSpPr>
            <a:spLocks noGrp="1"/>
          </p:cNvSpPr>
          <p:nvPr>
            <p:ph type="ftr" sz="quarter" idx="11"/>
          </p:nvPr>
        </p:nvSpPr>
        <p:spPr/>
        <p:txBody>
          <a:bodyPr/>
          <a:lstStyle/>
          <a:p>
            <a:r>
              <a:rPr lang="en-US" dirty="0" smtClean="0"/>
              <a:t>Controller: D. PUGNAT (SPL)</a:t>
            </a:r>
            <a:endParaRPr lang="fr-FR" dirty="0"/>
          </a:p>
        </p:txBody>
      </p:sp>
      <p:sp>
        <p:nvSpPr>
          <p:cNvPr id="6" name="Slide Number Placeholder 5"/>
          <p:cNvSpPr>
            <a:spLocks noGrp="1"/>
          </p:cNvSpPr>
          <p:nvPr>
            <p:ph type="sldNum" sz="quarter" idx="12"/>
          </p:nvPr>
        </p:nvSpPr>
        <p:spPr/>
        <p:txBody>
          <a:bodyPr/>
          <a:lstStyle/>
          <a:p>
            <a:fld id="{AA5A0449-ED45-4F7C-AFE0-5199E7914802}" type="slidenum">
              <a:rPr lang="fr-FR" smtClean="0"/>
              <a:pPr/>
              <a:t>16</a:t>
            </a:fld>
            <a:r>
              <a:rPr lang="fr-FR" smtClean="0"/>
              <a:t>/15</a:t>
            </a:r>
            <a:endParaRPr lang="fr-FR" dirty="0"/>
          </a:p>
        </p:txBody>
      </p:sp>
      <p:sp>
        <p:nvSpPr>
          <p:cNvPr id="9" name="Title 1"/>
          <p:cNvSpPr>
            <a:spLocks noGrp="1"/>
          </p:cNvSpPr>
          <p:nvPr>
            <p:ph type="title"/>
          </p:nvPr>
        </p:nvSpPr>
        <p:spPr/>
        <p:txBody>
          <a:bodyPr/>
          <a:lstStyle/>
          <a:p>
            <a:r>
              <a:rPr lang="es-ES" dirty="0" err="1" smtClean="0"/>
              <a:t>Niobium</a:t>
            </a:r>
            <a:r>
              <a:rPr lang="es-ES" dirty="0" smtClean="0"/>
              <a:t> </a:t>
            </a:r>
            <a:r>
              <a:rPr lang="es-ES" dirty="0" err="1" smtClean="0"/>
              <a:t>cavities</a:t>
            </a:r>
            <a:r>
              <a:rPr lang="es-ES" dirty="0" smtClean="0"/>
              <a:t>-RI</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4262567213"/>
              </p:ext>
            </p:extLst>
          </p:nvPr>
        </p:nvGraphicFramePr>
        <p:xfrm>
          <a:off x="251520" y="4797152"/>
          <a:ext cx="8698195" cy="1549780"/>
        </p:xfrm>
        <a:graphic>
          <a:graphicData uri="http://schemas.openxmlformats.org/drawingml/2006/table">
            <a:tbl>
              <a:tblPr firstRow="1" bandRow="1">
                <a:tableStyleId>{5C22544A-7EE6-4342-B048-85BDC9FD1C3A}</a:tableStyleId>
              </a:tblPr>
              <a:tblGrid>
                <a:gridCol w="2721531"/>
                <a:gridCol w="1480489"/>
                <a:gridCol w="1399831"/>
                <a:gridCol w="1440160"/>
                <a:gridCol w="1656184"/>
              </a:tblGrid>
              <a:tr h="307480">
                <a:tc>
                  <a:txBody>
                    <a:bodyPr/>
                    <a:lstStyle/>
                    <a:p>
                      <a:endParaRPr lang="en-US" sz="1400" i="1" dirty="0"/>
                    </a:p>
                  </a:txBody>
                  <a:tcPr marL="88093" marR="88093" marT="44046" marB="44046"/>
                </a:tc>
                <a:tc>
                  <a:txBody>
                    <a:bodyPr/>
                    <a:lstStyle/>
                    <a:p>
                      <a:pPr algn="ctr"/>
                      <a:r>
                        <a:rPr lang="en-US" sz="1400" dirty="0" smtClean="0"/>
                        <a:t>Cavity 1</a:t>
                      </a:r>
                      <a:endParaRPr lang="en-US" sz="1400" dirty="0"/>
                    </a:p>
                  </a:txBody>
                  <a:tcPr marL="88093" marR="88093" marT="44046" marB="44046"/>
                </a:tc>
                <a:tc>
                  <a:txBody>
                    <a:bodyPr/>
                    <a:lstStyle/>
                    <a:p>
                      <a:pPr algn="ctr"/>
                      <a:r>
                        <a:rPr lang="en-US" sz="1400" dirty="0" smtClean="0"/>
                        <a:t>Cavity 2</a:t>
                      </a:r>
                      <a:endParaRPr lang="en-US" sz="1400" dirty="0"/>
                    </a:p>
                  </a:txBody>
                  <a:tcPr marL="88093" marR="88093" marT="44046" marB="44046"/>
                </a:tc>
                <a:tc>
                  <a:txBody>
                    <a:bodyPr/>
                    <a:lstStyle/>
                    <a:p>
                      <a:pPr algn="ctr"/>
                      <a:r>
                        <a:rPr lang="en-US" sz="1400" dirty="0" smtClean="0"/>
                        <a:t>Cavity</a:t>
                      </a:r>
                      <a:r>
                        <a:rPr lang="en-US" sz="1400" baseline="0" dirty="0" smtClean="0"/>
                        <a:t> 3</a:t>
                      </a:r>
                      <a:endParaRPr lang="en-US" sz="1400" dirty="0"/>
                    </a:p>
                  </a:txBody>
                  <a:tcPr marL="88093" marR="88093" marT="44046" marB="44046"/>
                </a:tc>
                <a:tc>
                  <a:txBody>
                    <a:bodyPr/>
                    <a:lstStyle/>
                    <a:p>
                      <a:pPr algn="ctr"/>
                      <a:r>
                        <a:rPr lang="en-US" sz="1400" dirty="0" smtClean="0"/>
                        <a:t>Cavity 4</a:t>
                      </a:r>
                      <a:endParaRPr lang="en-US" sz="1400" dirty="0"/>
                    </a:p>
                  </a:txBody>
                  <a:tcPr marL="88093" marR="88093" marT="44046" marB="44046"/>
                </a:tc>
              </a:tr>
              <a:tr h="307480">
                <a:tc>
                  <a:txBody>
                    <a:bodyPr/>
                    <a:lstStyle/>
                    <a:p>
                      <a:r>
                        <a:rPr lang="en-US" sz="1400" i="1" dirty="0" smtClean="0"/>
                        <a:t>Axis</a:t>
                      </a:r>
                      <a:r>
                        <a:rPr lang="en-US" sz="1400" i="1" baseline="0" dirty="0" smtClean="0"/>
                        <a:t> straightness (of  the 5-cells)</a:t>
                      </a:r>
                      <a:endParaRPr lang="en-US" sz="1400" i="1" dirty="0"/>
                    </a:p>
                  </a:txBody>
                  <a:tcPr marL="88093" marR="88093" marT="44046" marB="44046"/>
                </a:tc>
                <a:tc>
                  <a:txBody>
                    <a:bodyPr/>
                    <a:lstStyle/>
                    <a:p>
                      <a:r>
                        <a:rPr lang="en-US" sz="1400" b="0" i="0" u="none" strike="noStrike" kern="1200" baseline="0" dirty="0" smtClean="0">
                          <a:solidFill>
                            <a:schemeClr val="dk1"/>
                          </a:solidFill>
                          <a:latin typeface="+mn-lt"/>
                          <a:ea typeface="+mn-ea"/>
                          <a:cs typeface="+mn-cs"/>
                        </a:rPr>
                        <a:t>1.075</a:t>
                      </a:r>
                      <a:endParaRPr lang="en-US" sz="1400" dirty="0"/>
                    </a:p>
                  </a:txBody>
                  <a:tcPr marL="88093" marR="88093" marT="44046" marB="44046"/>
                </a:tc>
                <a:tc>
                  <a:txBody>
                    <a:bodyPr/>
                    <a:lstStyle/>
                    <a:p>
                      <a:r>
                        <a:rPr lang="en-US" sz="1400" b="0" i="0" u="none" strike="noStrike" kern="1200" baseline="0" dirty="0" smtClean="0">
                          <a:solidFill>
                            <a:schemeClr val="dk1"/>
                          </a:solidFill>
                          <a:latin typeface="+mn-lt"/>
                          <a:ea typeface="+mn-ea"/>
                          <a:cs typeface="+mn-cs"/>
                        </a:rPr>
                        <a:t>1.803</a:t>
                      </a:r>
                      <a:endParaRPr lang="en-US" sz="1400" dirty="0"/>
                    </a:p>
                  </a:txBody>
                  <a:tcPr marL="88093" marR="88093" marT="44046" marB="44046"/>
                </a:tc>
                <a:tc>
                  <a:txBody>
                    <a:bodyPr/>
                    <a:lstStyle/>
                    <a:p>
                      <a:r>
                        <a:rPr lang="en-US" sz="1400" b="0" i="0" u="none" strike="noStrike" kern="1200" baseline="0" dirty="0" smtClean="0">
                          <a:solidFill>
                            <a:schemeClr val="dk1"/>
                          </a:solidFill>
                          <a:latin typeface="+mn-lt"/>
                          <a:ea typeface="+mn-ea"/>
                          <a:cs typeface="+mn-cs"/>
                        </a:rPr>
                        <a:t>1.167</a:t>
                      </a:r>
                      <a:endParaRPr lang="en-US" sz="1400" dirty="0"/>
                    </a:p>
                  </a:txBody>
                  <a:tcPr marL="88093" marR="88093" marT="44046" marB="44046"/>
                </a:tc>
                <a:tc>
                  <a:txBody>
                    <a:bodyPr/>
                    <a:lstStyle/>
                    <a:p>
                      <a:r>
                        <a:rPr lang="en-US" sz="1400" b="0" i="0" u="none" strike="noStrike" kern="1200" baseline="0" dirty="0" smtClean="0">
                          <a:solidFill>
                            <a:schemeClr val="dk1"/>
                          </a:solidFill>
                          <a:latin typeface="+mn-lt"/>
                          <a:ea typeface="+mn-ea"/>
                          <a:cs typeface="+mn-cs"/>
                        </a:rPr>
                        <a:t>1.078</a:t>
                      </a:r>
                      <a:endParaRPr lang="en-US" sz="1400" dirty="0"/>
                    </a:p>
                  </a:txBody>
                  <a:tcPr marL="88093" marR="88093" marT="44046" marB="44046"/>
                </a:tc>
              </a:tr>
              <a:tr h="348650">
                <a:tc>
                  <a:txBody>
                    <a:bodyPr/>
                    <a:lstStyle/>
                    <a:p>
                      <a:r>
                        <a:rPr lang="fr-FR" sz="1400" i="1" noProof="0" dirty="0" err="1" smtClean="0"/>
                        <a:t>Concentricity</a:t>
                      </a:r>
                      <a:r>
                        <a:rPr lang="fr-FR" sz="1400" i="1" noProof="0" dirty="0" smtClean="0"/>
                        <a:t>  (</a:t>
                      </a:r>
                      <a:r>
                        <a:rPr lang="fr-FR" sz="1400" i="1" noProof="0" dirty="0" err="1" smtClean="0"/>
                        <a:t>between</a:t>
                      </a:r>
                      <a:r>
                        <a:rPr lang="fr-FR" sz="1400" i="1" noProof="0" dirty="0" smtClean="0"/>
                        <a:t> axis</a:t>
                      </a:r>
                      <a:r>
                        <a:rPr lang="fr-FR" sz="1400" i="1" baseline="0" noProof="0" dirty="0" smtClean="0"/>
                        <a:t> AB and the axis </a:t>
                      </a:r>
                      <a:r>
                        <a:rPr lang="fr-FR" sz="1400" i="1" baseline="0" noProof="0" dirty="0" err="1" smtClean="0"/>
                        <a:t>created</a:t>
                      </a:r>
                      <a:r>
                        <a:rPr lang="fr-FR" sz="1400" i="1" baseline="0" noProof="0" dirty="0" smtClean="0"/>
                        <a:t> by the 5-cells</a:t>
                      </a:r>
                      <a:r>
                        <a:rPr lang="fr-FR" sz="1400" i="1" noProof="0" dirty="0" smtClean="0"/>
                        <a:t>)</a:t>
                      </a:r>
                      <a:endParaRPr lang="fr-FR" sz="1400" i="1" noProof="0" dirty="0"/>
                    </a:p>
                  </a:txBody>
                  <a:tcPr marL="88093" marR="88093" marT="44046" marB="44046"/>
                </a:tc>
                <a:tc>
                  <a:txBody>
                    <a:bodyPr/>
                    <a:lstStyle/>
                    <a:p>
                      <a:r>
                        <a:rPr lang="en-US" sz="1400" dirty="0" smtClean="0"/>
                        <a:t>5.014</a:t>
                      </a:r>
                      <a:endParaRPr lang="en-US" sz="1400" dirty="0"/>
                    </a:p>
                  </a:txBody>
                  <a:tcPr marL="88093" marR="88093" marT="44046" marB="44046"/>
                </a:tc>
                <a:tc>
                  <a:txBody>
                    <a:bodyPr/>
                    <a:lstStyle/>
                    <a:p>
                      <a:r>
                        <a:rPr lang="en-US" sz="1400" dirty="0" smtClean="0"/>
                        <a:t>6.883</a:t>
                      </a:r>
                      <a:endParaRPr lang="en-US" sz="1400" dirty="0"/>
                    </a:p>
                  </a:txBody>
                  <a:tcPr marL="88093" marR="88093" marT="44046" marB="44046"/>
                </a:tc>
                <a:tc>
                  <a:txBody>
                    <a:bodyPr/>
                    <a:lstStyle/>
                    <a:p>
                      <a:r>
                        <a:rPr lang="en-US" sz="1400" b="0" i="0" u="none" strike="noStrike" kern="1200" baseline="0" dirty="0" smtClean="0">
                          <a:solidFill>
                            <a:schemeClr val="dk1"/>
                          </a:solidFill>
                          <a:latin typeface="+mn-lt"/>
                          <a:ea typeface="+mn-ea"/>
                          <a:cs typeface="+mn-cs"/>
                        </a:rPr>
                        <a:t>4.282</a:t>
                      </a:r>
                      <a:endParaRPr lang="en-US" sz="1400" dirty="0"/>
                    </a:p>
                  </a:txBody>
                  <a:tcPr marL="88093" marR="88093" marT="44046" marB="44046"/>
                </a:tc>
                <a:tc>
                  <a:txBody>
                    <a:bodyPr/>
                    <a:lstStyle/>
                    <a:p>
                      <a:r>
                        <a:rPr lang="en-US" sz="1400" b="0" i="0" u="none" strike="noStrike" kern="1200" baseline="0" dirty="0" smtClean="0">
                          <a:solidFill>
                            <a:schemeClr val="dk1"/>
                          </a:solidFill>
                          <a:latin typeface="+mn-lt"/>
                          <a:ea typeface="+mn-ea"/>
                          <a:cs typeface="+mn-cs"/>
                        </a:rPr>
                        <a:t>4.240</a:t>
                      </a:r>
                      <a:endParaRPr lang="en-US" sz="1400" dirty="0"/>
                    </a:p>
                  </a:txBody>
                  <a:tcPr marL="88093" marR="88093" marT="44046" marB="44046"/>
                </a:tc>
              </a:tr>
              <a:tr h="420008">
                <a:tc>
                  <a:txBody>
                    <a:bodyPr/>
                    <a:lstStyle/>
                    <a:p>
                      <a:r>
                        <a:rPr lang="fr-FR" sz="1400" i="1" noProof="0" dirty="0" err="1" smtClean="0"/>
                        <a:t>Cylindricity</a:t>
                      </a:r>
                      <a:r>
                        <a:rPr lang="fr-FR" sz="1400" i="1" baseline="0" noProof="0" dirty="0" smtClean="0"/>
                        <a:t> (of the 5-cells)</a:t>
                      </a:r>
                      <a:endParaRPr lang="fr-FR" sz="1400" i="1" noProof="0" dirty="0"/>
                    </a:p>
                  </a:txBody>
                  <a:tcPr marL="88093" marR="88093" marT="44046" marB="44046"/>
                </a:tc>
                <a:tc>
                  <a:txBody>
                    <a:bodyPr/>
                    <a:lstStyle/>
                    <a:p>
                      <a:r>
                        <a:rPr lang="en-US" sz="1400" dirty="0" smtClean="0"/>
                        <a:t>1.308</a:t>
                      </a:r>
                      <a:endParaRPr lang="en-US" sz="1400" dirty="0"/>
                    </a:p>
                  </a:txBody>
                  <a:tcPr marL="88093" marR="88093" marT="44046" marB="44046"/>
                </a:tc>
                <a:tc>
                  <a:txBody>
                    <a:bodyPr/>
                    <a:lstStyle/>
                    <a:p>
                      <a:r>
                        <a:rPr lang="en-US" sz="1400" dirty="0" smtClean="0"/>
                        <a:t>2.122</a:t>
                      </a:r>
                      <a:endParaRPr lang="en-US" sz="1400" dirty="0"/>
                    </a:p>
                  </a:txBody>
                  <a:tcPr marL="88093" marR="88093" marT="44046" marB="44046"/>
                </a:tc>
                <a:tc>
                  <a:txBody>
                    <a:bodyPr/>
                    <a:lstStyle/>
                    <a:p>
                      <a:r>
                        <a:rPr lang="en-US" sz="1400" b="0" i="0" u="none" strike="noStrike" kern="1200" baseline="0" dirty="0" smtClean="0">
                          <a:solidFill>
                            <a:schemeClr val="dk1"/>
                          </a:solidFill>
                          <a:latin typeface="+mn-lt"/>
                          <a:ea typeface="+mn-ea"/>
                          <a:cs typeface="+mn-cs"/>
                        </a:rPr>
                        <a:t>1.372</a:t>
                      </a:r>
                      <a:endParaRPr lang="en-US" sz="1400" dirty="0"/>
                    </a:p>
                  </a:txBody>
                  <a:tcPr marL="88093" marR="88093" marT="44046" marB="44046"/>
                </a:tc>
                <a:tc>
                  <a:txBody>
                    <a:bodyPr/>
                    <a:lstStyle/>
                    <a:p>
                      <a:r>
                        <a:rPr lang="en-US" sz="1400" b="0" i="0" u="none" strike="noStrike" kern="1200" baseline="0" dirty="0" smtClean="0">
                          <a:solidFill>
                            <a:schemeClr val="dk1"/>
                          </a:solidFill>
                          <a:latin typeface="+mn-lt"/>
                          <a:ea typeface="+mn-ea"/>
                          <a:cs typeface="+mn-cs"/>
                        </a:rPr>
                        <a:t>1.330</a:t>
                      </a:r>
                      <a:endParaRPr lang="en-US" sz="1400" dirty="0"/>
                    </a:p>
                  </a:txBody>
                  <a:tcPr marL="88093" marR="88093" marT="44046" marB="44046"/>
                </a:tc>
              </a:tr>
            </a:tbl>
          </a:graphicData>
        </a:graphic>
      </p:graphicFrame>
      <p:sp>
        <p:nvSpPr>
          <p:cNvPr id="4" name="TextBox 3"/>
          <p:cNvSpPr txBox="1"/>
          <p:nvPr/>
        </p:nvSpPr>
        <p:spPr>
          <a:xfrm>
            <a:off x="3563888" y="2476508"/>
            <a:ext cx="1368152" cy="369332"/>
          </a:xfrm>
          <a:prstGeom prst="rect">
            <a:avLst/>
          </a:prstGeom>
          <a:noFill/>
        </p:spPr>
        <p:txBody>
          <a:bodyPr wrap="square" rtlCol="0">
            <a:spAutoFit/>
          </a:bodyPr>
          <a:lstStyle/>
          <a:p>
            <a:r>
              <a:rPr lang="es-ES" dirty="0" err="1" smtClean="0">
                <a:solidFill>
                  <a:srgbClr val="FF0066"/>
                </a:solidFill>
              </a:rPr>
              <a:t>Cavity</a:t>
            </a:r>
            <a:r>
              <a:rPr lang="es-ES" dirty="0" smtClean="0">
                <a:solidFill>
                  <a:srgbClr val="FF0066"/>
                </a:solidFill>
              </a:rPr>
              <a:t> 2</a:t>
            </a:r>
            <a:endParaRPr lang="en-GB" dirty="0">
              <a:solidFill>
                <a:srgbClr val="FF0066"/>
              </a:solidFill>
            </a:endParaRPr>
          </a:p>
        </p:txBody>
      </p:sp>
      <p:pic>
        <p:nvPicPr>
          <p:cNvPr id="1026" name="EFA7BCEE-49E6-45D4-8B14-5DE1B0162F7B" descr="unknow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763" y="2133812"/>
            <a:ext cx="3248714" cy="241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364088" y="4458598"/>
            <a:ext cx="3600400" cy="338554"/>
          </a:xfrm>
          <a:prstGeom prst="rect">
            <a:avLst/>
          </a:prstGeom>
          <a:noFill/>
        </p:spPr>
        <p:txBody>
          <a:bodyPr wrap="square" rtlCol="0">
            <a:spAutoFit/>
          </a:bodyPr>
          <a:lstStyle/>
          <a:p>
            <a:r>
              <a:rPr lang="es-ES" sz="1600" dirty="0" err="1" smtClean="0"/>
              <a:t>Thanks</a:t>
            </a:r>
            <a:r>
              <a:rPr lang="es-ES" sz="1600" dirty="0" smtClean="0"/>
              <a:t> to S. Mikulas and A. Macpherson</a:t>
            </a:r>
            <a:endParaRPr lang="en-GB" sz="1600" dirty="0"/>
          </a:p>
        </p:txBody>
      </p:sp>
      <p:sp>
        <p:nvSpPr>
          <p:cNvPr id="10" name="TextBox 9"/>
          <p:cNvSpPr txBox="1"/>
          <p:nvPr/>
        </p:nvSpPr>
        <p:spPr>
          <a:xfrm>
            <a:off x="5724127" y="1875142"/>
            <a:ext cx="3058299" cy="369332"/>
          </a:xfrm>
          <a:prstGeom prst="rect">
            <a:avLst/>
          </a:prstGeom>
          <a:noFill/>
        </p:spPr>
        <p:txBody>
          <a:bodyPr wrap="square" rtlCol="0">
            <a:spAutoFit/>
          </a:bodyPr>
          <a:lstStyle/>
          <a:p>
            <a:r>
              <a:rPr lang="es-ES" dirty="0" smtClean="0">
                <a:solidFill>
                  <a:schemeClr val="accent1">
                    <a:lumMod val="60000"/>
                    <a:lumOff val="40000"/>
                  </a:schemeClr>
                </a:solidFill>
              </a:rPr>
              <a:t>Field </a:t>
            </a:r>
            <a:r>
              <a:rPr lang="es-ES" dirty="0" err="1" smtClean="0">
                <a:solidFill>
                  <a:schemeClr val="accent1">
                    <a:lumMod val="60000"/>
                    <a:lumOff val="40000"/>
                  </a:schemeClr>
                </a:solidFill>
              </a:rPr>
              <a:t>flatness</a:t>
            </a:r>
            <a:r>
              <a:rPr lang="es-ES" dirty="0" smtClean="0">
                <a:solidFill>
                  <a:schemeClr val="accent1">
                    <a:lumMod val="60000"/>
                    <a:lumOff val="40000"/>
                  </a:schemeClr>
                </a:solidFill>
              </a:rPr>
              <a:t> </a:t>
            </a:r>
            <a:r>
              <a:rPr lang="es-ES" dirty="0" err="1" smtClean="0">
                <a:solidFill>
                  <a:schemeClr val="accent1">
                    <a:lumMod val="60000"/>
                    <a:lumOff val="40000"/>
                  </a:schemeClr>
                </a:solidFill>
              </a:rPr>
              <a:t>value</a:t>
            </a:r>
            <a:r>
              <a:rPr lang="es-ES" dirty="0" smtClean="0">
                <a:solidFill>
                  <a:schemeClr val="accent1">
                    <a:lumMod val="60000"/>
                    <a:lumOff val="40000"/>
                  </a:schemeClr>
                </a:solidFill>
              </a:rPr>
              <a:t>  3.26 %</a:t>
            </a:r>
            <a:endParaRPr lang="en-GB" dirty="0">
              <a:solidFill>
                <a:schemeClr val="accent1">
                  <a:lumMod val="60000"/>
                  <a:lumOff val="40000"/>
                </a:schemeClr>
              </a:solidFill>
            </a:endParaRPr>
          </a:p>
        </p:txBody>
      </p:sp>
    </p:spTree>
    <p:extLst>
      <p:ext uri="{BB962C8B-B14F-4D97-AF65-F5344CB8AC3E}">
        <p14:creationId xmlns:p14="http://schemas.microsoft.com/office/powerpoint/2010/main" val="13782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t>Niobium</a:t>
            </a:r>
            <a:r>
              <a:rPr lang="es-ES" dirty="0" smtClean="0"/>
              <a:t> </a:t>
            </a:r>
            <a:r>
              <a:rPr lang="es-ES" dirty="0" err="1" smtClean="0"/>
              <a:t>cavity</a:t>
            </a:r>
            <a:r>
              <a:rPr lang="es-ES" dirty="0" smtClean="0"/>
              <a:t> at CERN</a:t>
            </a:r>
            <a:endParaRPr lang="en-GB"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17</a:t>
            </a:fld>
            <a:endParaRPr lang="en-GB"/>
          </a:p>
        </p:txBody>
      </p:sp>
      <p:pic>
        <p:nvPicPr>
          <p:cNvPr id="3079"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896"/>
          <a:stretch/>
        </p:blipFill>
        <p:spPr bwMode="auto">
          <a:xfrm>
            <a:off x="4463988" y="1799688"/>
            <a:ext cx="4001187" cy="254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16903" y="1300118"/>
            <a:ext cx="7094075" cy="369332"/>
          </a:xfrm>
          <a:prstGeom prst="rect">
            <a:avLst/>
          </a:prstGeom>
          <a:noFill/>
        </p:spPr>
        <p:txBody>
          <a:bodyPr wrap="square" rtlCol="0">
            <a:spAutoFit/>
          </a:bodyPr>
          <a:lstStyle/>
          <a:p>
            <a:r>
              <a:rPr lang="es-ES" dirty="0" smtClean="0">
                <a:solidFill>
                  <a:srgbClr val="00CC99"/>
                </a:solidFill>
                <a:latin typeface="+mj-lt"/>
              </a:rPr>
              <a:t>Spinning </a:t>
            </a:r>
            <a:r>
              <a:rPr lang="es-ES" dirty="0">
                <a:solidFill>
                  <a:srgbClr val="00CC99"/>
                </a:solidFill>
                <a:latin typeface="+mj-lt"/>
              </a:rPr>
              <a:t>of </a:t>
            </a:r>
            <a:r>
              <a:rPr lang="es-ES" dirty="0" err="1">
                <a:solidFill>
                  <a:srgbClr val="00CC99"/>
                </a:solidFill>
                <a:latin typeface="+mj-lt"/>
              </a:rPr>
              <a:t>half-cells</a:t>
            </a:r>
            <a:r>
              <a:rPr lang="es-ES" dirty="0">
                <a:solidFill>
                  <a:srgbClr val="00CC99"/>
                </a:solidFill>
                <a:latin typeface="+mj-lt"/>
              </a:rPr>
              <a:t> and </a:t>
            </a:r>
            <a:r>
              <a:rPr lang="es-ES" dirty="0" err="1">
                <a:solidFill>
                  <a:srgbClr val="00CC99"/>
                </a:solidFill>
                <a:latin typeface="+mj-lt"/>
              </a:rPr>
              <a:t>beam</a:t>
            </a:r>
            <a:r>
              <a:rPr lang="es-ES" dirty="0">
                <a:solidFill>
                  <a:srgbClr val="00CC99"/>
                </a:solidFill>
                <a:latin typeface="+mj-lt"/>
              </a:rPr>
              <a:t> </a:t>
            </a:r>
            <a:r>
              <a:rPr lang="es-ES" dirty="0" err="1">
                <a:solidFill>
                  <a:srgbClr val="00CC99"/>
                </a:solidFill>
                <a:latin typeface="+mj-lt"/>
              </a:rPr>
              <a:t>tubes</a:t>
            </a:r>
            <a:r>
              <a:rPr lang="es-ES" dirty="0">
                <a:solidFill>
                  <a:srgbClr val="00CC99"/>
                </a:solidFill>
                <a:latin typeface="+mj-lt"/>
              </a:rPr>
              <a:t> at HEGGLI</a:t>
            </a:r>
            <a:endParaRPr lang="en-GB" dirty="0">
              <a:solidFill>
                <a:srgbClr val="00CC99"/>
              </a:solidFill>
              <a:latin typeface="+mj-lt"/>
            </a:endParaRPr>
          </a:p>
        </p:txBody>
      </p:sp>
      <p:pic>
        <p:nvPicPr>
          <p:cNvPr id="3" name="Picture 2" descr="\\cern.ch\dfs\Users\n\nvalverd\Desktop\pics\Spinning nb half-ce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889" y="1747336"/>
            <a:ext cx="3461051" cy="259572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79512" y="4869160"/>
            <a:ext cx="8568952" cy="1200329"/>
          </a:xfrm>
          <a:prstGeom prst="rect">
            <a:avLst/>
          </a:prstGeom>
          <a:noFill/>
        </p:spPr>
        <p:txBody>
          <a:bodyPr wrap="square" rtlCol="0">
            <a:spAutoFit/>
          </a:bodyPr>
          <a:lstStyle/>
          <a:p>
            <a:pPr algn="just"/>
            <a:r>
              <a:rPr lang="es-ES" dirty="0" err="1" smtClean="0"/>
              <a:t>Extensive</a:t>
            </a:r>
            <a:r>
              <a:rPr lang="es-ES" dirty="0" smtClean="0"/>
              <a:t> </a:t>
            </a:r>
            <a:r>
              <a:rPr lang="es-ES" dirty="0" err="1" smtClean="0"/>
              <a:t>testing</a:t>
            </a:r>
            <a:r>
              <a:rPr lang="es-ES" dirty="0" smtClean="0"/>
              <a:t> has </a:t>
            </a:r>
            <a:r>
              <a:rPr lang="es-ES" dirty="0" err="1" smtClean="0"/>
              <a:t>been</a:t>
            </a:r>
            <a:r>
              <a:rPr lang="es-ES" dirty="0" smtClean="0"/>
              <a:t> done in </a:t>
            </a:r>
            <a:r>
              <a:rPr lang="es-ES" dirty="0" err="1" smtClean="0"/>
              <a:t>order</a:t>
            </a:r>
            <a:r>
              <a:rPr lang="es-ES" dirty="0" smtClean="0"/>
              <a:t> to </a:t>
            </a:r>
            <a:r>
              <a:rPr lang="es-ES" dirty="0" err="1" smtClean="0"/>
              <a:t>optimize</a:t>
            </a:r>
            <a:r>
              <a:rPr lang="es-ES" dirty="0" smtClean="0"/>
              <a:t> </a:t>
            </a:r>
            <a:r>
              <a:rPr lang="es-ES" dirty="0" err="1" smtClean="0"/>
              <a:t>the</a:t>
            </a:r>
            <a:r>
              <a:rPr lang="es-ES" dirty="0" smtClean="0"/>
              <a:t> </a:t>
            </a:r>
            <a:r>
              <a:rPr lang="es-ES" dirty="0" err="1" smtClean="0"/>
              <a:t>spining</a:t>
            </a:r>
            <a:r>
              <a:rPr lang="es-ES" dirty="0" smtClean="0"/>
              <a:t> </a:t>
            </a:r>
            <a:r>
              <a:rPr lang="es-ES" dirty="0" err="1" smtClean="0"/>
              <a:t>parameters</a:t>
            </a:r>
            <a:r>
              <a:rPr lang="es-ES" dirty="0" smtClean="0"/>
              <a:t> and </a:t>
            </a:r>
            <a:r>
              <a:rPr lang="es-ES" dirty="0" err="1" smtClean="0"/>
              <a:t>tooling</a:t>
            </a:r>
            <a:r>
              <a:rPr lang="es-ES" dirty="0" smtClean="0"/>
              <a:t> to </a:t>
            </a:r>
            <a:r>
              <a:rPr lang="es-ES" dirty="0" err="1" smtClean="0"/>
              <a:t>achieve</a:t>
            </a:r>
            <a:r>
              <a:rPr lang="es-ES" dirty="0" smtClean="0"/>
              <a:t> </a:t>
            </a:r>
            <a:r>
              <a:rPr lang="es-ES" dirty="0" err="1" smtClean="0"/>
              <a:t>the</a:t>
            </a:r>
            <a:r>
              <a:rPr lang="es-ES" dirty="0" smtClean="0"/>
              <a:t> </a:t>
            </a:r>
            <a:r>
              <a:rPr lang="es-ES" dirty="0" err="1" smtClean="0"/>
              <a:t>required</a:t>
            </a:r>
            <a:r>
              <a:rPr lang="es-ES" dirty="0" smtClean="0"/>
              <a:t> </a:t>
            </a:r>
            <a:r>
              <a:rPr lang="es-ES" dirty="0" err="1" smtClean="0"/>
              <a:t>tolerances</a:t>
            </a:r>
            <a:r>
              <a:rPr lang="es-ES" dirty="0" smtClean="0"/>
              <a:t>. </a:t>
            </a:r>
            <a:r>
              <a:rPr lang="es-ES" dirty="0" err="1" smtClean="0"/>
              <a:t>It</a:t>
            </a:r>
            <a:r>
              <a:rPr lang="es-ES" dirty="0" smtClean="0"/>
              <a:t> </a:t>
            </a:r>
            <a:r>
              <a:rPr lang="es-ES" dirty="0" err="1" smtClean="0"/>
              <a:t>was</a:t>
            </a:r>
            <a:r>
              <a:rPr lang="es-ES" dirty="0" smtClean="0"/>
              <a:t> </a:t>
            </a:r>
            <a:r>
              <a:rPr lang="es-ES" dirty="0" err="1" smtClean="0"/>
              <a:t>proven</a:t>
            </a:r>
            <a:r>
              <a:rPr lang="es-ES" dirty="0" smtClean="0"/>
              <a:t> </a:t>
            </a:r>
            <a:r>
              <a:rPr lang="es-ES" dirty="0" err="1" smtClean="0"/>
              <a:t>that</a:t>
            </a:r>
            <a:r>
              <a:rPr lang="es-ES" dirty="0"/>
              <a:t> </a:t>
            </a:r>
            <a:r>
              <a:rPr lang="es-ES" dirty="0" err="1" smtClean="0"/>
              <a:t>it</a:t>
            </a:r>
            <a:r>
              <a:rPr lang="es-ES" dirty="0" smtClean="0"/>
              <a:t> </a:t>
            </a:r>
            <a:r>
              <a:rPr lang="es-ES" dirty="0" err="1" smtClean="0"/>
              <a:t>is</a:t>
            </a:r>
            <a:r>
              <a:rPr lang="es-ES" dirty="0" smtClean="0"/>
              <a:t> a </a:t>
            </a:r>
            <a:r>
              <a:rPr lang="es-ES" dirty="0" err="1" smtClean="0"/>
              <a:t>process</a:t>
            </a:r>
            <a:r>
              <a:rPr lang="es-ES" dirty="0" smtClean="0"/>
              <a:t> </a:t>
            </a:r>
            <a:r>
              <a:rPr lang="es-ES" dirty="0" err="1" smtClean="0"/>
              <a:t>difficult</a:t>
            </a:r>
            <a:r>
              <a:rPr lang="es-ES" dirty="0" smtClean="0"/>
              <a:t> to control and </a:t>
            </a:r>
            <a:r>
              <a:rPr lang="es-ES" dirty="0" err="1" smtClean="0"/>
              <a:t>the</a:t>
            </a:r>
            <a:r>
              <a:rPr lang="es-ES" dirty="0" smtClean="0"/>
              <a:t> </a:t>
            </a:r>
            <a:r>
              <a:rPr lang="es-ES" dirty="0" err="1" smtClean="0"/>
              <a:t>results</a:t>
            </a:r>
            <a:r>
              <a:rPr lang="es-ES" dirty="0" smtClean="0"/>
              <a:t> </a:t>
            </a:r>
            <a:r>
              <a:rPr lang="es-ES" dirty="0" err="1" smtClean="0"/>
              <a:t>were</a:t>
            </a:r>
            <a:r>
              <a:rPr lang="es-ES" dirty="0" smtClean="0"/>
              <a:t> </a:t>
            </a:r>
            <a:r>
              <a:rPr lang="es-ES" dirty="0" err="1" smtClean="0"/>
              <a:t>not</a:t>
            </a:r>
            <a:r>
              <a:rPr lang="es-ES" dirty="0" smtClean="0"/>
              <a:t> as </a:t>
            </a:r>
            <a:r>
              <a:rPr lang="es-ES" dirty="0" err="1" smtClean="0"/>
              <a:t>expected</a:t>
            </a:r>
            <a:r>
              <a:rPr lang="es-ES" dirty="0" smtClean="0"/>
              <a:t> . New </a:t>
            </a:r>
            <a:r>
              <a:rPr lang="es-ES" dirty="0" err="1" smtClean="0"/>
              <a:t>forming</a:t>
            </a:r>
            <a:r>
              <a:rPr lang="es-ES" dirty="0" smtClean="0"/>
              <a:t> </a:t>
            </a:r>
            <a:r>
              <a:rPr lang="es-ES" dirty="0" err="1" smtClean="0"/>
              <a:t>techniques</a:t>
            </a:r>
            <a:r>
              <a:rPr lang="es-ES" dirty="0" smtClean="0"/>
              <a:t> are </a:t>
            </a:r>
            <a:r>
              <a:rPr lang="es-ES" dirty="0" err="1" smtClean="0"/>
              <a:t>being</a:t>
            </a:r>
            <a:r>
              <a:rPr lang="es-ES" dirty="0" smtClean="0"/>
              <a:t> </a:t>
            </a:r>
            <a:r>
              <a:rPr lang="es-ES" dirty="0" err="1" smtClean="0"/>
              <a:t>considered</a:t>
            </a:r>
            <a:endParaRPr lang="es-ES" dirty="0" smtClean="0"/>
          </a:p>
          <a:p>
            <a:pPr algn="just"/>
            <a:endParaRPr lang="es-ES" dirty="0"/>
          </a:p>
        </p:txBody>
      </p:sp>
    </p:spTree>
    <p:extLst>
      <p:ext uri="{BB962C8B-B14F-4D97-AF65-F5344CB8AC3E}">
        <p14:creationId xmlns:p14="http://schemas.microsoft.com/office/powerpoint/2010/main" val="3921809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t>Niobium</a:t>
            </a:r>
            <a:r>
              <a:rPr lang="es-ES" dirty="0" smtClean="0"/>
              <a:t> </a:t>
            </a:r>
            <a:r>
              <a:rPr lang="es-ES" dirty="0" err="1" smtClean="0"/>
              <a:t>cavity</a:t>
            </a:r>
            <a:r>
              <a:rPr lang="es-ES" dirty="0" smtClean="0"/>
              <a:t> at CERN</a:t>
            </a:r>
            <a:endParaRPr lang="en-GB"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18</a:t>
            </a:fld>
            <a:endParaRPr lang="en-GB"/>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098592" y="1866374"/>
            <a:ext cx="260300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355976" y="4197441"/>
            <a:ext cx="3033796" cy="226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320358" y="2348880"/>
            <a:ext cx="3077743" cy="369332"/>
          </a:xfrm>
          <a:prstGeom prst="rect">
            <a:avLst/>
          </a:prstGeom>
          <a:noFill/>
        </p:spPr>
        <p:txBody>
          <a:bodyPr wrap="square" rtlCol="0">
            <a:spAutoFit/>
          </a:bodyPr>
          <a:lstStyle/>
          <a:p>
            <a:r>
              <a:rPr lang="es-ES" dirty="0" smtClean="0">
                <a:solidFill>
                  <a:srgbClr val="00CC99"/>
                </a:solidFill>
              </a:rPr>
              <a:t>Dimensional control </a:t>
            </a:r>
            <a:r>
              <a:rPr lang="es-ES" dirty="0" err="1" smtClean="0">
                <a:solidFill>
                  <a:srgbClr val="00CC99"/>
                </a:solidFill>
              </a:rPr>
              <a:t>by</a:t>
            </a:r>
            <a:r>
              <a:rPr lang="es-ES" dirty="0" smtClean="0">
                <a:solidFill>
                  <a:srgbClr val="00CC99"/>
                </a:solidFill>
              </a:rPr>
              <a:t> CMM</a:t>
            </a:r>
            <a:endParaRPr lang="en-GB" dirty="0">
              <a:solidFill>
                <a:srgbClr val="00CC99"/>
              </a:solidFill>
            </a:endParaRPr>
          </a:p>
        </p:txBody>
      </p:sp>
      <p:sp>
        <p:nvSpPr>
          <p:cNvPr id="17" name="TextBox 16"/>
          <p:cNvSpPr txBox="1"/>
          <p:nvPr/>
        </p:nvSpPr>
        <p:spPr>
          <a:xfrm>
            <a:off x="7331851" y="5135686"/>
            <a:ext cx="2088232" cy="369332"/>
          </a:xfrm>
          <a:prstGeom prst="rect">
            <a:avLst/>
          </a:prstGeom>
          <a:noFill/>
        </p:spPr>
        <p:txBody>
          <a:bodyPr wrap="square" rtlCol="0">
            <a:spAutoFit/>
          </a:bodyPr>
          <a:lstStyle/>
          <a:p>
            <a:r>
              <a:rPr lang="es-ES" dirty="0" smtClean="0">
                <a:solidFill>
                  <a:srgbClr val="00CC99"/>
                </a:solidFill>
              </a:rPr>
              <a:t>RF </a:t>
            </a:r>
            <a:r>
              <a:rPr lang="es-ES" dirty="0" err="1" smtClean="0">
                <a:solidFill>
                  <a:srgbClr val="00CC99"/>
                </a:solidFill>
              </a:rPr>
              <a:t>measurements</a:t>
            </a:r>
            <a:r>
              <a:rPr lang="es-ES" dirty="0" smtClean="0">
                <a:solidFill>
                  <a:srgbClr val="00CC99"/>
                </a:solidFill>
              </a:rPr>
              <a:t> </a:t>
            </a:r>
            <a:r>
              <a:rPr lang="es-ES" dirty="0" smtClean="0"/>
              <a:t> </a:t>
            </a:r>
            <a:endParaRPr lang="en-GB" dirty="0">
              <a:solidFill>
                <a:srgbClr val="00CC99"/>
              </a:solidFill>
            </a:endParaRPr>
          </a:p>
        </p:txBody>
      </p:sp>
      <p:pic>
        <p:nvPicPr>
          <p:cNvPr id="4098" name="Picture 2" descr="C:\Users\iaviles\AppData\Local\Microsoft\Windows\Temporary Internet Files\Content.Outlook\P3YM23H1\la foto (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60" t="7797" r="11857"/>
          <a:stretch/>
        </p:blipFill>
        <p:spPr bwMode="auto">
          <a:xfrm rot="5400000">
            <a:off x="-215010" y="1985464"/>
            <a:ext cx="4821490" cy="403244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2836" y="1189534"/>
            <a:ext cx="3077743" cy="369332"/>
          </a:xfrm>
          <a:prstGeom prst="rect">
            <a:avLst/>
          </a:prstGeom>
          <a:noFill/>
        </p:spPr>
        <p:txBody>
          <a:bodyPr wrap="square" rtlCol="0">
            <a:spAutoFit/>
          </a:bodyPr>
          <a:lstStyle/>
          <a:p>
            <a:r>
              <a:rPr lang="es-ES" dirty="0" err="1" smtClean="0">
                <a:solidFill>
                  <a:srgbClr val="00CC99"/>
                </a:solidFill>
              </a:rPr>
              <a:t>Machining</a:t>
            </a:r>
            <a:r>
              <a:rPr lang="es-ES" dirty="0" smtClean="0">
                <a:solidFill>
                  <a:srgbClr val="00CC99"/>
                </a:solidFill>
              </a:rPr>
              <a:t> of </a:t>
            </a:r>
            <a:r>
              <a:rPr lang="es-ES" dirty="0" err="1" smtClean="0">
                <a:solidFill>
                  <a:srgbClr val="00CC99"/>
                </a:solidFill>
              </a:rPr>
              <a:t>the</a:t>
            </a:r>
            <a:r>
              <a:rPr lang="es-ES" dirty="0" smtClean="0">
                <a:solidFill>
                  <a:srgbClr val="00CC99"/>
                </a:solidFill>
              </a:rPr>
              <a:t> iris (at CERN)</a:t>
            </a:r>
            <a:endParaRPr lang="en-GB" dirty="0">
              <a:solidFill>
                <a:srgbClr val="00CC99"/>
              </a:solidFill>
            </a:endParaRPr>
          </a:p>
        </p:txBody>
      </p:sp>
    </p:spTree>
    <p:extLst>
      <p:ext uri="{BB962C8B-B14F-4D97-AF65-F5344CB8AC3E}">
        <p14:creationId xmlns:p14="http://schemas.microsoft.com/office/powerpoint/2010/main" val="1047516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0370" y="1237298"/>
            <a:ext cx="9098134" cy="1467512"/>
            <a:chOff x="-30332" y="507164"/>
            <a:chExt cx="9098134" cy="1835891"/>
          </a:xfrm>
        </p:grpSpPr>
        <p:sp>
          <p:nvSpPr>
            <p:cNvPr id="6" name="TextBox 5"/>
            <p:cNvSpPr txBox="1"/>
            <p:nvPr/>
          </p:nvSpPr>
          <p:spPr>
            <a:xfrm>
              <a:off x="457200" y="533400"/>
              <a:ext cx="4038600" cy="1809655"/>
            </a:xfrm>
            <a:prstGeom prst="rect">
              <a:avLst/>
            </a:prstGeom>
            <a:noFill/>
          </p:spPr>
          <p:txBody>
            <a:bodyPr wrap="square" lIns="91429" tIns="45715" rIns="91429" bIns="45715" rtlCol="0">
              <a:spAutoFit/>
            </a:bodyPr>
            <a:lstStyle/>
            <a:p>
              <a:r>
                <a:rPr lang="en-GB" sz="1400" b="1" dirty="0" smtClean="0">
                  <a:solidFill>
                    <a:schemeClr val="tx2"/>
                  </a:solidFill>
                </a:rPr>
                <a:t>Spinning</a:t>
              </a:r>
            </a:p>
            <a:p>
              <a:r>
                <a:rPr lang="en-GB" sz="1400" b="1" dirty="0" smtClean="0">
                  <a:solidFill>
                    <a:schemeClr val="tx2"/>
                  </a:solidFill>
                </a:rPr>
                <a:t>Machining</a:t>
              </a:r>
            </a:p>
            <a:p>
              <a:r>
                <a:rPr lang="en-GB" sz="1400" b="1" dirty="0" smtClean="0">
                  <a:solidFill>
                    <a:schemeClr val="tx2"/>
                  </a:solidFill>
                </a:rPr>
                <a:t>Cutting cell length</a:t>
              </a:r>
            </a:p>
            <a:p>
              <a:r>
                <a:rPr lang="en-GB" sz="1400" b="1" dirty="0" smtClean="0">
                  <a:solidFill>
                    <a:schemeClr val="tx2"/>
                  </a:solidFill>
                </a:rPr>
                <a:t>RF measurement</a:t>
              </a:r>
            </a:p>
            <a:p>
              <a:r>
                <a:rPr lang="en-GB" sz="1400" b="1" dirty="0" smtClean="0">
                  <a:solidFill>
                    <a:schemeClr val="tx2"/>
                  </a:solidFill>
                </a:rPr>
                <a:t>CP (chemical polishing)</a:t>
              </a:r>
            </a:p>
            <a:p>
              <a:endParaRPr lang="en-US" dirty="0"/>
            </a:p>
          </p:txBody>
        </p:sp>
        <p:grpSp>
          <p:nvGrpSpPr>
            <p:cNvPr id="18" name="Group 17"/>
            <p:cNvGrpSpPr/>
            <p:nvPr/>
          </p:nvGrpSpPr>
          <p:grpSpPr>
            <a:xfrm>
              <a:off x="-30332" y="507164"/>
              <a:ext cx="9098134" cy="1550236"/>
              <a:chOff x="-30332" y="507164"/>
              <a:chExt cx="9098134" cy="1550236"/>
            </a:xfrm>
          </p:grpSpPr>
          <p:pic>
            <p:nvPicPr>
              <p:cNvPr id="8" name="Picture 2"/>
              <p:cNvPicPr>
                <a:picLocks noChangeAspect="1" noChangeArrowheads="1"/>
              </p:cNvPicPr>
              <p:nvPr/>
            </p:nvPicPr>
            <p:blipFill>
              <a:blip r:embed="rId2" cstate="print"/>
              <a:srcRect/>
              <a:stretch>
                <a:fillRect/>
              </a:stretch>
            </p:blipFill>
            <p:spPr bwMode="auto">
              <a:xfrm>
                <a:off x="2514597" y="1066799"/>
                <a:ext cx="623887" cy="47213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rot="16200000">
                <a:off x="6522935" y="920622"/>
                <a:ext cx="1126561" cy="994597"/>
              </a:xfrm>
              <a:prstGeom prst="rect">
                <a:avLst/>
              </a:prstGeom>
              <a:noFill/>
              <a:ln w="9525">
                <a:noFill/>
                <a:miter lim="800000"/>
                <a:headEnd/>
                <a:tailEnd/>
              </a:ln>
            </p:spPr>
          </p:pic>
          <p:sp>
            <p:nvSpPr>
              <p:cNvPr id="7" name="Rounded Rectangle 6"/>
              <p:cNvSpPr/>
              <p:nvPr/>
            </p:nvSpPr>
            <p:spPr>
              <a:xfrm>
                <a:off x="457197" y="507164"/>
                <a:ext cx="8610605" cy="15502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9" name="Right Arrow 8"/>
              <p:cNvSpPr/>
              <p:nvPr/>
            </p:nvSpPr>
            <p:spPr>
              <a:xfrm>
                <a:off x="6148461" y="1359765"/>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2" name="Right Arrow 11"/>
              <p:cNvSpPr/>
              <p:nvPr/>
            </p:nvSpPr>
            <p:spPr>
              <a:xfrm>
                <a:off x="3314935" y="1297316"/>
                <a:ext cx="354184" cy="150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4" name="TextBox 13"/>
              <p:cNvSpPr txBox="1"/>
              <p:nvPr/>
            </p:nvSpPr>
            <p:spPr>
              <a:xfrm>
                <a:off x="3149127" y="926899"/>
                <a:ext cx="685800" cy="338544"/>
              </a:xfrm>
              <a:prstGeom prst="rect">
                <a:avLst/>
              </a:prstGeom>
              <a:noFill/>
            </p:spPr>
            <p:txBody>
              <a:bodyPr wrap="square" lIns="91429" tIns="45715" rIns="91429" bIns="45715" rtlCol="0">
                <a:spAutoFit/>
              </a:bodyPr>
              <a:lstStyle/>
              <a:p>
                <a:r>
                  <a:rPr lang="fr-CH" sz="1600" b="1" dirty="0" err="1">
                    <a:solidFill>
                      <a:schemeClr val="accent3">
                        <a:lumMod val="75000"/>
                      </a:schemeClr>
                    </a:solidFill>
                    <a:latin typeface="Chiller" pitchFamily="82" charset="0"/>
                  </a:rPr>
                  <a:t>Spinning</a:t>
                </a:r>
                <a:endParaRPr lang="en-US" sz="1600" b="1" dirty="0">
                  <a:solidFill>
                    <a:schemeClr val="accent3">
                      <a:lumMod val="75000"/>
                    </a:schemeClr>
                  </a:solidFill>
                  <a:latin typeface="Chiller" pitchFamily="82" charset="0"/>
                </a:endParaRPr>
              </a:p>
            </p:txBody>
          </p:sp>
          <p:pic>
            <p:nvPicPr>
              <p:cNvPr id="15" name="Picture 13"/>
              <p:cNvPicPr>
                <a:picLocks noChangeAspect="1" noChangeArrowheads="1"/>
              </p:cNvPicPr>
              <p:nvPr/>
            </p:nvPicPr>
            <p:blipFill>
              <a:blip r:embed="rId4" cstate="print"/>
              <a:srcRect/>
              <a:stretch>
                <a:fillRect/>
              </a:stretch>
            </p:blipFill>
            <p:spPr bwMode="auto">
              <a:xfrm rot="5400000" flipV="1">
                <a:off x="3565360" y="1257137"/>
                <a:ext cx="778598" cy="271515"/>
              </a:xfrm>
              <a:prstGeom prst="rect">
                <a:avLst/>
              </a:prstGeom>
              <a:noFill/>
              <a:ln w="9525">
                <a:noFill/>
                <a:miter lim="800000"/>
                <a:headEnd/>
                <a:tailEnd/>
              </a:ln>
            </p:spPr>
          </p:pic>
          <p:sp>
            <p:nvSpPr>
              <p:cNvPr id="16" name="TextBox 15"/>
              <p:cNvSpPr txBox="1"/>
              <p:nvPr/>
            </p:nvSpPr>
            <p:spPr>
              <a:xfrm>
                <a:off x="4009598" y="735617"/>
                <a:ext cx="1905000" cy="584765"/>
              </a:xfrm>
              <a:prstGeom prst="rect">
                <a:avLst/>
              </a:prstGeom>
              <a:noFill/>
            </p:spPr>
            <p:txBody>
              <a:bodyPr wrap="square" lIns="91429" tIns="45715" rIns="91429" bIns="45715" rtlCol="0">
                <a:spAutoFit/>
              </a:bodyPr>
              <a:lstStyle/>
              <a:p>
                <a:r>
                  <a:rPr lang="fr-CH" sz="1600" b="1" dirty="0" err="1">
                    <a:solidFill>
                      <a:schemeClr val="accent3">
                        <a:lumMod val="75000"/>
                      </a:schemeClr>
                    </a:solidFill>
                    <a:latin typeface="Chiller" pitchFamily="82" charset="0"/>
                  </a:rPr>
                  <a:t>Machining</a:t>
                </a:r>
                <a:r>
                  <a:rPr lang="fr-CH" sz="1600" b="1" dirty="0">
                    <a:solidFill>
                      <a:schemeClr val="accent3">
                        <a:lumMod val="75000"/>
                      </a:schemeClr>
                    </a:solidFill>
                    <a:latin typeface="Chiller" pitchFamily="82" charset="0"/>
                  </a:rPr>
                  <a:t> – </a:t>
                </a:r>
                <a:r>
                  <a:rPr lang="fr-CH" sz="1600" b="1" dirty="0" err="1">
                    <a:solidFill>
                      <a:schemeClr val="accent3">
                        <a:lumMod val="75000"/>
                      </a:schemeClr>
                    </a:solidFill>
                    <a:latin typeface="Chiller" pitchFamily="82" charset="0"/>
                  </a:rPr>
                  <a:t>Welding</a:t>
                </a:r>
                <a:r>
                  <a:rPr lang="fr-CH" sz="1600" b="1" dirty="0">
                    <a:solidFill>
                      <a:schemeClr val="accent3">
                        <a:lumMod val="75000"/>
                      </a:schemeClr>
                    </a:solidFill>
                    <a:latin typeface="Chiller" pitchFamily="82" charset="0"/>
                  </a:rPr>
                  <a:t> </a:t>
                </a:r>
                <a:r>
                  <a:rPr lang="fr-CH" sz="1600" b="1" dirty="0" err="1">
                    <a:solidFill>
                      <a:schemeClr val="accent3">
                        <a:lumMod val="75000"/>
                      </a:schemeClr>
                    </a:solidFill>
                    <a:latin typeface="Chiller" pitchFamily="82" charset="0"/>
                  </a:rPr>
                  <a:t>preparation</a:t>
                </a:r>
                <a:r>
                  <a:rPr lang="fr-CH" sz="1600" b="1" dirty="0">
                    <a:solidFill>
                      <a:schemeClr val="accent3">
                        <a:lumMod val="75000"/>
                      </a:schemeClr>
                    </a:solidFill>
                    <a:latin typeface="Chiller" pitchFamily="82" charset="0"/>
                  </a:rPr>
                  <a:t> (Iris &amp; rings)</a:t>
                </a:r>
                <a:endParaRPr lang="en-US" sz="1600" b="1" dirty="0">
                  <a:solidFill>
                    <a:schemeClr val="accent3">
                      <a:lumMod val="75000"/>
                    </a:schemeClr>
                  </a:solidFill>
                  <a:latin typeface="Chiller" pitchFamily="82" charset="0"/>
                </a:endParaRPr>
              </a:p>
            </p:txBody>
          </p:sp>
          <p:sp>
            <p:nvSpPr>
              <p:cNvPr id="28" name="Right Arrow 27"/>
              <p:cNvSpPr/>
              <p:nvPr/>
            </p:nvSpPr>
            <p:spPr>
              <a:xfrm>
                <a:off x="7924795" y="1421564"/>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29" name="TextBox 28"/>
              <p:cNvSpPr txBox="1"/>
              <p:nvPr/>
            </p:nvSpPr>
            <p:spPr>
              <a:xfrm>
                <a:off x="7878875" y="1074861"/>
                <a:ext cx="503127" cy="338544"/>
              </a:xfrm>
              <a:prstGeom prst="rect">
                <a:avLst/>
              </a:prstGeom>
              <a:noFill/>
            </p:spPr>
            <p:txBody>
              <a:bodyPr wrap="square" lIns="91429" tIns="45715" rIns="91429" bIns="45715" rtlCol="0">
                <a:spAutoFit/>
              </a:bodyPr>
              <a:lstStyle/>
              <a:p>
                <a:r>
                  <a:rPr lang="fr-CH" sz="1600" b="1" dirty="0" smtClean="0">
                    <a:solidFill>
                      <a:schemeClr val="accent3">
                        <a:lumMod val="75000"/>
                      </a:schemeClr>
                    </a:solidFill>
                    <a:latin typeface="Chiller" pitchFamily="82" charset="0"/>
                  </a:rPr>
                  <a:t>CP</a:t>
                </a:r>
                <a:endParaRPr lang="en-US" sz="1600" b="1" dirty="0">
                  <a:solidFill>
                    <a:schemeClr val="accent3">
                      <a:lumMod val="75000"/>
                    </a:schemeClr>
                  </a:solidFill>
                  <a:latin typeface="Chiller" pitchFamily="82" charset="0"/>
                </a:endParaRPr>
              </a:p>
            </p:txBody>
          </p:sp>
          <p:pic>
            <p:nvPicPr>
              <p:cNvPr id="30" name="Picture 13"/>
              <p:cNvPicPr>
                <a:picLocks noChangeAspect="1" noChangeArrowheads="1"/>
              </p:cNvPicPr>
              <p:nvPr/>
            </p:nvPicPr>
            <p:blipFill>
              <a:blip r:embed="rId4" cstate="print"/>
              <a:srcRect/>
              <a:stretch>
                <a:fillRect/>
              </a:stretch>
            </p:blipFill>
            <p:spPr bwMode="auto">
              <a:xfrm rot="5400000" flipV="1">
                <a:off x="8204655" y="1370309"/>
                <a:ext cx="778598" cy="271515"/>
              </a:xfrm>
              <a:prstGeom prst="rect">
                <a:avLst/>
              </a:prstGeom>
              <a:noFill/>
              <a:ln w="9525">
                <a:noFill/>
                <a:miter lim="800000"/>
                <a:headEnd/>
                <a:tailEnd/>
              </a:ln>
            </p:spPr>
          </p:pic>
          <p:sp>
            <p:nvSpPr>
              <p:cNvPr id="33" name="TextBox 32"/>
              <p:cNvSpPr txBox="1"/>
              <p:nvPr/>
            </p:nvSpPr>
            <p:spPr>
              <a:xfrm>
                <a:off x="2666993" y="1142998"/>
                <a:ext cx="457200" cy="338544"/>
              </a:xfrm>
              <a:prstGeom prst="rect">
                <a:avLst/>
              </a:prstGeom>
              <a:noFill/>
            </p:spPr>
            <p:txBody>
              <a:bodyPr wrap="square" lIns="91429" tIns="45715" rIns="91429" bIns="45715" rtlCol="0">
                <a:spAutoFit/>
              </a:bodyPr>
              <a:lstStyle/>
              <a:p>
                <a:r>
                  <a:rPr lang="fr-CH" sz="1600" dirty="0">
                    <a:solidFill>
                      <a:schemeClr val="accent3">
                        <a:lumMod val="75000"/>
                      </a:schemeClr>
                    </a:solidFill>
                    <a:latin typeface="Chiller" pitchFamily="82" charset="0"/>
                  </a:rPr>
                  <a:t>Nb</a:t>
                </a:r>
                <a:endParaRPr lang="en-US" sz="1600" dirty="0">
                  <a:solidFill>
                    <a:schemeClr val="accent3">
                      <a:lumMod val="75000"/>
                    </a:schemeClr>
                  </a:solidFill>
                  <a:latin typeface="Chiller" pitchFamily="82" charset="0"/>
                </a:endParaRPr>
              </a:p>
            </p:txBody>
          </p:sp>
          <p:sp>
            <p:nvSpPr>
              <p:cNvPr id="91" name="Rectangle 90"/>
              <p:cNvSpPr/>
              <p:nvPr/>
            </p:nvSpPr>
            <p:spPr>
              <a:xfrm rot="16200000">
                <a:off x="-487022" y="1142492"/>
                <a:ext cx="1282701" cy="369322"/>
              </a:xfrm>
              <a:prstGeom prst="rect">
                <a:avLst/>
              </a:prstGeom>
            </p:spPr>
            <p:txBody>
              <a:bodyPr wrap="none" lIns="91429" tIns="45715" rIns="91429" bIns="45715">
                <a:spAutoFit/>
              </a:bodyPr>
              <a:lstStyle/>
              <a:p>
                <a:r>
                  <a:rPr lang="fr-CH" b="1" dirty="0" smtClean="0">
                    <a:solidFill>
                      <a:schemeClr val="accent6">
                        <a:lumMod val="50000"/>
                      </a:schemeClr>
                    </a:solidFill>
                  </a:rPr>
                  <a:t>HALF-CELLS</a:t>
                </a:r>
                <a:endParaRPr lang="en-US" b="1" dirty="0">
                  <a:solidFill>
                    <a:schemeClr val="accent6">
                      <a:lumMod val="50000"/>
                    </a:schemeClr>
                  </a:solidFill>
                </a:endParaRPr>
              </a:p>
            </p:txBody>
          </p:sp>
          <p:sp>
            <p:nvSpPr>
              <p:cNvPr id="72" name="Right Arrow 71"/>
              <p:cNvSpPr/>
              <p:nvPr/>
            </p:nvSpPr>
            <p:spPr>
              <a:xfrm>
                <a:off x="4378909" y="1356591"/>
                <a:ext cx="278828" cy="12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74" name="Right Arrow 73"/>
              <p:cNvSpPr/>
              <p:nvPr/>
            </p:nvSpPr>
            <p:spPr>
              <a:xfrm flipV="1">
                <a:off x="5305951" y="1338625"/>
                <a:ext cx="278828" cy="1425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2" name="Picture 2"/>
              <p:cNvPicPr>
                <a:picLocks noChangeAspect="1" noChangeArrowheads="1"/>
              </p:cNvPicPr>
              <p:nvPr/>
            </p:nvPicPr>
            <p:blipFill>
              <a:blip r:embed="rId5" cstate="print"/>
              <a:srcRect/>
              <a:stretch>
                <a:fillRect/>
              </a:stretch>
            </p:blipFill>
            <p:spPr bwMode="auto">
              <a:xfrm rot="10800000">
                <a:off x="5711014" y="948143"/>
                <a:ext cx="304800" cy="923526"/>
              </a:xfrm>
              <a:prstGeom prst="rect">
                <a:avLst/>
              </a:prstGeom>
              <a:noFill/>
              <a:ln w="9525">
                <a:noFill/>
                <a:miter lim="800000"/>
                <a:headEnd/>
                <a:tailEnd/>
              </a:ln>
            </p:spPr>
          </p:pic>
          <p:sp>
            <p:nvSpPr>
              <p:cNvPr id="73" name="TextBox 72"/>
              <p:cNvSpPr txBox="1"/>
              <p:nvPr/>
            </p:nvSpPr>
            <p:spPr>
              <a:xfrm>
                <a:off x="6424089" y="588355"/>
                <a:ext cx="1569093" cy="338544"/>
              </a:xfrm>
              <a:prstGeom prst="rect">
                <a:avLst/>
              </a:prstGeom>
              <a:noFill/>
            </p:spPr>
            <p:txBody>
              <a:bodyPr wrap="square" lIns="91429" tIns="45715" rIns="91429" bIns="45715" rtlCol="0">
                <a:spAutoFit/>
              </a:bodyPr>
              <a:lstStyle/>
              <a:p>
                <a:pPr algn="ctr"/>
                <a:r>
                  <a:rPr lang="en-GB" sz="1600" b="1" dirty="0" smtClean="0">
                    <a:solidFill>
                      <a:schemeClr val="accent1"/>
                    </a:solidFill>
                    <a:latin typeface="Chiller" pitchFamily="82" charset="0"/>
                  </a:rPr>
                  <a:t>RF measurements</a:t>
                </a:r>
                <a:endParaRPr lang="en-GB" sz="1600" b="1" dirty="0">
                  <a:solidFill>
                    <a:schemeClr val="accent1"/>
                  </a:solidFill>
                  <a:latin typeface="Chiller" pitchFamily="82" charset="0"/>
                </a:endParaRPr>
              </a:p>
            </p:txBody>
          </p:sp>
        </p:grpSp>
      </p:grpSp>
      <p:grpSp>
        <p:nvGrpSpPr>
          <p:cNvPr id="22" name="Group 21"/>
          <p:cNvGrpSpPr/>
          <p:nvPr/>
        </p:nvGrpSpPr>
        <p:grpSpPr>
          <a:xfrm>
            <a:off x="20093" y="2896822"/>
            <a:ext cx="9098136" cy="2321801"/>
            <a:chOff x="-30335" y="2286000"/>
            <a:chExt cx="9098135" cy="2904628"/>
          </a:xfrm>
        </p:grpSpPr>
        <p:sp>
          <p:nvSpPr>
            <p:cNvPr id="84" name="Cloud 83"/>
            <p:cNvSpPr/>
            <p:nvPr/>
          </p:nvSpPr>
          <p:spPr>
            <a:xfrm>
              <a:off x="3751011" y="4296214"/>
              <a:ext cx="381000" cy="304800"/>
            </a:xfrm>
            <a:prstGeom prst="cloud">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31" name="Rounded Rectangle 30"/>
            <p:cNvSpPr/>
            <p:nvPr/>
          </p:nvSpPr>
          <p:spPr>
            <a:xfrm>
              <a:off x="457200" y="2286000"/>
              <a:ext cx="8610600" cy="2667000"/>
            </a:xfrm>
            <a:prstGeom prst="roundRect">
              <a:avLst>
                <a:gd name="adj" fmla="val 11550"/>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32" name="TextBox 31"/>
            <p:cNvSpPr txBox="1"/>
            <p:nvPr/>
          </p:nvSpPr>
          <p:spPr>
            <a:xfrm>
              <a:off x="444497" y="2302873"/>
              <a:ext cx="5472204" cy="2887755"/>
            </a:xfrm>
            <a:prstGeom prst="rect">
              <a:avLst/>
            </a:prstGeom>
            <a:noFill/>
          </p:spPr>
          <p:txBody>
            <a:bodyPr wrap="square" lIns="91429" tIns="45715" rIns="91429" bIns="45715" rtlCol="0">
              <a:spAutoFit/>
            </a:bodyPr>
            <a:lstStyle/>
            <a:p>
              <a:r>
                <a:rPr lang="en-GB" sz="1400" i="1" u="sng" dirty="0" smtClean="0">
                  <a:solidFill>
                    <a:schemeClr val="tx2"/>
                  </a:solidFill>
                  <a:effectLst>
                    <a:outerShdw blurRad="38100" dist="38100" dir="2700000" algn="tl">
                      <a:srgbClr val="000000">
                        <a:alpha val="43137"/>
                      </a:srgbClr>
                    </a:outerShdw>
                  </a:effectLst>
                </a:rPr>
                <a:t>Assembly half-cell+ half-cell+ stiffening ring=&gt; Dumb-bell</a:t>
              </a:r>
              <a:endParaRPr lang="en-GB" sz="1400" b="1" dirty="0" smtClean="0">
                <a:solidFill>
                  <a:schemeClr val="tx2"/>
                </a:solidFill>
              </a:endParaRPr>
            </a:p>
            <a:p>
              <a:r>
                <a:rPr lang="en-GB" sz="1400" b="1" dirty="0" smtClean="0">
                  <a:solidFill>
                    <a:schemeClr val="tx2"/>
                  </a:solidFill>
                </a:rPr>
                <a:t>Degreasing + CP (8 h before EBW)</a:t>
              </a:r>
            </a:p>
            <a:p>
              <a:r>
                <a:rPr lang="en-GB" sz="1400" b="1" dirty="0" smtClean="0">
                  <a:solidFill>
                    <a:schemeClr val="tx2"/>
                  </a:solidFill>
                </a:rPr>
                <a:t>EBW half-cell + half-cell</a:t>
              </a:r>
            </a:p>
            <a:p>
              <a:r>
                <a:rPr lang="en-GB" sz="1400" b="1" dirty="0" smtClean="0">
                  <a:solidFill>
                    <a:schemeClr val="tx2"/>
                  </a:solidFill>
                </a:rPr>
                <a:t>Degreasing +CP (8 hours before EBW)</a:t>
              </a:r>
            </a:p>
            <a:p>
              <a:r>
                <a:rPr lang="en-GB" sz="1400" b="1" dirty="0" smtClean="0">
                  <a:solidFill>
                    <a:schemeClr val="tx2"/>
                  </a:solidFill>
                </a:rPr>
                <a:t>EBW dumb-bell+ stiffening ring</a:t>
              </a:r>
            </a:p>
            <a:p>
              <a:r>
                <a:rPr lang="en-GB" sz="1400" b="1" dirty="0" smtClean="0">
                  <a:solidFill>
                    <a:schemeClr val="tx2"/>
                  </a:solidFill>
                </a:rPr>
                <a:t>RF measurements</a:t>
              </a:r>
            </a:p>
            <a:p>
              <a:r>
                <a:rPr lang="en-GB" sz="1400" b="1" dirty="0" smtClean="0">
                  <a:solidFill>
                    <a:schemeClr val="tx2"/>
                  </a:solidFill>
                </a:rPr>
                <a:t>Trimming equators </a:t>
              </a:r>
            </a:p>
            <a:p>
              <a:r>
                <a:rPr lang="en-GB" sz="1400" b="1" dirty="0" smtClean="0">
                  <a:solidFill>
                    <a:schemeClr val="tx2"/>
                  </a:solidFill>
                </a:rPr>
                <a:t>RF measurements</a:t>
              </a:r>
            </a:p>
            <a:p>
              <a:r>
                <a:rPr lang="en-GB" sz="1400" b="1" dirty="0" smtClean="0">
                  <a:solidFill>
                    <a:schemeClr val="tx2"/>
                  </a:solidFill>
                </a:rPr>
                <a:t>Grinding and CP </a:t>
              </a:r>
              <a:r>
                <a:rPr lang="en-GB" sz="1100" b="1" dirty="0" smtClean="0">
                  <a:solidFill>
                    <a:schemeClr val="tx2"/>
                  </a:solidFill>
                </a:rPr>
                <a:t>(if needed)</a:t>
              </a:r>
            </a:p>
            <a:p>
              <a:endParaRPr lang="en-US" dirty="0"/>
            </a:p>
          </p:txBody>
        </p:sp>
        <p:sp>
          <p:nvSpPr>
            <p:cNvPr id="92" name="Rectangle 91"/>
            <p:cNvSpPr/>
            <p:nvPr/>
          </p:nvSpPr>
          <p:spPr>
            <a:xfrm rot="16200000">
              <a:off x="-560763" y="3203194"/>
              <a:ext cx="1430178" cy="369322"/>
            </a:xfrm>
            <a:prstGeom prst="rect">
              <a:avLst/>
            </a:prstGeom>
          </p:spPr>
          <p:txBody>
            <a:bodyPr wrap="none" lIns="91429" tIns="45715" rIns="91429" bIns="45715">
              <a:spAutoFit/>
            </a:bodyPr>
            <a:lstStyle/>
            <a:p>
              <a:r>
                <a:rPr lang="fr-CH" b="1" dirty="0" smtClean="0">
                  <a:solidFill>
                    <a:schemeClr val="accent6">
                      <a:lumMod val="50000"/>
                    </a:schemeClr>
                  </a:solidFill>
                </a:rPr>
                <a:t>DUMB-BELLS</a:t>
              </a:r>
              <a:endParaRPr lang="en-US" b="1" dirty="0">
                <a:solidFill>
                  <a:schemeClr val="accent6">
                    <a:lumMod val="50000"/>
                  </a:schemeClr>
                </a:solidFill>
              </a:endParaRPr>
            </a:p>
          </p:txBody>
        </p:sp>
        <p:grpSp>
          <p:nvGrpSpPr>
            <p:cNvPr id="11" name="Group 10"/>
            <p:cNvGrpSpPr/>
            <p:nvPr/>
          </p:nvGrpSpPr>
          <p:grpSpPr>
            <a:xfrm>
              <a:off x="6286185" y="2298265"/>
              <a:ext cx="2400617" cy="946277"/>
              <a:chOff x="2590800" y="2209800"/>
              <a:chExt cx="2400617" cy="946277"/>
            </a:xfrm>
          </p:grpSpPr>
          <p:grpSp>
            <p:nvGrpSpPr>
              <p:cNvPr id="3" name="Group 2"/>
              <p:cNvGrpSpPr/>
              <p:nvPr/>
            </p:nvGrpSpPr>
            <p:grpSpPr>
              <a:xfrm>
                <a:off x="4114800" y="2209800"/>
                <a:ext cx="876617" cy="946277"/>
                <a:chOff x="4419600" y="2248271"/>
                <a:chExt cx="876617" cy="946277"/>
              </a:xfrm>
            </p:grpSpPr>
            <p:pic>
              <p:nvPicPr>
                <p:cNvPr id="40" name="Picture 15"/>
                <p:cNvPicPr>
                  <a:picLocks noChangeAspect="1" noChangeArrowheads="1"/>
                </p:cNvPicPr>
                <p:nvPr/>
              </p:nvPicPr>
              <p:blipFill>
                <a:blip r:embed="rId6" cstate="print"/>
                <a:srcRect/>
                <a:stretch>
                  <a:fillRect/>
                </a:stretch>
              </p:blipFill>
              <p:spPr bwMode="auto">
                <a:xfrm>
                  <a:off x="4876800" y="2466256"/>
                  <a:ext cx="406321" cy="728292"/>
                </a:xfrm>
                <a:prstGeom prst="rect">
                  <a:avLst/>
                </a:prstGeom>
                <a:noFill/>
                <a:ln w="9525">
                  <a:noFill/>
                  <a:miter lim="800000"/>
                  <a:headEnd/>
                  <a:tailEnd/>
                </a:ln>
              </p:spPr>
            </p:pic>
            <p:sp>
              <p:nvSpPr>
                <p:cNvPr id="35" name="Rectangle 34"/>
                <p:cNvSpPr/>
                <p:nvPr/>
              </p:nvSpPr>
              <p:spPr>
                <a:xfrm>
                  <a:off x="4835857" y="2248271"/>
                  <a:ext cx="460360" cy="261600"/>
                </a:xfrm>
                <a:prstGeom prst="rect">
                  <a:avLst/>
                </a:prstGeom>
              </p:spPr>
              <p:txBody>
                <a:bodyPr wrap="none" lIns="91429" tIns="45715" rIns="91429" bIns="45715">
                  <a:spAutoFit/>
                </a:bodyPr>
                <a:lstStyle/>
                <a:p>
                  <a:r>
                    <a:rPr lang="fr-CH" sz="1100" b="1" dirty="0">
                      <a:solidFill>
                        <a:srgbClr val="FF0000"/>
                      </a:solidFill>
                    </a:rPr>
                    <a:t>EBW</a:t>
                  </a:r>
                  <a:endParaRPr lang="en-US" sz="1100" b="1" dirty="0">
                    <a:solidFill>
                      <a:srgbClr val="FF0000"/>
                    </a:solidFill>
                  </a:endParaRPr>
                </a:p>
              </p:txBody>
            </p:sp>
            <p:sp>
              <p:nvSpPr>
                <p:cNvPr id="36" name="Rectangle 35"/>
                <p:cNvSpPr/>
                <p:nvPr/>
              </p:nvSpPr>
              <p:spPr>
                <a:xfrm>
                  <a:off x="4419600" y="2379071"/>
                  <a:ext cx="460360" cy="261600"/>
                </a:xfrm>
                <a:prstGeom prst="rect">
                  <a:avLst/>
                </a:prstGeom>
              </p:spPr>
              <p:txBody>
                <a:bodyPr wrap="none" lIns="91429" tIns="45715" rIns="91429" bIns="45715">
                  <a:spAutoFit/>
                </a:bodyPr>
                <a:lstStyle/>
                <a:p>
                  <a:r>
                    <a:rPr lang="fr-CH" sz="1100" b="1" dirty="0">
                      <a:solidFill>
                        <a:srgbClr val="FF0000"/>
                      </a:solidFill>
                    </a:rPr>
                    <a:t>EBW</a:t>
                  </a:r>
                  <a:endParaRPr lang="en-US" sz="1100" b="1" dirty="0">
                    <a:solidFill>
                      <a:srgbClr val="FF0000"/>
                    </a:solidFill>
                  </a:endParaRPr>
                </a:p>
              </p:txBody>
            </p:sp>
            <p:cxnSp>
              <p:nvCxnSpPr>
                <p:cNvPr id="41" name="Straight Arrow Connector 40"/>
                <p:cNvCxnSpPr/>
                <p:nvPr/>
              </p:nvCxnSpPr>
              <p:spPr>
                <a:xfrm rot="16200000" flipH="1">
                  <a:off x="4737063" y="2618312"/>
                  <a:ext cx="380999" cy="304799"/>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5" idx="2"/>
                </p:cNvCxnSpPr>
                <p:nvPr/>
              </p:nvCxnSpPr>
              <p:spPr>
                <a:xfrm>
                  <a:off x="5066037" y="2509871"/>
                  <a:ext cx="2" cy="18418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76" name="Picture 13"/>
              <p:cNvPicPr>
                <a:picLocks noChangeAspect="1" noChangeArrowheads="1"/>
              </p:cNvPicPr>
              <p:nvPr/>
            </p:nvPicPr>
            <p:blipFill>
              <a:blip r:embed="rId4" cstate="print"/>
              <a:srcRect/>
              <a:stretch>
                <a:fillRect/>
              </a:stretch>
            </p:blipFill>
            <p:spPr bwMode="auto">
              <a:xfrm rot="5400000" flipV="1">
                <a:off x="2913065" y="2615742"/>
                <a:ext cx="778598" cy="271515"/>
              </a:xfrm>
              <a:prstGeom prst="rect">
                <a:avLst/>
              </a:prstGeom>
              <a:noFill/>
              <a:ln w="9525">
                <a:noFill/>
                <a:miter lim="800000"/>
                <a:headEnd/>
                <a:tailEnd/>
              </a:ln>
            </p:spPr>
          </p:pic>
          <p:pic>
            <p:nvPicPr>
              <p:cNvPr id="77" name="Picture 14"/>
              <p:cNvPicPr>
                <a:picLocks noChangeAspect="1" noChangeArrowheads="1"/>
              </p:cNvPicPr>
              <p:nvPr/>
            </p:nvPicPr>
            <p:blipFill>
              <a:blip r:embed="rId7" cstate="print"/>
              <a:srcRect/>
              <a:stretch>
                <a:fillRect/>
              </a:stretch>
            </p:blipFill>
            <p:spPr bwMode="auto">
              <a:xfrm rot="5400000">
                <a:off x="2342415" y="2610585"/>
                <a:ext cx="762765" cy="265995"/>
              </a:xfrm>
              <a:prstGeom prst="rect">
                <a:avLst/>
              </a:prstGeom>
              <a:noFill/>
              <a:ln w="9525">
                <a:noFill/>
                <a:miter lim="800000"/>
                <a:headEnd/>
                <a:tailEnd/>
              </a:ln>
            </p:spPr>
          </p:pic>
          <p:sp>
            <p:nvSpPr>
              <p:cNvPr id="78" name="Plus 77"/>
              <p:cNvSpPr/>
              <p:nvPr/>
            </p:nvSpPr>
            <p:spPr>
              <a:xfrm>
                <a:off x="2879747" y="2590800"/>
                <a:ext cx="3048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79" name="TextBox 78"/>
              <p:cNvSpPr txBox="1"/>
              <p:nvPr/>
            </p:nvSpPr>
            <p:spPr>
              <a:xfrm>
                <a:off x="3502199" y="2381552"/>
                <a:ext cx="588218" cy="338544"/>
              </a:xfrm>
              <a:prstGeom prst="rect">
                <a:avLst/>
              </a:prstGeom>
              <a:noFill/>
            </p:spPr>
            <p:txBody>
              <a:bodyPr wrap="square" lIns="91429" tIns="45715" rIns="91429" bIns="45715" rtlCol="0">
                <a:spAutoFit/>
              </a:bodyPr>
              <a:lstStyle/>
              <a:p>
                <a:r>
                  <a:rPr lang="fr-CH" sz="1600" b="1" dirty="0" smtClean="0">
                    <a:solidFill>
                      <a:schemeClr val="accent3">
                        <a:lumMod val="75000"/>
                      </a:schemeClr>
                    </a:solidFill>
                    <a:latin typeface="Chiller" pitchFamily="82" charset="0"/>
                  </a:rPr>
                  <a:t>CP</a:t>
                </a:r>
                <a:endParaRPr lang="en-US" sz="1600" b="1" dirty="0">
                  <a:solidFill>
                    <a:schemeClr val="accent3">
                      <a:lumMod val="75000"/>
                    </a:schemeClr>
                  </a:solidFill>
                  <a:latin typeface="Chiller" pitchFamily="82" charset="0"/>
                </a:endParaRPr>
              </a:p>
            </p:txBody>
          </p:sp>
          <p:sp>
            <p:nvSpPr>
              <p:cNvPr id="80" name="Right Arrow 79"/>
              <p:cNvSpPr/>
              <p:nvPr/>
            </p:nvSpPr>
            <p:spPr>
              <a:xfrm>
                <a:off x="3526582" y="2658254"/>
                <a:ext cx="377840" cy="14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58" name="TextBox 57"/>
              <p:cNvSpPr txBox="1"/>
              <p:nvPr/>
            </p:nvSpPr>
            <p:spPr>
              <a:xfrm>
                <a:off x="3904422" y="2404656"/>
                <a:ext cx="685800" cy="338544"/>
              </a:xfrm>
              <a:prstGeom prst="rect">
                <a:avLst/>
              </a:prstGeom>
              <a:noFill/>
            </p:spPr>
            <p:txBody>
              <a:bodyPr wrap="square" lIns="91429" tIns="45715" rIns="91429" bIns="45715" rtlCol="0">
                <a:spAutoFit/>
              </a:bodyPr>
              <a:lstStyle/>
              <a:p>
                <a:r>
                  <a:rPr lang="fr-CH" sz="1600" b="1" dirty="0">
                    <a:solidFill>
                      <a:schemeClr val="accent3">
                        <a:lumMod val="75000"/>
                      </a:schemeClr>
                    </a:solidFill>
                    <a:latin typeface="Chiller" pitchFamily="82" charset="0"/>
                  </a:rPr>
                  <a:t>EBW</a:t>
                </a:r>
                <a:endParaRPr lang="en-US" sz="1600" b="1" dirty="0">
                  <a:solidFill>
                    <a:schemeClr val="accent3">
                      <a:lumMod val="75000"/>
                    </a:schemeClr>
                  </a:solidFill>
                  <a:latin typeface="Chiller" pitchFamily="82" charset="0"/>
                </a:endParaRPr>
              </a:p>
            </p:txBody>
          </p:sp>
          <p:sp>
            <p:nvSpPr>
              <p:cNvPr id="75" name="Right Arrow 74"/>
              <p:cNvSpPr/>
              <p:nvPr/>
            </p:nvSpPr>
            <p:spPr>
              <a:xfrm>
                <a:off x="4007799" y="2645771"/>
                <a:ext cx="377840" cy="14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grpSp>
          <p:nvGrpSpPr>
            <p:cNvPr id="13" name="Group 12"/>
            <p:cNvGrpSpPr/>
            <p:nvPr/>
          </p:nvGrpSpPr>
          <p:grpSpPr>
            <a:xfrm>
              <a:off x="2920940" y="3429751"/>
              <a:ext cx="6070660" cy="1294649"/>
              <a:chOff x="2826538" y="2852017"/>
              <a:chExt cx="6070660" cy="1294649"/>
            </a:xfrm>
          </p:grpSpPr>
          <p:pic>
            <p:nvPicPr>
              <p:cNvPr id="60" name="Picture 11"/>
              <p:cNvPicPr>
                <a:picLocks noChangeAspect="1" noChangeArrowheads="1"/>
              </p:cNvPicPr>
              <p:nvPr/>
            </p:nvPicPr>
            <p:blipFill>
              <a:blip r:embed="rId8" cstate="print"/>
              <a:srcRect/>
              <a:stretch>
                <a:fillRect/>
              </a:stretch>
            </p:blipFill>
            <p:spPr bwMode="auto">
              <a:xfrm rot="7317274">
                <a:off x="5458987" y="3035655"/>
                <a:ext cx="1097161" cy="1033463"/>
              </a:xfrm>
              <a:prstGeom prst="rect">
                <a:avLst/>
              </a:prstGeom>
              <a:noFill/>
              <a:ln w="9525">
                <a:noFill/>
                <a:miter lim="800000"/>
                <a:headEnd/>
                <a:tailEnd/>
              </a:ln>
            </p:spPr>
          </p:pic>
          <p:sp>
            <p:nvSpPr>
              <p:cNvPr id="61" name="Right Arrow 60"/>
              <p:cNvSpPr/>
              <p:nvPr/>
            </p:nvSpPr>
            <p:spPr>
              <a:xfrm>
                <a:off x="6485760" y="3483971"/>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62" name="TextBox 61"/>
              <p:cNvSpPr txBox="1"/>
              <p:nvPr/>
            </p:nvSpPr>
            <p:spPr>
              <a:xfrm>
                <a:off x="6339531" y="2852018"/>
                <a:ext cx="990600" cy="584765"/>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Trimming equators</a:t>
                </a:r>
                <a:endParaRPr lang="en-GB" sz="1600" b="1" dirty="0">
                  <a:solidFill>
                    <a:schemeClr val="accent3">
                      <a:lumMod val="75000"/>
                    </a:schemeClr>
                  </a:solidFill>
                  <a:latin typeface="Chiller" pitchFamily="82" charset="0"/>
                </a:endParaRPr>
              </a:p>
            </p:txBody>
          </p:sp>
          <p:pic>
            <p:nvPicPr>
              <p:cNvPr id="64" name="Picture 11"/>
              <p:cNvPicPr>
                <a:picLocks noChangeAspect="1" noChangeArrowheads="1"/>
              </p:cNvPicPr>
              <p:nvPr/>
            </p:nvPicPr>
            <p:blipFill>
              <a:blip r:embed="rId8" cstate="print"/>
              <a:srcRect/>
              <a:stretch>
                <a:fillRect/>
              </a:stretch>
            </p:blipFill>
            <p:spPr bwMode="auto">
              <a:xfrm rot="7392291">
                <a:off x="7036033" y="3064121"/>
                <a:ext cx="1071441" cy="1033463"/>
              </a:xfrm>
              <a:prstGeom prst="rect">
                <a:avLst/>
              </a:prstGeom>
              <a:noFill/>
              <a:ln w="9525">
                <a:noFill/>
                <a:miter lim="800000"/>
                <a:headEnd/>
                <a:tailEnd/>
              </a:ln>
            </p:spPr>
          </p:pic>
          <p:sp>
            <p:nvSpPr>
              <p:cNvPr id="70" name="TextBox 69"/>
              <p:cNvSpPr txBox="1"/>
              <p:nvPr/>
            </p:nvSpPr>
            <p:spPr>
              <a:xfrm>
                <a:off x="7630345" y="2852017"/>
                <a:ext cx="1266853" cy="584765"/>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Grinding and CP (if needed)</a:t>
                </a:r>
                <a:endParaRPr lang="en-GB" sz="1600" b="1" dirty="0">
                  <a:solidFill>
                    <a:schemeClr val="accent3">
                      <a:lumMod val="75000"/>
                    </a:schemeClr>
                  </a:solidFill>
                  <a:latin typeface="Chiller" pitchFamily="82" charset="0"/>
                </a:endParaRPr>
              </a:p>
            </p:txBody>
          </p:sp>
          <p:pic>
            <p:nvPicPr>
              <p:cNvPr id="71" name="Picture 10"/>
              <p:cNvPicPr>
                <a:picLocks noChangeAspect="1" noChangeArrowheads="1"/>
              </p:cNvPicPr>
              <p:nvPr/>
            </p:nvPicPr>
            <p:blipFill>
              <a:blip r:embed="rId9" cstate="print"/>
              <a:srcRect/>
              <a:stretch>
                <a:fillRect/>
              </a:stretch>
            </p:blipFill>
            <p:spPr bwMode="auto">
              <a:xfrm>
                <a:off x="8447819" y="3194831"/>
                <a:ext cx="449379" cy="815103"/>
              </a:xfrm>
              <a:prstGeom prst="rect">
                <a:avLst/>
              </a:prstGeom>
              <a:noFill/>
              <a:ln w="9525">
                <a:noFill/>
                <a:miter lim="800000"/>
                <a:headEnd/>
                <a:tailEnd/>
              </a:ln>
            </p:spPr>
          </p:pic>
          <p:grpSp>
            <p:nvGrpSpPr>
              <p:cNvPr id="10" name="Group 9"/>
              <p:cNvGrpSpPr/>
              <p:nvPr/>
            </p:nvGrpSpPr>
            <p:grpSpPr>
              <a:xfrm>
                <a:off x="2826538" y="3048000"/>
                <a:ext cx="2278862" cy="1098666"/>
                <a:chOff x="6383074" y="2133600"/>
                <a:chExt cx="2278862" cy="1098666"/>
              </a:xfrm>
            </p:grpSpPr>
            <p:pic>
              <p:nvPicPr>
                <p:cNvPr id="48" name="Picture 15"/>
                <p:cNvPicPr>
                  <a:picLocks noChangeAspect="1" noChangeArrowheads="1"/>
                </p:cNvPicPr>
                <p:nvPr/>
              </p:nvPicPr>
              <p:blipFill>
                <a:blip r:embed="rId6" cstate="print"/>
                <a:srcRect/>
                <a:stretch>
                  <a:fillRect/>
                </a:stretch>
              </p:blipFill>
              <p:spPr bwMode="auto">
                <a:xfrm>
                  <a:off x="6591363" y="2355356"/>
                  <a:ext cx="457200" cy="819487"/>
                </a:xfrm>
                <a:prstGeom prst="rect">
                  <a:avLst/>
                </a:prstGeom>
                <a:noFill/>
                <a:ln w="9525">
                  <a:noFill/>
                  <a:miter lim="800000"/>
                  <a:headEnd/>
                  <a:tailEnd/>
                </a:ln>
              </p:spPr>
            </p:pic>
            <p:pic>
              <p:nvPicPr>
                <p:cNvPr id="49" name="Picture 10"/>
                <p:cNvPicPr>
                  <a:picLocks noChangeAspect="1" noChangeArrowheads="1"/>
                </p:cNvPicPr>
                <p:nvPr/>
              </p:nvPicPr>
              <p:blipFill>
                <a:blip r:embed="rId9" cstate="print"/>
                <a:srcRect/>
                <a:stretch>
                  <a:fillRect/>
                </a:stretch>
              </p:blipFill>
              <p:spPr bwMode="auto">
                <a:xfrm>
                  <a:off x="8201577" y="2417163"/>
                  <a:ext cx="449379" cy="815103"/>
                </a:xfrm>
                <a:prstGeom prst="rect">
                  <a:avLst/>
                </a:prstGeom>
                <a:noFill/>
                <a:ln w="9525">
                  <a:noFill/>
                  <a:miter lim="800000"/>
                  <a:headEnd/>
                  <a:tailEnd/>
                </a:ln>
              </p:spPr>
            </p:pic>
            <p:sp>
              <p:nvSpPr>
                <p:cNvPr id="50" name="Plus 49"/>
                <p:cNvSpPr/>
                <p:nvPr/>
              </p:nvSpPr>
              <p:spPr>
                <a:xfrm>
                  <a:off x="7073255" y="2493371"/>
                  <a:ext cx="3048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51" name="Picture 50"/>
                <p:cNvPicPr>
                  <a:picLocks noChangeAspect="1" noChangeArrowheads="1"/>
                </p:cNvPicPr>
                <p:nvPr/>
              </p:nvPicPr>
              <p:blipFill>
                <a:blip r:embed="rId10" cstate="print"/>
                <a:srcRect/>
                <a:stretch>
                  <a:fillRect/>
                </a:stretch>
              </p:blipFill>
              <p:spPr bwMode="auto">
                <a:xfrm>
                  <a:off x="7393048" y="2435889"/>
                  <a:ext cx="308097" cy="459934"/>
                </a:xfrm>
                <a:prstGeom prst="rect">
                  <a:avLst/>
                </a:prstGeom>
                <a:noFill/>
                <a:ln w="9525">
                  <a:noFill/>
                  <a:miter lim="800000"/>
                  <a:headEnd/>
                  <a:tailEnd/>
                </a:ln>
              </p:spPr>
            </p:pic>
            <p:cxnSp>
              <p:nvCxnSpPr>
                <p:cNvPr id="53" name="Straight Arrow Connector 52"/>
                <p:cNvCxnSpPr/>
                <p:nvPr/>
              </p:nvCxnSpPr>
              <p:spPr>
                <a:xfrm rot="16200000" flipH="1">
                  <a:off x="8354088" y="2514957"/>
                  <a:ext cx="119389" cy="76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a:off x="8430286" y="2438756"/>
                  <a:ext cx="119388"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8201576" y="2188562"/>
                  <a:ext cx="460360" cy="261600"/>
                </a:xfrm>
                <a:prstGeom prst="rect">
                  <a:avLst/>
                </a:prstGeom>
              </p:spPr>
              <p:txBody>
                <a:bodyPr wrap="none" lIns="91429" tIns="45715" rIns="91429" bIns="45715">
                  <a:spAutoFit/>
                </a:bodyPr>
                <a:lstStyle/>
                <a:p>
                  <a:r>
                    <a:rPr lang="fr-CH" sz="1100" b="1" dirty="0">
                      <a:solidFill>
                        <a:srgbClr val="FF0000"/>
                      </a:solidFill>
                    </a:rPr>
                    <a:t>EBW</a:t>
                  </a:r>
                  <a:endParaRPr lang="en-US" sz="1100" b="1" dirty="0">
                    <a:solidFill>
                      <a:srgbClr val="FF0000"/>
                    </a:solidFill>
                  </a:endParaRPr>
                </a:p>
              </p:txBody>
            </p:sp>
            <p:sp>
              <p:nvSpPr>
                <p:cNvPr id="59" name="TextBox 58"/>
                <p:cNvSpPr txBox="1"/>
                <p:nvPr/>
              </p:nvSpPr>
              <p:spPr>
                <a:xfrm>
                  <a:off x="6383074" y="2133600"/>
                  <a:ext cx="1254919"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Degreasing </a:t>
                  </a:r>
                  <a:r>
                    <a:rPr lang="fr-CH" sz="1600" b="1" dirty="0" smtClean="0">
                      <a:solidFill>
                        <a:schemeClr val="accent3">
                          <a:lumMod val="75000"/>
                        </a:schemeClr>
                      </a:solidFill>
                      <a:latin typeface="Chiller" pitchFamily="82" charset="0"/>
                    </a:rPr>
                    <a:t>+CP</a:t>
                  </a:r>
                  <a:endParaRPr lang="en-US" sz="1600" b="1" dirty="0">
                    <a:solidFill>
                      <a:schemeClr val="accent3">
                        <a:lumMod val="75000"/>
                      </a:schemeClr>
                    </a:solidFill>
                    <a:latin typeface="Chiller" pitchFamily="82" charset="0"/>
                  </a:endParaRPr>
                </a:p>
              </p:txBody>
            </p:sp>
            <p:sp>
              <p:nvSpPr>
                <p:cNvPr id="81" name="Right Arrow 80"/>
                <p:cNvSpPr/>
                <p:nvPr/>
              </p:nvSpPr>
              <p:spPr>
                <a:xfrm>
                  <a:off x="7786615" y="2585548"/>
                  <a:ext cx="354701" cy="14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sp>
            <p:nvSpPr>
              <p:cNvPr id="82" name="Right Arrow 81"/>
              <p:cNvSpPr/>
              <p:nvPr/>
            </p:nvSpPr>
            <p:spPr>
              <a:xfrm>
                <a:off x="5131412" y="3483971"/>
                <a:ext cx="249786" cy="148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63" name="Right Arrow 62"/>
              <p:cNvSpPr/>
              <p:nvPr/>
            </p:nvSpPr>
            <p:spPr>
              <a:xfrm>
                <a:off x="8035172" y="3474433"/>
                <a:ext cx="346828"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sp>
          <p:nvSpPr>
            <p:cNvPr id="83" name="TextBox 82"/>
            <p:cNvSpPr txBox="1"/>
            <p:nvPr/>
          </p:nvSpPr>
          <p:spPr>
            <a:xfrm>
              <a:off x="3772879" y="4262956"/>
              <a:ext cx="457200" cy="369322"/>
            </a:xfrm>
            <a:prstGeom prst="rect">
              <a:avLst/>
            </a:prstGeom>
            <a:noFill/>
          </p:spPr>
          <p:txBody>
            <a:bodyPr wrap="square" lIns="91429" tIns="45715" rIns="91429" bIns="45715" rtlCol="0">
              <a:spAutoFit/>
            </a:bodyPr>
            <a:lstStyle/>
            <a:p>
              <a:r>
                <a:rPr lang="fr-CH" dirty="0" smtClean="0">
                  <a:latin typeface="Chiller" pitchFamily="82" charset="0"/>
                </a:rPr>
                <a:t>Nb</a:t>
              </a:r>
              <a:endParaRPr lang="en-US" dirty="0">
                <a:latin typeface="Chiller" pitchFamily="82" charset="0"/>
              </a:endParaRPr>
            </a:p>
          </p:txBody>
        </p:sp>
      </p:grpSp>
      <p:grpSp>
        <p:nvGrpSpPr>
          <p:cNvPr id="85" name="Group 84"/>
          <p:cNvGrpSpPr/>
          <p:nvPr/>
        </p:nvGrpSpPr>
        <p:grpSpPr>
          <a:xfrm>
            <a:off x="39560" y="5591951"/>
            <a:ext cx="9073481" cy="1380118"/>
            <a:chOff x="17670" y="-990600"/>
            <a:chExt cx="9073481" cy="1726560"/>
          </a:xfrm>
        </p:grpSpPr>
        <p:sp>
          <p:nvSpPr>
            <p:cNvPr id="86" name="TextBox 85"/>
            <p:cNvSpPr txBox="1"/>
            <p:nvPr/>
          </p:nvSpPr>
          <p:spPr>
            <a:xfrm>
              <a:off x="439525" y="-804170"/>
              <a:ext cx="3886200" cy="1540130"/>
            </a:xfrm>
            <a:prstGeom prst="rect">
              <a:avLst/>
            </a:prstGeom>
            <a:noFill/>
          </p:spPr>
          <p:txBody>
            <a:bodyPr wrap="square" lIns="91429" tIns="45715" rIns="91429" bIns="45715" rtlCol="0">
              <a:spAutoFit/>
            </a:bodyPr>
            <a:lstStyle/>
            <a:p>
              <a:r>
                <a:rPr lang="en-GB" sz="1400" b="1" dirty="0" smtClean="0">
                  <a:solidFill>
                    <a:schemeClr val="tx2"/>
                  </a:solidFill>
                </a:rPr>
                <a:t>Spinning</a:t>
              </a:r>
            </a:p>
            <a:p>
              <a:r>
                <a:rPr lang="en-GB" sz="1400" b="1" dirty="0" smtClean="0">
                  <a:solidFill>
                    <a:schemeClr val="tx2"/>
                  </a:solidFill>
                </a:rPr>
                <a:t>Necking-out</a:t>
              </a:r>
            </a:p>
            <a:p>
              <a:r>
                <a:rPr lang="en-GB" sz="1400" b="1" dirty="0" smtClean="0">
                  <a:solidFill>
                    <a:schemeClr val="tx2"/>
                  </a:solidFill>
                </a:rPr>
                <a:t>Machining</a:t>
              </a:r>
            </a:p>
            <a:p>
              <a:r>
                <a:rPr lang="en-GB" sz="1400" b="1" dirty="0" smtClean="0">
                  <a:solidFill>
                    <a:schemeClr val="tx2"/>
                  </a:solidFill>
                </a:rPr>
                <a:t>CP</a:t>
              </a:r>
            </a:p>
            <a:p>
              <a:endParaRPr lang="en-GB" dirty="0"/>
            </a:p>
          </p:txBody>
        </p:sp>
        <p:pic>
          <p:nvPicPr>
            <p:cNvPr id="87" name="Picture 2"/>
            <p:cNvPicPr>
              <a:picLocks noChangeAspect="1" noChangeArrowheads="1"/>
            </p:cNvPicPr>
            <p:nvPr/>
          </p:nvPicPr>
          <p:blipFill>
            <a:blip r:embed="rId2" cstate="print"/>
            <a:srcRect/>
            <a:stretch>
              <a:fillRect/>
            </a:stretch>
          </p:blipFill>
          <p:spPr bwMode="auto">
            <a:xfrm>
              <a:off x="1811127" y="-423170"/>
              <a:ext cx="623887" cy="472130"/>
            </a:xfrm>
            <a:prstGeom prst="rect">
              <a:avLst/>
            </a:prstGeom>
            <a:noFill/>
            <a:ln w="9525">
              <a:noFill/>
              <a:miter lim="800000"/>
              <a:headEnd/>
              <a:tailEnd/>
            </a:ln>
          </p:spPr>
        </p:pic>
        <p:sp>
          <p:nvSpPr>
            <p:cNvPr id="88" name="Right Arrow 87"/>
            <p:cNvSpPr/>
            <p:nvPr/>
          </p:nvSpPr>
          <p:spPr>
            <a:xfrm>
              <a:off x="2496925" y="-270771"/>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89" name="Picture 5"/>
            <p:cNvPicPr>
              <a:picLocks noChangeAspect="1" noChangeArrowheads="1"/>
            </p:cNvPicPr>
            <p:nvPr/>
          </p:nvPicPr>
          <p:blipFill>
            <a:blip r:embed="rId11" cstate="print"/>
            <a:srcRect/>
            <a:stretch>
              <a:fillRect/>
            </a:stretch>
          </p:blipFill>
          <p:spPr bwMode="auto">
            <a:xfrm>
              <a:off x="5316328" y="-651772"/>
              <a:ext cx="761998" cy="838199"/>
            </a:xfrm>
            <a:prstGeom prst="rect">
              <a:avLst/>
            </a:prstGeom>
            <a:noFill/>
            <a:ln w="9525">
              <a:noFill/>
              <a:miter lim="800000"/>
              <a:headEnd/>
              <a:tailEnd/>
            </a:ln>
          </p:spPr>
        </p:pic>
        <p:sp>
          <p:nvSpPr>
            <p:cNvPr id="90" name="TextBox 89"/>
            <p:cNvSpPr txBox="1"/>
            <p:nvPr/>
          </p:nvSpPr>
          <p:spPr>
            <a:xfrm>
              <a:off x="2420725" y="-575571"/>
              <a:ext cx="685800"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Spinning</a:t>
              </a:r>
              <a:endParaRPr lang="en-GB" sz="1600" b="1" dirty="0">
                <a:solidFill>
                  <a:schemeClr val="accent3">
                    <a:lumMod val="75000"/>
                  </a:schemeClr>
                </a:solidFill>
                <a:latin typeface="Chiller" pitchFamily="82" charset="0"/>
              </a:endParaRPr>
            </a:p>
          </p:txBody>
        </p:sp>
        <p:sp>
          <p:nvSpPr>
            <p:cNvPr id="93" name="Right Arrow 92"/>
            <p:cNvSpPr/>
            <p:nvPr/>
          </p:nvSpPr>
          <p:spPr>
            <a:xfrm>
              <a:off x="4020925" y="-270771"/>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94" name="TextBox 93"/>
            <p:cNvSpPr txBox="1"/>
            <p:nvPr/>
          </p:nvSpPr>
          <p:spPr>
            <a:xfrm>
              <a:off x="4249527" y="-804171"/>
              <a:ext cx="990599" cy="338544"/>
            </a:xfrm>
            <a:prstGeom prst="rect">
              <a:avLst/>
            </a:prstGeom>
            <a:noFill/>
          </p:spPr>
          <p:txBody>
            <a:bodyPr wrap="square" lIns="91429" tIns="45715" rIns="91429" bIns="45715" rtlCol="0">
              <a:spAutoFit/>
            </a:bodyPr>
            <a:lstStyle/>
            <a:p>
              <a:r>
                <a:rPr lang="fr-CH" sz="1600" b="1" dirty="0" err="1" smtClean="0">
                  <a:solidFill>
                    <a:schemeClr val="accent3">
                      <a:lumMod val="75000"/>
                    </a:schemeClr>
                  </a:solidFill>
                  <a:latin typeface="Chiller" pitchFamily="82" charset="0"/>
                </a:rPr>
                <a:t>Necking</a:t>
              </a:r>
              <a:r>
                <a:rPr lang="fr-CH" sz="1600" b="1" dirty="0" smtClean="0">
                  <a:solidFill>
                    <a:schemeClr val="accent3">
                      <a:lumMod val="75000"/>
                    </a:schemeClr>
                  </a:solidFill>
                  <a:latin typeface="Chiller" pitchFamily="82" charset="0"/>
                </a:rPr>
                <a:t>-out</a:t>
              </a:r>
              <a:endParaRPr lang="en-US" sz="1600" b="1" dirty="0">
                <a:solidFill>
                  <a:schemeClr val="accent3">
                    <a:lumMod val="75000"/>
                  </a:schemeClr>
                </a:solidFill>
                <a:latin typeface="Chiller" pitchFamily="82" charset="0"/>
              </a:endParaRPr>
            </a:p>
          </p:txBody>
        </p:sp>
        <p:pic>
          <p:nvPicPr>
            <p:cNvPr id="95" name="Picture 3"/>
            <p:cNvPicPr>
              <a:picLocks noChangeAspect="1" noChangeArrowheads="1"/>
            </p:cNvPicPr>
            <p:nvPr/>
          </p:nvPicPr>
          <p:blipFill>
            <a:blip r:embed="rId12" cstate="print"/>
            <a:srcRect/>
            <a:stretch>
              <a:fillRect/>
            </a:stretch>
          </p:blipFill>
          <p:spPr bwMode="auto">
            <a:xfrm>
              <a:off x="4294496" y="-538095"/>
              <a:ext cx="762000" cy="774526"/>
            </a:xfrm>
            <a:prstGeom prst="rect">
              <a:avLst/>
            </a:prstGeom>
            <a:noFill/>
            <a:ln w="9525">
              <a:noFill/>
              <a:miter lim="800000"/>
              <a:headEnd/>
              <a:tailEnd/>
            </a:ln>
          </p:spPr>
        </p:pic>
        <p:pic>
          <p:nvPicPr>
            <p:cNvPr id="96" name="Picture 4"/>
            <p:cNvPicPr>
              <a:picLocks noChangeAspect="1" noChangeArrowheads="1"/>
            </p:cNvPicPr>
            <p:nvPr/>
          </p:nvPicPr>
          <p:blipFill>
            <a:blip r:embed="rId13" cstate="print"/>
            <a:srcRect/>
            <a:stretch>
              <a:fillRect/>
            </a:stretch>
          </p:blipFill>
          <p:spPr bwMode="auto">
            <a:xfrm>
              <a:off x="3182726" y="-423171"/>
              <a:ext cx="759836" cy="514350"/>
            </a:xfrm>
            <a:prstGeom prst="rect">
              <a:avLst/>
            </a:prstGeom>
            <a:noFill/>
            <a:ln w="9525">
              <a:noFill/>
              <a:miter lim="800000"/>
              <a:headEnd/>
              <a:tailEnd/>
            </a:ln>
          </p:spPr>
        </p:pic>
        <p:sp>
          <p:nvSpPr>
            <p:cNvPr id="97" name="Right Arrow 96"/>
            <p:cNvSpPr/>
            <p:nvPr/>
          </p:nvSpPr>
          <p:spPr>
            <a:xfrm>
              <a:off x="7602325" y="-270771"/>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98" name="Right Arrow 97"/>
            <p:cNvSpPr/>
            <p:nvPr/>
          </p:nvSpPr>
          <p:spPr>
            <a:xfrm>
              <a:off x="6078325" y="-270771"/>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99" name="Right Arrow 98"/>
            <p:cNvSpPr/>
            <p:nvPr/>
          </p:nvSpPr>
          <p:spPr>
            <a:xfrm>
              <a:off x="5087725" y="-270771"/>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00" name="TextBox 99"/>
            <p:cNvSpPr txBox="1"/>
            <p:nvPr/>
          </p:nvSpPr>
          <p:spPr>
            <a:xfrm>
              <a:off x="6002125" y="-575571"/>
              <a:ext cx="838200"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Machining</a:t>
              </a:r>
              <a:endParaRPr lang="en-GB" sz="1600" b="1" dirty="0">
                <a:solidFill>
                  <a:schemeClr val="accent3">
                    <a:lumMod val="75000"/>
                  </a:schemeClr>
                </a:solidFill>
                <a:latin typeface="Chiller" pitchFamily="82" charset="0"/>
              </a:endParaRPr>
            </a:p>
          </p:txBody>
        </p:sp>
        <p:pic>
          <p:nvPicPr>
            <p:cNvPr id="101" name="Picture 5"/>
            <p:cNvPicPr>
              <a:picLocks noChangeAspect="1" noChangeArrowheads="1"/>
            </p:cNvPicPr>
            <p:nvPr/>
          </p:nvPicPr>
          <p:blipFill>
            <a:blip r:embed="rId11" cstate="print"/>
            <a:srcRect/>
            <a:stretch>
              <a:fillRect/>
            </a:stretch>
          </p:blipFill>
          <p:spPr bwMode="auto">
            <a:xfrm>
              <a:off x="6764127" y="-575570"/>
              <a:ext cx="756105" cy="838199"/>
            </a:xfrm>
            <a:prstGeom prst="rect">
              <a:avLst/>
            </a:prstGeom>
            <a:noFill/>
            <a:ln w="9525">
              <a:noFill/>
              <a:miter lim="800000"/>
              <a:headEnd/>
              <a:tailEnd/>
            </a:ln>
          </p:spPr>
        </p:pic>
        <p:sp>
          <p:nvSpPr>
            <p:cNvPr id="102" name="TextBox 101"/>
            <p:cNvSpPr txBox="1"/>
            <p:nvPr/>
          </p:nvSpPr>
          <p:spPr>
            <a:xfrm>
              <a:off x="7714518" y="-651771"/>
              <a:ext cx="582726"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CP</a:t>
              </a:r>
              <a:endParaRPr lang="en-GB" sz="1600" b="1" dirty="0">
                <a:solidFill>
                  <a:schemeClr val="accent3">
                    <a:lumMod val="75000"/>
                  </a:schemeClr>
                </a:solidFill>
                <a:latin typeface="Chiller" pitchFamily="82" charset="0"/>
              </a:endParaRPr>
            </a:p>
          </p:txBody>
        </p:sp>
        <p:pic>
          <p:nvPicPr>
            <p:cNvPr id="103" name="Picture 5"/>
            <p:cNvPicPr>
              <a:picLocks noChangeAspect="1" noChangeArrowheads="1"/>
            </p:cNvPicPr>
            <p:nvPr/>
          </p:nvPicPr>
          <p:blipFill>
            <a:blip r:embed="rId11" cstate="print"/>
            <a:srcRect/>
            <a:stretch>
              <a:fillRect/>
            </a:stretch>
          </p:blipFill>
          <p:spPr bwMode="auto">
            <a:xfrm>
              <a:off x="8266238" y="-634899"/>
              <a:ext cx="753902" cy="838199"/>
            </a:xfrm>
            <a:prstGeom prst="rect">
              <a:avLst/>
            </a:prstGeom>
            <a:noFill/>
            <a:ln w="9525">
              <a:noFill/>
              <a:miter lim="800000"/>
              <a:headEnd/>
              <a:tailEnd/>
            </a:ln>
          </p:spPr>
        </p:pic>
        <p:sp>
          <p:nvSpPr>
            <p:cNvPr id="104" name="Rounded Rectangle 103"/>
            <p:cNvSpPr/>
            <p:nvPr/>
          </p:nvSpPr>
          <p:spPr>
            <a:xfrm>
              <a:off x="457200" y="-880371"/>
              <a:ext cx="8633951"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05" name="Rectangle 104"/>
            <p:cNvSpPr/>
            <p:nvPr/>
          </p:nvSpPr>
          <p:spPr>
            <a:xfrm rot="16200000">
              <a:off x="-513431" y="-459499"/>
              <a:ext cx="1431524" cy="369322"/>
            </a:xfrm>
            <a:prstGeom prst="rect">
              <a:avLst/>
            </a:prstGeom>
          </p:spPr>
          <p:txBody>
            <a:bodyPr wrap="none" lIns="91429" tIns="45715" rIns="91429" bIns="45715">
              <a:spAutoFit/>
            </a:bodyPr>
            <a:lstStyle/>
            <a:p>
              <a:r>
                <a:rPr lang="fr-CH" b="1" dirty="0" smtClean="0">
                  <a:solidFill>
                    <a:schemeClr val="accent6">
                      <a:lumMod val="50000"/>
                    </a:schemeClr>
                  </a:solidFill>
                </a:rPr>
                <a:t>BEAM TUBES</a:t>
              </a:r>
              <a:endParaRPr lang="en-US" b="1" dirty="0">
                <a:solidFill>
                  <a:schemeClr val="accent6">
                    <a:lumMod val="50000"/>
                  </a:schemeClr>
                </a:solidFill>
              </a:endParaRPr>
            </a:p>
          </p:txBody>
        </p:sp>
      </p:grpSp>
      <p:sp>
        <p:nvSpPr>
          <p:cNvPr id="106" name="Title 1"/>
          <p:cNvSpPr>
            <a:spLocks noGrp="1"/>
          </p:cNvSpPr>
          <p:nvPr>
            <p:ph type="title"/>
          </p:nvPr>
        </p:nvSpPr>
        <p:spPr>
          <a:xfrm>
            <a:off x="899592" y="125760"/>
            <a:ext cx="7848872" cy="1143000"/>
          </a:xfrm>
        </p:spPr>
        <p:txBody>
          <a:bodyPr/>
          <a:lstStyle/>
          <a:p>
            <a:r>
              <a:rPr lang="es-ES" dirty="0" err="1" smtClean="0"/>
              <a:t>Niobium</a:t>
            </a:r>
            <a:r>
              <a:rPr lang="es-ES" dirty="0" smtClean="0"/>
              <a:t> </a:t>
            </a:r>
            <a:r>
              <a:rPr lang="es-ES" dirty="0" err="1" smtClean="0"/>
              <a:t>cavity</a:t>
            </a:r>
            <a:r>
              <a:rPr lang="es-ES" dirty="0" smtClean="0"/>
              <a:t> at CERN</a:t>
            </a:r>
            <a:endParaRPr lang="en-GB" dirty="0"/>
          </a:p>
        </p:txBody>
      </p:sp>
    </p:spTree>
    <p:extLst>
      <p:ext uri="{BB962C8B-B14F-4D97-AF65-F5344CB8AC3E}">
        <p14:creationId xmlns:p14="http://schemas.microsoft.com/office/powerpoint/2010/main" val="1739092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smtClean="0"/>
              <a:t>I. Aviles &amp; N. Valverde</a:t>
            </a:r>
            <a:endParaRPr lang="en-GB" dirty="0"/>
          </a:p>
        </p:txBody>
      </p:sp>
      <p:sp>
        <p:nvSpPr>
          <p:cNvPr id="5" name="Slide Number Placeholder 4"/>
          <p:cNvSpPr>
            <a:spLocks noGrp="1"/>
          </p:cNvSpPr>
          <p:nvPr>
            <p:ph type="sldNum" sz="quarter" idx="12"/>
          </p:nvPr>
        </p:nvSpPr>
        <p:spPr/>
        <p:txBody>
          <a:bodyPr/>
          <a:lstStyle/>
          <a:p>
            <a:fld id="{6833595E-478A-4ABB-9C9C-C9BC51AA990E}" type="slidenum">
              <a:rPr lang="en-GB" smtClean="0"/>
              <a:t>2</a:t>
            </a:fld>
            <a:endParaRPr lang="en-GB" dirty="0"/>
          </a:p>
        </p:txBody>
      </p:sp>
      <p:sp>
        <p:nvSpPr>
          <p:cNvPr id="6" name="Content Placeholder 2"/>
          <p:cNvSpPr>
            <a:spLocks noGrp="1"/>
          </p:cNvSpPr>
          <p:nvPr>
            <p:ph idx="1"/>
          </p:nvPr>
        </p:nvSpPr>
        <p:spPr>
          <a:xfrm>
            <a:off x="179512" y="1484784"/>
            <a:ext cx="8229600" cy="4896544"/>
          </a:xfrm>
        </p:spPr>
        <p:txBody>
          <a:bodyPr>
            <a:noAutofit/>
          </a:bodyPr>
          <a:lstStyle/>
          <a:p>
            <a:pPr>
              <a:lnSpc>
                <a:spcPct val="150000"/>
              </a:lnSpc>
            </a:pPr>
            <a:r>
              <a:rPr lang="en-GB" sz="4000" dirty="0" smtClean="0">
                <a:solidFill>
                  <a:schemeClr val="accent1">
                    <a:lumMod val="75000"/>
                  </a:schemeClr>
                </a:solidFill>
                <a:latin typeface="+mj-lt"/>
              </a:rPr>
              <a:t>Overview</a:t>
            </a:r>
          </a:p>
          <a:p>
            <a:pPr>
              <a:lnSpc>
                <a:spcPct val="150000"/>
              </a:lnSpc>
            </a:pPr>
            <a:r>
              <a:rPr lang="en-GB" sz="4000" dirty="0" smtClean="0">
                <a:solidFill>
                  <a:schemeClr val="accent1">
                    <a:lumMod val="75000"/>
                  </a:schemeClr>
                </a:solidFill>
                <a:latin typeface="+mj-lt"/>
              </a:rPr>
              <a:t>Niobium cavities</a:t>
            </a:r>
          </a:p>
          <a:p>
            <a:pPr>
              <a:lnSpc>
                <a:spcPct val="150000"/>
              </a:lnSpc>
            </a:pPr>
            <a:r>
              <a:rPr lang="en-GB" sz="4000" dirty="0" smtClean="0">
                <a:solidFill>
                  <a:schemeClr val="accent1">
                    <a:lumMod val="75000"/>
                  </a:schemeClr>
                </a:solidFill>
                <a:latin typeface="+mj-lt"/>
              </a:rPr>
              <a:t>R&amp;D </a:t>
            </a:r>
          </a:p>
          <a:p>
            <a:pPr>
              <a:lnSpc>
                <a:spcPct val="150000"/>
              </a:lnSpc>
            </a:pPr>
            <a:r>
              <a:rPr lang="en-GB" sz="4000" dirty="0" smtClean="0">
                <a:solidFill>
                  <a:schemeClr val="accent1">
                    <a:lumMod val="75000"/>
                  </a:schemeClr>
                </a:solidFill>
                <a:latin typeface="+mj-lt"/>
              </a:rPr>
              <a:t>Conclusions</a:t>
            </a:r>
            <a:endParaRPr lang="en-GB" sz="4000" dirty="0">
              <a:solidFill>
                <a:schemeClr val="accent1">
                  <a:lumMod val="75000"/>
                </a:schemeClr>
              </a:solidFill>
              <a:latin typeface="+mj-lt"/>
            </a:endParaRPr>
          </a:p>
        </p:txBody>
      </p:sp>
      <p:sp>
        <p:nvSpPr>
          <p:cNvPr id="2" name="CuadroTexto 1"/>
          <p:cNvSpPr txBox="1"/>
          <p:nvPr/>
        </p:nvSpPr>
        <p:spPr>
          <a:xfrm>
            <a:off x="3923928" y="1790814"/>
            <a:ext cx="4968552" cy="2862322"/>
          </a:xfrm>
          <a:prstGeom prst="rect">
            <a:avLst/>
          </a:prstGeom>
          <a:noFill/>
        </p:spPr>
        <p:txBody>
          <a:bodyPr wrap="square" rtlCol="0">
            <a:spAutoFit/>
          </a:bodyPr>
          <a:lstStyle/>
          <a:p>
            <a:pPr marL="342900" indent="-342900">
              <a:buFont typeface="Arial"/>
              <a:buChar char="•"/>
            </a:pPr>
            <a:r>
              <a:rPr lang="es-ES" sz="2000" dirty="0" smtClean="0">
                <a:solidFill>
                  <a:srgbClr val="008000"/>
                </a:solidFill>
              </a:rPr>
              <a:t>Material </a:t>
            </a:r>
            <a:r>
              <a:rPr lang="es-ES" sz="2000" dirty="0" err="1" smtClean="0">
                <a:solidFill>
                  <a:srgbClr val="008000"/>
                </a:solidFill>
              </a:rPr>
              <a:t>procurement</a:t>
            </a:r>
            <a:endParaRPr lang="es-ES" sz="2000" dirty="0" smtClean="0">
              <a:solidFill>
                <a:srgbClr val="008000"/>
              </a:solidFill>
            </a:endParaRPr>
          </a:p>
          <a:p>
            <a:endParaRPr lang="es-ES" sz="2000" dirty="0">
              <a:solidFill>
                <a:srgbClr val="008000"/>
              </a:solidFill>
            </a:endParaRPr>
          </a:p>
          <a:p>
            <a:pPr marL="342900" indent="-342900">
              <a:buFont typeface="Arial"/>
              <a:buChar char="•"/>
            </a:pPr>
            <a:r>
              <a:rPr lang="es-ES" sz="2000" dirty="0" err="1" smtClean="0">
                <a:solidFill>
                  <a:srgbClr val="008000"/>
                </a:solidFill>
              </a:rPr>
              <a:t>Monocell</a:t>
            </a:r>
            <a:r>
              <a:rPr lang="es-ES" sz="2000" dirty="0" smtClean="0">
                <a:solidFill>
                  <a:srgbClr val="008000"/>
                </a:solidFill>
              </a:rPr>
              <a:t> </a:t>
            </a:r>
            <a:endParaRPr lang="es-ES" sz="2000" dirty="0">
              <a:solidFill>
                <a:srgbClr val="008000"/>
              </a:solidFill>
            </a:endParaRPr>
          </a:p>
          <a:p>
            <a:endParaRPr lang="es-ES" sz="2000" dirty="0" smtClean="0">
              <a:solidFill>
                <a:srgbClr val="008000"/>
              </a:solidFill>
            </a:endParaRPr>
          </a:p>
          <a:p>
            <a:pPr marL="342900" indent="-342900">
              <a:buFont typeface="Arial"/>
              <a:buChar char="•"/>
            </a:pPr>
            <a:r>
              <a:rPr lang="es-ES" sz="2000" dirty="0" smtClean="0">
                <a:solidFill>
                  <a:srgbClr val="008000"/>
                </a:solidFill>
              </a:rPr>
              <a:t>5–</a:t>
            </a:r>
            <a:r>
              <a:rPr lang="es-ES" sz="2000" dirty="0" err="1" smtClean="0">
                <a:solidFill>
                  <a:srgbClr val="008000"/>
                </a:solidFill>
              </a:rPr>
              <a:t>cell</a:t>
            </a:r>
            <a:r>
              <a:rPr lang="es-ES" sz="2000" dirty="0" smtClean="0">
                <a:solidFill>
                  <a:srgbClr val="008000"/>
                </a:solidFill>
              </a:rPr>
              <a:t> </a:t>
            </a:r>
            <a:r>
              <a:rPr lang="es-ES" sz="2000" dirty="0" err="1" smtClean="0">
                <a:solidFill>
                  <a:srgbClr val="008000"/>
                </a:solidFill>
              </a:rPr>
              <a:t>cavities</a:t>
            </a:r>
            <a:r>
              <a:rPr lang="es-ES" sz="2000" dirty="0" smtClean="0">
                <a:solidFill>
                  <a:srgbClr val="008000"/>
                </a:solidFill>
              </a:rPr>
              <a:t> (</a:t>
            </a:r>
            <a:r>
              <a:rPr lang="es-ES" sz="2000" dirty="0" err="1" smtClean="0">
                <a:solidFill>
                  <a:srgbClr val="008000"/>
                </a:solidFill>
              </a:rPr>
              <a:t>Research</a:t>
            </a:r>
            <a:r>
              <a:rPr lang="es-ES" sz="2000" dirty="0" smtClean="0">
                <a:solidFill>
                  <a:srgbClr val="008000"/>
                </a:solidFill>
              </a:rPr>
              <a:t> Instruments) x 4</a:t>
            </a:r>
          </a:p>
          <a:p>
            <a:endParaRPr lang="es-ES" sz="2000" dirty="0">
              <a:solidFill>
                <a:srgbClr val="008000"/>
              </a:solidFill>
            </a:endParaRPr>
          </a:p>
          <a:p>
            <a:pPr marL="342900" indent="-342900">
              <a:buFont typeface="Arial"/>
              <a:buChar char="•"/>
            </a:pPr>
            <a:r>
              <a:rPr lang="es-ES" sz="2000" dirty="0" smtClean="0">
                <a:solidFill>
                  <a:srgbClr val="008000"/>
                </a:solidFill>
              </a:rPr>
              <a:t>5–</a:t>
            </a:r>
            <a:r>
              <a:rPr lang="es-ES" sz="2000" dirty="0" err="1" smtClean="0">
                <a:solidFill>
                  <a:srgbClr val="008000"/>
                </a:solidFill>
              </a:rPr>
              <a:t>cell</a:t>
            </a:r>
            <a:r>
              <a:rPr lang="es-ES" sz="2000" dirty="0" smtClean="0">
                <a:solidFill>
                  <a:srgbClr val="008000"/>
                </a:solidFill>
              </a:rPr>
              <a:t> </a:t>
            </a:r>
            <a:r>
              <a:rPr lang="es-ES" sz="2000" dirty="0" err="1" smtClean="0">
                <a:solidFill>
                  <a:srgbClr val="008000"/>
                </a:solidFill>
              </a:rPr>
              <a:t>cavity</a:t>
            </a:r>
            <a:r>
              <a:rPr lang="es-ES" sz="2000" dirty="0" smtClean="0">
                <a:solidFill>
                  <a:srgbClr val="008000"/>
                </a:solidFill>
              </a:rPr>
              <a:t> (CERN)</a:t>
            </a:r>
          </a:p>
          <a:p>
            <a:endParaRPr lang="es-ES" sz="2000" dirty="0">
              <a:solidFill>
                <a:srgbClr val="008000"/>
              </a:solidFill>
            </a:endParaRPr>
          </a:p>
          <a:p>
            <a:pPr marL="342900" indent="-342900">
              <a:buFont typeface="Arial"/>
              <a:buChar char="•"/>
            </a:pPr>
            <a:r>
              <a:rPr lang="es-ES" sz="2000" dirty="0" err="1" smtClean="0">
                <a:solidFill>
                  <a:srgbClr val="008000"/>
                </a:solidFill>
              </a:rPr>
              <a:t>Helium</a:t>
            </a:r>
            <a:r>
              <a:rPr lang="es-ES" sz="2000" dirty="0" smtClean="0">
                <a:solidFill>
                  <a:srgbClr val="008000"/>
                </a:solidFill>
              </a:rPr>
              <a:t> </a:t>
            </a:r>
            <a:r>
              <a:rPr lang="es-ES" sz="2000" dirty="0" err="1" smtClean="0">
                <a:solidFill>
                  <a:srgbClr val="008000"/>
                </a:solidFill>
              </a:rPr>
              <a:t>tanks</a:t>
            </a:r>
            <a:endParaRPr lang="es-ES" dirty="0"/>
          </a:p>
        </p:txBody>
      </p:sp>
      <p:sp>
        <p:nvSpPr>
          <p:cNvPr id="3" name="Abrir llave 2"/>
          <p:cNvSpPr/>
          <p:nvPr/>
        </p:nvSpPr>
        <p:spPr>
          <a:xfrm>
            <a:off x="3779912" y="1790814"/>
            <a:ext cx="144016" cy="279031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72297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51366" y="4065985"/>
            <a:ext cx="9142517" cy="1405218"/>
            <a:chOff x="-51366" y="4191001"/>
            <a:chExt cx="9142517" cy="1405218"/>
          </a:xfrm>
        </p:grpSpPr>
        <p:sp>
          <p:nvSpPr>
            <p:cNvPr id="100" name="Cloud 99"/>
            <p:cNvSpPr/>
            <p:nvPr/>
          </p:nvSpPr>
          <p:spPr>
            <a:xfrm>
              <a:off x="5867400" y="5345840"/>
              <a:ext cx="273796" cy="225291"/>
            </a:xfrm>
            <a:prstGeom prst="cloud">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90" name="Cloud 89"/>
            <p:cNvSpPr/>
            <p:nvPr/>
          </p:nvSpPr>
          <p:spPr>
            <a:xfrm>
              <a:off x="6451249" y="5217027"/>
              <a:ext cx="381000" cy="304800"/>
            </a:xfrm>
            <a:prstGeom prst="cloud">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24" name="TextBox 123"/>
            <p:cNvSpPr txBox="1"/>
            <p:nvPr/>
          </p:nvSpPr>
          <p:spPr>
            <a:xfrm>
              <a:off x="6471351" y="5143087"/>
              <a:ext cx="457200" cy="369322"/>
            </a:xfrm>
            <a:prstGeom prst="rect">
              <a:avLst/>
            </a:prstGeom>
            <a:noFill/>
          </p:spPr>
          <p:txBody>
            <a:bodyPr wrap="square" lIns="91429" tIns="45715" rIns="91429" bIns="45715" rtlCol="0">
              <a:spAutoFit/>
            </a:bodyPr>
            <a:lstStyle/>
            <a:p>
              <a:r>
                <a:rPr lang="fr-CH" dirty="0" smtClean="0">
                  <a:latin typeface="Chiller" pitchFamily="82" charset="0"/>
                </a:rPr>
                <a:t>Nb</a:t>
              </a:r>
              <a:endParaRPr lang="en-US" dirty="0">
                <a:latin typeface="Chiller" pitchFamily="82" charset="0"/>
              </a:endParaRPr>
            </a:p>
          </p:txBody>
        </p:sp>
        <p:sp>
          <p:nvSpPr>
            <p:cNvPr id="123" name="Rounded Rectangle 122"/>
            <p:cNvSpPr/>
            <p:nvPr/>
          </p:nvSpPr>
          <p:spPr>
            <a:xfrm>
              <a:off x="457200" y="4419600"/>
              <a:ext cx="8633951"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2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8021" y="4603189"/>
              <a:ext cx="113555" cy="90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156490" y="4576515"/>
              <a:ext cx="155081" cy="834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9951" y="4799018"/>
              <a:ext cx="101056" cy="51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3252" y="4817569"/>
              <a:ext cx="101114" cy="47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84300" y="4603189"/>
              <a:ext cx="90676" cy="888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2" name="Plus 131"/>
            <p:cNvSpPr/>
            <p:nvPr/>
          </p:nvSpPr>
          <p:spPr>
            <a:xfrm>
              <a:off x="6287823" y="4841283"/>
              <a:ext cx="3810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33" name="Plus 132"/>
            <p:cNvSpPr/>
            <p:nvPr/>
          </p:nvSpPr>
          <p:spPr>
            <a:xfrm>
              <a:off x="6821223" y="4841283"/>
              <a:ext cx="3810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34" name="Right Arrow 133"/>
            <p:cNvSpPr/>
            <p:nvPr/>
          </p:nvSpPr>
          <p:spPr>
            <a:xfrm>
              <a:off x="7376918" y="4931783"/>
              <a:ext cx="381000" cy="123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82" name="Rectangle 81"/>
            <p:cNvSpPr/>
            <p:nvPr/>
          </p:nvSpPr>
          <p:spPr>
            <a:xfrm>
              <a:off x="497006" y="4395901"/>
              <a:ext cx="5252422" cy="1200318"/>
            </a:xfrm>
            <a:prstGeom prst="rect">
              <a:avLst/>
            </a:prstGeom>
          </p:spPr>
          <p:txBody>
            <a:bodyPr wrap="square" lIns="91429" tIns="45715" rIns="91429" bIns="45715">
              <a:spAutoFit/>
            </a:bodyPr>
            <a:lstStyle/>
            <a:p>
              <a:r>
                <a:rPr lang="en-GB" b="1" dirty="0" smtClean="0">
                  <a:solidFill>
                    <a:schemeClr val="tx2"/>
                  </a:solidFill>
                </a:rPr>
                <a:t>Machining SS Flange + </a:t>
              </a:r>
              <a:r>
                <a:rPr lang="en-GB" b="1" dirty="0" err="1" smtClean="0">
                  <a:solidFill>
                    <a:schemeClr val="tx2"/>
                  </a:solidFill>
                </a:rPr>
                <a:t>Nb</a:t>
              </a:r>
              <a:r>
                <a:rPr lang="en-GB" b="1" dirty="0" smtClean="0">
                  <a:solidFill>
                    <a:schemeClr val="tx2"/>
                  </a:solidFill>
                </a:rPr>
                <a:t> beam tube  + SS insert</a:t>
              </a:r>
            </a:p>
            <a:p>
              <a:r>
                <a:rPr lang="en-GB" b="1" dirty="0" smtClean="0">
                  <a:solidFill>
                    <a:schemeClr val="tx2"/>
                  </a:solidFill>
                </a:rPr>
                <a:t>Degreasing + CP</a:t>
              </a:r>
            </a:p>
            <a:p>
              <a:r>
                <a:rPr lang="en-GB" b="1" dirty="0" smtClean="0">
                  <a:solidFill>
                    <a:schemeClr val="tx2"/>
                  </a:solidFill>
                </a:rPr>
                <a:t>Brazing</a:t>
              </a:r>
            </a:p>
            <a:p>
              <a:r>
                <a:rPr lang="en-GB" b="1" dirty="0" smtClean="0">
                  <a:solidFill>
                    <a:schemeClr val="tx2"/>
                  </a:solidFill>
                </a:rPr>
                <a:t>Machining-Removal of SS insert</a:t>
              </a:r>
            </a:p>
          </p:txBody>
        </p:sp>
        <p:sp>
          <p:nvSpPr>
            <p:cNvPr id="86" name="Right Arrow 85"/>
            <p:cNvSpPr/>
            <p:nvPr/>
          </p:nvSpPr>
          <p:spPr>
            <a:xfrm>
              <a:off x="8039100" y="4929200"/>
              <a:ext cx="573520" cy="123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87" name="TextBox 86"/>
            <p:cNvSpPr txBox="1"/>
            <p:nvPr/>
          </p:nvSpPr>
          <p:spPr>
            <a:xfrm>
              <a:off x="7962900" y="4603189"/>
              <a:ext cx="990600"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Machining</a:t>
              </a:r>
              <a:endParaRPr lang="en-GB" sz="1600" b="1" dirty="0">
                <a:solidFill>
                  <a:schemeClr val="accent3">
                    <a:lumMod val="75000"/>
                  </a:schemeClr>
                </a:solidFill>
                <a:latin typeface="Chiller" pitchFamily="82" charset="0"/>
              </a:endParaRPr>
            </a:p>
          </p:txBody>
        </p:sp>
        <p:sp>
          <p:nvSpPr>
            <p:cNvPr id="88" name="TextBox 87"/>
            <p:cNvSpPr txBox="1"/>
            <p:nvPr/>
          </p:nvSpPr>
          <p:spPr>
            <a:xfrm>
              <a:off x="7232842" y="4614456"/>
              <a:ext cx="762000"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Brazing</a:t>
              </a:r>
              <a:endParaRPr lang="en-GB" sz="1600" b="1" dirty="0">
                <a:solidFill>
                  <a:schemeClr val="accent3">
                    <a:lumMod val="75000"/>
                  </a:schemeClr>
                </a:solidFill>
                <a:latin typeface="Chiller" pitchFamily="82" charset="0"/>
              </a:endParaRPr>
            </a:p>
          </p:txBody>
        </p:sp>
        <p:sp>
          <p:nvSpPr>
            <p:cNvPr id="103" name="Cloud 102"/>
            <p:cNvSpPr/>
            <p:nvPr/>
          </p:nvSpPr>
          <p:spPr>
            <a:xfrm>
              <a:off x="7226771" y="5264104"/>
              <a:ext cx="227277" cy="304800"/>
            </a:xfrm>
            <a:prstGeom prst="cloud">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04" name="TextBox 103"/>
            <p:cNvSpPr txBox="1"/>
            <p:nvPr/>
          </p:nvSpPr>
          <p:spPr>
            <a:xfrm>
              <a:off x="7180830" y="5182828"/>
              <a:ext cx="555696" cy="369322"/>
            </a:xfrm>
            <a:prstGeom prst="rect">
              <a:avLst/>
            </a:prstGeom>
            <a:noFill/>
          </p:spPr>
          <p:txBody>
            <a:bodyPr wrap="square" lIns="91429" tIns="45715" rIns="91429" bIns="45715" rtlCol="0">
              <a:spAutoFit/>
            </a:bodyPr>
            <a:lstStyle/>
            <a:p>
              <a:r>
                <a:rPr lang="fr-CH" dirty="0" smtClean="0">
                  <a:latin typeface="Chiller" pitchFamily="82" charset="0"/>
                </a:rPr>
                <a:t>SS</a:t>
              </a:r>
              <a:endParaRPr lang="en-US" dirty="0">
                <a:latin typeface="Chiller" pitchFamily="82" charset="0"/>
              </a:endParaRPr>
            </a:p>
          </p:txBody>
        </p:sp>
        <p:sp>
          <p:nvSpPr>
            <p:cNvPr id="128" name="TextBox 127"/>
            <p:cNvSpPr txBox="1"/>
            <p:nvPr/>
          </p:nvSpPr>
          <p:spPr>
            <a:xfrm rot="16200000">
              <a:off x="-420389" y="4560024"/>
              <a:ext cx="1322812" cy="584765"/>
            </a:xfrm>
            <a:prstGeom prst="rect">
              <a:avLst/>
            </a:prstGeom>
            <a:noFill/>
          </p:spPr>
          <p:txBody>
            <a:bodyPr wrap="square" lIns="91429" tIns="45715" rIns="91429" bIns="45715" rtlCol="0">
              <a:spAutoFit/>
            </a:bodyPr>
            <a:lstStyle/>
            <a:p>
              <a:pPr algn="ctr"/>
              <a:r>
                <a:rPr lang="fr-CH" sz="1600" b="1" dirty="0" smtClean="0">
                  <a:solidFill>
                    <a:schemeClr val="accent6">
                      <a:lumMod val="50000"/>
                    </a:schemeClr>
                  </a:solidFill>
                </a:rPr>
                <a:t>TANK CONNECTOR</a:t>
              </a:r>
              <a:endParaRPr lang="en-US" sz="1600" b="1" dirty="0">
                <a:solidFill>
                  <a:schemeClr val="accent6">
                    <a:lumMod val="50000"/>
                  </a:schemeClr>
                </a:solidFill>
              </a:endParaRPr>
            </a:p>
          </p:txBody>
        </p:sp>
      </p:grpSp>
      <p:grpSp>
        <p:nvGrpSpPr>
          <p:cNvPr id="34" name="Group 33"/>
          <p:cNvGrpSpPr/>
          <p:nvPr/>
        </p:nvGrpSpPr>
        <p:grpSpPr>
          <a:xfrm>
            <a:off x="76202" y="5532792"/>
            <a:ext cx="9014950" cy="1352592"/>
            <a:chOff x="76201" y="5506095"/>
            <a:chExt cx="9014950" cy="1352592"/>
          </a:xfrm>
        </p:grpSpPr>
        <p:sp>
          <p:nvSpPr>
            <p:cNvPr id="16" name="Right Arrow 15"/>
            <p:cNvSpPr/>
            <p:nvPr/>
          </p:nvSpPr>
          <p:spPr>
            <a:xfrm>
              <a:off x="7315199" y="6161426"/>
              <a:ext cx="482221" cy="1430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47" name="TextBox 46"/>
            <p:cNvSpPr txBox="1"/>
            <p:nvPr/>
          </p:nvSpPr>
          <p:spPr>
            <a:xfrm>
              <a:off x="7692257" y="5846931"/>
              <a:ext cx="685800" cy="338544"/>
            </a:xfrm>
            <a:prstGeom prst="rect">
              <a:avLst/>
            </a:prstGeom>
            <a:noFill/>
          </p:spPr>
          <p:txBody>
            <a:bodyPr wrap="square" lIns="91429" tIns="45715" rIns="91429" bIns="45715" rtlCol="0">
              <a:spAutoFit/>
            </a:bodyPr>
            <a:lstStyle/>
            <a:p>
              <a:r>
                <a:rPr lang="fr-CH" sz="1600" b="1" dirty="0">
                  <a:solidFill>
                    <a:schemeClr val="accent3">
                      <a:lumMod val="75000"/>
                    </a:schemeClr>
                  </a:solidFill>
                  <a:latin typeface="Chiller" pitchFamily="82" charset="0"/>
                </a:rPr>
                <a:t>EBW</a:t>
              </a:r>
              <a:endParaRPr lang="en-US" sz="1600" b="1" dirty="0">
                <a:solidFill>
                  <a:schemeClr val="accent3">
                    <a:lumMod val="75000"/>
                  </a:schemeClr>
                </a:solidFill>
                <a:latin typeface="Chiller" pitchFamily="82" charset="0"/>
              </a:endParaRPr>
            </a:p>
          </p:txBody>
        </p:sp>
        <p:sp>
          <p:nvSpPr>
            <p:cNvPr id="60" name="Rounded Rectangle 59"/>
            <p:cNvSpPr/>
            <p:nvPr/>
          </p:nvSpPr>
          <p:spPr>
            <a:xfrm>
              <a:off x="457200" y="5600701"/>
              <a:ext cx="8633951"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1041"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2369" y="5649986"/>
              <a:ext cx="78303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8322" y="5875931"/>
              <a:ext cx="713094" cy="57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 name="Plus 135"/>
            <p:cNvSpPr/>
            <p:nvPr/>
          </p:nvSpPr>
          <p:spPr>
            <a:xfrm>
              <a:off x="5596814" y="6030986"/>
              <a:ext cx="3810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p>
          </p:txBody>
        </p:sp>
        <p:pic>
          <p:nvPicPr>
            <p:cNvPr id="137"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8672" y="6071864"/>
              <a:ext cx="760328" cy="32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Multiply 26"/>
            <p:cNvSpPr/>
            <p:nvPr/>
          </p:nvSpPr>
          <p:spPr>
            <a:xfrm>
              <a:off x="6189829" y="6035535"/>
              <a:ext cx="304800" cy="304800"/>
            </a:xfrm>
            <a:prstGeom prst="mathMultipl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TextBox 112"/>
            <p:cNvSpPr txBox="1"/>
            <p:nvPr/>
          </p:nvSpPr>
          <p:spPr>
            <a:xfrm>
              <a:off x="5910426" y="6009239"/>
              <a:ext cx="289400" cy="369322"/>
            </a:xfrm>
            <a:prstGeom prst="rect">
              <a:avLst/>
            </a:prstGeom>
            <a:noFill/>
          </p:spPr>
          <p:txBody>
            <a:bodyPr wrap="square" lIns="91429" tIns="45715" rIns="91429" bIns="45715" rtlCol="0">
              <a:spAutoFit/>
            </a:bodyPr>
            <a:lstStyle/>
            <a:p>
              <a:r>
                <a:rPr lang="fr-CH" b="1" dirty="0" smtClean="0">
                  <a:solidFill>
                    <a:schemeClr val="accent3"/>
                  </a:solidFill>
                  <a:latin typeface="Arial" panose="020B0604020202020204" pitchFamily="34" charset="0"/>
                  <a:cs typeface="Arial" panose="020B0604020202020204" pitchFamily="34" charset="0"/>
                </a:rPr>
                <a:t>2</a:t>
              </a:r>
              <a:endParaRPr lang="en-US" b="1" dirty="0">
                <a:solidFill>
                  <a:schemeClr val="accent3"/>
                </a:solidFill>
                <a:latin typeface="Arial" panose="020B0604020202020204" pitchFamily="34" charset="0"/>
                <a:cs typeface="Arial" panose="020B0604020202020204" pitchFamily="34" charset="0"/>
              </a:endParaRPr>
            </a:p>
          </p:txBody>
        </p:sp>
        <p:sp>
          <p:nvSpPr>
            <p:cNvPr id="114" name="Rectangle 113"/>
            <p:cNvSpPr/>
            <p:nvPr/>
          </p:nvSpPr>
          <p:spPr>
            <a:xfrm>
              <a:off x="513418" y="5562600"/>
              <a:ext cx="5252422" cy="923320"/>
            </a:xfrm>
            <a:prstGeom prst="rect">
              <a:avLst/>
            </a:prstGeom>
          </p:spPr>
          <p:txBody>
            <a:bodyPr wrap="square" lIns="91429" tIns="45715" rIns="91429" bIns="45715">
              <a:spAutoFit/>
            </a:bodyPr>
            <a:lstStyle/>
            <a:p>
              <a:r>
                <a:rPr lang="en-GB" i="1" u="sng" dirty="0" smtClean="0">
                  <a:solidFill>
                    <a:schemeClr val="tx2"/>
                  </a:solidFill>
                  <a:effectLst>
                    <a:outerShdw blurRad="38100" dist="38100" dir="2700000" algn="tl">
                      <a:srgbClr val="000000">
                        <a:alpha val="43137"/>
                      </a:srgbClr>
                    </a:outerShdw>
                  </a:effectLst>
                </a:rPr>
                <a:t>Assembly beam tube + ports=&gt; end group</a:t>
              </a:r>
            </a:p>
            <a:p>
              <a:r>
                <a:rPr lang="en-GB" b="1" dirty="0" smtClean="0">
                  <a:solidFill>
                    <a:schemeClr val="tx2"/>
                  </a:solidFill>
                </a:rPr>
                <a:t>Degreasing + CP ( 8h before EBW)</a:t>
              </a:r>
            </a:p>
            <a:p>
              <a:r>
                <a:rPr lang="en-GB" b="1" dirty="0" smtClean="0">
                  <a:solidFill>
                    <a:schemeClr val="tx2"/>
                  </a:solidFill>
                </a:rPr>
                <a:t>Electron beam welding (EBW)</a:t>
              </a:r>
            </a:p>
          </p:txBody>
        </p:sp>
        <p:sp>
          <p:nvSpPr>
            <p:cNvPr id="115" name="Right Arrow 114"/>
            <p:cNvSpPr/>
            <p:nvPr/>
          </p:nvSpPr>
          <p:spPr>
            <a:xfrm>
              <a:off x="7870835" y="6148064"/>
              <a:ext cx="395402"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16" name="TextBox 115"/>
            <p:cNvSpPr txBox="1"/>
            <p:nvPr/>
          </p:nvSpPr>
          <p:spPr>
            <a:xfrm>
              <a:off x="7274053" y="5822883"/>
              <a:ext cx="471570"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CP</a:t>
              </a:r>
              <a:endParaRPr lang="en-GB" sz="1600" b="1" dirty="0">
                <a:solidFill>
                  <a:schemeClr val="accent3">
                    <a:lumMod val="75000"/>
                  </a:schemeClr>
                </a:solidFill>
                <a:latin typeface="Chiller" pitchFamily="82" charset="0"/>
              </a:endParaRPr>
            </a:p>
          </p:txBody>
        </p:sp>
        <p:sp>
          <p:nvSpPr>
            <p:cNvPr id="129" name="Rectangle 128"/>
            <p:cNvSpPr/>
            <p:nvPr/>
          </p:nvSpPr>
          <p:spPr>
            <a:xfrm rot="16200000">
              <a:off x="-415434" y="5997730"/>
              <a:ext cx="1352592" cy="369322"/>
            </a:xfrm>
            <a:prstGeom prst="rect">
              <a:avLst/>
            </a:prstGeom>
          </p:spPr>
          <p:txBody>
            <a:bodyPr wrap="none" lIns="91429" tIns="45715" rIns="91429" bIns="45715">
              <a:spAutoFit/>
            </a:bodyPr>
            <a:lstStyle/>
            <a:p>
              <a:r>
                <a:rPr lang="fr-CH" b="1" dirty="0" smtClean="0">
                  <a:solidFill>
                    <a:schemeClr val="accent6">
                      <a:lumMod val="50000"/>
                    </a:schemeClr>
                  </a:solidFill>
                </a:rPr>
                <a:t>END GROUP</a:t>
              </a:r>
              <a:endParaRPr lang="en-US" b="1" dirty="0">
                <a:solidFill>
                  <a:schemeClr val="accent6">
                    <a:lumMod val="50000"/>
                  </a:schemeClr>
                </a:solidFill>
              </a:endParaRPr>
            </a:p>
          </p:txBody>
        </p:sp>
      </p:grpSp>
      <p:grpSp>
        <p:nvGrpSpPr>
          <p:cNvPr id="29" name="Group 28"/>
          <p:cNvGrpSpPr/>
          <p:nvPr/>
        </p:nvGrpSpPr>
        <p:grpSpPr>
          <a:xfrm>
            <a:off x="-34493" y="1282778"/>
            <a:ext cx="9121484" cy="1518368"/>
            <a:chOff x="-30333" y="1598954"/>
            <a:chExt cx="9121484" cy="1518368"/>
          </a:xfrm>
        </p:grpSpPr>
        <p:sp>
          <p:nvSpPr>
            <p:cNvPr id="106" name="Cloud 105"/>
            <p:cNvSpPr/>
            <p:nvPr/>
          </p:nvSpPr>
          <p:spPr>
            <a:xfrm>
              <a:off x="5030337" y="2263977"/>
              <a:ext cx="381000" cy="304800"/>
            </a:xfrm>
            <a:prstGeom prst="cloud">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5" name="TextBox 4"/>
            <p:cNvSpPr txBox="1"/>
            <p:nvPr/>
          </p:nvSpPr>
          <p:spPr>
            <a:xfrm>
              <a:off x="519920" y="1640005"/>
              <a:ext cx="4159771" cy="1477317"/>
            </a:xfrm>
            <a:prstGeom prst="rect">
              <a:avLst/>
            </a:prstGeom>
            <a:noFill/>
          </p:spPr>
          <p:txBody>
            <a:bodyPr wrap="square" lIns="91429" tIns="45715" rIns="91429" bIns="45715" rtlCol="0">
              <a:spAutoFit/>
            </a:bodyPr>
            <a:lstStyle/>
            <a:p>
              <a:r>
                <a:rPr lang="en-GB" b="1" dirty="0" smtClean="0">
                  <a:solidFill>
                    <a:schemeClr val="tx2"/>
                  </a:solidFill>
                </a:rPr>
                <a:t>Machining SS Flange + </a:t>
              </a:r>
              <a:r>
                <a:rPr lang="en-GB" b="1" dirty="0" err="1" smtClean="0">
                  <a:solidFill>
                    <a:schemeClr val="tx2"/>
                  </a:solidFill>
                </a:rPr>
                <a:t>Nb</a:t>
              </a:r>
              <a:r>
                <a:rPr lang="en-GB" b="1" dirty="0" smtClean="0">
                  <a:solidFill>
                    <a:schemeClr val="tx2"/>
                  </a:solidFill>
                </a:rPr>
                <a:t> tube + SS insert </a:t>
              </a:r>
            </a:p>
            <a:p>
              <a:r>
                <a:rPr lang="en-GB" b="1" dirty="0" smtClean="0">
                  <a:solidFill>
                    <a:schemeClr val="tx2"/>
                  </a:solidFill>
                </a:rPr>
                <a:t>Degreasing + CP</a:t>
              </a:r>
            </a:p>
            <a:p>
              <a:r>
                <a:rPr lang="en-GB" b="1" dirty="0" smtClean="0">
                  <a:solidFill>
                    <a:schemeClr val="tx2"/>
                  </a:solidFill>
                </a:rPr>
                <a:t>Brazing</a:t>
              </a:r>
            </a:p>
            <a:p>
              <a:r>
                <a:rPr lang="en-GB" b="1" dirty="0" smtClean="0">
                  <a:solidFill>
                    <a:schemeClr val="tx2"/>
                  </a:solidFill>
                </a:rPr>
                <a:t>Machining- Removal of SS insert</a:t>
              </a:r>
            </a:p>
            <a:p>
              <a:endParaRPr lang="fr-CH" dirty="0" smtClean="0"/>
            </a:p>
          </p:txBody>
        </p:sp>
        <p:sp>
          <p:nvSpPr>
            <p:cNvPr id="12" name="Right Arrow 11"/>
            <p:cNvSpPr/>
            <p:nvPr/>
          </p:nvSpPr>
          <p:spPr>
            <a:xfrm>
              <a:off x="5703057" y="2127960"/>
              <a:ext cx="419078" cy="131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3" name="Right Arrow 12"/>
            <p:cNvSpPr/>
            <p:nvPr/>
          </p:nvSpPr>
          <p:spPr>
            <a:xfrm>
              <a:off x="6324600" y="2132356"/>
              <a:ext cx="533400" cy="142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31" name="Plus 30"/>
            <p:cNvSpPr/>
            <p:nvPr/>
          </p:nvSpPr>
          <p:spPr>
            <a:xfrm>
              <a:off x="3403978" y="2012656"/>
              <a:ext cx="3810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32" name="TextBox 31"/>
            <p:cNvSpPr txBox="1"/>
            <p:nvPr/>
          </p:nvSpPr>
          <p:spPr>
            <a:xfrm>
              <a:off x="6189875" y="1839391"/>
              <a:ext cx="762000" cy="338544"/>
            </a:xfrm>
            <a:prstGeom prst="rect">
              <a:avLst/>
            </a:prstGeom>
            <a:noFill/>
          </p:spPr>
          <p:txBody>
            <a:bodyPr wrap="square" lIns="91429" tIns="45715" rIns="91429" bIns="45715" rtlCol="0">
              <a:spAutoFit/>
            </a:bodyPr>
            <a:lstStyle/>
            <a:p>
              <a:r>
                <a:rPr lang="fr-CH" sz="1600" b="1" dirty="0" err="1">
                  <a:solidFill>
                    <a:schemeClr val="accent3">
                      <a:lumMod val="75000"/>
                    </a:schemeClr>
                  </a:solidFill>
                  <a:latin typeface="Chiller" pitchFamily="82" charset="0"/>
                </a:rPr>
                <a:t>Brazing</a:t>
              </a:r>
              <a:endParaRPr lang="en-US" sz="1600" b="1" dirty="0">
                <a:solidFill>
                  <a:schemeClr val="accent3">
                    <a:lumMod val="75000"/>
                  </a:schemeClr>
                </a:solidFill>
                <a:latin typeface="Chiller" pitchFamily="82" charset="0"/>
              </a:endParaRPr>
            </a:p>
          </p:txBody>
        </p:sp>
        <p:sp>
          <p:nvSpPr>
            <p:cNvPr id="37" name="Right Arrow 36"/>
            <p:cNvSpPr/>
            <p:nvPr/>
          </p:nvSpPr>
          <p:spPr>
            <a:xfrm>
              <a:off x="7696202" y="2132357"/>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39" name="TextBox 38"/>
            <p:cNvSpPr txBox="1"/>
            <p:nvPr/>
          </p:nvSpPr>
          <p:spPr>
            <a:xfrm>
              <a:off x="7522762" y="1855328"/>
              <a:ext cx="990600"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Machining</a:t>
              </a:r>
              <a:endParaRPr lang="en-GB" sz="1600" b="1" dirty="0">
                <a:solidFill>
                  <a:schemeClr val="accent3">
                    <a:lumMod val="75000"/>
                  </a:schemeClr>
                </a:solidFill>
                <a:latin typeface="Chiller" pitchFamily="82" charset="0"/>
              </a:endParaRPr>
            </a:p>
          </p:txBody>
        </p:sp>
        <p:sp>
          <p:nvSpPr>
            <p:cNvPr id="92" name="Cloud 91"/>
            <p:cNvSpPr/>
            <p:nvPr/>
          </p:nvSpPr>
          <p:spPr>
            <a:xfrm>
              <a:off x="2989426" y="2276702"/>
              <a:ext cx="381000" cy="304800"/>
            </a:xfrm>
            <a:prstGeom prst="cloud">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93" name="Cloud 92"/>
            <p:cNvSpPr/>
            <p:nvPr/>
          </p:nvSpPr>
          <p:spPr>
            <a:xfrm>
              <a:off x="3963633" y="2226264"/>
              <a:ext cx="381000" cy="304800"/>
            </a:xfrm>
            <a:prstGeom prst="cloud">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94" name="TextBox 93"/>
            <p:cNvSpPr txBox="1"/>
            <p:nvPr/>
          </p:nvSpPr>
          <p:spPr>
            <a:xfrm>
              <a:off x="2984877" y="2252494"/>
              <a:ext cx="457200" cy="369322"/>
            </a:xfrm>
            <a:prstGeom prst="rect">
              <a:avLst/>
            </a:prstGeom>
            <a:noFill/>
          </p:spPr>
          <p:txBody>
            <a:bodyPr wrap="square" lIns="91429" tIns="45715" rIns="91429" bIns="45715" rtlCol="0">
              <a:spAutoFit/>
            </a:bodyPr>
            <a:lstStyle/>
            <a:p>
              <a:r>
                <a:rPr lang="fr-CH" dirty="0" smtClean="0">
                  <a:latin typeface="Chiller" pitchFamily="82" charset="0"/>
                </a:rPr>
                <a:t>Nb</a:t>
              </a:r>
              <a:endParaRPr lang="en-US" dirty="0">
                <a:latin typeface="Chiller" pitchFamily="82" charset="0"/>
              </a:endParaRPr>
            </a:p>
          </p:txBody>
        </p:sp>
        <p:sp>
          <p:nvSpPr>
            <p:cNvPr id="95" name="TextBox 94"/>
            <p:cNvSpPr txBox="1"/>
            <p:nvPr/>
          </p:nvSpPr>
          <p:spPr>
            <a:xfrm>
              <a:off x="4000500" y="2209682"/>
              <a:ext cx="457200" cy="369322"/>
            </a:xfrm>
            <a:prstGeom prst="rect">
              <a:avLst/>
            </a:prstGeom>
            <a:noFill/>
          </p:spPr>
          <p:txBody>
            <a:bodyPr wrap="square" lIns="91429" tIns="45715" rIns="91429" bIns="45715" rtlCol="0">
              <a:spAutoFit/>
            </a:bodyPr>
            <a:lstStyle/>
            <a:p>
              <a:r>
                <a:rPr lang="fr-CH" dirty="0" smtClean="0">
                  <a:latin typeface="Chiller" pitchFamily="82" charset="0"/>
                </a:rPr>
                <a:t>SS</a:t>
              </a:r>
              <a:endParaRPr lang="en-US" dirty="0">
                <a:latin typeface="Chiller" pitchFamily="82" charset="0"/>
              </a:endParaRPr>
            </a:p>
          </p:txBody>
        </p:sp>
        <p:sp>
          <p:nvSpPr>
            <p:cNvPr id="130" name="Rectangle 129"/>
            <p:cNvSpPr/>
            <p:nvPr/>
          </p:nvSpPr>
          <p:spPr>
            <a:xfrm rot="16200000">
              <a:off x="-368881" y="2009208"/>
              <a:ext cx="1046418" cy="369322"/>
            </a:xfrm>
            <a:prstGeom prst="rect">
              <a:avLst/>
            </a:prstGeom>
          </p:spPr>
          <p:txBody>
            <a:bodyPr wrap="none" lIns="91429" tIns="45715" rIns="91429" bIns="45715">
              <a:spAutoFit/>
            </a:bodyPr>
            <a:lstStyle/>
            <a:p>
              <a:r>
                <a:rPr lang="fr-CH" b="1" dirty="0" smtClean="0">
                  <a:solidFill>
                    <a:schemeClr val="accent6">
                      <a:lumMod val="50000"/>
                    </a:schemeClr>
                  </a:solidFill>
                </a:rPr>
                <a:t>FLANGES</a:t>
              </a:r>
              <a:endParaRPr lang="en-US" b="1" dirty="0">
                <a:solidFill>
                  <a:schemeClr val="accent6">
                    <a:lumMod val="50000"/>
                  </a:schemeClr>
                </a:solidFill>
              </a:endParaRPr>
            </a:p>
          </p:txBody>
        </p:sp>
        <p:pic>
          <p:nvPicPr>
            <p:cNvPr id="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22977" y="1940710"/>
              <a:ext cx="381001" cy="37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70762" y="2021797"/>
              <a:ext cx="840475" cy="237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Plus 100"/>
            <p:cNvSpPr/>
            <p:nvPr/>
          </p:nvSpPr>
          <p:spPr>
            <a:xfrm>
              <a:off x="4604414" y="2007420"/>
              <a:ext cx="3810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11"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2999" y="1999476"/>
              <a:ext cx="647701" cy="272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93490" y="1997222"/>
              <a:ext cx="726510" cy="39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0823" y="2065407"/>
              <a:ext cx="760328" cy="32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 name="TextBox 101"/>
            <p:cNvSpPr txBox="1"/>
            <p:nvPr/>
          </p:nvSpPr>
          <p:spPr>
            <a:xfrm>
              <a:off x="5074171" y="2229875"/>
              <a:ext cx="457200" cy="369322"/>
            </a:xfrm>
            <a:prstGeom prst="rect">
              <a:avLst/>
            </a:prstGeom>
            <a:noFill/>
          </p:spPr>
          <p:txBody>
            <a:bodyPr wrap="square" lIns="91429" tIns="45715" rIns="91429" bIns="45715" rtlCol="0">
              <a:spAutoFit/>
            </a:bodyPr>
            <a:lstStyle/>
            <a:p>
              <a:r>
                <a:rPr lang="fr-CH" dirty="0" smtClean="0">
                  <a:latin typeface="Chiller" pitchFamily="82" charset="0"/>
                </a:rPr>
                <a:t>SS</a:t>
              </a:r>
              <a:endParaRPr lang="en-US" dirty="0">
                <a:latin typeface="Chiller" pitchFamily="82" charset="0"/>
              </a:endParaRPr>
            </a:p>
          </p:txBody>
        </p:sp>
        <p:sp>
          <p:nvSpPr>
            <p:cNvPr id="107" name="TextBox 106"/>
            <p:cNvSpPr txBox="1"/>
            <p:nvPr/>
          </p:nvSpPr>
          <p:spPr>
            <a:xfrm>
              <a:off x="5427829" y="1821276"/>
              <a:ext cx="896771"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Degreasing</a:t>
              </a:r>
              <a:endParaRPr lang="en-GB" sz="1600" b="1" dirty="0">
                <a:solidFill>
                  <a:schemeClr val="accent3">
                    <a:lumMod val="75000"/>
                  </a:schemeClr>
                </a:solidFill>
                <a:latin typeface="Chiller" pitchFamily="82" charset="0"/>
              </a:endParaRPr>
            </a:p>
          </p:txBody>
        </p:sp>
        <p:sp>
          <p:nvSpPr>
            <p:cNvPr id="59" name="Rounded Rectangle 58"/>
            <p:cNvSpPr/>
            <p:nvPr/>
          </p:nvSpPr>
          <p:spPr>
            <a:xfrm>
              <a:off x="457200" y="1598954"/>
              <a:ext cx="8633951" cy="12966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grpSp>
        <p:nvGrpSpPr>
          <p:cNvPr id="30" name="Group 29"/>
          <p:cNvGrpSpPr/>
          <p:nvPr/>
        </p:nvGrpSpPr>
        <p:grpSpPr>
          <a:xfrm>
            <a:off x="448" y="2541985"/>
            <a:ext cx="9090705" cy="1676402"/>
            <a:chOff x="446" y="2788839"/>
            <a:chExt cx="9090705" cy="1676402"/>
          </a:xfrm>
        </p:grpSpPr>
        <p:sp>
          <p:nvSpPr>
            <p:cNvPr id="112" name="Cloud 111"/>
            <p:cNvSpPr/>
            <p:nvPr/>
          </p:nvSpPr>
          <p:spPr>
            <a:xfrm>
              <a:off x="5368428" y="3775936"/>
              <a:ext cx="381000" cy="304800"/>
            </a:xfrm>
            <a:prstGeom prst="cloud">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26" name="Cloud 125"/>
            <p:cNvSpPr/>
            <p:nvPr/>
          </p:nvSpPr>
          <p:spPr>
            <a:xfrm>
              <a:off x="4469073" y="3741080"/>
              <a:ext cx="381000" cy="304800"/>
            </a:xfrm>
            <a:prstGeom prst="cloud">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27" name="Cloud 126"/>
            <p:cNvSpPr/>
            <p:nvPr/>
          </p:nvSpPr>
          <p:spPr>
            <a:xfrm>
              <a:off x="3505200" y="3914859"/>
              <a:ext cx="381000" cy="304800"/>
            </a:xfrm>
            <a:prstGeom prst="cloud">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44" name="Picture 5"/>
            <p:cNvPicPr>
              <a:picLocks noChangeAspect="1" noChangeArrowheads="1"/>
            </p:cNvPicPr>
            <p:nvPr/>
          </p:nvPicPr>
          <p:blipFill>
            <a:blip r:embed="rId14" cstate="print"/>
            <a:srcRect/>
            <a:stretch>
              <a:fillRect/>
            </a:stretch>
          </p:blipFill>
          <p:spPr bwMode="auto">
            <a:xfrm>
              <a:off x="3403978" y="3305142"/>
              <a:ext cx="657370" cy="643796"/>
            </a:xfrm>
            <a:prstGeom prst="rect">
              <a:avLst/>
            </a:prstGeom>
            <a:noFill/>
            <a:ln w="9525">
              <a:noFill/>
              <a:miter lim="800000"/>
              <a:headEnd/>
              <a:tailEnd/>
            </a:ln>
          </p:spPr>
        </p:pic>
        <p:sp>
          <p:nvSpPr>
            <p:cNvPr id="97" name="TextBox 96"/>
            <p:cNvSpPr txBox="1"/>
            <p:nvPr/>
          </p:nvSpPr>
          <p:spPr>
            <a:xfrm rot="16200000">
              <a:off x="-668483" y="3457768"/>
              <a:ext cx="1676402" cy="338544"/>
            </a:xfrm>
            <a:prstGeom prst="rect">
              <a:avLst/>
            </a:prstGeom>
            <a:noFill/>
          </p:spPr>
          <p:txBody>
            <a:bodyPr wrap="square" lIns="91429" tIns="45715" rIns="91429" bIns="45715" rtlCol="0">
              <a:spAutoFit/>
            </a:bodyPr>
            <a:lstStyle/>
            <a:p>
              <a:r>
                <a:rPr lang="fr-CH" sz="1600" b="1" dirty="0" smtClean="0">
                  <a:solidFill>
                    <a:schemeClr val="accent6">
                      <a:lumMod val="50000"/>
                    </a:schemeClr>
                  </a:solidFill>
                </a:rPr>
                <a:t>BEAM FLANGES</a:t>
              </a:r>
              <a:endParaRPr lang="en-US" sz="1600" b="1" dirty="0">
                <a:solidFill>
                  <a:schemeClr val="accent6">
                    <a:lumMod val="50000"/>
                  </a:schemeClr>
                </a:solidFill>
              </a:endParaRPr>
            </a:p>
          </p:txBody>
        </p:sp>
        <p:sp>
          <p:nvSpPr>
            <p:cNvPr id="98" name="Rectangle 97"/>
            <p:cNvSpPr/>
            <p:nvPr/>
          </p:nvSpPr>
          <p:spPr>
            <a:xfrm>
              <a:off x="507478" y="3048000"/>
              <a:ext cx="4769371" cy="1200318"/>
            </a:xfrm>
            <a:prstGeom prst="rect">
              <a:avLst/>
            </a:prstGeom>
          </p:spPr>
          <p:txBody>
            <a:bodyPr wrap="square" lIns="91429" tIns="45715" rIns="91429" bIns="45715">
              <a:spAutoFit/>
            </a:bodyPr>
            <a:lstStyle/>
            <a:p>
              <a:r>
                <a:rPr lang="en-GB" b="1" dirty="0" smtClean="0">
                  <a:solidFill>
                    <a:schemeClr val="tx2"/>
                  </a:solidFill>
                </a:rPr>
                <a:t>Machining SS Flange + </a:t>
              </a:r>
              <a:r>
                <a:rPr lang="en-GB" b="1" dirty="0" err="1" smtClean="0">
                  <a:solidFill>
                    <a:schemeClr val="tx2"/>
                  </a:solidFill>
                </a:rPr>
                <a:t>Nb</a:t>
              </a:r>
              <a:r>
                <a:rPr lang="en-GB" b="1" dirty="0" smtClean="0">
                  <a:solidFill>
                    <a:schemeClr val="tx2"/>
                  </a:solidFill>
                </a:rPr>
                <a:t> beam tube  + SS insert</a:t>
              </a:r>
            </a:p>
            <a:p>
              <a:r>
                <a:rPr lang="en-GB" b="1" dirty="0" smtClean="0">
                  <a:solidFill>
                    <a:schemeClr val="tx2"/>
                  </a:solidFill>
                </a:rPr>
                <a:t>Degreasing + CP</a:t>
              </a:r>
            </a:p>
            <a:p>
              <a:r>
                <a:rPr lang="en-GB" b="1" dirty="0" smtClean="0">
                  <a:solidFill>
                    <a:schemeClr val="tx2"/>
                  </a:solidFill>
                </a:rPr>
                <a:t>Brazing</a:t>
              </a:r>
            </a:p>
            <a:p>
              <a:r>
                <a:rPr lang="en-GB" b="1" dirty="0" smtClean="0">
                  <a:solidFill>
                    <a:schemeClr val="tx2"/>
                  </a:solidFill>
                </a:rPr>
                <a:t>Machining-Removal of SS insert</a:t>
              </a:r>
            </a:p>
          </p:txBody>
        </p:sp>
        <p:sp>
          <p:nvSpPr>
            <p:cNvPr id="117" name="Right Arrow 116"/>
            <p:cNvSpPr/>
            <p:nvPr/>
          </p:nvSpPr>
          <p:spPr>
            <a:xfrm>
              <a:off x="6477000" y="3581213"/>
              <a:ext cx="464650" cy="122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18" name="TextBox 117"/>
            <p:cNvSpPr txBox="1"/>
            <p:nvPr/>
          </p:nvSpPr>
          <p:spPr>
            <a:xfrm>
              <a:off x="6363710" y="3288495"/>
              <a:ext cx="762000"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Brazing</a:t>
              </a:r>
              <a:endParaRPr lang="en-GB" sz="1600" b="1" dirty="0">
                <a:solidFill>
                  <a:schemeClr val="accent3">
                    <a:lumMod val="75000"/>
                  </a:schemeClr>
                </a:solidFill>
                <a:latin typeface="Chiller" pitchFamily="82" charset="0"/>
              </a:endParaRPr>
            </a:p>
          </p:txBody>
        </p:sp>
        <p:sp>
          <p:nvSpPr>
            <p:cNvPr id="119" name="Right Arrow 118"/>
            <p:cNvSpPr/>
            <p:nvPr/>
          </p:nvSpPr>
          <p:spPr>
            <a:xfrm>
              <a:off x="5977718" y="3580243"/>
              <a:ext cx="381000" cy="123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20" name="TextBox 119"/>
            <p:cNvSpPr txBox="1"/>
            <p:nvPr/>
          </p:nvSpPr>
          <p:spPr>
            <a:xfrm>
              <a:off x="7622020" y="3146204"/>
              <a:ext cx="990600"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Machining</a:t>
              </a:r>
              <a:endParaRPr lang="en-GB" sz="1600" b="1" dirty="0">
                <a:solidFill>
                  <a:schemeClr val="accent3">
                    <a:lumMod val="75000"/>
                  </a:schemeClr>
                </a:solidFill>
                <a:latin typeface="Chiller" pitchFamily="82" charset="0"/>
              </a:endParaRPr>
            </a:p>
          </p:txBody>
        </p:sp>
        <p:sp>
          <p:nvSpPr>
            <p:cNvPr id="122" name="Right Arrow 121"/>
            <p:cNvSpPr/>
            <p:nvPr/>
          </p:nvSpPr>
          <p:spPr>
            <a:xfrm>
              <a:off x="7813061" y="3585385"/>
              <a:ext cx="410001" cy="118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25" name="TextBox 124"/>
            <p:cNvSpPr txBox="1"/>
            <p:nvPr/>
          </p:nvSpPr>
          <p:spPr>
            <a:xfrm>
              <a:off x="4458416" y="3708819"/>
              <a:ext cx="457200" cy="369322"/>
            </a:xfrm>
            <a:prstGeom prst="rect">
              <a:avLst/>
            </a:prstGeom>
            <a:noFill/>
          </p:spPr>
          <p:txBody>
            <a:bodyPr wrap="square" lIns="91429" tIns="45715" rIns="91429" bIns="45715" rtlCol="0">
              <a:spAutoFit/>
            </a:bodyPr>
            <a:lstStyle/>
            <a:p>
              <a:r>
                <a:rPr lang="fr-CH" dirty="0" smtClean="0">
                  <a:latin typeface="Chiller" pitchFamily="82" charset="0"/>
                </a:rPr>
                <a:t>SS</a:t>
              </a:r>
              <a:endParaRPr lang="en-US" dirty="0">
                <a:latin typeface="Chiller" pitchFamily="82" charset="0"/>
              </a:endParaRPr>
            </a:p>
          </p:txBody>
        </p:sp>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69369" y="3558300"/>
              <a:ext cx="600168" cy="13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2" y="3525740"/>
              <a:ext cx="508658" cy="20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 name="Plus 107"/>
            <p:cNvSpPr/>
            <p:nvPr/>
          </p:nvSpPr>
          <p:spPr>
            <a:xfrm>
              <a:off x="4953002" y="3472572"/>
              <a:ext cx="3810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1033" name="Picture 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56435" y="3386543"/>
              <a:ext cx="767001" cy="604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 name="TextBox 108"/>
            <p:cNvSpPr txBox="1"/>
            <p:nvPr/>
          </p:nvSpPr>
          <p:spPr>
            <a:xfrm>
              <a:off x="5628563" y="3281172"/>
              <a:ext cx="896771"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Degreasing</a:t>
              </a:r>
              <a:endParaRPr lang="en-GB" sz="1600" b="1" dirty="0">
                <a:solidFill>
                  <a:schemeClr val="accent3">
                    <a:lumMod val="75000"/>
                  </a:schemeClr>
                </a:solidFill>
                <a:latin typeface="Chiller" pitchFamily="82" charset="0"/>
              </a:endParaRPr>
            </a:p>
          </p:txBody>
        </p:sp>
        <p:sp>
          <p:nvSpPr>
            <p:cNvPr id="110" name="Plus 109"/>
            <p:cNvSpPr/>
            <p:nvPr/>
          </p:nvSpPr>
          <p:spPr>
            <a:xfrm>
              <a:off x="3963633" y="3471136"/>
              <a:ext cx="3810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111" name="TextBox 110"/>
            <p:cNvSpPr txBox="1"/>
            <p:nvPr/>
          </p:nvSpPr>
          <p:spPr>
            <a:xfrm>
              <a:off x="5419014" y="3755973"/>
              <a:ext cx="457200" cy="369322"/>
            </a:xfrm>
            <a:prstGeom prst="rect">
              <a:avLst/>
            </a:prstGeom>
            <a:noFill/>
          </p:spPr>
          <p:txBody>
            <a:bodyPr wrap="square" lIns="91429" tIns="45715" rIns="91429" bIns="45715" rtlCol="0">
              <a:spAutoFit/>
            </a:bodyPr>
            <a:lstStyle/>
            <a:p>
              <a:r>
                <a:rPr lang="fr-CH" dirty="0" smtClean="0">
                  <a:latin typeface="Chiller" pitchFamily="82" charset="0"/>
                </a:rPr>
                <a:t>SS</a:t>
              </a:r>
              <a:endParaRPr lang="en-US" dirty="0">
                <a:latin typeface="Chiller" pitchFamily="82" charset="0"/>
              </a:endParaRPr>
            </a:p>
          </p:txBody>
        </p:sp>
        <p:pic>
          <p:nvPicPr>
            <p:cNvPr id="1040"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5800" y="3369642"/>
              <a:ext cx="713094" cy="57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TextBox 88"/>
            <p:cNvSpPr txBox="1"/>
            <p:nvPr/>
          </p:nvSpPr>
          <p:spPr>
            <a:xfrm>
              <a:off x="3542162" y="3928336"/>
              <a:ext cx="457200" cy="369322"/>
            </a:xfrm>
            <a:prstGeom prst="rect">
              <a:avLst/>
            </a:prstGeom>
            <a:noFill/>
          </p:spPr>
          <p:txBody>
            <a:bodyPr wrap="square" lIns="91429" tIns="45715" rIns="91429" bIns="45715" rtlCol="0">
              <a:spAutoFit/>
            </a:bodyPr>
            <a:lstStyle/>
            <a:p>
              <a:r>
                <a:rPr lang="fr-CH" dirty="0" smtClean="0">
                  <a:latin typeface="Chiller" pitchFamily="82" charset="0"/>
                </a:rPr>
                <a:t>Nb</a:t>
              </a:r>
              <a:endParaRPr lang="en-US" dirty="0">
                <a:latin typeface="Chiller" pitchFamily="82" charset="0"/>
              </a:endParaRPr>
            </a:p>
          </p:txBody>
        </p:sp>
        <p:sp>
          <p:nvSpPr>
            <p:cNvPr id="96" name="Rounded Rectangle 95"/>
            <p:cNvSpPr/>
            <p:nvPr/>
          </p:nvSpPr>
          <p:spPr>
            <a:xfrm>
              <a:off x="457200" y="3048000"/>
              <a:ext cx="8633951"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sp>
        <p:nvSpPr>
          <p:cNvPr id="105" name="TextBox 104"/>
          <p:cNvSpPr txBox="1"/>
          <p:nvPr/>
        </p:nvSpPr>
        <p:spPr>
          <a:xfrm>
            <a:off x="5816036" y="5139088"/>
            <a:ext cx="352182" cy="369322"/>
          </a:xfrm>
          <a:prstGeom prst="rect">
            <a:avLst/>
          </a:prstGeom>
          <a:noFill/>
        </p:spPr>
        <p:txBody>
          <a:bodyPr wrap="square" lIns="91429" tIns="45715" rIns="91429" bIns="45715" rtlCol="0">
            <a:spAutoFit/>
          </a:bodyPr>
          <a:lstStyle/>
          <a:p>
            <a:r>
              <a:rPr lang="fr-CH" dirty="0" smtClean="0">
                <a:latin typeface="Chiller" pitchFamily="82" charset="0"/>
              </a:rPr>
              <a:t>SS</a:t>
            </a:r>
            <a:endParaRPr lang="en-US" dirty="0">
              <a:latin typeface="Chiller" pitchFamily="82" charset="0"/>
            </a:endParaRPr>
          </a:p>
        </p:txBody>
      </p:sp>
      <p:sp>
        <p:nvSpPr>
          <p:cNvPr id="83" name="Title 1"/>
          <p:cNvSpPr>
            <a:spLocks noGrp="1"/>
          </p:cNvSpPr>
          <p:nvPr>
            <p:ph type="title"/>
          </p:nvPr>
        </p:nvSpPr>
        <p:spPr>
          <a:xfrm>
            <a:off x="899592" y="125760"/>
            <a:ext cx="7848872" cy="1143000"/>
          </a:xfrm>
        </p:spPr>
        <p:txBody>
          <a:bodyPr/>
          <a:lstStyle/>
          <a:p>
            <a:r>
              <a:rPr lang="es-ES" dirty="0" err="1" smtClean="0"/>
              <a:t>Niobium</a:t>
            </a:r>
            <a:r>
              <a:rPr lang="es-ES" dirty="0" smtClean="0"/>
              <a:t> </a:t>
            </a:r>
            <a:r>
              <a:rPr lang="es-ES" dirty="0" err="1" smtClean="0"/>
              <a:t>cavity</a:t>
            </a:r>
            <a:r>
              <a:rPr lang="es-ES" dirty="0" smtClean="0"/>
              <a:t> at CERN</a:t>
            </a:r>
            <a:endParaRPr lang="en-GB" dirty="0"/>
          </a:p>
        </p:txBody>
      </p:sp>
    </p:spTree>
    <p:extLst>
      <p:ext uri="{BB962C8B-B14F-4D97-AF65-F5344CB8AC3E}">
        <p14:creationId xmlns:p14="http://schemas.microsoft.com/office/powerpoint/2010/main" val="33276191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7620002" y="3914208"/>
            <a:ext cx="1569093" cy="338544"/>
          </a:xfrm>
          <a:prstGeom prst="rect">
            <a:avLst/>
          </a:prstGeom>
          <a:noFill/>
        </p:spPr>
        <p:txBody>
          <a:bodyPr wrap="square" lIns="91429" tIns="45715" rIns="91429" bIns="45715" rtlCol="0">
            <a:spAutoFit/>
          </a:bodyPr>
          <a:lstStyle/>
          <a:p>
            <a:pPr algn="ctr"/>
            <a:r>
              <a:rPr lang="en-GB" sz="1600" b="1" dirty="0" smtClean="0">
                <a:solidFill>
                  <a:schemeClr val="accent1"/>
                </a:solidFill>
                <a:latin typeface="Chiller" pitchFamily="82" charset="0"/>
              </a:rPr>
              <a:t>RF measurements</a:t>
            </a:r>
            <a:endParaRPr lang="en-GB" sz="1600" b="1" dirty="0">
              <a:solidFill>
                <a:schemeClr val="accent1"/>
              </a:solidFill>
              <a:latin typeface="Chiller" pitchFamily="82" charset="0"/>
            </a:endParaRPr>
          </a:p>
        </p:txBody>
      </p:sp>
      <p:grpSp>
        <p:nvGrpSpPr>
          <p:cNvPr id="15" name="Group 14"/>
          <p:cNvGrpSpPr/>
          <p:nvPr/>
        </p:nvGrpSpPr>
        <p:grpSpPr>
          <a:xfrm>
            <a:off x="76202" y="1366887"/>
            <a:ext cx="8991598" cy="2885865"/>
            <a:chOff x="76202" y="41860"/>
            <a:chExt cx="8991598" cy="2885865"/>
          </a:xfrm>
        </p:grpSpPr>
        <p:pic>
          <p:nvPicPr>
            <p:cNvPr id="8"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8712" y="458984"/>
              <a:ext cx="90676" cy="888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506555" y="1921505"/>
              <a:ext cx="799247"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Trimming</a:t>
              </a:r>
              <a:endParaRPr lang="en-GB" sz="1600" b="1" dirty="0">
                <a:solidFill>
                  <a:schemeClr val="accent3">
                    <a:lumMod val="75000"/>
                  </a:schemeClr>
                </a:solidFill>
                <a:latin typeface="Chiller" pitchFamily="82" charset="0"/>
              </a:endParaRPr>
            </a:p>
          </p:txBody>
        </p:sp>
        <p:sp>
          <p:nvSpPr>
            <p:cNvPr id="34" name="Right Arrow 33"/>
            <p:cNvSpPr/>
            <p:nvPr/>
          </p:nvSpPr>
          <p:spPr>
            <a:xfrm>
              <a:off x="7687389" y="2166817"/>
              <a:ext cx="419100" cy="1355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46" name="Right Arrow 45"/>
            <p:cNvSpPr/>
            <p:nvPr/>
          </p:nvSpPr>
          <p:spPr>
            <a:xfrm>
              <a:off x="6417766" y="2158415"/>
              <a:ext cx="287834"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38" name="TextBox 37"/>
            <p:cNvSpPr txBox="1"/>
            <p:nvPr/>
          </p:nvSpPr>
          <p:spPr>
            <a:xfrm>
              <a:off x="6934200" y="561268"/>
              <a:ext cx="685800" cy="338544"/>
            </a:xfrm>
            <a:prstGeom prst="rect">
              <a:avLst/>
            </a:prstGeom>
            <a:noFill/>
          </p:spPr>
          <p:txBody>
            <a:bodyPr wrap="square" lIns="91429" tIns="45715" rIns="91429" bIns="45715" rtlCol="0">
              <a:spAutoFit/>
            </a:bodyPr>
            <a:lstStyle/>
            <a:p>
              <a:r>
                <a:rPr lang="fr-CH" sz="1600" b="1" dirty="0">
                  <a:solidFill>
                    <a:schemeClr val="accent3">
                      <a:lumMod val="75000"/>
                    </a:schemeClr>
                  </a:solidFill>
                  <a:latin typeface="Chiller" pitchFamily="82" charset="0"/>
                </a:rPr>
                <a:t>EBW</a:t>
              </a:r>
              <a:endParaRPr lang="en-US" sz="1600" b="1" dirty="0">
                <a:solidFill>
                  <a:schemeClr val="accent3">
                    <a:lumMod val="75000"/>
                  </a:schemeClr>
                </a:solidFill>
                <a:latin typeface="Chiller" pitchFamily="82" charset="0"/>
              </a:endParaRPr>
            </a:p>
          </p:txBody>
        </p:sp>
        <p:grpSp>
          <p:nvGrpSpPr>
            <p:cNvPr id="3" name="Group 2"/>
            <p:cNvGrpSpPr/>
            <p:nvPr/>
          </p:nvGrpSpPr>
          <p:grpSpPr>
            <a:xfrm>
              <a:off x="2614285" y="1436690"/>
              <a:ext cx="3692230" cy="1440397"/>
              <a:chOff x="482069" y="1135584"/>
              <a:chExt cx="3692230" cy="1440397"/>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6052">
                <a:off x="482069" y="1242481"/>
                <a:ext cx="108902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30" t="3831"/>
              <a:stretch/>
            </p:blipFill>
            <p:spPr bwMode="auto">
              <a:xfrm>
                <a:off x="3094400" y="1135584"/>
                <a:ext cx="1079899" cy="137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lus 11"/>
              <p:cNvSpPr/>
              <p:nvPr/>
            </p:nvSpPr>
            <p:spPr>
              <a:xfrm>
                <a:off x="1558160" y="1802967"/>
                <a:ext cx="3810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13" name="Picture 13"/>
              <p:cNvPicPr>
                <a:picLocks noChangeAspect="1" noChangeArrowheads="1"/>
              </p:cNvPicPr>
              <p:nvPr/>
            </p:nvPicPr>
            <p:blipFill>
              <a:blip r:embed="rId5" cstate="print"/>
              <a:srcRect/>
              <a:stretch>
                <a:fillRect/>
              </a:stretch>
            </p:blipFill>
            <p:spPr bwMode="auto">
              <a:xfrm rot="5400000" flipV="1">
                <a:off x="1563029" y="1690494"/>
                <a:ext cx="1155057" cy="402794"/>
              </a:xfrm>
              <a:prstGeom prst="rect">
                <a:avLst/>
              </a:prstGeom>
              <a:noFill/>
              <a:ln w="9525">
                <a:noFill/>
                <a:miter lim="800000"/>
                <a:headEnd/>
                <a:tailEnd/>
              </a:ln>
            </p:spPr>
          </p:pic>
          <p:sp>
            <p:nvSpPr>
              <p:cNvPr id="44" name="TextBox 43"/>
              <p:cNvSpPr txBox="1"/>
              <p:nvPr/>
            </p:nvSpPr>
            <p:spPr>
              <a:xfrm>
                <a:off x="2783924" y="1671166"/>
                <a:ext cx="685800" cy="338544"/>
              </a:xfrm>
              <a:prstGeom prst="rect">
                <a:avLst/>
              </a:prstGeom>
              <a:noFill/>
            </p:spPr>
            <p:txBody>
              <a:bodyPr wrap="square" lIns="91429" tIns="45715" rIns="91429" bIns="45715" rtlCol="0">
                <a:spAutoFit/>
              </a:bodyPr>
              <a:lstStyle/>
              <a:p>
                <a:r>
                  <a:rPr lang="fr-CH" sz="1600" b="1" dirty="0">
                    <a:solidFill>
                      <a:schemeClr val="accent3">
                        <a:lumMod val="75000"/>
                      </a:schemeClr>
                    </a:solidFill>
                    <a:latin typeface="Chiller" pitchFamily="82" charset="0"/>
                  </a:rPr>
                  <a:t>EBW</a:t>
                </a:r>
                <a:endParaRPr lang="en-US" sz="1600" b="1" dirty="0">
                  <a:solidFill>
                    <a:schemeClr val="accent3">
                      <a:lumMod val="75000"/>
                    </a:schemeClr>
                  </a:solidFill>
                  <a:latin typeface="Chiller" pitchFamily="82" charset="0"/>
                </a:endParaRPr>
              </a:p>
            </p:txBody>
          </p:sp>
          <p:sp>
            <p:nvSpPr>
              <p:cNvPr id="49" name="Right Arrow 48"/>
              <p:cNvSpPr/>
              <p:nvPr/>
            </p:nvSpPr>
            <p:spPr>
              <a:xfrm>
                <a:off x="2868622" y="1918074"/>
                <a:ext cx="4191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7099" y="1524874"/>
              <a:ext cx="862903" cy="1200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8699" y="1524873"/>
              <a:ext cx="862903" cy="1200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Box 51"/>
            <p:cNvSpPr txBox="1"/>
            <p:nvPr/>
          </p:nvSpPr>
          <p:spPr>
            <a:xfrm>
              <a:off x="6351967" y="2589181"/>
              <a:ext cx="1527740" cy="338544"/>
            </a:xfrm>
            <a:prstGeom prst="rect">
              <a:avLst/>
            </a:prstGeom>
            <a:noFill/>
          </p:spPr>
          <p:txBody>
            <a:bodyPr wrap="square" lIns="91429" tIns="45715" rIns="91429" bIns="45715" rtlCol="0">
              <a:spAutoFit/>
            </a:bodyPr>
            <a:lstStyle/>
            <a:p>
              <a:pPr algn="ctr"/>
              <a:r>
                <a:rPr lang="en-GB" sz="1600" b="1" dirty="0" smtClean="0">
                  <a:solidFill>
                    <a:schemeClr val="accent1"/>
                  </a:solidFill>
                  <a:latin typeface="Chiller" pitchFamily="82" charset="0"/>
                </a:rPr>
                <a:t>RF measurements</a:t>
              </a:r>
              <a:endParaRPr lang="en-GB" sz="1600" b="1" dirty="0">
                <a:solidFill>
                  <a:schemeClr val="accent1"/>
                </a:solidFill>
                <a:latin typeface="Chiller" pitchFamily="82" charset="0"/>
              </a:endParaRPr>
            </a:p>
          </p:txBody>
        </p:sp>
        <p:sp>
          <p:nvSpPr>
            <p:cNvPr id="53" name="Rectangle 52"/>
            <p:cNvSpPr/>
            <p:nvPr/>
          </p:nvSpPr>
          <p:spPr>
            <a:xfrm rot="16200000">
              <a:off x="-462241" y="1025035"/>
              <a:ext cx="1446208" cy="369322"/>
            </a:xfrm>
            <a:prstGeom prst="rect">
              <a:avLst/>
            </a:prstGeom>
          </p:spPr>
          <p:txBody>
            <a:bodyPr wrap="none" lIns="91429" tIns="45715" rIns="91429" bIns="45715">
              <a:spAutoFit/>
            </a:bodyPr>
            <a:lstStyle/>
            <a:p>
              <a:r>
                <a:rPr lang="fr-CH" b="1" dirty="0" smtClean="0">
                  <a:solidFill>
                    <a:schemeClr val="accent6">
                      <a:lumMod val="50000"/>
                    </a:schemeClr>
                  </a:solidFill>
                </a:rPr>
                <a:t>EXTREMITY 1</a:t>
              </a:r>
              <a:endParaRPr lang="en-US" b="1" dirty="0">
                <a:solidFill>
                  <a:schemeClr val="accent6">
                    <a:lumMod val="50000"/>
                  </a:schemeClr>
                </a:solidFill>
              </a:endParaRPr>
            </a:p>
          </p:txBody>
        </p:sp>
        <p:grpSp>
          <p:nvGrpSpPr>
            <p:cNvPr id="9" name="Group 8"/>
            <p:cNvGrpSpPr/>
            <p:nvPr/>
          </p:nvGrpSpPr>
          <p:grpSpPr>
            <a:xfrm>
              <a:off x="7367701" y="179822"/>
              <a:ext cx="1014301" cy="1391261"/>
              <a:chOff x="7465546" y="151129"/>
              <a:chExt cx="1014301" cy="1391261"/>
            </a:xfrm>
          </p:grpSpPr>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09128">
                <a:off x="7465546" y="419535"/>
                <a:ext cx="1014301" cy="1122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Rectangle 58"/>
              <p:cNvSpPr/>
              <p:nvPr/>
            </p:nvSpPr>
            <p:spPr>
              <a:xfrm>
                <a:off x="7607415" y="151129"/>
                <a:ext cx="460360" cy="261600"/>
              </a:xfrm>
              <a:prstGeom prst="rect">
                <a:avLst/>
              </a:prstGeom>
            </p:spPr>
            <p:txBody>
              <a:bodyPr wrap="none" lIns="91429" tIns="45715" rIns="91429" bIns="45715">
                <a:spAutoFit/>
              </a:bodyPr>
              <a:lstStyle/>
              <a:p>
                <a:r>
                  <a:rPr lang="fr-CH" sz="1100" b="1" dirty="0">
                    <a:solidFill>
                      <a:srgbClr val="FF0000"/>
                    </a:solidFill>
                  </a:rPr>
                  <a:t>EBW</a:t>
                </a:r>
                <a:endParaRPr lang="en-US" sz="1100" b="1" dirty="0">
                  <a:solidFill>
                    <a:srgbClr val="FF0000"/>
                  </a:solidFill>
                </a:endParaRPr>
              </a:p>
            </p:txBody>
          </p:sp>
        </p:grpSp>
        <p:sp>
          <p:nvSpPr>
            <p:cNvPr id="6" name="Rounded Rectangle 5"/>
            <p:cNvSpPr/>
            <p:nvPr/>
          </p:nvSpPr>
          <p:spPr>
            <a:xfrm>
              <a:off x="477102" y="76201"/>
              <a:ext cx="8590698" cy="2827981"/>
            </a:xfrm>
            <a:prstGeom prst="roundRect">
              <a:avLst>
                <a:gd name="adj" fmla="val 9606"/>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4" name="Right Arrow 3"/>
            <p:cNvSpPr/>
            <p:nvPr/>
          </p:nvSpPr>
          <p:spPr>
            <a:xfrm>
              <a:off x="7007353" y="823612"/>
              <a:ext cx="4191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nvGrpSpPr>
            <p:cNvPr id="87" name="Group 86"/>
            <p:cNvGrpSpPr/>
            <p:nvPr/>
          </p:nvGrpSpPr>
          <p:grpSpPr>
            <a:xfrm>
              <a:off x="6429435" y="559812"/>
              <a:ext cx="482221" cy="408345"/>
              <a:chOff x="8509379" y="6093019"/>
              <a:chExt cx="482221" cy="408345"/>
            </a:xfrm>
          </p:grpSpPr>
          <p:sp>
            <p:nvSpPr>
              <p:cNvPr id="88" name="Right Arrow 87"/>
              <p:cNvSpPr/>
              <p:nvPr/>
            </p:nvSpPr>
            <p:spPr>
              <a:xfrm>
                <a:off x="8509379" y="6358343"/>
                <a:ext cx="482221" cy="1430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89" name="TextBox 88"/>
              <p:cNvSpPr txBox="1"/>
              <p:nvPr/>
            </p:nvSpPr>
            <p:spPr>
              <a:xfrm>
                <a:off x="8514704" y="6093019"/>
                <a:ext cx="471570"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CP</a:t>
                </a:r>
                <a:endParaRPr lang="en-GB" sz="1600" b="1" dirty="0">
                  <a:solidFill>
                    <a:schemeClr val="accent3">
                      <a:lumMod val="75000"/>
                    </a:schemeClr>
                  </a:solidFill>
                  <a:latin typeface="Chiller" pitchFamily="82" charset="0"/>
                </a:endParaRPr>
              </a:p>
            </p:txBody>
          </p:sp>
        </p:grpSp>
        <p:grpSp>
          <p:nvGrpSpPr>
            <p:cNvPr id="90" name="Group 89"/>
            <p:cNvGrpSpPr/>
            <p:nvPr/>
          </p:nvGrpSpPr>
          <p:grpSpPr>
            <a:xfrm>
              <a:off x="4495801" y="1953856"/>
              <a:ext cx="476894" cy="408345"/>
              <a:chOff x="8509380" y="6093019"/>
              <a:chExt cx="476894" cy="408345"/>
            </a:xfrm>
          </p:grpSpPr>
          <p:sp>
            <p:nvSpPr>
              <p:cNvPr id="91" name="Right Arrow 90"/>
              <p:cNvSpPr/>
              <p:nvPr/>
            </p:nvSpPr>
            <p:spPr>
              <a:xfrm>
                <a:off x="8509380" y="6358343"/>
                <a:ext cx="381000" cy="1430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92" name="TextBox 91"/>
              <p:cNvSpPr txBox="1"/>
              <p:nvPr/>
            </p:nvSpPr>
            <p:spPr>
              <a:xfrm>
                <a:off x="8514704" y="6093019"/>
                <a:ext cx="471570" cy="338544"/>
              </a:xfrm>
              <a:prstGeom prst="rect">
                <a:avLst/>
              </a:prstGeom>
              <a:noFill/>
            </p:spPr>
            <p:txBody>
              <a:bodyPr wrap="square" lIns="91429" tIns="45715" rIns="91429" bIns="45715" rtlCol="0">
                <a:spAutoFit/>
              </a:bodyPr>
              <a:lstStyle/>
              <a:p>
                <a:r>
                  <a:rPr lang="en-GB" sz="1600" b="1" dirty="0" err="1" smtClean="0">
                    <a:solidFill>
                      <a:schemeClr val="accent3">
                        <a:lumMod val="75000"/>
                      </a:schemeClr>
                    </a:solidFill>
                    <a:latin typeface="Chiller" pitchFamily="82" charset="0"/>
                  </a:rPr>
                  <a:t>Cp</a:t>
                </a:r>
                <a:endParaRPr lang="en-GB" sz="1600" b="1" dirty="0">
                  <a:solidFill>
                    <a:schemeClr val="accent3">
                      <a:lumMod val="75000"/>
                    </a:schemeClr>
                  </a:solidFill>
                  <a:latin typeface="Chiller" pitchFamily="82" charset="0"/>
                </a:endParaRPr>
              </a:p>
            </p:txBody>
          </p:sp>
        </p:grpSp>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19773">
              <a:off x="4622046" y="337123"/>
              <a:ext cx="1083091" cy="126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lus 6"/>
            <p:cNvSpPr/>
            <p:nvPr/>
          </p:nvSpPr>
          <p:spPr>
            <a:xfrm>
              <a:off x="5626878" y="704854"/>
              <a:ext cx="3810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39" name="Rectangle 38"/>
            <p:cNvSpPr/>
            <p:nvPr/>
          </p:nvSpPr>
          <p:spPr>
            <a:xfrm>
              <a:off x="445524" y="41860"/>
              <a:ext cx="6412476" cy="2585323"/>
            </a:xfrm>
            <a:prstGeom prst="rect">
              <a:avLst/>
            </a:prstGeom>
          </p:spPr>
          <p:txBody>
            <a:bodyPr wrap="square">
              <a:spAutoFit/>
            </a:bodyPr>
            <a:lstStyle/>
            <a:p>
              <a:r>
                <a:rPr lang="en-GB" i="1" u="sng" dirty="0">
                  <a:solidFill>
                    <a:schemeClr val="tx2"/>
                  </a:solidFill>
                  <a:effectLst>
                    <a:outerShdw blurRad="38100" dist="38100" dir="2700000" algn="tl">
                      <a:srgbClr val="000000">
                        <a:alpha val="43137"/>
                      </a:srgbClr>
                    </a:outerShdw>
                  </a:effectLst>
                </a:rPr>
                <a:t>Assembly </a:t>
              </a:r>
              <a:r>
                <a:rPr lang="en-GB" i="1" u="sng" dirty="0" smtClean="0">
                  <a:solidFill>
                    <a:schemeClr val="tx2"/>
                  </a:solidFill>
                  <a:effectLst>
                    <a:outerShdw blurRad="38100" dist="38100" dir="2700000" algn="tl">
                      <a:srgbClr val="000000">
                        <a:alpha val="43137"/>
                      </a:srgbClr>
                    </a:outerShdw>
                  </a:effectLst>
                </a:rPr>
                <a:t>end group+ tank connector + half-cell=&gt; extremity 1</a:t>
              </a:r>
              <a:endParaRPr lang="en-GB" i="1" u="sng" dirty="0">
                <a:solidFill>
                  <a:schemeClr val="tx2"/>
                </a:solidFill>
                <a:effectLst>
                  <a:outerShdw blurRad="38100" dist="38100" dir="2700000" algn="tl">
                    <a:srgbClr val="000000">
                      <a:alpha val="43137"/>
                    </a:srgbClr>
                  </a:outerShdw>
                </a:effectLst>
              </a:endParaRPr>
            </a:p>
            <a:p>
              <a:r>
                <a:rPr lang="en-GB" b="1" dirty="0" smtClean="0">
                  <a:solidFill>
                    <a:schemeClr val="tx2"/>
                  </a:solidFill>
                </a:rPr>
                <a:t>Degreasing + CP ( 8h before EBW)</a:t>
              </a:r>
            </a:p>
            <a:p>
              <a:r>
                <a:rPr lang="en-GB" b="1" dirty="0" smtClean="0">
                  <a:solidFill>
                    <a:schemeClr val="tx2"/>
                  </a:solidFill>
                </a:rPr>
                <a:t>EBW end group + tank connector</a:t>
              </a:r>
            </a:p>
            <a:p>
              <a:r>
                <a:rPr lang="en-GB" b="1" dirty="0" smtClean="0">
                  <a:solidFill>
                    <a:schemeClr val="tx2"/>
                  </a:solidFill>
                </a:rPr>
                <a:t>Degreasing + CP ( 8h before EBW)</a:t>
              </a:r>
            </a:p>
            <a:p>
              <a:r>
                <a:rPr lang="en-GB" b="1" dirty="0" smtClean="0">
                  <a:solidFill>
                    <a:schemeClr val="tx2"/>
                  </a:solidFill>
                </a:rPr>
                <a:t>EBW end group + half-cell</a:t>
              </a:r>
            </a:p>
            <a:p>
              <a:r>
                <a:rPr lang="en-GB" b="1" dirty="0" smtClean="0">
                  <a:solidFill>
                    <a:schemeClr val="tx2"/>
                  </a:solidFill>
                </a:rPr>
                <a:t>RF measurements</a:t>
              </a:r>
            </a:p>
            <a:p>
              <a:r>
                <a:rPr lang="en-GB" b="1" dirty="0" smtClean="0">
                  <a:solidFill>
                    <a:schemeClr val="tx2"/>
                  </a:solidFill>
                </a:rPr>
                <a:t>Trimming equator </a:t>
              </a:r>
            </a:p>
            <a:p>
              <a:r>
                <a:rPr lang="en-GB" b="1" dirty="0" smtClean="0">
                  <a:solidFill>
                    <a:schemeClr val="tx2"/>
                  </a:solidFill>
                </a:rPr>
                <a:t>RF measurements</a:t>
              </a:r>
            </a:p>
            <a:p>
              <a:endParaRPr lang="en-GB" b="1" dirty="0">
                <a:solidFill>
                  <a:schemeClr val="tx2"/>
                </a:solidFill>
              </a:endParaRPr>
            </a:p>
          </p:txBody>
        </p:sp>
      </p:grpSp>
      <p:grpSp>
        <p:nvGrpSpPr>
          <p:cNvPr id="16" name="Group 15"/>
          <p:cNvGrpSpPr/>
          <p:nvPr/>
        </p:nvGrpSpPr>
        <p:grpSpPr>
          <a:xfrm>
            <a:off x="47354" y="4393173"/>
            <a:ext cx="9172848" cy="2060163"/>
            <a:chOff x="47354" y="3068146"/>
            <a:chExt cx="9172848" cy="2060163"/>
          </a:xfrm>
        </p:grpSpPr>
        <p:sp>
          <p:nvSpPr>
            <p:cNvPr id="21" name="Rounded Rectangle 20"/>
            <p:cNvSpPr/>
            <p:nvPr/>
          </p:nvSpPr>
          <p:spPr>
            <a:xfrm>
              <a:off x="457200" y="3068146"/>
              <a:ext cx="8610600" cy="20601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54" name="Rectangle 53"/>
            <p:cNvSpPr/>
            <p:nvPr/>
          </p:nvSpPr>
          <p:spPr>
            <a:xfrm>
              <a:off x="457200" y="3104518"/>
              <a:ext cx="4543638" cy="1754326"/>
            </a:xfrm>
            <a:prstGeom prst="rect">
              <a:avLst/>
            </a:prstGeom>
          </p:spPr>
          <p:txBody>
            <a:bodyPr wrap="square">
              <a:spAutoFit/>
            </a:bodyPr>
            <a:lstStyle/>
            <a:p>
              <a:r>
                <a:rPr lang="en-GB" i="1" u="sng" dirty="0">
                  <a:solidFill>
                    <a:schemeClr val="tx2"/>
                  </a:solidFill>
                  <a:effectLst>
                    <a:outerShdw blurRad="38100" dist="38100" dir="2700000" algn="tl">
                      <a:srgbClr val="000000">
                        <a:alpha val="43137"/>
                      </a:srgbClr>
                    </a:outerShdw>
                  </a:effectLst>
                </a:rPr>
                <a:t>Assembly </a:t>
              </a:r>
              <a:r>
                <a:rPr lang="en-GB" i="1" u="sng" dirty="0" smtClean="0">
                  <a:solidFill>
                    <a:schemeClr val="tx2"/>
                  </a:solidFill>
                  <a:effectLst>
                    <a:outerShdw blurRad="38100" dist="38100" dir="2700000" algn="tl">
                      <a:srgbClr val="000000">
                        <a:alpha val="43137"/>
                      </a:srgbClr>
                    </a:outerShdw>
                  </a:effectLst>
                </a:rPr>
                <a:t>end group + half-cell=&gt; extremity 2</a:t>
              </a:r>
              <a:endParaRPr lang="en-GB" i="1" u="sng" dirty="0">
                <a:solidFill>
                  <a:schemeClr val="tx2"/>
                </a:solidFill>
                <a:effectLst>
                  <a:outerShdw blurRad="38100" dist="38100" dir="2700000" algn="tl">
                    <a:srgbClr val="000000">
                      <a:alpha val="43137"/>
                    </a:srgbClr>
                  </a:outerShdw>
                </a:effectLst>
              </a:endParaRPr>
            </a:p>
            <a:p>
              <a:r>
                <a:rPr lang="en-GB" b="1" dirty="0" smtClean="0">
                  <a:solidFill>
                    <a:schemeClr val="tx2"/>
                  </a:solidFill>
                </a:rPr>
                <a:t>Degreasing + CP ( 8h before EBW)</a:t>
              </a:r>
            </a:p>
            <a:p>
              <a:r>
                <a:rPr lang="en-GB" b="1" dirty="0" smtClean="0">
                  <a:solidFill>
                    <a:schemeClr val="tx2"/>
                  </a:solidFill>
                </a:rPr>
                <a:t>EBW end group  + half-cell</a:t>
              </a:r>
            </a:p>
            <a:p>
              <a:r>
                <a:rPr lang="en-GB" b="1" dirty="0" smtClean="0">
                  <a:solidFill>
                    <a:schemeClr val="tx2"/>
                  </a:solidFill>
                </a:rPr>
                <a:t>RF measurements</a:t>
              </a:r>
            </a:p>
            <a:p>
              <a:r>
                <a:rPr lang="en-GB" b="1" dirty="0" smtClean="0">
                  <a:solidFill>
                    <a:schemeClr val="tx2"/>
                  </a:solidFill>
                </a:rPr>
                <a:t>Trimming equator </a:t>
              </a:r>
            </a:p>
            <a:p>
              <a:r>
                <a:rPr lang="en-GB" b="1" dirty="0" smtClean="0">
                  <a:solidFill>
                    <a:schemeClr val="tx2"/>
                  </a:solidFill>
                </a:rPr>
                <a:t>RF measurements</a:t>
              </a:r>
              <a:endParaRPr lang="en-GB" b="1" dirty="0">
                <a:solidFill>
                  <a:schemeClr val="tx2"/>
                </a:solidFill>
              </a:endParaRPr>
            </a:p>
          </p:txBody>
        </p:sp>
        <p:grpSp>
          <p:nvGrpSpPr>
            <p:cNvPr id="11" name="Group 10"/>
            <p:cNvGrpSpPr/>
            <p:nvPr/>
          </p:nvGrpSpPr>
          <p:grpSpPr>
            <a:xfrm>
              <a:off x="2810873" y="3648964"/>
              <a:ext cx="6409329" cy="1380237"/>
              <a:chOff x="2623068" y="3877563"/>
              <a:chExt cx="6409329" cy="1380237"/>
            </a:xfrm>
          </p:grpSpPr>
          <p:pic>
            <p:nvPicPr>
              <p:cNvPr id="22" name="Picture 13"/>
              <p:cNvPicPr>
                <a:picLocks noChangeAspect="1" noChangeArrowheads="1"/>
              </p:cNvPicPr>
              <p:nvPr/>
            </p:nvPicPr>
            <p:blipFill>
              <a:blip r:embed="rId5" cstate="print"/>
              <a:srcRect/>
              <a:stretch>
                <a:fillRect/>
              </a:stretch>
            </p:blipFill>
            <p:spPr bwMode="auto">
              <a:xfrm rot="5400000" flipV="1">
                <a:off x="3512832" y="4353033"/>
                <a:ext cx="1037846" cy="361920"/>
              </a:xfrm>
              <a:prstGeom prst="rect">
                <a:avLst/>
              </a:prstGeom>
              <a:noFill/>
              <a:ln w="9525">
                <a:noFill/>
                <a:miter lim="800000"/>
                <a:headEnd/>
                <a:tailEnd/>
              </a:ln>
            </p:spPr>
          </p:pic>
          <p:sp>
            <p:nvSpPr>
              <p:cNvPr id="32" name="Right Arrow 31"/>
              <p:cNvSpPr/>
              <p:nvPr/>
            </p:nvSpPr>
            <p:spPr>
              <a:xfrm>
                <a:off x="7237623" y="4401644"/>
                <a:ext cx="450181" cy="1323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48" name="Picture 2"/>
              <p:cNvPicPr>
                <a:picLocks noChangeAspect="1" noChangeArrowheads="1"/>
              </p:cNvPicPr>
              <p:nvPr/>
            </p:nvPicPr>
            <p:blipFill>
              <a:blip r:embed="rId9" cstate="print"/>
              <a:srcRect/>
              <a:stretch>
                <a:fillRect/>
              </a:stretch>
            </p:blipFill>
            <p:spPr bwMode="auto">
              <a:xfrm rot="16200000">
                <a:off x="6214697" y="3976452"/>
                <a:ext cx="1139881" cy="942103"/>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742668">
                <a:off x="2623068" y="4021612"/>
                <a:ext cx="1000433" cy="1165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Box 54"/>
              <p:cNvSpPr txBox="1"/>
              <p:nvPr/>
            </p:nvSpPr>
            <p:spPr>
              <a:xfrm>
                <a:off x="4507678" y="4120419"/>
                <a:ext cx="685800" cy="338544"/>
              </a:xfrm>
              <a:prstGeom prst="rect">
                <a:avLst/>
              </a:prstGeom>
              <a:noFill/>
            </p:spPr>
            <p:txBody>
              <a:bodyPr wrap="square" lIns="91429" tIns="45715" rIns="91429" bIns="45715" rtlCol="0">
                <a:spAutoFit/>
              </a:bodyPr>
              <a:lstStyle/>
              <a:p>
                <a:r>
                  <a:rPr lang="fr-CH" sz="1600" b="1" dirty="0">
                    <a:solidFill>
                      <a:schemeClr val="accent3">
                        <a:lumMod val="75000"/>
                      </a:schemeClr>
                    </a:solidFill>
                    <a:latin typeface="Chiller" pitchFamily="82" charset="0"/>
                  </a:rPr>
                  <a:t>EBW</a:t>
                </a:r>
                <a:endParaRPr lang="en-US" sz="1600" b="1" dirty="0">
                  <a:solidFill>
                    <a:schemeClr val="accent3">
                      <a:lumMod val="75000"/>
                    </a:schemeClr>
                  </a:solidFill>
                  <a:latin typeface="Chiller" pitchFamily="82" charset="0"/>
                </a:endParaRPr>
              </a:p>
            </p:txBody>
          </p:sp>
          <p:sp>
            <p:nvSpPr>
              <p:cNvPr id="57" name="Right Arrow 56"/>
              <p:cNvSpPr/>
              <p:nvPr/>
            </p:nvSpPr>
            <p:spPr>
              <a:xfrm>
                <a:off x="6020856" y="4401645"/>
                <a:ext cx="287834"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23" name="Plus 22"/>
              <p:cNvSpPr/>
              <p:nvPr/>
            </p:nvSpPr>
            <p:spPr>
              <a:xfrm>
                <a:off x="3545995" y="4325445"/>
                <a:ext cx="3048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61" name="TextBox 60"/>
              <p:cNvSpPr txBox="1"/>
              <p:nvPr/>
            </p:nvSpPr>
            <p:spPr>
              <a:xfrm>
                <a:off x="7129534" y="4046800"/>
                <a:ext cx="799247"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Trimming</a:t>
                </a:r>
                <a:endParaRPr lang="en-GB" sz="1600" b="1" dirty="0">
                  <a:solidFill>
                    <a:schemeClr val="accent3">
                      <a:lumMod val="75000"/>
                    </a:schemeClr>
                  </a:solidFill>
                  <a:latin typeface="Chiller" pitchFamily="82" charset="0"/>
                </a:endParaRPr>
              </a:p>
            </p:txBody>
          </p:sp>
          <p:sp>
            <p:nvSpPr>
              <p:cNvPr id="63" name="TextBox 62"/>
              <p:cNvSpPr txBox="1"/>
              <p:nvPr/>
            </p:nvSpPr>
            <p:spPr>
              <a:xfrm>
                <a:off x="6118712" y="4919256"/>
                <a:ext cx="1569093" cy="338544"/>
              </a:xfrm>
              <a:prstGeom prst="rect">
                <a:avLst/>
              </a:prstGeom>
              <a:noFill/>
            </p:spPr>
            <p:txBody>
              <a:bodyPr wrap="square" lIns="91429" tIns="45715" rIns="91429" bIns="45715" rtlCol="0">
                <a:spAutoFit/>
              </a:bodyPr>
              <a:lstStyle/>
              <a:p>
                <a:pPr algn="ctr"/>
                <a:r>
                  <a:rPr lang="en-GB" sz="1600" b="1" dirty="0" smtClean="0">
                    <a:solidFill>
                      <a:schemeClr val="accent1"/>
                    </a:solidFill>
                    <a:latin typeface="Chiller" pitchFamily="82" charset="0"/>
                  </a:rPr>
                  <a:t>RF measurements</a:t>
                </a:r>
                <a:endParaRPr lang="en-GB" sz="1600" b="1" dirty="0">
                  <a:solidFill>
                    <a:schemeClr val="accent1"/>
                  </a:solidFill>
                  <a:latin typeface="Chiller" pitchFamily="82" charset="0"/>
                </a:endParaRPr>
              </a:p>
            </p:txBody>
          </p:sp>
          <p:pic>
            <p:nvPicPr>
              <p:cNvPr id="73" name="Picture 2"/>
              <p:cNvPicPr>
                <a:picLocks noChangeAspect="1" noChangeArrowheads="1"/>
              </p:cNvPicPr>
              <p:nvPr/>
            </p:nvPicPr>
            <p:blipFill>
              <a:blip r:embed="rId9" cstate="print"/>
              <a:srcRect/>
              <a:stretch>
                <a:fillRect/>
              </a:stretch>
            </p:blipFill>
            <p:spPr bwMode="auto">
              <a:xfrm rot="16200000">
                <a:off x="7790947" y="3985920"/>
                <a:ext cx="1049249" cy="867197"/>
              </a:xfrm>
              <a:prstGeom prst="rect">
                <a:avLst/>
              </a:prstGeom>
              <a:noFill/>
              <a:ln w="9525">
                <a:noFill/>
                <a:miter lim="800000"/>
                <a:headEnd/>
                <a:tailEnd/>
              </a:ln>
            </p:spPr>
          </p:pic>
          <p:pic>
            <p:nvPicPr>
              <p:cNvPr id="7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43701" y="3885246"/>
                <a:ext cx="1064177" cy="1165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TextBox 77"/>
              <p:cNvSpPr txBox="1"/>
              <p:nvPr/>
            </p:nvSpPr>
            <p:spPr>
              <a:xfrm>
                <a:off x="7463304" y="4881117"/>
                <a:ext cx="1569093" cy="338544"/>
              </a:xfrm>
              <a:prstGeom prst="rect">
                <a:avLst/>
              </a:prstGeom>
              <a:noFill/>
            </p:spPr>
            <p:txBody>
              <a:bodyPr wrap="square" lIns="91429" tIns="45715" rIns="91429" bIns="45715" rtlCol="0">
                <a:spAutoFit/>
              </a:bodyPr>
              <a:lstStyle/>
              <a:p>
                <a:pPr algn="ctr"/>
                <a:r>
                  <a:rPr lang="en-GB" sz="1600" b="1" dirty="0" smtClean="0">
                    <a:solidFill>
                      <a:schemeClr val="accent1"/>
                    </a:solidFill>
                    <a:latin typeface="Chiller" pitchFamily="82" charset="0"/>
                  </a:rPr>
                  <a:t>RF measurements</a:t>
                </a:r>
                <a:endParaRPr lang="en-GB" sz="1600" b="1" dirty="0">
                  <a:solidFill>
                    <a:schemeClr val="accent1"/>
                  </a:solidFill>
                  <a:latin typeface="Chiller" pitchFamily="82" charset="0"/>
                </a:endParaRPr>
              </a:p>
            </p:txBody>
          </p:sp>
          <p:sp>
            <p:nvSpPr>
              <p:cNvPr id="56" name="Right Arrow 55"/>
              <p:cNvSpPr/>
              <p:nvPr/>
            </p:nvSpPr>
            <p:spPr>
              <a:xfrm>
                <a:off x="4605436" y="4419519"/>
                <a:ext cx="395402"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sp>
          <p:nvSpPr>
            <p:cNvPr id="93" name="Rectangle 92"/>
            <p:cNvSpPr/>
            <p:nvPr/>
          </p:nvSpPr>
          <p:spPr>
            <a:xfrm rot="16200000">
              <a:off x="-491089" y="3815043"/>
              <a:ext cx="1446208" cy="369322"/>
            </a:xfrm>
            <a:prstGeom prst="rect">
              <a:avLst/>
            </a:prstGeom>
          </p:spPr>
          <p:txBody>
            <a:bodyPr wrap="none" lIns="91429" tIns="45715" rIns="91429" bIns="45715">
              <a:spAutoFit/>
            </a:bodyPr>
            <a:lstStyle/>
            <a:p>
              <a:r>
                <a:rPr lang="fr-CH" b="1" dirty="0" smtClean="0">
                  <a:solidFill>
                    <a:schemeClr val="accent6">
                      <a:lumMod val="50000"/>
                    </a:schemeClr>
                  </a:solidFill>
                </a:rPr>
                <a:t>EXTREMITY 2</a:t>
              </a:r>
              <a:endParaRPr lang="en-US" b="1" dirty="0">
                <a:solidFill>
                  <a:schemeClr val="accent6">
                    <a:lumMod val="50000"/>
                  </a:schemeClr>
                </a:solidFill>
              </a:endParaRPr>
            </a:p>
          </p:txBody>
        </p:sp>
      </p:grpSp>
      <p:sp>
        <p:nvSpPr>
          <p:cNvPr id="58" name="Right Arrow 57"/>
          <p:cNvSpPr/>
          <p:nvPr/>
        </p:nvSpPr>
        <p:spPr>
          <a:xfrm>
            <a:off x="4410392" y="5498074"/>
            <a:ext cx="339029" cy="100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60" name="TextBox 59"/>
          <p:cNvSpPr txBox="1"/>
          <p:nvPr/>
        </p:nvSpPr>
        <p:spPr>
          <a:xfrm>
            <a:off x="4272525" y="5260082"/>
            <a:ext cx="471570" cy="338544"/>
          </a:xfrm>
          <a:prstGeom prst="rect">
            <a:avLst/>
          </a:prstGeom>
          <a:noFill/>
        </p:spPr>
        <p:txBody>
          <a:bodyPr wrap="square" lIns="91429" tIns="45715" rIns="91429" bIns="45715" rtlCol="0">
            <a:spAutoFit/>
          </a:bodyPr>
          <a:lstStyle/>
          <a:p>
            <a:r>
              <a:rPr lang="en-GB" sz="1600" b="1" dirty="0" smtClean="0">
                <a:solidFill>
                  <a:schemeClr val="accent3">
                    <a:lumMod val="75000"/>
                  </a:schemeClr>
                </a:solidFill>
                <a:latin typeface="Chiller" pitchFamily="82" charset="0"/>
              </a:rPr>
              <a:t>CP</a:t>
            </a:r>
            <a:endParaRPr lang="en-GB" sz="1600" b="1" dirty="0">
              <a:solidFill>
                <a:schemeClr val="accent3">
                  <a:lumMod val="75000"/>
                </a:schemeClr>
              </a:solidFill>
              <a:latin typeface="Chiller" pitchFamily="82" charset="0"/>
            </a:endParaRPr>
          </a:p>
        </p:txBody>
      </p:sp>
      <p:sp>
        <p:nvSpPr>
          <p:cNvPr id="62" name="Title 1"/>
          <p:cNvSpPr>
            <a:spLocks noGrp="1"/>
          </p:cNvSpPr>
          <p:nvPr>
            <p:ph type="title"/>
          </p:nvPr>
        </p:nvSpPr>
        <p:spPr>
          <a:xfrm>
            <a:off x="899592" y="125760"/>
            <a:ext cx="7848872" cy="1143000"/>
          </a:xfrm>
        </p:spPr>
        <p:txBody>
          <a:bodyPr/>
          <a:lstStyle/>
          <a:p>
            <a:r>
              <a:rPr lang="es-ES" dirty="0" err="1" smtClean="0"/>
              <a:t>Niobium</a:t>
            </a:r>
            <a:r>
              <a:rPr lang="es-ES" dirty="0" smtClean="0"/>
              <a:t> </a:t>
            </a:r>
            <a:r>
              <a:rPr lang="es-ES" dirty="0" err="1" smtClean="0"/>
              <a:t>cavity</a:t>
            </a:r>
            <a:r>
              <a:rPr lang="es-ES" dirty="0" smtClean="0"/>
              <a:t> at CERN</a:t>
            </a:r>
            <a:endParaRPr lang="en-GB" dirty="0"/>
          </a:p>
        </p:txBody>
      </p:sp>
    </p:spTree>
    <p:extLst>
      <p:ext uri="{BB962C8B-B14F-4D97-AF65-F5344CB8AC3E}">
        <p14:creationId xmlns:p14="http://schemas.microsoft.com/office/powerpoint/2010/main" val="608502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4800" y="1196752"/>
            <a:ext cx="8817239" cy="3432721"/>
            <a:chOff x="304800" y="301080"/>
            <a:chExt cx="8817239" cy="3432721"/>
          </a:xfrm>
        </p:grpSpPr>
        <p:sp>
          <p:nvSpPr>
            <p:cNvPr id="10" name="TextBox 9"/>
            <p:cNvSpPr txBox="1"/>
            <p:nvPr/>
          </p:nvSpPr>
          <p:spPr>
            <a:xfrm>
              <a:off x="478122" y="301080"/>
              <a:ext cx="3505200" cy="646321"/>
            </a:xfrm>
            <a:prstGeom prst="rect">
              <a:avLst/>
            </a:prstGeom>
            <a:noFill/>
          </p:spPr>
          <p:txBody>
            <a:bodyPr wrap="square" lIns="91429" tIns="45715" rIns="91429" bIns="45715" rtlCol="0">
              <a:spAutoFit/>
            </a:bodyPr>
            <a:lstStyle/>
            <a:p>
              <a:r>
                <a:rPr lang="en-GB" b="1" i="1" u="sng" dirty="0" smtClean="0">
                  <a:solidFill>
                    <a:schemeClr val="tx2"/>
                  </a:solidFill>
                </a:rPr>
                <a:t>Final assembly</a:t>
              </a:r>
            </a:p>
            <a:p>
              <a:r>
                <a:rPr lang="en-US" b="1" dirty="0" smtClean="0">
                  <a:solidFill>
                    <a:schemeClr val="tx2"/>
                  </a:solidFill>
                </a:rPr>
                <a:t>CP - </a:t>
              </a:r>
              <a:r>
                <a:rPr lang="en-US" b="1" dirty="0">
                  <a:solidFill>
                    <a:schemeClr val="tx2"/>
                  </a:solidFill>
                </a:rPr>
                <a:t>8 h </a:t>
              </a:r>
              <a:r>
                <a:rPr lang="en-US" b="1" dirty="0" smtClean="0">
                  <a:solidFill>
                    <a:schemeClr val="tx2"/>
                  </a:solidFill>
                </a:rPr>
                <a:t>before each EBW</a:t>
              </a:r>
              <a:endParaRPr lang="en-US" b="1" dirty="0">
                <a:solidFill>
                  <a:schemeClr val="tx2"/>
                </a:solidFill>
              </a:endParaRPr>
            </a:p>
          </p:txBody>
        </p:sp>
        <p:grpSp>
          <p:nvGrpSpPr>
            <p:cNvPr id="4" name="Group 3"/>
            <p:cNvGrpSpPr/>
            <p:nvPr/>
          </p:nvGrpSpPr>
          <p:grpSpPr>
            <a:xfrm>
              <a:off x="304802" y="968514"/>
              <a:ext cx="8817237" cy="2765287"/>
              <a:chOff x="304800" y="609600"/>
              <a:chExt cx="8817237" cy="2765287"/>
            </a:xfrm>
          </p:grpSpPr>
          <p:pic>
            <p:nvPicPr>
              <p:cNvPr id="4109" name="Picture 13"/>
              <p:cNvPicPr>
                <a:picLocks noChangeAspect="1" noChangeArrowheads="1"/>
              </p:cNvPicPr>
              <p:nvPr/>
            </p:nvPicPr>
            <p:blipFill>
              <a:blip r:embed="rId2" cstate="print"/>
              <a:srcRect/>
              <a:stretch>
                <a:fillRect/>
              </a:stretch>
            </p:blipFill>
            <p:spPr bwMode="auto">
              <a:xfrm>
                <a:off x="3319889" y="2717362"/>
                <a:ext cx="1509712" cy="657525"/>
              </a:xfrm>
              <a:prstGeom prst="rect">
                <a:avLst/>
              </a:prstGeom>
              <a:noFill/>
              <a:ln w="9525">
                <a:noFill/>
                <a:miter lim="800000"/>
                <a:headEnd/>
                <a:tailEnd/>
              </a:ln>
            </p:spPr>
          </p:pic>
          <p:sp>
            <p:nvSpPr>
              <p:cNvPr id="70" name="Right Arrow 69"/>
              <p:cNvSpPr/>
              <p:nvPr/>
            </p:nvSpPr>
            <p:spPr>
              <a:xfrm>
                <a:off x="2764122" y="2971800"/>
                <a:ext cx="152400" cy="14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nvGrpSpPr>
              <p:cNvPr id="3" name="Group 2"/>
              <p:cNvGrpSpPr/>
              <p:nvPr/>
            </p:nvGrpSpPr>
            <p:grpSpPr>
              <a:xfrm>
                <a:off x="304800" y="649317"/>
                <a:ext cx="2230722" cy="1038735"/>
                <a:chOff x="381000" y="649317"/>
                <a:chExt cx="2230722" cy="1038735"/>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858838"/>
                  <a:ext cx="2151488" cy="82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p:cNvSpPr/>
                <p:nvPr/>
              </p:nvSpPr>
              <p:spPr>
                <a:xfrm>
                  <a:off x="1240122" y="649317"/>
                  <a:ext cx="1371600" cy="261600"/>
                </a:xfrm>
                <a:prstGeom prst="rect">
                  <a:avLst/>
                </a:prstGeom>
              </p:spPr>
              <p:txBody>
                <a:bodyPr wrap="square" lIns="91429" tIns="45715" rIns="91429" bIns="45715">
                  <a:spAutoFit/>
                </a:bodyPr>
                <a:lstStyle/>
                <a:p>
                  <a:r>
                    <a:rPr lang="en-GB" sz="1100" b="1" dirty="0" smtClean="0">
                      <a:solidFill>
                        <a:srgbClr val="FF0000"/>
                      </a:solidFill>
                    </a:rPr>
                    <a:t>EB Tack weld</a:t>
                  </a:r>
                  <a:endParaRPr lang="en-GB" sz="1100" b="1" dirty="0">
                    <a:solidFill>
                      <a:srgbClr val="FF0000"/>
                    </a:solidFill>
                  </a:endParaRPr>
                </a:p>
              </p:txBody>
            </p:sp>
            <p:cxnSp>
              <p:nvCxnSpPr>
                <p:cNvPr id="52" name="Straight Arrow Connector 51"/>
                <p:cNvCxnSpPr/>
                <p:nvPr/>
              </p:nvCxnSpPr>
              <p:spPr>
                <a:xfrm rot="5400000">
                  <a:off x="1143794" y="821448"/>
                  <a:ext cx="152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3" name="Right Arrow 52"/>
              <p:cNvSpPr/>
              <p:nvPr/>
            </p:nvSpPr>
            <p:spPr>
              <a:xfrm>
                <a:off x="2319340" y="1063623"/>
                <a:ext cx="152400" cy="14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nvGrpSpPr>
              <p:cNvPr id="2" name="Group 1"/>
              <p:cNvGrpSpPr/>
              <p:nvPr/>
            </p:nvGrpSpPr>
            <p:grpSpPr>
              <a:xfrm>
                <a:off x="2514600" y="675786"/>
                <a:ext cx="2118756" cy="986352"/>
                <a:chOff x="2692648" y="636842"/>
                <a:chExt cx="2118756" cy="986352"/>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2648" y="838200"/>
                  <a:ext cx="2118756" cy="784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5" name="Straight Arrow Connector 54"/>
                <p:cNvCxnSpPr/>
                <p:nvPr/>
              </p:nvCxnSpPr>
              <p:spPr>
                <a:xfrm rot="5400000">
                  <a:off x="3445931" y="811212"/>
                  <a:ext cx="152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3505200" y="636842"/>
                  <a:ext cx="609600" cy="261600"/>
                </a:xfrm>
                <a:prstGeom prst="rect">
                  <a:avLst/>
                </a:prstGeom>
              </p:spPr>
              <p:txBody>
                <a:bodyPr wrap="square" lIns="91429" tIns="45715" rIns="91429" bIns="45715">
                  <a:spAutoFit/>
                </a:bodyPr>
                <a:lstStyle/>
                <a:p>
                  <a:r>
                    <a:rPr lang="fr-CH" sz="1100" b="1" dirty="0">
                      <a:solidFill>
                        <a:srgbClr val="FF0000"/>
                      </a:solidFill>
                    </a:rPr>
                    <a:t>EBW</a:t>
                  </a:r>
                  <a:endParaRPr lang="en-US" sz="1100" b="1" dirty="0">
                    <a:solidFill>
                      <a:srgbClr val="FF0000"/>
                    </a:solidFill>
                  </a:endParaRPr>
                </a:p>
              </p:txBody>
            </p:sp>
          </p:grpSp>
          <p:sp>
            <p:nvSpPr>
              <p:cNvPr id="60" name="Right Arrow 59"/>
              <p:cNvSpPr/>
              <p:nvPr/>
            </p:nvSpPr>
            <p:spPr>
              <a:xfrm>
                <a:off x="4523037" y="1063623"/>
                <a:ext cx="152400" cy="14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0825" y="904093"/>
                <a:ext cx="2123743" cy="77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2476" y="926875"/>
                <a:ext cx="2036478" cy="708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Right Arrow 61"/>
              <p:cNvSpPr/>
              <p:nvPr/>
            </p:nvSpPr>
            <p:spPr>
              <a:xfrm>
                <a:off x="6758368" y="1063623"/>
                <a:ext cx="152400" cy="14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6840" y="1905000"/>
                <a:ext cx="2090073" cy="74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71740" y="1904999"/>
                <a:ext cx="2181773" cy="766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5252" y="1894187"/>
                <a:ext cx="2181773" cy="75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93466" y="1947871"/>
                <a:ext cx="1997627" cy="699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Right Arrow 64"/>
              <p:cNvSpPr/>
              <p:nvPr/>
            </p:nvSpPr>
            <p:spPr>
              <a:xfrm>
                <a:off x="2286000" y="2061150"/>
                <a:ext cx="152400" cy="14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68" name="Right Arrow 67"/>
              <p:cNvSpPr/>
              <p:nvPr/>
            </p:nvSpPr>
            <p:spPr>
              <a:xfrm>
                <a:off x="4560367" y="2061150"/>
                <a:ext cx="152400" cy="14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69" name="Right Arrow 68"/>
              <p:cNvSpPr/>
              <p:nvPr/>
            </p:nvSpPr>
            <p:spPr>
              <a:xfrm>
                <a:off x="6841066" y="2068373"/>
                <a:ext cx="152400" cy="14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sp>
            <p:nvSpPr>
              <p:cNvPr id="71" name="Rectangle 70"/>
              <p:cNvSpPr/>
              <p:nvPr/>
            </p:nvSpPr>
            <p:spPr>
              <a:xfrm>
                <a:off x="5791200" y="609600"/>
                <a:ext cx="1371600" cy="261600"/>
              </a:xfrm>
              <a:prstGeom prst="rect">
                <a:avLst/>
              </a:prstGeom>
            </p:spPr>
            <p:txBody>
              <a:bodyPr wrap="square" lIns="91429" tIns="45715" rIns="91429" bIns="45715">
                <a:spAutoFit/>
              </a:bodyPr>
              <a:lstStyle/>
              <a:p>
                <a:r>
                  <a:rPr lang="en-GB" sz="1100" b="1" dirty="0" smtClean="0">
                    <a:solidFill>
                      <a:srgbClr val="FF0000"/>
                    </a:solidFill>
                  </a:rPr>
                  <a:t>EB Tack weld</a:t>
                </a:r>
                <a:endParaRPr lang="en-GB" sz="1100" b="1" dirty="0">
                  <a:solidFill>
                    <a:srgbClr val="FF0000"/>
                  </a:solidFill>
                </a:endParaRPr>
              </a:p>
            </p:txBody>
          </p:sp>
          <p:cxnSp>
            <p:nvCxnSpPr>
              <p:cNvPr id="72" name="Straight Arrow Connector 71"/>
              <p:cNvCxnSpPr/>
              <p:nvPr/>
            </p:nvCxnSpPr>
            <p:spPr>
              <a:xfrm rot="5400000">
                <a:off x="5694872" y="781731"/>
                <a:ext cx="152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1544922" y="1643400"/>
                <a:ext cx="1371600" cy="261600"/>
              </a:xfrm>
              <a:prstGeom prst="rect">
                <a:avLst/>
              </a:prstGeom>
            </p:spPr>
            <p:txBody>
              <a:bodyPr wrap="square" lIns="91429" tIns="45715" rIns="91429" bIns="45715">
                <a:spAutoFit/>
              </a:bodyPr>
              <a:lstStyle/>
              <a:p>
                <a:r>
                  <a:rPr lang="en-GB" sz="1100" b="1" dirty="0" smtClean="0">
                    <a:solidFill>
                      <a:srgbClr val="FF0000"/>
                    </a:solidFill>
                  </a:rPr>
                  <a:t>EB Tack weld</a:t>
                </a:r>
                <a:endParaRPr lang="en-GB" sz="1100" b="1" dirty="0">
                  <a:solidFill>
                    <a:srgbClr val="FF0000"/>
                  </a:solidFill>
                </a:endParaRPr>
              </a:p>
            </p:txBody>
          </p:sp>
          <p:cxnSp>
            <p:nvCxnSpPr>
              <p:cNvPr id="74" name="Straight Arrow Connector 73"/>
              <p:cNvCxnSpPr/>
              <p:nvPr/>
            </p:nvCxnSpPr>
            <p:spPr>
              <a:xfrm rot="5400000">
                <a:off x="1448594" y="1815531"/>
                <a:ext cx="152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6421722" y="1643400"/>
                <a:ext cx="1371600" cy="261600"/>
              </a:xfrm>
              <a:prstGeom prst="rect">
                <a:avLst/>
              </a:prstGeom>
            </p:spPr>
            <p:txBody>
              <a:bodyPr wrap="square" lIns="91429" tIns="45715" rIns="91429" bIns="45715">
                <a:spAutoFit/>
              </a:bodyPr>
              <a:lstStyle/>
              <a:p>
                <a:r>
                  <a:rPr lang="en-GB" sz="1100" b="1" dirty="0" smtClean="0">
                    <a:solidFill>
                      <a:srgbClr val="FF0000"/>
                    </a:solidFill>
                  </a:rPr>
                  <a:t>EB Tack weld</a:t>
                </a:r>
                <a:endParaRPr lang="en-GB" sz="1100" b="1" dirty="0">
                  <a:solidFill>
                    <a:srgbClr val="FF0000"/>
                  </a:solidFill>
                </a:endParaRPr>
              </a:p>
            </p:txBody>
          </p:sp>
          <p:cxnSp>
            <p:nvCxnSpPr>
              <p:cNvPr id="76" name="Straight Arrow Connector 75"/>
              <p:cNvCxnSpPr/>
              <p:nvPr/>
            </p:nvCxnSpPr>
            <p:spPr>
              <a:xfrm rot="5400000">
                <a:off x="6325394" y="1815531"/>
                <a:ext cx="152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7827431" y="860170"/>
                <a:ext cx="152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7886700" y="685800"/>
                <a:ext cx="609600" cy="261600"/>
              </a:xfrm>
              <a:prstGeom prst="rect">
                <a:avLst/>
              </a:prstGeom>
            </p:spPr>
            <p:txBody>
              <a:bodyPr wrap="square" lIns="91429" tIns="45715" rIns="91429" bIns="45715">
                <a:spAutoFit/>
              </a:bodyPr>
              <a:lstStyle/>
              <a:p>
                <a:r>
                  <a:rPr lang="fr-CH" sz="1100" b="1" dirty="0">
                    <a:solidFill>
                      <a:srgbClr val="FF0000"/>
                    </a:solidFill>
                  </a:rPr>
                  <a:t>EBW</a:t>
                </a:r>
                <a:endParaRPr lang="en-US" sz="1100" b="1" dirty="0">
                  <a:solidFill>
                    <a:srgbClr val="FF0000"/>
                  </a:solidFill>
                </a:endParaRPr>
              </a:p>
            </p:txBody>
          </p:sp>
          <p:cxnSp>
            <p:nvCxnSpPr>
              <p:cNvPr id="79" name="Straight Arrow Connector 78"/>
              <p:cNvCxnSpPr/>
              <p:nvPr/>
            </p:nvCxnSpPr>
            <p:spPr>
              <a:xfrm rot="5400000">
                <a:off x="3854168" y="1862422"/>
                <a:ext cx="152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3913437" y="1688052"/>
                <a:ext cx="609600" cy="261600"/>
              </a:xfrm>
              <a:prstGeom prst="rect">
                <a:avLst/>
              </a:prstGeom>
            </p:spPr>
            <p:txBody>
              <a:bodyPr wrap="square" lIns="91429" tIns="45715" rIns="91429" bIns="45715">
                <a:spAutoFit/>
              </a:bodyPr>
              <a:lstStyle/>
              <a:p>
                <a:r>
                  <a:rPr lang="fr-CH" sz="1100" b="1" dirty="0">
                    <a:solidFill>
                      <a:srgbClr val="FF0000"/>
                    </a:solidFill>
                  </a:rPr>
                  <a:t>EBW</a:t>
                </a:r>
                <a:endParaRPr lang="en-US" sz="1100" b="1" dirty="0">
                  <a:solidFill>
                    <a:srgbClr val="FF0000"/>
                  </a:solidFill>
                </a:endParaRPr>
              </a:p>
            </p:txBody>
          </p:sp>
          <p:cxnSp>
            <p:nvCxnSpPr>
              <p:cNvPr id="81" name="Straight Arrow Connector 80"/>
              <p:cNvCxnSpPr/>
              <p:nvPr/>
            </p:nvCxnSpPr>
            <p:spPr>
              <a:xfrm rot="5400000">
                <a:off x="8453168" y="1864975"/>
                <a:ext cx="152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8512437" y="1690605"/>
                <a:ext cx="609600" cy="261600"/>
              </a:xfrm>
              <a:prstGeom prst="rect">
                <a:avLst/>
              </a:prstGeom>
            </p:spPr>
            <p:txBody>
              <a:bodyPr wrap="square" lIns="91429" tIns="45715" rIns="91429" bIns="45715">
                <a:spAutoFit/>
              </a:bodyPr>
              <a:lstStyle/>
              <a:p>
                <a:r>
                  <a:rPr lang="fr-CH" sz="1100" b="1" dirty="0">
                    <a:solidFill>
                      <a:srgbClr val="FF0000"/>
                    </a:solidFill>
                  </a:rPr>
                  <a:t>EBW</a:t>
                </a:r>
                <a:endParaRPr lang="en-US" sz="1100" b="1" dirty="0">
                  <a:solidFill>
                    <a:srgbClr val="FF0000"/>
                  </a:solidFill>
                </a:endParaRPr>
              </a:p>
            </p:txBody>
          </p:sp>
        </p:grpSp>
        <p:sp>
          <p:nvSpPr>
            <p:cNvPr id="29" name="Rounded Rectangle 28"/>
            <p:cNvSpPr/>
            <p:nvPr/>
          </p:nvSpPr>
          <p:spPr>
            <a:xfrm>
              <a:off x="304800" y="304800"/>
              <a:ext cx="8686800" cy="3429000"/>
            </a:xfrm>
            <a:prstGeom prst="roundRect">
              <a:avLst>
                <a:gd name="adj" fmla="val 8831"/>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sp>
        <p:nvSpPr>
          <p:cNvPr id="40" name="Title 1"/>
          <p:cNvSpPr>
            <a:spLocks noGrp="1"/>
          </p:cNvSpPr>
          <p:nvPr>
            <p:ph type="title"/>
          </p:nvPr>
        </p:nvSpPr>
        <p:spPr>
          <a:xfrm>
            <a:off x="899592" y="125760"/>
            <a:ext cx="7848872" cy="1143000"/>
          </a:xfrm>
        </p:spPr>
        <p:txBody>
          <a:bodyPr/>
          <a:lstStyle/>
          <a:p>
            <a:r>
              <a:rPr lang="es-ES" dirty="0" err="1" smtClean="0"/>
              <a:t>Niobium</a:t>
            </a:r>
            <a:r>
              <a:rPr lang="es-ES" dirty="0" smtClean="0"/>
              <a:t> </a:t>
            </a:r>
            <a:r>
              <a:rPr lang="es-ES" dirty="0" err="1" smtClean="0"/>
              <a:t>cavity</a:t>
            </a:r>
            <a:r>
              <a:rPr lang="es-ES" dirty="0" smtClean="0"/>
              <a:t> at CERN</a:t>
            </a:r>
            <a:endParaRPr lang="en-GB" dirty="0"/>
          </a:p>
        </p:txBody>
      </p:sp>
    </p:spTree>
    <p:extLst>
      <p:ext uri="{BB962C8B-B14F-4D97-AF65-F5344CB8AC3E}">
        <p14:creationId xmlns:p14="http://schemas.microsoft.com/office/powerpoint/2010/main" val="2011846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47943"/>
            <a:ext cx="8784976" cy="1388969"/>
          </a:xfrm>
        </p:spPr>
        <p:txBody>
          <a:bodyPr>
            <a:normAutofit fontScale="92500" lnSpcReduction="20000"/>
          </a:bodyPr>
          <a:lstStyle/>
          <a:p>
            <a:r>
              <a:rPr lang="en-GB" dirty="0" smtClean="0"/>
              <a:t>New EB welding machine at CERN (11 m</a:t>
            </a:r>
            <a:r>
              <a:rPr lang="en-GB" baseline="30000" dirty="0" smtClean="0"/>
              <a:t>3</a:t>
            </a:r>
            <a:r>
              <a:rPr lang="en-GB" dirty="0" smtClean="0"/>
              <a:t>);</a:t>
            </a:r>
          </a:p>
          <a:p>
            <a:pPr marL="342900" indent="-342900">
              <a:buFont typeface="Arial" pitchFamily="34" charset="0"/>
              <a:buChar char="•"/>
            </a:pPr>
            <a:r>
              <a:rPr lang="en-GB" dirty="0" smtClean="0"/>
              <a:t>SS vacuum chamber;</a:t>
            </a:r>
          </a:p>
          <a:p>
            <a:pPr marL="342900" indent="-342900">
              <a:buFont typeface="Arial" pitchFamily="34" charset="0"/>
              <a:buChar char="•"/>
            </a:pPr>
            <a:r>
              <a:rPr lang="en-GB" dirty="0" err="1" smtClean="0"/>
              <a:t>Vacumm</a:t>
            </a:r>
            <a:r>
              <a:rPr lang="en-GB" dirty="0" smtClean="0"/>
              <a:t> level 10</a:t>
            </a:r>
            <a:r>
              <a:rPr lang="en-GB" baseline="30000" dirty="0" smtClean="0"/>
              <a:t>-5</a:t>
            </a:r>
            <a:r>
              <a:rPr lang="en-GB" dirty="0" smtClean="0"/>
              <a:t> mbar up to 10</a:t>
            </a:r>
            <a:r>
              <a:rPr lang="en-GB" baseline="30000" dirty="0" smtClean="0"/>
              <a:t>-7</a:t>
            </a:r>
            <a:r>
              <a:rPr lang="en-GB" dirty="0" smtClean="0"/>
              <a:t> mbar (</a:t>
            </a:r>
            <a:r>
              <a:rPr lang="en-GB" dirty="0" err="1" smtClean="0"/>
              <a:t>cryo</a:t>
            </a:r>
            <a:r>
              <a:rPr lang="en-GB" dirty="0" smtClean="0"/>
              <a:t>. pump)</a:t>
            </a:r>
            <a:r>
              <a:rPr lang="en-GB" dirty="0" smtClean="0">
                <a:sym typeface="Wingdings" pitchFamily="2" charset="2"/>
              </a:rPr>
              <a:t> Suitable for high RRR niobium welds (see R&amp;D </a:t>
            </a:r>
            <a:r>
              <a:rPr lang="en-GB" dirty="0" smtClean="0">
                <a:sym typeface="Wingdings"/>
              </a:rPr>
              <a:t> RRR)</a:t>
            </a:r>
            <a:r>
              <a:rPr lang="en-GB" dirty="0" smtClean="0">
                <a:sym typeface="Wingdings" pitchFamily="2" charset="2"/>
              </a:rPr>
              <a:t>.</a:t>
            </a:r>
          </a:p>
          <a:p>
            <a:endParaRPr lang="en-GB"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23</a:t>
            </a:fld>
            <a:endParaRPr lang="en-GB"/>
          </a:p>
        </p:txBody>
      </p:sp>
      <p:pic>
        <p:nvPicPr>
          <p:cNvPr id="2050" name="Picture 2" descr="\\cern.ch\dfs\Workspaces\n\nuriadoc\nuriadoc\Niobium Cavities\pics\EB welding machine\IMG_57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50" t="24002" r="6050"/>
          <a:stretch/>
        </p:blipFill>
        <p:spPr bwMode="auto">
          <a:xfrm>
            <a:off x="2120447" y="2780928"/>
            <a:ext cx="4639112" cy="345638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p:txBody>
          <a:bodyPr/>
          <a:lstStyle/>
          <a:p>
            <a:r>
              <a:rPr lang="es-ES" dirty="0" err="1" smtClean="0"/>
              <a:t>Niobium</a:t>
            </a:r>
            <a:r>
              <a:rPr lang="es-ES" dirty="0" smtClean="0"/>
              <a:t> </a:t>
            </a:r>
            <a:r>
              <a:rPr lang="es-ES" dirty="0" err="1" smtClean="0"/>
              <a:t>cavity</a:t>
            </a:r>
            <a:r>
              <a:rPr lang="es-ES" dirty="0" smtClean="0"/>
              <a:t> at CERN</a:t>
            </a:r>
            <a:endParaRPr lang="en-GB" dirty="0"/>
          </a:p>
        </p:txBody>
      </p:sp>
    </p:spTree>
    <p:extLst>
      <p:ext uri="{BB962C8B-B14F-4D97-AF65-F5344CB8AC3E}">
        <p14:creationId xmlns:p14="http://schemas.microsoft.com/office/powerpoint/2010/main" val="1411591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877" y="303279"/>
            <a:ext cx="7848872" cy="1143000"/>
          </a:xfrm>
        </p:spPr>
        <p:txBody>
          <a:bodyPr>
            <a:normAutofit/>
          </a:bodyPr>
          <a:lstStyle/>
          <a:p>
            <a:r>
              <a:rPr lang="es-ES" sz="2800" dirty="0" err="1" smtClean="0"/>
              <a:t>Tunning</a:t>
            </a:r>
            <a:r>
              <a:rPr lang="es-ES" sz="2800" dirty="0" smtClean="0"/>
              <a:t> tests: </a:t>
            </a:r>
            <a:r>
              <a:rPr lang="es-ES" sz="2800" dirty="0" err="1" smtClean="0"/>
              <a:t>Cell</a:t>
            </a:r>
            <a:r>
              <a:rPr lang="es-ES" sz="2800" dirty="0" smtClean="0"/>
              <a:t> – </a:t>
            </a:r>
            <a:r>
              <a:rPr lang="es-ES" sz="2800" dirty="0" err="1" smtClean="0"/>
              <a:t>by</a:t>
            </a:r>
            <a:r>
              <a:rPr lang="es-ES" sz="2800" dirty="0" smtClean="0"/>
              <a:t> – </a:t>
            </a:r>
            <a:r>
              <a:rPr lang="es-ES" sz="2800" dirty="0" err="1" smtClean="0"/>
              <a:t>cell</a:t>
            </a:r>
            <a:r>
              <a:rPr lang="es-ES" sz="2800" dirty="0" smtClean="0"/>
              <a:t> </a:t>
            </a:r>
            <a:r>
              <a:rPr lang="es-ES" sz="2800" dirty="0" err="1" smtClean="0"/>
              <a:t>tunning</a:t>
            </a:r>
            <a:r>
              <a:rPr lang="es-ES" sz="2800" dirty="0" smtClean="0"/>
              <a:t> </a:t>
            </a:r>
            <a:r>
              <a:rPr lang="es-ES" sz="2800" dirty="0" err="1" smtClean="0"/>
              <a:t>system</a:t>
            </a:r>
            <a:endParaRPr lang="en-GB" sz="2800"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24</a:t>
            </a:fld>
            <a:endParaRPr lang="en-GB" dirty="0"/>
          </a:p>
        </p:txBody>
      </p:sp>
      <p:sp>
        <p:nvSpPr>
          <p:cNvPr id="7" name="TextBox 6"/>
          <p:cNvSpPr txBox="1"/>
          <p:nvPr/>
        </p:nvSpPr>
        <p:spPr>
          <a:xfrm>
            <a:off x="323527" y="1929657"/>
            <a:ext cx="4032448" cy="707886"/>
          </a:xfrm>
          <a:prstGeom prst="rect">
            <a:avLst/>
          </a:prstGeom>
          <a:noFill/>
        </p:spPr>
        <p:txBody>
          <a:bodyPr wrap="square" rtlCol="0">
            <a:spAutoFit/>
          </a:bodyPr>
          <a:lstStyle/>
          <a:p>
            <a:pPr algn="ctr"/>
            <a:r>
              <a:rPr lang="en-GB" sz="2000" dirty="0"/>
              <a:t>Cell-by-cell tuning system with RF bead-pull </a:t>
            </a:r>
            <a:r>
              <a:rPr lang="en-GB" sz="2000" dirty="0" smtClean="0"/>
              <a:t>measurements</a:t>
            </a:r>
            <a:endParaRPr lang="en-GB" sz="2000" dirty="0">
              <a:latin typeface="Comic Sans MS" pitchFamily="66" charset="0"/>
            </a:endParaRPr>
          </a:p>
        </p:txBody>
      </p:sp>
      <p:pic>
        <p:nvPicPr>
          <p:cNvPr id="14" name="Picture 2" descr="\\cern.ch\dfs\Workspaces\n\nuriadoc\nuriadoc\Niobium Cavities\pics\Machine de tuning\DSC016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 t="7460" r="2823" b="18444"/>
          <a:stretch/>
        </p:blipFill>
        <p:spPr bwMode="auto">
          <a:xfrm>
            <a:off x="136975" y="3017094"/>
            <a:ext cx="4405551" cy="25202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695062" y="1775768"/>
            <a:ext cx="4032448" cy="1015663"/>
          </a:xfrm>
          <a:prstGeom prst="rect">
            <a:avLst/>
          </a:prstGeom>
          <a:noFill/>
        </p:spPr>
        <p:txBody>
          <a:bodyPr wrap="square" rtlCol="0">
            <a:spAutoFit/>
          </a:bodyPr>
          <a:lstStyle/>
          <a:p>
            <a:pPr algn="ctr"/>
            <a:r>
              <a:rPr lang="en-GB" sz="2000" dirty="0" smtClean="0"/>
              <a:t>Mechanical measurements: frequency shift with respect to stress and deformation</a:t>
            </a:r>
            <a:endParaRPr lang="en-GB" sz="2000" dirty="0">
              <a:latin typeface="Comic Sans MS" pitchFamily="66" charset="0"/>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2524" y="2847695"/>
            <a:ext cx="3916412" cy="285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422169" y="5818089"/>
            <a:ext cx="2578233" cy="461665"/>
          </a:xfrm>
          <a:prstGeom prst="rect">
            <a:avLst/>
          </a:prstGeom>
          <a:noFill/>
        </p:spPr>
        <p:txBody>
          <a:bodyPr wrap="square" rtlCol="0">
            <a:spAutoFit/>
          </a:bodyPr>
          <a:lstStyle/>
          <a:p>
            <a:r>
              <a:rPr lang="en-GB" sz="1200" dirty="0"/>
              <a:t>Measured cavity frequency change vs. mechanical deformation of cell no </a:t>
            </a:r>
            <a:r>
              <a:rPr lang="en-GB" sz="1200" dirty="0" smtClean="0"/>
              <a:t>4.</a:t>
            </a:r>
            <a:endParaRPr lang="en-GB" sz="1200" dirty="0"/>
          </a:p>
        </p:txBody>
      </p:sp>
      <p:sp>
        <p:nvSpPr>
          <p:cNvPr id="3" name="TextBox 2"/>
          <p:cNvSpPr txBox="1"/>
          <p:nvPr/>
        </p:nvSpPr>
        <p:spPr>
          <a:xfrm>
            <a:off x="2338247" y="1268760"/>
            <a:ext cx="4968553" cy="369332"/>
          </a:xfrm>
          <a:prstGeom prst="rect">
            <a:avLst/>
          </a:prstGeom>
          <a:noFill/>
        </p:spPr>
        <p:txBody>
          <a:bodyPr wrap="square" rtlCol="0">
            <a:spAutoFit/>
          </a:bodyPr>
          <a:lstStyle/>
          <a:p>
            <a:r>
              <a:rPr lang="en-GB" dirty="0">
                <a:solidFill>
                  <a:schemeClr val="tx2">
                    <a:lumMod val="60000"/>
                    <a:lumOff val="40000"/>
                  </a:schemeClr>
                </a:solidFill>
              </a:rPr>
              <a:t>The tests were done with a prototype copper cavity</a:t>
            </a:r>
          </a:p>
        </p:txBody>
      </p:sp>
      <p:sp>
        <p:nvSpPr>
          <p:cNvPr id="4" name="TextBox 3"/>
          <p:cNvSpPr txBox="1"/>
          <p:nvPr/>
        </p:nvSpPr>
        <p:spPr>
          <a:xfrm>
            <a:off x="323527" y="5706772"/>
            <a:ext cx="2592289" cy="338554"/>
          </a:xfrm>
          <a:prstGeom prst="rect">
            <a:avLst/>
          </a:prstGeom>
          <a:noFill/>
        </p:spPr>
        <p:txBody>
          <a:bodyPr wrap="square" rtlCol="0">
            <a:spAutoFit/>
          </a:bodyPr>
          <a:lstStyle/>
          <a:p>
            <a:r>
              <a:rPr lang="es-ES" sz="1600" dirty="0" err="1" smtClean="0">
                <a:solidFill>
                  <a:schemeClr val="tx2">
                    <a:lumMod val="60000"/>
                    <a:lumOff val="40000"/>
                  </a:schemeClr>
                </a:solidFill>
              </a:rPr>
              <a:t>Thanks</a:t>
            </a:r>
            <a:r>
              <a:rPr lang="es-ES" sz="1600" dirty="0" smtClean="0">
                <a:solidFill>
                  <a:schemeClr val="tx2">
                    <a:lumMod val="60000"/>
                    <a:lumOff val="40000"/>
                  </a:schemeClr>
                </a:solidFill>
              </a:rPr>
              <a:t> to M. Guinchard</a:t>
            </a:r>
            <a:endParaRPr lang="en-GB" sz="1600" dirty="0">
              <a:solidFill>
                <a:schemeClr val="tx2">
                  <a:lumMod val="60000"/>
                  <a:lumOff val="40000"/>
                </a:schemeClr>
              </a:solidFill>
            </a:endParaRPr>
          </a:p>
        </p:txBody>
      </p:sp>
    </p:spTree>
    <p:extLst>
      <p:ext uri="{BB962C8B-B14F-4D97-AF65-F5344CB8AC3E}">
        <p14:creationId xmlns:p14="http://schemas.microsoft.com/office/powerpoint/2010/main" val="2642728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950063842"/>
              </p:ext>
            </p:extLst>
          </p:nvPr>
        </p:nvGraphicFramePr>
        <p:xfrm>
          <a:off x="467544" y="2334471"/>
          <a:ext cx="8267811" cy="403284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s-ES" dirty="0" err="1" smtClean="0"/>
              <a:t>Tunning</a:t>
            </a:r>
            <a:r>
              <a:rPr lang="es-ES" dirty="0" smtClean="0"/>
              <a:t> tests: </a:t>
            </a:r>
            <a:r>
              <a:rPr lang="es-ES" dirty="0" err="1" smtClean="0"/>
              <a:t>cavity</a:t>
            </a:r>
            <a:r>
              <a:rPr lang="es-ES" dirty="0" smtClean="0"/>
              <a:t> </a:t>
            </a:r>
            <a:r>
              <a:rPr lang="es-ES" dirty="0" err="1" smtClean="0"/>
              <a:t>tunner</a:t>
            </a:r>
            <a:endParaRPr lang="en-GB"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25</a:t>
            </a:fld>
            <a:endParaRPr lang="en-GB"/>
          </a:p>
        </p:txBody>
      </p:sp>
      <p:sp>
        <p:nvSpPr>
          <p:cNvPr id="7" name="TextBox 6"/>
          <p:cNvSpPr txBox="1"/>
          <p:nvPr/>
        </p:nvSpPr>
        <p:spPr>
          <a:xfrm>
            <a:off x="1691680" y="1449521"/>
            <a:ext cx="5580232" cy="707886"/>
          </a:xfrm>
          <a:prstGeom prst="rect">
            <a:avLst/>
          </a:prstGeom>
          <a:noFill/>
        </p:spPr>
        <p:txBody>
          <a:bodyPr wrap="square" rtlCol="0">
            <a:spAutoFit/>
          </a:bodyPr>
          <a:lstStyle/>
          <a:p>
            <a:pPr algn="ctr"/>
            <a:r>
              <a:rPr lang="en-GB" sz="2000" dirty="0"/>
              <a:t>Cavity tuner: measurement of cavity detuning versus mechanical deformation.</a:t>
            </a:r>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2" t="20328" r="6536" b="15655"/>
          <a:stretch/>
        </p:blipFill>
        <p:spPr bwMode="auto">
          <a:xfrm>
            <a:off x="1043608" y="2340929"/>
            <a:ext cx="7200800" cy="387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083055" y="1108845"/>
            <a:ext cx="4968553" cy="369332"/>
          </a:xfrm>
          <a:prstGeom prst="rect">
            <a:avLst/>
          </a:prstGeom>
          <a:noFill/>
        </p:spPr>
        <p:txBody>
          <a:bodyPr wrap="square" rtlCol="0">
            <a:spAutoFit/>
          </a:bodyPr>
          <a:lstStyle/>
          <a:p>
            <a:r>
              <a:rPr lang="en-GB" dirty="0" smtClean="0">
                <a:solidFill>
                  <a:schemeClr val="tx2">
                    <a:lumMod val="60000"/>
                    <a:lumOff val="40000"/>
                  </a:schemeClr>
                </a:solidFill>
              </a:rPr>
              <a:t>The tests were done with a prototype copper cavity</a:t>
            </a:r>
            <a:endParaRPr lang="en-GB" dirty="0">
              <a:solidFill>
                <a:schemeClr val="tx2">
                  <a:lumMod val="60000"/>
                  <a:lumOff val="40000"/>
                </a:schemeClr>
              </a:solidFill>
            </a:endParaRPr>
          </a:p>
        </p:txBody>
      </p:sp>
      <p:sp>
        <p:nvSpPr>
          <p:cNvPr id="11" name="TextBox 10"/>
          <p:cNvSpPr txBox="1"/>
          <p:nvPr/>
        </p:nvSpPr>
        <p:spPr>
          <a:xfrm>
            <a:off x="5508103" y="6381328"/>
            <a:ext cx="2592289" cy="338554"/>
          </a:xfrm>
          <a:prstGeom prst="rect">
            <a:avLst/>
          </a:prstGeom>
          <a:noFill/>
        </p:spPr>
        <p:txBody>
          <a:bodyPr wrap="square" rtlCol="0">
            <a:spAutoFit/>
          </a:bodyPr>
          <a:lstStyle/>
          <a:p>
            <a:r>
              <a:rPr lang="es-ES" sz="1600" dirty="0" err="1" smtClean="0">
                <a:solidFill>
                  <a:schemeClr val="tx2">
                    <a:lumMod val="60000"/>
                    <a:lumOff val="40000"/>
                  </a:schemeClr>
                </a:solidFill>
              </a:rPr>
              <a:t>Thanks</a:t>
            </a:r>
            <a:r>
              <a:rPr lang="es-ES" sz="1600" dirty="0" smtClean="0">
                <a:solidFill>
                  <a:schemeClr val="tx2">
                    <a:lumMod val="60000"/>
                    <a:lumOff val="40000"/>
                  </a:schemeClr>
                </a:solidFill>
              </a:rPr>
              <a:t> to M. Guinchard</a:t>
            </a:r>
            <a:endParaRPr lang="en-GB" sz="1600" dirty="0">
              <a:solidFill>
                <a:schemeClr val="tx2">
                  <a:lumMod val="60000"/>
                  <a:lumOff val="40000"/>
                </a:schemeClr>
              </a:solidFill>
            </a:endParaRPr>
          </a:p>
        </p:txBody>
      </p:sp>
    </p:spTree>
    <p:extLst>
      <p:ext uri="{BB962C8B-B14F-4D97-AF65-F5344CB8AC3E}">
        <p14:creationId xmlns:p14="http://schemas.microsoft.com/office/powerpoint/2010/main" val="341007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t>Tunning</a:t>
            </a:r>
            <a:r>
              <a:rPr lang="es-ES" dirty="0" smtClean="0"/>
              <a:t> tests: </a:t>
            </a:r>
            <a:r>
              <a:rPr lang="es-ES" dirty="0" err="1" smtClean="0"/>
              <a:t>cavity</a:t>
            </a:r>
            <a:r>
              <a:rPr lang="es-ES" dirty="0" smtClean="0"/>
              <a:t> </a:t>
            </a:r>
            <a:r>
              <a:rPr lang="es-ES" dirty="0" err="1" smtClean="0"/>
              <a:t>tunner</a:t>
            </a:r>
            <a:endParaRPr lang="en-GB"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26</a:t>
            </a:fld>
            <a:endParaRPr lang="en-GB" dirty="0"/>
          </a:p>
        </p:txBody>
      </p:sp>
      <p:pic>
        <p:nvPicPr>
          <p:cNvPr id="3074" name="Picture 2" descr="C:\Users\iaviles\AppData\Local\Microsoft\Windows\Temporary Internet Files\Content.Outlook\P3YM23H1\la foto (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32"/>
          <a:stretch/>
        </p:blipFill>
        <p:spPr bwMode="auto">
          <a:xfrm>
            <a:off x="1146136" y="2420888"/>
            <a:ext cx="6851728" cy="38318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1610" y="1556792"/>
            <a:ext cx="7020780" cy="461665"/>
          </a:xfrm>
          <a:prstGeom prst="rect">
            <a:avLst/>
          </a:prstGeom>
          <a:noFill/>
        </p:spPr>
        <p:txBody>
          <a:bodyPr wrap="square" rtlCol="0">
            <a:spAutoFit/>
          </a:bodyPr>
          <a:lstStyle/>
          <a:p>
            <a:r>
              <a:rPr lang="en-GB" sz="2400" dirty="0" err="1" smtClean="0"/>
              <a:t>Tunning</a:t>
            </a:r>
            <a:r>
              <a:rPr lang="en-GB" sz="2400" dirty="0" smtClean="0"/>
              <a:t> tests are being repeated with a niobium cavity</a:t>
            </a:r>
            <a:endParaRPr lang="en-GB" sz="2400" dirty="0"/>
          </a:p>
        </p:txBody>
      </p:sp>
    </p:spTree>
    <p:extLst>
      <p:ext uri="{BB962C8B-B14F-4D97-AF65-F5344CB8AC3E}">
        <p14:creationId xmlns:p14="http://schemas.microsoft.com/office/powerpoint/2010/main" val="1717501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cern.ch\dfs\Users\n\nvalverd\Desktop\catia\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140" t="17087" r="19401" b="11739"/>
          <a:stretch/>
        </p:blipFill>
        <p:spPr bwMode="auto">
          <a:xfrm>
            <a:off x="5190038" y="4172727"/>
            <a:ext cx="3759003" cy="2497185"/>
          </a:xfrm>
          <a:prstGeom prst="rect">
            <a:avLst/>
          </a:prstGeom>
          <a:noFill/>
          <a:extLst>
            <a:ext uri="{909E8E84-426E-40DD-AFC4-6F175D3DCCD1}">
              <a14:hiddenFill xmlns:a14="http://schemas.microsoft.com/office/drawing/2010/main">
                <a:solidFill>
                  <a:srgbClr val="FFFFFF"/>
                </a:solidFill>
              </a14:hiddenFill>
            </a:ext>
          </a:extLst>
        </p:spPr>
      </p:pic>
      <p:sp>
        <p:nvSpPr>
          <p:cNvPr id="40" name="Title 1"/>
          <p:cNvSpPr>
            <a:spLocks noGrp="1"/>
          </p:cNvSpPr>
          <p:nvPr>
            <p:ph type="title"/>
          </p:nvPr>
        </p:nvSpPr>
        <p:spPr>
          <a:xfrm>
            <a:off x="899592" y="125760"/>
            <a:ext cx="7848872" cy="1143000"/>
          </a:xfrm>
        </p:spPr>
        <p:txBody>
          <a:bodyPr/>
          <a:lstStyle/>
          <a:p>
            <a:r>
              <a:rPr lang="es-ES" dirty="0" err="1" smtClean="0"/>
              <a:t>Procurement</a:t>
            </a:r>
            <a:r>
              <a:rPr lang="es-ES" dirty="0" smtClean="0"/>
              <a:t> of He </a:t>
            </a:r>
            <a:r>
              <a:rPr lang="es-ES" dirty="0" err="1" smtClean="0"/>
              <a:t>tanks</a:t>
            </a:r>
            <a:endParaRPr lang="en-GB" dirty="0"/>
          </a:p>
        </p:txBody>
      </p:sp>
      <p:pic>
        <p:nvPicPr>
          <p:cNvPr id="4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4932040" y="2348880"/>
            <a:ext cx="3903563" cy="140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1520" y="1276032"/>
            <a:ext cx="8584084" cy="1200329"/>
          </a:xfrm>
          <a:prstGeom prst="rect">
            <a:avLst/>
          </a:prstGeom>
          <a:noFill/>
        </p:spPr>
        <p:txBody>
          <a:bodyPr wrap="square" rtlCol="0">
            <a:spAutoFit/>
          </a:bodyPr>
          <a:lstStyle/>
          <a:p>
            <a:pPr algn="just"/>
            <a:r>
              <a:rPr lang="en-GB" dirty="0" smtClean="0">
                <a:latin typeface="Comic Sans MS" panose="030F0702030302020204" pitchFamily="66" charset="0"/>
              </a:rPr>
              <a:t>5 stainless steel (316L / 1.4404) helium tanks designed by CERN and ordered by CEA have been fabricated at SDMS. </a:t>
            </a:r>
          </a:p>
          <a:p>
            <a:pPr algn="just"/>
            <a:r>
              <a:rPr lang="en-GB" dirty="0" smtClean="0">
                <a:latin typeface="Comic Sans MS" panose="030F0702030302020204" pitchFamily="66" charset="0"/>
              </a:rPr>
              <a:t>Many dimensions are out of tolerances and we are checking if they are acceptable.</a:t>
            </a:r>
            <a:endParaRPr lang="en-GB" dirty="0">
              <a:latin typeface="Comic Sans MS" panose="030F0702030302020204" pitchFamily="66" charset="0"/>
            </a:endParaRP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13" t="24130" r="22420" b="27520"/>
          <a:stretch/>
        </p:blipFill>
        <p:spPr bwMode="auto">
          <a:xfrm rot="5400000">
            <a:off x="-503890" y="3266368"/>
            <a:ext cx="3612404" cy="204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244" b="6090"/>
          <a:stretch/>
        </p:blipFill>
        <p:spPr bwMode="auto">
          <a:xfrm rot="5400000">
            <a:off x="1718492" y="3207890"/>
            <a:ext cx="3612402" cy="215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1986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899592" y="125760"/>
            <a:ext cx="7848872" cy="1143000"/>
          </a:xfrm>
        </p:spPr>
        <p:txBody>
          <a:bodyPr/>
          <a:lstStyle/>
          <a:p>
            <a:r>
              <a:rPr lang="es-ES" dirty="0" err="1" smtClean="0"/>
              <a:t>Procurement</a:t>
            </a:r>
            <a:r>
              <a:rPr lang="es-ES" dirty="0" smtClean="0"/>
              <a:t> of He </a:t>
            </a:r>
            <a:r>
              <a:rPr lang="es-ES" dirty="0" err="1" smtClean="0"/>
              <a:t>tanks</a:t>
            </a:r>
            <a:endParaRPr lang="en-GB" dirty="0"/>
          </a:p>
        </p:txBody>
      </p:sp>
      <p:sp>
        <p:nvSpPr>
          <p:cNvPr id="6" name="TextBox 5"/>
          <p:cNvSpPr txBox="1"/>
          <p:nvPr/>
        </p:nvSpPr>
        <p:spPr>
          <a:xfrm>
            <a:off x="251520" y="1276032"/>
            <a:ext cx="8496944" cy="923330"/>
          </a:xfrm>
          <a:prstGeom prst="rect">
            <a:avLst/>
          </a:prstGeom>
          <a:noFill/>
        </p:spPr>
        <p:txBody>
          <a:bodyPr wrap="square" rtlCol="0">
            <a:spAutoFit/>
          </a:bodyPr>
          <a:lstStyle/>
          <a:p>
            <a:pPr algn="just"/>
            <a:r>
              <a:rPr lang="en-GB" dirty="0" smtClean="0"/>
              <a:t>When defining the technical specification, it was not considered any restriction regarding the filler metal for the longitudinal weld, what ended with a high magnetic permeability in this region.</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338767" y="2492896"/>
            <a:ext cx="5236459" cy="353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40152" y="3105681"/>
            <a:ext cx="2952328" cy="2308324"/>
          </a:xfrm>
          <a:prstGeom prst="rect">
            <a:avLst/>
          </a:prstGeom>
          <a:noFill/>
        </p:spPr>
        <p:txBody>
          <a:bodyPr wrap="square" rtlCol="0">
            <a:spAutoFit/>
          </a:bodyPr>
          <a:lstStyle/>
          <a:p>
            <a:pPr marL="285750" indent="-285750">
              <a:buFont typeface="Arial" panose="020B0604020202020204" pitchFamily="34" charset="0"/>
              <a:buChar char="•"/>
            </a:pPr>
            <a:r>
              <a:rPr lang="es-ES" dirty="0" smtClean="0"/>
              <a:t>In </a:t>
            </a:r>
            <a:r>
              <a:rPr lang="es-ES" dirty="0" err="1" smtClean="0"/>
              <a:t>order</a:t>
            </a:r>
            <a:r>
              <a:rPr lang="es-ES" dirty="0" smtClean="0"/>
              <a:t> to </a:t>
            </a:r>
            <a:r>
              <a:rPr lang="es-ES" dirty="0" err="1" smtClean="0"/>
              <a:t>avoid</a:t>
            </a:r>
            <a:r>
              <a:rPr lang="es-ES" dirty="0" smtClean="0"/>
              <a:t> </a:t>
            </a:r>
            <a:r>
              <a:rPr lang="es-ES" dirty="0" err="1" smtClean="0"/>
              <a:t>this</a:t>
            </a:r>
            <a:r>
              <a:rPr lang="es-ES" dirty="0" smtClean="0"/>
              <a:t>, a </a:t>
            </a:r>
            <a:r>
              <a:rPr lang="es-ES" dirty="0" err="1" smtClean="0"/>
              <a:t>filler</a:t>
            </a:r>
            <a:r>
              <a:rPr lang="es-ES" dirty="0" smtClean="0"/>
              <a:t> metal </a:t>
            </a:r>
            <a:r>
              <a:rPr lang="es-ES" dirty="0" err="1" smtClean="0"/>
              <a:t>with</a:t>
            </a:r>
            <a:r>
              <a:rPr lang="es-ES" dirty="0" smtClean="0"/>
              <a:t> </a:t>
            </a:r>
            <a:r>
              <a:rPr lang="es-ES" dirty="0" err="1" smtClean="0"/>
              <a:t>very</a:t>
            </a:r>
            <a:r>
              <a:rPr lang="es-ES" dirty="0" smtClean="0"/>
              <a:t> </a:t>
            </a:r>
            <a:r>
              <a:rPr lang="es-ES" dirty="0" err="1" smtClean="0"/>
              <a:t>high</a:t>
            </a:r>
            <a:r>
              <a:rPr lang="es-ES" dirty="0" smtClean="0"/>
              <a:t> </a:t>
            </a:r>
            <a:r>
              <a:rPr lang="es-ES" dirty="0" err="1" smtClean="0"/>
              <a:t>Ni</a:t>
            </a:r>
            <a:r>
              <a:rPr lang="es-ES" baseline="-25000" dirty="0" err="1" smtClean="0"/>
              <a:t>eq</a:t>
            </a:r>
            <a:r>
              <a:rPr lang="es-ES" dirty="0" smtClean="0"/>
              <a:t> </a:t>
            </a:r>
            <a:r>
              <a:rPr lang="es-ES" dirty="0" err="1" smtClean="0"/>
              <a:t>should</a:t>
            </a:r>
            <a:r>
              <a:rPr lang="es-ES" dirty="0" smtClean="0"/>
              <a:t> be </a:t>
            </a:r>
            <a:r>
              <a:rPr lang="es-ES" dirty="0" err="1" smtClean="0"/>
              <a:t>specified</a:t>
            </a:r>
            <a:endParaRPr lang="es-ES" dirty="0" smtClean="0"/>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smtClean="0"/>
              <a:t>If</a:t>
            </a:r>
            <a:r>
              <a:rPr lang="es-ES" dirty="0" smtClean="0"/>
              <a:t> </a:t>
            </a:r>
            <a:r>
              <a:rPr lang="es-ES" dirty="0" err="1" smtClean="0"/>
              <a:t>permeability</a:t>
            </a:r>
            <a:r>
              <a:rPr lang="es-ES" dirty="0" smtClean="0"/>
              <a:t> </a:t>
            </a:r>
            <a:r>
              <a:rPr lang="es-ES" dirty="0" err="1" smtClean="0"/>
              <a:t>is</a:t>
            </a:r>
            <a:r>
              <a:rPr lang="es-ES" dirty="0" smtClean="0"/>
              <a:t> a </a:t>
            </a:r>
            <a:r>
              <a:rPr lang="es-ES" dirty="0" err="1" smtClean="0"/>
              <a:t>paramount</a:t>
            </a:r>
            <a:r>
              <a:rPr lang="es-ES" dirty="0" smtClean="0"/>
              <a:t> </a:t>
            </a:r>
            <a:r>
              <a:rPr lang="es-ES" dirty="0" err="1" smtClean="0"/>
              <a:t>concern</a:t>
            </a:r>
            <a:r>
              <a:rPr lang="es-ES" dirty="0" smtClean="0"/>
              <a:t>, </a:t>
            </a:r>
            <a:r>
              <a:rPr lang="es-ES" dirty="0" err="1" smtClean="0"/>
              <a:t>the</a:t>
            </a:r>
            <a:r>
              <a:rPr lang="es-ES" dirty="0" smtClean="0"/>
              <a:t> </a:t>
            </a:r>
            <a:r>
              <a:rPr lang="es-ES" dirty="0" err="1" smtClean="0"/>
              <a:t>tank</a:t>
            </a:r>
            <a:r>
              <a:rPr lang="es-ES" dirty="0" smtClean="0"/>
              <a:t> </a:t>
            </a:r>
            <a:r>
              <a:rPr lang="es-ES" dirty="0" err="1" smtClean="0"/>
              <a:t>should</a:t>
            </a:r>
            <a:r>
              <a:rPr lang="es-ES" dirty="0" smtClean="0"/>
              <a:t> be </a:t>
            </a:r>
            <a:r>
              <a:rPr lang="es-ES" dirty="0" err="1" smtClean="0"/>
              <a:t>made</a:t>
            </a:r>
            <a:r>
              <a:rPr lang="es-ES" dirty="0" smtClean="0"/>
              <a:t> in 316LN</a:t>
            </a:r>
            <a:endParaRPr lang="en-GB" dirty="0"/>
          </a:p>
        </p:txBody>
      </p:sp>
      <p:cxnSp>
        <p:nvCxnSpPr>
          <p:cNvPr id="5" name="Straight Connector 4"/>
          <p:cNvCxnSpPr/>
          <p:nvPr/>
        </p:nvCxnSpPr>
        <p:spPr>
          <a:xfrm>
            <a:off x="683639" y="6093296"/>
            <a:ext cx="648072" cy="0"/>
          </a:xfrm>
          <a:prstGeom prst="line">
            <a:avLst/>
          </a:prstGeom>
          <a:ln w="38100">
            <a:solidFill>
              <a:srgbClr val="222BE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3568" y="6317704"/>
            <a:ext cx="648072" cy="0"/>
          </a:xfrm>
          <a:prstGeom prst="line">
            <a:avLst/>
          </a:prstGeom>
          <a:ln w="38100">
            <a:solidFill>
              <a:srgbClr val="45C14B"/>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03648" y="5939407"/>
            <a:ext cx="534121" cy="307777"/>
          </a:xfrm>
          <a:prstGeom prst="rect">
            <a:avLst/>
          </a:prstGeom>
          <a:noFill/>
        </p:spPr>
        <p:txBody>
          <a:bodyPr wrap="none" rtlCol="0">
            <a:spAutoFit/>
          </a:bodyPr>
          <a:lstStyle/>
          <a:p>
            <a:r>
              <a:rPr lang="es-ES" sz="1400" dirty="0" smtClean="0"/>
              <a:t>316L</a:t>
            </a:r>
            <a:endParaRPr lang="en-GB" sz="1400" dirty="0"/>
          </a:p>
        </p:txBody>
      </p:sp>
      <p:sp>
        <p:nvSpPr>
          <p:cNvPr id="12" name="TextBox 11"/>
          <p:cNvSpPr txBox="1"/>
          <p:nvPr/>
        </p:nvSpPr>
        <p:spPr>
          <a:xfrm>
            <a:off x="1403648" y="6163815"/>
            <a:ext cx="1002262" cy="307777"/>
          </a:xfrm>
          <a:prstGeom prst="rect">
            <a:avLst/>
          </a:prstGeom>
          <a:noFill/>
        </p:spPr>
        <p:txBody>
          <a:bodyPr wrap="none" rtlCol="0">
            <a:spAutoFit/>
          </a:bodyPr>
          <a:lstStyle/>
          <a:p>
            <a:r>
              <a:rPr lang="es-ES" sz="1400" dirty="0" err="1" smtClean="0"/>
              <a:t>Filler</a:t>
            </a:r>
            <a:r>
              <a:rPr lang="es-ES" sz="1400" dirty="0" smtClean="0"/>
              <a:t> metal</a:t>
            </a:r>
            <a:endParaRPr lang="en-GB" sz="1400" dirty="0"/>
          </a:p>
        </p:txBody>
      </p:sp>
    </p:spTree>
    <p:extLst>
      <p:ext uri="{BB962C8B-B14F-4D97-AF65-F5344CB8AC3E}">
        <p14:creationId xmlns:p14="http://schemas.microsoft.com/office/powerpoint/2010/main" val="47819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R&amp;D- </a:t>
            </a:r>
            <a:r>
              <a:rPr lang="es-ES" dirty="0" err="1" smtClean="0"/>
              <a:t>Brazing</a:t>
            </a:r>
            <a:endParaRPr lang="en-GB" dirty="0"/>
          </a:p>
        </p:txBody>
      </p:sp>
      <p:sp>
        <p:nvSpPr>
          <p:cNvPr id="5" name="Footer Placeholder 4"/>
          <p:cNvSpPr>
            <a:spLocks noGrp="1"/>
          </p:cNvSpPr>
          <p:nvPr>
            <p:ph type="ftr" sz="quarter" idx="11"/>
          </p:nvPr>
        </p:nvSpPr>
        <p:spPr/>
        <p:txBody>
          <a:bodyPr/>
          <a:lstStyle/>
          <a:p>
            <a:r>
              <a:rPr lang="en-GB" dirty="0"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29</a:t>
            </a:fld>
            <a:endParaRPr lang="en-GB"/>
          </a:p>
        </p:txBody>
      </p:sp>
      <p:sp>
        <p:nvSpPr>
          <p:cNvPr id="8" name="Content Placeholder 2"/>
          <p:cNvSpPr txBox="1">
            <a:spLocks/>
          </p:cNvSpPr>
          <p:nvPr/>
        </p:nvSpPr>
        <p:spPr>
          <a:xfrm>
            <a:off x="2364167" y="3483046"/>
            <a:ext cx="4608512" cy="576064"/>
          </a:xfrm>
          <a:prstGeom prst="rect">
            <a:avLst/>
          </a:prstGeom>
          <a:ln>
            <a:noFill/>
          </a:ln>
        </p:spPr>
        <p:txBody>
          <a:bodyPr vert="horz" lIns="91440" tIns="45720" rIns="91440" bIns="45720" rtlCol="0">
            <a:normAutofit fontScale="70000" lnSpcReduction="20000"/>
          </a:bodyPr>
          <a:lstStyle>
            <a:lvl1pPr marL="0" indent="0" algn="l" defTabSz="914400" rtl="0" eaLnBrk="1" latinLnBrk="0" hangingPunct="1">
              <a:spcBef>
                <a:spcPct val="20000"/>
              </a:spcBef>
              <a:buFont typeface="Wingdings" pitchFamily="2" charset="2"/>
              <a:buNone/>
              <a:defRPr sz="24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2000" dirty="0" smtClean="0">
                <a:solidFill>
                  <a:srgbClr val="00B050"/>
                </a:solidFill>
                <a:latin typeface="+mn-lt"/>
              </a:rPr>
              <a:t>Brazing </a:t>
            </a:r>
            <a:r>
              <a:rPr lang="en-US" sz="2000" dirty="0" smtClean="0">
                <a:solidFill>
                  <a:srgbClr val="00B050"/>
                </a:solidFill>
                <a:latin typeface="+mn-lt"/>
              </a:rPr>
              <a:t>Nb / SS 316 LN  with a Cu-OFE copper interface is a key technology developed at CERN in 1987</a:t>
            </a:r>
            <a:endParaRPr lang="en-GB" sz="2000" dirty="0" smtClean="0">
              <a:solidFill>
                <a:srgbClr val="00B050"/>
              </a:solidFill>
              <a:latin typeface="+mn-lt"/>
            </a:endParaRPr>
          </a:p>
          <a:p>
            <a:endParaRPr lang="en-GB" dirty="0"/>
          </a:p>
        </p:txBody>
      </p:sp>
      <p:grpSp>
        <p:nvGrpSpPr>
          <p:cNvPr id="10" name="Group 9"/>
          <p:cNvGrpSpPr/>
          <p:nvPr/>
        </p:nvGrpSpPr>
        <p:grpSpPr>
          <a:xfrm rot="10800000" flipV="1">
            <a:off x="1191175" y="1214496"/>
            <a:ext cx="6100660" cy="2232247"/>
            <a:chOff x="914400" y="1127275"/>
            <a:chExt cx="7785754" cy="2775314"/>
          </a:xfrm>
        </p:grpSpPr>
        <p:pic>
          <p:nvPicPr>
            <p:cNvPr id="12" name="Picture 2"/>
            <p:cNvPicPr>
              <a:picLocks noChangeAspect="1" noChangeArrowheads="1"/>
            </p:cNvPicPr>
            <p:nvPr/>
          </p:nvPicPr>
          <p:blipFill>
            <a:blip r:embed="rId2" cstate="print"/>
            <a:srcRect/>
            <a:stretch>
              <a:fillRect/>
            </a:stretch>
          </p:blipFill>
          <p:spPr bwMode="auto">
            <a:xfrm>
              <a:off x="990600" y="1530864"/>
              <a:ext cx="6543674" cy="2371725"/>
            </a:xfrm>
            <a:prstGeom prst="rect">
              <a:avLst/>
            </a:prstGeom>
            <a:noFill/>
            <a:ln w="9525">
              <a:noFill/>
              <a:miter lim="800000"/>
              <a:headEnd/>
              <a:tailEnd/>
            </a:ln>
          </p:spPr>
        </p:pic>
        <p:sp>
          <p:nvSpPr>
            <p:cNvPr id="13" name="TextBox 12"/>
            <p:cNvSpPr txBox="1"/>
            <p:nvPr/>
          </p:nvSpPr>
          <p:spPr>
            <a:xfrm>
              <a:off x="1116645" y="1127275"/>
              <a:ext cx="5207954" cy="501471"/>
            </a:xfrm>
            <a:prstGeom prst="rect">
              <a:avLst/>
            </a:prstGeom>
            <a:noFill/>
          </p:spPr>
          <p:txBody>
            <a:bodyPr wrap="square" rtlCol="0">
              <a:spAutoFit/>
            </a:bodyPr>
            <a:lstStyle/>
            <a:p>
              <a:r>
                <a:rPr lang="en-GB" i="1" dirty="0" smtClean="0">
                  <a:solidFill>
                    <a:schemeClr val="accent1">
                      <a:lumMod val="50000"/>
                    </a:schemeClr>
                  </a:solidFill>
                </a:rPr>
                <a:t>Niobium cavity &amp; SS tank</a:t>
              </a:r>
              <a:endParaRPr lang="en-GB" i="1" dirty="0">
                <a:solidFill>
                  <a:schemeClr val="accent1">
                    <a:lumMod val="50000"/>
                  </a:schemeClr>
                </a:solidFill>
              </a:endParaRPr>
            </a:p>
          </p:txBody>
        </p:sp>
        <p:sp>
          <p:nvSpPr>
            <p:cNvPr id="14" name="TextBox 13"/>
            <p:cNvSpPr txBox="1"/>
            <p:nvPr/>
          </p:nvSpPr>
          <p:spPr>
            <a:xfrm>
              <a:off x="6235050" y="1295510"/>
              <a:ext cx="2465104" cy="551694"/>
            </a:xfrm>
            <a:prstGeom prst="rect">
              <a:avLst/>
            </a:prstGeom>
            <a:noFill/>
          </p:spPr>
          <p:txBody>
            <a:bodyPr wrap="square" rtlCol="0">
              <a:spAutoFit/>
            </a:bodyPr>
            <a:lstStyle/>
            <a:p>
              <a:r>
                <a:rPr lang="en-GB" i="1" dirty="0" smtClean="0">
                  <a:solidFill>
                    <a:schemeClr val="accent1">
                      <a:lumMod val="50000"/>
                    </a:schemeClr>
                  </a:solidFill>
                </a:rPr>
                <a:t>SS flanges</a:t>
              </a:r>
              <a:endParaRPr lang="en-GB" i="1" dirty="0">
                <a:solidFill>
                  <a:schemeClr val="accent1">
                    <a:lumMod val="50000"/>
                  </a:schemeClr>
                </a:solidFill>
              </a:endParaRPr>
            </a:p>
          </p:txBody>
        </p:sp>
        <p:sp>
          <p:nvSpPr>
            <p:cNvPr id="15" name="Oval 14"/>
            <p:cNvSpPr/>
            <p:nvPr/>
          </p:nvSpPr>
          <p:spPr>
            <a:xfrm>
              <a:off x="6553200" y="1981200"/>
              <a:ext cx="685800" cy="4254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239000" y="2209800"/>
              <a:ext cx="533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1447800" y="1828800"/>
              <a:ext cx="3810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324600" y="2971800"/>
              <a:ext cx="1143000" cy="5016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914400" y="2209800"/>
              <a:ext cx="3810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p:cNvSpPr txBox="1"/>
          <p:nvPr/>
        </p:nvSpPr>
        <p:spPr>
          <a:xfrm>
            <a:off x="2037165" y="4064424"/>
            <a:ext cx="5105400" cy="2031325"/>
          </a:xfrm>
          <a:prstGeom prst="rect">
            <a:avLst/>
          </a:prstGeom>
          <a:noFill/>
        </p:spPr>
        <p:txBody>
          <a:bodyPr wrap="square" rtlCol="0">
            <a:spAutoFit/>
          </a:bodyPr>
          <a:lstStyle/>
          <a:p>
            <a:pPr algn="ctr"/>
            <a:r>
              <a:rPr lang="en-GB" dirty="0" smtClean="0">
                <a:latin typeface="+mj-lt"/>
              </a:rPr>
              <a:t>Difference in expansion of </a:t>
            </a:r>
            <a:r>
              <a:rPr lang="en-GB" dirty="0" err="1" smtClean="0">
                <a:latin typeface="+mj-lt"/>
              </a:rPr>
              <a:t>Nb</a:t>
            </a:r>
            <a:r>
              <a:rPr lang="en-GB" dirty="0" smtClean="0">
                <a:latin typeface="+mj-lt"/>
              </a:rPr>
              <a:t>/SS</a:t>
            </a:r>
          </a:p>
          <a:p>
            <a:pPr algn="ctr"/>
            <a:r>
              <a:rPr lang="en-GB" dirty="0" err="1" smtClean="0">
                <a:latin typeface="+mj-lt"/>
              </a:rPr>
              <a:t>Nb</a:t>
            </a:r>
            <a:r>
              <a:rPr lang="en-GB" dirty="0" smtClean="0">
                <a:latin typeface="+mj-lt"/>
              </a:rPr>
              <a:t> tube fitted to SS flange</a:t>
            </a:r>
          </a:p>
          <a:p>
            <a:pPr algn="ctr"/>
            <a:r>
              <a:rPr lang="en-GB" dirty="0" smtClean="0">
                <a:latin typeface="+mj-lt"/>
              </a:rPr>
              <a:t>Clearance ≤ 20 µm</a:t>
            </a:r>
          </a:p>
          <a:p>
            <a:pPr algn="ctr"/>
            <a:r>
              <a:rPr lang="en-GB" dirty="0" smtClean="0">
                <a:latin typeface="+mj-lt"/>
              </a:rPr>
              <a:t>SS plug to expand the </a:t>
            </a:r>
            <a:r>
              <a:rPr lang="en-GB" dirty="0" err="1" smtClean="0">
                <a:latin typeface="+mj-lt"/>
              </a:rPr>
              <a:t>Nb</a:t>
            </a:r>
            <a:endParaRPr lang="en-GB" dirty="0" smtClean="0">
              <a:latin typeface="+mj-lt"/>
            </a:endParaRPr>
          </a:p>
          <a:p>
            <a:pPr algn="ctr"/>
            <a:r>
              <a:rPr lang="en-GB" dirty="0" smtClean="0">
                <a:latin typeface="+mj-lt"/>
              </a:rPr>
              <a:t>Cu – OFE copper as brazing material</a:t>
            </a:r>
          </a:p>
          <a:p>
            <a:pPr algn="ctr"/>
            <a:r>
              <a:rPr lang="en-GB" dirty="0" smtClean="0">
                <a:latin typeface="+mj-lt"/>
              </a:rPr>
              <a:t>Brazing temperature 1100°C, ∆</a:t>
            </a:r>
            <a:r>
              <a:rPr lang="en-GB" baseline="-25000" dirty="0" smtClean="0">
                <a:latin typeface="+mj-lt"/>
              </a:rPr>
              <a:t>time</a:t>
            </a:r>
            <a:r>
              <a:rPr lang="en-GB" dirty="0" smtClean="0">
                <a:latin typeface="+mj-lt"/>
              </a:rPr>
              <a:t> &lt;&lt;</a:t>
            </a:r>
          </a:p>
          <a:p>
            <a:pPr algn="ctr"/>
            <a:r>
              <a:rPr lang="en-GB" dirty="0" smtClean="0">
                <a:latin typeface="+mj-lt"/>
              </a:rPr>
              <a:t>P&lt; 10</a:t>
            </a:r>
            <a:r>
              <a:rPr lang="en-GB" baseline="30000" dirty="0" smtClean="0">
                <a:latin typeface="+mj-lt"/>
              </a:rPr>
              <a:t>-5</a:t>
            </a:r>
            <a:r>
              <a:rPr lang="en-GB" dirty="0" smtClean="0">
                <a:latin typeface="+mj-lt"/>
              </a:rPr>
              <a:t> mbar</a:t>
            </a:r>
            <a:endParaRPr lang="en-GB" dirty="0">
              <a:latin typeface="+mj-lt"/>
            </a:endParaRPr>
          </a:p>
        </p:txBody>
      </p:sp>
    </p:spTree>
    <p:extLst>
      <p:ext uri="{BB962C8B-B14F-4D97-AF65-F5344CB8AC3E}">
        <p14:creationId xmlns:p14="http://schemas.microsoft.com/office/powerpoint/2010/main" val="29978910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3</a:t>
            </a:fld>
            <a:endParaRPr lang="en-GB"/>
          </a:p>
        </p:txBody>
      </p:sp>
      <p:grpSp>
        <p:nvGrpSpPr>
          <p:cNvPr id="9" name="Group 8"/>
          <p:cNvGrpSpPr/>
          <p:nvPr/>
        </p:nvGrpSpPr>
        <p:grpSpPr>
          <a:xfrm>
            <a:off x="184993" y="1460323"/>
            <a:ext cx="8893413" cy="3987386"/>
            <a:chOff x="38145" y="914400"/>
            <a:chExt cx="8893413" cy="3987386"/>
          </a:xfrm>
        </p:grpSpPr>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184" y="1418261"/>
              <a:ext cx="8562294" cy="271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H="1" flipV="1">
              <a:off x="6400800" y="3233591"/>
              <a:ext cx="304801" cy="46290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792053" y="1538901"/>
              <a:ext cx="308606" cy="30596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524024" y="1322199"/>
              <a:ext cx="627747" cy="85886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97818" y="1751633"/>
              <a:ext cx="235969" cy="71988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46183" y="1864153"/>
              <a:ext cx="288299" cy="91028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7" idx="0"/>
            </p:cNvCxnSpPr>
            <p:nvPr/>
          </p:nvCxnSpPr>
          <p:spPr>
            <a:xfrm flipH="1" flipV="1">
              <a:off x="2537011" y="3364803"/>
              <a:ext cx="347373" cy="78577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177338" y="2319295"/>
              <a:ext cx="271436" cy="60569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300307" y="3516112"/>
              <a:ext cx="376093" cy="49544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8" idx="0"/>
            </p:cNvCxnSpPr>
            <p:nvPr/>
          </p:nvCxnSpPr>
          <p:spPr>
            <a:xfrm flipV="1">
              <a:off x="685607" y="3439331"/>
              <a:ext cx="341316" cy="68793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162968" y="3439330"/>
              <a:ext cx="570832" cy="90407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592652" y="3079290"/>
              <a:ext cx="598348" cy="77618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537010" y="2150223"/>
              <a:ext cx="183356" cy="52833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697656" y="1529954"/>
              <a:ext cx="59775" cy="620269"/>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7" idx="3"/>
            </p:cNvCxnSpPr>
            <p:nvPr/>
          </p:nvCxnSpPr>
          <p:spPr>
            <a:xfrm>
              <a:off x="3519413" y="1218358"/>
              <a:ext cx="578476" cy="32054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018092" y="3033106"/>
              <a:ext cx="479726" cy="48300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351895" y="2451630"/>
              <a:ext cx="898408" cy="82297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566063" y="4150580"/>
              <a:ext cx="636641" cy="312165"/>
            </a:xfrm>
            <a:prstGeom prst="rect">
              <a:avLst/>
            </a:prstGeom>
            <a:noFill/>
          </p:spPr>
          <p:txBody>
            <a:bodyPr wrap="none" lIns="65306" tIns="32653" rIns="65306" bIns="32653" rtlCol="0">
              <a:spAutoFit/>
            </a:bodyPr>
            <a:lstStyle/>
            <a:p>
              <a:r>
                <a:rPr lang="en-GB" sz="1600" dirty="0" smtClean="0"/>
                <a:t>Cavity</a:t>
              </a:r>
              <a:endParaRPr lang="en-GB" sz="1600" dirty="0"/>
            </a:p>
          </p:txBody>
        </p:sp>
        <p:sp>
          <p:nvSpPr>
            <p:cNvPr id="28" name="TextBox 27"/>
            <p:cNvSpPr txBox="1"/>
            <p:nvPr/>
          </p:nvSpPr>
          <p:spPr>
            <a:xfrm>
              <a:off x="2727183" y="1558541"/>
              <a:ext cx="1137676" cy="312165"/>
            </a:xfrm>
            <a:prstGeom prst="rect">
              <a:avLst/>
            </a:prstGeom>
            <a:noFill/>
          </p:spPr>
          <p:txBody>
            <a:bodyPr wrap="none" lIns="65306" tIns="32653" rIns="65306" bIns="32653" rtlCol="0">
              <a:spAutoFit/>
            </a:bodyPr>
            <a:lstStyle>
              <a:defPPr>
                <a:defRPr lang="en-US"/>
              </a:defPPr>
              <a:lvl1pPr algn="ctr"/>
            </a:lstStyle>
            <a:p>
              <a:r>
                <a:rPr lang="en-GB" sz="1600" dirty="0"/>
                <a:t>Helium </a:t>
              </a:r>
              <a:r>
                <a:rPr lang="en-GB" sz="1600" dirty="0" smtClean="0"/>
                <a:t>tank</a:t>
              </a:r>
              <a:endParaRPr lang="en-GB" sz="1600" dirty="0"/>
            </a:p>
          </p:txBody>
        </p:sp>
        <p:sp>
          <p:nvSpPr>
            <p:cNvPr id="29" name="TextBox 28"/>
            <p:cNvSpPr txBox="1"/>
            <p:nvPr/>
          </p:nvSpPr>
          <p:spPr>
            <a:xfrm>
              <a:off x="3804219" y="3862009"/>
              <a:ext cx="1073235" cy="558386"/>
            </a:xfrm>
            <a:prstGeom prst="rect">
              <a:avLst/>
            </a:prstGeom>
            <a:noFill/>
          </p:spPr>
          <p:txBody>
            <a:bodyPr wrap="none" lIns="65306" tIns="32653" rIns="65306" bIns="32653" rtlCol="0">
              <a:spAutoFit/>
            </a:bodyPr>
            <a:lstStyle/>
            <a:p>
              <a:pPr algn="ctr"/>
              <a:r>
                <a:rPr lang="en-GB" sz="1600" dirty="0" smtClean="0"/>
                <a:t>Inter-cavity</a:t>
              </a:r>
            </a:p>
            <a:p>
              <a:pPr algn="ctr"/>
              <a:r>
                <a:rPr lang="en-GB" sz="1600" dirty="0" smtClean="0"/>
                <a:t>support</a:t>
              </a:r>
              <a:endParaRPr lang="en-GB" sz="1600" dirty="0"/>
            </a:p>
          </p:txBody>
        </p:sp>
        <p:sp>
          <p:nvSpPr>
            <p:cNvPr id="30" name="TextBox 29"/>
            <p:cNvSpPr txBox="1"/>
            <p:nvPr/>
          </p:nvSpPr>
          <p:spPr>
            <a:xfrm>
              <a:off x="6629372" y="970483"/>
              <a:ext cx="1358185" cy="312165"/>
            </a:xfrm>
            <a:prstGeom prst="rect">
              <a:avLst/>
            </a:prstGeom>
            <a:noFill/>
          </p:spPr>
          <p:txBody>
            <a:bodyPr wrap="none" lIns="65306" tIns="32653" rIns="65306" bIns="32653" rtlCol="0">
              <a:spAutoFit/>
            </a:bodyPr>
            <a:lstStyle/>
            <a:p>
              <a:r>
                <a:rPr lang="en-GB" sz="1600" dirty="0" smtClean="0"/>
                <a:t>Thermal shield</a:t>
              </a:r>
              <a:endParaRPr lang="en-GB" sz="1600" dirty="0"/>
            </a:p>
          </p:txBody>
        </p:sp>
        <p:sp>
          <p:nvSpPr>
            <p:cNvPr id="31" name="TextBox 30"/>
            <p:cNvSpPr txBox="1"/>
            <p:nvPr/>
          </p:nvSpPr>
          <p:spPr>
            <a:xfrm>
              <a:off x="7349452" y="1227654"/>
              <a:ext cx="1349593" cy="312165"/>
            </a:xfrm>
            <a:prstGeom prst="rect">
              <a:avLst/>
            </a:prstGeom>
            <a:noFill/>
          </p:spPr>
          <p:txBody>
            <a:bodyPr wrap="none" lIns="65306" tIns="32653" rIns="65306" bIns="32653" rtlCol="0">
              <a:spAutoFit/>
            </a:bodyPr>
            <a:lstStyle/>
            <a:p>
              <a:r>
                <a:rPr lang="en-GB" sz="1600" dirty="0" smtClean="0"/>
                <a:t>Vacuum vessel</a:t>
              </a:r>
              <a:endParaRPr lang="en-GB" sz="1600" dirty="0"/>
            </a:p>
          </p:txBody>
        </p:sp>
        <p:sp>
          <p:nvSpPr>
            <p:cNvPr id="32" name="TextBox 31"/>
            <p:cNvSpPr txBox="1"/>
            <p:nvPr/>
          </p:nvSpPr>
          <p:spPr>
            <a:xfrm>
              <a:off x="6358301" y="3699392"/>
              <a:ext cx="1015014" cy="312165"/>
            </a:xfrm>
            <a:prstGeom prst="rect">
              <a:avLst/>
            </a:prstGeom>
            <a:noFill/>
          </p:spPr>
          <p:txBody>
            <a:bodyPr wrap="none" lIns="65306" tIns="32653" rIns="65306" bIns="32653" rtlCol="0">
              <a:spAutoFit/>
            </a:bodyPr>
            <a:lstStyle/>
            <a:p>
              <a:r>
                <a:rPr lang="en-GB" sz="1600" dirty="0" smtClean="0"/>
                <a:t>RF coupler</a:t>
              </a:r>
              <a:endParaRPr lang="en-GB" sz="1600" dirty="0"/>
            </a:p>
          </p:txBody>
        </p:sp>
        <p:sp>
          <p:nvSpPr>
            <p:cNvPr id="33" name="TextBox 32"/>
            <p:cNvSpPr txBox="1"/>
            <p:nvPr/>
          </p:nvSpPr>
          <p:spPr>
            <a:xfrm>
              <a:off x="6961154" y="3306575"/>
              <a:ext cx="1970404" cy="312165"/>
            </a:xfrm>
            <a:prstGeom prst="rect">
              <a:avLst/>
            </a:prstGeom>
            <a:noFill/>
          </p:spPr>
          <p:txBody>
            <a:bodyPr wrap="none" lIns="65306" tIns="32653" rIns="65306" bIns="32653" rtlCol="0">
              <a:spAutoFit/>
            </a:bodyPr>
            <a:lstStyle/>
            <a:p>
              <a:r>
                <a:rPr lang="en-GB" sz="1600" dirty="0" smtClean="0"/>
                <a:t>Thermal shield tie-rod</a:t>
              </a:r>
              <a:endParaRPr lang="en-GB" sz="1600" dirty="0"/>
            </a:p>
          </p:txBody>
        </p:sp>
        <p:sp>
          <p:nvSpPr>
            <p:cNvPr id="34" name="TextBox 33"/>
            <p:cNvSpPr txBox="1"/>
            <p:nvPr/>
          </p:nvSpPr>
          <p:spPr>
            <a:xfrm>
              <a:off x="1157495" y="4013690"/>
              <a:ext cx="1283357" cy="558386"/>
            </a:xfrm>
            <a:prstGeom prst="rect">
              <a:avLst/>
            </a:prstGeom>
            <a:noFill/>
          </p:spPr>
          <p:txBody>
            <a:bodyPr wrap="none" lIns="65306" tIns="32653" rIns="65306" bIns="32653" rtlCol="0">
              <a:spAutoFit/>
            </a:bodyPr>
            <a:lstStyle/>
            <a:p>
              <a:pPr algn="ctr"/>
              <a:r>
                <a:rPr lang="en-GB" sz="1600" dirty="0" smtClean="0"/>
                <a:t>Cold-to-warm</a:t>
              </a:r>
            </a:p>
            <a:p>
              <a:pPr algn="ctr"/>
              <a:r>
                <a:rPr lang="en-GB" sz="1600" dirty="0" smtClean="0"/>
                <a:t>transition</a:t>
              </a:r>
              <a:endParaRPr lang="en-GB" sz="1600" dirty="0"/>
            </a:p>
          </p:txBody>
        </p:sp>
        <p:sp>
          <p:nvSpPr>
            <p:cNvPr id="35" name="TextBox 34"/>
            <p:cNvSpPr txBox="1"/>
            <p:nvPr/>
          </p:nvSpPr>
          <p:spPr>
            <a:xfrm>
              <a:off x="4932040" y="1479493"/>
              <a:ext cx="1698535" cy="312165"/>
            </a:xfrm>
            <a:prstGeom prst="rect">
              <a:avLst/>
            </a:prstGeom>
            <a:noFill/>
          </p:spPr>
          <p:txBody>
            <a:bodyPr wrap="none" lIns="65306" tIns="32653" rIns="65306" bIns="32653" rtlCol="0">
              <a:spAutoFit/>
            </a:bodyPr>
            <a:lstStyle/>
            <a:p>
              <a:r>
                <a:rPr lang="en-GB" sz="1600" dirty="0" smtClean="0"/>
                <a:t>Magnetic shielding</a:t>
              </a:r>
              <a:endParaRPr lang="en-GB" sz="1600" dirty="0"/>
            </a:p>
          </p:txBody>
        </p:sp>
        <p:sp>
          <p:nvSpPr>
            <p:cNvPr id="36" name="TextBox 35"/>
            <p:cNvSpPr txBox="1"/>
            <p:nvPr/>
          </p:nvSpPr>
          <p:spPr>
            <a:xfrm>
              <a:off x="3943396" y="914400"/>
              <a:ext cx="1697894" cy="558386"/>
            </a:xfrm>
            <a:prstGeom prst="rect">
              <a:avLst/>
            </a:prstGeom>
            <a:noFill/>
          </p:spPr>
          <p:txBody>
            <a:bodyPr wrap="none" lIns="65306" tIns="32653" rIns="65306" bIns="32653" rtlCol="0">
              <a:spAutoFit/>
            </a:bodyPr>
            <a:lstStyle/>
            <a:p>
              <a:pPr algn="ctr"/>
              <a:r>
                <a:rPr lang="en-GB" sz="1600" dirty="0" smtClean="0"/>
                <a:t>Insulation vacuum </a:t>
              </a:r>
            </a:p>
            <a:p>
              <a:pPr algn="ctr"/>
              <a:r>
                <a:rPr lang="en-GB" sz="1600" dirty="0" smtClean="0"/>
                <a:t>relief plate</a:t>
              </a:r>
              <a:endParaRPr lang="en-GB" sz="1600" dirty="0"/>
            </a:p>
          </p:txBody>
        </p:sp>
        <p:sp>
          <p:nvSpPr>
            <p:cNvPr id="37" name="TextBox 36"/>
            <p:cNvSpPr txBox="1"/>
            <p:nvPr/>
          </p:nvSpPr>
          <p:spPr>
            <a:xfrm>
              <a:off x="1963802" y="939165"/>
              <a:ext cx="1555611" cy="558386"/>
            </a:xfrm>
            <a:prstGeom prst="rect">
              <a:avLst/>
            </a:prstGeom>
            <a:noFill/>
          </p:spPr>
          <p:txBody>
            <a:bodyPr wrap="none" lIns="65306" tIns="32653" rIns="65306" bIns="32653" rtlCol="0">
              <a:spAutoFit/>
            </a:bodyPr>
            <a:lstStyle/>
            <a:p>
              <a:pPr algn="ctr"/>
              <a:r>
                <a:rPr lang="en-GB" sz="1600" dirty="0" smtClean="0"/>
                <a:t>Cryogenic circuit </a:t>
              </a:r>
            </a:p>
            <a:p>
              <a:pPr algn="ctr"/>
              <a:r>
                <a:rPr lang="en-GB" sz="1600" dirty="0" smtClean="0"/>
                <a:t>burst disk</a:t>
              </a:r>
              <a:endParaRPr lang="en-GB" sz="1600" dirty="0"/>
            </a:p>
          </p:txBody>
        </p:sp>
        <p:sp>
          <p:nvSpPr>
            <p:cNvPr id="38" name="TextBox 37"/>
            <p:cNvSpPr txBox="1"/>
            <p:nvPr/>
          </p:nvSpPr>
          <p:spPr>
            <a:xfrm>
              <a:off x="184993" y="4127261"/>
              <a:ext cx="1001228" cy="312165"/>
            </a:xfrm>
            <a:prstGeom prst="rect">
              <a:avLst/>
            </a:prstGeom>
            <a:noFill/>
          </p:spPr>
          <p:txBody>
            <a:bodyPr wrap="none" lIns="65306" tIns="32653" rIns="65306" bIns="32653" rtlCol="0">
              <a:spAutoFit/>
            </a:bodyPr>
            <a:lstStyle/>
            <a:p>
              <a:r>
                <a:rPr lang="en-GB" sz="1600" dirty="0" smtClean="0"/>
                <a:t>Gate valve</a:t>
              </a:r>
              <a:endParaRPr lang="en-GB" sz="1600" dirty="0"/>
            </a:p>
          </p:txBody>
        </p:sp>
        <p:sp>
          <p:nvSpPr>
            <p:cNvPr id="39" name="TextBox 38"/>
            <p:cNvSpPr txBox="1"/>
            <p:nvPr/>
          </p:nvSpPr>
          <p:spPr>
            <a:xfrm>
              <a:off x="2024506" y="1782818"/>
              <a:ext cx="1445452" cy="312165"/>
            </a:xfrm>
            <a:prstGeom prst="rect">
              <a:avLst/>
            </a:prstGeom>
            <a:noFill/>
          </p:spPr>
          <p:txBody>
            <a:bodyPr wrap="none" lIns="65306" tIns="32653" rIns="65306" bIns="32653" rtlCol="0">
              <a:spAutoFit/>
            </a:bodyPr>
            <a:lstStyle/>
            <a:p>
              <a:r>
                <a:rPr lang="en-GB" sz="1600" dirty="0" smtClean="0"/>
                <a:t>Two-phase pipe</a:t>
              </a:r>
              <a:endParaRPr lang="en-GB" sz="1600" dirty="0"/>
            </a:p>
          </p:txBody>
        </p:sp>
        <p:sp>
          <p:nvSpPr>
            <p:cNvPr id="40" name="TextBox 39"/>
            <p:cNvSpPr txBox="1"/>
            <p:nvPr/>
          </p:nvSpPr>
          <p:spPr>
            <a:xfrm>
              <a:off x="5070496" y="3540417"/>
              <a:ext cx="1141587" cy="312165"/>
            </a:xfrm>
            <a:prstGeom prst="rect">
              <a:avLst/>
            </a:prstGeom>
            <a:noFill/>
          </p:spPr>
          <p:txBody>
            <a:bodyPr wrap="none" lIns="65306" tIns="32653" rIns="65306" bIns="32653" rtlCol="0">
              <a:spAutoFit/>
            </a:bodyPr>
            <a:lstStyle/>
            <a:p>
              <a:r>
                <a:rPr lang="en-GB" sz="1600" dirty="0" smtClean="0"/>
                <a:t>Cavity tuner</a:t>
              </a:r>
              <a:endParaRPr lang="en-GB" sz="1600" dirty="0"/>
            </a:p>
          </p:txBody>
        </p:sp>
        <p:sp>
          <p:nvSpPr>
            <p:cNvPr id="41" name="TextBox 40"/>
            <p:cNvSpPr txBox="1"/>
            <p:nvPr/>
          </p:nvSpPr>
          <p:spPr>
            <a:xfrm>
              <a:off x="3055575" y="4343400"/>
              <a:ext cx="1339847" cy="558386"/>
            </a:xfrm>
            <a:prstGeom prst="rect">
              <a:avLst/>
            </a:prstGeom>
            <a:noFill/>
          </p:spPr>
          <p:txBody>
            <a:bodyPr wrap="none" lIns="65306" tIns="32653" rIns="65306" bIns="32653" rtlCol="0">
              <a:spAutoFit/>
            </a:bodyPr>
            <a:lstStyle/>
            <a:p>
              <a:pPr algn="ctr"/>
              <a:r>
                <a:rPr lang="en-GB" sz="1600" dirty="0" smtClean="0"/>
                <a:t>Double-walled</a:t>
              </a:r>
            </a:p>
            <a:p>
              <a:pPr algn="ctr"/>
              <a:r>
                <a:rPr lang="en-GB" sz="1600" dirty="0" smtClean="0"/>
                <a:t>tube</a:t>
              </a:r>
              <a:endParaRPr lang="en-GB" sz="1600" dirty="0"/>
            </a:p>
          </p:txBody>
        </p:sp>
        <p:sp>
          <p:nvSpPr>
            <p:cNvPr id="42" name="TextBox 41"/>
            <p:cNvSpPr txBox="1"/>
            <p:nvPr/>
          </p:nvSpPr>
          <p:spPr>
            <a:xfrm>
              <a:off x="556636" y="1998953"/>
              <a:ext cx="1750792" cy="312165"/>
            </a:xfrm>
            <a:prstGeom prst="rect">
              <a:avLst/>
            </a:prstGeom>
            <a:noFill/>
          </p:spPr>
          <p:txBody>
            <a:bodyPr wrap="none" lIns="65306" tIns="32653" rIns="65306" bIns="32653" rtlCol="0">
              <a:spAutoFit/>
            </a:bodyPr>
            <a:lstStyle/>
            <a:p>
              <a:r>
                <a:rPr lang="en-GB" sz="1600" dirty="0" smtClean="0"/>
                <a:t>He phase separator</a:t>
              </a:r>
              <a:endParaRPr lang="en-GB" sz="1600" dirty="0"/>
            </a:p>
          </p:txBody>
        </p:sp>
        <p:cxnSp>
          <p:nvCxnSpPr>
            <p:cNvPr id="43" name="Straight Arrow Connector 42"/>
            <p:cNvCxnSpPr/>
            <p:nvPr/>
          </p:nvCxnSpPr>
          <p:spPr>
            <a:xfrm>
              <a:off x="405823" y="1627861"/>
              <a:ext cx="259070" cy="140524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8145" y="1227654"/>
              <a:ext cx="1784648" cy="312165"/>
            </a:xfrm>
            <a:prstGeom prst="rect">
              <a:avLst/>
            </a:prstGeom>
            <a:noFill/>
          </p:spPr>
          <p:txBody>
            <a:bodyPr wrap="none" lIns="65306" tIns="32653" rIns="65306" bIns="32653" rtlCol="0">
              <a:spAutoFit/>
            </a:bodyPr>
            <a:lstStyle/>
            <a:p>
              <a:r>
                <a:rPr lang="en-GB" sz="1600" dirty="0" smtClean="0"/>
                <a:t>Cryogenic lines port</a:t>
              </a:r>
              <a:endParaRPr lang="en-GB" sz="1600" dirty="0"/>
            </a:p>
          </p:txBody>
        </p:sp>
      </p:grpSp>
      <p:sp>
        <p:nvSpPr>
          <p:cNvPr id="46" name="Title 1"/>
          <p:cNvSpPr>
            <a:spLocks noGrp="1"/>
          </p:cNvSpPr>
          <p:nvPr>
            <p:ph type="title"/>
          </p:nvPr>
        </p:nvSpPr>
        <p:spPr/>
        <p:txBody>
          <a:bodyPr/>
          <a:lstStyle/>
          <a:p>
            <a:r>
              <a:rPr lang="es-ES" dirty="0" err="1" smtClean="0"/>
              <a:t>Overview</a:t>
            </a:r>
            <a:endParaRPr lang="en-GB" dirty="0"/>
          </a:p>
        </p:txBody>
      </p:sp>
      <p:sp>
        <p:nvSpPr>
          <p:cNvPr id="45" name="TextBox 44"/>
          <p:cNvSpPr txBox="1"/>
          <p:nvPr/>
        </p:nvSpPr>
        <p:spPr>
          <a:xfrm>
            <a:off x="5505236" y="5701898"/>
            <a:ext cx="3441090" cy="369332"/>
          </a:xfrm>
          <a:prstGeom prst="rect">
            <a:avLst/>
          </a:prstGeom>
          <a:noFill/>
          <a:ln>
            <a:solidFill>
              <a:srgbClr val="FF0000"/>
            </a:solidFill>
          </a:ln>
        </p:spPr>
        <p:txBody>
          <a:bodyPr wrap="square" rtlCol="0">
            <a:spAutoFit/>
          </a:bodyPr>
          <a:lstStyle/>
          <a:p>
            <a:r>
              <a:rPr lang="en-GB" dirty="0" smtClean="0"/>
              <a:t>Thanks to R. Bonomi and V. Parma</a:t>
            </a:r>
            <a:endParaRPr lang="en-GB" dirty="0"/>
          </a:p>
        </p:txBody>
      </p:sp>
    </p:spTree>
    <p:extLst>
      <p:ext uri="{BB962C8B-B14F-4D97-AF65-F5344CB8AC3E}">
        <p14:creationId xmlns:p14="http://schemas.microsoft.com/office/powerpoint/2010/main" val="37459206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797152"/>
            <a:ext cx="8640960" cy="2031325"/>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solidFill>
                  <a:srgbClr val="00B050"/>
                </a:solidFill>
              </a:rPr>
              <a:t>The joint proved to be functional and to mechanically fulfil the requirements for the intended application</a:t>
            </a:r>
          </a:p>
          <a:p>
            <a:pPr marL="285750" indent="-285750" algn="just">
              <a:buFont typeface="Arial" panose="020B0604020202020204" pitchFamily="34" charset="0"/>
              <a:buChar char="•"/>
            </a:pPr>
            <a:r>
              <a:rPr lang="en-GB" dirty="0" smtClean="0">
                <a:solidFill>
                  <a:srgbClr val="00B050"/>
                </a:solidFill>
              </a:rPr>
              <a:t>It was also decide to mask the brazed joint during EP operations to avoid damaging its soundness</a:t>
            </a:r>
          </a:p>
          <a:p>
            <a:pPr marL="285750" indent="-285750" algn="just">
              <a:buFont typeface="Arial" panose="020B0604020202020204" pitchFamily="34" charset="0"/>
              <a:buChar char="•"/>
            </a:pPr>
            <a:r>
              <a:rPr lang="en-GB" dirty="0" smtClean="0">
                <a:solidFill>
                  <a:srgbClr val="00B050"/>
                </a:solidFill>
              </a:rPr>
              <a:t>It was proven that an EB welding close to the brazed joint does not affect the interface</a:t>
            </a:r>
          </a:p>
          <a:p>
            <a:pPr marL="285750" indent="-285750" algn="just">
              <a:buFont typeface="Arial" panose="020B0604020202020204" pitchFamily="34" charset="0"/>
              <a:buChar char="•"/>
            </a:pPr>
            <a:endParaRPr lang="en-GB" dirty="0" smtClean="0">
              <a:solidFill>
                <a:srgbClr val="00B050"/>
              </a:solidFill>
            </a:endParaRPr>
          </a:p>
          <a:p>
            <a:pPr marL="285750" indent="-285750" algn="just">
              <a:buFont typeface="Arial" panose="020B0604020202020204" pitchFamily="34" charset="0"/>
              <a:buChar char="•"/>
            </a:pPr>
            <a:endParaRPr lang="en-GB" dirty="0">
              <a:solidFill>
                <a:srgbClr val="00B050"/>
              </a:solidFill>
            </a:endParaRPr>
          </a:p>
        </p:txBody>
      </p:sp>
      <p:sp>
        <p:nvSpPr>
          <p:cNvPr id="12" name="Title 1"/>
          <p:cNvSpPr>
            <a:spLocks noGrp="1"/>
          </p:cNvSpPr>
          <p:nvPr>
            <p:ph type="title"/>
          </p:nvPr>
        </p:nvSpPr>
        <p:spPr>
          <a:xfrm>
            <a:off x="899592" y="125760"/>
            <a:ext cx="7848872" cy="1143000"/>
          </a:xfrm>
        </p:spPr>
        <p:txBody>
          <a:bodyPr/>
          <a:lstStyle/>
          <a:p>
            <a:r>
              <a:rPr lang="es-ES" dirty="0"/>
              <a:t>R&amp;D- </a:t>
            </a:r>
            <a:r>
              <a:rPr lang="es-ES" dirty="0" err="1" smtClean="0"/>
              <a:t>Brazing</a:t>
            </a:r>
            <a:endParaRPr lang="en-GB" dirty="0"/>
          </a:p>
        </p:txBody>
      </p:sp>
      <p:sp>
        <p:nvSpPr>
          <p:cNvPr id="14" name="Content Placeholder 2"/>
          <p:cNvSpPr>
            <a:spLocks noGrp="1"/>
          </p:cNvSpPr>
          <p:nvPr>
            <p:ph idx="1"/>
          </p:nvPr>
        </p:nvSpPr>
        <p:spPr>
          <a:xfrm>
            <a:off x="347219" y="1196752"/>
            <a:ext cx="3417955" cy="490549"/>
          </a:xfrm>
        </p:spPr>
        <p:txBody>
          <a:bodyPr/>
          <a:lstStyle/>
          <a:p>
            <a:r>
              <a:rPr lang="es-ES" dirty="0" smtClean="0">
                <a:solidFill>
                  <a:schemeClr val="accent6">
                    <a:lumMod val="75000"/>
                  </a:schemeClr>
                </a:solidFill>
              </a:rPr>
              <a:t>Nb </a:t>
            </a:r>
            <a:r>
              <a:rPr lang="es-ES" dirty="0" err="1" smtClean="0">
                <a:solidFill>
                  <a:schemeClr val="accent6">
                    <a:lumMod val="75000"/>
                  </a:schemeClr>
                </a:solidFill>
              </a:rPr>
              <a:t>tube</a:t>
            </a:r>
            <a:r>
              <a:rPr lang="es-ES" dirty="0" smtClean="0">
                <a:solidFill>
                  <a:schemeClr val="accent6">
                    <a:lumMod val="75000"/>
                  </a:schemeClr>
                </a:solidFill>
              </a:rPr>
              <a:t> + SS </a:t>
            </a:r>
            <a:r>
              <a:rPr lang="es-ES" dirty="0" err="1" smtClean="0">
                <a:solidFill>
                  <a:schemeClr val="accent6">
                    <a:lumMod val="75000"/>
                  </a:schemeClr>
                </a:solidFill>
              </a:rPr>
              <a:t>flange</a:t>
            </a:r>
            <a:endParaRPr lang="en-GB" dirty="0">
              <a:solidFill>
                <a:schemeClr val="accent6">
                  <a:lumMod val="75000"/>
                </a:schemeClr>
              </a:solidFill>
            </a:endParaRPr>
          </a:p>
        </p:txBody>
      </p:sp>
      <p:sp>
        <p:nvSpPr>
          <p:cNvPr id="16" name="TextBox 15"/>
          <p:cNvSpPr txBox="1"/>
          <p:nvPr/>
        </p:nvSpPr>
        <p:spPr>
          <a:xfrm>
            <a:off x="2951820" y="6239735"/>
            <a:ext cx="2952328" cy="523220"/>
          </a:xfrm>
          <a:prstGeom prst="rect">
            <a:avLst/>
          </a:prstGeom>
          <a:noFill/>
        </p:spPr>
        <p:txBody>
          <a:bodyPr wrap="square" rtlCol="0">
            <a:spAutoFit/>
          </a:bodyPr>
          <a:lstStyle/>
          <a:p>
            <a:r>
              <a:rPr lang="en-GB" sz="1400" dirty="0" smtClean="0"/>
              <a:t>Full results in presentation</a:t>
            </a:r>
          </a:p>
          <a:p>
            <a:r>
              <a:rPr lang="en-GB" sz="1400" dirty="0" smtClean="0"/>
              <a:t> I. Aviles and N. Valverde SLHiPP2</a:t>
            </a:r>
            <a:endParaRPr lang="en-GB" sz="1400" dirty="0"/>
          </a:p>
        </p:txBody>
      </p:sp>
      <p:pic>
        <p:nvPicPr>
          <p:cNvPr id="1026" name="Picture 2" descr="C:\Users\iaviles\AppData\Local\Microsoft\Windows\Temporary Internet Files\Content.Outlook\P3YM23H1\la foto (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72816"/>
            <a:ext cx="3744416"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Departments\EN\Groups\MME\MM\Metallurgy\Microscope Digital - KEYENCE\Fellows\Nacho\Brazin_tests_Nb-316LN\Brazing etched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831" t="24833" r="2685"/>
          <a:stretch/>
        </p:blipFill>
        <p:spPr bwMode="auto">
          <a:xfrm>
            <a:off x="4716016" y="1772816"/>
            <a:ext cx="3710405" cy="28083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88024" y="2060848"/>
            <a:ext cx="396262" cy="369332"/>
          </a:xfrm>
          <a:prstGeom prst="rect">
            <a:avLst/>
          </a:prstGeom>
          <a:noFill/>
        </p:spPr>
        <p:txBody>
          <a:bodyPr wrap="none" rtlCol="0">
            <a:spAutoFit/>
          </a:bodyPr>
          <a:lstStyle/>
          <a:p>
            <a:r>
              <a:rPr lang="en-GB" dirty="0" smtClean="0"/>
              <a:t>SS</a:t>
            </a:r>
            <a:endParaRPr lang="en-GB" dirty="0"/>
          </a:p>
        </p:txBody>
      </p:sp>
      <p:sp>
        <p:nvSpPr>
          <p:cNvPr id="9" name="TextBox 8"/>
          <p:cNvSpPr txBox="1"/>
          <p:nvPr/>
        </p:nvSpPr>
        <p:spPr>
          <a:xfrm>
            <a:off x="4788024" y="3861048"/>
            <a:ext cx="455574" cy="369332"/>
          </a:xfrm>
          <a:prstGeom prst="rect">
            <a:avLst/>
          </a:prstGeom>
          <a:noFill/>
        </p:spPr>
        <p:txBody>
          <a:bodyPr wrap="none" rtlCol="0">
            <a:spAutoFit/>
          </a:bodyPr>
          <a:lstStyle/>
          <a:p>
            <a:r>
              <a:rPr lang="en-GB" dirty="0" smtClean="0"/>
              <a:t>Nb</a:t>
            </a:r>
            <a:endParaRPr lang="en-GB" dirty="0"/>
          </a:p>
        </p:txBody>
      </p:sp>
    </p:spTree>
    <p:extLst>
      <p:ext uri="{BB962C8B-B14F-4D97-AF65-F5344CB8AC3E}">
        <p14:creationId xmlns:p14="http://schemas.microsoft.com/office/powerpoint/2010/main" val="30427785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R&amp;D- </a:t>
            </a:r>
            <a:r>
              <a:rPr lang="es-ES" dirty="0" err="1" smtClean="0"/>
              <a:t>Welding</a:t>
            </a:r>
            <a:r>
              <a:rPr lang="es-ES" dirty="0" smtClean="0"/>
              <a:t> </a:t>
            </a:r>
            <a:r>
              <a:rPr lang="es-ES" dirty="0" err="1" smtClean="0"/>
              <a:t>tests</a:t>
            </a:r>
            <a:endParaRPr lang="en-GB"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31</a:t>
            </a:fld>
            <a:endParaRPr lang="en-GB" dirty="0"/>
          </a:p>
        </p:txBody>
      </p:sp>
      <p:pic>
        <p:nvPicPr>
          <p:cNvPr id="3074" name="Picture 2" descr="\\cern.ch\dfs\Users\n\nvalverd\Desktop\pics soldaduras nb ti nbti\DSC008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820" y="1196751"/>
            <a:ext cx="4128289" cy="30963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393" b="11132"/>
          <a:stretch/>
        </p:blipFill>
        <p:spPr>
          <a:xfrm>
            <a:off x="658414" y="4437111"/>
            <a:ext cx="3505100" cy="203665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6963"/>
          <a:stretch/>
        </p:blipFill>
        <p:spPr>
          <a:xfrm>
            <a:off x="5054626" y="3993792"/>
            <a:ext cx="3554074" cy="247997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7191" b="10057"/>
          <a:stretch/>
        </p:blipFill>
        <p:spPr>
          <a:xfrm>
            <a:off x="5054626" y="1196751"/>
            <a:ext cx="3554074" cy="2583232"/>
          </a:xfrm>
          <a:prstGeom prst="rect">
            <a:avLst/>
          </a:prstGeom>
        </p:spPr>
      </p:pic>
      <p:sp>
        <p:nvSpPr>
          <p:cNvPr id="9" name="TextBox 8"/>
          <p:cNvSpPr txBox="1"/>
          <p:nvPr/>
        </p:nvSpPr>
        <p:spPr>
          <a:xfrm>
            <a:off x="657323" y="4864446"/>
            <a:ext cx="901209" cy="369332"/>
          </a:xfrm>
          <a:prstGeom prst="rect">
            <a:avLst/>
          </a:prstGeom>
          <a:noFill/>
        </p:spPr>
        <p:txBody>
          <a:bodyPr wrap="none" rtlCol="0">
            <a:spAutoFit/>
          </a:bodyPr>
          <a:lstStyle/>
          <a:p>
            <a:r>
              <a:rPr lang="en-GB" dirty="0" smtClean="0">
                <a:solidFill>
                  <a:srgbClr val="00FF00"/>
                </a:solidFill>
              </a:rPr>
              <a:t>Ti6Al4V</a:t>
            </a:r>
            <a:endParaRPr lang="en-GB" dirty="0">
              <a:solidFill>
                <a:srgbClr val="00FF00"/>
              </a:solidFill>
            </a:endParaRPr>
          </a:p>
        </p:txBody>
      </p:sp>
      <p:sp>
        <p:nvSpPr>
          <p:cNvPr id="11" name="TextBox 10"/>
          <p:cNvSpPr txBox="1"/>
          <p:nvPr/>
        </p:nvSpPr>
        <p:spPr>
          <a:xfrm>
            <a:off x="7524328" y="5805264"/>
            <a:ext cx="901209" cy="369332"/>
          </a:xfrm>
          <a:prstGeom prst="rect">
            <a:avLst/>
          </a:prstGeom>
          <a:noFill/>
        </p:spPr>
        <p:txBody>
          <a:bodyPr wrap="none" rtlCol="0">
            <a:spAutoFit/>
          </a:bodyPr>
          <a:lstStyle/>
          <a:p>
            <a:r>
              <a:rPr lang="en-GB" dirty="0" smtClean="0">
                <a:solidFill>
                  <a:srgbClr val="00FF00"/>
                </a:solidFill>
              </a:rPr>
              <a:t>Ti6Al4V</a:t>
            </a:r>
            <a:endParaRPr lang="en-GB" dirty="0">
              <a:solidFill>
                <a:srgbClr val="00FF00"/>
              </a:solidFill>
            </a:endParaRPr>
          </a:p>
        </p:txBody>
      </p:sp>
      <p:sp>
        <p:nvSpPr>
          <p:cNvPr id="12" name="TextBox 11"/>
          <p:cNvSpPr txBox="1"/>
          <p:nvPr/>
        </p:nvSpPr>
        <p:spPr>
          <a:xfrm>
            <a:off x="3131840" y="5807660"/>
            <a:ext cx="854721" cy="369332"/>
          </a:xfrm>
          <a:prstGeom prst="rect">
            <a:avLst/>
          </a:prstGeom>
          <a:noFill/>
        </p:spPr>
        <p:txBody>
          <a:bodyPr wrap="none" rtlCol="0">
            <a:spAutoFit/>
          </a:bodyPr>
          <a:lstStyle/>
          <a:p>
            <a:r>
              <a:rPr lang="en-GB" dirty="0" smtClean="0">
                <a:solidFill>
                  <a:srgbClr val="FFFF00"/>
                </a:solidFill>
              </a:rPr>
              <a:t>Nb55Ti</a:t>
            </a:r>
            <a:endParaRPr lang="en-GB" dirty="0">
              <a:solidFill>
                <a:srgbClr val="FFFF00"/>
              </a:solidFill>
            </a:endParaRPr>
          </a:p>
        </p:txBody>
      </p:sp>
      <p:sp>
        <p:nvSpPr>
          <p:cNvPr id="13" name="TextBox 12"/>
          <p:cNvSpPr txBox="1"/>
          <p:nvPr/>
        </p:nvSpPr>
        <p:spPr>
          <a:xfrm>
            <a:off x="7767324" y="3140968"/>
            <a:ext cx="854721" cy="369332"/>
          </a:xfrm>
          <a:prstGeom prst="rect">
            <a:avLst/>
          </a:prstGeom>
          <a:noFill/>
        </p:spPr>
        <p:txBody>
          <a:bodyPr wrap="none" rtlCol="0">
            <a:spAutoFit/>
          </a:bodyPr>
          <a:lstStyle/>
          <a:p>
            <a:r>
              <a:rPr lang="en-GB" dirty="0" smtClean="0">
                <a:solidFill>
                  <a:srgbClr val="FFFF00"/>
                </a:solidFill>
              </a:rPr>
              <a:t>Nb55Ti</a:t>
            </a:r>
            <a:endParaRPr lang="en-GB" dirty="0">
              <a:solidFill>
                <a:srgbClr val="FFFF00"/>
              </a:solidFill>
            </a:endParaRPr>
          </a:p>
        </p:txBody>
      </p:sp>
      <p:sp>
        <p:nvSpPr>
          <p:cNvPr id="14" name="TextBox 13"/>
          <p:cNvSpPr txBox="1"/>
          <p:nvPr/>
        </p:nvSpPr>
        <p:spPr>
          <a:xfrm>
            <a:off x="5148064" y="3108702"/>
            <a:ext cx="455574" cy="369332"/>
          </a:xfrm>
          <a:prstGeom prst="rect">
            <a:avLst/>
          </a:prstGeom>
          <a:noFill/>
        </p:spPr>
        <p:txBody>
          <a:bodyPr wrap="none" rtlCol="0">
            <a:spAutoFit/>
          </a:bodyPr>
          <a:lstStyle/>
          <a:p>
            <a:r>
              <a:rPr lang="en-GB" dirty="0">
                <a:solidFill>
                  <a:srgbClr val="00B0F0"/>
                </a:solidFill>
              </a:rPr>
              <a:t>Nb</a:t>
            </a:r>
          </a:p>
        </p:txBody>
      </p:sp>
      <p:sp>
        <p:nvSpPr>
          <p:cNvPr id="15" name="TextBox 14"/>
          <p:cNvSpPr txBox="1"/>
          <p:nvPr/>
        </p:nvSpPr>
        <p:spPr>
          <a:xfrm>
            <a:off x="5148064" y="5805264"/>
            <a:ext cx="455574" cy="369332"/>
          </a:xfrm>
          <a:prstGeom prst="rect">
            <a:avLst/>
          </a:prstGeom>
          <a:noFill/>
        </p:spPr>
        <p:txBody>
          <a:bodyPr wrap="none" rtlCol="0">
            <a:spAutoFit/>
          </a:bodyPr>
          <a:lstStyle/>
          <a:p>
            <a:r>
              <a:rPr lang="en-GB" dirty="0">
                <a:solidFill>
                  <a:srgbClr val="00B0F0"/>
                </a:solidFill>
              </a:rPr>
              <a:t>Nb</a:t>
            </a:r>
          </a:p>
        </p:txBody>
      </p:sp>
      <p:sp>
        <p:nvSpPr>
          <p:cNvPr id="10" name="Rectangle 9"/>
          <p:cNvSpPr/>
          <p:nvPr/>
        </p:nvSpPr>
        <p:spPr>
          <a:xfrm rot="19964059">
            <a:off x="-684412" y="2971691"/>
            <a:ext cx="10692689" cy="707886"/>
          </a:xfrm>
          <a:prstGeom prst="rect">
            <a:avLst/>
          </a:prstGeom>
          <a:noFill/>
        </p:spPr>
        <p:txBody>
          <a:bodyPr wrap="square" lIns="91440" tIns="45720" rIns="91440" bIns="45720">
            <a:spAutoFit/>
          </a:bodyPr>
          <a:lstStyle/>
          <a:p>
            <a:pPr algn="ctr"/>
            <a:r>
              <a:rPr lang="en-US" sz="4000" b="1" cap="none" spc="300" dirty="0" smtClean="0">
                <a:ln w="11430" cmpd="sng">
                  <a:solidFill>
                    <a:srgbClr val="FF0066"/>
                  </a:solidFill>
                  <a:prstDash val="solid"/>
                  <a:miter lim="800000"/>
                </a:ln>
                <a:solidFill>
                  <a:srgbClr val="FF0000"/>
                </a:solidFill>
                <a:effectLst>
                  <a:glow rad="45500">
                    <a:schemeClr val="accent1">
                      <a:satMod val="220000"/>
                      <a:alpha val="35000"/>
                    </a:schemeClr>
                  </a:glow>
                </a:effectLst>
              </a:rPr>
              <a:t>Still trying to find the good parameters</a:t>
            </a:r>
            <a:endParaRPr lang="en-US" sz="4000" b="1" cap="none" spc="300" dirty="0">
              <a:ln w="11430" cmpd="sng">
                <a:solidFill>
                  <a:srgbClr val="FF0066"/>
                </a:solidFill>
                <a:prstDash val="solid"/>
                <a:miter lim="800000"/>
              </a:ln>
              <a:solidFill>
                <a:srgbClr val="FF0000"/>
              </a:solidFill>
              <a:effectLst>
                <a:glow rad="45500">
                  <a:schemeClr val="accent1">
                    <a:satMod val="220000"/>
                    <a:alpha val="35000"/>
                  </a:schemeClr>
                </a:glow>
              </a:effectLst>
            </a:endParaRPr>
          </a:p>
        </p:txBody>
      </p:sp>
    </p:spTree>
    <p:extLst>
      <p:ext uri="{BB962C8B-B14F-4D97-AF65-F5344CB8AC3E}">
        <p14:creationId xmlns:p14="http://schemas.microsoft.com/office/powerpoint/2010/main" val="8472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t>I. Aviles &amp; N. Valverde</a:t>
            </a:r>
            <a:endParaRPr lang="en-GB" dirty="0"/>
          </a:p>
        </p:txBody>
      </p:sp>
      <p:sp>
        <p:nvSpPr>
          <p:cNvPr id="5" name="Slide Number Placeholder 4"/>
          <p:cNvSpPr>
            <a:spLocks noGrp="1"/>
          </p:cNvSpPr>
          <p:nvPr>
            <p:ph type="sldNum" sz="quarter" idx="12"/>
          </p:nvPr>
        </p:nvSpPr>
        <p:spPr/>
        <p:txBody>
          <a:bodyPr/>
          <a:lstStyle/>
          <a:p>
            <a:fld id="{6833595E-478A-4ABB-9C9C-C9BC51AA990E}" type="slidenum">
              <a:rPr lang="en-GB" smtClean="0"/>
              <a:t>32</a:t>
            </a:fld>
            <a:endParaRPr lang="en-GB" dirty="0"/>
          </a:p>
        </p:txBody>
      </p:sp>
      <p:sp>
        <p:nvSpPr>
          <p:cNvPr id="6" name="Title 1"/>
          <p:cNvSpPr>
            <a:spLocks noGrp="1"/>
          </p:cNvSpPr>
          <p:nvPr>
            <p:ph type="title"/>
          </p:nvPr>
        </p:nvSpPr>
        <p:spPr/>
        <p:txBody>
          <a:bodyPr/>
          <a:lstStyle/>
          <a:p>
            <a:r>
              <a:rPr lang="es-ES" dirty="0" smtClean="0"/>
              <a:t>RRR </a:t>
            </a:r>
            <a:r>
              <a:rPr lang="es-ES" dirty="0" err="1" smtClean="0"/>
              <a:t>measurements</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20706199"/>
              </p:ext>
            </p:extLst>
          </p:nvPr>
        </p:nvGraphicFramePr>
        <p:xfrm>
          <a:off x="543577" y="1525434"/>
          <a:ext cx="6059016" cy="333222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6602593" y="1628800"/>
            <a:ext cx="2379210" cy="4024357"/>
          </a:xfrm>
          <a:prstGeom prst="rect">
            <a:avLst/>
          </a:prstGeom>
          <a:noFill/>
          <a:ln>
            <a:noFill/>
          </a:ln>
        </p:spPr>
      </p:pic>
      <p:sp>
        <p:nvSpPr>
          <p:cNvPr id="2" name="TextBox 1"/>
          <p:cNvSpPr txBox="1"/>
          <p:nvPr/>
        </p:nvSpPr>
        <p:spPr>
          <a:xfrm>
            <a:off x="467544" y="5085184"/>
            <a:ext cx="5976664" cy="369332"/>
          </a:xfrm>
          <a:prstGeom prst="rect">
            <a:avLst/>
          </a:prstGeom>
          <a:noFill/>
        </p:spPr>
        <p:txBody>
          <a:bodyPr wrap="square" rtlCol="0">
            <a:spAutoFit/>
          </a:bodyPr>
          <a:lstStyle/>
          <a:p>
            <a:pPr algn="just"/>
            <a:r>
              <a:rPr lang="en-GB" dirty="0" smtClean="0"/>
              <a:t>@ lower vacuum levels </a:t>
            </a:r>
            <a:r>
              <a:rPr lang="en-GB" dirty="0" smtClean="0">
                <a:sym typeface="Wingdings" panose="05000000000000000000" pitchFamily="2" charset="2"/>
              </a:rPr>
              <a:t> degradation of 10% of RRR value</a:t>
            </a:r>
            <a:endParaRPr lang="en-GB" dirty="0"/>
          </a:p>
        </p:txBody>
      </p:sp>
      <p:sp>
        <p:nvSpPr>
          <p:cNvPr id="10" name="TextBox 9"/>
          <p:cNvSpPr txBox="1"/>
          <p:nvPr/>
        </p:nvSpPr>
        <p:spPr>
          <a:xfrm>
            <a:off x="498928" y="5653157"/>
            <a:ext cx="5945280" cy="646331"/>
          </a:xfrm>
          <a:prstGeom prst="rect">
            <a:avLst/>
          </a:prstGeom>
          <a:noFill/>
        </p:spPr>
        <p:txBody>
          <a:bodyPr wrap="square" rtlCol="0">
            <a:spAutoFit/>
          </a:bodyPr>
          <a:lstStyle/>
          <a:p>
            <a:pPr algn="just"/>
            <a:r>
              <a:rPr lang="en-GB" dirty="0" smtClean="0"/>
              <a:t>@ higher vacuum levels </a:t>
            </a:r>
            <a:r>
              <a:rPr lang="en-GB" u="sng" dirty="0" smtClean="0"/>
              <a:t>with the new EB welding machine </a:t>
            </a:r>
            <a:r>
              <a:rPr lang="en-GB" dirty="0" smtClean="0">
                <a:sym typeface="Wingdings" panose="05000000000000000000" pitchFamily="2" charset="2"/>
              </a:rPr>
              <a:t> RRR value does not degraded apart from statistical variation</a:t>
            </a:r>
            <a:endParaRPr lang="en-GB" dirty="0"/>
          </a:p>
        </p:txBody>
      </p:sp>
      <p:sp>
        <p:nvSpPr>
          <p:cNvPr id="11" name="TextBox 10"/>
          <p:cNvSpPr txBox="1"/>
          <p:nvPr/>
        </p:nvSpPr>
        <p:spPr>
          <a:xfrm>
            <a:off x="3275856" y="1186880"/>
            <a:ext cx="2088232" cy="338554"/>
          </a:xfrm>
          <a:prstGeom prst="rect">
            <a:avLst/>
          </a:prstGeom>
          <a:noFill/>
        </p:spPr>
        <p:txBody>
          <a:bodyPr wrap="square" rtlCol="0">
            <a:spAutoFit/>
          </a:bodyPr>
          <a:lstStyle/>
          <a:p>
            <a:r>
              <a:rPr lang="en-GB" sz="1600" dirty="0" smtClean="0">
                <a:solidFill>
                  <a:schemeClr val="tx2">
                    <a:lumMod val="60000"/>
                    <a:lumOff val="40000"/>
                  </a:schemeClr>
                </a:solidFill>
              </a:rPr>
              <a:t>SST </a:t>
            </a:r>
            <a:r>
              <a:rPr lang="en-GB" sz="1600" dirty="0" smtClean="0">
                <a:solidFill>
                  <a:schemeClr val="tx2">
                    <a:lumMod val="60000"/>
                    <a:lumOff val="40000"/>
                  </a:schemeClr>
                </a:solidFill>
                <a:sym typeface="Wingdings" panose="05000000000000000000" pitchFamily="2" charset="2"/>
              </a:rPr>
              <a:t> 3.3 </a:t>
            </a:r>
            <a:r>
              <a:rPr lang="en-GB" sz="1600" dirty="0" smtClean="0">
                <a:solidFill>
                  <a:schemeClr val="tx2">
                    <a:lumMod val="60000"/>
                    <a:lumOff val="40000"/>
                  </a:schemeClr>
                </a:solidFill>
                <a:sym typeface="UniversalMath1 BT"/>
              </a:rPr>
              <a:t></a:t>
            </a:r>
            <a:r>
              <a:rPr lang="en-GB" sz="1600" dirty="0" smtClean="0">
                <a:solidFill>
                  <a:schemeClr val="tx2">
                    <a:lumMod val="60000"/>
                    <a:lumOff val="40000"/>
                  </a:schemeClr>
                </a:solidFill>
              </a:rPr>
              <a:t> 10</a:t>
            </a:r>
            <a:r>
              <a:rPr lang="en-GB" sz="1600" baseline="30000" dirty="0" smtClean="0">
                <a:solidFill>
                  <a:schemeClr val="tx2">
                    <a:lumMod val="60000"/>
                    <a:lumOff val="40000"/>
                  </a:schemeClr>
                </a:solidFill>
              </a:rPr>
              <a:t>-5</a:t>
            </a:r>
            <a:r>
              <a:rPr lang="en-GB" sz="1600" dirty="0" smtClean="0">
                <a:solidFill>
                  <a:schemeClr val="tx2">
                    <a:lumMod val="60000"/>
                    <a:lumOff val="40000"/>
                  </a:schemeClr>
                </a:solidFill>
              </a:rPr>
              <a:t> </a:t>
            </a:r>
            <a:r>
              <a:rPr lang="en-GB" sz="1600" dirty="0">
                <a:solidFill>
                  <a:schemeClr val="tx2">
                    <a:lumMod val="60000"/>
                    <a:lumOff val="40000"/>
                  </a:schemeClr>
                </a:solidFill>
              </a:rPr>
              <a:t>mbar</a:t>
            </a:r>
          </a:p>
        </p:txBody>
      </p:sp>
      <p:sp>
        <p:nvSpPr>
          <p:cNvPr id="12" name="TextBox 11"/>
          <p:cNvSpPr txBox="1"/>
          <p:nvPr/>
        </p:nvSpPr>
        <p:spPr>
          <a:xfrm>
            <a:off x="1043608" y="1201647"/>
            <a:ext cx="2016224" cy="338554"/>
          </a:xfrm>
          <a:prstGeom prst="rect">
            <a:avLst/>
          </a:prstGeom>
          <a:noFill/>
        </p:spPr>
        <p:txBody>
          <a:bodyPr wrap="square" rtlCol="0">
            <a:spAutoFit/>
          </a:bodyPr>
          <a:lstStyle/>
          <a:p>
            <a:r>
              <a:rPr lang="en-GB" sz="1600" dirty="0" smtClean="0">
                <a:solidFill>
                  <a:srgbClr val="FF0000"/>
                </a:solidFill>
              </a:rPr>
              <a:t>PTR </a:t>
            </a:r>
            <a:r>
              <a:rPr lang="en-GB" sz="1600" dirty="0" smtClean="0">
                <a:solidFill>
                  <a:srgbClr val="FF0000"/>
                </a:solidFill>
                <a:sym typeface="Wingdings" panose="05000000000000000000" pitchFamily="2" charset="2"/>
              </a:rPr>
              <a:t> </a:t>
            </a:r>
            <a:r>
              <a:rPr lang="en-GB" sz="1600" dirty="0" smtClean="0">
                <a:solidFill>
                  <a:srgbClr val="FF0000"/>
                </a:solidFill>
              </a:rPr>
              <a:t>1.3 </a:t>
            </a:r>
            <a:r>
              <a:rPr lang="en-GB" sz="1600" dirty="0" smtClean="0">
                <a:solidFill>
                  <a:srgbClr val="FF0000"/>
                </a:solidFill>
                <a:sym typeface="UniversalMath1 BT"/>
              </a:rPr>
              <a:t></a:t>
            </a:r>
            <a:r>
              <a:rPr lang="en-GB" sz="1600" dirty="0" smtClean="0">
                <a:solidFill>
                  <a:srgbClr val="FF0000"/>
                </a:solidFill>
              </a:rPr>
              <a:t> </a:t>
            </a:r>
            <a:r>
              <a:rPr lang="en-GB" sz="1600" dirty="0">
                <a:solidFill>
                  <a:srgbClr val="FF0000"/>
                </a:solidFill>
              </a:rPr>
              <a:t>10</a:t>
            </a:r>
            <a:r>
              <a:rPr lang="en-GB" sz="1600" baseline="30000" dirty="0">
                <a:solidFill>
                  <a:srgbClr val="FF0000"/>
                </a:solidFill>
              </a:rPr>
              <a:t>-4</a:t>
            </a:r>
            <a:r>
              <a:rPr lang="en-GB" sz="1600" dirty="0">
                <a:solidFill>
                  <a:srgbClr val="FF0000"/>
                </a:solidFill>
              </a:rPr>
              <a:t> mbar</a:t>
            </a:r>
          </a:p>
        </p:txBody>
      </p:sp>
    </p:spTree>
    <p:extLst>
      <p:ext uri="{BB962C8B-B14F-4D97-AF65-F5344CB8AC3E}">
        <p14:creationId xmlns:p14="http://schemas.microsoft.com/office/powerpoint/2010/main" val="747059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a:xfrm>
            <a:off x="251520" y="1196752"/>
            <a:ext cx="8712968" cy="5184576"/>
          </a:xfrm>
        </p:spPr>
        <p:txBody>
          <a:bodyPr>
            <a:normAutofit fontScale="92500" lnSpcReduction="10000"/>
          </a:bodyPr>
          <a:lstStyle/>
          <a:p>
            <a:pPr marL="342900" indent="-342900" algn="just">
              <a:buFontTx/>
              <a:buChar char="-"/>
            </a:pPr>
            <a:r>
              <a:rPr lang="en-GB" dirty="0" smtClean="0">
                <a:solidFill>
                  <a:srgbClr val="00B050"/>
                </a:solidFill>
              </a:rPr>
              <a:t>Material procurement: </a:t>
            </a:r>
            <a:r>
              <a:rPr lang="en-GB" dirty="0" smtClean="0"/>
              <a:t>Seamless tubes are to be avoided as the rolling + welding or spinning of the end groups is easier and well performing.</a:t>
            </a:r>
          </a:p>
          <a:p>
            <a:pPr marL="342900" indent="-342900" algn="just">
              <a:buFontTx/>
              <a:buChar char="-"/>
            </a:pPr>
            <a:r>
              <a:rPr lang="en-GB" dirty="0" smtClean="0">
                <a:solidFill>
                  <a:srgbClr val="00B050"/>
                </a:solidFill>
              </a:rPr>
              <a:t>Niobium 5-cell cavities</a:t>
            </a:r>
            <a:r>
              <a:rPr lang="en-GB" dirty="0" smtClean="0"/>
              <a:t>: 4 cavities were fabricated at RI. Dimensional tolerances are not fulfilling the specification, but RF measurements at RT were satisfactory. We are still performing tests (EP, HT, cold tests…) </a:t>
            </a:r>
          </a:p>
          <a:p>
            <a:pPr marL="342900" indent="-342900" algn="just">
              <a:buFontTx/>
              <a:buChar char="-"/>
            </a:pPr>
            <a:r>
              <a:rPr lang="en-GB" dirty="0" smtClean="0">
                <a:solidFill>
                  <a:srgbClr val="00B050"/>
                </a:solidFill>
              </a:rPr>
              <a:t>Niobium 5-cell cavity at CERN</a:t>
            </a:r>
            <a:r>
              <a:rPr lang="en-GB" dirty="0"/>
              <a:t>:</a:t>
            </a:r>
            <a:r>
              <a:rPr lang="en-GB" dirty="0" smtClean="0"/>
              <a:t> forming of the half cells has been done together with the brazing of the ports. EB welding tooling has been fabricated and soon we will start with the welding of the dumb – bells. </a:t>
            </a:r>
            <a:endParaRPr lang="en-GB" dirty="0" smtClean="0"/>
          </a:p>
          <a:p>
            <a:pPr marL="342900" indent="-342900" algn="just">
              <a:buFontTx/>
              <a:buChar char="-"/>
            </a:pPr>
            <a:r>
              <a:rPr lang="es-ES" dirty="0" err="1">
                <a:solidFill>
                  <a:srgbClr val="00B050"/>
                </a:solidFill>
              </a:rPr>
              <a:t>Helium</a:t>
            </a:r>
            <a:r>
              <a:rPr lang="es-ES" dirty="0">
                <a:solidFill>
                  <a:srgbClr val="00B050"/>
                </a:solidFill>
              </a:rPr>
              <a:t> </a:t>
            </a:r>
            <a:r>
              <a:rPr lang="es-ES" dirty="0" err="1">
                <a:solidFill>
                  <a:srgbClr val="00B050"/>
                </a:solidFill>
              </a:rPr>
              <a:t>tank</a:t>
            </a:r>
            <a:r>
              <a:rPr lang="es-ES" dirty="0" smtClean="0"/>
              <a:t>: </a:t>
            </a:r>
            <a:r>
              <a:rPr lang="es-ES" dirty="0" err="1" smtClean="0"/>
              <a:t>It</a:t>
            </a:r>
            <a:r>
              <a:rPr lang="es-ES" dirty="0" smtClean="0"/>
              <a:t> has to be </a:t>
            </a:r>
            <a:r>
              <a:rPr lang="es-ES" dirty="0" err="1" smtClean="0"/>
              <a:t>considered</a:t>
            </a:r>
            <a:r>
              <a:rPr lang="es-ES" dirty="0" smtClean="0"/>
              <a:t> </a:t>
            </a:r>
            <a:r>
              <a:rPr lang="es-ES" dirty="0" err="1" smtClean="0"/>
              <a:t>the</a:t>
            </a:r>
            <a:r>
              <a:rPr lang="es-ES" dirty="0" smtClean="0"/>
              <a:t> </a:t>
            </a:r>
            <a:r>
              <a:rPr lang="es-ES" dirty="0" err="1" smtClean="0"/>
              <a:t>magnetic</a:t>
            </a:r>
            <a:r>
              <a:rPr lang="es-ES" dirty="0" smtClean="0"/>
              <a:t> </a:t>
            </a:r>
            <a:r>
              <a:rPr lang="es-ES" dirty="0" err="1" smtClean="0"/>
              <a:t>susceptibility</a:t>
            </a:r>
            <a:r>
              <a:rPr lang="es-ES" dirty="0" smtClean="0"/>
              <a:t> of </a:t>
            </a:r>
            <a:r>
              <a:rPr lang="es-ES" dirty="0" err="1" smtClean="0"/>
              <a:t>the</a:t>
            </a:r>
            <a:r>
              <a:rPr lang="es-ES" dirty="0" smtClean="0"/>
              <a:t> material and </a:t>
            </a:r>
            <a:r>
              <a:rPr lang="es-ES" dirty="0" err="1" smtClean="0"/>
              <a:t>the</a:t>
            </a:r>
            <a:r>
              <a:rPr lang="es-ES" dirty="0" smtClean="0"/>
              <a:t> </a:t>
            </a:r>
            <a:r>
              <a:rPr lang="es-ES" dirty="0" err="1" smtClean="0"/>
              <a:t>filler</a:t>
            </a:r>
            <a:r>
              <a:rPr lang="es-ES" dirty="0" smtClean="0"/>
              <a:t> metal </a:t>
            </a:r>
            <a:r>
              <a:rPr lang="es-ES" dirty="0" err="1" smtClean="0"/>
              <a:t>if</a:t>
            </a:r>
            <a:r>
              <a:rPr lang="es-ES" dirty="0" smtClean="0"/>
              <a:t> aplicable.</a:t>
            </a:r>
            <a:endParaRPr lang="en-GB" dirty="0" smtClean="0"/>
          </a:p>
          <a:p>
            <a:pPr marL="342900" indent="-342900" algn="just">
              <a:buFontTx/>
              <a:buChar char="-"/>
            </a:pPr>
            <a:r>
              <a:rPr lang="en-GB" dirty="0" smtClean="0">
                <a:solidFill>
                  <a:srgbClr val="00B050"/>
                </a:solidFill>
              </a:rPr>
              <a:t>Brazing:</a:t>
            </a:r>
            <a:r>
              <a:rPr lang="en-GB" dirty="0" smtClean="0"/>
              <a:t> It has been proven that it is a successful solution for the Nb/SS interfaces for superconducting cavities. Tests at cryogenic temperatures are </a:t>
            </a:r>
            <a:r>
              <a:rPr lang="en-GB" dirty="0" smtClean="0"/>
              <a:t>foreseen.</a:t>
            </a:r>
            <a:endParaRPr lang="en-GB" dirty="0" smtClean="0"/>
          </a:p>
          <a:p>
            <a:pPr marL="342900" indent="-342900" algn="just">
              <a:buFontTx/>
              <a:buChar char="-"/>
            </a:pPr>
            <a:r>
              <a:rPr lang="en-GB" dirty="0">
                <a:solidFill>
                  <a:srgbClr val="00B050"/>
                </a:solidFill>
              </a:rPr>
              <a:t>Welding tests: </a:t>
            </a:r>
            <a:r>
              <a:rPr lang="en-GB" dirty="0" smtClean="0"/>
              <a:t>First trials were not as expected but new welds will be carried out soon with improved welding parameters.</a:t>
            </a:r>
          </a:p>
        </p:txBody>
      </p:sp>
      <p:sp>
        <p:nvSpPr>
          <p:cNvPr id="4" name="Footer Placeholder 3"/>
          <p:cNvSpPr>
            <a:spLocks noGrp="1"/>
          </p:cNvSpPr>
          <p:nvPr>
            <p:ph type="ftr" sz="quarter" idx="11"/>
          </p:nvPr>
        </p:nvSpPr>
        <p:spPr/>
        <p:txBody>
          <a:bodyPr/>
          <a:lstStyle/>
          <a:p>
            <a:r>
              <a:rPr lang="en-GB" smtClean="0"/>
              <a:t>I. Aviles &amp; N. Valverde</a:t>
            </a:r>
            <a:endParaRPr lang="en-GB" dirty="0"/>
          </a:p>
        </p:txBody>
      </p:sp>
      <p:sp>
        <p:nvSpPr>
          <p:cNvPr id="5" name="Slide Number Placeholder 4"/>
          <p:cNvSpPr>
            <a:spLocks noGrp="1"/>
          </p:cNvSpPr>
          <p:nvPr>
            <p:ph type="sldNum" sz="quarter" idx="12"/>
          </p:nvPr>
        </p:nvSpPr>
        <p:spPr/>
        <p:txBody>
          <a:bodyPr/>
          <a:lstStyle/>
          <a:p>
            <a:fld id="{6833595E-478A-4ABB-9C9C-C9BC51AA990E}" type="slidenum">
              <a:rPr lang="en-GB" smtClean="0"/>
              <a:t>33</a:t>
            </a:fld>
            <a:endParaRPr lang="en-GB" dirty="0"/>
          </a:p>
        </p:txBody>
      </p:sp>
    </p:spTree>
    <p:extLst>
      <p:ext uri="{BB962C8B-B14F-4D97-AF65-F5344CB8AC3E}">
        <p14:creationId xmlns:p14="http://schemas.microsoft.com/office/powerpoint/2010/main" val="10182467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smtClean="0"/>
              <a:t>I. Aviles &amp; N. Valverde</a:t>
            </a:r>
            <a:endParaRPr lang="en-GB" dirty="0"/>
          </a:p>
        </p:txBody>
      </p:sp>
      <p:sp>
        <p:nvSpPr>
          <p:cNvPr id="5" name="Slide Number Placeholder 4"/>
          <p:cNvSpPr>
            <a:spLocks noGrp="1"/>
          </p:cNvSpPr>
          <p:nvPr>
            <p:ph type="sldNum" sz="quarter" idx="12"/>
          </p:nvPr>
        </p:nvSpPr>
        <p:spPr/>
        <p:txBody>
          <a:bodyPr/>
          <a:lstStyle/>
          <a:p>
            <a:fld id="{6833595E-478A-4ABB-9C9C-C9BC51AA990E}" type="slidenum">
              <a:rPr lang="en-GB" smtClean="0"/>
              <a:t>34</a:t>
            </a:fld>
            <a:endParaRPr lang="en-GB"/>
          </a:p>
        </p:txBody>
      </p:sp>
      <p:sp>
        <p:nvSpPr>
          <p:cNvPr id="2" name="TextBox 1"/>
          <p:cNvSpPr txBox="1"/>
          <p:nvPr/>
        </p:nvSpPr>
        <p:spPr>
          <a:xfrm>
            <a:off x="683568" y="1556792"/>
            <a:ext cx="8136904" cy="4524315"/>
          </a:xfrm>
          <a:prstGeom prst="rect">
            <a:avLst/>
          </a:prstGeom>
          <a:noFill/>
        </p:spPr>
        <p:txBody>
          <a:bodyPr wrap="square" rtlCol="0">
            <a:spAutoFit/>
          </a:bodyPr>
          <a:lstStyle/>
          <a:p>
            <a:r>
              <a:rPr lang="es-ES" sz="5400" dirty="0" err="1" smtClean="0">
                <a:solidFill>
                  <a:srgbClr val="FF0000"/>
                </a:solidFill>
              </a:rPr>
              <a:t>Thanks</a:t>
            </a:r>
            <a:r>
              <a:rPr lang="es-ES" sz="5400" dirty="0" smtClean="0">
                <a:solidFill>
                  <a:srgbClr val="FF0000"/>
                </a:solidFill>
              </a:rPr>
              <a:t> </a:t>
            </a:r>
            <a:r>
              <a:rPr lang="es-ES" sz="5400" dirty="0" err="1" smtClean="0">
                <a:solidFill>
                  <a:srgbClr val="FF0000"/>
                </a:solidFill>
              </a:rPr>
              <a:t>for</a:t>
            </a:r>
            <a:r>
              <a:rPr lang="es-ES" sz="5400" dirty="0" smtClean="0">
                <a:solidFill>
                  <a:srgbClr val="FF0000"/>
                </a:solidFill>
              </a:rPr>
              <a:t> </a:t>
            </a:r>
            <a:r>
              <a:rPr lang="es-ES" sz="5400" dirty="0" err="1" smtClean="0">
                <a:solidFill>
                  <a:srgbClr val="FF0000"/>
                </a:solidFill>
              </a:rPr>
              <a:t>your</a:t>
            </a:r>
            <a:r>
              <a:rPr lang="es-ES" sz="5400" dirty="0" smtClean="0">
                <a:solidFill>
                  <a:srgbClr val="FF0000"/>
                </a:solidFill>
              </a:rPr>
              <a:t> </a:t>
            </a:r>
            <a:r>
              <a:rPr lang="es-ES" sz="5400" dirty="0" err="1" smtClean="0">
                <a:solidFill>
                  <a:srgbClr val="FF0000"/>
                </a:solidFill>
              </a:rPr>
              <a:t>attention</a:t>
            </a:r>
            <a:r>
              <a:rPr lang="es-ES" sz="5400" dirty="0" smtClean="0">
                <a:solidFill>
                  <a:srgbClr val="FF0000"/>
                </a:solidFill>
              </a:rPr>
              <a:t>!!</a:t>
            </a:r>
          </a:p>
          <a:p>
            <a:endParaRPr lang="es-ES" sz="5400" dirty="0" smtClean="0">
              <a:solidFill>
                <a:srgbClr val="FF0000"/>
              </a:solidFill>
            </a:endParaRPr>
          </a:p>
          <a:p>
            <a:endParaRPr lang="es-ES" dirty="0"/>
          </a:p>
          <a:p>
            <a:r>
              <a:rPr lang="es-ES" sz="2400" i="1" dirty="0" err="1" smtClean="0">
                <a:solidFill>
                  <a:srgbClr val="00B050"/>
                </a:solidFill>
              </a:rPr>
              <a:t>We</a:t>
            </a:r>
            <a:r>
              <a:rPr lang="es-ES" sz="2400" i="1" dirty="0" smtClean="0">
                <a:solidFill>
                  <a:srgbClr val="00B050"/>
                </a:solidFill>
              </a:rPr>
              <a:t> </a:t>
            </a:r>
            <a:r>
              <a:rPr lang="es-ES" sz="2400" i="1" dirty="0" err="1" smtClean="0">
                <a:solidFill>
                  <a:srgbClr val="00B050"/>
                </a:solidFill>
              </a:rPr>
              <a:t>would</a:t>
            </a:r>
            <a:r>
              <a:rPr lang="es-ES" sz="2400" i="1" dirty="0" smtClean="0">
                <a:solidFill>
                  <a:srgbClr val="00B050"/>
                </a:solidFill>
              </a:rPr>
              <a:t> </a:t>
            </a:r>
            <a:r>
              <a:rPr lang="es-ES" sz="2400" i="1" dirty="0" err="1" smtClean="0">
                <a:solidFill>
                  <a:srgbClr val="00B050"/>
                </a:solidFill>
              </a:rPr>
              <a:t>like</a:t>
            </a:r>
            <a:r>
              <a:rPr lang="es-ES" sz="2400" i="1" dirty="0" smtClean="0">
                <a:solidFill>
                  <a:srgbClr val="00B050"/>
                </a:solidFill>
              </a:rPr>
              <a:t> </a:t>
            </a:r>
            <a:r>
              <a:rPr lang="es-ES" sz="2400" i="1" dirty="0" err="1" smtClean="0">
                <a:solidFill>
                  <a:srgbClr val="00B050"/>
                </a:solidFill>
              </a:rPr>
              <a:t>to</a:t>
            </a:r>
            <a:r>
              <a:rPr lang="es-ES" sz="2400" i="1" dirty="0" smtClean="0">
                <a:solidFill>
                  <a:srgbClr val="00B050"/>
                </a:solidFill>
              </a:rPr>
              <a:t> </a:t>
            </a:r>
            <a:r>
              <a:rPr lang="es-ES" sz="2400" i="1" dirty="0" err="1" smtClean="0">
                <a:solidFill>
                  <a:srgbClr val="00B050"/>
                </a:solidFill>
              </a:rPr>
              <a:t>thank</a:t>
            </a:r>
            <a:r>
              <a:rPr lang="es-ES" sz="2400" i="1" dirty="0" smtClean="0">
                <a:solidFill>
                  <a:srgbClr val="00B050"/>
                </a:solidFill>
              </a:rPr>
              <a:t> </a:t>
            </a:r>
            <a:r>
              <a:rPr lang="es-ES" sz="2400" i="1" dirty="0" err="1" smtClean="0">
                <a:solidFill>
                  <a:srgbClr val="00B050"/>
                </a:solidFill>
              </a:rPr>
              <a:t>the</a:t>
            </a:r>
            <a:r>
              <a:rPr lang="es-ES" sz="2400" i="1" dirty="0" smtClean="0">
                <a:solidFill>
                  <a:srgbClr val="00B050"/>
                </a:solidFill>
              </a:rPr>
              <a:t> </a:t>
            </a:r>
            <a:r>
              <a:rPr lang="es-ES" sz="2400" i="1" dirty="0" err="1" smtClean="0">
                <a:solidFill>
                  <a:srgbClr val="00B050"/>
                </a:solidFill>
              </a:rPr>
              <a:t>people</a:t>
            </a:r>
            <a:r>
              <a:rPr lang="es-ES" sz="2400" i="1" dirty="0" smtClean="0">
                <a:solidFill>
                  <a:srgbClr val="00B050"/>
                </a:solidFill>
              </a:rPr>
              <a:t> </a:t>
            </a:r>
            <a:r>
              <a:rPr lang="es-ES" sz="2400" i="1" dirty="0" err="1" smtClean="0">
                <a:solidFill>
                  <a:srgbClr val="00B050"/>
                </a:solidFill>
              </a:rPr>
              <a:t>who</a:t>
            </a:r>
            <a:r>
              <a:rPr lang="es-ES" sz="2400" i="1" dirty="0" smtClean="0">
                <a:solidFill>
                  <a:srgbClr val="00B050"/>
                </a:solidFill>
              </a:rPr>
              <a:t> </a:t>
            </a:r>
            <a:r>
              <a:rPr lang="es-ES" sz="2400" i="1" dirty="0" err="1" smtClean="0">
                <a:solidFill>
                  <a:srgbClr val="00B050"/>
                </a:solidFill>
              </a:rPr>
              <a:t>help</a:t>
            </a:r>
            <a:r>
              <a:rPr lang="es-ES" sz="2400" i="1" dirty="0" smtClean="0">
                <a:solidFill>
                  <a:srgbClr val="00B050"/>
                </a:solidFill>
              </a:rPr>
              <a:t> </a:t>
            </a:r>
            <a:r>
              <a:rPr lang="es-ES" sz="2400" i="1" dirty="0" err="1" smtClean="0">
                <a:solidFill>
                  <a:srgbClr val="00B050"/>
                </a:solidFill>
              </a:rPr>
              <a:t>us</a:t>
            </a:r>
            <a:r>
              <a:rPr lang="es-ES" sz="2400" i="1" dirty="0" smtClean="0">
                <a:solidFill>
                  <a:srgbClr val="00B050"/>
                </a:solidFill>
              </a:rPr>
              <a:t> in </a:t>
            </a:r>
            <a:r>
              <a:rPr lang="es-ES" sz="2400" i="1" dirty="0" err="1" smtClean="0">
                <a:solidFill>
                  <a:srgbClr val="00B050"/>
                </a:solidFill>
              </a:rPr>
              <a:t>our</a:t>
            </a:r>
            <a:r>
              <a:rPr lang="es-ES" sz="2400" i="1" dirty="0" smtClean="0">
                <a:solidFill>
                  <a:srgbClr val="00B050"/>
                </a:solidFill>
              </a:rPr>
              <a:t> </a:t>
            </a:r>
            <a:r>
              <a:rPr lang="es-ES" sz="2400" i="1" dirty="0" err="1" smtClean="0">
                <a:solidFill>
                  <a:srgbClr val="00B050"/>
                </a:solidFill>
              </a:rPr>
              <a:t>work</a:t>
            </a:r>
            <a:r>
              <a:rPr lang="es-ES" sz="2400" i="1" dirty="0" smtClean="0">
                <a:solidFill>
                  <a:srgbClr val="00B050"/>
                </a:solidFill>
              </a:rPr>
              <a:t>:</a:t>
            </a:r>
          </a:p>
          <a:p>
            <a:endParaRPr lang="es-ES" sz="2400" i="1" dirty="0">
              <a:solidFill>
                <a:srgbClr val="00B050"/>
              </a:solidFill>
            </a:endParaRPr>
          </a:p>
          <a:p>
            <a:pPr algn="ctr"/>
            <a:r>
              <a:rPr lang="es-ES" sz="2400" i="1" dirty="0" smtClean="0">
                <a:solidFill>
                  <a:srgbClr val="00B050"/>
                </a:solidFill>
              </a:rPr>
              <a:t>G. Arnau Izquierdo, S. Atieh, K. Artoos, O. Capatina, JM Dalin, </a:t>
            </a:r>
          </a:p>
          <a:p>
            <a:pPr algn="ctr"/>
            <a:r>
              <a:rPr lang="es-ES" sz="2400" i="1" dirty="0" smtClean="0">
                <a:solidFill>
                  <a:srgbClr val="00B050"/>
                </a:solidFill>
              </a:rPr>
              <a:t>L. Ferreira, S. Forel, A. Gerardin, M. </a:t>
            </a:r>
            <a:r>
              <a:rPr lang="es-ES" sz="2400" i="1" dirty="0" smtClean="0">
                <a:solidFill>
                  <a:srgbClr val="00B050"/>
                </a:solidFill>
              </a:rPr>
              <a:t>Guinchard</a:t>
            </a:r>
            <a:r>
              <a:rPr lang="es-ES" sz="2400" i="1" dirty="0" smtClean="0">
                <a:solidFill>
                  <a:srgbClr val="00B050"/>
                </a:solidFill>
              </a:rPr>
              <a:t>, M. Malabaila, </a:t>
            </a:r>
          </a:p>
          <a:p>
            <a:pPr algn="ctr"/>
            <a:r>
              <a:rPr lang="es-ES" sz="2400" i="1" dirty="0" smtClean="0">
                <a:solidFill>
                  <a:srgbClr val="00B050"/>
                </a:solidFill>
              </a:rPr>
              <a:t>F. Pillon, A. Porret, D. Pugnat, M. Redondas, T. Renaglia, T. Tardy, A. Vacca</a:t>
            </a:r>
          </a:p>
          <a:p>
            <a:endParaRPr lang="en-GB" dirty="0"/>
          </a:p>
        </p:txBody>
      </p:sp>
    </p:spTree>
    <p:extLst>
      <p:ext uri="{BB962C8B-B14F-4D97-AF65-F5344CB8AC3E}">
        <p14:creationId xmlns:p14="http://schemas.microsoft.com/office/powerpoint/2010/main" val="3977490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t>Overview</a:t>
            </a:r>
            <a:endParaRPr lang="en-GB"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4</a:t>
            </a:fld>
            <a:endParaRPr lang="en-GB" dirty="0"/>
          </a:p>
        </p:txBody>
      </p:sp>
      <p:pic>
        <p:nvPicPr>
          <p:cNvPr id="409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4598" t="2302" r="18611" b="3105"/>
          <a:stretch/>
        </p:blipFill>
        <p:spPr bwMode="auto">
          <a:xfrm>
            <a:off x="4323032" y="1287176"/>
            <a:ext cx="4662684" cy="4526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1520677" y="3725663"/>
            <a:ext cx="2071065" cy="594420"/>
          </a:xfrm>
          <a:prstGeom prst="rect">
            <a:avLst/>
          </a:prstGeom>
          <a:noFill/>
        </p:spPr>
        <p:txBody>
          <a:bodyPr wrap="square" rtlCol="0">
            <a:spAutoFit/>
          </a:bodyPr>
          <a:lstStyle/>
          <a:p>
            <a:r>
              <a:rPr lang="en-US" dirty="0" smtClean="0"/>
              <a:t>Bulk Niobium 5Cells cavity</a:t>
            </a:r>
            <a:endParaRPr lang="fr-FR" dirty="0"/>
          </a:p>
        </p:txBody>
      </p:sp>
      <p:pic>
        <p:nvPicPr>
          <p:cNvPr id="19" name="Picture 18" descr="Coupe -3.jpg"/>
          <p:cNvPicPr>
            <a:picLocks noChangeAspect="1"/>
          </p:cNvPicPr>
          <p:nvPr/>
        </p:nvPicPr>
        <p:blipFill>
          <a:blip r:embed="rId3" cstate="print"/>
          <a:srcRect l="10833" r="7500"/>
          <a:stretch>
            <a:fillRect/>
          </a:stretch>
        </p:blipFill>
        <p:spPr>
          <a:xfrm>
            <a:off x="179512" y="1355018"/>
            <a:ext cx="3816424" cy="3224489"/>
          </a:xfrm>
          <a:prstGeom prst="rect">
            <a:avLst/>
          </a:prstGeom>
        </p:spPr>
      </p:pic>
      <p:sp>
        <p:nvSpPr>
          <p:cNvPr id="7" name="TextBox 6"/>
          <p:cNvSpPr txBox="1"/>
          <p:nvPr/>
        </p:nvSpPr>
        <p:spPr>
          <a:xfrm>
            <a:off x="52867" y="4869160"/>
            <a:ext cx="3528392" cy="830997"/>
          </a:xfrm>
          <a:prstGeom prst="rect">
            <a:avLst/>
          </a:prstGeom>
          <a:noFill/>
        </p:spPr>
        <p:txBody>
          <a:bodyPr wrap="square" rtlCol="0">
            <a:spAutoFit/>
          </a:bodyPr>
          <a:lstStyle/>
          <a:p>
            <a:r>
              <a:rPr lang="en-GB" sz="1600" b="1" dirty="0" smtClean="0"/>
              <a:t>Stainless steel </a:t>
            </a:r>
            <a:r>
              <a:rPr lang="en-GB" sz="1600" dirty="0" smtClean="0"/>
              <a:t>(316L /316LN) helium tank designed by </a:t>
            </a:r>
            <a:r>
              <a:rPr lang="en-GB" sz="1600" b="1" dirty="0" smtClean="0"/>
              <a:t>CERN</a:t>
            </a:r>
            <a:r>
              <a:rPr lang="en-GB" sz="1600" dirty="0" smtClean="0"/>
              <a:t>, supplied by </a:t>
            </a:r>
            <a:r>
              <a:rPr lang="en-GB" sz="1600" b="1" dirty="0" smtClean="0"/>
              <a:t>CEA</a:t>
            </a:r>
            <a:r>
              <a:rPr lang="en-GB" sz="1600" dirty="0" smtClean="0"/>
              <a:t> and welded to the cavity at </a:t>
            </a:r>
            <a:r>
              <a:rPr lang="en-GB" sz="1600" b="1" dirty="0" smtClean="0"/>
              <a:t>CERN</a:t>
            </a:r>
            <a:r>
              <a:rPr lang="en-GB" sz="1600" dirty="0" smtClean="0"/>
              <a:t>.</a:t>
            </a:r>
          </a:p>
        </p:txBody>
      </p:sp>
      <p:cxnSp>
        <p:nvCxnSpPr>
          <p:cNvPr id="9" name="Straight Arrow Connector 8"/>
          <p:cNvCxnSpPr/>
          <p:nvPr/>
        </p:nvCxnSpPr>
        <p:spPr>
          <a:xfrm flipV="1">
            <a:off x="755576" y="2684070"/>
            <a:ext cx="1152128" cy="2185090"/>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12" name="TextBox 11"/>
          <p:cNvSpPr txBox="1"/>
          <p:nvPr/>
        </p:nvSpPr>
        <p:spPr>
          <a:xfrm>
            <a:off x="4860032" y="4035502"/>
            <a:ext cx="2592288" cy="584776"/>
          </a:xfrm>
          <a:prstGeom prst="rect">
            <a:avLst/>
          </a:prstGeom>
          <a:noFill/>
        </p:spPr>
        <p:txBody>
          <a:bodyPr wrap="square" rtlCol="0">
            <a:spAutoFit/>
          </a:bodyPr>
          <a:lstStyle/>
          <a:p>
            <a:r>
              <a:rPr lang="en-GB" sz="1600" dirty="0" smtClean="0"/>
              <a:t>4 niobium cavities delivered by Research Instruments</a:t>
            </a:r>
            <a:endParaRPr lang="en-GB" sz="1600" dirty="0"/>
          </a:p>
        </p:txBody>
      </p:sp>
      <p:cxnSp>
        <p:nvCxnSpPr>
          <p:cNvPr id="30" name="Straight Arrow Connector 29"/>
          <p:cNvCxnSpPr/>
          <p:nvPr/>
        </p:nvCxnSpPr>
        <p:spPr>
          <a:xfrm flipV="1">
            <a:off x="5580112" y="3054199"/>
            <a:ext cx="432048" cy="992612"/>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38" name="TextBox 37"/>
          <p:cNvSpPr txBox="1"/>
          <p:nvPr/>
        </p:nvSpPr>
        <p:spPr>
          <a:xfrm>
            <a:off x="2584978" y="3858418"/>
            <a:ext cx="2013527" cy="830997"/>
          </a:xfrm>
          <a:prstGeom prst="rect">
            <a:avLst/>
          </a:prstGeom>
          <a:noFill/>
        </p:spPr>
        <p:txBody>
          <a:bodyPr wrap="square" rtlCol="0">
            <a:spAutoFit/>
          </a:bodyPr>
          <a:lstStyle/>
          <a:p>
            <a:r>
              <a:rPr lang="en-GB" sz="1600" dirty="0"/>
              <a:t>Tuners </a:t>
            </a:r>
            <a:r>
              <a:rPr lang="en-GB" sz="1600" dirty="0" smtClean="0"/>
              <a:t> </a:t>
            </a:r>
            <a:r>
              <a:rPr lang="en-GB" sz="1600" dirty="0"/>
              <a:t>provided </a:t>
            </a:r>
            <a:r>
              <a:rPr lang="en-GB" sz="1600" dirty="0" smtClean="0"/>
              <a:t>by CEA. Under testing at CERN </a:t>
            </a:r>
            <a:endParaRPr lang="en-GB" sz="1600" i="1" dirty="0" smtClean="0">
              <a:solidFill>
                <a:srgbClr val="002060"/>
              </a:solidFill>
            </a:endParaRPr>
          </a:p>
        </p:txBody>
      </p:sp>
      <p:cxnSp>
        <p:nvCxnSpPr>
          <p:cNvPr id="45" name="Straight Arrow Connector 44"/>
          <p:cNvCxnSpPr/>
          <p:nvPr/>
        </p:nvCxnSpPr>
        <p:spPr>
          <a:xfrm flipH="1">
            <a:off x="6362102" y="1414032"/>
            <a:ext cx="341785" cy="513186"/>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46" name="TextBox 45"/>
          <p:cNvSpPr txBox="1"/>
          <p:nvPr/>
        </p:nvSpPr>
        <p:spPr>
          <a:xfrm>
            <a:off x="6671519" y="1156292"/>
            <a:ext cx="2484784" cy="1077218"/>
          </a:xfrm>
          <a:prstGeom prst="rect">
            <a:avLst/>
          </a:prstGeom>
          <a:noFill/>
        </p:spPr>
        <p:txBody>
          <a:bodyPr wrap="square" rtlCol="0">
            <a:spAutoFit/>
          </a:bodyPr>
          <a:lstStyle/>
          <a:p>
            <a:r>
              <a:rPr lang="en-US" sz="1600" dirty="0"/>
              <a:t>Pumping </a:t>
            </a:r>
            <a:r>
              <a:rPr lang="en-US" sz="1600" dirty="0" smtClean="0"/>
              <a:t>line &amp; </a:t>
            </a:r>
            <a:r>
              <a:rPr lang="en-US" sz="1600" dirty="0"/>
              <a:t>Magnetic shield </a:t>
            </a:r>
            <a:r>
              <a:rPr lang="en-GB" sz="1600" dirty="0"/>
              <a:t>to be provided IPN </a:t>
            </a:r>
            <a:r>
              <a:rPr lang="en-GB" sz="1600" dirty="0" err="1"/>
              <a:t>Orsay</a:t>
            </a:r>
            <a:r>
              <a:rPr lang="en-GB" sz="1600" dirty="0"/>
              <a:t>.</a:t>
            </a:r>
          </a:p>
          <a:p>
            <a:r>
              <a:rPr lang="en-US" sz="1600" dirty="0" smtClean="0"/>
              <a:t> </a:t>
            </a:r>
            <a:endParaRPr lang="fr-FR" sz="1600" dirty="0"/>
          </a:p>
        </p:txBody>
      </p:sp>
      <p:cxnSp>
        <p:nvCxnSpPr>
          <p:cNvPr id="47" name="Straight Arrow Connector 46"/>
          <p:cNvCxnSpPr/>
          <p:nvPr/>
        </p:nvCxnSpPr>
        <p:spPr>
          <a:xfrm flipH="1" flipV="1">
            <a:off x="3419872" y="3501008"/>
            <a:ext cx="1" cy="432048"/>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12978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t>Overview</a:t>
            </a:r>
            <a:r>
              <a:rPr lang="es-ES" dirty="0" smtClean="0"/>
              <a:t>: 5-cell </a:t>
            </a:r>
            <a:r>
              <a:rPr lang="es-ES" dirty="0" err="1" smtClean="0"/>
              <a:t>Cavity</a:t>
            </a:r>
            <a:endParaRPr lang="en-GB" dirty="0"/>
          </a:p>
        </p:txBody>
      </p:sp>
      <p:sp>
        <p:nvSpPr>
          <p:cNvPr id="5" name="Footer Placeholder 4"/>
          <p:cNvSpPr>
            <a:spLocks noGrp="1"/>
          </p:cNvSpPr>
          <p:nvPr>
            <p:ph type="ftr" sz="quarter" idx="11"/>
          </p:nvPr>
        </p:nvSpPr>
        <p:spPr/>
        <p:txBody>
          <a:bodyPr/>
          <a:lstStyle/>
          <a:p>
            <a:r>
              <a:rPr lang="en-GB" dirty="0"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5</a:t>
            </a:fld>
            <a:endParaRPr lang="en-GB"/>
          </a:p>
        </p:txBody>
      </p:sp>
      <p:pic>
        <p:nvPicPr>
          <p:cNvPr id="1027" name="Picture 3" descr="\\cern.ch\dfs\Users\n\nvalverd\Desktop\Basura\CATIA\cavite RI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51" t="34906" r="2465" b="12620"/>
          <a:stretch/>
        </p:blipFill>
        <p:spPr bwMode="auto">
          <a:xfrm>
            <a:off x="3203848" y="1916832"/>
            <a:ext cx="5667769" cy="181368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p:cNvSpPr txBox="1">
            <a:spLocks noGrp="1"/>
          </p:cNvSpPr>
          <p:nvPr>
            <p:ph idx="1"/>
          </p:nvPr>
        </p:nvSpPr>
        <p:spPr>
          <a:xfrm>
            <a:off x="179512" y="1412776"/>
            <a:ext cx="3466728" cy="2733056"/>
          </a:xfrm>
          <a:prstGeom prst="rect">
            <a:avLst/>
          </a:prstGeom>
          <a:noFill/>
        </p:spPr>
        <p:txBody>
          <a:bodyPr wrap="square" rtlCol="0">
            <a:spAutoFit/>
          </a:bodyPr>
          <a:lstStyle/>
          <a:p>
            <a:pPr lvl="0"/>
            <a:r>
              <a:rPr lang="fr-CH" sz="1800" b="1" i="1" u="sng" dirty="0" smtClean="0">
                <a:solidFill>
                  <a:schemeClr val="tx2">
                    <a:lumMod val="60000"/>
                    <a:lumOff val="40000"/>
                  </a:schemeClr>
                </a:solidFill>
                <a:latin typeface="+mn-lt"/>
              </a:rPr>
              <a:t>PROPERTIES</a:t>
            </a:r>
            <a:r>
              <a:rPr lang="fr-CH" sz="1800" b="1" i="1" dirty="0" smtClean="0">
                <a:solidFill>
                  <a:schemeClr val="tx2">
                    <a:lumMod val="60000"/>
                    <a:lumOff val="40000"/>
                  </a:schemeClr>
                </a:solidFill>
                <a:latin typeface="+mn-lt"/>
              </a:rPr>
              <a:t>           </a:t>
            </a:r>
          </a:p>
          <a:p>
            <a:pPr lvl="0"/>
            <a:r>
              <a:rPr lang="fr-CH" sz="1800" i="1" dirty="0" smtClean="0">
                <a:solidFill>
                  <a:schemeClr val="tx2">
                    <a:lumMod val="60000"/>
                    <a:lumOff val="40000"/>
                  </a:schemeClr>
                </a:solidFill>
                <a:latin typeface="+mn-lt"/>
              </a:rPr>
              <a:t>5-cell </a:t>
            </a:r>
            <a:r>
              <a:rPr lang="fr-CH" sz="1800" i="1" dirty="0" err="1" smtClean="0">
                <a:solidFill>
                  <a:schemeClr val="tx2">
                    <a:lumMod val="60000"/>
                    <a:lumOff val="40000"/>
                  </a:schemeClr>
                </a:solidFill>
                <a:latin typeface="+mn-lt"/>
              </a:rPr>
              <a:t>cavity</a:t>
            </a:r>
            <a:r>
              <a:rPr lang="fr-CH" sz="1800" i="1" dirty="0" smtClean="0">
                <a:solidFill>
                  <a:schemeClr val="tx2">
                    <a:lumMod val="60000"/>
                    <a:lumOff val="40000"/>
                  </a:schemeClr>
                </a:solidFill>
                <a:latin typeface="+mn-lt"/>
              </a:rPr>
              <a:t> </a:t>
            </a:r>
            <a:r>
              <a:rPr lang="el-GR" sz="1800" i="1" dirty="0" smtClean="0">
                <a:solidFill>
                  <a:schemeClr val="tx2">
                    <a:lumMod val="60000"/>
                    <a:lumOff val="40000"/>
                  </a:schemeClr>
                </a:solidFill>
                <a:latin typeface="+mn-lt"/>
              </a:rPr>
              <a:t>β</a:t>
            </a:r>
            <a:r>
              <a:rPr lang="es-ES" sz="1800" i="1" dirty="0" smtClean="0">
                <a:solidFill>
                  <a:schemeClr val="tx2">
                    <a:lumMod val="60000"/>
                    <a:lumOff val="40000"/>
                  </a:schemeClr>
                </a:solidFill>
                <a:latin typeface="+mn-lt"/>
              </a:rPr>
              <a:t>=1</a:t>
            </a:r>
            <a:r>
              <a:rPr lang="fr-CH" sz="1800" i="1" dirty="0" smtClean="0">
                <a:solidFill>
                  <a:schemeClr val="tx2">
                    <a:lumMod val="60000"/>
                    <a:lumOff val="40000"/>
                  </a:schemeClr>
                </a:solidFill>
                <a:latin typeface="+mn-lt"/>
              </a:rPr>
              <a:t> </a:t>
            </a:r>
            <a:endParaRPr lang="en-US" sz="1800" i="1" dirty="0" smtClean="0">
              <a:solidFill>
                <a:schemeClr val="tx2">
                  <a:lumMod val="60000"/>
                  <a:lumOff val="40000"/>
                </a:schemeClr>
              </a:solidFill>
              <a:latin typeface="+mn-lt"/>
            </a:endParaRPr>
          </a:p>
          <a:p>
            <a:pPr lvl="0"/>
            <a:r>
              <a:rPr lang="fr-CH" sz="1800" i="1" dirty="0" err="1" smtClean="0">
                <a:solidFill>
                  <a:schemeClr val="tx2">
                    <a:lumMod val="60000"/>
                    <a:lumOff val="40000"/>
                  </a:schemeClr>
                </a:solidFill>
                <a:latin typeface="+mn-lt"/>
              </a:rPr>
              <a:t>Material</a:t>
            </a:r>
            <a:r>
              <a:rPr lang="fr-CH" sz="1800" i="1" dirty="0" smtClean="0">
                <a:solidFill>
                  <a:schemeClr val="tx2">
                    <a:lumMod val="60000"/>
                    <a:lumOff val="40000"/>
                  </a:schemeClr>
                </a:solidFill>
                <a:latin typeface="+mn-lt"/>
              </a:rPr>
              <a:t>: </a:t>
            </a:r>
            <a:r>
              <a:rPr lang="fr-CH" sz="1800" i="1" dirty="0" err="1" smtClean="0">
                <a:solidFill>
                  <a:schemeClr val="tx2">
                    <a:lumMod val="60000"/>
                    <a:lumOff val="40000"/>
                  </a:schemeClr>
                </a:solidFill>
                <a:latin typeface="+mn-lt"/>
              </a:rPr>
              <a:t>Bulk</a:t>
            </a:r>
            <a:r>
              <a:rPr lang="fr-CH" sz="1800" i="1" dirty="0" smtClean="0">
                <a:solidFill>
                  <a:schemeClr val="tx2">
                    <a:lumMod val="60000"/>
                    <a:lumOff val="40000"/>
                  </a:schemeClr>
                </a:solidFill>
                <a:latin typeface="+mn-lt"/>
              </a:rPr>
              <a:t> Niobium RRR300</a:t>
            </a:r>
            <a:endParaRPr lang="en-US" sz="1800" i="1" dirty="0" smtClean="0">
              <a:solidFill>
                <a:schemeClr val="tx2">
                  <a:lumMod val="60000"/>
                  <a:lumOff val="40000"/>
                </a:schemeClr>
              </a:solidFill>
              <a:latin typeface="+mn-lt"/>
            </a:endParaRPr>
          </a:p>
          <a:p>
            <a:pPr lvl="0"/>
            <a:r>
              <a:rPr lang="fr-CH" sz="1800" i="1" dirty="0" err="1" smtClean="0">
                <a:solidFill>
                  <a:schemeClr val="tx2">
                    <a:lumMod val="60000"/>
                    <a:lumOff val="40000"/>
                  </a:schemeClr>
                </a:solidFill>
                <a:latin typeface="+mn-lt"/>
              </a:rPr>
              <a:t>Flanges</a:t>
            </a:r>
            <a:r>
              <a:rPr lang="fr-CH" sz="1800" i="1" dirty="0" smtClean="0">
                <a:solidFill>
                  <a:schemeClr val="tx2">
                    <a:lumMod val="60000"/>
                    <a:lumOff val="40000"/>
                  </a:schemeClr>
                </a:solidFill>
                <a:latin typeface="+mn-lt"/>
              </a:rPr>
              <a:t>: 316LN</a:t>
            </a:r>
            <a:endParaRPr lang="en-US" sz="1800" i="1" dirty="0" smtClean="0">
              <a:solidFill>
                <a:schemeClr val="tx2">
                  <a:lumMod val="60000"/>
                  <a:lumOff val="40000"/>
                </a:schemeClr>
              </a:solidFill>
              <a:latin typeface="+mn-lt"/>
            </a:endParaRPr>
          </a:p>
          <a:p>
            <a:pPr lvl="0"/>
            <a:r>
              <a:rPr lang="fr-CH" sz="1800" i="1" dirty="0" err="1" smtClean="0">
                <a:solidFill>
                  <a:schemeClr val="tx2">
                    <a:lumMod val="60000"/>
                    <a:lumOff val="40000"/>
                  </a:schemeClr>
                </a:solidFill>
                <a:latin typeface="+mn-lt"/>
              </a:rPr>
              <a:t>Frequency</a:t>
            </a:r>
            <a:r>
              <a:rPr lang="fr-CH" sz="1800" i="1" dirty="0" smtClean="0">
                <a:solidFill>
                  <a:schemeClr val="tx2">
                    <a:lumMod val="60000"/>
                    <a:lumOff val="40000"/>
                  </a:schemeClr>
                </a:solidFill>
                <a:latin typeface="+mn-lt"/>
              </a:rPr>
              <a:t>: 704.4 MHz</a:t>
            </a:r>
            <a:endParaRPr lang="en-US" sz="1800" i="1" dirty="0" smtClean="0">
              <a:solidFill>
                <a:schemeClr val="tx2">
                  <a:lumMod val="60000"/>
                  <a:lumOff val="40000"/>
                </a:schemeClr>
              </a:solidFill>
              <a:latin typeface="+mn-lt"/>
            </a:endParaRPr>
          </a:p>
          <a:p>
            <a:pPr lvl="0"/>
            <a:r>
              <a:rPr lang="fr-CH" sz="1800" i="1" dirty="0" err="1" smtClean="0">
                <a:solidFill>
                  <a:schemeClr val="tx2">
                    <a:lumMod val="60000"/>
                    <a:lumOff val="40000"/>
                  </a:schemeClr>
                </a:solidFill>
                <a:latin typeface="+mn-lt"/>
              </a:rPr>
              <a:t>Quality</a:t>
            </a:r>
            <a:r>
              <a:rPr lang="fr-CH" sz="1800" i="1" dirty="0" smtClean="0">
                <a:solidFill>
                  <a:schemeClr val="tx2">
                    <a:lumMod val="60000"/>
                    <a:lumOff val="40000"/>
                  </a:schemeClr>
                </a:solidFill>
                <a:latin typeface="+mn-lt"/>
              </a:rPr>
              <a:t> factor: 10</a:t>
            </a:r>
            <a:r>
              <a:rPr lang="fr-CH" sz="1800" i="1" baseline="30000" dirty="0" smtClean="0">
                <a:solidFill>
                  <a:schemeClr val="tx2">
                    <a:lumMod val="60000"/>
                    <a:lumOff val="40000"/>
                  </a:schemeClr>
                </a:solidFill>
                <a:latin typeface="+mn-lt"/>
              </a:rPr>
              <a:t>10</a:t>
            </a:r>
            <a:endParaRPr lang="en-US" sz="1800" i="1" dirty="0" smtClean="0">
              <a:solidFill>
                <a:schemeClr val="tx2">
                  <a:lumMod val="60000"/>
                  <a:lumOff val="40000"/>
                </a:schemeClr>
              </a:solidFill>
              <a:latin typeface="+mn-lt"/>
            </a:endParaRPr>
          </a:p>
          <a:p>
            <a:pPr lvl="0"/>
            <a:r>
              <a:rPr lang="fr-CH" sz="1800" i="1" dirty="0" smtClean="0">
                <a:solidFill>
                  <a:schemeClr val="tx2">
                    <a:lumMod val="60000"/>
                    <a:lumOff val="40000"/>
                  </a:schemeClr>
                </a:solidFill>
                <a:latin typeface="+mn-lt"/>
              </a:rPr>
              <a:t>Nominal gradient </a:t>
            </a:r>
            <a:r>
              <a:rPr lang="fr-CH" sz="1800" i="1" dirty="0" err="1" smtClean="0">
                <a:solidFill>
                  <a:schemeClr val="tx2">
                    <a:lumMod val="60000"/>
                    <a:lumOff val="40000"/>
                  </a:schemeClr>
                </a:solidFill>
                <a:latin typeface="+mn-lt"/>
              </a:rPr>
              <a:t>E</a:t>
            </a:r>
            <a:r>
              <a:rPr lang="fr-CH" sz="1800" i="1" baseline="-25000" dirty="0" err="1" smtClean="0">
                <a:solidFill>
                  <a:schemeClr val="tx2">
                    <a:lumMod val="60000"/>
                    <a:lumOff val="40000"/>
                  </a:schemeClr>
                </a:solidFill>
                <a:latin typeface="+mn-lt"/>
              </a:rPr>
              <a:t>acc</a:t>
            </a:r>
            <a:r>
              <a:rPr lang="fr-CH" sz="1800" i="1" dirty="0" smtClean="0">
                <a:solidFill>
                  <a:schemeClr val="tx2">
                    <a:lumMod val="60000"/>
                    <a:lumOff val="40000"/>
                  </a:schemeClr>
                </a:solidFill>
                <a:latin typeface="+mn-lt"/>
              </a:rPr>
              <a:t>= 25 MV/m</a:t>
            </a:r>
            <a:endParaRPr lang="en-US" sz="1800" i="1" dirty="0" smtClean="0">
              <a:solidFill>
                <a:schemeClr val="tx2">
                  <a:lumMod val="60000"/>
                  <a:lumOff val="40000"/>
                </a:schemeClr>
              </a:solidFill>
              <a:latin typeface="+mn-lt"/>
            </a:endParaRPr>
          </a:p>
          <a:p>
            <a:endParaRPr lang="en-GB" sz="2000" dirty="0"/>
          </a:p>
        </p:txBody>
      </p:sp>
      <p:sp>
        <p:nvSpPr>
          <p:cNvPr id="8" name="TextBox 7"/>
          <p:cNvSpPr txBox="1"/>
          <p:nvPr/>
        </p:nvSpPr>
        <p:spPr>
          <a:xfrm>
            <a:off x="1619672" y="4365104"/>
            <a:ext cx="7524328" cy="1754326"/>
          </a:xfrm>
          <a:prstGeom prst="rect">
            <a:avLst/>
          </a:prstGeom>
          <a:noFill/>
        </p:spPr>
        <p:txBody>
          <a:bodyPr wrap="square" rtlCol="0">
            <a:spAutoFit/>
          </a:bodyPr>
          <a:lstStyle/>
          <a:p>
            <a:r>
              <a:rPr lang="es-ES" u="sng" dirty="0" err="1" smtClean="0">
                <a:solidFill>
                  <a:srgbClr val="339966"/>
                </a:solidFill>
              </a:rPr>
              <a:t>Cavities</a:t>
            </a:r>
            <a:r>
              <a:rPr lang="es-ES" u="sng" dirty="0" smtClean="0">
                <a:solidFill>
                  <a:srgbClr val="339966"/>
                </a:solidFill>
              </a:rPr>
              <a:t>:</a:t>
            </a:r>
            <a:endParaRPr lang="es-ES" u="sng" dirty="0">
              <a:solidFill>
                <a:srgbClr val="339966"/>
              </a:solidFill>
            </a:endParaRPr>
          </a:p>
          <a:p>
            <a:r>
              <a:rPr lang="es-ES" dirty="0">
                <a:solidFill>
                  <a:srgbClr val="339966"/>
                </a:solidFill>
              </a:rPr>
              <a:t>4 </a:t>
            </a:r>
            <a:r>
              <a:rPr lang="es-ES" dirty="0" err="1">
                <a:solidFill>
                  <a:srgbClr val="339966"/>
                </a:solidFill>
              </a:rPr>
              <a:t>niobium</a:t>
            </a:r>
            <a:r>
              <a:rPr lang="es-ES" dirty="0">
                <a:solidFill>
                  <a:srgbClr val="339966"/>
                </a:solidFill>
              </a:rPr>
              <a:t> 5-cell </a:t>
            </a:r>
            <a:r>
              <a:rPr lang="es-ES" dirty="0" err="1">
                <a:solidFill>
                  <a:srgbClr val="339966"/>
                </a:solidFill>
              </a:rPr>
              <a:t>cavities</a:t>
            </a:r>
            <a:r>
              <a:rPr lang="es-ES" dirty="0">
                <a:solidFill>
                  <a:srgbClr val="339966"/>
                </a:solidFill>
              </a:rPr>
              <a:t> </a:t>
            </a:r>
            <a:r>
              <a:rPr lang="el-GR" dirty="0">
                <a:solidFill>
                  <a:srgbClr val="339966"/>
                </a:solidFill>
                <a:cs typeface="Arial"/>
              </a:rPr>
              <a:t>β</a:t>
            </a:r>
            <a:r>
              <a:rPr lang="en-GB" dirty="0">
                <a:solidFill>
                  <a:srgbClr val="339966"/>
                </a:solidFill>
              </a:rPr>
              <a:t>=1</a:t>
            </a:r>
            <a:r>
              <a:rPr lang="es-ES" dirty="0">
                <a:solidFill>
                  <a:srgbClr val="339966"/>
                </a:solidFill>
              </a:rPr>
              <a:t> </a:t>
            </a:r>
            <a:r>
              <a:rPr lang="es-ES" dirty="0" err="1" smtClean="0">
                <a:solidFill>
                  <a:srgbClr val="339966"/>
                </a:solidFill>
              </a:rPr>
              <a:t>by</a:t>
            </a:r>
            <a:r>
              <a:rPr lang="es-ES" dirty="0" smtClean="0">
                <a:solidFill>
                  <a:srgbClr val="339966"/>
                </a:solidFill>
              </a:rPr>
              <a:t> </a:t>
            </a:r>
            <a:r>
              <a:rPr lang="es-ES" dirty="0" err="1">
                <a:solidFill>
                  <a:srgbClr val="339966"/>
                </a:solidFill>
              </a:rPr>
              <a:t>Research</a:t>
            </a:r>
            <a:r>
              <a:rPr lang="es-ES" dirty="0">
                <a:solidFill>
                  <a:srgbClr val="339966"/>
                </a:solidFill>
              </a:rPr>
              <a:t> Instruments (RI)</a:t>
            </a:r>
          </a:p>
          <a:p>
            <a:r>
              <a:rPr lang="es-ES" dirty="0">
                <a:solidFill>
                  <a:srgbClr val="339966"/>
                </a:solidFill>
              </a:rPr>
              <a:t>1 </a:t>
            </a:r>
            <a:r>
              <a:rPr lang="es-ES" dirty="0" err="1">
                <a:solidFill>
                  <a:srgbClr val="339966"/>
                </a:solidFill>
              </a:rPr>
              <a:t>niobium</a:t>
            </a:r>
            <a:r>
              <a:rPr lang="es-ES" dirty="0">
                <a:solidFill>
                  <a:srgbClr val="339966"/>
                </a:solidFill>
              </a:rPr>
              <a:t> </a:t>
            </a:r>
            <a:r>
              <a:rPr lang="es-ES" dirty="0" err="1">
                <a:solidFill>
                  <a:srgbClr val="339966"/>
                </a:solidFill>
              </a:rPr>
              <a:t>monocell</a:t>
            </a:r>
            <a:r>
              <a:rPr lang="es-ES" dirty="0">
                <a:solidFill>
                  <a:srgbClr val="339966"/>
                </a:solidFill>
              </a:rPr>
              <a:t> </a:t>
            </a:r>
            <a:r>
              <a:rPr lang="es-ES" dirty="0" err="1" smtClean="0">
                <a:solidFill>
                  <a:srgbClr val="339966"/>
                </a:solidFill>
              </a:rPr>
              <a:t>by</a:t>
            </a:r>
            <a:r>
              <a:rPr lang="es-ES" dirty="0" smtClean="0">
                <a:solidFill>
                  <a:srgbClr val="339966"/>
                </a:solidFill>
              </a:rPr>
              <a:t> </a:t>
            </a:r>
            <a:r>
              <a:rPr lang="es-ES" dirty="0">
                <a:solidFill>
                  <a:srgbClr val="339966"/>
                </a:solidFill>
              </a:rPr>
              <a:t>RI</a:t>
            </a:r>
          </a:p>
          <a:p>
            <a:r>
              <a:rPr lang="es-ES" dirty="0">
                <a:solidFill>
                  <a:srgbClr val="339966"/>
                </a:solidFill>
              </a:rPr>
              <a:t>1 </a:t>
            </a:r>
            <a:r>
              <a:rPr lang="es-ES" dirty="0" err="1">
                <a:solidFill>
                  <a:srgbClr val="339966"/>
                </a:solidFill>
              </a:rPr>
              <a:t>niobium</a:t>
            </a:r>
            <a:r>
              <a:rPr lang="es-ES" dirty="0">
                <a:solidFill>
                  <a:srgbClr val="339966"/>
                </a:solidFill>
              </a:rPr>
              <a:t> 5-cell </a:t>
            </a:r>
            <a:r>
              <a:rPr lang="es-ES" dirty="0" err="1">
                <a:solidFill>
                  <a:srgbClr val="339966"/>
                </a:solidFill>
              </a:rPr>
              <a:t>cavity</a:t>
            </a:r>
            <a:r>
              <a:rPr lang="es-ES" dirty="0">
                <a:solidFill>
                  <a:srgbClr val="339966"/>
                </a:solidFill>
              </a:rPr>
              <a:t> </a:t>
            </a:r>
            <a:r>
              <a:rPr lang="el-GR" dirty="0">
                <a:solidFill>
                  <a:srgbClr val="339966"/>
                </a:solidFill>
                <a:cs typeface="Arial"/>
              </a:rPr>
              <a:t>β</a:t>
            </a:r>
            <a:r>
              <a:rPr lang="en-GB" dirty="0">
                <a:solidFill>
                  <a:srgbClr val="339966"/>
                </a:solidFill>
              </a:rPr>
              <a:t>=1</a:t>
            </a:r>
            <a:r>
              <a:rPr lang="es-ES" dirty="0">
                <a:solidFill>
                  <a:srgbClr val="339966"/>
                </a:solidFill>
              </a:rPr>
              <a:t> </a:t>
            </a:r>
            <a:r>
              <a:rPr lang="es-ES" dirty="0" err="1" smtClean="0">
                <a:solidFill>
                  <a:srgbClr val="339966"/>
                </a:solidFill>
              </a:rPr>
              <a:t>under</a:t>
            </a:r>
            <a:r>
              <a:rPr lang="es-ES" dirty="0" smtClean="0">
                <a:solidFill>
                  <a:srgbClr val="339966"/>
                </a:solidFill>
              </a:rPr>
              <a:t> </a:t>
            </a:r>
            <a:r>
              <a:rPr lang="es-ES" dirty="0" err="1" smtClean="0">
                <a:solidFill>
                  <a:srgbClr val="339966"/>
                </a:solidFill>
              </a:rPr>
              <a:t>fabrication</a:t>
            </a:r>
            <a:r>
              <a:rPr lang="es-ES" dirty="0" smtClean="0">
                <a:solidFill>
                  <a:srgbClr val="339966"/>
                </a:solidFill>
              </a:rPr>
              <a:t> at </a:t>
            </a:r>
            <a:r>
              <a:rPr lang="es-ES" dirty="0">
                <a:solidFill>
                  <a:srgbClr val="339966"/>
                </a:solidFill>
              </a:rPr>
              <a:t>CERN</a:t>
            </a:r>
            <a:endParaRPr lang="en-GB" dirty="0">
              <a:solidFill>
                <a:srgbClr val="339966"/>
              </a:solidFill>
            </a:endParaRPr>
          </a:p>
          <a:p>
            <a:r>
              <a:rPr lang="es-ES" dirty="0">
                <a:solidFill>
                  <a:srgbClr val="339966"/>
                </a:solidFill>
              </a:rPr>
              <a:t>2 </a:t>
            </a:r>
            <a:r>
              <a:rPr lang="es-ES" dirty="0" err="1">
                <a:solidFill>
                  <a:srgbClr val="339966"/>
                </a:solidFill>
              </a:rPr>
              <a:t>copper</a:t>
            </a:r>
            <a:r>
              <a:rPr lang="es-ES" dirty="0">
                <a:solidFill>
                  <a:srgbClr val="339966"/>
                </a:solidFill>
              </a:rPr>
              <a:t> 5-cell </a:t>
            </a:r>
            <a:r>
              <a:rPr lang="es-ES" dirty="0" err="1">
                <a:solidFill>
                  <a:srgbClr val="339966"/>
                </a:solidFill>
              </a:rPr>
              <a:t>cavities</a:t>
            </a:r>
            <a:r>
              <a:rPr lang="es-ES" dirty="0">
                <a:solidFill>
                  <a:srgbClr val="339966"/>
                </a:solidFill>
              </a:rPr>
              <a:t> </a:t>
            </a:r>
            <a:r>
              <a:rPr lang="el-GR" dirty="0">
                <a:solidFill>
                  <a:srgbClr val="339966"/>
                </a:solidFill>
                <a:cs typeface="Arial"/>
              </a:rPr>
              <a:t>β</a:t>
            </a:r>
            <a:r>
              <a:rPr lang="en-GB" dirty="0">
                <a:solidFill>
                  <a:srgbClr val="339966"/>
                </a:solidFill>
              </a:rPr>
              <a:t>=1</a:t>
            </a:r>
            <a:r>
              <a:rPr lang="es-ES" dirty="0">
                <a:solidFill>
                  <a:srgbClr val="339966"/>
                </a:solidFill>
              </a:rPr>
              <a:t> (</a:t>
            </a:r>
            <a:r>
              <a:rPr lang="es-ES" dirty="0" err="1">
                <a:solidFill>
                  <a:srgbClr val="339966"/>
                </a:solidFill>
              </a:rPr>
              <a:t>prototypes</a:t>
            </a:r>
            <a:r>
              <a:rPr lang="es-ES" dirty="0">
                <a:solidFill>
                  <a:srgbClr val="339966"/>
                </a:solidFill>
              </a:rPr>
              <a:t>) </a:t>
            </a:r>
            <a:r>
              <a:rPr lang="es-ES" dirty="0" err="1" smtClean="0">
                <a:solidFill>
                  <a:srgbClr val="339966"/>
                </a:solidFill>
              </a:rPr>
              <a:t>fabricated</a:t>
            </a:r>
            <a:r>
              <a:rPr lang="es-ES" dirty="0" smtClean="0">
                <a:solidFill>
                  <a:srgbClr val="339966"/>
                </a:solidFill>
              </a:rPr>
              <a:t> </a:t>
            </a:r>
            <a:r>
              <a:rPr lang="es-ES" dirty="0">
                <a:solidFill>
                  <a:srgbClr val="339966"/>
                </a:solidFill>
              </a:rPr>
              <a:t>at CERN</a:t>
            </a:r>
          </a:p>
          <a:p>
            <a:endParaRPr lang="en-GB" dirty="0"/>
          </a:p>
        </p:txBody>
      </p:sp>
    </p:spTree>
    <p:extLst>
      <p:ext uri="{BB962C8B-B14F-4D97-AF65-F5344CB8AC3E}">
        <p14:creationId xmlns:p14="http://schemas.microsoft.com/office/powerpoint/2010/main" val="3638825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95604"/>
            <a:ext cx="7848872" cy="1143000"/>
          </a:xfrm>
        </p:spPr>
        <p:txBody>
          <a:bodyPr/>
          <a:lstStyle/>
          <a:p>
            <a:r>
              <a:rPr lang="es-ES" dirty="0" err="1" smtClean="0"/>
              <a:t>Niobium</a:t>
            </a:r>
            <a:r>
              <a:rPr lang="es-ES" dirty="0" smtClean="0"/>
              <a:t> </a:t>
            </a:r>
            <a:r>
              <a:rPr lang="es-ES" dirty="0" err="1" smtClean="0"/>
              <a:t>cavity</a:t>
            </a:r>
            <a:r>
              <a:rPr lang="es-ES" dirty="0" smtClean="0"/>
              <a:t>-Material </a:t>
            </a:r>
            <a:r>
              <a:rPr lang="es-ES" dirty="0" err="1" smtClean="0"/>
              <a:t>procurement</a:t>
            </a:r>
            <a:endParaRPr lang="en-GB"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6</a:t>
            </a:fld>
            <a:endParaRPr lang="en-GB"/>
          </a:p>
        </p:txBody>
      </p:sp>
      <p:pic>
        <p:nvPicPr>
          <p:cNvPr id="7" name="Picture 3" descr="\\cern.ch\dfs\Users\n\nvalverd\Public\P10000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486" y="1877838"/>
            <a:ext cx="3412364" cy="25592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3568" y="1484784"/>
            <a:ext cx="744306" cy="369332"/>
          </a:xfrm>
          <a:prstGeom prst="rect">
            <a:avLst/>
          </a:prstGeom>
          <a:noFill/>
        </p:spPr>
        <p:txBody>
          <a:bodyPr wrap="none" rtlCol="0">
            <a:spAutoFit/>
          </a:bodyPr>
          <a:lstStyle/>
          <a:p>
            <a:r>
              <a:rPr lang="en-GB" dirty="0" smtClean="0"/>
              <a:t>Plates</a:t>
            </a:r>
            <a:endParaRPr lang="en-GB" dirty="0"/>
          </a:p>
        </p:txBody>
      </p:sp>
      <p:pic>
        <p:nvPicPr>
          <p:cNvPr id="9" name="Picture 2" descr="\\cern.ch\dfs\Users\n\nvalverd\Public\P10001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877839"/>
            <a:ext cx="3416122" cy="25620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004048" y="1452518"/>
            <a:ext cx="1627369" cy="369332"/>
          </a:xfrm>
          <a:prstGeom prst="rect">
            <a:avLst/>
          </a:prstGeom>
          <a:noFill/>
        </p:spPr>
        <p:txBody>
          <a:bodyPr wrap="none" rtlCol="0">
            <a:spAutoFit/>
          </a:bodyPr>
          <a:lstStyle/>
          <a:p>
            <a:r>
              <a:rPr lang="en-GB" dirty="0" smtClean="0"/>
              <a:t>Seamless tubes</a:t>
            </a:r>
            <a:endParaRPr lang="en-GB" dirty="0"/>
          </a:p>
        </p:txBody>
      </p:sp>
      <p:graphicFrame>
        <p:nvGraphicFramePr>
          <p:cNvPr id="13" name="Table 12"/>
          <p:cNvGraphicFramePr>
            <a:graphicFrameLocks noGrp="1"/>
          </p:cNvGraphicFramePr>
          <p:nvPr>
            <p:extLst>
              <p:ext uri="{D42A27DB-BD31-4B8C-83A1-F6EECF244321}">
                <p14:modId xmlns:p14="http://schemas.microsoft.com/office/powerpoint/2010/main" val="1031755527"/>
              </p:ext>
            </p:extLst>
          </p:nvPr>
        </p:nvGraphicFramePr>
        <p:xfrm>
          <a:off x="683568" y="4581128"/>
          <a:ext cx="3475284" cy="1554480"/>
        </p:xfrm>
        <a:graphic>
          <a:graphicData uri="http://schemas.openxmlformats.org/drawingml/2006/table">
            <a:tbl>
              <a:tblPr firstRow="1" bandRow="1">
                <a:tableStyleId>{5C22544A-7EE6-4342-B048-85BDC9FD1C3A}</a:tableStyleId>
              </a:tblPr>
              <a:tblGrid>
                <a:gridCol w="936104"/>
                <a:gridCol w="936104"/>
                <a:gridCol w="734255"/>
                <a:gridCol w="868821"/>
              </a:tblGrid>
              <a:tr h="360040">
                <a:tc>
                  <a:txBody>
                    <a:bodyPr/>
                    <a:lstStyle/>
                    <a:p>
                      <a:pPr algn="ctr"/>
                      <a:r>
                        <a:rPr lang="en-GB" sz="1400" dirty="0" smtClean="0"/>
                        <a:t>Company</a:t>
                      </a:r>
                      <a:endParaRPr lang="en-GB" sz="1400" dirty="0"/>
                    </a:p>
                  </a:txBody>
                  <a:tcPr/>
                </a:tc>
                <a:tc>
                  <a:txBody>
                    <a:bodyPr/>
                    <a:lstStyle/>
                    <a:p>
                      <a:pPr algn="ctr"/>
                      <a:r>
                        <a:rPr lang="en-GB" sz="1400" dirty="0" smtClean="0"/>
                        <a:t>Price </a:t>
                      </a:r>
                      <a:endParaRPr lang="en-GB" sz="1400" dirty="0"/>
                    </a:p>
                  </a:txBody>
                  <a:tcPr/>
                </a:tc>
                <a:tc>
                  <a:txBody>
                    <a:bodyPr/>
                    <a:lstStyle/>
                    <a:p>
                      <a:pPr algn="ctr"/>
                      <a:r>
                        <a:rPr lang="en-GB" sz="1400" dirty="0" smtClean="0"/>
                        <a:t>Lead time</a:t>
                      </a:r>
                      <a:endParaRPr lang="en-GB" sz="1400" dirty="0"/>
                    </a:p>
                  </a:txBody>
                  <a:tcPr/>
                </a:tc>
                <a:tc>
                  <a:txBody>
                    <a:bodyPr/>
                    <a:lstStyle/>
                    <a:p>
                      <a:pPr algn="ctr"/>
                      <a:r>
                        <a:rPr lang="en-GB" sz="1400" dirty="0" err="1" smtClean="0"/>
                        <a:t>Qty</a:t>
                      </a:r>
                      <a:endParaRPr lang="en-GB" sz="1400" dirty="0"/>
                    </a:p>
                  </a:txBody>
                  <a:tcPr/>
                </a:tc>
              </a:tr>
              <a:tr h="360040">
                <a:tc>
                  <a:txBody>
                    <a:bodyPr/>
                    <a:lstStyle/>
                    <a:p>
                      <a:pPr algn="ctr"/>
                      <a:r>
                        <a:rPr lang="en-GB" sz="1400" dirty="0" smtClean="0"/>
                        <a:t>A</a:t>
                      </a:r>
                      <a:endParaRPr lang="en-GB" sz="1400" dirty="0"/>
                    </a:p>
                  </a:txBody>
                  <a:tcPr/>
                </a:tc>
                <a:tc>
                  <a:txBody>
                    <a:bodyPr/>
                    <a:lstStyle/>
                    <a:p>
                      <a:pPr algn="ctr"/>
                      <a:r>
                        <a:rPr lang="en-GB" sz="1400" dirty="0" smtClean="0"/>
                        <a:t>472 € / Kg</a:t>
                      </a:r>
                      <a:endParaRPr lang="en-GB" sz="1400" dirty="0"/>
                    </a:p>
                  </a:txBody>
                  <a:tcPr/>
                </a:tc>
                <a:tc>
                  <a:txBody>
                    <a:bodyPr/>
                    <a:lstStyle/>
                    <a:p>
                      <a:pPr algn="ctr"/>
                      <a:r>
                        <a:rPr lang="en-GB" sz="1400" dirty="0" smtClean="0"/>
                        <a:t>16 months</a:t>
                      </a:r>
                      <a:endParaRPr lang="en-GB" sz="1400" dirty="0"/>
                    </a:p>
                  </a:txBody>
                  <a:tcPr/>
                </a:tc>
                <a:tc>
                  <a:txBody>
                    <a:bodyPr/>
                    <a:lstStyle/>
                    <a:p>
                      <a:pPr algn="ctr"/>
                      <a:r>
                        <a:rPr lang="en-GB" sz="1400" dirty="0" smtClean="0"/>
                        <a:t>72 plates</a:t>
                      </a:r>
                      <a:endParaRPr lang="en-GB" sz="1400" dirty="0"/>
                    </a:p>
                  </a:txBody>
                  <a:tcPr/>
                </a:tc>
              </a:tr>
              <a:tr h="360040">
                <a:tc>
                  <a:txBody>
                    <a:bodyPr/>
                    <a:lstStyle/>
                    <a:p>
                      <a:pPr algn="ctr"/>
                      <a:r>
                        <a:rPr lang="en-GB" sz="1400" dirty="0" smtClean="0"/>
                        <a:t>B</a:t>
                      </a:r>
                      <a:endParaRPr lang="en-GB" sz="1400" dirty="0"/>
                    </a:p>
                  </a:txBody>
                  <a:tcPr/>
                </a:tc>
                <a:tc>
                  <a:txBody>
                    <a:bodyPr/>
                    <a:lstStyle/>
                    <a:p>
                      <a:pPr algn="ctr"/>
                      <a:r>
                        <a:rPr lang="en-GB" sz="1400" dirty="0" smtClean="0"/>
                        <a:t>503 € / Kg</a:t>
                      </a:r>
                      <a:endParaRPr lang="en-GB" sz="1400" dirty="0"/>
                    </a:p>
                  </a:txBody>
                  <a:tcPr/>
                </a:tc>
                <a:tc>
                  <a:txBody>
                    <a:bodyPr/>
                    <a:lstStyle/>
                    <a:p>
                      <a:pPr algn="ctr"/>
                      <a:r>
                        <a:rPr lang="en-GB" sz="1400" dirty="0" smtClean="0"/>
                        <a:t>10 weeks</a:t>
                      </a:r>
                      <a:endParaRPr lang="en-GB" sz="1400" dirty="0"/>
                    </a:p>
                  </a:txBody>
                  <a:tcPr/>
                </a:tc>
                <a:tc>
                  <a:txBody>
                    <a:bodyPr/>
                    <a:lstStyle/>
                    <a:p>
                      <a:pPr algn="ctr"/>
                      <a:r>
                        <a:rPr lang="en-GB" sz="1400" dirty="0" smtClean="0"/>
                        <a:t>8 plates</a:t>
                      </a:r>
                      <a:endParaRPr lang="en-GB" sz="1400" dirty="0"/>
                    </a:p>
                  </a:txBody>
                  <a:tcPr/>
                </a:tc>
              </a:tr>
            </a:tbl>
          </a:graphicData>
        </a:graphic>
      </p:graphicFrame>
      <p:sp>
        <p:nvSpPr>
          <p:cNvPr id="14" name="TextBox 13"/>
          <p:cNvSpPr txBox="1"/>
          <p:nvPr/>
        </p:nvSpPr>
        <p:spPr>
          <a:xfrm>
            <a:off x="5004048" y="5121929"/>
            <a:ext cx="3416122" cy="1200329"/>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High prices</a:t>
            </a:r>
          </a:p>
          <a:p>
            <a:pPr marL="285750" indent="-285750" algn="just">
              <a:buFont typeface="Arial" panose="020B0604020202020204" pitchFamily="34" charset="0"/>
              <a:buChar char="•"/>
            </a:pPr>
            <a:r>
              <a:rPr lang="en-GB" dirty="0" smtClean="0"/>
              <a:t>Bad tolerances</a:t>
            </a:r>
          </a:p>
          <a:p>
            <a:pPr marL="285750" indent="-285750" algn="just">
              <a:buFont typeface="Arial" panose="020B0604020202020204" pitchFamily="34" charset="0"/>
              <a:buChar char="•"/>
            </a:pPr>
            <a:r>
              <a:rPr lang="en-GB" dirty="0" smtClean="0"/>
              <a:t>Problems during fabrication: overlapping</a:t>
            </a:r>
            <a:endParaRPr lang="en-GB" dirty="0"/>
          </a:p>
        </p:txBody>
      </p:sp>
      <p:sp>
        <p:nvSpPr>
          <p:cNvPr id="15" name="TextBox 14"/>
          <p:cNvSpPr txBox="1"/>
          <p:nvPr/>
        </p:nvSpPr>
        <p:spPr>
          <a:xfrm>
            <a:off x="5004048" y="4442899"/>
            <a:ext cx="3416122" cy="646331"/>
          </a:xfrm>
          <a:prstGeom prst="rect">
            <a:avLst/>
          </a:prstGeom>
          <a:noFill/>
        </p:spPr>
        <p:txBody>
          <a:bodyPr wrap="square" rtlCol="0">
            <a:spAutoFit/>
          </a:bodyPr>
          <a:lstStyle/>
          <a:p>
            <a:r>
              <a:rPr lang="en-GB" dirty="0" smtClean="0"/>
              <a:t>To avoid welds which could lower the RRR value.</a:t>
            </a:r>
            <a:endParaRPr lang="en-GB" dirty="0"/>
          </a:p>
        </p:txBody>
      </p:sp>
    </p:spTree>
    <p:extLst>
      <p:ext uri="{BB962C8B-B14F-4D97-AF65-F5344CB8AC3E}">
        <p14:creationId xmlns:p14="http://schemas.microsoft.com/office/powerpoint/2010/main" val="755282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95604"/>
            <a:ext cx="7848872" cy="1143000"/>
          </a:xfrm>
        </p:spPr>
        <p:txBody>
          <a:bodyPr/>
          <a:lstStyle/>
          <a:p>
            <a:r>
              <a:rPr lang="es-ES" dirty="0" err="1" smtClean="0"/>
              <a:t>Niobium</a:t>
            </a:r>
            <a:r>
              <a:rPr lang="es-ES" dirty="0" smtClean="0"/>
              <a:t> </a:t>
            </a:r>
            <a:r>
              <a:rPr lang="es-ES" dirty="0" err="1" smtClean="0"/>
              <a:t>cavity</a:t>
            </a:r>
            <a:r>
              <a:rPr lang="es-ES" dirty="0" smtClean="0"/>
              <a:t>-Material </a:t>
            </a:r>
            <a:r>
              <a:rPr lang="es-ES" dirty="0" err="1" smtClean="0"/>
              <a:t>procurement</a:t>
            </a:r>
            <a:endParaRPr lang="en-GB"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7</a:t>
            </a:fld>
            <a:endParaRPr lang="en-GB"/>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99879" y="3501008"/>
            <a:ext cx="2354707" cy="2723290"/>
          </a:xfrm>
          <a:prstGeom prst="rect">
            <a:avLst/>
          </a:prstGeom>
        </p:spPr>
      </p:pic>
      <p:sp>
        <p:nvSpPr>
          <p:cNvPr id="3" name="TextBox 2"/>
          <p:cNvSpPr txBox="1"/>
          <p:nvPr/>
        </p:nvSpPr>
        <p:spPr>
          <a:xfrm>
            <a:off x="345084" y="1556792"/>
            <a:ext cx="2664296" cy="1754326"/>
          </a:xfrm>
          <a:prstGeom prst="rect">
            <a:avLst/>
          </a:prstGeom>
          <a:noFill/>
        </p:spPr>
        <p:txBody>
          <a:bodyPr wrap="square" rtlCol="0">
            <a:spAutoFit/>
          </a:bodyPr>
          <a:lstStyle/>
          <a:p>
            <a:pPr algn="just"/>
            <a:r>
              <a:rPr lang="es-ES" dirty="0" err="1"/>
              <a:t>Grain</a:t>
            </a:r>
            <a:r>
              <a:rPr lang="es-ES" dirty="0"/>
              <a:t> </a:t>
            </a:r>
            <a:r>
              <a:rPr lang="es-ES" dirty="0" err="1"/>
              <a:t>size</a:t>
            </a:r>
            <a:r>
              <a:rPr lang="es-ES" dirty="0"/>
              <a:t> </a:t>
            </a:r>
            <a:r>
              <a:rPr lang="es-ES" dirty="0" err="1"/>
              <a:t>is</a:t>
            </a:r>
            <a:r>
              <a:rPr lang="es-ES" dirty="0"/>
              <a:t> </a:t>
            </a:r>
            <a:r>
              <a:rPr lang="es-ES" dirty="0" err="1"/>
              <a:t>not</a:t>
            </a:r>
            <a:r>
              <a:rPr lang="es-ES" dirty="0"/>
              <a:t> </a:t>
            </a:r>
            <a:r>
              <a:rPr lang="es-ES" dirty="0" err="1"/>
              <a:t>that</a:t>
            </a:r>
            <a:r>
              <a:rPr lang="es-ES" dirty="0"/>
              <a:t> </a:t>
            </a:r>
            <a:r>
              <a:rPr lang="es-ES" dirty="0" err="1"/>
              <a:t>important</a:t>
            </a:r>
            <a:r>
              <a:rPr lang="es-ES" dirty="0"/>
              <a:t> (at </a:t>
            </a:r>
            <a:r>
              <a:rPr lang="es-ES" dirty="0" err="1"/>
              <a:t>least</a:t>
            </a:r>
            <a:r>
              <a:rPr lang="es-ES" dirty="0"/>
              <a:t> </a:t>
            </a:r>
            <a:r>
              <a:rPr lang="es-ES" dirty="0" err="1"/>
              <a:t>for</a:t>
            </a:r>
            <a:r>
              <a:rPr lang="es-ES" dirty="0"/>
              <a:t> </a:t>
            </a:r>
            <a:r>
              <a:rPr lang="es-ES" dirty="0" err="1"/>
              <a:t>fabrication</a:t>
            </a:r>
            <a:r>
              <a:rPr lang="es-ES" dirty="0"/>
              <a:t>), and </a:t>
            </a:r>
            <a:r>
              <a:rPr lang="es-ES" dirty="0" err="1"/>
              <a:t>it</a:t>
            </a:r>
            <a:r>
              <a:rPr lang="es-ES" dirty="0"/>
              <a:t> </a:t>
            </a:r>
            <a:r>
              <a:rPr lang="es-ES" dirty="0" err="1"/>
              <a:t>was</a:t>
            </a:r>
            <a:r>
              <a:rPr lang="es-ES" dirty="0"/>
              <a:t> </a:t>
            </a:r>
            <a:r>
              <a:rPr lang="es-ES" dirty="0" err="1"/>
              <a:t>accepted</a:t>
            </a:r>
            <a:r>
              <a:rPr lang="es-ES" dirty="0"/>
              <a:t> material </a:t>
            </a:r>
            <a:r>
              <a:rPr lang="es-ES" dirty="0" err="1"/>
              <a:t>with</a:t>
            </a:r>
            <a:r>
              <a:rPr lang="es-ES" dirty="0"/>
              <a:t> </a:t>
            </a:r>
            <a:r>
              <a:rPr lang="es-ES" dirty="0" err="1"/>
              <a:t>bigger</a:t>
            </a:r>
            <a:r>
              <a:rPr lang="es-ES" dirty="0"/>
              <a:t> GS </a:t>
            </a:r>
            <a:r>
              <a:rPr lang="es-ES" dirty="0" err="1"/>
              <a:t>than</a:t>
            </a:r>
            <a:r>
              <a:rPr lang="es-ES" dirty="0"/>
              <a:t> </a:t>
            </a:r>
            <a:r>
              <a:rPr lang="es-ES" dirty="0" err="1"/>
              <a:t>initially</a:t>
            </a:r>
            <a:r>
              <a:rPr lang="es-ES" dirty="0"/>
              <a:t> </a:t>
            </a:r>
            <a:r>
              <a:rPr lang="es-ES" dirty="0" err="1"/>
              <a:t>wanted</a:t>
            </a:r>
            <a:r>
              <a:rPr lang="es-ES" dirty="0"/>
              <a:t> (up to G = 4)</a:t>
            </a:r>
          </a:p>
        </p:txBody>
      </p:sp>
      <p:sp>
        <p:nvSpPr>
          <p:cNvPr id="9" name="TextBox 8"/>
          <p:cNvSpPr txBox="1"/>
          <p:nvPr/>
        </p:nvSpPr>
        <p:spPr>
          <a:xfrm>
            <a:off x="3851919" y="1556792"/>
            <a:ext cx="4993040" cy="1754326"/>
          </a:xfrm>
          <a:prstGeom prst="rect">
            <a:avLst/>
          </a:prstGeom>
          <a:noFill/>
        </p:spPr>
        <p:txBody>
          <a:bodyPr wrap="square" rtlCol="0">
            <a:spAutoFit/>
          </a:bodyPr>
          <a:lstStyle/>
          <a:p>
            <a:pPr algn="just"/>
            <a:r>
              <a:rPr lang="es-ES" dirty="0" err="1"/>
              <a:t>Seamless</a:t>
            </a:r>
            <a:r>
              <a:rPr lang="es-ES" dirty="0"/>
              <a:t> </a:t>
            </a:r>
            <a:r>
              <a:rPr lang="es-ES" dirty="0" err="1"/>
              <a:t>tubes</a:t>
            </a:r>
            <a:r>
              <a:rPr lang="es-ES" dirty="0"/>
              <a:t> are </a:t>
            </a:r>
            <a:r>
              <a:rPr lang="es-ES" dirty="0" err="1"/>
              <a:t>extremelly</a:t>
            </a:r>
            <a:r>
              <a:rPr lang="es-ES" dirty="0"/>
              <a:t> </a:t>
            </a:r>
            <a:r>
              <a:rPr lang="es-ES" dirty="0" err="1"/>
              <a:t>difficult</a:t>
            </a:r>
            <a:r>
              <a:rPr lang="es-ES" dirty="0"/>
              <a:t> to </a:t>
            </a:r>
            <a:r>
              <a:rPr lang="es-ES" dirty="0" err="1"/>
              <a:t>fabricate</a:t>
            </a:r>
            <a:r>
              <a:rPr lang="es-ES" dirty="0"/>
              <a:t> </a:t>
            </a:r>
            <a:r>
              <a:rPr lang="es-ES" dirty="0" err="1"/>
              <a:t>with</a:t>
            </a:r>
            <a:r>
              <a:rPr lang="es-ES" dirty="0"/>
              <a:t> </a:t>
            </a:r>
            <a:r>
              <a:rPr lang="es-ES" dirty="0" err="1"/>
              <a:t>the</a:t>
            </a:r>
            <a:r>
              <a:rPr lang="es-ES" dirty="0"/>
              <a:t> </a:t>
            </a:r>
            <a:r>
              <a:rPr lang="es-ES" dirty="0" err="1"/>
              <a:t>good</a:t>
            </a:r>
            <a:r>
              <a:rPr lang="es-ES" dirty="0"/>
              <a:t> </a:t>
            </a:r>
            <a:r>
              <a:rPr lang="es-ES" dirty="0" err="1"/>
              <a:t>tolerances</a:t>
            </a:r>
            <a:r>
              <a:rPr lang="es-ES" dirty="0"/>
              <a:t>, and </a:t>
            </a:r>
            <a:r>
              <a:rPr lang="es-ES" dirty="0" err="1"/>
              <a:t>we</a:t>
            </a:r>
            <a:r>
              <a:rPr lang="es-ES" dirty="0"/>
              <a:t> </a:t>
            </a:r>
            <a:r>
              <a:rPr lang="es-ES" dirty="0" err="1" smtClean="0"/>
              <a:t>believe</a:t>
            </a:r>
            <a:r>
              <a:rPr lang="es-ES" dirty="0" smtClean="0"/>
              <a:t> </a:t>
            </a:r>
            <a:r>
              <a:rPr lang="es-ES" dirty="0" err="1"/>
              <a:t>that</a:t>
            </a:r>
            <a:r>
              <a:rPr lang="es-ES" dirty="0"/>
              <a:t> </a:t>
            </a:r>
            <a:r>
              <a:rPr lang="es-ES" dirty="0" err="1"/>
              <a:t>surface</a:t>
            </a:r>
            <a:r>
              <a:rPr lang="es-ES" dirty="0"/>
              <a:t> </a:t>
            </a:r>
            <a:r>
              <a:rPr lang="es-ES" dirty="0" err="1"/>
              <a:t>defects</a:t>
            </a:r>
            <a:r>
              <a:rPr lang="es-ES" dirty="0"/>
              <a:t> </a:t>
            </a:r>
            <a:r>
              <a:rPr lang="es-ES" dirty="0" err="1"/>
              <a:t>appear</a:t>
            </a:r>
            <a:r>
              <a:rPr lang="es-ES" dirty="0"/>
              <a:t> </a:t>
            </a:r>
            <a:r>
              <a:rPr lang="es-ES" dirty="0" err="1"/>
              <a:t>during</a:t>
            </a:r>
            <a:r>
              <a:rPr lang="es-ES" dirty="0"/>
              <a:t> </a:t>
            </a:r>
            <a:r>
              <a:rPr lang="es-ES" dirty="0" err="1"/>
              <a:t>their</a:t>
            </a:r>
            <a:r>
              <a:rPr lang="es-ES" dirty="0"/>
              <a:t> </a:t>
            </a:r>
            <a:r>
              <a:rPr lang="es-ES" dirty="0" err="1"/>
              <a:t>fabrication</a:t>
            </a:r>
            <a:r>
              <a:rPr lang="es-ES" dirty="0"/>
              <a:t>. </a:t>
            </a:r>
            <a:r>
              <a:rPr lang="es-ES" dirty="0" err="1"/>
              <a:t>It</a:t>
            </a:r>
            <a:r>
              <a:rPr lang="es-ES" dirty="0"/>
              <a:t> </a:t>
            </a:r>
            <a:r>
              <a:rPr lang="es-ES" dirty="0" err="1"/>
              <a:t>is</a:t>
            </a:r>
            <a:r>
              <a:rPr lang="es-ES" dirty="0"/>
              <a:t> </a:t>
            </a:r>
            <a:r>
              <a:rPr lang="es-ES" dirty="0" err="1"/>
              <a:t>recomended</a:t>
            </a:r>
            <a:r>
              <a:rPr lang="es-ES" dirty="0"/>
              <a:t> </a:t>
            </a:r>
            <a:r>
              <a:rPr lang="es-ES" dirty="0" err="1"/>
              <a:t>for</a:t>
            </a:r>
            <a:r>
              <a:rPr lang="es-ES" dirty="0"/>
              <a:t> </a:t>
            </a:r>
            <a:r>
              <a:rPr lang="es-ES" dirty="0" err="1"/>
              <a:t>the</a:t>
            </a:r>
            <a:r>
              <a:rPr lang="es-ES" dirty="0"/>
              <a:t> </a:t>
            </a:r>
            <a:r>
              <a:rPr lang="es-ES" dirty="0" err="1"/>
              <a:t>fabrication</a:t>
            </a:r>
            <a:r>
              <a:rPr lang="es-ES" dirty="0"/>
              <a:t> of </a:t>
            </a:r>
            <a:r>
              <a:rPr lang="es-ES" dirty="0" err="1"/>
              <a:t>the</a:t>
            </a:r>
            <a:r>
              <a:rPr lang="es-ES" dirty="0"/>
              <a:t> </a:t>
            </a:r>
            <a:r>
              <a:rPr lang="es-ES" dirty="0" err="1"/>
              <a:t>end</a:t>
            </a:r>
            <a:r>
              <a:rPr lang="es-ES" dirty="0"/>
              <a:t> </a:t>
            </a:r>
            <a:r>
              <a:rPr lang="es-ES" dirty="0" err="1"/>
              <a:t>groups</a:t>
            </a:r>
            <a:r>
              <a:rPr lang="es-ES" dirty="0"/>
              <a:t> to </a:t>
            </a:r>
            <a:r>
              <a:rPr lang="es-ES" dirty="0" err="1"/>
              <a:t>opt</a:t>
            </a:r>
            <a:r>
              <a:rPr lang="es-ES" dirty="0"/>
              <a:t> </a:t>
            </a:r>
            <a:r>
              <a:rPr lang="es-ES" dirty="0" err="1"/>
              <a:t>for</a:t>
            </a:r>
            <a:r>
              <a:rPr lang="es-ES" dirty="0"/>
              <a:t> </a:t>
            </a:r>
            <a:r>
              <a:rPr lang="es-ES" dirty="0" err="1"/>
              <a:t>the</a:t>
            </a:r>
            <a:r>
              <a:rPr lang="es-ES" dirty="0"/>
              <a:t> </a:t>
            </a:r>
            <a:r>
              <a:rPr lang="es-ES" dirty="0" err="1"/>
              <a:t>bent</a:t>
            </a:r>
            <a:r>
              <a:rPr lang="es-ES" dirty="0"/>
              <a:t> + </a:t>
            </a:r>
            <a:r>
              <a:rPr lang="es-ES" dirty="0" err="1"/>
              <a:t>weld</a:t>
            </a:r>
            <a:r>
              <a:rPr lang="es-ES" dirty="0"/>
              <a:t> </a:t>
            </a:r>
            <a:r>
              <a:rPr lang="es-ES" dirty="0" err="1"/>
              <a:t>solution</a:t>
            </a:r>
            <a:r>
              <a:rPr lang="es-ES" dirty="0"/>
              <a:t> </a:t>
            </a:r>
            <a:r>
              <a:rPr lang="es-ES" dirty="0" err="1"/>
              <a:t>or</a:t>
            </a:r>
            <a:r>
              <a:rPr lang="es-ES" dirty="0"/>
              <a:t> </a:t>
            </a:r>
            <a:r>
              <a:rPr lang="es-ES" dirty="0" err="1"/>
              <a:t>spinnig</a:t>
            </a:r>
            <a:r>
              <a:rPr lang="es-ES" dirty="0"/>
              <a:t> </a:t>
            </a:r>
            <a:r>
              <a:rPr lang="es-ES" dirty="0" err="1"/>
              <a:t>from</a:t>
            </a:r>
            <a:r>
              <a:rPr lang="es-ES" dirty="0"/>
              <a:t> </a:t>
            </a:r>
            <a:r>
              <a:rPr lang="es-ES" dirty="0" err="1" smtClean="0"/>
              <a:t>plates</a:t>
            </a:r>
            <a:endParaRPr lang="en-GB" dirty="0"/>
          </a:p>
        </p:txBody>
      </p:sp>
      <p:pic>
        <p:nvPicPr>
          <p:cNvPr id="2050" name="Picture 2" descr="C:\Users\iaviles\AppData\Local\Microsoft\Windows\Temporary Internet Files\Content.Outlook\P3YM23H1\la foto (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2913" y="3501008"/>
            <a:ext cx="3631053" cy="27232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5084" y="1196752"/>
            <a:ext cx="1839873" cy="369332"/>
          </a:xfrm>
          <a:prstGeom prst="rect">
            <a:avLst/>
          </a:prstGeom>
          <a:noFill/>
        </p:spPr>
        <p:txBody>
          <a:bodyPr wrap="square" rtlCol="0">
            <a:spAutoFit/>
          </a:bodyPr>
          <a:lstStyle/>
          <a:p>
            <a:r>
              <a:rPr lang="en-GB" dirty="0" smtClean="0">
                <a:solidFill>
                  <a:srgbClr val="FF0066"/>
                </a:solidFill>
              </a:rPr>
              <a:t>Lessons learnt:</a:t>
            </a:r>
            <a:endParaRPr lang="en-GB" dirty="0">
              <a:solidFill>
                <a:srgbClr val="FF0066"/>
              </a:solidFill>
            </a:endParaRPr>
          </a:p>
        </p:txBody>
      </p:sp>
    </p:spTree>
    <p:extLst>
      <p:ext uri="{BB962C8B-B14F-4D97-AF65-F5344CB8AC3E}">
        <p14:creationId xmlns:p14="http://schemas.microsoft.com/office/powerpoint/2010/main" val="884901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60648"/>
            <a:ext cx="7848872" cy="1143000"/>
          </a:xfrm>
        </p:spPr>
        <p:txBody>
          <a:bodyPr/>
          <a:lstStyle/>
          <a:p>
            <a:r>
              <a:rPr lang="es-ES" dirty="0" err="1" smtClean="0"/>
              <a:t>Niobium</a:t>
            </a:r>
            <a:r>
              <a:rPr lang="es-ES" dirty="0" smtClean="0"/>
              <a:t> </a:t>
            </a:r>
            <a:r>
              <a:rPr lang="es-ES" dirty="0" err="1" smtClean="0"/>
              <a:t>cavity-Monocell</a:t>
            </a:r>
            <a:r>
              <a:rPr lang="es-ES" dirty="0" smtClean="0"/>
              <a:t> </a:t>
            </a:r>
            <a:r>
              <a:rPr lang="es-ES" dirty="0" err="1" smtClean="0"/>
              <a:t>from</a:t>
            </a:r>
            <a:r>
              <a:rPr lang="es-ES" dirty="0" smtClean="0"/>
              <a:t> RI</a:t>
            </a:r>
            <a:endParaRPr lang="en-GB" dirty="0"/>
          </a:p>
        </p:txBody>
      </p:sp>
      <p:sp>
        <p:nvSpPr>
          <p:cNvPr id="3" name="Content Placeholder 2"/>
          <p:cNvSpPr>
            <a:spLocks noGrp="1"/>
          </p:cNvSpPr>
          <p:nvPr>
            <p:ph idx="1"/>
          </p:nvPr>
        </p:nvSpPr>
        <p:spPr/>
        <p:txBody>
          <a:bodyPr/>
          <a:lstStyle/>
          <a:p>
            <a:endParaRPr lang="es-ES" dirty="0" smtClean="0"/>
          </a:p>
          <a:p>
            <a:endParaRPr lang="en-GB" dirty="0"/>
          </a:p>
        </p:txBody>
      </p:sp>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8</a:t>
            </a:fld>
            <a:endParaRPr lang="en-GB"/>
          </a:p>
        </p:txBody>
      </p:sp>
      <p:pic>
        <p:nvPicPr>
          <p:cNvPr id="8" name="Content Placeholder 30" descr="P1050169.JPG"/>
          <p:cNvPicPr>
            <a:picLocks noChangeAspect="1"/>
          </p:cNvPicPr>
          <p:nvPr/>
        </p:nvPicPr>
        <p:blipFill>
          <a:blip r:embed="rId2" cstate="print"/>
          <a:stretch>
            <a:fillRect/>
          </a:stretch>
        </p:blipFill>
        <p:spPr>
          <a:xfrm>
            <a:off x="323528" y="2132856"/>
            <a:ext cx="4608512" cy="3456384"/>
          </a:xfrm>
          <a:prstGeom prst="rect">
            <a:avLst/>
          </a:prstGeom>
        </p:spPr>
      </p:pic>
      <p:sp>
        <p:nvSpPr>
          <p:cNvPr id="4" name="CuadroTexto 3"/>
          <p:cNvSpPr txBox="1"/>
          <p:nvPr/>
        </p:nvSpPr>
        <p:spPr>
          <a:xfrm>
            <a:off x="5220072" y="2706886"/>
            <a:ext cx="3528392" cy="2308324"/>
          </a:xfrm>
          <a:prstGeom prst="rect">
            <a:avLst/>
          </a:prstGeom>
          <a:noFill/>
        </p:spPr>
        <p:txBody>
          <a:bodyPr wrap="square" rtlCol="0">
            <a:spAutoFit/>
          </a:bodyPr>
          <a:lstStyle/>
          <a:p>
            <a:r>
              <a:rPr lang="es-ES" dirty="0" err="1" smtClean="0"/>
              <a:t>Threefold</a:t>
            </a:r>
            <a:r>
              <a:rPr lang="es-ES" dirty="0" smtClean="0"/>
              <a:t> </a:t>
            </a:r>
            <a:r>
              <a:rPr lang="es-ES" dirty="0" err="1" smtClean="0"/>
              <a:t>purpose</a:t>
            </a:r>
            <a:r>
              <a:rPr lang="es-ES" dirty="0" smtClean="0"/>
              <a:t>:</a:t>
            </a:r>
          </a:p>
          <a:p>
            <a:endParaRPr lang="es-ES" dirty="0"/>
          </a:p>
          <a:p>
            <a:pPr marL="285750" indent="-285750">
              <a:buFont typeface="Arial"/>
              <a:buChar char="•"/>
            </a:pPr>
            <a:r>
              <a:rPr lang="es-ES" dirty="0" err="1" smtClean="0"/>
              <a:t>Validate</a:t>
            </a:r>
            <a:r>
              <a:rPr lang="es-ES" dirty="0" smtClean="0"/>
              <a:t> RI </a:t>
            </a:r>
            <a:r>
              <a:rPr lang="es-ES" dirty="0" err="1" smtClean="0"/>
              <a:t>fabrication</a:t>
            </a:r>
            <a:r>
              <a:rPr lang="es-ES" dirty="0" smtClean="0"/>
              <a:t> </a:t>
            </a:r>
            <a:r>
              <a:rPr lang="es-ES" dirty="0" err="1" smtClean="0"/>
              <a:t>processes</a:t>
            </a:r>
            <a:r>
              <a:rPr lang="es-ES" dirty="0" smtClean="0"/>
              <a:t>  (</a:t>
            </a:r>
            <a:r>
              <a:rPr lang="es-ES" dirty="0" err="1" smtClean="0"/>
              <a:t>forming</a:t>
            </a:r>
            <a:r>
              <a:rPr lang="es-ES" dirty="0" smtClean="0"/>
              <a:t>, </a:t>
            </a:r>
            <a:r>
              <a:rPr lang="es-ES" dirty="0" err="1" smtClean="0"/>
              <a:t>welding</a:t>
            </a:r>
            <a:r>
              <a:rPr lang="es-ES" dirty="0" smtClean="0"/>
              <a:t>, </a:t>
            </a:r>
            <a:r>
              <a:rPr lang="es-ES" dirty="0" err="1" smtClean="0"/>
              <a:t>brazing</a:t>
            </a:r>
            <a:r>
              <a:rPr lang="es-ES" dirty="0" smtClean="0"/>
              <a:t>)</a:t>
            </a:r>
          </a:p>
          <a:p>
            <a:endParaRPr lang="es-ES" dirty="0"/>
          </a:p>
          <a:p>
            <a:pPr marL="285750" indent="-285750">
              <a:buFont typeface="Arial"/>
              <a:buChar char="•"/>
            </a:pPr>
            <a:r>
              <a:rPr lang="es-ES" dirty="0" err="1" smtClean="0"/>
              <a:t>Electropolishing</a:t>
            </a:r>
            <a:r>
              <a:rPr lang="es-ES" dirty="0" smtClean="0"/>
              <a:t> </a:t>
            </a:r>
            <a:r>
              <a:rPr lang="es-ES" dirty="0" err="1" smtClean="0"/>
              <a:t>tests</a:t>
            </a:r>
            <a:endParaRPr lang="es-ES" dirty="0" smtClean="0"/>
          </a:p>
          <a:p>
            <a:endParaRPr lang="es-ES" dirty="0"/>
          </a:p>
          <a:p>
            <a:pPr marL="285750" indent="-285750">
              <a:buFont typeface="Arial"/>
              <a:buChar char="•"/>
            </a:pPr>
            <a:r>
              <a:rPr lang="es-ES" dirty="0" err="1" smtClean="0"/>
              <a:t>Cold</a:t>
            </a:r>
            <a:r>
              <a:rPr lang="es-ES" dirty="0" smtClean="0"/>
              <a:t> </a:t>
            </a:r>
            <a:r>
              <a:rPr lang="es-ES" dirty="0" err="1" smtClean="0"/>
              <a:t>tests</a:t>
            </a:r>
            <a:endParaRPr lang="es-ES" dirty="0"/>
          </a:p>
        </p:txBody>
      </p:sp>
    </p:spTree>
    <p:extLst>
      <p:ext uri="{BB962C8B-B14F-4D97-AF65-F5344CB8AC3E}">
        <p14:creationId xmlns:p14="http://schemas.microsoft.com/office/powerpoint/2010/main" val="3850342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smtClean="0"/>
              <a:t>I. Aviles &amp; N. Valverde</a:t>
            </a:r>
            <a:endParaRPr lang="en-GB" dirty="0"/>
          </a:p>
        </p:txBody>
      </p:sp>
      <p:sp>
        <p:nvSpPr>
          <p:cNvPr id="6" name="Slide Number Placeholder 5"/>
          <p:cNvSpPr>
            <a:spLocks noGrp="1"/>
          </p:cNvSpPr>
          <p:nvPr>
            <p:ph type="sldNum" sz="quarter" idx="12"/>
          </p:nvPr>
        </p:nvSpPr>
        <p:spPr/>
        <p:txBody>
          <a:bodyPr/>
          <a:lstStyle/>
          <a:p>
            <a:fld id="{6833595E-478A-4ABB-9C9C-C9BC51AA990E}" type="slidenum">
              <a:rPr lang="en-GB" smtClean="0"/>
              <a:t>9</a:t>
            </a:fld>
            <a:endParaRPr lang="en-GB"/>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65" y="2109646"/>
            <a:ext cx="2663378" cy="345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a:spLocks noGrp="1"/>
          </p:cNvSpPr>
          <p:nvPr>
            <p:ph type="title"/>
          </p:nvPr>
        </p:nvSpPr>
        <p:spPr>
          <a:xfrm>
            <a:off x="494992" y="291042"/>
            <a:ext cx="7848872" cy="1143000"/>
          </a:xfrm>
        </p:spPr>
        <p:txBody>
          <a:bodyPr/>
          <a:lstStyle/>
          <a:p>
            <a:r>
              <a:rPr lang="en-GB" dirty="0" smtClean="0"/>
              <a:t>Niobium cavity-</a:t>
            </a:r>
            <a:r>
              <a:rPr lang="en-GB" dirty="0" err="1" smtClean="0"/>
              <a:t>Monocell</a:t>
            </a:r>
            <a:r>
              <a:rPr lang="en-GB" dirty="0" smtClean="0"/>
              <a:t> from RI</a:t>
            </a:r>
            <a:endParaRPr lang="en-GB" dirty="0"/>
          </a:p>
        </p:txBody>
      </p:sp>
      <p:cxnSp>
        <p:nvCxnSpPr>
          <p:cNvPr id="13" name="Straight Arrow Connector 12"/>
          <p:cNvCxnSpPr/>
          <p:nvPr/>
        </p:nvCxnSpPr>
        <p:spPr>
          <a:xfrm>
            <a:off x="1923888" y="2852936"/>
            <a:ext cx="1625456"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707903" y="1793914"/>
            <a:ext cx="5058029" cy="3793870"/>
            <a:chOff x="3707904" y="1412776"/>
            <a:chExt cx="5058029" cy="379387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412776"/>
              <a:ext cx="5058029" cy="379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5076056" y="2109646"/>
              <a:ext cx="792088" cy="1247346"/>
            </a:xfrm>
            <a:prstGeom prst="rect">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3711560" y="1807167"/>
            <a:ext cx="5040560" cy="3780306"/>
            <a:chOff x="3003167" y="1484784"/>
            <a:chExt cx="5040560" cy="3780306"/>
          </a:xfrm>
        </p:grpSpPr>
        <p:pic>
          <p:nvPicPr>
            <p:cNvPr id="21" name="Picture 2" descr="\\cern.ch\dfs\Workspaces\n\nuriadoc\nuriadoc\Niobium Cavities\RI\fotos monocell\fotos grietas\IMG_53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3167" y="1484784"/>
              <a:ext cx="5040560" cy="378030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292080" y="2276872"/>
              <a:ext cx="864096" cy="1800200"/>
            </a:xfrm>
            <a:prstGeom prst="rect">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635896" y="2906346"/>
              <a:ext cx="288032" cy="360041"/>
            </a:xfrm>
            <a:prstGeom prst="rect">
              <a:avLst/>
            </a:prstGeom>
            <a:noFill/>
            <a:ln w="1905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3138249" y="3266387"/>
              <a:ext cx="288032" cy="360041"/>
            </a:xfrm>
            <a:prstGeom prst="rect">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3003167" y="3710477"/>
              <a:ext cx="288032" cy="360041"/>
            </a:xfrm>
            <a:prstGeom prst="rect">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Content Placeholder 2"/>
          <p:cNvSpPr>
            <a:spLocks noGrp="1"/>
          </p:cNvSpPr>
          <p:nvPr>
            <p:ph idx="1"/>
          </p:nvPr>
        </p:nvSpPr>
        <p:spPr>
          <a:xfrm>
            <a:off x="683568" y="1332094"/>
            <a:ext cx="8229600" cy="490858"/>
          </a:xfrm>
        </p:spPr>
        <p:txBody>
          <a:bodyPr/>
          <a:lstStyle/>
          <a:p>
            <a:r>
              <a:rPr lang="en-GB" dirty="0" smtClean="0"/>
              <a:t>Material defects made evident after EP</a:t>
            </a:r>
            <a:endParaRPr lang="en-GB" dirty="0"/>
          </a:p>
        </p:txBody>
      </p:sp>
    </p:spTree>
    <p:extLst>
      <p:ext uri="{BB962C8B-B14F-4D97-AF65-F5344CB8AC3E}">
        <p14:creationId xmlns:p14="http://schemas.microsoft.com/office/powerpoint/2010/main" val="6416569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8868</TotalTime>
  <Words>2203</Words>
  <Application>Microsoft Office PowerPoint</Application>
  <PresentationFormat>On-screen Show (4:3)</PresentationFormat>
  <Paragraphs>439</Paragraphs>
  <Slides>34</Slides>
  <Notes>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SPL cavity construction: Status and lessons</vt:lpstr>
      <vt:lpstr>PowerPoint Presentation</vt:lpstr>
      <vt:lpstr>Overview</vt:lpstr>
      <vt:lpstr>Overview</vt:lpstr>
      <vt:lpstr>Overview: 5-cell Cavity</vt:lpstr>
      <vt:lpstr>Niobium cavity-Material procurement</vt:lpstr>
      <vt:lpstr>Niobium cavity-Material procurement</vt:lpstr>
      <vt:lpstr>Niobium cavity-Monocell from RI</vt:lpstr>
      <vt:lpstr>Niobium cavity-Monocell from RI</vt:lpstr>
      <vt:lpstr>Niobium cavity-Monocell from RI</vt:lpstr>
      <vt:lpstr>Reparation monocell from RI at CERN</vt:lpstr>
      <vt:lpstr>Niobium cavities at RI</vt:lpstr>
      <vt:lpstr>PowerPoint Presentation</vt:lpstr>
      <vt:lpstr>Niobium cavities-RI</vt:lpstr>
      <vt:lpstr>Niobium cavities-RI:Dimensional contol</vt:lpstr>
      <vt:lpstr>Niobium cavities-RI</vt:lpstr>
      <vt:lpstr>Niobium cavity at CERN</vt:lpstr>
      <vt:lpstr>Niobium cavity at CERN</vt:lpstr>
      <vt:lpstr>Niobium cavity at CERN</vt:lpstr>
      <vt:lpstr>Niobium cavity at CERN</vt:lpstr>
      <vt:lpstr>Niobium cavity at CERN</vt:lpstr>
      <vt:lpstr>Niobium cavity at CERN</vt:lpstr>
      <vt:lpstr>Niobium cavity at CERN</vt:lpstr>
      <vt:lpstr>Tunning tests: Cell – by – cell tunning system</vt:lpstr>
      <vt:lpstr>Tunning tests: cavity tunner</vt:lpstr>
      <vt:lpstr>Tunning tests: cavity tunner</vt:lpstr>
      <vt:lpstr>Procurement of He tanks</vt:lpstr>
      <vt:lpstr>Procurement of He tanks</vt:lpstr>
      <vt:lpstr>R&amp;D- Brazing</vt:lpstr>
      <vt:lpstr>R&amp;D- Brazing</vt:lpstr>
      <vt:lpstr>R&amp;D- Welding tests</vt:lpstr>
      <vt:lpstr>RRR measurements</vt:lpstr>
      <vt:lpstr>Conclusions</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Fabrication and material studies for SPL cavities at CERN</dc:title>
  <dc:creator>Nuria Valverde Alonso</dc:creator>
  <cp:lastModifiedBy>Nuria Valverde Alonso</cp:lastModifiedBy>
  <cp:revision>346</cp:revision>
  <cp:lastPrinted>2014-05-14T16:48:39Z</cp:lastPrinted>
  <dcterms:created xsi:type="dcterms:W3CDTF">2012-11-08T16:38:55Z</dcterms:created>
  <dcterms:modified xsi:type="dcterms:W3CDTF">2014-05-16T07:38:41Z</dcterms:modified>
</cp:coreProperties>
</file>