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38"/>
  </p:notesMasterIdLst>
  <p:sldIdLst>
    <p:sldId id="256" r:id="rId2"/>
    <p:sldId id="300" r:id="rId3"/>
    <p:sldId id="268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294" r:id="rId12"/>
    <p:sldId id="308" r:id="rId13"/>
    <p:sldId id="309" r:id="rId14"/>
    <p:sldId id="310" r:id="rId15"/>
    <p:sldId id="312" r:id="rId16"/>
    <p:sldId id="311" r:id="rId17"/>
    <p:sldId id="314" r:id="rId18"/>
    <p:sldId id="307" r:id="rId19"/>
    <p:sldId id="295" r:id="rId20"/>
    <p:sldId id="296" r:id="rId21"/>
    <p:sldId id="298" r:id="rId22"/>
    <p:sldId id="278" r:id="rId23"/>
    <p:sldId id="31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808AD"/>
    <a:srgbClr val="003399"/>
    <a:srgbClr val="FFFF00"/>
    <a:srgbClr val="009900"/>
    <a:srgbClr val="009799"/>
    <a:srgbClr val="CC0000"/>
    <a:srgbClr val="6666FF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roject:ILCTA_VTS:Software:LVBackupData:Cavity%20Test%20Data:TB9ACC015M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roject:ILCTA_VTS:Software:LVBackupData:Cavity%20Test%20Data:TB9ACC015M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TB9ACC015 </c:v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TB9ACC015M.txt!$C$2:$C$27</c:f>
              <c:numCache>
                <c:formatCode>0.00E+00</c:formatCode>
                <c:ptCount val="26"/>
                <c:pt idx="0">
                  <c:v>4.10204171</c:v>
                </c:pt>
                <c:pt idx="1">
                  <c:v>4.1223678499999936</c:v>
                </c:pt>
                <c:pt idx="2">
                  <c:v>4.1207045099999933</c:v>
                </c:pt>
                <c:pt idx="3">
                  <c:v>4.1283258399999934</c:v>
                </c:pt>
                <c:pt idx="4">
                  <c:v>4.6427487300000001</c:v>
                </c:pt>
                <c:pt idx="5">
                  <c:v>4.8202409099999981</c:v>
                </c:pt>
                <c:pt idx="6">
                  <c:v>2.9004044099999997</c:v>
                </c:pt>
                <c:pt idx="7">
                  <c:v>2.0505828500000001</c:v>
                </c:pt>
                <c:pt idx="8">
                  <c:v>1.07215678</c:v>
                </c:pt>
                <c:pt idx="9">
                  <c:v>4.9301824600000002</c:v>
                </c:pt>
                <c:pt idx="10">
                  <c:v>5.9830811800000028</c:v>
                </c:pt>
                <c:pt idx="11">
                  <c:v>7.0031887800000003</c:v>
                </c:pt>
                <c:pt idx="12">
                  <c:v>7.9085648599999958</c:v>
                </c:pt>
                <c:pt idx="13">
                  <c:v>9.0142927799999999</c:v>
                </c:pt>
                <c:pt idx="14">
                  <c:v>10.068958599999998</c:v>
                </c:pt>
                <c:pt idx="15">
                  <c:v>10.0728524</c:v>
                </c:pt>
                <c:pt idx="16">
                  <c:v>10.069451600000004</c:v>
                </c:pt>
                <c:pt idx="17">
                  <c:v>10.943803000000001</c:v>
                </c:pt>
                <c:pt idx="18">
                  <c:v>12.226071899999997</c:v>
                </c:pt>
                <c:pt idx="19">
                  <c:v>11.915780500000006</c:v>
                </c:pt>
                <c:pt idx="20">
                  <c:v>13.091423199999999</c:v>
                </c:pt>
                <c:pt idx="21">
                  <c:v>14.036556600000004</c:v>
                </c:pt>
                <c:pt idx="22">
                  <c:v>14.035236600000005</c:v>
                </c:pt>
                <c:pt idx="23">
                  <c:v>14.9128147</c:v>
                </c:pt>
                <c:pt idx="24">
                  <c:v>15.995047100000004</c:v>
                </c:pt>
                <c:pt idx="25">
                  <c:v>16.7</c:v>
                </c:pt>
              </c:numCache>
            </c:numRef>
          </c:xVal>
          <c:yVal>
            <c:numRef>
              <c:f>TB9ACC015M.txt!$E$2:$E$27</c:f>
              <c:numCache>
                <c:formatCode>0.00E+00</c:formatCode>
                <c:ptCount val="26"/>
                <c:pt idx="0">
                  <c:v>32426520200</c:v>
                </c:pt>
                <c:pt idx="1">
                  <c:v>32632704300</c:v>
                </c:pt>
                <c:pt idx="2">
                  <c:v>32710516700</c:v>
                </c:pt>
                <c:pt idx="3">
                  <c:v>32834612200.000004</c:v>
                </c:pt>
                <c:pt idx="4">
                  <c:v>32918723900</c:v>
                </c:pt>
                <c:pt idx="5">
                  <c:v>33444540800</c:v>
                </c:pt>
                <c:pt idx="6">
                  <c:v>31496372200.000004</c:v>
                </c:pt>
                <c:pt idx="7">
                  <c:v>30077017400.000008</c:v>
                </c:pt>
                <c:pt idx="8">
                  <c:v>27670617900.000004</c:v>
                </c:pt>
                <c:pt idx="9">
                  <c:v>33385445800</c:v>
                </c:pt>
                <c:pt idx="10">
                  <c:v>34203935800.000004</c:v>
                </c:pt>
                <c:pt idx="11">
                  <c:v>35160275000</c:v>
                </c:pt>
                <c:pt idx="12">
                  <c:v>35698594799.999992</c:v>
                </c:pt>
                <c:pt idx="13">
                  <c:v>36192629699.999992</c:v>
                </c:pt>
                <c:pt idx="14">
                  <c:v>37983903100</c:v>
                </c:pt>
                <c:pt idx="15">
                  <c:v>38126942899.999992</c:v>
                </c:pt>
                <c:pt idx="16">
                  <c:v>38219676500</c:v>
                </c:pt>
                <c:pt idx="17">
                  <c:v>38859156600</c:v>
                </c:pt>
                <c:pt idx="18">
                  <c:v>40344910800.000008</c:v>
                </c:pt>
                <c:pt idx="19">
                  <c:v>39858460899.999992</c:v>
                </c:pt>
                <c:pt idx="20">
                  <c:v>40644361999.999985</c:v>
                </c:pt>
                <c:pt idx="21">
                  <c:v>42530339500</c:v>
                </c:pt>
                <c:pt idx="22">
                  <c:v>42762934500.000015</c:v>
                </c:pt>
                <c:pt idx="23">
                  <c:v>43336024900.000015</c:v>
                </c:pt>
                <c:pt idx="24">
                  <c:v>43756612400</c:v>
                </c:pt>
                <c:pt idx="25">
                  <c:v>44000000000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38080"/>
        <c:axId val="83244544"/>
      </c:scatterChart>
      <c:valAx>
        <c:axId val="7503808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244544"/>
        <c:crosses val="autoZero"/>
        <c:crossBetween val="midCat"/>
      </c:valAx>
      <c:valAx>
        <c:axId val="83244544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0380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05256722427733E-2"/>
          <c:y val="2.601926458221852E-2"/>
          <c:w val="0.72162550464324549"/>
          <c:h val="0.91051173457686696"/>
        </c:manualLayout>
      </c:layout>
      <c:scatterChart>
        <c:scatterStyle val="lineMarker"/>
        <c:varyColors val="0"/>
        <c:ser>
          <c:idx val="0"/>
          <c:order val="0"/>
          <c:tx>
            <c:v>TB9ACC015 N doped</c:v>
          </c:tx>
          <c:spPr>
            <a:ln w="47625">
              <a:noFill/>
            </a:ln>
          </c:spPr>
          <c:xVal>
            <c:numRef>
              <c:f>TB9ACC015M.txt!$C$2:$C$27</c:f>
              <c:numCache>
                <c:formatCode>0.00E+00</c:formatCode>
                <c:ptCount val="26"/>
                <c:pt idx="0">
                  <c:v>4.10204171</c:v>
                </c:pt>
                <c:pt idx="1">
                  <c:v>4.1223678499999901</c:v>
                </c:pt>
                <c:pt idx="2">
                  <c:v>4.1207045099999888</c:v>
                </c:pt>
                <c:pt idx="3">
                  <c:v>4.1283258399999889</c:v>
                </c:pt>
                <c:pt idx="4">
                  <c:v>4.6427487300000001</c:v>
                </c:pt>
                <c:pt idx="5">
                  <c:v>4.8202409099999981</c:v>
                </c:pt>
                <c:pt idx="6">
                  <c:v>2.9004044099999997</c:v>
                </c:pt>
                <c:pt idx="7">
                  <c:v>2.0505828500000001</c:v>
                </c:pt>
                <c:pt idx="8">
                  <c:v>1.07215678</c:v>
                </c:pt>
                <c:pt idx="9">
                  <c:v>4.9301824600000002</c:v>
                </c:pt>
                <c:pt idx="10">
                  <c:v>5.9830811800000028</c:v>
                </c:pt>
                <c:pt idx="11">
                  <c:v>7.0031887800000003</c:v>
                </c:pt>
                <c:pt idx="12">
                  <c:v>7.908564859999994</c:v>
                </c:pt>
                <c:pt idx="13">
                  <c:v>9.0142927799999999</c:v>
                </c:pt>
                <c:pt idx="14">
                  <c:v>10.068958599999998</c:v>
                </c:pt>
                <c:pt idx="15">
                  <c:v>10.0728524</c:v>
                </c:pt>
                <c:pt idx="16">
                  <c:v>10.069451600000004</c:v>
                </c:pt>
                <c:pt idx="17">
                  <c:v>10.943803000000001</c:v>
                </c:pt>
                <c:pt idx="18">
                  <c:v>12.226071899999997</c:v>
                </c:pt>
                <c:pt idx="19">
                  <c:v>11.915780500000006</c:v>
                </c:pt>
                <c:pt idx="20">
                  <c:v>13.091423199999999</c:v>
                </c:pt>
                <c:pt idx="21">
                  <c:v>14.036556600000004</c:v>
                </c:pt>
                <c:pt idx="22">
                  <c:v>14.035236600000005</c:v>
                </c:pt>
                <c:pt idx="23">
                  <c:v>14.9128147</c:v>
                </c:pt>
                <c:pt idx="24">
                  <c:v>15.995047100000004</c:v>
                </c:pt>
                <c:pt idx="25">
                  <c:v>16.7</c:v>
                </c:pt>
              </c:numCache>
            </c:numRef>
          </c:xVal>
          <c:yVal>
            <c:numRef>
              <c:f>TB9ACC015M.txt!$E$2:$E$27</c:f>
              <c:numCache>
                <c:formatCode>0.00E+00</c:formatCode>
                <c:ptCount val="26"/>
                <c:pt idx="0">
                  <c:v>32426520200</c:v>
                </c:pt>
                <c:pt idx="1">
                  <c:v>32632704300</c:v>
                </c:pt>
                <c:pt idx="2">
                  <c:v>32710516700</c:v>
                </c:pt>
                <c:pt idx="3">
                  <c:v>32834612200.000004</c:v>
                </c:pt>
                <c:pt idx="4">
                  <c:v>32918723900</c:v>
                </c:pt>
                <c:pt idx="5">
                  <c:v>33444540800</c:v>
                </c:pt>
                <c:pt idx="6">
                  <c:v>31496372200.000004</c:v>
                </c:pt>
                <c:pt idx="7">
                  <c:v>30077017400.000008</c:v>
                </c:pt>
                <c:pt idx="8">
                  <c:v>27670617900.000004</c:v>
                </c:pt>
                <c:pt idx="9">
                  <c:v>33385445800</c:v>
                </c:pt>
                <c:pt idx="10">
                  <c:v>34203935800.000004</c:v>
                </c:pt>
                <c:pt idx="11">
                  <c:v>35160275000</c:v>
                </c:pt>
                <c:pt idx="12">
                  <c:v>35698594799.999992</c:v>
                </c:pt>
                <c:pt idx="13">
                  <c:v>36192629699.999992</c:v>
                </c:pt>
                <c:pt idx="14">
                  <c:v>37983903100</c:v>
                </c:pt>
                <c:pt idx="15">
                  <c:v>38126942899.999992</c:v>
                </c:pt>
                <c:pt idx="16">
                  <c:v>38219676500</c:v>
                </c:pt>
                <c:pt idx="17">
                  <c:v>38859156600</c:v>
                </c:pt>
                <c:pt idx="18">
                  <c:v>40344910800.000008</c:v>
                </c:pt>
                <c:pt idx="19">
                  <c:v>39858460899.999992</c:v>
                </c:pt>
                <c:pt idx="20">
                  <c:v>40644361999.999985</c:v>
                </c:pt>
                <c:pt idx="21">
                  <c:v>42530339500</c:v>
                </c:pt>
                <c:pt idx="22">
                  <c:v>42762934500.000015</c:v>
                </c:pt>
                <c:pt idx="23">
                  <c:v>43336024900.000015</c:v>
                </c:pt>
                <c:pt idx="24">
                  <c:v>43756612400</c:v>
                </c:pt>
                <c:pt idx="25">
                  <c:v>44000000000</c:v>
                </c:pt>
              </c:numCache>
            </c:numRef>
          </c:yVal>
          <c:smooth val="0"/>
        </c:ser>
        <c:ser>
          <c:idx val="1"/>
          <c:order val="1"/>
          <c:tx>
            <c:v>TB9ACC012 N doped</c:v>
          </c:tx>
          <c:spPr>
            <a:ln w="47625">
              <a:noFill/>
            </a:ln>
          </c:spPr>
          <c:xVal>
            <c:numRef>
              <c:f>TB9ACC015M.txt!$C$75:$C$97</c:f>
              <c:numCache>
                <c:formatCode>0.00E+00</c:formatCode>
                <c:ptCount val="23"/>
                <c:pt idx="0">
                  <c:v>2.6992607400000002</c:v>
                </c:pt>
                <c:pt idx="1">
                  <c:v>4.73437222</c:v>
                </c:pt>
                <c:pt idx="2">
                  <c:v>4.7213751800000026</c:v>
                </c:pt>
                <c:pt idx="3">
                  <c:v>3.9932424399999955</c:v>
                </c:pt>
                <c:pt idx="4">
                  <c:v>3.0786328099999998</c:v>
                </c:pt>
                <c:pt idx="5">
                  <c:v>2.0001734199999999</c:v>
                </c:pt>
                <c:pt idx="6">
                  <c:v>1.08242799</c:v>
                </c:pt>
                <c:pt idx="7">
                  <c:v>4.597426039999994</c:v>
                </c:pt>
                <c:pt idx="8">
                  <c:v>4.4875694600000013</c:v>
                </c:pt>
                <c:pt idx="9">
                  <c:v>4.9749035699999942</c:v>
                </c:pt>
                <c:pt idx="10">
                  <c:v>5.9351945499999941</c:v>
                </c:pt>
                <c:pt idx="11">
                  <c:v>6.9433075000000004</c:v>
                </c:pt>
                <c:pt idx="12">
                  <c:v>8.0106193000000001</c:v>
                </c:pt>
                <c:pt idx="13">
                  <c:v>9.0131397900000003</c:v>
                </c:pt>
                <c:pt idx="14">
                  <c:v>9.9485972600000014</c:v>
                </c:pt>
                <c:pt idx="15">
                  <c:v>10.964412400000002</c:v>
                </c:pt>
                <c:pt idx="16">
                  <c:v>12.0422475</c:v>
                </c:pt>
                <c:pt idx="17">
                  <c:v>12.938132300000001</c:v>
                </c:pt>
                <c:pt idx="18">
                  <c:v>13.911828099999997</c:v>
                </c:pt>
                <c:pt idx="19">
                  <c:v>14.9815086</c:v>
                </c:pt>
                <c:pt idx="20">
                  <c:v>15.8815197</c:v>
                </c:pt>
                <c:pt idx="21">
                  <c:v>15.9499035</c:v>
                </c:pt>
                <c:pt idx="22">
                  <c:v>16.7</c:v>
                </c:pt>
              </c:numCache>
            </c:numRef>
          </c:xVal>
          <c:yVal>
            <c:numRef>
              <c:f>TB9ACC015M.txt!$E$75:$E$97</c:f>
              <c:numCache>
                <c:formatCode>0.00E+00</c:formatCode>
                <c:ptCount val="23"/>
                <c:pt idx="0">
                  <c:v>24814515500</c:v>
                </c:pt>
                <c:pt idx="1">
                  <c:v>26264851600</c:v>
                </c:pt>
                <c:pt idx="2">
                  <c:v>26091247000.000008</c:v>
                </c:pt>
                <c:pt idx="3">
                  <c:v>25642462500</c:v>
                </c:pt>
                <c:pt idx="4">
                  <c:v>25011934400.000004</c:v>
                </c:pt>
                <c:pt idx="5">
                  <c:v>23866195700</c:v>
                </c:pt>
                <c:pt idx="6">
                  <c:v>22752021800</c:v>
                </c:pt>
                <c:pt idx="7">
                  <c:v>24570105300</c:v>
                </c:pt>
                <c:pt idx="8">
                  <c:v>25116389500</c:v>
                </c:pt>
                <c:pt idx="9">
                  <c:v>26698181900</c:v>
                </c:pt>
                <c:pt idx="10">
                  <c:v>26893131300</c:v>
                </c:pt>
                <c:pt idx="11">
                  <c:v>27438102300.000004</c:v>
                </c:pt>
                <c:pt idx="12">
                  <c:v>28084308800</c:v>
                </c:pt>
                <c:pt idx="13">
                  <c:v>28117802200</c:v>
                </c:pt>
                <c:pt idx="14">
                  <c:v>28580764300</c:v>
                </c:pt>
                <c:pt idx="15">
                  <c:v>28852215000</c:v>
                </c:pt>
                <c:pt idx="16">
                  <c:v>29368219200</c:v>
                </c:pt>
                <c:pt idx="17">
                  <c:v>29440085200</c:v>
                </c:pt>
                <c:pt idx="18">
                  <c:v>29919572700</c:v>
                </c:pt>
                <c:pt idx="19">
                  <c:v>29925300600</c:v>
                </c:pt>
                <c:pt idx="20">
                  <c:v>29809220400.000004</c:v>
                </c:pt>
                <c:pt idx="21">
                  <c:v>29741982200</c:v>
                </c:pt>
                <c:pt idx="22">
                  <c:v>29900000000</c:v>
                </c:pt>
              </c:numCache>
            </c:numRef>
          </c:yVal>
          <c:smooth val="0"/>
        </c:ser>
        <c:ser>
          <c:idx val="2"/>
          <c:order val="2"/>
          <c:tx>
            <c:v>TB9AES011 N doped</c:v>
          </c:tx>
          <c:spPr>
            <a:ln w="47625">
              <a:noFill/>
            </a:ln>
          </c:spPr>
          <c:xVal>
            <c:numRef>
              <c:f>TB9ACC015M.txt!$C$101:$C$131</c:f>
              <c:numCache>
                <c:formatCode>0.00E+00</c:formatCode>
                <c:ptCount val="31"/>
                <c:pt idx="0">
                  <c:v>4.3506334999999998</c:v>
                </c:pt>
                <c:pt idx="1">
                  <c:v>5.0125964699999921</c:v>
                </c:pt>
                <c:pt idx="2">
                  <c:v>1.92612388</c:v>
                </c:pt>
                <c:pt idx="3">
                  <c:v>2.4319644699999987</c:v>
                </c:pt>
                <c:pt idx="4">
                  <c:v>2.9853639599999999</c:v>
                </c:pt>
                <c:pt idx="5">
                  <c:v>2.9855476199999997</c:v>
                </c:pt>
                <c:pt idx="6">
                  <c:v>4.000419539999994</c:v>
                </c:pt>
                <c:pt idx="7">
                  <c:v>4.0003982300000001</c:v>
                </c:pt>
                <c:pt idx="8">
                  <c:v>4.0005086699999941</c:v>
                </c:pt>
                <c:pt idx="9">
                  <c:v>6.03786706</c:v>
                </c:pt>
                <c:pt idx="10">
                  <c:v>6.9263954000000014</c:v>
                </c:pt>
                <c:pt idx="11">
                  <c:v>7.8796014900000042</c:v>
                </c:pt>
                <c:pt idx="12">
                  <c:v>8.4738264600000015</c:v>
                </c:pt>
                <c:pt idx="13">
                  <c:v>9.1162956699999995</c:v>
                </c:pt>
                <c:pt idx="14">
                  <c:v>9.1202554099999986</c:v>
                </c:pt>
                <c:pt idx="15">
                  <c:v>10.0680327</c:v>
                </c:pt>
                <c:pt idx="16">
                  <c:v>10.897965699999999</c:v>
                </c:pt>
                <c:pt idx="17">
                  <c:v>11.847209900000001</c:v>
                </c:pt>
                <c:pt idx="18">
                  <c:v>13.604179699999998</c:v>
                </c:pt>
                <c:pt idx="19">
                  <c:v>15.0794771</c:v>
                </c:pt>
                <c:pt idx="20">
                  <c:v>16.136267100000012</c:v>
                </c:pt>
                <c:pt idx="21">
                  <c:v>16.202397899999983</c:v>
                </c:pt>
                <c:pt idx="22">
                  <c:v>16.994922299999988</c:v>
                </c:pt>
                <c:pt idx="23">
                  <c:v>18.2566007</c:v>
                </c:pt>
                <c:pt idx="24">
                  <c:v>17.890596599999988</c:v>
                </c:pt>
                <c:pt idx="25">
                  <c:v>18.913611499999991</c:v>
                </c:pt>
                <c:pt idx="26">
                  <c:v>19.231046899999992</c:v>
                </c:pt>
                <c:pt idx="27">
                  <c:v>19.724356799999999</c:v>
                </c:pt>
                <c:pt idx="28">
                  <c:v>19.868048999999989</c:v>
                </c:pt>
                <c:pt idx="29">
                  <c:v>20.0934241</c:v>
                </c:pt>
                <c:pt idx="30">
                  <c:v>20.570538299999992</c:v>
                </c:pt>
              </c:numCache>
            </c:numRef>
          </c:xVal>
          <c:yVal>
            <c:numRef>
              <c:f>TB9ACC015M.txt!$E$101:$E$131</c:f>
              <c:numCache>
                <c:formatCode>0.00E+00</c:formatCode>
                <c:ptCount val="31"/>
                <c:pt idx="0">
                  <c:v>28258212600</c:v>
                </c:pt>
                <c:pt idx="1">
                  <c:v>28481400100</c:v>
                </c:pt>
                <c:pt idx="2">
                  <c:v>26245050600</c:v>
                </c:pt>
                <c:pt idx="3">
                  <c:v>25030179000</c:v>
                </c:pt>
                <c:pt idx="4">
                  <c:v>27618889600</c:v>
                </c:pt>
                <c:pt idx="5">
                  <c:v>27623639200</c:v>
                </c:pt>
                <c:pt idx="6">
                  <c:v>28083525500</c:v>
                </c:pt>
                <c:pt idx="7">
                  <c:v>28094035400</c:v>
                </c:pt>
                <c:pt idx="8">
                  <c:v>28095714700</c:v>
                </c:pt>
                <c:pt idx="9">
                  <c:v>29381873300</c:v>
                </c:pt>
                <c:pt idx="10">
                  <c:v>29865487100</c:v>
                </c:pt>
                <c:pt idx="11">
                  <c:v>30221624800</c:v>
                </c:pt>
                <c:pt idx="12">
                  <c:v>30209165400.000004</c:v>
                </c:pt>
                <c:pt idx="13">
                  <c:v>31070229600</c:v>
                </c:pt>
                <c:pt idx="14">
                  <c:v>31192684100</c:v>
                </c:pt>
                <c:pt idx="15">
                  <c:v>31454970600.000004</c:v>
                </c:pt>
                <c:pt idx="16">
                  <c:v>31765331400</c:v>
                </c:pt>
                <c:pt idx="17">
                  <c:v>32255142700.000004</c:v>
                </c:pt>
                <c:pt idx="18">
                  <c:v>32895657500.000004</c:v>
                </c:pt>
                <c:pt idx="19">
                  <c:v>33640117900</c:v>
                </c:pt>
                <c:pt idx="20">
                  <c:v>34018122200</c:v>
                </c:pt>
                <c:pt idx="21">
                  <c:v>33861470700</c:v>
                </c:pt>
                <c:pt idx="22">
                  <c:v>33956410500</c:v>
                </c:pt>
                <c:pt idx="23">
                  <c:v>34043871100</c:v>
                </c:pt>
                <c:pt idx="24">
                  <c:v>34563330600</c:v>
                </c:pt>
                <c:pt idx="25">
                  <c:v>34787915600</c:v>
                </c:pt>
                <c:pt idx="26">
                  <c:v>35037050700</c:v>
                </c:pt>
                <c:pt idx="27">
                  <c:v>35314867200</c:v>
                </c:pt>
                <c:pt idx="28">
                  <c:v>35104923099.999992</c:v>
                </c:pt>
                <c:pt idx="29">
                  <c:v>35168642700</c:v>
                </c:pt>
                <c:pt idx="30">
                  <c:v>35501498400</c:v>
                </c:pt>
              </c:numCache>
            </c:numRef>
          </c:yVal>
          <c:smooth val="0"/>
        </c:ser>
        <c:ser>
          <c:idx val="3"/>
          <c:order val="3"/>
          <c:tx>
            <c:v>TB9ACC015 120C baked</c:v>
          </c:tx>
          <c:spPr>
            <a:ln w="47625">
              <a:noFill/>
            </a:ln>
          </c:spPr>
          <c:xVal>
            <c:numRef>
              <c:f>TB9ACC015M.txt!$C$135:$C$158</c:f>
              <c:numCache>
                <c:formatCode>0.00E+00</c:formatCode>
                <c:ptCount val="24"/>
                <c:pt idx="0">
                  <c:v>1.9778651600000001</c:v>
                </c:pt>
                <c:pt idx="1">
                  <c:v>3.2811794600000002</c:v>
                </c:pt>
                <c:pt idx="2">
                  <c:v>3.3084221099999978</c:v>
                </c:pt>
                <c:pt idx="3">
                  <c:v>3.29572333</c:v>
                </c:pt>
                <c:pt idx="4">
                  <c:v>3.2487074600000012</c:v>
                </c:pt>
                <c:pt idx="5">
                  <c:v>3.30116027</c:v>
                </c:pt>
                <c:pt idx="6">
                  <c:v>3.0625706699999999</c:v>
                </c:pt>
                <c:pt idx="7">
                  <c:v>2.0708773999999988</c:v>
                </c:pt>
                <c:pt idx="8">
                  <c:v>1.0644282599999995</c:v>
                </c:pt>
                <c:pt idx="9">
                  <c:v>4.0301206699999979</c:v>
                </c:pt>
                <c:pt idx="10">
                  <c:v>5.0732247300000024</c:v>
                </c:pt>
                <c:pt idx="11">
                  <c:v>6.406748880000003</c:v>
                </c:pt>
                <c:pt idx="12">
                  <c:v>7.92289289</c:v>
                </c:pt>
                <c:pt idx="13">
                  <c:v>9.0286589599999978</c:v>
                </c:pt>
                <c:pt idx="14">
                  <c:v>9.9225889500000051</c:v>
                </c:pt>
                <c:pt idx="15">
                  <c:v>9.8834626700000072</c:v>
                </c:pt>
                <c:pt idx="16">
                  <c:v>10.9835007</c:v>
                </c:pt>
                <c:pt idx="17">
                  <c:v>12.027221499999998</c:v>
                </c:pt>
                <c:pt idx="18">
                  <c:v>12.971716200000005</c:v>
                </c:pt>
                <c:pt idx="19">
                  <c:v>12.1085943</c:v>
                </c:pt>
                <c:pt idx="20">
                  <c:v>14.124286100000001</c:v>
                </c:pt>
                <c:pt idx="21">
                  <c:v>14.9587188</c:v>
                </c:pt>
                <c:pt idx="22">
                  <c:v>15.923131</c:v>
                </c:pt>
                <c:pt idx="23">
                  <c:v>15.912263600000001</c:v>
                </c:pt>
              </c:numCache>
            </c:numRef>
          </c:xVal>
          <c:yVal>
            <c:numRef>
              <c:f>TB9ACC015M.txt!$E$135:$E$158</c:f>
              <c:numCache>
                <c:formatCode>0.00E+00</c:formatCode>
                <c:ptCount val="24"/>
                <c:pt idx="0">
                  <c:v>20887709600</c:v>
                </c:pt>
                <c:pt idx="1">
                  <c:v>21206814700</c:v>
                </c:pt>
                <c:pt idx="2">
                  <c:v>22388211500</c:v>
                </c:pt>
                <c:pt idx="3">
                  <c:v>22166250200</c:v>
                </c:pt>
                <c:pt idx="4">
                  <c:v>21342703800</c:v>
                </c:pt>
                <c:pt idx="5">
                  <c:v>22198197900</c:v>
                </c:pt>
                <c:pt idx="6">
                  <c:v>21537816200</c:v>
                </c:pt>
                <c:pt idx="7">
                  <c:v>21161914000</c:v>
                </c:pt>
                <c:pt idx="8">
                  <c:v>19784090600</c:v>
                </c:pt>
                <c:pt idx="9">
                  <c:v>21772836200</c:v>
                </c:pt>
                <c:pt idx="10">
                  <c:v>21748968800</c:v>
                </c:pt>
                <c:pt idx="11">
                  <c:v>20899132900</c:v>
                </c:pt>
                <c:pt idx="12">
                  <c:v>20160195400</c:v>
                </c:pt>
                <c:pt idx="13">
                  <c:v>19366794400</c:v>
                </c:pt>
                <c:pt idx="14">
                  <c:v>19502994000</c:v>
                </c:pt>
                <c:pt idx="15">
                  <c:v>19368704500</c:v>
                </c:pt>
                <c:pt idx="16">
                  <c:v>18546531100</c:v>
                </c:pt>
                <c:pt idx="17">
                  <c:v>17999381000</c:v>
                </c:pt>
                <c:pt idx="18">
                  <c:v>17205411300</c:v>
                </c:pt>
                <c:pt idx="19">
                  <c:v>17733409500</c:v>
                </c:pt>
                <c:pt idx="20">
                  <c:v>16800150700.000002</c:v>
                </c:pt>
                <c:pt idx="21">
                  <c:v>16402967899.999998</c:v>
                </c:pt>
                <c:pt idx="22">
                  <c:v>16006623300</c:v>
                </c:pt>
                <c:pt idx="23">
                  <c:v>16028423800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10112"/>
        <c:axId val="89611648"/>
      </c:scatterChart>
      <c:valAx>
        <c:axId val="8961011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611648"/>
        <c:crosses val="autoZero"/>
        <c:crossBetween val="midCat"/>
      </c:valAx>
      <c:valAx>
        <c:axId val="8961164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610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802134403010929"/>
          <c:y val="0.21263175598195894"/>
          <c:w val="0.17126912791561397"/>
          <c:h val="0.5087170705603549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A02FCC2-A4BC-46C7-A897-74930B37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7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708"/>
            <a:ext cx="1600200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81750"/>
            <a:ext cx="2895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kevin.XENOLAND\My Documents\fnalppt\newwhite\fermi-white-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8763000" cy="1143000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Fermilab</a:t>
            </a:r>
            <a:r>
              <a:rPr lang="en-US" sz="4400" dirty="0" smtClean="0"/>
              <a:t> elliptical cavities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3600" y="2971800"/>
            <a:ext cx="6705600" cy="2438400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Slava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Yakovlev</a:t>
            </a: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sz="1800" b="1" dirty="0" smtClean="0"/>
              <a:t>4th </a:t>
            </a:r>
            <a:r>
              <a:rPr lang="en-US" sz="1800" b="1" dirty="0" err="1"/>
              <a:t>SLHiPP</a:t>
            </a:r>
            <a:r>
              <a:rPr lang="en-US" sz="1800" b="1" dirty="0"/>
              <a:t> </a:t>
            </a:r>
            <a:r>
              <a:rPr lang="en-US" sz="1800" b="1" dirty="0" smtClean="0"/>
              <a:t>Meeting</a:t>
            </a:r>
            <a:endParaRPr lang="en-US" sz="1800" b="1" dirty="0"/>
          </a:p>
          <a:p>
            <a:pPr marL="0" indent="0" algn="r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15-16, 2014</a:t>
            </a:r>
          </a:p>
          <a:p>
            <a:pPr marL="0" indent="0" algn="r" eaLnBrk="1" hangingPunct="1">
              <a:buFontTx/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    Nine cells N doped </a:t>
            </a:r>
            <a:r>
              <a:rPr lang="en-US" sz="2400" dirty="0" err="1" smtClean="0"/>
              <a:t>vs</a:t>
            </a:r>
            <a:r>
              <a:rPr lang="en-US" sz="2400" dirty="0" smtClean="0"/>
              <a:t> typical 120C bake:</a:t>
            </a:r>
            <a:br>
              <a:rPr lang="en-US" sz="2400" dirty="0" smtClean="0"/>
            </a:br>
            <a:r>
              <a:rPr lang="en-US" sz="2400" dirty="0" smtClean="0"/>
              <a:t>           comparison at 2K, mid field: 2-3 times higher Q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224469"/>
              </p:ext>
            </p:extLst>
          </p:nvPr>
        </p:nvGraphicFramePr>
        <p:xfrm>
          <a:off x="1371600" y="12192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435" y="3300221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791200"/>
            <a:ext cx="13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Eacc</a:t>
            </a:r>
            <a:r>
              <a:rPr lang="en-US" dirty="0" smtClean="0"/>
              <a:t> [MV/m]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0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11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" name="TextBox 9"/>
          <p:cNvSpPr txBox="1"/>
          <p:nvPr/>
        </p:nvSpPr>
        <p:spPr>
          <a:xfrm>
            <a:off x="228600" y="914399"/>
            <a:ext cx="8915400" cy="562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HOM </a:t>
            </a:r>
            <a:r>
              <a:rPr lang="en-US" sz="2000" dirty="0">
                <a:solidFill>
                  <a:srgbClr val="FF0000"/>
                </a:solidFill>
              </a:rPr>
              <a:t>damper is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a vulnerable, expensive </a:t>
            </a:r>
            <a:r>
              <a:rPr lang="en-US" sz="2000" dirty="0">
                <a:solidFill>
                  <a:srgbClr val="FF0000"/>
                </a:solidFill>
              </a:rPr>
              <a:t>and complicated part of SC acceleration structure (problems – </a:t>
            </a:r>
            <a:r>
              <a:rPr lang="en-US" sz="2000" dirty="0" err="1" smtClean="0">
                <a:solidFill>
                  <a:srgbClr val="FF0000"/>
                </a:solidFill>
              </a:rPr>
              <a:t>multipactor</a:t>
            </a:r>
            <a:r>
              <a:rPr lang="en-US" sz="2000" dirty="0" smtClean="0">
                <a:solidFill>
                  <a:srgbClr val="FF0000"/>
                </a:solidFill>
              </a:rPr>
              <a:t>, heating, damage </a:t>
            </a:r>
            <a:r>
              <a:rPr lang="en-US" sz="2000" dirty="0">
                <a:solidFill>
                  <a:srgbClr val="FF0000"/>
                </a:solidFill>
              </a:rPr>
              <a:t>of feed-through, etc; additional hardware – cables, feed-through, connectors, loads);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endParaRPr lang="en-US" sz="1800" dirty="0" smtClean="0">
              <a:solidFill>
                <a:srgbClr val="0070C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</a:rPr>
              <a:t>Specifics of Higher Order Mode effects in the </a:t>
            </a:r>
            <a:r>
              <a:rPr lang="en-US" sz="2000" dirty="0" smtClean="0">
                <a:solidFill>
                  <a:srgbClr val="0070C0"/>
                </a:solidFill>
              </a:rPr>
              <a:t>PIP II pulsed/CW </a:t>
            </a:r>
            <a:r>
              <a:rPr lang="en-US" sz="2000" dirty="0" err="1">
                <a:solidFill>
                  <a:srgbClr val="0070C0"/>
                </a:solidFill>
              </a:rPr>
              <a:t>Linac</a:t>
            </a:r>
            <a:r>
              <a:rPr lang="en-US" sz="2000" dirty="0">
                <a:solidFill>
                  <a:srgbClr val="0070C0"/>
                </a:solidFill>
              </a:rPr>
              <a:t>:</a:t>
            </a: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Non-relativistic </a:t>
            </a:r>
            <a:r>
              <a:rPr lang="en-US" sz="2000" dirty="0">
                <a:solidFill>
                  <a:srgbClr val="0070C0"/>
                </a:solidFill>
              </a:rPr>
              <a:t>beam;</a:t>
            </a: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Small </a:t>
            </a:r>
            <a:r>
              <a:rPr lang="en-US" sz="2000" dirty="0" smtClean="0">
                <a:solidFill>
                  <a:srgbClr val="0070C0"/>
                </a:solidFill>
              </a:rPr>
              <a:t>current and small bunch population;</a:t>
            </a:r>
            <a:endParaRPr lang="en-US" sz="2000" dirty="0">
              <a:solidFill>
                <a:srgbClr val="0070C0"/>
              </a:solidFill>
            </a:endParaRP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No feedback (</a:t>
            </a:r>
            <a:r>
              <a:rPr lang="en-US" sz="2000" dirty="0" err="1">
                <a:solidFill>
                  <a:srgbClr val="0070C0"/>
                </a:solidFill>
              </a:rPr>
              <a:t>linac</a:t>
            </a:r>
            <a:r>
              <a:rPr lang="en-US" sz="2000" dirty="0">
                <a:solidFill>
                  <a:srgbClr val="0070C0"/>
                </a:solidFill>
              </a:rPr>
              <a:t>);</a:t>
            </a: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Complicated beam timing structure </a:t>
            </a:r>
          </a:p>
          <a:p>
            <a:pPr algn="l">
              <a:lnSpc>
                <a:spcPct val="90000"/>
              </a:lnSpc>
              <a:buClr>
                <a:srgbClr val="0033CC"/>
              </a:buClr>
            </a:pPr>
            <a:r>
              <a:rPr lang="en-US" sz="2000" dirty="0">
                <a:solidFill>
                  <a:srgbClr val="0070C0"/>
                </a:solidFill>
              </a:rPr>
              <a:t>     (dense frequency spectrum).</a:t>
            </a: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</a:pPr>
            <a:endParaRPr lang="en-US" sz="2000" dirty="0">
              <a:solidFill>
                <a:srgbClr val="0070C0"/>
              </a:solidFill>
            </a:endParaRPr>
          </a:p>
          <a:p>
            <a:pPr algn="l">
              <a:lnSpc>
                <a:spcPct val="90000"/>
              </a:lnSpc>
              <a:buClr>
                <a:srgbClr val="0033CC"/>
              </a:buClr>
            </a:pPr>
            <a:r>
              <a:rPr lang="en-US" sz="2000" dirty="0">
                <a:solidFill>
                  <a:srgbClr val="0070C0"/>
                </a:solidFill>
              </a:rPr>
              <a:t>Possible issues:</a:t>
            </a: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Resonance </a:t>
            </a:r>
            <a:r>
              <a:rPr lang="en-US" sz="2000" dirty="0">
                <a:solidFill>
                  <a:srgbClr val="0070C0"/>
                </a:solidFill>
              </a:rPr>
              <a:t>excitation of HOMs;</a:t>
            </a: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Collective effects;</a:t>
            </a: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</a:rPr>
              <a:t>Cryo</a:t>
            </a:r>
            <a:r>
              <a:rPr lang="en-US" sz="2000" dirty="0">
                <a:solidFill>
                  <a:srgbClr val="0070C0"/>
                </a:solidFill>
              </a:rPr>
              <a:t>-losses;</a:t>
            </a:r>
          </a:p>
          <a:p>
            <a:pPr marL="457200" indent="-457200" algn="l">
              <a:lnSpc>
                <a:spcPct val="90000"/>
              </a:lnSpc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</a:rPr>
              <a:t>Emittance</a:t>
            </a:r>
            <a:r>
              <a:rPr lang="en-US" sz="2000" dirty="0">
                <a:solidFill>
                  <a:srgbClr val="0070C0"/>
                </a:solidFill>
              </a:rPr>
              <a:t> dilution (longitudinal and transverse).</a:t>
            </a: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28600"/>
            <a:ext cx="585929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>
                <a:solidFill>
                  <a:srgbClr val="0033CC"/>
                </a:solidFill>
              </a:rPr>
              <a:t>High-Order Modes in Project X cavities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12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7" name="TextBox 5"/>
          <p:cNvSpPr txBox="1"/>
          <p:nvPr/>
        </p:nvSpPr>
        <p:spPr>
          <a:xfrm>
            <a:off x="152400" y="425470"/>
            <a:ext cx="8839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Loss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factor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calculations for non-relativistic beam;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Beam spectrum investigation for different Project X operation options;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Cavity spectrum investigations (simulations and measurements) for all the PIP II sections -  HWR, SSR1, SSR2, LB650 and HB650 – impedance and spectrum density versus frequency;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Resonant frequency spread for HOMs estimations and if possible measurements for all the cavities of the PIP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II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Q estimations for different modes;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HOM impedance spread (estimations and measurements) for all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the cavities of the Project X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HOM impedance dependence on the particle velocity over the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linac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Microphonics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for different HOMs;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Stability of HOMs versus operation mode tuning/detuning;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Cryogenic loss estimations for different option of the Project X operation (taking into account propagating and non-propagating modes);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Estimation of the beam </a:t>
            </a:r>
            <a:r>
              <a:rPr lang="en-US" dirty="0" err="1">
                <a:solidFill>
                  <a:srgbClr val="000099"/>
                </a:solidFill>
              </a:rPr>
              <a:t>emittance</a:t>
            </a:r>
            <a:r>
              <a:rPr lang="en-US" dirty="0">
                <a:solidFill>
                  <a:srgbClr val="000099"/>
                </a:solidFill>
              </a:rPr>
              <a:t> (longitudinal and transverse) dilution caused by  HOMs;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Longitudinal “klystron type” instabilities caused by HOMs;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Transverse  instability – BBU;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Comparison to operating accelerators (SNS)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0"/>
            <a:ext cx="462658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kern="0" dirty="0">
                <a:solidFill>
                  <a:srgbClr val="0033CC"/>
                </a:solidFill>
              </a:rPr>
              <a:t>Scope of HOM investigations: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4300" y="1628507"/>
            <a:ext cx="8915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Detailed simulations show: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Beam Break Up (BBU) should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not be a problem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;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“Klystron-type” longitudinal instability does not look to be a problem as well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Resonance excitation of the dipole modes does not look to be an issue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;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Accidental resonance excitation of the 2d monopole band in beta=0.9 section may lead to longitudinal emittance dilution, but probability is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very small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However, v.2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of the cavity was designed which is free of this </a:t>
            </a:r>
            <a:r>
              <a:rPr lang="en-US" sz="2000" kern="0" dirty="0" err="1">
                <a:solidFill>
                  <a:srgbClr val="0070C0"/>
                </a:solidFill>
              </a:rPr>
              <a:t>i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ssue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No HOM dampers!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2501653" y="520511"/>
            <a:ext cx="4232249" cy="123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b="1" kern="0" dirty="0">
                <a:solidFill>
                  <a:srgbClr val="0033CC"/>
                </a:solidFill>
              </a:rPr>
              <a:t>Studies of HOMs in the PX: </a:t>
            </a:r>
            <a:endParaRPr lang="en-US" sz="2400" b="1" kern="0" dirty="0" smtClean="0">
              <a:solidFill>
                <a:srgbClr val="0033CC"/>
              </a:solidFill>
            </a:endParaRPr>
          </a:p>
          <a:p>
            <a:pPr lvl="0" algn="ctr"/>
            <a:r>
              <a:rPr lang="en-US" sz="2400" b="1" kern="0" dirty="0" smtClean="0">
                <a:solidFill>
                  <a:srgbClr val="0033CC"/>
                </a:solidFill>
              </a:rPr>
              <a:t>“to </a:t>
            </a:r>
            <a:r>
              <a:rPr lang="en-US" sz="2400" b="1" kern="0" dirty="0">
                <a:solidFill>
                  <a:srgbClr val="0033CC"/>
                </a:solidFill>
              </a:rPr>
              <a:t>damp or not to damp</a:t>
            </a:r>
            <a:r>
              <a:rPr lang="en-US" sz="2400" b="1" kern="0" dirty="0" smtClean="0">
                <a:solidFill>
                  <a:srgbClr val="0033CC"/>
                </a:solidFill>
              </a:rPr>
              <a:t>?”</a:t>
            </a:r>
            <a:endParaRPr lang="en-US" sz="2400" b="1" kern="0" dirty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7338" indent="-287338" algn="l" defTabSz="914400" rtl="0" eaLnBrk="1" latinLnBrk="0" hangingPunct="1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err="1" smtClean="0">
                <a:solidFill>
                  <a:srgbClr val="0033CC"/>
                </a:solidFill>
                <a:ea typeface="+mn-ea"/>
                <a:cs typeface="+mn-cs"/>
              </a:rPr>
              <a:t>Microphonics</a:t>
            </a:r>
            <a:r>
              <a:rPr lang="en-US" sz="2800" b="1" dirty="0" smtClean="0">
                <a:solidFill>
                  <a:srgbClr val="0033CC"/>
                </a:solidFill>
                <a:ea typeface="+mn-ea"/>
                <a:cs typeface="+mn-cs"/>
              </a:rPr>
              <a:t> in PIP II Cavities</a:t>
            </a:r>
          </a:p>
          <a:p>
            <a:pPr marL="635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  <a:ea typeface="+mn-ea"/>
                <a:cs typeface="+mn-cs"/>
              </a:rPr>
              <a:t>Low beam loading (</a:t>
            </a:r>
            <a:r>
              <a:rPr lang="en-US" dirty="0" smtClean="0">
                <a:solidFill>
                  <a:srgbClr val="000099"/>
                </a:solidFill>
              </a:rPr>
              <a:t>1-</a:t>
            </a:r>
            <a:r>
              <a:rPr lang="en-US" sz="2000" dirty="0" smtClean="0">
                <a:solidFill>
                  <a:srgbClr val="000099"/>
                </a:solidFill>
                <a:ea typeface="+mn-ea"/>
                <a:cs typeface="+mn-cs"/>
              </a:rPr>
              <a:t>2 mA) → narrow cavity bandwidth → </a:t>
            </a:r>
            <a:r>
              <a:rPr lang="en-US" sz="2000" dirty="0" err="1" smtClean="0">
                <a:solidFill>
                  <a:srgbClr val="000099"/>
                </a:solidFill>
                <a:ea typeface="+mn-ea"/>
                <a:cs typeface="+mn-cs"/>
              </a:rPr>
              <a:t>microphonics</a:t>
            </a:r>
            <a:r>
              <a:rPr lang="en-US" sz="2000" dirty="0" smtClean="0">
                <a:solidFill>
                  <a:srgbClr val="000099"/>
                </a:solidFill>
                <a:ea typeface="+mn-ea"/>
                <a:cs typeface="+mn-cs"/>
              </a:rPr>
              <a:t> issues. </a:t>
            </a:r>
          </a:p>
          <a:p>
            <a:pPr marL="635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FFFF00"/>
              </a:solidFill>
              <a:ea typeface="+mn-ea"/>
              <a:cs typeface="+mn-cs"/>
            </a:endParaRPr>
          </a:p>
          <a:p>
            <a:pPr marL="6350" indent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a typeface="+mn-ea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1168" y="1845576"/>
            <a:ext cx="42896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hangingPunct="0">
              <a:spcBef>
                <a:spcPct val="0"/>
              </a:spcBef>
              <a:buFontTx/>
              <a:buChar char="•"/>
            </a:pPr>
            <a:r>
              <a:rPr lang="en-US" sz="1400" b="1" dirty="0" smtClean="0">
                <a:solidFill>
                  <a:srgbClr val="006600"/>
                </a:solidFill>
                <a:cs typeface="Times New Roman" pitchFamily="18" charset="0"/>
              </a:rPr>
              <a:t>Providing </a:t>
            </a:r>
            <a:r>
              <a:rPr lang="en-US" sz="1400" b="1" dirty="0">
                <a:solidFill>
                  <a:srgbClr val="006600"/>
                </a:solidFill>
                <a:cs typeface="Times New Roman" pitchFamily="18" charset="0"/>
              </a:rPr>
              <a:t>sufficient reserve RF power to compensate for the expected peak detuning levels.</a:t>
            </a:r>
          </a:p>
          <a:p>
            <a:pPr lvl="0" algn="just" eaLnBrk="0" hangingPunct="0">
              <a:spcBef>
                <a:spcPct val="0"/>
              </a:spcBef>
              <a:buFontTx/>
              <a:buChar char="•"/>
            </a:pPr>
            <a:endParaRPr lang="en-US" sz="1400" b="1" dirty="0">
              <a:solidFill>
                <a:srgbClr val="006600"/>
              </a:solidFill>
              <a:cs typeface="Times New Roman" pitchFamily="18" charset="0"/>
            </a:endParaRPr>
          </a:p>
          <a:p>
            <a:pPr algn="just" eaLnBrk="0" hangingPunct="0">
              <a:spcBef>
                <a:spcPct val="0"/>
              </a:spcBef>
              <a:buFontTx/>
              <a:buChar char="•"/>
            </a:pPr>
            <a:r>
              <a:rPr lang="en-US" sz="14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Improving </a:t>
            </a:r>
            <a:r>
              <a:rPr lang="en-US" sz="14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the regulation of the bath pressure to minimize the magnitude of cyclic variations and </a:t>
            </a:r>
            <a:r>
              <a:rPr lang="en-US" sz="14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transients.</a:t>
            </a:r>
          </a:p>
          <a:p>
            <a:pPr algn="just" eaLnBrk="0" hangingPunct="0">
              <a:spcBef>
                <a:spcPct val="0"/>
              </a:spcBef>
              <a:buFontTx/>
              <a:buChar char="•"/>
            </a:pPr>
            <a:endParaRPr lang="en-US" sz="1400" b="1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ct val="0"/>
              </a:spcBef>
              <a:buFontTx/>
              <a:buChar char="•"/>
            </a:pPr>
            <a:r>
              <a:rPr lang="en-US" sz="14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Reducing </a:t>
            </a:r>
            <a:r>
              <a:rPr lang="en-US" sz="14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the sensitivity of the cavity resonant frequency to variations in the helium bath pressure (</a:t>
            </a:r>
            <a:r>
              <a:rPr lang="en-US" sz="1400" b="1" dirty="0" err="1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df</a:t>
            </a:r>
            <a:r>
              <a:rPr lang="en-US" sz="14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/</a:t>
            </a:r>
            <a:r>
              <a:rPr lang="en-US" sz="1400" b="1" dirty="0" err="1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dP</a:t>
            </a:r>
            <a:r>
              <a:rPr lang="en-US" sz="14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algn="just" eaLnBrk="0" hangingPunct="0">
              <a:spcBef>
                <a:spcPct val="0"/>
              </a:spcBef>
              <a:buFontTx/>
              <a:buChar char="•"/>
            </a:pPr>
            <a:endParaRPr lang="en-US" sz="1400" b="1" dirty="0" smtClean="0">
              <a:solidFill>
                <a:srgbClr val="006600"/>
              </a:solidFill>
            </a:endParaRPr>
          </a:p>
          <a:p>
            <a:pPr lvl="0" algn="just" eaLnBrk="0" hangingPunct="0">
              <a:spcBef>
                <a:spcPct val="0"/>
              </a:spcBef>
              <a:buFontTx/>
              <a:buChar char="•"/>
            </a:pPr>
            <a:r>
              <a:rPr lang="en-US" sz="14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Minimizing </a:t>
            </a:r>
            <a:r>
              <a:rPr lang="en-US" sz="14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the acoustic energy transmitted to the cavity by external vibration sources.</a:t>
            </a:r>
          </a:p>
          <a:p>
            <a:pPr lvl="0" algn="just" eaLnBrk="0" hangingPunct="0">
              <a:spcBef>
                <a:spcPct val="0"/>
              </a:spcBef>
              <a:buFontTx/>
              <a:buChar char="•"/>
            </a:pPr>
            <a:endParaRPr lang="en-GB" sz="1400" b="1" dirty="0" smtClean="0">
              <a:solidFill>
                <a:srgbClr val="00660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Actively </a:t>
            </a:r>
            <a:r>
              <a:rPr lang="en-GB" sz="1400" b="1" dirty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damping cavity vibrations using a fast mechanical or electromagnetic tuner driven by </a:t>
            </a:r>
            <a:r>
              <a:rPr lang="en-US" sz="1400" b="1" dirty="0">
                <a:solidFill>
                  <a:srgbClr val="006600"/>
                </a:solidFill>
                <a:cs typeface="Times New Roman" pitchFamily="18" charset="0"/>
              </a:rPr>
              <a:t>feedback from measurements of the cavity resonant frequency.</a:t>
            </a:r>
          </a:p>
          <a:p>
            <a:pPr algn="just"/>
            <a:endParaRPr lang="en-US" sz="1600" dirty="0"/>
          </a:p>
        </p:txBody>
      </p:sp>
      <p:sp>
        <p:nvSpPr>
          <p:cNvPr id="9" name="TextBox 4"/>
          <p:cNvSpPr txBox="1"/>
          <p:nvPr/>
        </p:nvSpPr>
        <p:spPr>
          <a:xfrm>
            <a:off x="45472" y="1423922"/>
            <a:ext cx="3889271" cy="84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err="1" bmk="">
                <a:latin typeface="Arial"/>
                <a:cs typeface="Arial" pitchFamily="34" charset="0"/>
              </a:rPr>
              <a:t>Microphonics</a:t>
            </a:r>
            <a:r>
              <a:rPr lang="en-US" sz="2000" dirty="0" bmk="">
                <a:latin typeface="Arial"/>
                <a:cs typeface="Arial" pitchFamily="34" charset="0"/>
              </a:rPr>
              <a:t> Control </a:t>
            </a:r>
            <a:r>
              <a:rPr lang="en-US" sz="2000" dirty="0" smtClean="0" bmk="">
                <a:latin typeface="Arial"/>
                <a:cs typeface="Arial" pitchFamily="34" charset="0"/>
              </a:rPr>
              <a:t>Strategies:</a:t>
            </a:r>
            <a:endParaRPr lang="en-US" sz="2000" dirty="0" bmk="">
              <a:latin typeface="Arial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32" y="1962429"/>
            <a:ext cx="4800600" cy="369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15" y="4347950"/>
            <a:ext cx="4486966" cy="193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864285" cy="236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5334000"/>
            <a:ext cx="400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Stiffening </a:t>
            </a:r>
            <a:r>
              <a:rPr lang="en-US" sz="1600" dirty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rings located to minimize </a:t>
            </a:r>
            <a:r>
              <a:rPr lang="en-US" sz="1600" dirty="0" err="1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df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/</a:t>
            </a:r>
            <a:r>
              <a:rPr lang="en-US" sz="1600" dirty="0" err="1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dP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 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while </a:t>
            </a:r>
            <a:r>
              <a:rPr lang="en-US" sz="1600" dirty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maintaining tunability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6800"/>
            <a:ext cx="2847000" cy="1568667"/>
          </a:xfrm>
          <a:prstGeom prst="rect">
            <a:avLst/>
          </a:prstGeom>
        </p:spPr>
      </p:pic>
      <p:pic>
        <p:nvPicPr>
          <p:cNvPr id="12" name="Picture 11" descr="650MHzHeliumVessel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2671769" cy="12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600200"/>
            <a:ext cx="3160417" cy="10033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8" charset="2"/>
              <a:buNone/>
            </a:pPr>
            <a:r>
              <a:rPr lang="en-US" sz="1600" dirty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Blade 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Tuner – scaled ILC:</a:t>
            </a:r>
          </a:p>
          <a:p>
            <a:pPr marL="342900" indent="-342900" algn="l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High </a:t>
            </a:r>
            <a:r>
              <a:rPr lang="en-US" sz="1600" dirty="0" err="1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df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/</a:t>
            </a:r>
            <a:r>
              <a:rPr lang="en-US" sz="1600" dirty="0" err="1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dP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,</a:t>
            </a:r>
          </a:p>
          <a:p>
            <a:pPr marL="342900" indent="-342900" algn="l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Insufficient  tuning efficiency</a:t>
            </a:r>
            <a:r>
              <a:rPr lang="en-US" sz="2000" dirty="0" smtClean="0">
                <a:solidFill>
                  <a:srgbClr val="EAEAEA"/>
                </a:solidFill>
                <a:latin typeface="Arial" charset="0"/>
                <a:ea typeface="ＭＳ Ｐゴシック" pitchFamily="28" charset="-128"/>
              </a:rPr>
              <a:t>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1438" y="2667000"/>
            <a:ext cx="3662562" cy="1520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New End </a:t>
            </a:r>
            <a:r>
              <a:rPr lang="en-US" sz="1600" dirty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Tuner 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 design:</a:t>
            </a:r>
          </a:p>
          <a:p>
            <a:pPr marL="342900" indent="-342900" algn="l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Low </a:t>
            </a:r>
            <a:r>
              <a:rPr lang="en-US" sz="1600" dirty="0" err="1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df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/</a:t>
            </a:r>
            <a:r>
              <a:rPr lang="en-US" sz="1600" dirty="0" err="1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dP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,</a:t>
            </a:r>
          </a:p>
          <a:p>
            <a:pPr marL="342900" indent="-342900" algn="l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Mechanical resonance </a:t>
            </a: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s &gt; 60 Hz;</a:t>
            </a:r>
          </a:p>
          <a:p>
            <a:pPr marL="342900" indent="-342900" algn="l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Good </a:t>
            </a:r>
            <a:r>
              <a:rPr lang="en-US" sz="1600" dirty="0" err="1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tunability</a:t>
            </a:r>
            <a:r>
              <a:rPr lang="en-US" sz="1600" dirty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;</a:t>
            </a:r>
            <a:endParaRPr lang="en-US" sz="1600" dirty="0" smtClean="0">
              <a:solidFill>
                <a:srgbClr val="003399"/>
              </a:solidFill>
              <a:latin typeface="Arial" charset="0"/>
              <a:ea typeface="ＭＳ Ｐゴシック" pitchFamily="28" charset="-128"/>
            </a:endParaRPr>
          </a:p>
          <a:p>
            <a:pPr marL="342900" indent="-342900" algn="l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99"/>
                </a:solidFill>
                <a:latin typeface="Arial" charset="0"/>
                <a:ea typeface="ＭＳ Ｐゴシック" pitchFamily="28" charset="-128"/>
              </a:rPr>
              <a:t>Less expensive.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2819400" y="152400"/>
            <a:ext cx="425308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33CC"/>
                </a:solidFill>
              </a:rPr>
              <a:t>He vessel and tuner design 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for 650 MHz cavity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501824" y="506908"/>
            <a:ext cx="8568952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buNone/>
              <a:defRPr/>
            </a:pPr>
            <a:r>
              <a:rPr lang="en-US" sz="2400" b="1" dirty="0">
                <a:solidFill>
                  <a:srgbClr val="0033CC"/>
                </a:solidFill>
              </a:rPr>
              <a:t>Requirements to Project X </a:t>
            </a:r>
            <a:r>
              <a:rPr lang="en-US" sz="2400" b="1" dirty="0" smtClean="0">
                <a:solidFill>
                  <a:srgbClr val="0033CC"/>
                </a:solidFill>
              </a:rPr>
              <a:t>RF couplers</a:t>
            </a:r>
            <a:endParaRPr lang="en-US" sz="2400" b="1" dirty="0">
              <a:solidFill>
                <a:srgbClr val="0033CC"/>
              </a:solidFill>
            </a:endParaRPr>
          </a:p>
          <a:p>
            <a:pPr marL="635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FFFF00"/>
              </a:solidFill>
              <a:ea typeface="+mn-ea"/>
              <a:cs typeface="+mn-cs"/>
            </a:endParaRPr>
          </a:p>
          <a:p>
            <a:pPr marL="6350" indent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a typeface="+mn-ea"/>
              <a:cs typeface="+mn-cs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86318" y="1604798"/>
            <a:ext cx="4083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Cavity SSR1 (325MHz):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energy gain	-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2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MeV,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power ,  1 mA case* -  </a:t>
            </a:r>
            <a:r>
              <a:rPr lang="en-US" b="1" kern="0" noProof="0" dirty="0">
                <a:solidFill>
                  <a:srgbClr val="7030A0"/>
                </a:solidFill>
              </a:rPr>
              <a:t>4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kW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power ,  2 mA case*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-</a:t>
            </a:r>
            <a:r>
              <a:rPr lang="en-US" b="1" kern="0" dirty="0">
                <a:solidFill>
                  <a:srgbClr val="7030A0"/>
                </a:solidFill>
              </a:rPr>
              <a:t> </a:t>
            </a:r>
            <a:r>
              <a:rPr lang="en-US" b="1" kern="0" dirty="0" smtClean="0">
                <a:solidFill>
                  <a:srgbClr val="7030A0"/>
                </a:solidFill>
              </a:rPr>
              <a:t>6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kW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318" y="1608500"/>
            <a:ext cx="4031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Cavity SSR2 (325MHz):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energy gain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 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  </a:t>
            </a:r>
            <a:r>
              <a:rPr lang="en-US" b="1" kern="0" dirty="0" smtClean="0">
                <a:solidFill>
                  <a:srgbClr val="7030A0"/>
                </a:solidFill>
              </a:rPr>
              <a:t>5.3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power ,1 mA case* - </a:t>
            </a:r>
            <a:r>
              <a:rPr lang="en-US" b="1" kern="0" dirty="0" smtClean="0">
                <a:solidFill>
                  <a:srgbClr val="7030A0"/>
                </a:solidFill>
              </a:rPr>
              <a:t> 12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kW,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power , 2 mA case* -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17kW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7391" y="3858234"/>
            <a:ext cx="4147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Cavity LB 650 (650MHz):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energy gain	-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11.7 MV,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power ,  1 mA case* - </a:t>
            </a:r>
            <a:r>
              <a:rPr lang="en-US" b="1" kern="0" dirty="0" smtClean="0">
                <a:solidFill>
                  <a:srgbClr val="7030A0"/>
                </a:solidFill>
              </a:rPr>
              <a:t>30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kW,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power ,  2 mA case* </a:t>
            </a:r>
            <a:r>
              <a:rPr lang="en-US" b="1" kern="0" dirty="0">
                <a:solidFill>
                  <a:srgbClr val="0070C0"/>
                </a:solidFill>
              </a:rPr>
              <a:t>-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lang="en-US" b="1" kern="0" dirty="0" smtClean="0">
                <a:solidFill>
                  <a:srgbClr val="7030A0"/>
                </a:solidFill>
              </a:rPr>
              <a:t>40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kW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68313" y="3850522"/>
            <a:ext cx="42498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Cavity HB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650 (650MHz)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energy gain	 -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17.7 MV,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power ,  1 mA case*  - </a:t>
            </a:r>
            <a:r>
              <a:rPr lang="en-US" b="1" kern="0" dirty="0" smtClean="0">
                <a:solidFill>
                  <a:srgbClr val="7030A0"/>
                </a:solidFill>
              </a:rPr>
              <a:t>30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 kW,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Max. power ,  2 mA case*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-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r>
              <a:rPr lang="en-US" b="1" kern="0" noProof="0" dirty="0" smtClean="0">
                <a:solidFill>
                  <a:srgbClr val="7030A0"/>
                </a:solidFill>
              </a:rPr>
              <a:t>5</a:t>
            </a:r>
            <a:r>
              <a:rPr lang="en-US" b="1" kern="0" dirty="0" smtClean="0">
                <a:solidFill>
                  <a:srgbClr val="7030A0"/>
                </a:solidFill>
              </a:rPr>
              <a:t>0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 kW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5442" y="3163556"/>
            <a:ext cx="8045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325 MHz coupler has to provide reliable operation at power level of ~ 30 kW, CW,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7030A0"/>
                </a:solidFill>
              </a:rPr>
              <a:t>taking into account possible operation at higher current in future.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3224" y="5345948"/>
            <a:ext cx="81596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650 MHz coupler has to provide reliable operation at power level of ~ 100 kW, CW.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210118" y="6012538"/>
            <a:ext cx="5930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* Taking into account overhead (losses, control, </a:t>
            </a:r>
            <a:r>
              <a:rPr lang="en-US" sz="1600" dirty="0" err="1" smtClean="0"/>
              <a:t>microphonics</a:t>
            </a:r>
            <a:r>
              <a:rPr lang="en-US" sz="1600" dirty="0" smtClean="0"/>
              <a:t>). 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4183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2"/>
          <p:cNvSpPr txBox="1"/>
          <p:nvPr/>
        </p:nvSpPr>
        <p:spPr>
          <a:xfrm>
            <a:off x="1066800" y="304800"/>
            <a:ext cx="739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99"/>
                </a:solidFill>
              </a:rPr>
              <a:t>        650 MHz, 120 kW CW coupler:</a:t>
            </a:r>
          </a:p>
          <a:p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5410200" y="2133600"/>
            <a:ext cx="3429000" cy="180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One window;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Air </a:t>
            </a:r>
            <a:r>
              <a:rPr lang="en-US" sz="2000" dirty="0" smtClean="0">
                <a:solidFill>
                  <a:srgbClr val="000099"/>
                </a:solidFill>
              </a:rPr>
              <a:t>cooling;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Non-adjustable;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Bias is possible</a:t>
            </a:r>
            <a:r>
              <a:rPr lang="en-US" sz="1600" dirty="0" smtClean="0">
                <a:solidFill>
                  <a:srgbClr val="000099"/>
                </a:solidFill>
              </a:rPr>
              <a:t>.</a:t>
            </a:r>
            <a:endParaRPr lang="en-US" sz="1600" dirty="0">
              <a:solidFill>
                <a:srgbClr val="0000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114800" cy="19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72000" y="3810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marR="0" lvl="0" indent="-1682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solidFill>
                <a:srgbClr val="2218A8"/>
              </a:solidFill>
            </a:endParaRPr>
          </a:p>
          <a:p>
            <a:pPr marL="168275" marR="0" lvl="0" indent="-1682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2218A8"/>
                </a:solidFill>
              </a:rPr>
              <a:t>325 MHz coupler prototype:</a:t>
            </a:r>
          </a:p>
          <a:p>
            <a:pPr marL="168275" marR="0" lvl="0" indent="-1682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2218A8"/>
                </a:solidFill>
              </a:rPr>
              <a:t>Three couplers are manufactured, measured  (reflection -22 dB at 325 MHz) and will be tested in few weeks. </a:t>
            </a:r>
          </a:p>
          <a:p>
            <a:pPr marL="168275" marR="0" lvl="0" indent="-1682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2218A8"/>
                </a:solidFill>
              </a:rPr>
              <a:t>The test stand is ready</a:t>
            </a:r>
            <a:endParaRPr lang="en-US" sz="2000" kern="0" dirty="0">
              <a:solidFill>
                <a:srgbClr val="2218A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86800" cy="842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Cavity design: working assumptions:</a:t>
            </a:r>
          </a:p>
          <a:p>
            <a:pPr lvl="1" indent="-457200" algn="l">
              <a:buClr>
                <a:srgbClr val="C808AD"/>
              </a:buClr>
              <a:buSzPct val="100000"/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rgbClr val="0000FF"/>
                </a:solidFill>
              </a:rPr>
              <a:t>Surface fields. </a:t>
            </a:r>
          </a:p>
          <a:p>
            <a:pPr lvl="1" indent="-457200" algn="l">
              <a:buClr>
                <a:srgbClr val="C808AD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Field enhancement factors should be as small as possible in order to provide higher gradient. </a:t>
            </a:r>
          </a:p>
          <a:p>
            <a:pPr algn="l">
              <a:buClr>
                <a:srgbClr val="C808AD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	</a:t>
            </a:r>
            <a:r>
              <a:rPr lang="en-US" sz="2200" dirty="0" err="1" smtClean="0">
                <a:solidFill>
                  <a:srgbClr val="CC0099"/>
                </a:solidFill>
              </a:rPr>
              <a:t>B</a:t>
            </a:r>
            <a:r>
              <a:rPr lang="en-US" sz="2200" baseline="-25000" dirty="0" err="1" smtClean="0">
                <a:solidFill>
                  <a:srgbClr val="CC0099"/>
                </a:solidFill>
              </a:rPr>
              <a:t>pk</a:t>
            </a:r>
            <a:r>
              <a:rPr lang="en-US" sz="2200" dirty="0" smtClean="0">
                <a:solidFill>
                  <a:srgbClr val="CC0099"/>
                </a:solidFill>
              </a:rPr>
              <a:t>≤ 70 </a:t>
            </a:r>
            <a:r>
              <a:rPr lang="en-US" sz="2200" dirty="0" err="1" smtClean="0">
                <a:solidFill>
                  <a:srgbClr val="CC0099"/>
                </a:solidFill>
              </a:rPr>
              <a:t>mT</a:t>
            </a:r>
            <a:r>
              <a:rPr lang="en-US" sz="2200" dirty="0" smtClean="0">
                <a:solidFill>
                  <a:srgbClr val="CC0099"/>
                </a:solidFill>
              </a:rPr>
              <a:t>, </a:t>
            </a:r>
            <a:r>
              <a:rPr lang="en-US" sz="2200" dirty="0" err="1" smtClean="0">
                <a:solidFill>
                  <a:srgbClr val="CC0099"/>
                </a:solidFill>
              </a:rPr>
              <a:t>E</a:t>
            </a:r>
            <a:r>
              <a:rPr lang="en-US" sz="2200" baseline="-25000" dirty="0" err="1" smtClean="0">
                <a:solidFill>
                  <a:srgbClr val="CC0099"/>
                </a:solidFill>
              </a:rPr>
              <a:t>pk</a:t>
            </a:r>
            <a:r>
              <a:rPr lang="en-US" sz="2200" dirty="0" smtClean="0">
                <a:solidFill>
                  <a:srgbClr val="CC0099"/>
                </a:solidFill>
              </a:rPr>
              <a:t> ≤ 40 MV/m.</a:t>
            </a:r>
          </a:p>
          <a:p>
            <a:pPr algn="l">
              <a:buClr>
                <a:srgbClr val="C808AD"/>
              </a:buClr>
              <a:buSzPct val="100000"/>
              <a:buFont typeface="Arial" pitchFamily="34" charset="0"/>
              <a:buChar char="•"/>
            </a:pPr>
            <a:endParaRPr lang="en-US" sz="2200" dirty="0" smtClean="0">
              <a:solidFill>
                <a:srgbClr val="CC0099"/>
              </a:solidFill>
            </a:endParaRPr>
          </a:p>
          <a:p>
            <a:pPr lvl="1" indent="-457200" algn="l">
              <a:buClr>
                <a:srgbClr val="C808AD"/>
              </a:buClr>
              <a:buSzPct val="10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FF"/>
                </a:solidFill>
              </a:rPr>
              <a:t>Coupling coefficient </a:t>
            </a:r>
            <a:r>
              <a:rPr lang="en-US" sz="2200" b="1" i="1" dirty="0" smtClean="0">
                <a:solidFill>
                  <a:srgbClr val="0000FF"/>
                </a:solidFill>
              </a:rPr>
              <a:t>k</a:t>
            </a:r>
            <a:r>
              <a:rPr lang="en-US" sz="2200" dirty="0" smtClean="0">
                <a:solidFill>
                  <a:srgbClr val="0000FF"/>
                </a:solidFill>
              </a:rPr>
              <a:t>: </a:t>
            </a:r>
          </a:p>
          <a:p>
            <a:pPr lvl="1" indent="-457200" algn="l">
              <a:buClr>
                <a:srgbClr val="C808AD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Smaller </a:t>
            </a:r>
            <a:r>
              <a:rPr lang="en-US" sz="2200" i="1" dirty="0" smtClean="0">
                <a:solidFill>
                  <a:srgbClr val="FF0000"/>
                </a:solidFill>
              </a:rPr>
              <a:t>k</a:t>
            </a:r>
            <a:r>
              <a:rPr lang="en-US" sz="2200" dirty="0" smtClean="0">
                <a:solidFill>
                  <a:srgbClr val="FF0000"/>
                </a:solidFill>
              </a:rPr>
              <a:t> → smaller field enhancement factors; </a:t>
            </a:r>
          </a:p>
          <a:p>
            <a:pPr lvl="1" indent="-457200" algn="l">
              <a:buClr>
                <a:srgbClr val="C808AD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Limitation:</a:t>
            </a:r>
          </a:p>
          <a:p>
            <a:pPr algn="l">
              <a:buClr>
                <a:srgbClr val="C808AD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008000"/>
                </a:solidFill>
              </a:rPr>
              <a:t>	field flatness:  </a:t>
            </a:r>
          </a:p>
          <a:p>
            <a:pPr algn="l">
              <a:buFont typeface="Courier New" pitchFamily="49" charset="0"/>
              <a:buChar char="o"/>
            </a:pPr>
            <a:endParaRPr lang="en-US" sz="2200" dirty="0" smtClean="0">
              <a:solidFill>
                <a:srgbClr val="008000"/>
              </a:solidFill>
            </a:endParaRP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l-GR" sz="2200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E/E ~ f</a:t>
            </a:r>
            <a:r>
              <a:rPr lang="el-GR" sz="2200" b="1" i="1" baseline="-25000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/|f</a:t>
            </a:r>
            <a:r>
              <a:rPr lang="el-GR" sz="2200" b="1" i="1" baseline="-25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el-GR" sz="2200" b="1" i="1" baseline="-25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200" b="1" i="1" baseline="-25000" dirty="0" smtClean="0">
                <a:latin typeface="Times New Roman" pitchFamily="18" charset="0"/>
                <a:cs typeface="Times New Roman" pitchFamily="18" charset="0"/>
              </a:rPr>
              <a:t>(N-1)/N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| ≡ f</a:t>
            </a:r>
            <a:r>
              <a:rPr lang="el-GR" sz="2200" b="1" i="1" baseline="-25000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200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f ≈ 1/kN</a:t>
            </a:r>
            <a:r>
              <a:rPr lang="en-US" sz="22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/>
              <a:t>→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k~1/N</a:t>
            </a:r>
            <a:r>
              <a:rPr lang="en-US" sz="22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For ILC, N=9: </a:t>
            </a:r>
            <a:r>
              <a:rPr lang="el-GR" sz="2200" b="1" dirty="0" smtClean="0">
                <a:solidFill>
                  <a:srgbClr val="FF0000"/>
                </a:solidFill>
              </a:rPr>
              <a:t>δ</a:t>
            </a:r>
            <a:r>
              <a:rPr lang="en-US" sz="2200" b="1" dirty="0" smtClean="0">
                <a:solidFill>
                  <a:srgbClr val="FF0000"/>
                </a:solidFill>
              </a:rPr>
              <a:t>f /f</a:t>
            </a:r>
            <a:r>
              <a:rPr lang="el-GR" sz="2200" b="1" baseline="-25000" dirty="0" smtClean="0">
                <a:solidFill>
                  <a:srgbClr val="FF0000"/>
                </a:solidFill>
              </a:rPr>
              <a:t>π </a:t>
            </a:r>
            <a:r>
              <a:rPr lang="en-US" sz="2200" b="1" dirty="0" smtClean="0">
                <a:solidFill>
                  <a:srgbClr val="FF0000"/>
                </a:solidFill>
              </a:rPr>
              <a:t> = 6e-4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i="1" dirty="0" smtClean="0">
                <a:solidFill>
                  <a:srgbClr val="FF0000"/>
                </a:solidFill>
              </a:rPr>
              <a:t>k</a:t>
            </a:r>
            <a:r>
              <a:rPr lang="en-US" sz="2200" dirty="0" smtClean="0">
                <a:solidFill>
                  <a:srgbClr val="FF0000"/>
                </a:solidFill>
              </a:rPr>
              <a:t>=1.87%);</a:t>
            </a:r>
          </a:p>
          <a:p>
            <a:pPr algn="l"/>
            <a:r>
              <a:rPr lang="en-US" sz="2200" dirty="0" smtClean="0">
                <a:solidFill>
                  <a:srgbClr val="FF0000"/>
                </a:solidFill>
              </a:rPr>
              <a:t>	</a:t>
            </a:r>
            <a:r>
              <a:rPr lang="en-US" sz="2200" dirty="0" smtClean="0">
                <a:solidFill>
                  <a:srgbClr val="CC0099"/>
                </a:solidFill>
              </a:rPr>
              <a:t>We use, N=5: </a:t>
            </a:r>
            <a:r>
              <a:rPr lang="el-GR" sz="2200" b="1" dirty="0" smtClean="0">
                <a:solidFill>
                  <a:srgbClr val="CC0099"/>
                </a:solidFill>
              </a:rPr>
              <a:t>δ</a:t>
            </a:r>
            <a:r>
              <a:rPr lang="en-US" sz="2200" b="1" dirty="0" smtClean="0">
                <a:solidFill>
                  <a:srgbClr val="CC0099"/>
                </a:solidFill>
              </a:rPr>
              <a:t>f /f</a:t>
            </a:r>
            <a:r>
              <a:rPr lang="el-GR" sz="2200" b="1" baseline="-25000" dirty="0" smtClean="0">
                <a:solidFill>
                  <a:srgbClr val="CC0099"/>
                </a:solidFill>
              </a:rPr>
              <a:t>π </a:t>
            </a:r>
            <a:r>
              <a:rPr lang="en-US" sz="2200" b="1" dirty="0" smtClean="0">
                <a:solidFill>
                  <a:srgbClr val="CC0099"/>
                </a:solidFill>
              </a:rPr>
              <a:t> = 8e-4 </a:t>
            </a:r>
            <a:r>
              <a:rPr lang="en-US" sz="2200" dirty="0" smtClean="0">
                <a:solidFill>
                  <a:srgbClr val="CC0099"/>
                </a:solidFill>
              </a:rPr>
              <a:t>(</a:t>
            </a:r>
            <a:r>
              <a:rPr lang="en-US" sz="2200" i="1" dirty="0" smtClean="0">
                <a:solidFill>
                  <a:srgbClr val="CC0099"/>
                </a:solidFill>
              </a:rPr>
              <a:t>k</a:t>
            </a:r>
            <a:r>
              <a:rPr lang="en-US" sz="2200" dirty="0" smtClean="0">
                <a:solidFill>
                  <a:srgbClr val="CC0099"/>
                </a:solidFill>
              </a:rPr>
              <a:t>=0.75%).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	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1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808AD"/>
              </a:buClr>
            </a:pPr>
            <a:r>
              <a:rPr lang="en-US" sz="2200" b="1" dirty="0" smtClean="0">
                <a:solidFill>
                  <a:srgbClr val="0000FF"/>
                </a:solidFill>
              </a:rPr>
              <a:t>Aperture: </a:t>
            </a: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   Smaller aperture → smaller field enhancement factors</a:t>
            </a:r>
            <a:r>
              <a:rPr lang="en-US" sz="2200" dirty="0" smtClean="0">
                <a:solidFill>
                  <a:srgbClr val="008000"/>
                </a:solidFill>
              </a:rPr>
              <a:t>; </a:t>
            </a: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  Limitations:  </a:t>
            </a:r>
          </a:p>
          <a:p>
            <a:pPr algn="l">
              <a:buClr>
                <a:srgbClr val="C808AD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008000"/>
                </a:solidFill>
              </a:rPr>
              <a:t>	beam losses, </a:t>
            </a:r>
          </a:p>
          <a:p>
            <a:pPr algn="l">
              <a:buClr>
                <a:srgbClr val="C808AD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008000"/>
                </a:solidFill>
              </a:rPr>
              <a:t>	field flatness, </a:t>
            </a:r>
          </a:p>
          <a:p>
            <a:pPr algn="l">
              <a:buClr>
                <a:srgbClr val="C808AD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008000"/>
                </a:solidFill>
              </a:rPr>
              <a:t>	mechanical stability, </a:t>
            </a:r>
          </a:p>
          <a:p>
            <a:pPr algn="l">
              <a:buClr>
                <a:srgbClr val="C808AD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008000"/>
                </a:solidFill>
              </a:rPr>
              <a:t>	surface processing.</a:t>
            </a: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endParaRPr lang="en-US" sz="2200" dirty="0" smtClean="0">
              <a:solidFill>
                <a:srgbClr val="008000"/>
              </a:solidFill>
            </a:endParaRPr>
          </a:p>
          <a:p>
            <a:pPr marL="854075" lvl="2" indent="-854075"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SNS  (805 MHz):     </a:t>
            </a:r>
            <a:r>
              <a:rPr lang="en-US" sz="2200" dirty="0" smtClean="0">
                <a:solidFill>
                  <a:srgbClr val="FF0000"/>
                </a:solidFill>
              </a:rPr>
              <a:t>2a=86mm (</a:t>
            </a:r>
            <a:r>
              <a:rPr lang="el-GR" sz="2200" dirty="0" smtClean="0">
                <a:solidFill>
                  <a:srgbClr val="FF0000"/>
                </a:solidFill>
              </a:rPr>
              <a:t>β</a:t>
            </a:r>
            <a:r>
              <a:rPr lang="en-US" sz="2200" dirty="0" smtClean="0">
                <a:solidFill>
                  <a:srgbClr val="FF0000"/>
                </a:solidFill>
              </a:rPr>
              <a:t>=0.61), 2a/</a:t>
            </a:r>
            <a:r>
              <a:rPr lang="el-GR" sz="2200" dirty="0" smtClean="0">
                <a:solidFill>
                  <a:srgbClr val="FF0000"/>
                </a:solidFill>
              </a:rPr>
              <a:t>λ </a:t>
            </a:r>
            <a:r>
              <a:rPr lang="en-US" sz="2200" dirty="0" smtClean="0">
                <a:solidFill>
                  <a:srgbClr val="FF0000"/>
                </a:solidFill>
              </a:rPr>
              <a:t>= 0.23</a:t>
            </a: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	                                2a=98mm (</a:t>
            </a:r>
            <a:r>
              <a:rPr lang="el-GR" sz="2200" dirty="0" smtClean="0">
                <a:solidFill>
                  <a:srgbClr val="FF0000"/>
                </a:solidFill>
              </a:rPr>
              <a:t>β</a:t>
            </a:r>
            <a:r>
              <a:rPr lang="en-US" sz="2200" dirty="0" smtClean="0">
                <a:solidFill>
                  <a:srgbClr val="FF0000"/>
                </a:solidFill>
              </a:rPr>
              <a:t>=0.81), 2a/</a:t>
            </a:r>
            <a:r>
              <a:rPr lang="el-GR" sz="2200" dirty="0" smtClean="0">
                <a:solidFill>
                  <a:srgbClr val="FF0000"/>
                </a:solidFill>
              </a:rPr>
              <a:t>λ </a:t>
            </a:r>
            <a:r>
              <a:rPr lang="en-US" sz="2200" dirty="0" smtClean="0">
                <a:solidFill>
                  <a:srgbClr val="FF0000"/>
                </a:solidFill>
              </a:rPr>
              <a:t>= 0.26</a:t>
            </a: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           </a:t>
            </a:r>
            <a:r>
              <a:rPr lang="en-US" sz="2200" dirty="0" smtClean="0">
                <a:solidFill>
                  <a:srgbClr val="0000FF"/>
                </a:solidFill>
              </a:rPr>
              <a:t>HIPPI   (704 MHz):  </a:t>
            </a:r>
            <a:r>
              <a:rPr lang="en-US" sz="2200" dirty="0" smtClean="0">
                <a:solidFill>
                  <a:srgbClr val="FF0000"/>
                </a:solidFill>
              </a:rPr>
              <a:t>2a=80mm (</a:t>
            </a:r>
            <a:r>
              <a:rPr lang="el-GR" sz="2200" dirty="0" smtClean="0">
                <a:solidFill>
                  <a:srgbClr val="FF0000"/>
                </a:solidFill>
              </a:rPr>
              <a:t>β</a:t>
            </a:r>
            <a:r>
              <a:rPr lang="en-US" sz="2200" dirty="0" smtClean="0">
                <a:solidFill>
                  <a:srgbClr val="FF0000"/>
                </a:solidFill>
              </a:rPr>
              <a:t>=0.47), 2a/</a:t>
            </a:r>
            <a:r>
              <a:rPr lang="el-GR" sz="2200" dirty="0" smtClean="0">
                <a:solidFill>
                  <a:srgbClr val="FF0000"/>
                </a:solidFill>
              </a:rPr>
              <a:t>λ </a:t>
            </a:r>
            <a:r>
              <a:rPr lang="en-US" sz="2200" dirty="0" smtClean="0">
                <a:solidFill>
                  <a:srgbClr val="FF0000"/>
                </a:solidFill>
              </a:rPr>
              <a:t>= 0.19</a:t>
            </a:r>
            <a:endParaRPr lang="en-US" sz="2200" dirty="0" smtClean="0">
              <a:solidFill>
                <a:srgbClr val="0000FF"/>
              </a:solidFill>
            </a:endParaRP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           We use (650 MHz): </a:t>
            </a:r>
            <a:r>
              <a:rPr lang="en-US" sz="2200" dirty="0" smtClean="0">
                <a:solidFill>
                  <a:srgbClr val="CC0099"/>
                </a:solidFill>
              </a:rPr>
              <a:t>2a=83mm (</a:t>
            </a:r>
            <a:r>
              <a:rPr lang="el-GR" sz="2200" dirty="0" smtClean="0">
                <a:solidFill>
                  <a:srgbClr val="CC0099"/>
                </a:solidFill>
              </a:rPr>
              <a:t>β</a:t>
            </a:r>
            <a:r>
              <a:rPr lang="en-US" sz="2200" dirty="0" smtClean="0">
                <a:solidFill>
                  <a:srgbClr val="CC0099"/>
                </a:solidFill>
              </a:rPr>
              <a:t>=0.61), 2a/</a:t>
            </a:r>
            <a:r>
              <a:rPr lang="el-GR" sz="2200" dirty="0" smtClean="0">
                <a:solidFill>
                  <a:srgbClr val="CC0099"/>
                </a:solidFill>
              </a:rPr>
              <a:t>λ </a:t>
            </a:r>
            <a:r>
              <a:rPr lang="en-US" sz="2200" dirty="0" smtClean="0">
                <a:solidFill>
                  <a:srgbClr val="CC0099"/>
                </a:solidFill>
              </a:rPr>
              <a:t>= 0.18 (FNAL)</a:t>
            </a: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C0099"/>
                </a:solidFill>
              </a:rPr>
              <a:t>                                           2a=100mm (</a:t>
            </a:r>
            <a:r>
              <a:rPr lang="el-GR" sz="2200" dirty="0" smtClean="0">
                <a:solidFill>
                  <a:srgbClr val="CC0099"/>
                </a:solidFill>
              </a:rPr>
              <a:t>β</a:t>
            </a:r>
            <a:r>
              <a:rPr lang="en-US" sz="2200" dirty="0" smtClean="0">
                <a:solidFill>
                  <a:srgbClr val="CC0099"/>
                </a:solidFill>
              </a:rPr>
              <a:t>=0.61), 2a/</a:t>
            </a:r>
            <a:r>
              <a:rPr lang="el-GR" sz="2200" dirty="0" smtClean="0">
                <a:solidFill>
                  <a:srgbClr val="CC0099"/>
                </a:solidFill>
              </a:rPr>
              <a:t>λ </a:t>
            </a:r>
            <a:r>
              <a:rPr lang="en-US" sz="2200" dirty="0" smtClean="0">
                <a:solidFill>
                  <a:srgbClr val="CC0099"/>
                </a:solidFill>
              </a:rPr>
              <a:t>= 0.22 (JLAB)</a:t>
            </a: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C0099"/>
                </a:solidFill>
              </a:rPr>
              <a:t>	                                2a=100 mm (</a:t>
            </a:r>
            <a:r>
              <a:rPr lang="el-GR" sz="2200" dirty="0" smtClean="0">
                <a:solidFill>
                  <a:srgbClr val="CC0099"/>
                </a:solidFill>
              </a:rPr>
              <a:t>β</a:t>
            </a:r>
            <a:r>
              <a:rPr lang="en-US" sz="2200" dirty="0" smtClean="0">
                <a:solidFill>
                  <a:srgbClr val="CC0099"/>
                </a:solidFill>
              </a:rPr>
              <a:t>=0.9), 2a/</a:t>
            </a:r>
            <a:r>
              <a:rPr lang="el-GR" sz="2200" dirty="0" smtClean="0">
                <a:solidFill>
                  <a:srgbClr val="CC0099"/>
                </a:solidFill>
              </a:rPr>
              <a:t>λ </a:t>
            </a:r>
            <a:r>
              <a:rPr lang="en-US" sz="2200" dirty="0" smtClean="0">
                <a:solidFill>
                  <a:srgbClr val="CC0099"/>
                </a:solidFill>
              </a:rPr>
              <a:t>= 0.22 (v.1)</a:t>
            </a:r>
          </a:p>
          <a:p>
            <a:pPr algn="l">
              <a:buClr>
                <a:srgbClr val="C808A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C0099"/>
                </a:solidFill>
              </a:rPr>
              <a:t>                                           2a=118 mm (</a:t>
            </a:r>
            <a:r>
              <a:rPr lang="el-GR" sz="2200" dirty="0" smtClean="0">
                <a:solidFill>
                  <a:srgbClr val="CC0099"/>
                </a:solidFill>
              </a:rPr>
              <a:t>β</a:t>
            </a:r>
            <a:r>
              <a:rPr lang="en-US" sz="2200" dirty="0" smtClean="0">
                <a:solidFill>
                  <a:srgbClr val="CC0099"/>
                </a:solidFill>
              </a:rPr>
              <a:t>=0.9), 2a/</a:t>
            </a:r>
            <a:r>
              <a:rPr lang="el-GR" sz="2200" dirty="0" smtClean="0">
                <a:solidFill>
                  <a:srgbClr val="CC0099"/>
                </a:solidFill>
              </a:rPr>
              <a:t>λ </a:t>
            </a:r>
            <a:r>
              <a:rPr lang="en-US" sz="2200" dirty="0" smtClean="0">
                <a:solidFill>
                  <a:srgbClr val="CC0099"/>
                </a:solidFill>
              </a:rPr>
              <a:t>= 0.26 (v.2)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837882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</a:t>
            </a:fld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" y="1143000"/>
            <a:ext cx="4911149" cy="384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3962400"/>
            <a:ext cx="7301906" cy="2361604"/>
            <a:chOff x="1432" y="-2939"/>
            <a:chExt cx="9507" cy="297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-2939"/>
              <a:ext cx="9385" cy="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182" y="-2910"/>
              <a:ext cx="1748" cy="652"/>
              <a:chOff x="9182" y="-2910"/>
              <a:chExt cx="1748" cy="652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9182" y="-2910"/>
                <a:ext cx="1748" cy="652"/>
              </a:xfrm>
              <a:custGeom>
                <a:avLst/>
                <a:gdLst>
                  <a:gd name="T0" fmla="+- 0 9182 9182"/>
                  <a:gd name="T1" fmla="*/ T0 w 1748"/>
                  <a:gd name="T2" fmla="+- 0 -2258 -2910"/>
                  <a:gd name="T3" fmla="*/ -2258 h 652"/>
                  <a:gd name="T4" fmla="+- 0 10931 9182"/>
                  <a:gd name="T5" fmla="*/ T4 w 1748"/>
                  <a:gd name="T6" fmla="+- 0 -2258 -2910"/>
                  <a:gd name="T7" fmla="*/ -2258 h 652"/>
                  <a:gd name="T8" fmla="+- 0 10931 9182"/>
                  <a:gd name="T9" fmla="*/ T8 w 1748"/>
                  <a:gd name="T10" fmla="+- 0 -2910 -2910"/>
                  <a:gd name="T11" fmla="*/ -2910 h 652"/>
                  <a:gd name="T12" fmla="+- 0 9182 9182"/>
                  <a:gd name="T13" fmla="*/ T12 w 1748"/>
                  <a:gd name="T14" fmla="+- 0 -2910 -2910"/>
                  <a:gd name="T15" fmla="*/ -2910 h 652"/>
                  <a:gd name="T16" fmla="+- 0 9182 9182"/>
                  <a:gd name="T17" fmla="*/ T16 w 1748"/>
                  <a:gd name="T18" fmla="+- 0 -2258 -2910"/>
                  <a:gd name="T19" fmla="*/ -2258 h 6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48" h="652">
                    <a:moveTo>
                      <a:pt x="0" y="652"/>
                    </a:moveTo>
                    <a:lnTo>
                      <a:pt x="1749" y="652"/>
                    </a:lnTo>
                    <a:lnTo>
                      <a:pt x="1749" y="0"/>
                    </a:lnTo>
                    <a:lnTo>
                      <a:pt x="0" y="0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710747" y="7620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PIP-II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Linac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06846"/>
              </p:ext>
            </p:extLst>
          </p:nvPr>
        </p:nvGraphicFramePr>
        <p:xfrm>
          <a:off x="4630445" y="1345565"/>
          <a:ext cx="4495800" cy="15155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3200"/>
                <a:gridCol w="1143000"/>
                <a:gridCol w="609600"/>
              </a:tblGrid>
              <a:tr h="296333">
                <a:tc>
                  <a:txBody>
                    <a:bodyPr/>
                    <a:lstStyle/>
                    <a:p>
                      <a:pPr marL="6477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 err="1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35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700" b="0" spc="-35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3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7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700" b="0" spc="-4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06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1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7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700" b="0" spc="-1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spc="-5" baseline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700" b="0" spc="-1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33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msec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spc="-5" baseline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7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Repeti</a:t>
                      </a:r>
                      <a:r>
                        <a:rPr lang="en-US" sz="1700" b="0" spc="-10" baseline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ion</a:t>
                      </a:r>
                      <a:r>
                        <a:rPr lang="en-US" sz="17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06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25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Upgrad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700" b="0" spc="-2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Potential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371600" y="3962400"/>
            <a:ext cx="7294993" cy="2361604"/>
          </a:xfrm>
          <a:prstGeom prst="rect">
            <a:avLst/>
          </a:prstGeom>
          <a:solidFill>
            <a:srgbClr val="7030A0">
              <a:alpha val="26000"/>
            </a:srgbClr>
          </a:solidFill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31313" y="2971800"/>
            <a:ext cx="4441285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Low beam loading;</a:t>
            </a:r>
          </a:p>
          <a:p>
            <a:pPr marL="119063" indent="-119063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Long filling time compared to pulse length;</a:t>
            </a:r>
          </a:p>
          <a:p>
            <a:pPr marL="119063" indent="-119063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Low efficiency at pulse mode.  </a:t>
            </a:r>
            <a:endParaRPr lang="en-US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991600" cy="534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C808AD"/>
              </a:buClr>
              <a:buSzPct val="15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FF"/>
                </a:solidFill>
              </a:rPr>
              <a:t>Cavity wall slope</a:t>
            </a:r>
            <a:r>
              <a:rPr lang="en-US" sz="2200" dirty="0" smtClean="0">
                <a:solidFill>
                  <a:srgbClr val="0000FF"/>
                </a:solidFill>
              </a:rPr>
              <a:t>: </a:t>
            </a:r>
          </a:p>
          <a:p>
            <a:pPr algn="l">
              <a:buClr>
                <a:srgbClr val="C808AD"/>
              </a:buClr>
              <a:buSzPct val="15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Smaller slope  → smaller field enhancement factor; </a:t>
            </a:r>
          </a:p>
          <a:p>
            <a:pPr algn="l">
              <a:buClr>
                <a:srgbClr val="C808AD"/>
              </a:buClr>
              <a:buSzPct val="15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Limitations : </a:t>
            </a:r>
          </a:p>
          <a:p>
            <a:pPr algn="l">
              <a:buClr>
                <a:srgbClr val="C808AD"/>
              </a:buClr>
              <a:buSzPct val="90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008000"/>
                </a:solidFill>
              </a:rPr>
              <a:t>	mechanical stability, </a:t>
            </a:r>
          </a:p>
          <a:p>
            <a:pPr algn="l">
              <a:buClr>
                <a:srgbClr val="C808AD"/>
              </a:buClr>
              <a:buSzPct val="90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008000"/>
                </a:solidFill>
              </a:rPr>
              <a:t>	surface processing.</a:t>
            </a:r>
          </a:p>
          <a:p>
            <a:pPr algn="l">
              <a:buClr>
                <a:srgbClr val="C808AD"/>
              </a:buClr>
              <a:buSzPct val="150000"/>
            </a:pPr>
            <a:r>
              <a:rPr lang="en-US" sz="2200" dirty="0" smtClean="0">
                <a:solidFill>
                  <a:srgbClr val="0000FF"/>
                </a:solidFill>
              </a:rPr>
              <a:t>We use:</a:t>
            </a:r>
          </a:p>
          <a:p>
            <a:pPr algn="l">
              <a:buClr>
                <a:srgbClr val="C808AD"/>
              </a:buClr>
              <a:buSzPct val="150000"/>
            </a:pPr>
            <a:r>
              <a:rPr lang="en-US" sz="2200" dirty="0" smtClean="0">
                <a:solidFill>
                  <a:srgbClr val="FF0000"/>
                </a:solidFill>
              </a:rPr>
              <a:t>	</a:t>
            </a:r>
            <a:r>
              <a:rPr lang="en-US" sz="2200" dirty="0" smtClean="0">
                <a:solidFill>
                  <a:srgbClr val="CC0099"/>
                </a:solidFill>
              </a:rPr>
              <a:t>5 deg for </a:t>
            </a:r>
            <a:r>
              <a:rPr lang="el-GR" sz="2200" dirty="0" smtClean="0">
                <a:solidFill>
                  <a:srgbClr val="CC0099"/>
                </a:solidFill>
              </a:rPr>
              <a:t>β</a:t>
            </a:r>
            <a:r>
              <a:rPr lang="en-US" sz="2200" dirty="0" smtClean="0">
                <a:solidFill>
                  <a:srgbClr val="CC0099"/>
                </a:solidFill>
              </a:rPr>
              <a:t>=0.9    (compared to 7 deg for ILC);</a:t>
            </a:r>
          </a:p>
          <a:p>
            <a:pPr marL="3144838" indent="-3144838" algn="l">
              <a:buClr>
                <a:srgbClr val="C808AD"/>
              </a:buClr>
              <a:buSzPct val="150000"/>
            </a:pPr>
            <a:r>
              <a:rPr lang="en-US" sz="2200" dirty="0" smtClean="0">
                <a:solidFill>
                  <a:srgbClr val="CC0099"/>
                </a:solidFill>
              </a:rPr>
              <a:t>           2 deg for </a:t>
            </a:r>
            <a:r>
              <a:rPr lang="el-GR" sz="2200" dirty="0" smtClean="0">
                <a:solidFill>
                  <a:srgbClr val="CC0099"/>
                </a:solidFill>
              </a:rPr>
              <a:t>β</a:t>
            </a:r>
            <a:r>
              <a:rPr lang="en-US" sz="2200" dirty="0" smtClean="0">
                <a:solidFill>
                  <a:srgbClr val="CC0099"/>
                </a:solidFill>
              </a:rPr>
              <a:t>=0.61  (LL has zero slope, Re-entrant  has negative).</a:t>
            </a:r>
          </a:p>
          <a:p>
            <a:pPr algn="l">
              <a:buClr>
                <a:srgbClr val="C808AD"/>
              </a:buClr>
              <a:buSzPct val="150000"/>
            </a:pPr>
            <a:endParaRPr lang="en-US" sz="2200" dirty="0" smtClean="0">
              <a:solidFill>
                <a:srgbClr val="CC0099"/>
              </a:solidFill>
            </a:endParaRPr>
          </a:p>
          <a:p>
            <a:pPr algn="l">
              <a:buClr>
                <a:srgbClr val="C808AD"/>
              </a:buClr>
              <a:buSzPct val="15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FF"/>
                </a:solidFill>
              </a:rPr>
              <a:t>Should be no trapped modes </a:t>
            </a:r>
            <a:r>
              <a:rPr lang="en-US" sz="2200" dirty="0" smtClean="0">
                <a:solidFill>
                  <a:srgbClr val="0000FF"/>
                </a:solidFill>
              </a:rPr>
              <a:t>(optimization of the end cells);</a:t>
            </a:r>
          </a:p>
          <a:p>
            <a:pPr algn="l">
              <a:buClr>
                <a:srgbClr val="C808AD"/>
              </a:buClr>
              <a:buSzPct val="15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FF"/>
                </a:solidFill>
              </a:rPr>
              <a:t>Mechanical stability </a:t>
            </a:r>
            <a:r>
              <a:rPr lang="en-US" sz="2200" dirty="0" smtClean="0">
                <a:solidFill>
                  <a:srgbClr val="0000FF"/>
                </a:solidFill>
              </a:rPr>
              <a:t>– under consideration. </a:t>
            </a:r>
          </a:p>
          <a:p>
            <a:pPr algn="l">
              <a:buClr>
                <a:srgbClr val="C808AD"/>
              </a:buClr>
              <a:buSzPct val="150000"/>
            </a:pPr>
            <a:r>
              <a:rPr lang="en-US" sz="2200" dirty="0" smtClean="0">
                <a:solidFill>
                  <a:srgbClr val="0000FF"/>
                </a:solidFill>
              </a:rPr>
              <a:t>           </a:t>
            </a:r>
            <a:r>
              <a:rPr lang="en-US" sz="2200" dirty="0" smtClean="0">
                <a:solidFill>
                  <a:srgbClr val="CC0099"/>
                </a:solidFill>
              </a:rPr>
              <a:t>Very first impression: </a:t>
            </a:r>
            <a:r>
              <a:rPr lang="el-GR" sz="2200" dirty="0" smtClean="0">
                <a:solidFill>
                  <a:srgbClr val="CC0099"/>
                </a:solidFill>
              </a:rPr>
              <a:t>β</a:t>
            </a:r>
            <a:r>
              <a:rPr lang="en-US" sz="2200" dirty="0" smtClean="0">
                <a:solidFill>
                  <a:srgbClr val="CC0099"/>
                </a:solidFill>
              </a:rPr>
              <a:t>=0.9 is OK, </a:t>
            </a:r>
          </a:p>
          <a:p>
            <a:pPr algn="l">
              <a:buClr>
                <a:srgbClr val="C808AD"/>
              </a:buClr>
              <a:buSzPct val="150000"/>
            </a:pPr>
            <a:r>
              <a:rPr lang="en-US" sz="2200" b="1" dirty="0" smtClean="0">
                <a:solidFill>
                  <a:srgbClr val="CC0099"/>
                </a:solidFill>
              </a:rPr>
              <a:t>	</a:t>
            </a:r>
            <a:r>
              <a:rPr lang="el-GR" sz="2200" b="1" dirty="0" smtClean="0">
                <a:solidFill>
                  <a:srgbClr val="CC0099"/>
                </a:solidFill>
              </a:rPr>
              <a:t>β</a:t>
            </a:r>
            <a:r>
              <a:rPr lang="en-US" sz="2200" b="1" dirty="0" smtClean="0">
                <a:solidFill>
                  <a:srgbClr val="CC0099"/>
                </a:solidFill>
              </a:rPr>
              <a:t>=0.61 may need revision</a:t>
            </a:r>
            <a:r>
              <a:rPr lang="en-US" sz="2400" b="1" dirty="0" smtClean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71600" y="101025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650 MHz, </a:t>
            </a:r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5-cell cavities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1"/>
            <a:ext cx="4572000" cy="204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332" y="772842"/>
            <a:ext cx="3824068" cy="194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Low-beta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304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High-beta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B8446-4389-417C-9B3A-FCE5EAB323EB}" type="slidenum">
              <a:rPr lang="en-US" smtClean="0"/>
              <a:pPr>
                <a:defRPr/>
              </a:pPr>
              <a:t>21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3200400"/>
          <a:ext cx="8229600" cy="2971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333399">
                        <a:tint val="50000"/>
                        <a:satMod val="300000"/>
                      </a:srgbClr>
                    </a:gs>
                    <a:gs pos="35000">
                      <a:srgbClr val="333399">
                        <a:tint val="37000"/>
                        <a:satMod val="300000"/>
                      </a:srgbClr>
                    </a:gs>
                    <a:gs pos="100000">
                      <a:srgbClr val="33339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3124199"/>
                <a:gridCol w="948904"/>
                <a:gridCol w="1828800"/>
                <a:gridCol w="2327697"/>
              </a:tblGrid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600" dirty="0">
                        <a:solidFill>
                          <a:srgbClr val="FF0000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LB650 (FNAL)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HB650(FNAL)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/>
                        </a:rPr>
                        <a:t>β</a:t>
                      </a:r>
                      <a:r>
                        <a:rPr lang="en-GB" sz="1600" b="0" baseline="-2500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geom</a:t>
                      </a:r>
                      <a:endParaRPr lang="en-US" sz="1600" b="0" baseline="-2500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0.61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0.9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Cavity Length = </a:t>
                      </a:r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b="0" baseline="-25000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cell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∙</a:t>
                      </a:r>
                      <a:r>
                        <a:rPr lang="el-GR" sz="1600" b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1600" b="0" baseline="-25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geom</a:t>
                      </a:r>
                      <a:r>
                        <a:rPr lang="el-GR" sz="1600" b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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/2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mm</a:t>
                      </a: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703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1038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R/Q 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Ohm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378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638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G-factor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Ohm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191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255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Max. 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Gain/cavity (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on crest)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MeV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11.7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17.7</a:t>
                      </a:r>
                      <a:endParaRPr lang="en-US" sz="1600" b="0" baseline="3000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Acc.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Gradient                       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MV/m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16.6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17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Max surf. 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electric 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field  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MV/m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37.5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34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Max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surf.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magnetic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field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,  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mT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70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61.5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Q</a:t>
                      </a:r>
                      <a:r>
                        <a:rPr lang="en-US" sz="1600" b="0" baseline="-2500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0  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@ 2K</a:t>
                      </a:r>
                      <a:endParaRPr lang="en-US" sz="1600" b="0" baseline="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  <a:sym typeface="Symbol"/>
                        </a:rPr>
                        <a:t>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600" b="0" baseline="3000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1.5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2.0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b="0" baseline="-2500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2K 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max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[W] 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22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9060712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2400" b="1" dirty="0" smtClean="0">
                <a:solidFill>
                  <a:srgbClr val="000099"/>
                </a:solidFill>
              </a:rPr>
              <a:t>                                  LB/ HB 650</a:t>
            </a:r>
          </a:p>
          <a:p>
            <a:pPr lvl="1" algn="l"/>
            <a:r>
              <a:rPr lang="en-US" dirty="0" smtClean="0"/>
              <a:t> 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EM design of both LB and HB 650 is ready.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Two singe-cell LB 650 cavities are manufactured, processed  and tested (JLAB);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Six single-cell cavities HB 650 are manufactured by AES, processed and tested at Fermilab. 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Two HB 650 cavities are processed and tested.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F</a:t>
            </a:r>
            <a:r>
              <a:rPr lang="en-US" sz="2000" dirty="0" smtClean="0">
                <a:solidFill>
                  <a:srgbClr val="000099"/>
                </a:solidFill>
              </a:rPr>
              <a:t>our 5-cell HB 650 cavities are manufactured by AES and ready for processing and tests. 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F</a:t>
            </a:r>
            <a:r>
              <a:rPr lang="en-US" sz="2000" kern="0" dirty="0" smtClean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ive </a:t>
            </a:r>
            <a:r>
              <a:rPr lang="en-US" sz="2000" kern="0" dirty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additional single cell and </a:t>
            </a:r>
            <a:r>
              <a:rPr lang="en-US" sz="2000" kern="0" dirty="0" smtClean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five </a:t>
            </a:r>
            <a:r>
              <a:rPr lang="en-US" sz="2000" kern="0" dirty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five-cells</a:t>
            </a:r>
            <a:r>
              <a:rPr lang="en-US" sz="2000" kern="0" dirty="0">
                <a:solidFill>
                  <a:srgbClr val="000099"/>
                </a:solidFill>
                <a:latin typeface="Symbol" pitchFamily="28" charset="2"/>
                <a:cs typeface="ＭＳ Ｐゴシック" pitchFamily="-105" charset="-128"/>
              </a:rPr>
              <a:t> </a:t>
            </a:r>
            <a:r>
              <a:rPr lang="en-US" sz="2000" kern="0" dirty="0" smtClean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 HB cavities </a:t>
            </a:r>
            <a:r>
              <a:rPr lang="en-US" sz="2000" kern="0" dirty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ordered from industry (PAVAC) on ARRA funds 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Design of He vessel for HB 650 with low </a:t>
            </a:r>
            <a:r>
              <a:rPr lang="en-US" sz="2000" dirty="0" err="1" smtClean="0">
                <a:solidFill>
                  <a:srgbClr val="000099"/>
                </a:solidFill>
              </a:rPr>
              <a:t>df</a:t>
            </a:r>
            <a:r>
              <a:rPr lang="en-US" sz="2000" dirty="0" smtClean="0">
                <a:solidFill>
                  <a:srgbClr val="000099"/>
                </a:solidFill>
              </a:rPr>
              <a:t>/</a:t>
            </a:r>
            <a:r>
              <a:rPr lang="en-US" sz="2000" dirty="0" err="1" smtClean="0">
                <a:solidFill>
                  <a:srgbClr val="000099"/>
                </a:solidFill>
              </a:rPr>
              <a:t>dP</a:t>
            </a:r>
            <a:r>
              <a:rPr lang="en-US" sz="2000" dirty="0" smtClean="0">
                <a:solidFill>
                  <a:srgbClr val="000099"/>
                </a:solidFill>
              </a:rPr>
              <a:t> and the tuners (slow and fast)  are completed.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Concept design of the CM for HB 650  is ready.</a:t>
            </a:r>
            <a:endParaRPr lang="en-US" sz="2000" dirty="0">
              <a:solidFill>
                <a:srgbClr val="000099"/>
              </a:solidFill>
            </a:endParaRPr>
          </a:p>
          <a:p>
            <a:pPr lvl="1" algn="l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23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171" y="3919447"/>
            <a:ext cx="3273056" cy="17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179867" y="551282"/>
            <a:ext cx="89916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JLAB version of the 650 MHz, 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beta=0.61 cavity for the PIP II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5708215" y="5598831"/>
            <a:ext cx="269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For the cavity #2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Q</a:t>
            </a:r>
            <a:r>
              <a:rPr lang="en-US" sz="2000" baseline="-25000" dirty="0" smtClean="0">
                <a:solidFill>
                  <a:srgbClr val="000099"/>
                </a:solidFill>
              </a:rPr>
              <a:t>0</a:t>
            </a:r>
            <a:r>
              <a:rPr lang="en-US" sz="2000" dirty="0" smtClean="0">
                <a:solidFill>
                  <a:srgbClr val="000099"/>
                </a:solidFill>
              </a:rPr>
              <a:t> &gt;4e10 @17MeV/m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67" y="2879332"/>
            <a:ext cx="5312734" cy="31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4653455" cy="190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24</a:t>
            </a:fld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                          650 HB MHz cavities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125" y="685801"/>
            <a:ext cx="4582567" cy="3060846"/>
          </a:xfrm>
          <a:prstGeom prst="rect">
            <a:avLst/>
          </a:prstGeom>
        </p:spPr>
      </p:pic>
      <p:pic>
        <p:nvPicPr>
          <p:cNvPr id="6" name="Picture 5" descr="650MHzSingleCell-IMG_265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69" y="1371600"/>
            <a:ext cx="2920506" cy="2190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669" y="3561980"/>
            <a:ext cx="305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Currently Available Cavities: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148" y="3931312"/>
            <a:ext cx="2121093" cy="2363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 smtClean="0"/>
              <a:t>1-Cell 650 MHz</a:t>
            </a:r>
          </a:p>
          <a:p>
            <a:pPr algn="l"/>
            <a:r>
              <a:rPr lang="en-US" sz="1800" dirty="0" smtClean="0"/>
              <a:t>1. B9AS-AES-001*</a:t>
            </a:r>
          </a:p>
          <a:p>
            <a:pPr algn="l"/>
            <a:r>
              <a:rPr lang="en-US" sz="1800" dirty="0" smtClean="0"/>
              <a:t>2. B9AS-AES-002*</a:t>
            </a:r>
          </a:p>
          <a:p>
            <a:pPr algn="l"/>
            <a:r>
              <a:rPr lang="en-US" sz="1800" dirty="0" smtClean="0"/>
              <a:t>3. B9AS-AES-003</a:t>
            </a:r>
            <a:endParaRPr lang="en-US" sz="1800" dirty="0"/>
          </a:p>
          <a:p>
            <a:pPr algn="l"/>
            <a:r>
              <a:rPr lang="en-US" sz="1800" dirty="0" smtClean="0"/>
              <a:t>4. B9AS-AES-004</a:t>
            </a:r>
          </a:p>
          <a:p>
            <a:pPr algn="l"/>
            <a:r>
              <a:rPr lang="en-US" sz="1800" dirty="0" smtClean="0"/>
              <a:t>5. B9AS-AES-005</a:t>
            </a:r>
          </a:p>
          <a:p>
            <a:pPr algn="l"/>
            <a:r>
              <a:rPr lang="en-US" sz="1800" dirty="0" smtClean="0"/>
              <a:t>6. B9AS-AES-006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300030" y="3931312"/>
            <a:ext cx="1877437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/>
              <a:t>5</a:t>
            </a:r>
            <a:r>
              <a:rPr lang="en-US" sz="1800" u="sng" dirty="0" smtClean="0"/>
              <a:t>-Cell 650 MHz</a:t>
            </a:r>
          </a:p>
          <a:p>
            <a:pPr algn="l"/>
            <a:r>
              <a:rPr lang="en-US" sz="1800" dirty="0" smtClean="0"/>
              <a:t>1. B9A-AES-007</a:t>
            </a:r>
          </a:p>
          <a:p>
            <a:pPr algn="l"/>
            <a:r>
              <a:rPr lang="en-US" sz="1800" dirty="0" smtClean="0"/>
              <a:t>2. B9A-AES-008</a:t>
            </a:r>
          </a:p>
          <a:p>
            <a:pPr algn="l"/>
            <a:r>
              <a:rPr lang="en-US" sz="1800" dirty="0" smtClean="0"/>
              <a:t>3. B9A-AES-009</a:t>
            </a:r>
            <a:endParaRPr lang="en-US" sz="1800" dirty="0"/>
          </a:p>
          <a:p>
            <a:pPr algn="l"/>
            <a:r>
              <a:rPr lang="en-US" sz="1800" dirty="0" smtClean="0"/>
              <a:t>4. B9A-AES-010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507265" y="5617492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*VTS Tested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62030" y="374664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Expected Cavities: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6911" y="4155420"/>
            <a:ext cx="2167966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 smtClean="0"/>
              <a:t>1-Cell 650 MHz</a:t>
            </a:r>
          </a:p>
          <a:p>
            <a:endParaRPr lang="en-US" sz="1800" dirty="0" smtClean="0"/>
          </a:p>
          <a:p>
            <a:pPr algn="l"/>
            <a:r>
              <a:rPr lang="en-US" sz="1800" dirty="0" err="1" smtClean="0"/>
              <a:t>Pavac</a:t>
            </a:r>
            <a:r>
              <a:rPr lang="en-US" sz="1800" dirty="0" smtClean="0"/>
              <a:t>, Inc.</a:t>
            </a:r>
            <a:endParaRPr lang="en-US" sz="1800" dirty="0"/>
          </a:p>
          <a:p>
            <a:pPr algn="l"/>
            <a:r>
              <a:rPr lang="en-US" sz="1800" dirty="0" smtClean="0"/>
              <a:t>Six  to be delivered</a:t>
            </a:r>
          </a:p>
          <a:p>
            <a:pPr algn="l"/>
            <a:r>
              <a:rPr lang="en-US" sz="1800" dirty="0" smtClean="0"/>
              <a:t>late spring 2014.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4877" y="4155420"/>
            <a:ext cx="2262222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/>
              <a:t>5</a:t>
            </a:r>
            <a:r>
              <a:rPr lang="en-US" sz="1800" u="sng" dirty="0" smtClean="0"/>
              <a:t>-Cell 650 MHz</a:t>
            </a:r>
          </a:p>
          <a:p>
            <a:endParaRPr lang="en-US" sz="1800" dirty="0"/>
          </a:p>
          <a:p>
            <a:pPr algn="l"/>
            <a:r>
              <a:rPr lang="en-US" sz="1800" dirty="0" err="1" smtClean="0"/>
              <a:t>Pavac</a:t>
            </a:r>
            <a:r>
              <a:rPr lang="en-US" sz="1800" dirty="0" smtClean="0"/>
              <a:t>, Inc.</a:t>
            </a:r>
          </a:p>
          <a:p>
            <a:pPr algn="l"/>
            <a:r>
              <a:rPr lang="en-US" sz="1800" dirty="0" smtClean="0"/>
              <a:t>Five to be delivered </a:t>
            </a:r>
          </a:p>
          <a:p>
            <a:pPr algn="l"/>
            <a:r>
              <a:rPr lang="en-US" sz="1800" dirty="0" smtClean="0"/>
              <a:t>early summer 2014.</a:t>
            </a: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25</a:t>
            </a:fld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1227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650 MHz testing/processing infrastructure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6378264" cy="173793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120-300C ovens--ready</a:t>
            </a:r>
          </a:p>
          <a:p>
            <a:r>
              <a:rPr lang="en-US" sz="1800" dirty="0" smtClean="0"/>
              <a:t>High temperature furnace -- ready</a:t>
            </a:r>
          </a:p>
          <a:p>
            <a:r>
              <a:rPr lang="en-US" sz="1800" dirty="0" smtClean="0"/>
              <a:t>EP, HPR tools, ready for 1-cell, not for 5-cell 650 MHz</a:t>
            </a:r>
          </a:p>
          <a:p>
            <a:r>
              <a:rPr lang="en-US" sz="1800" dirty="0" smtClean="0"/>
              <a:t>VTS1—ready for 1-cell 650 MHz</a:t>
            </a:r>
          </a:p>
          <a:p>
            <a:r>
              <a:rPr lang="en-US" sz="1800" dirty="0" smtClean="0"/>
              <a:t>VTS2,3—not commissioned, needed for 5-cell 650 MHz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3" y="1402196"/>
            <a:ext cx="3350121" cy="251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83" y="1219200"/>
            <a:ext cx="3559227" cy="199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20" y="3234348"/>
            <a:ext cx="2164890" cy="28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26</a:t>
            </a:fld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6695079" cy="312737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Surface processing studies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266840" cy="4092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561" y="5382574"/>
            <a:ext cx="8766181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3399"/>
              </a:buClr>
              <a:buFont typeface="Arial"/>
              <a:buChar char="•"/>
            </a:pPr>
            <a:r>
              <a:rPr lang="en-US" sz="1800" dirty="0" smtClean="0"/>
              <a:t>Explored several different surface processing techniques on 650 MHz single cells</a:t>
            </a:r>
          </a:p>
          <a:p>
            <a:pPr marL="285750" indent="-285750" algn="l">
              <a:buClr>
                <a:srgbClr val="003399"/>
              </a:buClr>
              <a:buFont typeface="Arial"/>
              <a:buChar char="•"/>
            </a:pPr>
            <a:r>
              <a:rPr lang="en-US" sz="1800" dirty="0" smtClean="0"/>
              <a:t>All cases largely exceed the PIP-II specs of Q ~ 2e10 at 17 MV/m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27</a:t>
            </a:fld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        650 MHz 5-cell Infrastructure Prep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EP tool at ANL—new cathode required plus tool testing and evaluation.  External cooling implemented.</a:t>
            </a:r>
          </a:p>
          <a:p>
            <a:r>
              <a:rPr lang="en-US" dirty="0" smtClean="0"/>
              <a:t>HPR—requires adapters to accommodate multi-cell cavities.</a:t>
            </a:r>
          </a:p>
          <a:p>
            <a:r>
              <a:rPr lang="en-US" dirty="0" smtClean="0"/>
              <a:t>Transport tooling—requires adapters to accommodate multi-cell cavities.</a:t>
            </a:r>
          </a:p>
          <a:p>
            <a:r>
              <a:rPr lang="en-US" dirty="0" smtClean="0"/>
              <a:t>4-bar frames—designed, need to be procured.</a:t>
            </a:r>
          </a:p>
          <a:p>
            <a:r>
              <a:rPr lang="en-US" dirty="0" smtClean="0"/>
              <a:t>VTS hardware—several sets in-hand.  More to be ordered including new RF </a:t>
            </a:r>
            <a:r>
              <a:rPr lang="en-US" dirty="0" err="1" smtClean="0"/>
              <a:t>feethroughs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28</a:t>
            </a:fld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650 MHz Testing Plan 2014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2-3 AES 1-cell cavity tests.  High Q0 studies in VTS.</a:t>
            </a:r>
          </a:p>
          <a:p>
            <a:r>
              <a:rPr lang="en-US" sz="2800" dirty="0" smtClean="0"/>
              <a:t>2-3 AES 5-cell cavities for baseline processing after VTS2-3 are ready and HPR/cleanroom infrastructure procured.  Vendor qualification.</a:t>
            </a:r>
          </a:p>
          <a:p>
            <a:r>
              <a:rPr lang="en-US" sz="2800" dirty="0" smtClean="0"/>
              <a:t>2-3 </a:t>
            </a:r>
            <a:r>
              <a:rPr lang="en-US" sz="2800" dirty="0" err="1" smtClean="0"/>
              <a:t>Pavac</a:t>
            </a:r>
            <a:r>
              <a:rPr lang="en-US" sz="2800" dirty="0" smtClean="0"/>
              <a:t> single-cell cavities for vendor qualification purposes.</a:t>
            </a:r>
          </a:p>
          <a:p>
            <a:r>
              <a:rPr lang="en-US" sz="2800" dirty="0" smtClean="0"/>
              <a:t>2 </a:t>
            </a:r>
            <a:r>
              <a:rPr lang="en-US" sz="2800" dirty="0" err="1" smtClean="0"/>
              <a:t>Pavac</a:t>
            </a:r>
            <a:r>
              <a:rPr lang="en-US" sz="2800" dirty="0" smtClean="0"/>
              <a:t> multi-cell cavities for vendor qualification.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29</a:t>
            </a:fld>
            <a:endParaRPr lang="en-US" dirty="0" smtClean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950630" y="152400"/>
            <a:ext cx="819337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650 MHz Cryomodule. </a:t>
            </a:r>
            <a:br>
              <a:rPr lang="en-US" sz="2400" dirty="0" smtClean="0"/>
            </a:br>
            <a:r>
              <a:rPr lang="en-US" sz="2400" dirty="0" smtClean="0"/>
              <a:t>(6 </a:t>
            </a:r>
            <a:r>
              <a:rPr lang="en-US" sz="2400" dirty="0"/>
              <a:t>cavities, </a:t>
            </a:r>
            <a:r>
              <a:rPr lang="el-GR" sz="2400" dirty="0"/>
              <a:t>β</a:t>
            </a:r>
            <a:r>
              <a:rPr lang="en-US" sz="2400" dirty="0" smtClean="0"/>
              <a:t>=0.9, DESY Style, stand alone)</a:t>
            </a:r>
            <a:endParaRPr lang="en-US" sz="2400" dirty="0"/>
          </a:p>
        </p:txBody>
      </p:sp>
      <p:pic>
        <p:nvPicPr>
          <p:cNvPr id="3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0" y="1600201"/>
            <a:ext cx="7746199" cy="4604976"/>
          </a:xfrm>
          <a:ln w="15875">
            <a:solidFill>
              <a:srgbClr val="7030A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484142" y="5503446"/>
            <a:ext cx="1828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Calibri" pitchFamily="34" charset="0"/>
              </a:rPr>
              <a:t>-Beam pipe</a:t>
            </a:r>
          </a:p>
          <a:p>
            <a:pPr algn="l"/>
            <a:endParaRPr lang="en-US" sz="1800" dirty="0" smtClean="0">
              <a:latin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040907" y="5181600"/>
            <a:ext cx="685800" cy="3810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4142" y="1524000"/>
            <a:ext cx="384791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Calibri" pitchFamily="34" charset="0"/>
              </a:rPr>
              <a:t>-Heat Exchanger</a:t>
            </a:r>
          </a:p>
          <a:p>
            <a:pPr algn="l"/>
            <a:r>
              <a:rPr lang="en-US" sz="1800" dirty="0" smtClean="0">
                <a:latin typeface="Calibri" pitchFamily="34" charset="0"/>
              </a:rPr>
              <a:t>-Cryogenic stuff:</a:t>
            </a:r>
          </a:p>
          <a:p>
            <a:pPr algn="l"/>
            <a:r>
              <a:rPr lang="en-US" sz="1800" dirty="0" smtClean="0">
                <a:latin typeface="Calibri" pitchFamily="34" charset="0"/>
              </a:rPr>
              <a:t> bayonets connections (He supply and</a:t>
            </a:r>
          </a:p>
          <a:p>
            <a:pPr algn="l"/>
            <a:r>
              <a:rPr lang="en-US" sz="1800" dirty="0" smtClean="0">
                <a:latin typeface="Calibri" pitchFamily="34" charset="0"/>
              </a:rPr>
              <a:t> return), Cryogenic valve</a:t>
            </a:r>
          </a:p>
          <a:p>
            <a:pPr algn="l"/>
            <a:r>
              <a:rPr lang="en-US" sz="1800" dirty="0" smtClean="0">
                <a:latin typeface="Calibri" pitchFamily="34" charset="0"/>
              </a:rPr>
              <a:t> control system</a:t>
            </a:r>
          </a:p>
          <a:p>
            <a:pPr algn="l"/>
            <a:r>
              <a:rPr lang="en-US" sz="1800" dirty="0">
                <a:latin typeface="Calibri" pitchFamily="34" charset="0"/>
              </a:rPr>
              <a:t>-End plates (2)</a:t>
            </a:r>
          </a:p>
          <a:p>
            <a:pPr algn="l"/>
            <a:endParaRPr lang="en-US" sz="1800" dirty="0" smtClean="0">
              <a:latin typeface="Calibri" pitchFamily="34" charset="0"/>
            </a:endParaRPr>
          </a:p>
          <a:p>
            <a:endParaRPr lang="en-US" sz="1600" dirty="0" smtClean="0"/>
          </a:p>
          <a:p>
            <a:endParaRPr lang="en-US" sz="1600" dirty="0" smtClean="0"/>
          </a:p>
        </p:txBody>
      </p:sp>
      <p:cxnSp>
        <p:nvCxnSpPr>
          <p:cNvPr id="41" name="Straight Arrow Connector 40"/>
          <p:cNvCxnSpPr>
            <a:stCxn id="52" idx="2"/>
          </p:cNvCxnSpPr>
          <p:nvPr/>
        </p:nvCxnSpPr>
        <p:spPr>
          <a:xfrm flipH="1">
            <a:off x="7267080" y="1951166"/>
            <a:ext cx="165338" cy="1230868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76400" y="1905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945907" y="2508886"/>
            <a:ext cx="1295400" cy="81914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107708" y="1721450"/>
            <a:ext cx="3505200" cy="459432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277100" y="4953000"/>
            <a:ext cx="2667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12942" y="5503445"/>
            <a:ext cx="423213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Calibri" pitchFamily="34" charset="0"/>
              </a:rPr>
              <a:t>-CM support (1-fix, 2-sld)</a:t>
            </a:r>
          </a:p>
          <a:p>
            <a:pPr algn="l"/>
            <a:r>
              <a:rPr lang="en-US" sz="1800" dirty="0" smtClean="0">
                <a:latin typeface="Calibri" pitchFamily="34" charset="0"/>
              </a:rPr>
              <a:t>-Vacuum Vessel (pipe: </a:t>
            </a:r>
            <a:r>
              <a:rPr lang="en-US" sz="1800" b="1" dirty="0" smtClean="0">
                <a:latin typeface="Calibri" pitchFamily="34" charset="0"/>
              </a:rPr>
              <a:t>48”</a:t>
            </a:r>
            <a:r>
              <a:rPr lang="en-US" sz="1800" dirty="0" smtClean="0">
                <a:latin typeface="Calibri" pitchFamily="34" charset="0"/>
              </a:rPr>
              <a:t>-OD, </a:t>
            </a:r>
            <a:r>
              <a:rPr lang="en-US" sz="1800" b="1" dirty="0" smtClean="0">
                <a:latin typeface="Calibri" pitchFamily="34" charset="0"/>
              </a:rPr>
              <a:t>.375”-</a:t>
            </a:r>
            <a:r>
              <a:rPr lang="en-US" sz="1800" dirty="0" smtClean="0">
                <a:latin typeface="Calibri" pitchFamily="34" charset="0"/>
              </a:rPr>
              <a:t>wall)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080751" y="3182034"/>
            <a:ext cx="1185956" cy="2380566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266707" y="2612072"/>
            <a:ext cx="1160534" cy="2899841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231748" y="2220920"/>
            <a:ext cx="2532134" cy="3364616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380164" y="3692969"/>
            <a:ext cx="0" cy="2326144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543800" y="472440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39838" y="1581834"/>
            <a:ext cx="218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Calibri" pitchFamily="34" charset="0"/>
              </a:rPr>
              <a:t>-Power couplers (6)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>
          <a:xfrm flipH="1">
            <a:off x="6755908" y="1951166"/>
            <a:ext cx="676510" cy="1459468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410450" y="1909949"/>
            <a:ext cx="296348" cy="1141885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21137"/>
            <a:ext cx="2895600" cy="16306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39838" y="5511913"/>
            <a:ext cx="196188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-</a:t>
            </a:r>
            <a:r>
              <a:rPr lang="en-US" sz="1800" dirty="0" smtClean="0">
                <a:latin typeface="Calibri" pitchFamily="34" charset="0"/>
              </a:rPr>
              <a:t>Ports for access to</a:t>
            </a:r>
          </a:p>
          <a:p>
            <a:pPr algn="l"/>
            <a:r>
              <a:rPr lang="en-US" sz="1800" dirty="0" smtClean="0">
                <a:latin typeface="Calibri" pitchFamily="34" charset="0"/>
              </a:rPr>
              <a:t>Tuner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motors (6)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7349749" y="4718176"/>
            <a:ext cx="485406" cy="785269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0"/>
          </p:cNvCxnSpPr>
          <p:nvPr/>
        </p:nvCxnSpPr>
        <p:spPr>
          <a:xfrm flipV="1">
            <a:off x="7320780" y="4618693"/>
            <a:ext cx="892688" cy="89322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347632" y="4980280"/>
            <a:ext cx="2117" cy="531633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167414" y="3416093"/>
            <a:ext cx="381000" cy="833561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</a:t>
            </a:fld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31216"/>
              </p:ext>
            </p:extLst>
          </p:nvPr>
        </p:nvGraphicFramePr>
        <p:xfrm>
          <a:off x="0" y="3014125"/>
          <a:ext cx="9143999" cy="265847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286000"/>
                <a:gridCol w="1066800"/>
                <a:gridCol w="1295400"/>
                <a:gridCol w="1524000"/>
                <a:gridCol w="2971799"/>
              </a:tblGrid>
              <a:tr h="55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SRF Cavity 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Freq,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MHz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(MeV)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Cav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/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mag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CM type, length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HWR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162.5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2.1-11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8 /8/1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scscscscscscscsc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5.3m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  <a:tr h="363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SSR1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11-38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16 /8/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csccsccsccsc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4.8m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63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SSR2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=0.51)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38-177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35 /21/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sccsccsc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6.5m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584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LB 650* 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177-480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30 /20/5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cccfdccc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7.1m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97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HB 650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480-800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24 /6/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cccccc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9.5m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38" y="1661575"/>
            <a:ext cx="68961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2"/>
          <p:cNvSpPr txBox="1">
            <a:spLocks/>
          </p:cNvSpPr>
          <p:nvPr/>
        </p:nvSpPr>
        <p:spPr bwMode="auto">
          <a:xfrm>
            <a:off x="2743200" y="197639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      PIP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II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SRF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Linac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Technology Map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ＭＳ Ｐゴシック" pitchFamily="-105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3" y="426622"/>
            <a:ext cx="14287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666313" y="998122"/>
            <a:ext cx="1612463" cy="74569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Oval 10"/>
          <p:cNvSpPr/>
          <p:nvPr/>
        </p:nvSpPr>
        <p:spPr>
          <a:xfrm>
            <a:off x="3124200" y="1656427"/>
            <a:ext cx="1862666" cy="681423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02" y="5696051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*3-cavity option is under consideration; CM has no focusing elements.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30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33867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650MHz Cryomodule Layout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6 cavities, </a:t>
            </a:r>
            <a:r>
              <a:rPr lang="el-GR" sz="2800" dirty="0"/>
              <a:t>β</a:t>
            </a:r>
            <a:r>
              <a:rPr lang="en-US" sz="2800" dirty="0" smtClean="0"/>
              <a:t>=0.9, DESY Style-SA)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1"/>
            <a:ext cx="7239000" cy="1743424"/>
          </a:xfrm>
        </p:spPr>
      </p:pic>
      <p:sp>
        <p:nvSpPr>
          <p:cNvPr id="8" name="TextBox 7"/>
          <p:cNvSpPr txBox="1"/>
          <p:nvPr/>
        </p:nvSpPr>
        <p:spPr>
          <a:xfrm>
            <a:off x="381000" y="1295399"/>
            <a:ext cx="7555227" cy="501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Overall length (CS-Flange to Flange) ~</a:t>
            </a:r>
            <a:r>
              <a:rPr lang="en-US" sz="1600" b="1" dirty="0" smtClean="0">
                <a:latin typeface="Calibri" pitchFamily="34" charset="0"/>
              </a:rPr>
              <a:t>9480mm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Number of </a:t>
            </a:r>
            <a:r>
              <a:rPr lang="en-US" sz="1600" dirty="0" smtClean="0">
                <a:latin typeface="Calibri" pitchFamily="34" charset="0"/>
              </a:rPr>
              <a:t>Cavitis-</a:t>
            </a:r>
            <a:r>
              <a:rPr lang="en-US" sz="1600" b="1" dirty="0">
                <a:latin typeface="Calibri" pitchFamily="34" charset="0"/>
              </a:rPr>
              <a:t>6</a:t>
            </a:r>
            <a:endParaRPr lang="en-US" sz="1600" b="1" dirty="0" smtClean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Distance between couplers-</a:t>
            </a:r>
            <a:r>
              <a:rPr lang="en-US" sz="1600" b="1" dirty="0" smtClean="0">
                <a:latin typeface="Calibri" pitchFamily="34" charset="0"/>
              </a:rPr>
              <a:t>1468.9mm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Interconnection bellows length ~</a:t>
            </a:r>
            <a:r>
              <a:rPr lang="en-US" sz="1600" b="1" dirty="0" smtClean="0">
                <a:latin typeface="Calibri" pitchFamily="34" charset="0"/>
              </a:rPr>
              <a:t>135.3mm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endParaRPr lang="en-US" sz="1600" b="1" dirty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endParaRPr lang="en-US" sz="1600" b="1" dirty="0" smtClean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endParaRPr lang="en-US" sz="1600" b="1" dirty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endParaRPr lang="en-US" sz="1600" b="1" dirty="0" smtClean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endParaRPr lang="en-US" sz="600" b="1" dirty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endParaRPr lang="en-US" sz="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6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600" dirty="0" smtClean="0">
              <a:latin typeface="Calibri" pitchFamily="34" charset="0"/>
            </a:endParaRPr>
          </a:p>
          <a:p>
            <a:endParaRPr lang="en-US" sz="600" dirty="0" smtClean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600" dirty="0" smtClean="0">
                <a:latin typeface="Calibri" pitchFamily="34" charset="0"/>
              </a:rPr>
              <a:t>Beam pipe ID-</a:t>
            </a:r>
            <a:r>
              <a:rPr lang="en-US" sz="600" b="1" dirty="0" smtClean="0">
                <a:latin typeface="Calibri" pitchFamily="34" charset="0"/>
              </a:rPr>
              <a:t>100mm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1-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RF</a:t>
            </a:r>
            <a:r>
              <a:rPr lang="en-US" sz="1800" dirty="0" smtClean="0">
                <a:latin typeface="Calibri" pitchFamily="34" charset="0"/>
              </a:rPr>
              <a:t> all metal GV for each end of Beam Pipe (cold)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Number </a:t>
            </a:r>
            <a:r>
              <a:rPr lang="en-US" sz="1800" dirty="0">
                <a:latin typeface="Calibri" pitchFamily="34" charset="0"/>
              </a:rPr>
              <a:t>of Support </a:t>
            </a:r>
            <a:r>
              <a:rPr lang="en-US" sz="1800" dirty="0" smtClean="0">
                <a:latin typeface="Calibri" pitchFamily="34" charset="0"/>
              </a:rPr>
              <a:t>posts-</a:t>
            </a:r>
            <a:r>
              <a:rPr lang="en-US" sz="1800" b="1" dirty="0" smtClean="0">
                <a:latin typeface="Calibri" pitchFamily="34" charset="0"/>
              </a:rPr>
              <a:t>3</a:t>
            </a:r>
            <a:endParaRPr lang="en-US" sz="1800" dirty="0" smtClean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800" b="1" dirty="0" smtClean="0">
                <a:latin typeface="Calibri" pitchFamily="34" charset="0"/>
              </a:rPr>
              <a:t>300mm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pipe (concept) serves as strong back, as the 2-phase helium pipe, also providing a large vapor buffer volume.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Heat </a:t>
            </a:r>
            <a:r>
              <a:rPr lang="en-US" sz="1800" dirty="0">
                <a:latin typeface="Calibri" pitchFamily="34" charset="0"/>
              </a:rPr>
              <a:t>exchanger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Insulation </a:t>
            </a:r>
            <a:r>
              <a:rPr lang="en-US" sz="1800" dirty="0">
                <a:latin typeface="Calibri" pitchFamily="34" charset="0"/>
              </a:rPr>
              <a:t>Vacuum Relief valve  </a:t>
            </a: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31</a:t>
            </a:fld>
            <a:endParaRPr lang="en-US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762000" y="6324600"/>
            <a:ext cx="69342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/>
              <a:t>PIP-II MAC, V. Yakovlev</a:t>
            </a:r>
            <a:endParaRPr lang="en-US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5867400" y="6324600"/>
            <a:ext cx="2895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b="0" kern="1200">
                <a:solidFill>
                  <a:srgbClr val="11111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CD6BB06-BDF1-49A1-9EDD-10419955E148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650 MHz Cavity, </a:t>
            </a:r>
            <a:r>
              <a:rPr lang="el-GR" sz="2400" dirty="0" smtClean="0"/>
              <a:t>β</a:t>
            </a:r>
            <a:r>
              <a:rPr lang="en-US" sz="2400" dirty="0" smtClean="0"/>
              <a:t>=0.9. </a:t>
            </a:r>
            <a:br>
              <a:rPr lang="en-US" sz="2400" dirty="0" smtClean="0"/>
            </a:br>
            <a:r>
              <a:rPr lang="en-US" sz="2400" dirty="0" smtClean="0"/>
              <a:t>String version with strong back</a:t>
            </a:r>
            <a:endParaRPr lang="en-US" sz="2400" dirty="0"/>
          </a:p>
        </p:txBody>
      </p:sp>
      <p:pic>
        <p:nvPicPr>
          <p:cNvPr id="7" name="Content Placeholder 5" descr="Cavity_String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077200" cy="4724400"/>
          </a:xfrm>
        </p:spPr>
      </p:pic>
      <p:sp>
        <p:nvSpPr>
          <p:cNvPr id="8" name="TextBox 7"/>
          <p:cNvSpPr txBox="1"/>
          <p:nvPr/>
        </p:nvSpPr>
        <p:spPr>
          <a:xfrm>
            <a:off x="685800" y="20574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650 Cavity with 2-phase pipe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209800" y="2819400"/>
            <a:ext cx="1295400" cy="5334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15853" y="3824242"/>
            <a:ext cx="1986506" cy="29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Warm up cool</a:t>
            </a:r>
          </a:p>
          <a:p>
            <a:pPr algn="l"/>
            <a:r>
              <a:rPr lang="en-US" sz="1800" dirty="0" smtClean="0"/>
              <a:t>down pipe</a:t>
            </a:r>
          </a:p>
          <a:p>
            <a:endParaRPr lang="en-US" dirty="0" smtClean="0"/>
          </a:p>
          <a:p>
            <a:pPr algn="l"/>
            <a:r>
              <a:rPr lang="en-US" sz="1800" dirty="0" smtClean="0"/>
              <a:t>Strong back</a:t>
            </a:r>
          </a:p>
          <a:p>
            <a:pPr algn="l"/>
            <a:r>
              <a:rPr lang="en-US" sz="1800" dirty="0" smtClean="0"/>
              <a:t>(Tray) with 2 </a:t>
            </a:r>
          </a:p>
          <a:p>
            <a:pPr algn="l"/>
            <a:r>
              <a:rPr lang="en-US" sz="1800" dirty="0" smtClean="0"/>
              <a:t>supports for each</a:t>
            </a:r>
          </a:p>
          <a:p>
            <a:pPr algn="l"/>
            <a:r>
              <a:rPr lang="en-US" sz="1800" dirty="0" smtClean="0"/>
              <a:t>cavity 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781800" y="2895600"/>
            <a:ext cx="609600" cy="9906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48400" y="3810000"/>
            <a:ext cx="446219" cy="11430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1752600"/>
            <a:ext cx="189026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He  reservoir</a:t>
            </a:r>
          </a:p>
          <a:p>
            <a:r>
              <a:rPr lang="en-US" sz="1800" dirty="0" smtClean="0"/>
              <a:t>with level sensor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05299" y="2362200"/>
            <a:ext cx="571501" cy="10287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47877" y="5105400"/>
            <a:ext cx="214674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5</a:t>
            </a:r>
            <a:r>
              <a:rPr lang="en-US" sz="1800" dirty="0" smtClean="0"/>
              <a:t>K circuit (to MC)</a:t>
            </a:r>
          </a:p>
          <a:p>
            <a:r>
              <a:rPr lang="en-US" sz="1800" dirty="0" smtClean="0"/>
              <a:t>70K circuit (shield) 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076700" y="4533900"/>
            <a:ext cx="914400" cy="5334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810000" y="4876800"/>
            <a:ext cx="990600" cy="6858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5943600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 smtClean="0">
                <a:solidFill>
                  <a:srgbClr val="0070C0"/>
                </a:solidFill>
              </a:rPr>
              <a:t>Used scheme of SSR1, by T. </a:t>
            </a:r>
            <a:r>
              <a:rPr lang="en-US" sz="1800" b="1" u="sng" dirty="0" err="1" smtClean="0">
                <a:solidFill>
                  <a:srgbClr val="0070C0"/>
                </a:solidFill>
              </a:rPr>
              <a:t>Nicol</a:t>
            </a:r>
            <a:endParaRPr lang="en-US" sz="1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32</a:t>
            </a:fld>
            <a:endParaRPr lang="en-US" dirty="0" smtClean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r="706"/>
          <a:stretch/>
        </p:blipFill>
        <p:spPr>
          <a:xfrm>
            <a:off x="139982" y="1447800"/>
            <a:ext cx="4230404" cy="2246949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/>
          <a:stretch/>
        </p:blipFill>
        <p:spPr>
          <a:xfrm>
            <a:off x="4370386" y="1143000"/>
            <a:ext cx="4616674" cy="2798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901" y="3840426"/>
            <a:ext cx="6508833" cy="240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Overall length (CS-Flange to </a:t>
            </a:r>
            <a:r>
              <a:rPr lang="en-US" sz="1600" dirty="0" smtClean="0">
                <a:latin typeface="Calibri" pitchFamily="34" charset="0"/>
              </a:rPr>
              <a:t>Flange)~4200</a:t>
            </a:r>
            <a:r>
              <a:rPr lang="en-US" sz="1600" b="1" dirty="0" smtClean="0">
                <a:latin typeface="Calibri" pitchFamily="34" charset="0"/>
              </a:rPr>
              <a:t>mm</a:t>
            </a:r>
            <a:endParaRPr lang="en-US" sz="1600" b="1" dirty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Number of </a:t>
            </a:r>
            <a:r>
              <a:rPr lang="en-US" sz="1600" dirty="0" smtClean="0">
                <a:latin typeface="Calibri" pitchFamily="34" charset="0"/>
              </a:rPr>
              <a:t>Cavitis-</a:t>
            </a:r>
            <a:r>
              <a:rPr lang="en-US" sz="1600" b="1" dirty="0" smtClean="0">
                <a:latin typeface="Calibri" pitchFamily="34" charset="0"/>
              </a:rPr>
              <a:t>3 </a:t>
            </a:r>
            <a:r>
              <a:rPr lang="en-US" sz="1600" dirty="0" smtClean="0">
                <a:latin typeface="Calibri" pitchFamily="34" charset="0"/>
              </a:rPr>
              <a:t>(shorter approx. 300mm)</a:t>
            </a:r>
            <a:endParaRPr lang="en-US" sz="1600" dirty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Distance between couplers-</a:t>
            </a:r>
            <a:r>
              <a:rPr lang="en-US" sz="1600" b="1" dirty="0">
                <a:latin typeface="Calibri" pitchFamily="34" charset="0"/>
              </a:rPr>
              <a:t>1468.9mm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Interconnection bellows </a:t>
            </a:r>
            <a:r>
              <a:rPr lang="en-US" sz="1600" dirty="0" smtClean="0">
                <a:latin typeface="Calibri" pitchFamily="34" charset="0"/>
              </a:rPr>
              <a:t>length-</a:t>
            </a:r>
            <a:r>
              <a:rPr lang="en-US" sz="1600" b="1" dirty="0" smtClean="0">
                <a:latin typeface="Calibri" pitchFamily="34" charset="0"/>
              </a:rPr>
              <a:t>135.3mm</a:t>
            </a:r>
            <a:endParaRPr lang="en-US" sz="1600" b="1" dirty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G</a:t>
            </a:r>
            <a:r>
              <a:rPr lang="en-US" sz="1600" dirty="0" smtClean="0">
                <a:latin typeface="Calibri" pitchFamily="34" charset="0"/>
              </a:rPr>
              <a:t>ate valve (cold) </a:t>
            </a:r>
            <a:r>
              <a:rPr lang="en-US" sz="1600" dirty="0">
                <a:latin typeface="Calibri" pitchFamily="34" charset="0"/>
              </a:rPr>
              <a:t>for each end of Beam </a:t>
            </a:r>
            <a:r>
              <a:rPr lang="en-US" sz="1600" dirty="0" smtClean="0">
                <a:latin typeface="Calibri" pitchFamily="34" charset="0"/>
              </a:rPr>
              <a:t>Pipe (</a:t>
            </a:r>
            <a:r>
              <a:rPr lang="en-US" sz="1600" b="1" dirty="0" smtClean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)</a:t>
            </a:r>
            <a:endParaRPr lang="en-US" sz="1600" dirty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Number of Support </a:t>
            </a:r>
            <a:r>
              <a:rPr lang="en-US" sz="1600" dirty="0" smtClean="0">
                <a:latin typeface="Calibri" pitchFamily="34" charset="0"/>
              </a:rPr>
              <a:t>posts-</a:t>
            </a:r>
            <a:r>
              <a:rPr lang="en-US" sz="1600" b="1" dirty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(1-Fix, 2-Sliding</a:t>
            </a:r>
            <a:r>
              <a:rPr lang="en-US" sz="1600" dirty="0" smtClean="0">
                <a:latin typeface="Calibri" pitchFamily="34" charset="0"/>
              </a:rPr>
              <a:t>) or </a:t>
            </a:r>
            <a:r>
              <a:rPr lang="en-US" sz="1600" b="1" dirty="0" smtClean="0">
                <a:latin typeface="Calibri" pitchFamily="34" charset="0"/>
              </a:rPr>
              <a:t>6</a:t>
            </a:r>
            <a:r>
              <a:rPr lang="en-US" sz="1600" dirty="0" smtClean="0">
                <a:latin typeface="Calibri" pitchFamily="34" charset="0"/>
              </a:rPr>
              <a:t> (SSR1)</a:t>
            </a:r>
            <a:endParaRPr lang="en-US" sz="1600" dirty="0">
              <a:latin typeface="Calibri" pitchFamily="34" charset="0"/>
            </a:endParaRP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Cavity string support: </a:t>
            </a:r>
            <a:r>
              <a:rPr lang="en-US" sz="1600" dirty="0" smtClean="0">
                <a:latin typeface="Calibri" pitchFamily="34" charset="0"/>
              </a:rPr>
              <a:t>300mm pipe serves </a:t>
            </a:r>
            <a:r>
              <a:rPr lang="en-US" sz="1600" dirty="0">
                <a:latin typeface="Calibri" pitchFamily="34" charset="0"/>
              </a:rPr>
              <a:t>as strong back, as the </a:t>
            </a:r>
            <a:r>
              <a:rPr lang="en-US" sz="1600" dirty="0" smtClean="0">
                <a:latin typeface="Calibri" pitchFamily="34" charset="0"/>
              </a:rPr>
              <a:t>2-phase</a:t>
            </a:r>
          </a:p>
          <a:p>
            <a:pPr algn="l">
              <a:buClr>
                <a:srgbClr val="003399"/>
              </a:buClr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    helium pipe (DESY St.), or strong back (SSR1 St.)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650 MHz </a:t>
            </a:r>
            <a:r>
              <a:rPr lang="en-US" sz="2400" dirty="0" smtClean="0"/>
              <a:t>3-cavity </a:t>
            </a:r>
            <a:r>
              <a:rPr lang="en-US" sz="2400" dirty="0" err="1" smtClean="0"/>
              <a:t>Cryomodule</a:t>
            </a:r>
            <a:r>
              <a:rPr lang="en-US" sz="2400" dirty="0" smtClean="0"/>
              <a:t>, </a:t>
            </a:r>
            <a:r>
              <a:rPr lang="el-GR" sz="2400" dirty="0"/>
              <a:t>β</a:t>
            </a:r>
            <a:r>
              <a:rPr lang="en-US" sz="2400" dirty="0" smtClean="0"/>
              <a:t>=0.61.</a:t>
            </a:r>
            <a:br>
              <a:rPr lang="en-US" sz="2400" dirty="0" smtClean="0"/>
            </a:br>
            <a:r>
              <a:rPr lang="en-US" sz="2400" dirty="0" smtClean="0"/>
              <a:t> SSR1 &amp; DESY Style (stand </a:t>
            </a:r>
            <a:r>
              <a:rPr lang="en-US" sz="2400" dirty="0"/>
              <a:t>alone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33</a:t>
            </a:fld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1189038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650 MHz </a:t>
            </a:r>
            <a:r>
              <a:rPr lang="en-US" sz="2400" dirty="0" smtClean="0"/>
              <a:t>Cryomodule, </a:t>
            </a:r>
            <a:r>
              <a:rPr lang="el-GR" sz="2400" dirty="0" smtClean="0"/>
              <a:t>β</a:t>
            </a:r>
            <a:r>
              <a:rPr lang="en-US" sz="2400" dirty="0" smtClean="0"/>
              <a:t>=0.61.</a:t>
            </a:r>
            <a:br>
              <a:rPr lang="en-US" sz="2400" dirty="0" smtClean="0"/>
            </a:br>
            <a:r>
              <a:rPr lang="en-US" sz="2400" dirty="0" smtClean="0"/>
              <a:t> (SSR1 Style, </a:t>
            </a:r>
            <a:r>
              <a:rPr lang="en-US" sz="2400" dirty="0"/>
              <a:t>stand alone</a:t>
            </a:r>
            <a:r>
              <a:rPr lang="en-US" sz="2400" dirty="0" smtClean="0"/>
              <a:t>)-3 cavity concept</a:t>
            </a:r>
            <a:endParaRPr lang="en-US" sz="2400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0" y="1302400"/>
            <a:ext cx="7846030" cy="4899964"/>
          </a:xfrm>
        </p:spPr>
      </p:pic>
      <p:sp>
        <p:nvSpPr>
          <p:cNvPr id="6" name="TextBox 5"/>
          <p:cNvSpPr txBox="1"/>
          <p:nvPr/>
        </p:nvSpPr>
        <p:spPr>
          <a:xfrm>
            <a:off x="152400" y="1447800"/>
            <a:ext cx="3277949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Heat Exchanger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Cryogenic stuff: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bayonets connections (He </a:t>
            </a:r>
            <a:r>
              <a:rPr lang="en-US" sz="1800" dirty="0" smtClean="0">
                <a:latin typeface="Calibri" pitchFamily="34" charset="0"/>
              </a:rPr>
              <a:t>supply</a:t>
            </a:r>
          </a:p>
          <a:p>
            <a:pPr algn="l"/>
            <a:r>
              <a:rPr lang="en-US" sz="1800" dirty="0" smtClean="0">
                <a:latin typeface="Calibri" pitchFamily="34" charset="0"/>
              </a:rPr>
              <a:t>and return</a:t>
            </a:r>
            <a:r>
              <a:rPr lang="en-US" sz="1800" dirty="0">
                <a:latin typeface="Calibri" pitchFamily="34" charset="0"/>
              </a:rPr>
              <a:t>), Cryogenic valve</a:t>
            </a:r>
          </a:p>
          <a:p>
            <a:pPr algn="l"/>
            <a:r>
              <a:rPr lang="en-US" sz="1800" dirty="0">
                <a:latin typeface="Calibri" pitchFamily="34" charset="0"/>
              </a:rPr>
              <a:t>control system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98133" y="1664123"/>
            <a:ext cx="2667000" cy="317077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98133" y="1895792"/>
            <a:ext cx="1432216" cy="237808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5638800"/>
            <a:ext cx="262046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Vacuum Vessel</a:t>
            </a:r>
          </a:p>
          <a:p>
            <a:pPr algn="l"/>
            <a:r>
              <a:rPr lang="en-US" sz="1800" dirty="0">
                <a:latin typeface="Calibri" pitchFamily="34" charset="0"/>
              </a:rPr>
              <a:t>(pipe: </a:t>
            </a:r>
            <a:r>
              <a:rPr lang="en-US" sz="1800" b="1" dirty="0">
                <a:latin typeface="Calibri" pitchFamily="34" charset="0"/>
              </a:rPr>
              <a:t>48”</a:t>
            </a:r>
            <a:r>
              <a:rPr lang="en-US" sz="1800" dirty="0">
                <a:latin typeface="Calibri" pitchFamily="34" charset="0"/>
              </a:rPr>
              <a:t>-OD, </a:t>
            </a:r>
            <a:r>
              <a:rPr lang="en-US" sz="1800" b="1" dirty="0">
                <a:latin typeface="Calibri" pitchFamily="34" charset="0"/>
              </a:rPr>
              <a:t>.375”-</a:t>
            </a:r>
            <a:r>
              <a:rPr lang="en-US" sz="1800" dirty="0">
                <a:latin typeface="Calibri" pitchFamily="34" charset="0"/>
              </a:rPr>
              <a:t>wall)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4285085"/>
            <a:ext cx="0" cy="58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18453" y="50673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Power couplers (3)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06636" y="3802297"/>
            <a:ext cx="0" cy="45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3604124"/>
            <a:ext cx="609600" cy="53476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25436" y="4436451"/>
            <a:ext cx="0" cy="21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4475" y="5638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Beam pipe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320013" y="4354384"/>
            <a:ext cx="339060" cy="1425832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207933" y="4343400"/>
            <a:ext cx="1371600" cy="14478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823569" y="3848100"/>
            <a:ext cx="356164" cy="1137166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179733" y="3657600"/>
            <a:ext cx="609600" cy="1327666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842369" y="4457700"/>
            <a:ext cx="2337364" cy="527566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431304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34</a:t>
            </a:fld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650 MHz </a:t>
            </a:r>
            <a:r>
              <a:rPr lang="en-US" sz="2400" dirty="0" smtClean="0"/>
              <a:t>Cryomodule, </a:t>
            </a:r>
            <a:r>
              <a:rPr lang="el-GR" sz="2400" dirty="0"/>
              <a:t>β</a:t>
            </a:r>
            <a:r>
              <a:rPr lang="en-US" sz="2400" dirty="0"/>
              <a:t>=0.61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Cold Mass (SSR1 Style)-3 cavity concept</a:t>
            </a:r>
            <a:endParaRPr lang="en-US" sz="2400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445673"/>
            <a:ext cx="7924801" cy="4256004"/>
          </a:xfrm>
          <a:ln w="12700"/>
        </p:spPr>
      </p:pic>
      <p:sp>
        <p:nvSpPr>
          <p:cNvPr id="6" name="TextBox 5"/>
          <p:cNvSpPr txBox="1"/>
          <p:nvPr/>
        </p:nvSpPr>
        <p:spPr>
          <a:xfrm>
            <a:off x="237067" y="1373161"/>
            <a:ext cx="5646096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-650 MHz, </a:t>
            </a:r>
            <a:r>
              <a:rPr lang="el-GR" sz="1800" dirty="0" smtClean="0"/>
              <a:t>β</a:t>
            </a:r>
            <a:r>
              <a:rPr lang="en-US" sz="1800" dirty="0" smtClean="0"/>
              <a:t>=0.61, cavity with lever tuner (not shown)</a:t>
            </a:r>
          </a:p>
          <a:p>
            <a:pPr algn="l"/>
            <a:r>
              <a:rPr lang="en-US" sz="1800" dirty="0" smtClean="0"/>
              <a:t>-Cavity Bearing supports</a:t>
            </a:r>
          </a:p>
          <a:p>
            <a:pPr algn="l"/>
            <a:r>
              <a:rPr lang="en-US" sz="1800" dirty="0" smtClean="0"/>
              <a:t>-2-phase pipe (ID= 16.3cm)</a:t>
            </a:r>
          </a:p>
          <a:p>
            <a:pPr algn="l"/>
            <a:r>
              <a:rPr lang="en-US" sz="1800" dirty="0" smtClean="0"/>
              <a:t>-He level</a:t>
            </a:r>
          </a:p>
          <a:p>
            <a:pPr algn="l"/>
            <a:r>
              <a:rPr lang="en-US" sz="1800" dirty="0" smtClean="0"/>
              <a:t>-</a:t>
            </a:r>
            <a:r>
              <a:rPr lang="en-US" sz="1800" dirty="0"/>
              <a:t>Gate </a:t>
            </a:r>
            <a:r>
              <a:rPr lang="en-US" sz="1800" dirty="0" smtClean="0"/>
              <a:t>valve</a:t>
            </a:r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87751" y="1981200"/>
            <a:ext cx="1687913" cy="1697593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87751" y="1981200"/>
            <a:ext cx="2393849" cy="14478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2286000"/>
            <a:ext cx="762000" cy="700474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57300" y="2590800"/>
            <a:ext cx="342900" cy="6858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76035" y="4006669"/>
            <a:ext cx="1980094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-Strong Back</a:t>
            </a:r>
          </a:p>
          <a:p>
            <a:pPr algn="l"/>
            <a:r>
              <a:rPr lang="en-US" sz="1800" dirty="0" smtClean="0"/>
              <a:t>-Cryogenic piping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72200" y="3886200"/>
            <a:ext cx="579334" cy="343764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769642" y="3947635"/>
            <a:ext cx="1981892" cy="571501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895600" y="3947635"/>
            <a:ext cx="3855935" cy="571502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724400" y="4114800"/>
            <a:ext cx="2027134" cy="404336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99867" y="1752600"/>
            <a:ext cx="650609" cy="8382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66800" y="2986474"/>
            <a:ext cx="381000" cy="961161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24399"/>
            <a:ext cx="2646348" cy="19545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84680" y="5021544"/>
            <a:ext cx="1985159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-Cavity alignment</a:t>
            </a:r>
          </a:p>
          <a:p>
            <a:pPr algn="l"/>
            <a:r>
              <a:rPr lang="en-US" sz="1800" dirty="0" smtClean="0"/>
              <a:t> supports</a:t>
            </a:r>
          </a:p>
          <a:p>
            <a:pPr algn="l"/>
            <a:r>
              <a:rPr lang="en-US" sz="1800" dirty="0" smtClean="0"/>
              <a:t>-Support posts</a:t>
            </a:r>
          </a:p>
          <a:p>
            <a:pPr algn="l"/>
            <a:r>
              <a:rPr lang="en-US" sz="1800" dirty="0" smtClean="0"/>
              <a:t>(2 per cavity)</a:t>
            </a:r>
            <a:endParaRPr lang="en-US" sz="1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29200" y="5943600"/>
            <a:ext cx="1872271" cy="160867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29200" y="5943600"/>
            <a:ext cx="1011767" cy="495274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57800" y="5257800"/>
            <a:ext cx="1295400" cy="5334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57800" y="5257800"/>
            <a:ext cx="2057400" cy="259211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35</a:t>
            </a:fld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" y="1905000"/>
            <a:ext cx="90487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28800" y="533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PIP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II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Cavity and CM development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986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36</a:t>
            </a:fld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7000" y="1371600"/>
            <a:ext cx="89154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Design of the cavities, input couplers and </a:t>
            </a:r>
            <a:r>
              <a:rPr lang="en-US" sz="2400" dirty="0" err="1" smtClean="0">
                <a:solidFill>
                  <a:srgbClr val="003399"/>
                </a:solidFill>
              </a:rPr>
              <a:t>cryo</a:t>
            </a:r>
            <a:r>
              <a:rPr lang="en-US" sz="2400" dirty="0" smtClean="0">
                <a:solidFill>
                  <a:srgbClr val="003399"/>
                </a:solidFill>
              </a:rPr>
              <a:t>-modules for all the sections of </a:t>
            </a:r>
            <a:r>
              <a:rPr lang="en-US" dirty="0" smtClean="0">
                <a:solidFill>
                  <a:srgbClr val="003399"/>
                </a:solidFill>
              </a:rPr>
              <a:t>the PIP II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linac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</a:p>
          <a:p>
            <a:pPr marL="457200" algn="l">
              <a:buClr>
                <a:srgbClr val="003399"/>
              </a:buClr>
            </a:pPr>
            <a:r>
              <a:rPr lang="en-US" sz="2400" dirty="0" smtClean="0"/>
              <a:t>       -      SSR1;</a:t>
            </a:r>
          </a:p>
          <a:p>
            <a:pPr marL="457200" algn="l">
              <a:buClr>
                <a:srgbClr val="003399"/>
              </a:buClr>
            </a:pPr>
            <a:r>
              <a:rPr lang="en-US" sz="2400" dirty="0" smtClean="0"/>
              <a:t>       -      SSR2;</a:t>
            </a:r>
          </a:p>
          <a:p>
            <a:pPr marL="457200" algn="l">
              <a:buClr>
                <a:srgbClr val="003399"/>
              </a:buClr>
            </a:pPr>
            <a:r>
              <a:rPr lang="en-US" sz="2400" dirty="0" smtClean="0"/>
              <a:t>       -      LB650;</a:t>
            </a:r>
          </a:p>
          <a:p>
            <a:pPr marL="457200" algn="l">
              <a:buClr>
                <a:srgbClr val="003399"/>
              </a:buClr>
            </a:pPr>
            <a:r>
              <a:rPr lang="en-US" sz="2400" dirty="0" smtClean="0"/>
              <a:t>       -      HB650 </a:t>
            </a:r>
          </a:p>
          <a:p>
            <a:pPr marL="342900" indent="-342900" algn="l">
              <a:buClr>
                <a:srgbClr val="003399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     	is in progress;</a:t>
            </a:r>
          </a:p>
          <a:p>
            <a:pPr marL="342900" indent="-3429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 	Investigations of HOM influence on the accelerator</a:t>
            </a:r>
          </a:p>
          <a:p>
            <a:pPr marL="342900" indent="-3429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          operation are completed;</a:t>
            </a:r>
          </a:p>
          <a:p>
            <a:pPr marL="342900" indent="-3429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</a:rPr>
              <a:t>	</a:t>
            </a:r>
            <a:r>
              <a:rPr lang="en-US" sz="2400" dirty="0" smtClean="0">
                <a:solidFill>
                  <a:srgbClr val="003399"/>
                </a:solidFill>
              </a:rPr>
              <a:t>“High Q</a:t>
            </a:r>
            <a:r>
              <a:rPr lang="en-US" sz="2400" baseline="-25000" dirty="0" smtClean="0">
                <a:solidFill>
                  <a:srgbClr val="003399"/>
                </a:solidFill>
              </a:rPr>
              <a:t>0</a:t>
            </a:r>
            <a:r>
              <a:rPr lang="en-US" sz="2400" dirty="0" smtClean="0">
                <a:solidFill>
                  <a:srgbClr val="003399"/>
                </a:solidFill>
              </a:rPr>
              <a:t> program” is developing;</a:t>
            </a:r>
          </a:p>
          <a:p>
            <a:pPr marL="342900" indent="-3429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        </a:t>
            </a:r>
            <a:r>
              <a:rPr lang="en-US" sz="2400" dirty="0" err="1" smtClean="0">
                <a:solidFill>
                  <a:srgbClr val="003399"/>
                </a:solidFill>
              </a:rPr>
              <a:t>Microphonics</a:t>
            </a:r>
            <a:r>
              <a:rPr lang="en-US" sz="2400" dirty="0" smtClean="0">
                <a:solidFill>
                  <a:srgbClr val="003399"/>
                </a:solidFill>
              </a:rPr>
              <a:t> and LFD investigations are in progress.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6828" y="606970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0099"/>
                </a:solidFill>
              </a:rPr>
              <a:t>Conclusions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4057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4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3810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</a:rPr>
              <a:t>Accelerating cavity types and 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characteristics </a:t>
            </a:r>
            <a:r>
              <a:rPr lang="en-US" sz="2400" b="1" dirty="0">
                <a:solidFill>
                  <a:srgbClr val="000099"/>
                </a:solidFill>
              </a:rPr>
              <a:t>for the SC </a:t>
            </a:r>
            <a:r>
              <a:rPr lang="en-US" sz="2400" b="1" dirty="0" err="1">
                <a:solidFill>
                  <a:srgbClr val="000099"/>
                </a:solidFill>
              </a:rPr>
              <a:t>linac</a:t>
            </a:r>
            <a:r>
              <a:rPr lang="en-US" sz="2400" b="1" dirty="0">
                <a:solidFill>
                  <a:srgbClr val="000099"/>
                </a:solidFill>
              </a:rPr>
              <a:t>. </a:t>
            </a:r>
            <a:endParaRPr 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95661"/>
              </p:ext>
            </p:extLst>
          </p:nvPr>
        </p:nvGraphicFramePr>
        <p:xfrm>
          <a:off x="190872" y="1676400"/>
          <a:ext cx="8686798" cy="37214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8321"/>
                <a:gridCol w="740480"/>
                <a:gridCol w="657291"/>
                <a:gridCol w="823670"/>
                <a:gridCol w="2223271"/>
                <a:gridCol w="741394"/>
                <a:gridCol w="822755"/>
                <a:gridCol w="823670"/>
                <a:gridCol w="905946"/>
              </a:tblGrid>
              <a:tr h="914399">
                <a:tc>
                  <a:txBody>
                    <a:bodyPr/>
                    <a:lstStyle/>
                    <a:p>
                      <a:pPr marL="14541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spc="-5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103505" indent="46355">
                        <a:lnSpc>
                          <a:spcPts val="134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solidFill>
                            <a:schemeClr val="tx1"/>
                          </a:solidFill>
                          <a:effectLst/>
                        </a:rPr>
                        <a:t>Freq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 (MHz)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18795" marR="519430" indent="-635" algn="ctr">
                        <a:lnSpc>
                          <a:spcPts val="134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Type   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60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cavity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" marR="46990" indent="10858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" marR="46990" indent="10858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(MV/m)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1590" algn="ctr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(MV/m)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09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(MeV)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565904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HWR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0.094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0.112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162.5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Half</a:t>
                      </a:r>
                      <a:r>
                        <a:rPr lang="en-US" sz="16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wave</a:t>
                      </a:r>
                      <a:r>
                        <a:rPr lang="en-US" sz="16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onator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555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SSR1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0.186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0.222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Single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‐spoke</a:t>
                      </a:r>
                      <a:r>
                        <a:rPr lang="en-US" sz="1600" spc="-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resonator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676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19494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2.05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559486">
                <a:tc>
                  <a:txBody>
                    <a:bodyPr/>
                    <a:lstStyle/>
                    <a:p>
                      <a:pPr marL="844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SSR2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0.431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0.515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Single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‐spoke</a:t>
                      </a:r>
                      <a:r>
                        <a:rPr lang="en-US" sz="16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resonator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6764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19494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11.2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5.32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560555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LB650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0.647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Elliptic</a:t>
                      </a:r>
                      <a:r>
                        <a:rPr lang="en-US" sz="160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37.5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16.5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11.6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560555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HB650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0.95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Elliptic</a:t>
                      </a:r>
                      <a:r>
                        <a:rPr lang="en-US" sz="16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b="0" spc="-5" dirty="0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35.2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17.5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17.7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54864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FF0000"/>
                </a:solidFill>
              </a:rPr>
              <a:t>E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≤ 40 MV/m, for CW (Field emission);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FF0000"/>
                </a:solidFill>
              </a:rPr>
              <a:t>B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≤ 75 </a:t>
            </a:r>
            <a:r>
              <a:rPr lang="en-US" sz="1600" b="1" dirty="0" err="1" smtClean="0">
                <a:solidFill>
                  <a:srgbClr val="FF0000"/>
                </a:solidFill>
              </a:rPr>
              <a:t>mT</a:t>
            </a:r>
            <a:r>
              <a:rPr lang="en-US" sz="1600" b="1" dirty="0" smtClean="0">
                <a:solidFill>
                  <a:srgbClr val="FF0000"/>
                </a:solidFill>
              </a:rPr>
              <a:t>,  for CW  (medium field Q-slope)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4267200"/>
            <a:ext cx="8763000" cy="1143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II cavity Issues: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CW option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33CC"/>
                </a:solidFill>
              </a:rPr>
              <a:t> high Q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Low beam loading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microphonics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LFD (pulse regime)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HOMs  “to damp or not to damp?”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Input coupler issues 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Design issues</a:t>
            </a:r>
            <a:r>
              <a:rPr lang="en-US" dirty="0" smtClean="0">
                <a:sym typeface="Symbol"/>
              </a:rPr>
              <a:t>:  </a:t>
            </a:r>
          </a:p>
          <a:p>
            <a:pPr marL="1828800" indent="-854075">
              <a:buSzPct val="60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C808AD"/>
                </a:solidFill>
                <a:sym typeface="Symbol"/>
              </a:rPr>
              <a:t>low EM fields</a:t>
            </a:r>
          </a:p>
          <a:p>
            <a:pPr marL="1828800" indent="-854075">
              <a:buSzPct val="60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C808AD"/>
                </a:solidFill>
                <a:sym typeface="Symbol"/>
              </a:rPr>
              <a:t>aperture choice</a:t>
            </a:r>
          </a:p>
          <a:p>
            <a:pPr marL="1828800" indent="-854075">
              <a:buSzPct val="60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C808AD"/>
                </a:solidFill>
                <a:sym typeface="Symbol"/>
              </a:rPr>
              <a:t>cavity shape </a:t>
            </a:r>
          </a:p>
          <a:p>
            <a:pPr marL="1828800" indent="-854075">
              <a:buSzPct val="60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C808AD"/>
                </a:solidFill>
                <a:sym typeface="Symbol"/>
              </a:rPr>
              <a:t>trapped modes</a:t>
            </a:r>
          </a:p>
          <a:p>
            <a:pPr marL="1828800" indent="-854075">
              <a:buSzPct val="60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C808AD"/>
                </a:solidFill>
                <a:sym typeface="Symbol"/>
              </a:rPr>
              <a:t>MP</a:t>
            </a:r>
          </a:p>
          <a:p>
            <a:pPr marL="1828800" indent="-854075">
              <a:buSzPct val="60000"/>
              <a:buFont typeface="Courier New" pitchFamily="49" charset="0"/>
              <a:buChar char="o"/>
            </a:pPr>
            <a:endParaRPr lang="en-US" sz="2200" dirty="0">
              <a:solidFill>
                <a:srgbClr val="C808A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5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123601" y="1664898"/>
            <a:ext cx="0" cy="3726611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74853" y="2708696"/>
            <a:ext cx="4615132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Cell Cavity Tests: </a:t>
            </a:r>
            <a:br>
              <a:rPr lang="en-US" dirty="0" smtClean="0"/>
            </a:br>
            <a:r>
              <a:rPr lang="en-US" dirty="0" smtClean="0"/>
              <a:t>Nitrogen Treatment during vacuum bake</a:t>
            </a:r>
            <a:endParaRPr lang="en-US" dirty="0"/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t="5906" r="12857"/>
          <a:stretch/>
        </p:blipFill>
        <p:spPr>
          <a:xfrm>
            <a:off x="3124200" y="1530822"/>
            <a:ext cx="4974837" cy="4336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65800" y="2808829"/>
            <a:ext cx="1130598" cy="18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276599"/>
            <a:ext cx="2686339" cy="2868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6896398" y="5486400"/>
            <a:ext cx="224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*</a:t>
            </a:r>
            <a:r>
              <a:rPr lang="en-US" sz="1600" b="1" dirty="0" err="1" smtClean="0">
                <a:solidFill>
                  <a:srgbClr val="FF0000"/>
                </a:solidFill>
                <a:latin typeface="Arial"/>
              </a:rPr>
              <a:t>A.Grassellino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>et al, 2013 </a:t>
            </a:r>
            <a:r>
              <a:rPr lang="en-US" sz="1600" b="1" i="1" dirty="0" err="1">
                <a:solidFill>
                  <a:srgbClr val="FF0000"/>
                </a:solidFill>
                <a:latin typeface="Arial"/>
              </a:rPr>
              <a:t>Supercond</a:t>
            </a:r>
            <a:r>
              <a:rPr lang="en-US" sz="1600" b="1" i="1" dirty="0">
                <a:solidFill>
                  <a:srgbClr val="FF0000"/>
                </a:solidFill>
                <a:latin typeface="Arial"/>
              </a:rPr>
              <a:t>. Sci. Technol.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> 26 102001 </a:t>
            </a:r>
          </a:p>
        </p:txBody>
      </p:sp>
      <p:sp>
        <p:nvSpPr>
          <p:cNvPr id="8" name="4-Point Star 7"/>
          <p:cNvSpPr/>
          <p:nvPr/>
        </p:nvSpPr>
        <p:spPr>
          <a:xfrm>
            <a:off x="5890699" y="2476010"/>
            <a:ext cx="457200" cy="457200"/>
          </a:xfrm>
          <a:prstGeom prst="star4">
            <a:avLst>
              <a:gd name="adj" fmla="val 131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41708" y="2704610"/>
            <a:ext cx="1293961" cy="416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LCLS-II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 flipV="1">
            <a:off x="6199494" y="2728830"/>
            <a:ext cx="1542214" cy="184219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04800" y="1792478"/>
            <a:ext cx="2579427" cy="5065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 smtClean="0"/>
              <a:t>Surface </a:t>
            </a:r>
            <a:r>
              <a:rPr lang="en-US" sz="1600" dirty="0"/>
              <a:t>doping: </a:t>
            </a:r>
            <a:r>
              <a:rPr lang="en-US" sz="1600" b="1" i="1" u="sng" dirty="0">
                <a:solidFill>
                  <a:srgbClr val="FF0000"/>
                </a:solidFill>
              </a:rPr>
              <a:t>baseline strategy  to improve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R</a:t>
            </a:r>
            <a:r>
              <a:rPr lang="en-US" sz="1600" b="1" i="1" u="sng" baseline="-25000" dirty="0" smtClean="0">
                <a:solidFill>
                  <a:srgbClr val="FF0000"/>
                </a:solidFill>
              </a:rPr>
              <a:t>BCS</a:t>
            </a:r>
            <a:r>
              <a:rPr lang="en-US" sz="1600" b="1" i="1" u="sng" dirty="0" smtClean="0">
                <a:solidFill>
                  <a:srgbClr val="FF0000"/>
                </a:solidFill>
              </a:rPr>
              <a:t> and allow high Q for LCLS-II at 2K</a:t>
            </a:r>
            <a:endParaRPr lang="en-US" sz="1600" b="1" i="1" u="sng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en-US" sz="1600" dirty="0" smtClean="0"/>
              <a:t>Current R&amp;D Goal: </a:t>
            </a:r>
          </a:p>
          <a:p>
            <a:r>
              <a:rPr lang="en-US" sz="1600" b="1" i="1" u="sng" dirty="0" smtClean="0">
                <a:solidFill>
                  <a:srgbClr val="FF0000"/>
                </a:solidFill>
              </a:rPr>
              <a:t>Develop a robust surface processing recipe based on Nitrogen Treatment for LCLS-II</a:t>
            </a:r>
          </a:p>
          <a:p>
            <a:r>
              <a:rPr lang="en-US" sz="1600" b="1" i="1" u="sng" dirty="0" smtClean="0">
                <a:solidFill>
                  <a:srgbClr val="FF0000"/>
                </a:solidFill>
              </a:rPr>
              <a:t>Spec Q&gt;2.7e10 at 2K, 1.3 GHz, 16 MeV/m</a:t>
            </a:r>
          </a:p>
          <a:p>
            <a:pPr lvl="1"/>
            <a:r>
              <a:rPr lang="en-US" sz="1600" dirty="0" smtClean="0"/>
              <a:t>and transfer to industry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5867400"/>
            <a:ext cx="252344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-110" charset="-128"/>
              </a:rPr>
              <a:t>&lt;Q0&gt;(FG) = 4.2e10*</a:t>
            </a:r>
            <a:endParaRPr lang="en-US" sz="2000" dirty="0">
              <a:solidFill>
                <a:srgbClr val="FF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bake cycle – small deviation from standard XFEL degassing cycle*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6980" y="1917203"/>
            <a:ext cx="5780011" cy="4209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705" y="3006449"/>
            <a:ext cx="184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33CC"/>
                </a:solidFill>
              </a:rPr>
              <a:t>Gas injection, ~10 min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33CC"/>
                </a:solidFill>
              </a:rPr>
              <a:t>Standard 800C degassing cycle</a:t>
            </a:r>
            <a:endParaRPr lang="en-US" sz="1800" dirty="0">
              <a:solidFill>
                <a:srgbClr val="00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16980" y="2841625"/>
            <a:ext cx="2121107" cy="534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309444" y="2734175"/>
            <a:ext cx="2985261" cy="456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5791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*A </a:t>
            </a:r>
            <a:r>
              <a:rPr lang="en-US" sz="1800" dirty="0">
                <a:solidFill>
                  <a:srgbClr val="FF0000"/>
                </a:solidFill>
              </a:rPr>
              <a:t>Grassellino </a:t>
            </a:r>
            <a:r>
              <a:rPr lang="en-US" sz="1800" i="1" dirty="0">
                <a:solidFill>
                  <a:srgbClr val="FF0000"/>
                </a:solidFill>
              </a:rPr>
              <a:t>et al</a:t>
            </a:r>
            <a:r>
              <a:rPr lang="en-US" sz="1800" dirty="0">
                <a:solidFill>
                  <a:srgbClr val="FF0000"/>
                </a:solidFill>
              </a:rPr>
              <a:t> 2013 </a:t>
            </a:r>
            <a:r>
              <a:rPr lang="en-US" sz="1800" i="1" dirty="0" err="1">
                <a:solidFill>
                  <a:srgbClr val="FF0000"/>
                </a:solidFill>
              </a:rPr>
              <a:t>Supercond</a:t>
            </a:r>
            <a:r>
              <a:rPr lang="en-US" sz="1800" i="1" dirty="0">
                <a:solidFill>
                  <a:srgbClr val="FF0000"/>
                </a:solidFill>
              </a:rPr>
              <a:t>. Sci. Technol.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26</a:t>
            </a:r>
            <a:r>
              <a:rPr lang="en-US" sz="1800" dirty="0">
                <a:solidFill>
                  <a:srgbClr val="FF0000"/>
                </a:solidFill>
              </a:rPr>
              <a:t> 102001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7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43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                 New FNAL discovery: cooling details matter for bare cavities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example for nitrogen doped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8508" y="989571"/>
            <a:ext cx="4209879" cy="3487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191000"/>
            <a:ext cx="67564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478280"/>
            <a:ext cx="3167444" cy="12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3CC"/>
                </a:solidFill>
              </a:rPr>
              <a:t>~1.8K/min trough </a:t>
            </a:r>
            <a:r>
              <a:rPr lang="en-US" sz="2200" dirty="0" err="1" smtClean="0">
                <a:solidFill>
                  <a:srgbClr val="0033CC"/>
                </a:solidFill>
              </a:rPr>
              <a:t>Tc</a:t>
            </a:r>
            <a:endParaRPr lang="en-US" sz="2200" dirty="0" smtClean="0">
              <a:solidFill>
                <a:srgbClr val="0033CC"/>
              </a:solidFill>
            </a:endParaRPr>
          </a:p>
          <a:p>
            <a:r>
              <a:rPr lang="en-US" sz="2200" dirty="0" smtClean="0">
                <a:solidFill>
                  <a:srgbClr val="0033CC"/>
                </a:solidFill>
              </a:rPr>
              <a:t>~0.3 K/min </a:t>
            </a:r>
            <a:r>
              <a:rPr lang="en-US" sz="2200" dirty="0">
                <a:solidFill>
                  <a:srgbClr val="0033CC"/>
                </a:solidFill>
              </a:rPr>
              <a:t>trough </a:t>
            </a:r>
            <a:r>
              <a:rPr lang="en-US" sz="2200" dirty="0" err="1">
                <a:solidFill>
                  <a:srgbClr val="0033CC"/>
                </a:solidFill>
              </a:rPr>
              <a:t>Tc</a:t>
            </a:r>
            <a:endParaRPr lang="en-US" sz="2200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1676400"/>
            <a:ext cx="265754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3319844" y="2112711"/>
            <a:ext cx="2413458" cy="57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276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*A. </a:t>
            </a:r>
            <a:r>
              <a:rPr lang="en-US" sz="1800" b="1" dirty="0" err="1" smtClean="0">
                <a:solidFill>
                  <a:srgbClr val="FF0000"/>
                </a:solidFill>
              </a:rPr>
              <a:t>Romanenko</a:t>
            </a:r>
            <a:r>
              <a:rPr lang="en-US" sz="1800" b="1" dirty="0" smtClean="0">
                <a:solidFill>
                  <a:srgbClr val="FF0000"/>
                </a:solidFill>
              </a:rPr>
              <a:t> et al, </a:t>
            </a:r>
            <a:r>
              <a:rPr lang="hu-HU" sz="1800" b="1" dirty="0">
                <a:solidFill>
                  <a:srgbClr val="FF0000"/>
                </a:solidFill>
              </a:rPr>
              <a:t>J. Appl. Phys. 115, 184903 (2014)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171" y="-158268"/>
            <a:ext cx="9283171" cy="1143000"/>
          </a:xfrm>
        </p:spPr>
        <p:txBody>
          <a:bodyPr/>
          <a:lstStyle/>
          <a:p>
            <a:r>
              <a:rPr lang="en-US" sz="2800" dirty="0" smtClean="0"/>
              <a:t>                   Nine cell TB9ACC015 – world record Q</a:t>
            </a:r>
            <a:br>
              <a:rPr lang="en-US" sz="2800" dirty="0" smtClean="0"/>
            </a:br>
            <a:r>
              <a:rPr lang="en-US" dirty="0" smtClean="0"/>
              <a:t>                               </a:t>
            </a:r>
            <a:r>
              <a:rPr lang="en-US" sz="2800" dirty="0" smtClean="0"/>
              <a:t> nine cell at mid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acc</a:t>
            </a:r>
            <a:endParaRPr lang="en-US" sz="2800" baseline="-25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371038"/>
              </p:ext>
            </p:extLst>
          </p:nvPr>
        </p:nvGraphicFramePr>
        <p:xfrm>
          <a:off x="858071" y="775764"/>
          <a:ext cx="73406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4878" y="2751456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56822" y="5484855"/>
            <a:ext cx="1239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 [MV/m]</a:t>
            </a:r>
            <a:endParaRPr lang="en-US" sz="2000" dirty="0"/>
          </a:p>
        </p:txBody>
      </p:sp>
      <p:sp>
        <p:nvSpPr>
          <p:cNvPr id="9" name="4-Point Star 8"/>
          <p:cNvSpPr/>
          <p:nvPr/>
        </p:nvSpPr>
        <p:spPr>
          <a:xfrm>
            <a:off x="5617732" y="2859408"/>
            <a:ext cx="360782" cy="346326"/>
          </a:xfrm>
          <a:prstGeom prst="star4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12403" y="3242086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LCLS-II spec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03231" y="2265557"/>
            <a:ext cx="1492716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33CC"/>
                </a:solidFill>
              </a:rPr>
              <a:t>T=2K</a:t>
            </a:r>
          </a:p>
          <a:p>
            <a:pPr algn="l"/>
            <a:r>
              <a:rPr lang="en-US" sz="2400" dirty="0">
                <a:solidFill>
                  <a:srgbClr val="0033CC"/>
                </a:solidFill>
              </a:rPr>
              <a:t>f</a:t>
            </a:r>
            <a:r>
              <a:rPr lang="en-US" sz="2400" dirty="0" smtClean="0">
                <a:solidFill>
                  <a:srgbClr val="0033CC"/>
                </a:solidFill>
              </a:rPr>
              <a:t>=1.3GHz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30918"/>
      </p:ext>
    </p:extLst>
  </p:cSld>
  <p:clrMapOvr>
    <a:masterClrMapping/>
  </p:clrMapOvr>
</p:sld>
</file>

<file path=ppt/theme/theme1.xml><?xml version="1.0" encoding="utf-8"?>
<a:theme xmlns:a="http://schemas.openxmlformats.org/drawingml/2006/main" name="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1323</TotalTime>
  <Words>2481</Words>
  <Application>Microsoft Office PowerPoint</Application>
  <PresentationFormat>On-screen Show (4:3)</PresentationFormat>
  <Paragraphs>584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Factory</vt:lpstr>
      <vt:lpstr>Fermilab elliptical cavities</vt:lpstr>
      <vt:lpstr>PowerPoint Presentation</vt:lpstr>
      <vt:lpstr>PowerPoint Presentation</vt:lpstr>
      <vt:lpstr>PowerPoint Presentation</vt:lpstr>
      <vt:lpstr>PIP II cavity Issues:</vt:lpstr>
      <vt:lpstr>Single Cell Cavity Tests:  Nitrogen Treatment during vacuum bake</vt:lpstr>
      <vt:lpstr>Typical bake cycle – small deviation from standard XFEL degassing cycle*</vt:lpstr>
      <vt:lpstr>                 New FNAL discovery: cooling details matter for bare cavities                                               example for nitrogen doped</vt:lpstr>
      <vt:lpstr>                   Nine cell TB9ACC015 – world record Q                                 nine cell at mid Eacc</vt:lpstr>
      <vt:lpstr>              Nine cells N doped vs typical 120C bake:            comparison at 2K, mid field: 2-3 times higher 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650 HB MHz cavities </vt:lpstr>
      <vt:lpstr>650 MHz testing/processing infrastructure</vt:lpstr>
      <vt:lpstr>Surface processing studies</vt:lpstr>
      <vt:lpstr>        650 MHz 5-cell Infrastructure Prep</vt:lpstr>
      <vt:lpstr>650 MHz Testing Plan 2014</vt:lpstr>
      <vt:lpstr>650 MHz Cryomodule.  (6 cavities, β=0.9, DESY Style, stand alone)</vt:lpstr>
      <vt:lpstr>650MHz Cryomodule Layout (6 cavities, β=0.9, DESY Style-SA)</vt:lpstr>
      <vt:lpstr>650 MHz Cavity, β=0.9.  String version with strong back</vt:lpstr>
      <vt:lpstr>650 MHz 3-cavity Cryomodule, β=0.61.  SSR1 &amp; DESY Style (stand alone) </vt:lpstr>
      <vt:lpstr>650 MHz Cryomodule, β=0.61.  (SSR1 Style, stand alone)-3 cavity concept</vt:lpstr>
      <vt:lpstr>650 MHz Cryomodule, β=0.61.  Cold Mass (SSR1 Style)-3 cavity concept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Jolie R. Macier x2353 11220N</dc:creator>
  <cp:lastModifiedBy>Vyacheslav P. Yakovlev x3888 14865N</cp:lastModifiedBy>
  <cp:revision>140</cp:revision>
  <cp:lastPrinted>1601-01-01T00:00:00Z</cp:lastPrinted>
  <dcterms:created xsi:type="dcterms:W3CDTF">2008-08-01T20:03:26Z</dcterms:created>
  <dcterms:modified xsi:type="dcterms:W3CDTF">2014-05-14T20:18:09Z</dcterms:modified>
</cp:coreProperties>
</file>