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93" r:id="rId2"/>
    <p:sldId id="347" r:id="rId3"/>
    <p:sldId id="260" r:id="rId4"/>
    <p:sldId id="344" r:id="rId5"/>
    <p:sldId id="345" r:id="rId6"/>
    <p:sldId id="346" r:id="rId7"/>
    <p:sldId id="349" r:id="rId8"/>
    <p:sldId id="351" r:id="rId9"/>
    <p:sldId id="348" r:id="rId10"/>
    <p:sldId id="350" r:id="rId11"/>
    <p:sldId id="296" r:id="rId12"/>
    <p:sldId id="295" r:id="rId13"/>
    <p:sldId id="319" r:id="rId14"/>
    <p:sldId id="304" r:id="rId15"/>
    <p:sldId id="299" r:id="rId16"/>
    <p:sldId id="323" r:id="rId17"/>
    <p:sldId id="320" r:id="rId18"/>
    <p:sldId id="341" r:id="rId19"/>
    <p:sldId id="334" r:id="rId20"/>
    <p:sldId id="329" r:id="rId21"/>
    <p:sldId id="306" r:id="rId22"/>
    <p:sldId id="305" r:id="rId23"/>
    <p:sldId id="333" r:id="rId24"/>
    <p:sldId id="263" r:id="rId25"/>
    <p:sldId id="258" r:id="rId26"/>
    <p:sldId id="325" r:id="rId27"/>
    <p:sldId id="315" r:id="rId28"/>
    <p:sldId id="302" r:id="rId29"/>
    <p:sldId id="300" r:id="rId30"/>
    <p:sldId id="301" r:id="rId31"/>
    <p:sldId id="330" r:id="rId32"/>
    <p:sldId id="331" r:id="rId33"/>
    <p:sldId id="336" r:id="rId34"/>
    <p:sldId id="337" r:id="rId35"/>
    <p:sldId id="338" r:id="rId36"/>
    <p:sldId id="339" r:id="rId37"/>
    <p:sldId id="340" r:id="rId38"/>
    <p:sldId id="342" r:id="rId39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2FA"/>
    <a:srgbClr val="FFE48F"/>
    <a:srgbClr val="FFFF66"/>
    <a:srgbClr val="C98643"/>
    <a:srgbClr val="99FF66"/>
    <a:srgbClr val="CC66FF"/>
    <a:srgbClr val="FF505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0" autoAdjust="0"/>
    <p:restoredTop sz="99839" autoAdjust="0"/>
  </p:normalViewPr>
  <p:slideViewPr>
    <p:cSldViewPr snapToGrid="0">
      <p:cViewPr varScale="1">
        <p:scale>
          <a:sx n="78" d="100"/>
          <a:sy n="78" d="100"/>
        </p:scale>
        <p:origin x="-246" y="-84"/>
      </p:cViewPr>
      <p:guideLst>
        <p:guide orient="horz" pos="2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%20-%20normal%20condition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-AGILEN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r\robonomi\Desktop\postprocess_studies-DWT-AGIL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'no-cool'!$C$9:$G$9</c:f>
              <c:strCache>
                <c:ptCount val="1"/>
                <c:pt idx="0">
                  <c:v>TEST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1"/>
              <c:layout>
                <c:manualLayout>
                  <c:x val="-6.8595833333333328E-2"/>
                  <c:y val="-4.8559370173543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8395061728395068E-2"/>
                  <c:y val="-1.48906836793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2916666666666667E-2"/>
                  <c:y val="-5.8595799260406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176192757888976E-2"/>
                  <c:y val="-2.3309231832335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solidFill>
                      <a:srgbClr val="FF000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'no-cool'!$A$11:$A$15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'no-cool'!$H$11:$H$15</c:f>
              <c:numCache>
                <c:formatCode>0</c:formatCode>
                <c:ptCount val="5"/>
                <c:pt idx="0">
                  <c:v>77</c:v>
                </c:pt>
                <c:pt idx="1">
                  <c:v>147.33333333333331</c:v>
                </c:pt>
                <c:pt idx="2">
                  <c:v>207.16666666666669</c:v>
                </c:pt>
                <c:pt idx="3">
                  <c:v>256</c:v>
                </c:pt>
                <c:pt idx="4">
                  <c:v>288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'no-cool'!$J$9:$K$9</c:f>
              <c:strCache>
                <c:ptCount val="1"/>
                <c:pt idx="0">
                  <c:v>MATHCAD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'no-cool'!$A$11:$A$15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'no-cool'!$K$11:$K$15</c:f>
              <c:numCache>
                <c:formatCode>General</c:formatCode>
                <c:ptCount val="5"/>
                <c:pt idx="0">
                  <c:v>77</c:v>
                </c:pt>
                <c:pt idx="1">
                  <c:v>150</c:v>
                </c:pt>
                <c:pt idx="2">
                  <c:v>196</c:v>
                </c:pt>
                <c:pt idx="3">
                  <c:v>237</c:v>
                </c:pt>
                <c:pt idx="4">
                  <c:v>288</c:v>
                </c:pt>
              </c:numCache>
            </c:numRef>
          </c:yVal>
          <c:smooth val="0"/>
        </c:ser>
        <c:ser>
          <c:idx val="2"/>
          <c:order val="2"/>
          <c:tx>
            <c:v>ANSYS</c:v>
          </c:tx>
          <c:spPr>
            <a:ln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'no-cool'!$A$11:$A$15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'no-cool'!$Y$11:$Y$15</c:f>
              <c:numCache>
                <c:formatCode>0</c:formatCode>
                <c:ptCount val="5"/>
                <c:pt idx="0">
                  <c:v>77</c:v>
                </c:pt>
                <c:pt idx="1">
                  <c:v>149.45499999999998</c:v>
                </c:pt>
                <c:pt idx="2">
                  <c:v>201.42</c:v>
                </c:pt>
                <c:pt idx="3">
                  <c:v>245.01</c:v>
                </c:pt>
                <c:pt idx="4" formatCode="General">
                  <c:v>288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44064"/>
        <c:axId val="83326464"/>
      </c:scatterChart>
      <c:valAx>
        <c:axId val="83144064"/>
        <c:scaling>
          <c:orientation val="minMax"/>
          <c:max val="0.30000000000000004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fr-FR" sz="1000" smtClean="0"/>
                  <a:t>x [m]</a:t>
                </a:r>
                <a:endParaRPr lang="fr-FR" sz="10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fr-FR"/>
          </a:p>
        </c:txPr>
        <c:crossAx val="83326464"/>
        <c:crosses val="autoZero"/>
        <c:crossBetween val="midCat"/>
      </c:valAx>
      <c:valAx>
        <c:axId val="83326464"/>
        <c:scaling>
          <c:orientation val="minMax"/>
          <c:max val="300"/>
          <c:min val="7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fr-FR" sz="1000" smtClean="0"/>
                  <a:t>T [K]</a:t>
                </a:r>
                <a:endParaRPr lang="fr-FR" sz="1000"/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fr-FR"/>
          </a:p>
        </c:txPr>
        <c:crossAx val="831440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7793396764551537"/>
          <c:y val="6.9310092622077518E-2"/>
          <c:w val="0.20154480114997605"/>
          <c:h val="0.19886537266781501"/>
        </c:manualLayout>
      </c:layout>
      <c:overlay val="0"/>
      <c:txPr>
        <a:bodyPr/>
        <a:lstStyle/>
        <a:p>
          <a:pPr>
            <a:defRPr sz="10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QvsTgas!$E$7</c:f>
              <c:strCache>
                <c:ptCount val="1"/>
                <c:pt idx="0">
                  <c:v>T gas [K]</c:v>
                </c:pt>
              </c:strCache>
            </c:strRef>
          </c:tx>
          <c:spPr>
            <a:ln w="28575">
              <a:solidFill>
                <a:schemeClr val="tx2">
                  <a:lumMod val="60000"/>
                  <a:lumOff val="40000"/>
                </a:schemeClr>
              </a:solidFill>
              <a:prstDash val="sysDot"/>
            </a:ln>
          </c:spPr>
          <c:marker>
            <c:symbol val="none"/>
          </c:marker>
          <c:xVal>
            <c:numRef>
              <c:f>QvsTgas!$D$8:$D$14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QvsTgas!$E$8:$E$14</c:f>
              <c:numCache>
                <c:formatCode>General</c:formatCode>
                <c:ptCount val="7"/>
                <c:pt idx="0">
                  <c:v>0</c:v>
                </c:pt>
                <c:pt idx="1">
                  <c:v>84</c:v>
                </c:pt>
                <c:pt idx="2">
                  <c:v>114</c:v>
                </c:pt>
                <c:pt idx="3">
                  <c:v>87</c:v>
                </c:pt>
                <c:pt idx="4">
                  <c:v>87</c:v>
                </c:pt>
                <c:pt idx="5">
                  <c:v>90</c:v>
                </c:pt>
                <c:pt idx="6">
                  <c:v>84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QvsTgas!$H$7</c:f>
              <c:strCache>
                <c:ptCount val="1"/>
                <c:pt idx="0">
                  <c:v>abs(Qc x 10) [W]</c:v>
                </c:pt>
              </c:strCache>
            </c:strRef>
          </c:tx>
          <c:spPr>
            <a:ln w="28575"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QvsTgas!$D$8:$D$14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QvsTgas!$H$8:$H$14</c:f>
              <c:numCache>
                <c:formatCode>0</c:formatCode>
                <c:ptCount val="7"/>
                <c:pt idx="0">
                  <c:v>96.457142857142841</c:v>
                </c:pt>
                <c:pt idx="1">
                  <c:v>16.457142857142856</c:v>
                </c:pt>
                <c:pt idx="2">
                  <c:v>49.371428571428567</c:v>
                </c:pt>
                <c:pt idx="3">
                  <c:v>30.171428571428571</c:v>
                </c:pt>
                <c:pt idx="4">
                  <c:v>35.657142857142851</c:v>
                </c:pt>
                <c:pt idx="5">
                  <c:v>37.028571428571432</c:v>
                </c:pt>
                <c:pt idx="6">
                  <c:v>16.457142857142856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785984"/>
        <c:axId val="101787520"/>
      </c:scatterChart>
      <c:valAx>
        <c:axId val="101785984"/>
        <c:scaling>
          <c:orientation val="minMax"/>
          <c:max val="250"/>
          <c:min val="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1787520"/>
        <c:crosses val="autoZero"/>
        <c:crossBetween val="midCat"/>
      </c:valAx>
      <c:valAx>
        <c:axId val="101787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785984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 smtClean="0"/>
              <a:t>5 ln/min (104 mg/s) @ 84 K</a:t>
            </a:r>
            <a:endParaRPr lang="fr-FR" sz="12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'5lmin'!$C$9:$G$9</c:f>
              <c:strCache>
                <c:ptCount val="1"/>
                <c:pt idx="0">
                  <c:v>TEST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0583333333333318E-2"/>
                  <c:y val="-7.559523809523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3500000000000001E-2"/>
                  <c:y val="-9.0714285714285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8194444444444381E-2"/>
                  <c:y val="-5.5436507936507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1288888888888889"/>
                  <c:y val="-3.0238095238095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1138888888888885E-2"/>
                  <c:y val="-2.519841269841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'5lmin'!$A$11:$A$15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'5lmin'!$H$11:$H$15</c:f>
              <c:numCache>
                <c:formatCode>0</c:formatCode>
                <c:ptCount val="5"/>
                <c:pt idx="0">
                  <c:v>77</c:v>
                </c:pt>
                <c:pt idx="1">
                  <c:v>89</c:v>
                </c:pt>
                <c:pt idx="2">
                  <c:v>133</c:v>
                </c:pt>
                <c:pt idx="3">
                  <c:v>204</c:v>
                </c:pt>
                <c:pt idx="4">
                  <c:v>282</c:v>
                </c:pt>
              </c:numCache>
            </c:numRef>
          </c:yVal>
          <c:smooth val="0"/>
        </c:ser>
        <c:ser>
          <c:idx val="4"/>
          <c:order val="1"/>
          <c:tx>
            <c:v>1.0bara</c:v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'5lmin'!$A$11:$A$15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'5lmin'!$K$11:$K$15</c:f>
              <c:numCache>
                <c:formatCode>General</c:formatCode>
                <c:ptCount val="5"/>
                <c:pt idx="0">
                  <c:v>77</c:v>
                </c:pt>
                <c:pt idx="1">
                  <c:v>97</c:v>
                </c:pt>
                <c:pt idx="2">
                  <c:v>128</c:v>
                </c:pt>
                <c:pt idx="3">
                  <c:v>177</c:v>
                </c:pt>
                <c:pt idx="4">
                  <c:v>282</c:v>
                </c:pt>
              </c:numCache>
            </c:numRef>
          </c:yVal>
          <c:smooth val="0"/>
        </c:ser>
        <c:ser>
          <c:idx val="2"/>
          <c:order val="2"/>
          <c:tx>
            <c:v>ANSYS</c:v>
          </c:tx>
          <c:spPr>
            <a:ln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'5lmin'!$A$11:$A$15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'5lmin'!$U$11:$U$15</c:f>
              <c:numCache>
                <c:formatCode>General</c:formatCode>
                <c:ptCount val="5"/>
                <c:pt idx="0" formatCode="0">
                  <c:v>77</c:v>
                </c:pt>
                <c:pt idx="1">
                  <c:v>94</c:v>
                </c:pt>
                <c:pt idx="2">
                  <c:v>121</c:v>
                </c:pt>
                <c:pt idx="3">
                  <c:v>175</c:v>
                </c:pt>
                <c:pt idx="4" formatCode="0">
                  <c:v>282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118016"/>
        <c:axId val="90119552"/>
      </c:scatterChart>
      <c:valAx>
        <c:axId val="90118016"/>
        <c:scaling>
          <c:orientation val="minMax"/>
          <c:max val="0.30000000000000004"/>
          <c:min val="0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crossAx val="90119552"/>
        <c:crosses val="autoZero"/>
        <c:crossBetween val="midCat"/>
      </c:valAx>
      <c:valAx>
        <c:axId val="90119552"/>
        <c:scaling>
          <c:orientation val="minMax"/>
          <c:max val="300"/>
          <c:min val="70"/>
        </c:scaling>
        <c:delete val="0"/>
        <c:axPos val="l"/>
        <c:majorGridlines/>
        <c:minorGridlines/>
        <c:numFmt formatCode="0" sourceLinked="1"/>
        <c:majorTickMark val="out"/>
        <c:minorTickMark val="none"/>
        <c:tickLblPos val="nextTo"/>
        <c:crossAx val="9011801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 smtClean="0"/>
              <a:t>7 ln/min (146 mg/s) @ 114 KTitle</a:t>
            </a:r>
            <a:endParaRPr lang="fr-FR" sz="12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'7lmin'!$C$9:$G$9</c:f>
              <c:strCache>
                <c:ptCount val="1"/>
                <c:pt idx="0">
                  <c:v>TEST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0583333333333318E-2"/>
                  <c:y val="-8.0634920634920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5250000000000001E-2"/>
                  <c:y val="-6.5515873015873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5249999999999932E-2"/>
                  <c:y val="-5.0396825396825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1722222222222219E-2"/>
                  <c:y val="-4.535714285714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7027777777777783E-2"/>
                  <c:y val="-4.5357142857142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'7lmin'!$A$11:$A$15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'7lmin'!$H$11:$H$15</c:f>
              <c:numCache>
                <c:formatCode>0</c:formatCode>
                <c:ptCount val="5"/>
                <c:pt idx="0">
                  <c:v>77</c:v>
                </c:pt>
                <c:pt idx="1">
                  <c:v>113</c:v>
                </c:pt>
                <c:pt idx="2">
                  <c:v>150.5</c:v>
                </c:pt>
                <c:pt idx="3">
                  <c:v>207.5</c:v>
                </c:pt>
                <c:pt idx="4">
                  <c:v>276</c:v>
                </c:pt>
              </c:numCache>
            </c:numRef>
          </c:yVal>
          <c:smooth val="0"/>
        </c:ser>
        <c:ser>
          <c:idx val="2"/>
          <c:order val="1"/>
          <c:tx>
            <c:v>1.0bara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'7lmin'!$A$11:$A$15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'7lmin'!$K$11:$K$15</c:f>
              <c:numCache>
                <c:formatCode>General</c:formatCode>
                <c:ptCount val="5"/>
                <c:pt idx="0">
                  <c:v>77</c:v>
                </c:pt>
                <c:pt idx="1">
                  <c:v>95</c:v>
                </c:pt>
                <c:pt idx="2">
                  <c:v>119</c:v>
                </c:pt>
                <c:pt idx="3">
                  <c:v>165</c:v>
                </c:pt>
                <c:pt idx="4">
                  <c:v>276</c:v>
                </c:pt>
              </c:numCache>
            </c:numRef>
          </c:yVal>
          <c:smooth val="0"/>
        </c:ser>
        <c:ser>
          <c:idx val="1"/>
          <c:order val="2"/>
          <c:tx>
            <c:v>2.5bara</c:v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'7lmin'!$A$11:$A$15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'7lmin'!$P$11:$P$15</c:f>
              <c:numCache>
                <c:formatCode>General</c:formatCode>
                <c:ptCount val="5"/>
                <c:pt idx="0" formatCode="0">
                  <c:v>77</c:v>
                </c:pt>
                <c:pt idx="1">
                  <c:v>94</c:v>
                </c:pt>
                <c:pt idx="2">
                  <c:v>118</c:v>
                </c:pt>
                <c:pt idx="3">
                  <c:v>164</c:v>
                </c:pt>
                <c:pt idx="4" formatCode="0">
                  <c:v>276</c:v>
                </c:pt>
              </c:numCache>
            </c:numRef>
          </c:yVal>
          <c:smooth val="0"/>
        </c:ser>
        <c:ser>
          <c:idx val="3"/>
          <c:order val="3"/>
          <c:tx>
            <c:v>ANSYS</c:v>
          </c:tx>
          <c:spPr>
            <a:ln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'7lmin'!$A$11:$A$15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'7lmin'!$U$11:$U$15</c:f>
              <c:numCache>
                <c:formatCode>General</c:formatCode>
                <c:ptCount val="5"/>
                <c:pt idx="0" formatCode="0">
                  <c:v>77</c:v>
                </c:pt>
                <c:pt idx="1">
                  <c:v>101</c:v>
                </c:pt>
                <c:pt idx="2">
                  <c:v>123</c:v>
                </c:pt>
                <c:pt idx="3">
                  <c:v>166</c:v>
                </c:pt>
                <c:pt idx="4" formatCode="0">
                  <c:v>276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171264"/>
        <c:axId val="90172800"/>
      </c:scatterChart>
      <c:valAx>
        <c:axId val="90171264"/>
        <c:scaling>
          <c:orientation val="minMax"/>
          <c:max val="0.30000000000000004"/>
          <c:min val="0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crossAx val="90172800"/>
        <c:crosses val="autoZero"/>
        <c:crossBetween val="midCat"/>
      </c:valAx>
      <c:valAx>
        <c:axId val="90172800"/>
        <c:scaling>
          <c:orientation val="minMax"/>
          <c:max val="300"/>
          <c:min val="70"/>
        </c:scaling>
        <c:delete val="0"/>
        <c:axPos val="l"/>
        <c:majorGridlines/>
        <c:minorGridlines/>
        <c:numFmt formatCode="0" sourceLinked="1"/>
        <c:majorTickMark val="out"/>
        <c:minorTickMark val="none"/>
        <c:tickLblPos val="nextTo"/>
        <c:crossAx val="90171264"/>
        <c:crosses val="autoZero"/>
        <c:crossBetween val="midCat"/>
      </c:valAx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 smtClean="0"/>
              <a:t>10 ln/min (208 mg/s) @ 90 K</a:t>
            </a:r>
            <a:endParaRPr lang="fr-FR" sz="12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'10lmin (2)'!$C$9:$G$9</c:f>
              <c:strCache>
                <c:ptCount val="1"/>
                <c:pt idx="0">
                  <c:v>TEST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0583333333333318E-2"/>
                  <c:y val="-7.559523809523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1138888888888885E-2"/>
                  <c:y val="-4.0317460317460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8777777777777714E-2"/>
                  <c:y val="-5.5436507936507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7611111111111117E-2"/>
                  <c:y val="-5.0396825396825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1138888888888885E-2"/>
                  <c:y val="-5.03968253968253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'10lmin (2)'!$A$11:$A$15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'10lmin (2)'!$H$11:$H$15</c:f>
              <c:numCache>
                <c:formatCode>0</c:formatCode>
                <c:ptCount val="5"/>
                <c:pt idx="0">
                  <c:v>77</c:v>
                </c:pt>
                <c:pt idx="1">
                  <c:v>104</c:v>
                </c:pt>
                <c:pt idx="2">
                  <c:v>133</c:v>
                </c:pt>
                <c:pt idx="3">
                  <c:v>191.5</c:v>
                </c:pt>
                <c:pt idx="4">
                  <c:v>291.5</c:v>
                </c:pt>
              </c:numCache>
            </c:numRef>
          </c:yVal>
          <c:smooth val="0"/>
        </c:ser>
        <c:ser>
          <c:idx val="2"/>
          <c:order val="1"/>
          <c:tx>
            <c:v>1.0bara</c:v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'10lmin (2)'!$A$11:$A$15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'10lmin (2)'!$K$11:$K$15</c:f>
              <c:numCache>
                <c:formatCode>General</c:formatCode>
                <c:ptCount val="5"/>
                <c:pt idx="0">
                  <c:v>77</c:v>
                </c:pt>
                <c:pt idx="1">
                  <c:v>86</c:v>
                </c:pt>
                <c:pt idx="2">
                  <c:v>103</c:v>
                </c:pt>
                <c:pt idx="3">
                  <c:v>148</c:v>
                </c:pt>
                <c:pt idx="4" formatCode="0">
                  <c:v>291.5</c:v>
                </c:pt>
              </c:numCache>
            </c:numRef>
          </c:yVal>
          <c:smooth val="0"/>
        </c:ser>
        <c:ser>
          <c:idx val="3"/>
          <c:order val="2"/>
          <c:tx>
            <c:v>ANSYS</c:v>
          </c:tx>
          <c:spPr>
            <a:ln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'10lmin (2)'!$A$11:$A$15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'10lmin (2)'!$U$11:$U$15</c:f>
              <c:numCache>
                <c:formatCode>General</c:formatCode>
                <c:ptCount val="5"/>
                <c:pt idx="0" formatCode="0">
                  <c:v>77</c:v>
                </c:pt>
                <c:pt idx="1">
                  <c:v>90</c:v>
                </c:pt>
                <c:pt idx="2">
                  <c:v>104</c:v>
                </c:pt>
                <c:pt idx="3">
                  <c:v>145</c:v>
                </c:pt>
                <c:pt idx="4" formatCode="0">
                  <c:v>291.5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336192"/>
        <c:axId val="101337728"/>
      </c:scatterChart>
      <c:valAx>
        <c:axId val="101336192"/>
        <c:scaling>
          <c:orientation val="minMax"/>
          <c:max val="0.30000000000000004"/>
          <c:min val="0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crossAx val="101337728"/>
        <c:crosses val="autoZero"/>
        <c:crossBetween val="midCat"/>
      </c:valAx>
      <c:valAx>
        <c:axId val="101337728"/>
        <c:scaling>
          <c:orientation val="minMax"/>
          <c:max val="300"/>
          <c:min val="70"/>
        </c:scaling>
        <c:delete val="0"/>
        <c:axPos val="l"/>
        <c:majorGridlines/>
        <c:minorGridlines/>
        <c:numFmt formatCode="0" sourceLinked="1"/>
        <c:majorTickMark val="out"/>
        <c:minorTickMark val="none"/>
        <c:tickLblPos val="nextTo"/>
        <c:crossAx val="101336192"/>
        <c:crosses val="autoZero"/>
        <c:crossBetween val="midCat"/>
      </c:valAx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 smtClean="0"/>
              <a:t>12 ln/min (250 mg/s) @ 84 K</a:t>
            </a:r>
            <a:endParaRPr lang="fr-FR" sz="12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'12lmin'!$C$9:$G$9</c:f>
              <c:strCache>
                <c:ptCount val="1"/>
                <c:pt idx="0">
                  <c:v>TEST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0583333333333318E-2"/>
                  <c:y val="-7.559523809523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9972222222222225E-2"/>
                  <c:y val="-6.0476190476190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8777777777777714E-2"/>
                  <c:y val="-4.5357142857142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7611111111111117E-2"/>
                  <c:y val="-5.0396825396825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7611111111111117E-2"/>
                  <c:y val="-3.0238095238095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'12lmin'!$A$11:$A$15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'12lmin'!$H$11:$H$15</c:f>
              <c:numCache>
                <c:formatCode>0</c:formatCode>
                <c:ptCount val="5"/>
                <c:pt idx="0">
                  <c:v>77</c:v>
                </c:pt>
                <c:pt idx="1">
                  <c:v>89</c:v>
                </c:pt>
                <c:pt idx="2">
                  <c:v>110</c:v>
                </c:pt>
                <c:pt idx="3">
                  <c:v>167.5</c:v>
                </c:pt>
                <c:pt idx="4">
                  <c:v>281</c:v>
                </c:pt>
              </c:numCache>
            </c:numRef>
          </c:yVal>
          <c:smooth val="0"/>
        </c:ser>
        <c:ser>
          <c:idx val="4"/>
          <c:order val="1"/>
          <c:tx>
            <c:v>1.0bara</c:v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'12lmin'!$A$11:$A$15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'12lmin'!$K$11:$K$15</c:f>
              <c:numCache>
                <c:formatCode>General</c:formatCode>
                <c:ptCount val="5"/>
                <c:pt idx="0">
                  <c:v>77</c:v>
                </c:pt>
                <c:pt idx="1">
                  <c:v>83</c:v>
                </c:pt>
                <c:pt idx="2">
                  <c:v>94</c:v>
                </c:pt>
                <c:pt idx="3">
                  <c:v>132</c:v>
                </c:pt>
                <c:pt idx="4">
                  <c:v>281</c:v>
                </c:pt>
              </c:numCache>
            </c:numRef>
          </c:yVal>
          <c:smooth val="0"/>
        </c:ser>
        <c:ser>
          <c:idx val="2"/>
          <c:order val="2"/>
          <c:tx>
            <c:v>ANSYS</c:v>
          </c:tx>
          <c:spPr>
            <a:ln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'12lmin'!$A$11:$A$15</c:f>
              <c:numCache>
                <c:formatCode>General</c:formatCode>
                <c:ptCount val="5"/>
                <c:pt idx="0">
                  <c:v>0</c:v>
                </c:pt>
                <c:pt idx="1">
                  <c:v>8.4000000000000005E-2</c:v>
                </c:pt>
                <c:pt idx="2">
                  <c:v>0.14899999999999999</c:v>
                </c:pt>
                <c:pt idx="3">
                  <c:v>0.214</c:v>
                </c:pt>
                <c:pt idx="4">
                  <c:v>0.3</c:v>
                </c:pt>
              </c:numCache>
            </c:numRef>
          </c:xVal>
          <c:yVal>
            <c:numRef>
              <c:f>'12lmin'!$AD$11:$AD$15</c:f>
              <c:numCache>
                <c:formatCode>General</c:formatCode>
                <c:ptCount val="5"/>
                <c:pt idx="0" formatCode="0">
                  <c:v>77</c:v>
                </c:pt>
                <c:pt idx="1">
                  <c:v>88</c:v>
                </c:pt>
                <c:pt idx="2">
                  <c:v>110</c:v>
                </c:pt>
                <c:pt idx="3">
                  <c:v>156</c:v>
                </c:pt>
                <c:pt idx="4" formatCode="0">
                  <c:v>281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917056"/>
        <c:axId val="101918592"/>
      </c:scatterChart>
      <c:valAx>
        <c:axId val="101917056"/>
        <c:scaling>
          <c:orientation val="minMax"/>
          <c:max val="0.30000000000000004"/>
          <c:min val="0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crossAx val="101918592"/>
        <c:crosses val="autoZero"/>
        <c:crossBetween val="midCat"/>
      </c:valAx>
      <c:valAx>
        <c:axId val="101918592"/>
        <c:scaling>
          <c:orientation val="minMax"/>
          <c:max val="300"/>
          <c:min val="70"/>
        </c:scaling>
        <c:delete val="0"/>
        <c:axPos val="l"/>
        <c:majorGridlines/>
        <c:minorGridlines/>
        <c:numFmt formatCode="0" sourceLinked="1"/>
        <c:majorTickMark val="out"/>
        <c:minorTickMark val="none"/>
        <c:tickLblPos val="nextTo"/>
        <c:crossAx val="101917056"/>
        <c:crosses val="autoZero"/>
        <c:crossBetween val="midCat"/>
      </c:valAx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/>
              <a:t>Q bath [W] vs GN2 flow [mg/s]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TEST-fromTprofile</c:v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POWERS!$E$6:$E$12</c:f>
              <c:numCache>
                <c:formatCode>0</c:formatCode>
                <c:ptCount val="7"/>
                <c:pt idx="0">
                  <c:v>-9.6457142857142841</c:v>
                </c:pt>
                <c:pt idx="1">
                  <c:v>-1.6457142857142857</c:v>
                </c:pt>
                <c:pt idx="2">
                  <c:v>-4.9371428571428568</c:v>
                </c:pt>
                <c:pt idx="3">
                  <c:v>-3.0171428571428569</c:v>
                </c:pt>
                <c:pt idx="4">
                  <c:v>-3.5657142857142854</c:v>
                </c:pt>
                <c:pt idx="5">
                  <c:v>-3.7028571428571433</c:v>
                </c:pt>
                <c:pt idx="6">
                  <c:v>-1.6457142857142857</c:v>
                </c:pt>
              </c:numCache>
            </c:numRef>
          </c:yVal>
          <c:smooth val="1"/>
        </c:ser>
        <c:ser>
          <c:idx val="1"/>
          <c:order val="1"/>
          <c:tx>
            <c:v>MATHCAD-fromBalance</c:v>
          </c:tx>
          <c:spPr>
            <a:ln>
              <a:noFill/>
            </a:ln>
          </c:spPr>
          <c:marker>
            <c:symbol val="diamond"/>
            <c:size val="5"/>
            <c:spPr>
              <a:solidFill>
                <a:srgbClr val="92D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POWERS!$H$6:$H$12</c:f>
              <c:numCache>
                <c:formatCode>0.0</c:formatCode>
                <c:ptCount val="7"/>
                <c:pt idx="0">
                  <c:v>-10.5</c:v>
                </c:pt>
                <c:pt idx="1">
                  <c:v>-2.4</c:v>
                </c:pt>
                <c:pt idx="2">
                  <c:v>-6.1</c:v>
                </c:pt>
                <c:pt idx="3">
                  <c:v>-2.2000000000000002</c:v>
                </c:pt>
                <c:pt idx="4">
                  <c:v>-2.2000000000000002</c:v>
                </c:pt>
                <c:pt idx="5">
                  <c:v>-2.7</c:v>
                </c:pt>
                <c:pt idx="6">
                  <c:v>-1.7</c:v>
                </c:pt>
              </c:numCache>
            </c:numRef>
          </c:yVal>
          <c:smooth val="1"/>
        </c:ser>
        <c:ser>
          <c:idx val="3"/>
          <c:order val="2"/>
          <c:tx>
            <c:v>ANSYS-react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POWERS!$L$6:$L$12</c:f>
              <c:numCache>
                <c:formatCode>0</c:formatCode>
                <c:ptCount val="7"/>
                <c:pt idx="0">
                  <c:v>-13.2</c:v>
                </c:pt>
                <c:pt idx="1">
                  <c:v>-2.5</c:v>
                </c:pt>
                <c:pt idx="2">
                  <c:v>-6</c:v>
                </c:pt>
                <c:pt idx="5">
                  <c:v>-3.3</c:v>
                </c:pt>
                <c:pt idx="6">
                  <c:v>-2.9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737984"/>
        <c:axId val="101739520"/>
      </c:scatterChart>
      <c:valAx>
        <c:axId val="101737984"/>
        <c:scaling>
          <c:orientation val="minMax"/>
          <c:max val="30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high"/>
        <c:crossAx val="101739520"/>
        <c:crosses val="autoZero"/>
        <c:crossBetween val="midCat"/>
      </c:valAx>
      <c:valAx>
        <c:axId val="101739520"/>
        <c:scaling>
          <c:orientation val="minMax"/>
          <c:max val="0"/>
          <c:min val="-16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017379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/>
              <a:t>P heater</a:t>
            </a:r>
            <a:r>
              <a:rPr lang="fr-FR" sz="1200" baseline="0"/>
              <a:t> [W] vs GN2 flow [mg/s]</a:t>
            </a:r>
            <a:endParaRPr lang="fr-FR" sz="120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5"/>
          <c:order val="0"/>
          <c:tx>
            <c:v>TEST-set</c:v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POWERS!$F$6:$F$12</c:f>
              <c:numCache>
                <c:formatCode>0</c:formatCode>
                <c:ptCount val="7"/>
                <c:pt idx="0">
                  <c:v>10.227272727272727</c:v>
                </c:pt>
                <c:pt idx="1">
                  <c:v>27.272727272727273</c:v>
                </c:pt>
                <c:pt idx="2">
                  <c:v>17.045454545454547</c:v>
                </c:pt>
                <c:pt idx="3">
                  <c:v>27.272727272727273</c:v>
                </c:pt>
                <c:pt idx="4">
                  <c:v>44.31818181818182</c:v>
                </c:pt>
                <c:pt idx="5">
                  <c:v>40.909090909090907</c:v>
                </c:pt>
                <c:pt idx="6">
                  <c:v>40.909090909090907</c:v>
                </c:pt>
              </c:numCache>
            </c:numRef>
          </c:yVal>
          <c:smooth val="1"/>
        </c:ser>
        <c:ser>
          <c:idx val="1"/>
          <c:order val="1"/>
          <c:tx>
            <c:v>MATHCAD-fromBalance</c:v>
          </c:tx>
          <c:spPr>
            <a:ln>
              <a:noFill/>
            </a:ln>
          </c:spPr>
          <c:marker>
            <c:symbol val="diamond"/>
            <c:size val="5"/>
            <c:spPr>
              <a:solidFill>
                <a:srgbClr val="92D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POWERS!$J$6:$J$12</c:f>
              <c:numCache>
                <c:formatCode>General</c:formatCode>
                <c:ptCount val="7"/>
                <c:pt idx="0">
                  <c:v>9.6999999999999993</c:v>
                </c:pt>
                <c:pt idx="1">
                  <c:v>26.3</c:v>
                </c:pt>
                <c:pt idx="2">
                  <c:v>29.6</c:v>
                </c:pt>
                <c:pt idx="3">
                  <c:v>40.1</c:v>
                </c:pt>
                <c:pt idx="4">
                  <c:v>46.1</c:v>
                </c:pt>
                <c:pt idx="5">
                  <c:v>43.6</c:v>
                </c:pt>
                <c:pt idx="6">
                  <c:v>48</c:v>
                </c:pt>
              </c:numCache>
            </c:numRef>
          </c:yVal>
          <c:smooth val="1"/>
        </c:ser>
        <c:ser>
          <c:idx val="3"/>
          <c:order val="2"/>
          <c:tx>
            <c:v>ANSYS-react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</a:ln>
            </c:spPr>
          </c:marker>
          <c:xVal>
            <c:numRef>
              <c:f>POWERS!$D$6:$D$12</c:f>
              <c:numCache>
                <c:formatCode>General</c:formatCode>
                <c:ptCount val="7"/>
                <c:pt idx="0">
                  <c:v>0</c:v>
                </c:pt>
                <c:pt idx="1">
                  <c:v>104</c:v>
                </c:pt>
                <c:pt idx="2">
                  <c:v>146</c:v>
                </c:pt>
                <c:pt idx="3">
                  <c:v>208</c:v>
                </c:pt>
                <c:pt idx="4">
                  <c:v>208</c:v>
                </c:pt>
                <c:pt idx="5">
                  <c:v>208</c:v>
                </c:pt>
                <c:pt idx="6">
                  <c:v>250</c:v>
                </c:pt>
              </c:numCache>
            </c:numRef>
          </c:xVal>
          <c:yVal>
            <c:numRef>
              <c:f>POWERS!$N$6:$N$12</c:f>
              <c:numCache>
                <c:formatCode>General</c:formatCode>
                <c:ptCount val="7"/>
                <c:pt idx="0" formatCode="0">
                  <c:v>10.4</c:v>
                </c:pt>
                <c:pt idx="1">
                  <c:v>26.4</c:v>
                </c:pt>
                <c:pt idx="2">
                  <c:v>29.1</c:v>
                </c:pt>
                <c:pt idx="5">
                  <c:v>43.4</c:v>
                </c:pt>
                <c:pt idx="6">
                  <c:v>37.4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012480"/>
        <c:axId val="101776000"/>
      </c:scatterChart>
      <c:valAx>
        <c:axId val="85012480"/>
        <c:scaling>
          <c:orientation val="minMax"/>
          <c:max val="30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1776000"/>
        <c:crosses val="autoZero"/>
        <c:crossBetween val="midCat"/>
      </c:valAx>
      <c:valAx>
        <c:axId val="101776000"/>
        <c:scaling>
          <c:orientation val="minMax"/>
          <c:max val="5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850124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mtClean="0"/>
              <a:t>GN2</a:t>
            </a:r>
            <a:endParaRPr lang="fr-FR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'16APRILE-1'!$W$15</c:f>
              <c:strCache>
                <c:ptCount val="1"/>
                <c:pt idx="0">
                  <c:v>@ [K]</c:v>
                </c:pt>
              </c:strCache>
            </c:strRef>
          </c:tx>
          <c:marker>
            <c:symbol val="none"/>
          </c:marker>
          <c:yVal>
            <c:numRef>
              <c:f>'16APRILE-1'!$W$16:$W$2172</c:f>
              <c:numCache>
                <c:formatCode>0</c:formatCode>
                <c:ptCount val="2157"/>
                <c:pt idx="0">
                  <c:v>102.328</c:v>
                </c:pt>
                <c:pt idx="1">
                  <c:v>99.479500000000002</c:v>
                </c:pt>
                <c:pt idx="2">
                  <c:v>96.693000000000012</c:v>
                </c:pt>
                <c:pt idx="3">
                  <c:v>129.81700000000001</c:v>
                </c:pt>
                <c:pt idx="4">
                  <c:v>116.1525</c:v>
                </c:pt>
                <c:pt idx="5">
                  <c:v>107.809</c:v>
                </c:pt>
                <c:pt idx="6">
                  <c:v>100.929</c:v>
                </c:pt>
                <c:pt idx="7">
                  <c:v>84.704999999999998</c:v>
                </c:pt>
                <c:pt idx="8">
                  <c:v>128.28750000000002</c:v>
                </c:pt>
                <c:pt idx="9">
                  <c:v>121.80800000000001</c:v>
                </c:pt>
                <c:pt idx="10">
                  <c:v>118.07599999999999</c:v>
                </c:pt>
                <c:pt idx="11">
                  <c:v>105.16199999999999</c:v>
                </c:pt>
                <c:pt idx="12">
                  <c:v>109.03800000000001</c:v>
                </c:pt>
                <c:pt idx="13">
                  <c:v>129.03899999999999</c:v>
                </c:pt>
                <c:pt idx="14">
                  <c:v>126.72</c:v>
                </c:pt>
                <c:pt idx="15">
                  <c:v>122.96199999999999</c:v>
                </c:pt>
                <c:pt idx="16">
                  <c:v>110.2145</c:v>
                </c:pt>
                <c:pt idx="17">
                  <c:v>102.61350000000002</c:v>
                </c:pt>
                <c:pt idx="18">
                  <c:v>84.817000000000007</c:v>
                </c:pt>
                <c:pt idx="19">
                  <c:v>84.324999999999989</c:v>
                </c:pt>
                <c:pt idx="20">
                  <c:v>127.4255</c:v>
                </c:pt>
                <c:pt idx="21">
                  <c:v>123.03200000000001</c:v>
                </c:pt>
                <c:pt idx="22">
                  <c:v>109.2855</c:v>
                </c:pt>
                <c:pt idx="23">
                  <c:v>108.96249999999999</c:v>
                </c:pt>
                <c:pt idx="24">
                  <c:v>108.7835</c:v>
                </c:pt>
                <c:pt idx="25">
                  <c:v>128.756</c:v>
                </c:pt>
                <c:pt idx="26">
                  <c:v>121.5085</c:v>
                </c:pt>
                <c:pt idx="27">
                  <c:v>106.0705</c:v>
                </c:pt>
                <c:pt idx="28">
                  <c:v>100.59</c:v>
                </c:pt>
                <c:pt idx="29">
                  <c:v>84.575999999999993</c:v>
                </c:pt>
                <c:pt idx="30">
                  <c:v>126.821</c:v>
                </c:pt>
                <c:pt idx="31">
                  <c:v>122.791</c:v>
                </c:pt>
                <c:pt idx="32">
                  <c:v>105.039</c:v>
                </c:pt>
                <c:pt idx="33">
                  <c:v>107.4785</c:v>
                </c:pt>
                <c:pt idx="34">
                  <c:v>127.592</c:v>
                </c:pt>
                <c:pt idx="35">
                  <c:v>128.0625</c:v>
                </c:pt>
                <c:pt idx="36">
                  <c:v>120.37649999999999</c:v>
                </c:pt>
                <c:pt idx="37">
                  <c:v>111.379</c:v>
                </c:pt>
                <c:pt idx="38">
                  <c:v>100.90049999999999</c:v>
                </c:pt>
                <c:pt idx="39">
                  <c:v>129.23500000000001</c:v>
                </c:pt>
                <c:pt idx="40">
                  <c:v>123.464</c:v>
                </c:pt>
                <c:pt idx="41">
                  <c:v>121.7285</c:v>
                </c:pt>
                <c:pt idx="42">
                  <c:v>112.96899999999999</c:v>
                </c:pt>
                <c:pt idx="43">
                  <c:v>99.327500000000015</c:v>
                </c:pt>
                <c:pt idx="44">
                  <c:v>127.90949999999999</c:v>
                </c:pt>
                <c:pt idx="45">
                  <c:v>123.241</c:v>
                </c:pt>
                <c:pt idx="46">
                  <c:v>110.62</c:v>
                </c:pt>
                <c:pt idx="47">
                  <c:v>99.721000000000004</c:v>
                </c:pt>
                <c:pt idx="48">
                  <c:v>85.146000000000001</c:v>
                </c:pt>
                <c:pt idx="49">
                  <c:v>128.16300000000001</c:v>
                </c:pt>
                <c:pt idx="50">
                  <c:v>123.17449999999999</c:v>
                </c:pt>
                <c:pt idx="51">
                  <c:v>118.764</c:v>
                </c:pt>
                <c:pt idx="52">
                  <c:v>115.184</c:v>
                </c:pt>
                <c:pt idx="53">
                  <c:v>123.19800000000001</c:v>
                </c:pt>
                <c:pt idx="54">
                  <c:v>124.887</c:v>
                </c:pt>
                <c:pt idx="55">
                  <c:v>121.61349999999999</c:v>
                </c:pt>
                <c:pt idx="56">
                  <c:v>112.40600000000001</c:v>
                </c:pt>
                <c:pt idx="57">
                  <c:v>106.8425</c:v>
                </c:pt>
                <c:pt idx="58">
                  <c:v>127.379</c:v>
                </c:pt>
                <c:pt idx="59">
                  <c:v>121.13550000000001</c:v>
                </c:pt>
                <c:pt idx="60">
                  <c:v>107.0265</c:v>
                </c:pt>
                <c:pt idx="61">
                  <c:v>102.49499999999999</c:v>
                </c:pt>
                <c:pt idx="62">
                  <c:v>105.58099999999999</c:v>
                </c:pt>
                <c:pt idx="63">
                  <c:v>106.44899999999998</c:v>
                </c:pt>
                <c:pt idx="64">
                  <c:v>127.059</c:v>
                </c:pt>
                <c:pt idx="65">
                  <c:v>114.60149999999999</c:v>
                </c:pt>
                <c:pt idx="66">
                  <c:v>108.749</c:v>
                </c:pt>
                <c:pt idx="67">
                  <c:v>107.125</c:v>
                </c:pt>
                <c:pt idx="68">
                  <c:v>129.285</c:v>
                </c:pt>
                <c:pt idx="69">
                  <c:v>125.77449999999999</c:v>
                </c:pt>
                <c:pt idx="70">
                  <c:v>119.81</c:v>
                </c:pt>
                <c:pt idx="71">
                  <c:v>102.18</c:v>
                </c:pt>
                <c:pt idx="72">
                  <c:v>98.383499999999998</c:v>
                </c:pt>
                <c:pt idx="73">
                  <c:v>94.126000000000005</c:v>
                </c:pt>
                <c:pt idx="74">
                  <c:v>126.786</c:v>
                </c:pt>
                <c:pt idx="75">
                  <c:v>123.471</c:v>
                </c:pt>
                <c:pt idx="76">
                  <c:v>100.5145</c:v>
                </c:pt>
                <c:pt idx="77">
                  <c:v>105.43950000000001</c:v>
                </c:pt>
                <c:pt idx="78">
                  <c:v>128.64350000000002</c:v>
                </c:pt>
                <c:pt idx="79">
                  <c:v>122.4615</c:v>
                </c:pt>
                <c:pt idx="80">
                  <c:v>117.95650000000001</c:v>
                </c:pt>
                <c:pt idx="81">
                  <c:v>97.947000000000003</c:v>
                </c:pt>
                <c:pt idx="82">
                  <c:v>118.566</c:v>
                </c:pt>
                <c:pt idx="83">
                  <c:v>127.55699999999999</c:v>
                </c:pt>
                <c:pt idx="84">
                  <c:v>124.574</c:v>
                </c:pt>
                <c:pt idx="85">
                  <c:v>103.8475</c:v>
                </c:pt>
                <c:pt idx="86">
                  <c:v>105.809</c:v>
                </c:pt>
                <c:pt idx="87">
                  <c:v>128.68599999999998</c:v>
                </c:pt>
                <c:pt idx="88">
                  <c:v>125.9585</c:v>
                </c:pt>
                <c:pt idx="89">
                  <c:v>121.55250000000001</c:v>
                </c:pt>
                <c:pt idx="90">
                  <c:v>102.71899999999999</c:v>
                </c:pt>
                <c:pt idx="91">
                  <c:v>99.147999999999996</c:v>
                </c:pt>
                <c:pt idx="92">
                  <c:v>121.89000000000001</c:v>
                </c:pt>
                <c:pt idx="93">
                  <c:v>126.42599999999999</c:v>
                </c:pt>
                <c:pt idx="94">
                  <c:v>118.57249999999999</c:v>
                </c:pt>
                <c:pt idx="95">
                  <c:v>99.66749999999999</c:v>
                </c:pt>
                <c:pt idx="96">
                  <c:v>128.97649999999999</c:v>
                </c:pt>
                <c:pt idx="97">
                  <c:v>123.8425</c:v>
                </c:pt>
                <c:pt idx="98">
                  <c:v>116.128</c:v>
                </c:pt>
                <c:pt idx="99">
                  <c:v>109.94250000000001</c:v>
                </c:pt>
                <c:pt idx="100">
                  <c:v>98.260499999999993</c:v>
                </c:pt>
                <c:pt idx="101">
                  <c:v>127.57599999999999</c:v>
                </c:pt>
                <c:pt idx="102">
                  <c:v>119.06549999999999</c:v>
                </c:pt>
                <c:pt idx="103">
                  <c:v>108.83750000000001</c:v>
                </c:pt>
                <c:pt idx="104">
                  <c:v>99.129500000000007</c:v>
                </c:pt>
                <c:pt idx="105">
                  <c:v>120.566</c:v>
                </c:pt>
                <c:pt idx="106">
                  <c:v>127.3635</c:v>
                </c:pt>
                <c:pt idx="107">
                  <c:v>122.065</c:v>
                </c:pt>
                <c:pt idx="108">
                  <c:v>118.70350000000001</c:v>
                </c:pt>
                <c:pt idx="109">
                  <c:v>118.229</c:v>
                </c:pt>
                <c:pt idx="110">
                  <c:v>109.233</c:v>
                </c:pt>
                <c:pt idx="111">
                  <c:v>100.03750000000001</c:v>
                </c:pt>
                <c:pt idx="112">
                  <c:v>127.53400000000001</c:v>
                </c:pt>
                <c:pt idx="113">
                  <c:v>125.20650000000001</c:v>
                </c:pt>
                <c:pt idx="114">
                  <c:v>116.26499999999999</c:v>
                </c:pt>
                <c:pt idx="115">
                  <c:v>102.49499999999999</c:v>
                </c:pt>
                <c:pt idx="116">
                  <c:v>105.09399999999999</c:v>
                </c:pt>
                <c:pt idx="117">
                  <c:v>128.2405</c:v>
                </c:pt>
                <c:pt idx="118">
                  <c:v>123.79</c:v>
                </c:pt>
                <c:pt idx="119">
                  <c:v>122.07250000000001</c:v>
                </c:pt>
                <c:pt idx="120">
                  <c:v>111.78999999999999</c:v>
                </c:pt>
                <c:pt idx="121">
                  <c:v>108.32499999999999</c:v>
                </c:pt>
                <c:pt idx="122">
                  <c:v>129.2645</c:v>
                </c:pt>
                <c:pt idx="123">
                  <c:v>123.62950000000001</c:v>
                </c:pt>
                <c:pt idx="124">
                  <c:v>122.70349999999999</c:v>
                </c:pt>
                <c:pt idx="125">
                  <c:v>110.565</c:v>
                </c:pt>
                <c:pt idx="126">
                  <c:v>103.839</c:v>
                </c:pt>
                <c:pt idx="127">
                  <c:v>127.4795</c:v>
                </c:pt>
                <c:pt idx="128">
                  <c:v>124.90299999999999</c:v>
                </c:pt>
                <c:pt idx="129">
                  <c:v>117.73899999999999</c:v>
                </c:pt>
                <c:pt idx="130">
                  <c:v>111.944</c:v>
                </c:pt>
                <c:pt idx="131">
                  <c:v>102.014</c:v>
                </c:pt>
                <c:pt idx="132">
                  <c:v>126.51650000000001</c:v>
                </c:pt>
                <c:pt idx="133">
                  <c:v>118.34049999999999</c:v>
                </c:pt>
                <c:pt idx="134">
                  <c:v>84.987000000000009</c:v>
                </c:pt>
                <c:pt idx="135">
                  <c:v>97.739000000000004</c:v>
                </c:pt>
                <c:pt idx="136">
                  <c:v>84.618500000000012</c:v>
                </c:pt>
                <c:pt idx="137">
                  <c:v>84.663499999999999</c:v>
                </c:pt>
                <c:pt idx="138">
                  <c:v>84.650499999999994</c:v>
                </c:pt>
                <c:pt idx="139">
                  <c:v>83.768500000000003</c:v>
                </c:pt>
                <c:pt idx="140">
                  <c:v>84.498500000000007</c:v>
                </c:pt>
                <c:pt idx="141">
                  <c:v>84.402999999999992</c:v>
                </c:pt>
                <c:pt idx="142">
                  <c:v>95.994</c:v>
                </c:pt>
                <c:pt idx="143">
                  <c:v>83.943000000000012</c:v>
                </c:pt>
                <c:pt idx="144">
                  <c:v>84.342500000000001</c:v>
                </c:pt>
                <c:pt idx="145">
                  <c:v>84.519000000000005</c:v>
                </c:pt>
                <c:pt idx="146">
                  <c:v>84.497000000000014</c:v>
                </c:pt>
                <c:pt idx="147">
                  <c:v>84.516999999999996</c:v>
                </c:pt>
                <c:pt idx="148">
                  <c:v>84.757500000000007</c:v>
                </c:pt>
                <c:pt idx="149">
                  <c:v>85.717500000000001</c:v>
                </c:pt>
                <c:pt idx="150">
                  <c:v>97.284999999999997</c:v>
                </c:pt>
                <c:pt idx="151">
                  <c:v>84.33850000000001</c:v>
                </c:pt>
                <c:pt idx="152">
                  <c:v>84.509500000000003</c:v>
                </c:pt>
                <c:pt idx="153">
                  <c:v>84.419999999999987</c:v>
                </c:pt>
                <c:pt idx="154">
                  <c:v>98.256</c:v>
                </c:pt>
                <c:pt idx="155">
                  <c:v>84.733499999999992</c:v>
                </c:pt>
                <c:pt idx="156">
                  <c:v>84.535499999999985</c:v>
                </c:pt>
                <c:pt idx="157">
                  <c:v>84.433500000000009</c:v>
                </c:pt>
                <c:pt idx="158">
                  <c:v>84.539999999999992</c:v>
                </c:pt>
                <c:pt idx="159">
                  <c:v>84.492999999999995</c:v>
                </c:pt>
                <c:pt idx="160">
                  <c:v>84.352000000000004</c:v>
                </c:pt>
                <c:pt idx="161">
                  <c:v>89.497000000000014</c:v>
                </c:pt>
                <c:pt idx="162">
                  <c:v>95.028000000000006</c:v>
                </c:pt>
                <c:pt idx="163">
                  <c:v>84.5715</c:v>
                </c:pt>
                <c:pt idx="164">
                  <c:v>84.381499999999988</c:v>
                </c:pt>
                <c:pt idx="165">
                  <c:v>84.432000000000002</c:v>
                </c:pt>
                <c:pt idx="166">
                  <c:v>95.641000000000005</c:v>
                </c:pt>
                <c:pt idx="167">
                  <c:v>84.458500000000001</c:v>
                </c:pt>
                <c:pt idx="168">
                  <c:v>95.119499999999988</c:v>
                </c:pt>
                <c:pt idx="169">
                  <c:v>84.451999999999998</c:v>
                </c:pt>
                <c:pt idx="170">
                  <c:v>84.3215</c:v>
                </c:pt>
                <c:pt idx="171">
                  <c:v>91.585999999999984</c:v>
                </c:pt>
                <c:pt idx="172">
                  <c:v>95.655000000000001</c:v>
                </c:pt>
                <c:pt idx="173">
                  <c:v>84.418000000000006</c:v>
                </c:pt>
                <c:pt idx="174">
                  <c:v>84.4495</c:v>
                </c:pt>
                <c:pt idx="175">
                  <c:v>84.308499999999995</c:v>
                </c:pt>
                <c:pt idx="176">
                  <c:v>84.380500000000012</c:v>
                </c:pt>
                <c:pt idx="177">
                  <c:v>84.277999999999992</c:v>
                </c:pt>
                <c:pt idx="178">
                  <c:v>84.300000000000011</c:v>
                </c:pt>
                <c:pt idx="179">
                  <c:v>93.888000000000005</c:v>
                </c:pt>
                <c:pt idx="180">
                  <c:v>97.303500000000014</c:v>
                </c:pt>
                <c:pt idx="181">
                  <c:v>84.537499999999994</c:v>
                </c:pt>
                <c:pt idx="182">
                  <c:v>96.317499999999995</c:v>
                </c:pt>
                <c:pt idx="183">
                  <c:v>84.44</c:v>
                </c:pt>
                <c:pt idx="184">
                  <c:v>84.252999999999986</c:v>
                </c:pt>
                <c:pt idx="185">
                  <c:v>95.792500000000004</c:v>
                </c:pt>
                <c:pt idx="186">
                  <c:v>84.451499999999996</c:v>
                </c:pt>
                <c:pt idx="187">
                  <c:v>84.534500000000008</c:v>
                </c:pt>
                <c:pt idx="188">
                  <c:v>93.836500000000001</c:v>
                </c:pt>
                <c:pt idx="189">
                  <c:v>84.531499999999994</c:v>
                </c:pt>
                <c:pt idx="190">
                  <c:v>84.417500000000004</c:v>
                </c:pt>
                <c:pt idx="191">
                  <c:v>96.039999999999992</c:v>
                </c:pt>
                <c:pt idx="192">
                  <c:v>85.031000000000006</c:v>
                </c:pt>
                <c:pt idx="193">
                  <c:v>84.423000000000002</c:v>
                </c:pt>
                <c:pt idx="194">
                  <c:v>84.217500000000001</c:v>
                </c:pt>
                <c:pt idx="195">
                  <c:v>83.859499999999997</c:v>
                </c:pt>
                <c:pt idx="196">
                  <c:v>84.328000000000003</c:v>
                </c:pt>
                <c:pt idx="197">
                  <c:v>84.26</c:v>
                </c:pt>
                <c:pt idx="198">
                  <c:v>84.418499999999995</c:v>
                </c:pt>
                <c:pt idx="199">
                  <c:v>84.483500000000006</c:v>
                </c:pt>
                <c:pt idx="200">
                  <c:v>84.656499999999994</c:v>
                </c:pt>
                <c:pt idx="201">
                  <c:v>84.162500000000009</c:v>
                </c:pt>
                <c:pt idx="202">
                  <c:v>84.498000000000005</c:v>
                </c:pt>
                <c:pt idx="203">
                  <c:v>92.386500000000012</c:v>
                </c:pt>
                <c:pt idx="204">
                  <c:v>96.064999999999998</c:v>
                </c:pt>
                <c:pt idx="205">
                  <c:v>96.836500000000001</c:v>
                </c:pt>
                <c:pt idx="206">
                  <c:v>84.764499999999998</c:v>
                </c:pt>
                <c:pt idx="207">
                  <c:v>84.3065</c:v>
                </c:pt>
                <c:pt idx="208">
                  <c:v>96.626000000000005</c:v>
                </c:pt>
                <c:pt idx="209">
                  <c:v>84.450999999999993</c:v>
                </c:pt>
                <c:pt idx="210">
                  <c:v>84.3125</c:v>
                </c:pt>
                <c:pt idx="211">
                  <c:v>84.382999999999996</c:v>
                </c:pt>
                <c:pt idx="212">
                  <c:v>84.245000000000005</c:v>
                </c:pt>
                <c:pt idx="213">
                  <c:v>86.889499999999998</c:v>
                </c:pt>
                <c:pt idx="214">
                  <c:v>84.435000000000002</c:v>
                </c:pt>
                <c:pt idx="215">
                  <c:v>84.350499999999997</c:v>
                </c:pt>
                <c:pt idx="216">
                  <c:v>92.447500000000005</c:v>
                </c:pt>
                <c:pt idx="217">
                  <c:v>94.576999999999998</c:v>
                </c:pt>
                <c:pt idx="218">
                  <c:v>84.087999999999994</c:v>
                </c:pt>
                <c:pt idx="219">
                  <c:v>84.642500000000013</c:v>
                </c:pt>
                <c:pt idx="220">
                  <c:v>84.299499999999995</c:v>
                </c:pt>
                <c:pt idx="221">
                  <c:v>84.811499999999995</c:v>
                </c:pt>
                <c:pt idx="222">
                  <c:v>84.3185</c:v>
                </c:pt>
                <c:pt idx="223">
                  <c:v>84.502999999999986</c:v>
                </c:pt>
                <c:pt idx="224">
                  <c:v>84.432500000000005</c:v>
                </c:pt>
                <c:pt idx="225">
                  <c:v>84.448000000000008</c:v>
                </c:pt>
                <c:pt idx="226">
                  <c:v>84.439499999999995</c:v>
                </c:pt>
                <c:pt idx="227">
                  <c:v>84.262500000000003</c:v>
                </c:pt>
                <c:pt idx="228">
                  <c:v>84.57650000000001</c:v>
                </c:pt>
                <c:pt idx="229">
                  <c:v>84.164500000000004</c:v>
                </c:pt>
                <c:pt idx="230">
                  <c:v>96.179000000000002</c:v>
                </c:pt>
                <c:pt idx="231">
                  <c:v>96.191000000000003</c:v>
                </c:pt>
                <c:pt idx="232">
                  <c:v>84.456499999999991</c:v>
                </c:pt>
                <c:pt idx="233">
                  <c:v>94.8005</c:v>
                </c:pt>
                <c:pt idx="234">
                  <c:v>84.718000000000004</c:v>
                </c:pt>
                <c:pt idx="235">
                  <c:v>84.399000000000001</c:v>
                </c:pt>
                <c:pt idx="236">
                  <c:v>84.247500000000002</c:v>
                </c:pt>
                <c:pt idx="237">
                  <c:v>84.19550000000001</c:v>
                </c:pt>
                <c:pt idx="238">
                  <c:v>84.368499999999997</c:v>
                </c:pt>
                <c:pt idx="239">
                  <c:v>84.367500000000007</c:v>
                </c:pt>
                <c:pt idx="240">
                  <c:v>94.5745</c:v>
                </c:pt>
                <c:pt idx="241">
                  <c:v>84.469500000000011</c:v>
                </c:pt>
                <c:pt idx="242">
                  <c:v>84.293000000000006</c:v>
                </c:pt>
                <c:pt idx="243">
                  <c:v>84.474500000000006</c:v>
                </c:pt>
                <c:pt idx="244">
                  <c:v>84.330999999999989</c:v>
                </c:pt>
                <c:pt idx="245">
                  <c:v>84.251999999999995</c:v>
                </c:pt>
                <c:pt idx="246">
                  <c:v>84.602000000000004</c:v>
                </c:pt>
                <c:pt idx="247">
                  <c:v>84.27600000000001</c:v>
                </c:pt>
                <c:pt idx="248">
                  <c:v>84.589500000000015</c:v>
                </c:pt>
                <c:pt idx="249">
                  <c:v>84.381500000000003</c:v>
                </c:pt>
                <c:pt idx="250">
                  <c:v>96.39</c:v>
                </c:pt>
                <c:pt idx="251">
                  <c:v>84.36</c:v>
                </c:pt>
                <c:pt idx="252">
                  <c:v>94.591999999999985</c:v>
                </c:pt>
                <c:pt idx="253">
                  <c:v>84.488500000000002</c:v>
                </c:pt>
                <c:pt idx="254">
                  <c:v>84.37</c:v>
                </c:pt>
                <c:pt idx="255">
                  <c:v>84.325500000000005</c:v>
                </c:pt>
                <c:pt idx="256">
                  <c:v>84.427999999999997</c:v>
                </c:pt>
                <c:pt idx="257">
                  <c:v>84.385999999999996</c:v>
                </c:pt>
                <c:pt idx="258">
                  <c:v>84.466000000000008</c:v>
                </c:pt>
                <c:pt idx="259">
                  <c:v>84.386500000000012</c:v>
                </c:pt>
                <c:pt idx="260">
                  <c:v>84.534500000000008</c:v>
                </c:pt>
                <c:pt idx="261">
                  <c:v>84.152500000000003</c:v>
                </c:pt>
                <c:pt idx="262">
                  <c:v>84.480500000000006</c:v>
                </c:pt>
                <c:pt idx="263">
                  <c:v>84.281999999999996</c:v>
                </c:pt>
                <c:pt idx="264">
                  <c:v>95.758499999999998</c:v>
                </c:pt>
                <c:pt idx="265">
                  <c:v>84.509500000000003</c:v>
                </c:pt>
                <c:pt idx="266">
                  <c:v>84.336999999999989</c:v>
                </c:pt>
                <c:pt idx="267">
                  <c:v>84.5685</c:v>
                </c:pt>
                <c:pt idx="268">
                  <c:v>84.375499999999988</c:v>
                </c:pt>
                <c:pt idx="269">
                  <c:v>84.209500000000006</c:v>
                </c:pt>
                <c:pt idx="270">
                  <c:v>84.031000000000006</c:v>
                </c:pt>
                <c:pt idx="271">
                  <c:v>96.157499999999999</c:v>
                </c:pt>
                <c:pt idx="272">
                  <c:v>84.242999999999995</c:v>
                </c:pt>
                <c:pt idx="273">
                  <c:v>95.949000000000012</c:v>
                </c:pt>
                <c:pt idx="274">
                  <c:v>84.280500000000004</c:v>
                </c:pt>
                <c:pt idx="275">
                  <c:v>84.308999999999997</c:v>
                </c:pt>
                <c:pt idx="276">
                  <c:v>84.538999999999987</c:v>
                </c:pt>
                <c:pt idx="277">
                  <c:v>84.135500000000008</c:v>
                </c:pt>
                <c:pt idx="278">
                  <c:v>84.384</c:v>
                </c:pt>
                <c:pt idx="279">
                  <c:v>84.51400000000001</c:v>
                </c:pt>
                <c:pt idx="280">
                  <c:v>84.088999999999999</c:v>
                </c:pt>
                <c:pt idx="281">
                  <c:v>84.363500000000002</c:v>
                </c:pt>
                <c:pt idx="282">
                  <c:v>84.183000000000007</c:v>
                </c:pt>
                <c:pt idx="283">
                  <c:v>94.879000000000005</c:v>
                </c:pt>
                <c:pt idx="284">
                  <c:v>84.466499999999996</c:v>
                </c:pt>
                <c:pt idx="285">
                  <c:v>84.213000000000008</c:v>
                </c:pt>
                <c:pt idx="286">
                  <c:v>92.971500000000006</c:v>
                </c:pt>
                <c:pt idx="287">
                  <c:v>84.372000000000014</c:v>
                </c:pt>
                <c:pt idx="288">
                  <c:v>88.838499999999996</c:v>
                </c:pt>
                <c:pt idx="289">
                  <c:v>84.203000000000003</c:v>
                </c:pt>
                <c:pt idx="290">
                  <c:v>96.040999999999997</c:v>
                </c:pt>
                <c:pt idx="291">
                  <c:v>84.63900000000001</c:v>
                </c:pt>
                <c:pt idx="292">
                  <c:v>84.208500000000001</c:v>
                </c:pt>
                <c:pt idx="293">
                  <c:v>84.388499999999993</c:v>
                </c:pt>
                <c:pt idx="294">
                  <c:v>84.198999999999998</c:v>
                </c:pt>
                <c:pt idx="295">
                  <c:v>88.905500000000004</c:v>
                </c:pt>
                <c:pt idx="296">
                  <c:v>84.206500000000005</c:v>
                </c:pt>
                <c:pt idx="297">
                  <c:v>84.501500000000007</c:v>
                </c:pt>
                <c:pt idx="298">
                  <c:v>84.174499999999995</c:v>
                </c:pt>
                <c:pt idx="299">
                  <c:v>94.645999999999987</c:v>
                </c:pt>
                <c:pt idx="300">
                  <c:v>84.23599999999999</c:v>
                </c:pt>
                <c:pt idx="301">
                  <c:v>95.620499999999993</c:v>
                </c:pt>
                <c:pt idx="302">
                  <c:v>84.303500000000014</c:v>
                </c:pt>
                <c:pt idx="303">
                  <c:v>83.771999999999991</c:v>
                </c:pt>
                <c:pt idx="304">
                  <c:v>84.163499999999999</c:v>
                </c:pt>
                <c:pt idx="305">
                  <c:v>94.632999999999996</c:v>
                </c:pt>
                <c:pt idx="306">
                  <c:v>84.348000000000013</c:v>
                </c:pt>
                <c:pt idx="307">
                  <c:v>84.066000000000003</c:v>
                </c:pt>
                <c:pt idx="308">
                  <c:v>84.202500000000015</c:v>
                </c:pt>
                <c:pt idx="309">
                  <c:v>84.188000000000002</c:v>
                </c:pt>
                <c:pt idx="310">
                  <c:v>84.132999999999996</c:v>
                </c:pt>
                <c:pt idx="311">
                  <c:v>84.398499999999984</c:v>
                </c:pt>
                <c:pt idx="312">
                  <c:v>95.305999999999997</c:v>
                </c:pt>
                <c:pt idx="313">
                  <c:v>84.552999999999997</c:v>
                </c:pt>
                <c:pt idx="314">
                  <c:v>84.493500000000012</c:v>
                </c:pt>
                <c:pt idx="315">
                  <c:v>84.376000000000005</c:v>
                </c:pt>
                <c:pt idx="316">
                  <c:v>84.040500000000009</c:v>
                </c:pt>
                <c:pt idx="317">
                  <c:v>84.6935</c:v>
                </c:pt>
                <c:pt idx="318">
                  <c:v>84.376499999999993</c:v>
                </c:pt>
                <c:pt idx="319">
                  <c:v>84.053499999999985</c:v>
                </c:pt>
                <c:pt idx="320">
                  <c:v>84.244</c:v>
                </c:pt>
                <c:pt idx="321">
                  <c:v>84.22</c:v>
                </c:pt>
                <c:pt idx="322">
                  <c:v>84.223000000000013</c:v>
                </c:pt>
                <c:pt idx="323">
                  <c:v>84.366500000000002</c:v>
                </c:pt>
                <c:pt idx="324">
                  <c:v>84.510500000000008</c:v>
                </c:pt>
                <c:pt idx="325">
                  <c:v>84.031999999999996</c:v>
                </c:pt>
                <c:pt idx="326">
                  <c:v>84.191000000000003</c:v>
                </c:pt>
                <c:pt idx="327">
                  <c:v>84.201999999999998</c:v>
                </c:pt>
                <c:pt idx="328">
                  <c:v>84.117499999999993</c:v>
                </c:pt>
                <c:pt idx="329">
                  <c:v>84.118500000000012</c:v>
                </c:pt>
                <c:pt idx="330">
                  <c:v>84.299499999999995</c:v>
                </c:pt>
                <c:pt idx="331">
                  <c:v>84.148499999999999</c:v>
                </c:pt>
                <c:pt idx="332">
                  <c:v>84.329000000000008</c:v>
                </c:pt>
                <c:pt idx="333">
                  <c:v>84.183500000000009</c:v>
                </c:pt>
                <c:pt idx="334">
                  <c:v>84.222999999999999</c:v>
                </c:pt>
                <c:pt idx="335">
                  <c:v>84.263499999999993</c:v>
                </c:pt>
                <c:pt idx="336">
                  <c:v>84.52600000000001</c:v>
                </c:pt>
                <c:pt idx="337">
                  <c:v>83.9285</c:v>
                </c:pt>
                <c:pt idx="338">
                  <c:v>84.111999999999995</c:v>
                </c:pt>
                <c:pt idx="339">
                  <c:v>84.498000000000005</c:v>
                </c:pt>
                <c:pt idx="340">
                  <c:v>84.207999999999998</c:v>
                </c:pt>
                <c:pt idx="341">
                  <c:v>84.248500000000007</c:v>
                </c:pt>
                <c:pt idx="342">
                  <c:v>84.334500000000006</c:v>
                </c:pt>
                <c:pt idx="343">
                  <c:v>84.199000000000012</c:v>
                </c:pt>
                <c:pt idx="344">
                  <c:v>84.456000000000003</c:v>
                </c:pt>
                <c:pt idx="345">
                  <c:v>84.106999999999999</c:v>
                </c:pt>
                <c:pt idx="346">
                  <c:v>84.24199999999999</c:v>
                </c:pt>
                <c:pt idx="347">
                  <c:v>84.056999999999988</c:v>
                </c:pt>
                <c:pt idx="348">
                  <c:v>84.3035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'16APRILE-1'!$U$15</c:f>
              <c:strCache>
                <c:ptCount val="1"/>
                <c:pt idx="0">
                  <c:v>[L/MIN]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'16APRILE-1'!$A$16:$A$364</c:f>
              <c:numCache>
                <c:formatCode>General</c:formatCode>
                <c:ptCount val="3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</c:numCache>
            </c:numRef>
          </c:xVal>
          <c:yVal>
            <c:numRef>
              <c:f>'16APRILE-1'!$U$16:$U$364</c:f>
              <c:numCache>
                <c:formatCode>General</c:formatCode>
                <c:ptCount val="349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7</c:v>
                </c:pt>
                <c:pt idx="16">
                  <c:v>7</c:v>
                </c:pt>
                <c:pt idx="17">
                  <c:v>7</c:v>
                </c:pt>
                <c:pt idx="18">
                  <c:v>7</c:v>
                </c:pt>
                <c:pt idx="19">
                  <c:v>7</c:v>
                </c:pt>
                <c:pt idx="20">
                  <c:v>7</c:v>
                </c:pt>
                <c:pt idx="21">
                  <c:v>7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7</c:v>
                </c:pt>
                <c:pt idx="35">
                  <c:v>7</c:v>
                </c:pt>
                <c:pt idx="36">
                  <c:v>7</c:v>
                </c:pt>
                <c:pt idx="37">
                  <c:v>7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7</c:v>
                </c:pt>
                <c:pt idx="43">
                  <c:v>7</c:v>
                </c:pt>
                <c:pt idx="44">
                  <c:v>7</c:v>
                </c:pt>
                <c:pt idx="45">
                  <c:v>7</c:v>
                </c:pt>
                <c:pt idx="46">
                  <c:v>7</c:v>
                </c:pt>
                <c:pt idx="47">
                  <c:v>7</c:v>
                </c:pt>
                <c:pt idx="48">
                  <c:v>7</c:v>
                </c:pt>
                <c:pt idx="49">
                  <c:v>7</c:v>
                </c:pt>
                <c:pt idx="50">
                  <c:v>7</c:v>
                </c:pt>
                <c:pt idx="51">
                  <c:v>7</c:v>
                </c:pt>
                <c:pt idx="52">
                  <c:v>7</c:v>
                </c:pt>
                <c:pt idx="53">
                  <c:v>7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7</c:v>
                </c:pt>
                <c:pt idx="58">
                  <c:v>7</c:v>
                </c:pt>
                <c:pt idx="59">
                  <c:v>7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7</c:v>
                </c:pt>
                <c:pt idx="67">
                  <c:v>7</c:v>
                </c:pt>
                <c:pt idx="68">
                  <c:v>7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7</c:v>
                </c:pt>
                <c:pt idx="77">
                  <c:v>7</c:v>
                </c:pt>
                <c:pt idx="78">
                  <c:v>7</c:v>
                </c:pt>
                <c:pt idx="79">
                  <c:v>7</c:v>
                </c:pt>
                <c:pt idx="80">
                  <c:v>7</c:v>
                </c:pt>
                <c:pt idx="81">
                  <c:v>7</c:v>
                </c:pt>
                <c:pt idx="82">
                  <c:v>7</c:v>
                </c:pt>
                <c:pt idx="83">
                  <c:v>7</c:v>
                </c:pt>
                <c:pt idx="84">
                  <c:v>7</c:v>
                </c:pt>
                <c:pt idx="85">
                  <c:v>7</c:v>
                </c:pt>
                <c:pt idx="86">
                  <c:v>7</c:v>
                </c:pt>
                <c:pt idx="87">
                  <c:v>7</c:v>
                </c:pt>
                <c:pt idx="88">
                  <c:v>7</c:v>
                </c:pt>
                <c:pt idx="89">
                  <c:v>7</c:v>
                </c:pt>
                <c:pt idx="90">
                  <c:v>7</c:v>
                </c:pt>
                <c:pt idx="91">
                  <c:v>7</c:v>
                </c:pt>
                <c:pt idx="92">
                  <c:v>7</c:v>
                </c:pt>
                <c:pt idx="93">
                  <c:v>7</c:v>
                </c:pt>
                <c:pt idx="94">
                  <c:v>7</c:v>
                </c:pt>
                <c:pt idx="95">
                  <c:v>7</c:v>
                </c:pt>
                <c:pt idx="96">
                  <c:v>7</c:v>
                </c:pt>
                <c:pt idx="97">
                  <c:v>7</c:v>
                </c:pt>
                <c:pt idx="98">
                  <c:v>7</c:v>
                </c:pt>
                <c:pt idx="99">
                  <c:v>7</c:v>
                </c:pt>
                <c:pt idx="100">
                  <c:v>7</c:v>
                </c:pt>
                <c:pt idx="101">
                  <c:v>7</c:v>
                </c:pt>
                <c:pt idx="102">
                  <c:v>7</c:v>
                </c:pt>
                <c:pt idx="103">
                  <c:v>7</c:v>
                </c:pt>
                <c:pt idx="104">
                  <c:v>7</c:v>
                </c:pt>
                <c:pt idx="105">
                  <c:v>7</c:v>
                </c:pt>
                <c:pt idx="106">
                  <c:v>7</c:v>
                </c:pt>
                <c:pt idx="107">
                  <c:v>7</c:v>
                </c:pt>
                <c:pt idx="108">
                  <c:v>7</c:v>
                </c:pt>
                <c:pt idx="109">
                  <c:v>7</c:v>
                </c:pt>
                <c:pt idx="110">
                  <c:v>7</c:v>
                </c:pt>
                <c:pt idx="111">
                  <c:v>7</c:v>
                </c:pt>
                <c:pt idx="112">
                  <c:v>7</c:v>
                </c:pt>
                <c:pt idx="113">
                  <c:v>7</c:v>
                </c:pt>
                <c:pt idx="114">
                  <c:v>7</c:v>
                </c:pt>
                <c:pt idx="115">
                  <c:v>7</c:v>
                </c:pt>
                <c:pt idx="116">
                  <c:v>7</c:v>
                </c:pt>
                <c:pt idx="117">
                  <c:v>7</c:v>
                </c:pt>
                <c:pt idx="118">
                  <c:v>7</c:v>
                </c:pt>
                <c:pt idx="119">
                  <c:v>7</c:v>
                </c:pt>
                <c:pt idx="120">
                  <c:v>7</c:v>
                </c:pt>
                <c:pt idx="121">
                  <c:v>7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  <c:pt idx="128">
                  <c:v>7</c:v>
                </c:pt>
                <c:pt idx="129">
                  <c:v>7</c:v>
                </c:pt>
                <c:pt idx="130">
                  <c:v>7</c:v>
                </c:pt>
                <c:pt idx="131">
                  <c:v>7</c:v>
                </c:pt>
                <c:pt idx="132">
                  <c:v>7</c:v>
                </c:pt>
                <c:pt idx="133">
                  <c:v>7</c:v>
                </c:pt>
                <c:pt idx="134">
                  <c:v>10</c:v>
                </c:pt>
                <c:pt idx="135">
                  <c:v>10</c:v>
                </c:pt>
                <c:pt idx="136">
                  <c:v>10</c:v>
                </c:pt>
                <c:pt idx="137">
                  <c:v>10</c:v>
                </c:pt>
                <c:pt idx="138">
                  <c:v>10</c:v>
                </c:pt>
                <c:pt idx="139">
                  <c:v>10</c:v>
                </c:pt>
                <c:pt idx="140">
                  <c:v>10</c:v>
                </c:pt>
                <c:pt idx="141">
                  <c:v>10</c:v>
                </c:pt>
                <c:pt idx="142">
                  <c:v>10</c:v>
                </c:pt>
                <c:pt idx="143">
                  <c:v>10</c:v>
                </c:pt>
                <c:pt idx="144">
                  <c:v>10</c:v>
                </c:pt>
                <c:pt idx="145">
                  <c:v>10</c:v>
                </c:pt>
                <c:pt idx="146">
                  <c:v>10</c:v>
                </c:pt>
                <c:pt idx="147">
                  <c:v>10</c:v>
                </c:pt>
                <c:pt idx="148">
                  <c:v>10</c:v>
                </c:pt>
                <c:pt idx="149">
                  <c:v>10</c:v>
                </c:pt>
                <c:pt idx="150">
                  <c:v>10</c:v>
                </c:pt>
                <c:pt idx="151">
                  <c:v>10</c:v>
                </c:pt>
                <c:pt idx="152">
                  <c:v>10</c:v>
                </c:pt>
                <c:pt idx="153">
                  <c:v>10</c:v>
                </c:pt>
                <c:pt idx="154">
                  <c:v>10</c:v>
                </c:pt>
                <c:pt idx="155">
                  <c:v>10</c:v>
                </c:pt>
                <c:pt idx="156">
                  <c:v>10</c:v>
                </c:pt>
                <c:pt idx="157">
                  <c:v>10</c:v>
                </c:pt>
                <c:pt idx="158">
                  <c:v>10</c:v>
                </c:pt>
                <c:pt idx="159">
                  <c:v>10</c:v>
                </c:pt>
                <c:pt idx="160">
                  <c:v>10</c:v>
                </c:pt>
                <c:pt idx="161">
                  <c:v>10</c:v>
                </c:pt>
                <c:pt idx="162">
                  <c:v>10</c:v>
                </c:pt>
                <c:pt idx="163">
                  <c:v>10</c:v>
                </c:pt>
                <c:pt idx="164">
                  <c:v>10</c:v>
                </c:pt>
                <c:pt idx="165">
                  <c:v>10</c:v>
                </c:pt>
                <c:pt idx="166">
                  <c:v>10</c:v>
                </c:pt>
                <c:pt idx="167">
                  <c:v>10</c:v>
                </c:pt>
                <c:pt idx="168">
                  <c:v>10</c:v>
                </c:pt>
                <c:pt idx="169">
                  <c:v>10</c:v>
                </c:pt>
                <c:pt idx="170">
                  <c:v>10</c:v>
                </c:pt>
                <c:pt idx="171">
                  <c:v>10</c:v>
                </c:pt>
                <c:pt idx="172">
                  <c:v>10</c:v>
                </c:pt>
                <c:pt idx="173">
                  <c:v>10</c:v>
                </c:pt>
                <c:pt idx="174">
                  <c:v>10</c:v>
                </c:pt>
                <c:pt idx="175">
                  <c:v>10</c:v>
                </c:pt>
                <c:pt idx="176">
                  <c:v>10</c:v>
                </c:pt>
                <c:pt idx="177">
                  <c:v>10</c:v>
                </c:pt>
                <c:pt idx="178">
                  <c:v>10</c:v>
                </c:pt>
                <c:pt idx="179">
                  <c:v>10</c:v>
                </c:pt>
                <c:pt idx="180">
                  <c:v>10</c:v>
                </c:pt>
                <c:pt idx="181">
                  <c:v>10</c:v>
                </c:pt>
                <c:pt idx="182">
                  <c:v>10</c:v>
                </c:pt>
                <c:pt idx="183">
                  <c:v>10</c:v>
                </c:pt>
                <c:pt idx="184">
                  <c:v>10</c:v>
                </c:pt>
                <c:pt idx="185">
                  <c:v>10</c:v>
                </c:pt>
                <c:pt idx="186">
                  <c:v>10</c:v>
                </c:pt>
                <c:pt idx="187">
                  <c:v>10</c:v>
                </c:pt>
                <c:pt idx="188">
                  <c:v>10</c:v>
                </c:pt>
                <c:pt idx="189">
                  <c:v>10</c:v>
                </c:pt>
                <c:pt idx="190">
                  <c:v>10</c:v>
                </c:pt>
                <c:pt idx="191">
                  <c:v>10</c:v>
                </c:pt>
                <c:pt idx="192">
                  <c:v>10</c:v>
                </c:pt>
                <c:pt idx="193">
                  <c:v>10</c:v>
                </c:pt>
                <c:pt idx="194">
                  <c:v>10</c:v>
                </c:pt>
                <c:pt idx="195">
                  <c:v>10</c:v>
                </c:pt>
                <c:pt idx="196">
                  <c:v>10</c:v>
                </c:pt>
                <c:pt idx="197">
                  <c:v>10</c:v>
                </c:pt>
                <c:pt idx="198">
                  <c:v>10</c:v>
                </c:pt>
                <c:pt idx="199">
                  <c:v>10</c:v>
                </c:pt>
                <c:pt idx="200">
                  <c:v>10</c:v>
                </c:pt>
                <c:pt idx="201">
                  <c:v>10</c:v>
                </c:pt>
                <c:pt idx="202">
                  <c:v>10</c:v>
                </c:pt>
                <c:pt idx="203">
                  <c:v>10</c:v>
                </c:pt>
                <c:pt idx="204">
                  <c:v>10</c:v>
                </c:pt>
                <c:pt idx="205">
                  <c:v>10</c:v>
                </c:pt>
                <c:pt idx="206">
                  <c:v>10</c:v>
                </c:pt>
                <c:pt idx="207">
                  <c:v>10</c:v>
                </c:pt>
                <c:pt idx="208">
                  <c:v>10</c:v>
                </c:pt>
                <c:pt idx="209">
                  <c:v>10</c:v>
                </c:pt>
                <c:pt idx="210">
                  <c:v>10</c:v>
                </c:pt>
                <c:pt idx="211">
                  <c:v>10</c:v>
                </c:pt>
                <c:pt idx="212">
                  <c:v>10</c:v>
                </c:pt>
                <c:pt idx="213">
                  <c:v>10</c:v>
                </c:pt>
                <c:pt idx="214">
                  <c:v>10</c:v>
                </c:pt>
                <c:pt idx="215">
                  <c:v>10</c:v>
                </c:pt>
                <c:pt idx="216">
                  <c:v>10</c:v>
                </c:pt>
                <c:pt idx="217">
                  <c:v>10</c:v>
                </c:pt>
                <c:pt idx="218">
                  <c:v>10</c:v>
                </c:pt>
                <c:pt idx="219">
                  <c:v>10</c:v>
                </c:pt>
                <c:pt idx="220">
                  <c:v>10</c:v>
                </c:pt>
                <c:pt idx="221">
                  <c:v>10</c:v>
                </c:pt>
                <c:pt idx="222">
                  <c:v>10</c:v>
                </c:pt>
                <c:pt idx="223">
                  <c:v>10</c:v>
                </c:pt>
                <c:pt idx="224">
                  <c:v>10</c:v>
                </c:pt>
                <c:pt idx="225">
                  <c:v>10</c:v>
                </c:pt>
                <c:pt idx="226">
                  <c:v>10</c:v>
                </c:pt>
                <c:pt idx="227">
                  <c:v>10</c:v>
                </c:pt>
                <c:pt idx="228">
                  <c:v>10</c:v>
                </c:pt>
                <c:pt idx="229">
                  <c:v>10</c:v>
                </c:pt>
                <c:pt idx="230">
                  <c:v>10</c:v>
                </c:pt>
                <c:pt idx="231">
                  <c:v>10</c:v>
                </c:pt>
                <c:pt idx="232">
                  <c:v>10</c:v>
                </c:pt>
                <c:pt idx="233">
                  <c:v>10</c:v>
                </c:pt>
                <c:pt idx="234">
                  <c:v>10</c:v>
                </c:pt>
                <c:pt idx="235">
                  <c:v>10</c:v>
                </c:pt>
                <c:pt idx="236">
                  <c:v>10</c:v>
                </c:pt>
                <c:pt idx="237">
                  <c:v>10</c:v>
                </c:pt>
                <c:pt idx="238">
                  <c:v>10</c:v>
                </c:pt>
                <c:pt idx="239">
                  <c:v>10</c:v>
                </c:pt>
                <c:pt idx="240">
                  <c:v>10</c:v>
                </c:pt>
                <c:pt idx="241">
                  <c:v>10</c:v>
                </c:pt>
                <c:pt idx="242">
                  <c:v>10</c:v>
                </c:pt>
                <c:pt idx="243">
                  <c:v>10</c:v>
                </c:pt>
                <c:pt idx="244">
                  <c:v>10</c:v>
                </c:pt>
                <c:pt idx="245">
                  <c:v>10</c:v>
                </c:pt>
                <c:pt idx="246">
                  <c:v>10</c:v>
                </c:pt>
                <c:pt idx="247">
                  <c:v>10</c:v>
                </c:pt>
                <c:pt idx="248">
                  <c:v>10</c:v>
                </c:pt>
                <c:pt idx="249">
                  <c:v>10</c:v>
                </c:pt>
                <c:pt idx="250">
                  <c:v>10</c:v>
                </c:pt>
                <c:pt idx="251">
                  <c:v>10</c:v>
                </c:pt>
                <c:pt idx="252">
                  <c:v>10</c:v>
                </c:pt>
                <c:pt idx="253">
                  <c:v>10</c:v>
                </c:pt>
                <c:pt idx="254">
                  <c:v>10</c:v>
                </c:pt>
                <c:pt idx="255">
                  <c:v>10</c:v>
                </c:pt>
                <c:pt idx="256">
                  <c:v>10</c:v>
                </c:pt>
                <c:pt idx="257">
                  <c:v>10</c:v>
                </c:pt>
                <c:pt idx="258">
                  <c:v>10</c:v>
                </c:pt>
                <c:pt idx="259">
                  <c:v>10</c:v>
                </c:pt>
                <c:pt idx="260">
                  <c:v>10</c:v>
                </c:pt>
                <c:pt idx="261">
                  <c:v>10</c:v>
                </c:pt>
                <c:pt idx="262">
                  <c:v>10</c:v>
                </c:pt>
                <c:pt idx="263">
                  <c:v>10</c:v>
                </c:pt>
                <c:pt idx="264">
                  <c:v>10</c:v>
                </c:pt>
                <c:pt idx="265">
                  <c:v>10</c:v>
                </c:pt>
                <c:pt idx="266">
                  <c:v>10</c:v>
                </c:pt>
                <c:pt idx="267">
                  <c:v>10</c:v>
                </c:pt>
                <c:pt idx="268">
                  <c:v>10</c:v>
                </c:pt>
                <c:pt idx="269">
                  <c:v>10</c:v>
                </c:pt>
                <c:pt idx="270">
                  <c:v>10</c:v>
                </c:pt>
                <c:pt idx="271">
                  <c:v>10</c:v>
                </c:pt>
                <c:pt idx="272">
                  <c:v>10</c:v>
                </c:pt>
                <c:pt idx="273">
                  <c:v>10</c:v>
                </c:pt>
                <c:pt idx="274">
                  <c:v>10</c:v>
                </c:pt>
                <c:pt idx="275">
                  <c:v>10</c:v>
                </c:pt>
                <c:pt idx="276">
                  <c:v>10</c:v>
                </c:pt>
                <c:pt idx="277">
                  <c:v>10</c:v>
                </c:pt>
                <c:pt idx="278">
                  <c:v>10</c:v>
                </c:pt>
                <c:pt idx="279">
                  <c:v>10</c:v>
                </c:pt>
                <c:pt idx="280">
                  <c:v>10</c:v>
                </c:pt>
                <c:pt idx="281">
                  <c:v>10</c:v>
                </c:pt>
                <c:pt idx="282">
                  <c:v>10</c:v>
                </c:pt>
                <c:pt idx="283">
                  <c:v>10</c:v>
                </c:pt>
                <c:pt idx="284">
                  <c:v>10</c:v>
                </c:pt>
                <c:pt idx="285">
                  <c:v>10</c:v>
                </c:pt>
                <c:pt idx="286">
                  <c:v>10</c:v>
                </c:pt>
                <c:pt idx="287">
                  <c:v>10</c:v>
                </c:pt>
                <c:pt idx="288">
                  <c:v>10</c:v>
                </c:pt>
                <c:pt idx="289">
                  <c:v>10</c:v>
                </c:pt>
                <c:pt idx="290">
                  <c:v>10</c:v>
                </c:pt>
                <c:pt idx="291">
                  <c:v>10</c:v>
                </c:pt>
                <c:pt idx="292">
                  <c:v>10</c:v>
                </c:pt>
                <c:pt idx="293">
                  <c:v>10</c:v>
                </c:pt>
                <c:pt idx="294">
                  <c:v>10</c:v>
                </c:pt>
                <c:pt idx="295">
                  <c:v>10</c:v>
                </c:pt>
                <c:pt idx="296">
                  <c:v>10</c:v>
                </c:pt>
                <c:pt idx="297">
                  <c:v>10</c:v>
                </c:pt>
                <c:pt idx="298">
                  <c:v>10</c:v>
                </c:pt>
                <c:pt idx="299">
                  <c:v>10</c:v>
                </c:pt>
                <c:pt idx="300">
                  <c:v>10</c:v>
                </c:pt>
                <c:pt idx="301">
                  <c:v>10</c:v>
                </c:pt>
                <c:pt idx="302">
                  <c:v>10</c:v>
                </c:pt>
                <c:pt idx="303">
                  <c:v>10</c:v>
                </c:pt>
                <c:pt idx="304">
                  <c:v>10</c:v>
                </c:pt>
                <c:pt idx="305">
                  <c:v>10</c:v>
                </c:pt>
                <c:pt idx="306">
                  <c:v>10</c:v>
                </c:pt>
                <c:pt idx="307">
                  <c:v>10</c:v>
                </c:pt>
                <c:pt idx="308">
                  <c:v>10</c:v>
                </c:pt>
                <c:pt idx="309">
                  <c:v>10</c:v>
                </c:pt>
                <c:pt idx="310">
                  <c:v>10</c:v>
                </c:pt>
                <c:pt idx="311">
                  <c:v>10</c:v>
                </c:pt>
                <c:pt idx="312">
                  <c:v>10</c:v>
                </c:pt>
                <c:pt idx="313">
                  <c:v>10</c:v>
                </c:pt>
                <c:pt idx="314">
                  <c:v>10</c:v>
                </c:pt>
                <c:pt idx="315">
                  <c:v>10</c:v>
                </c:pt>
                <c:pt idx="316">
                  <c:v>12</c:v>
                </c:pt>
                <c:pt idx="317">
                  <c:v>12</c:v>
                </c:pt>
                <c:pt idx="318">
                  <c:v>12</c:v>
                </c:pt>
                <c:pt idx="319">
                  <c:v>12</c:v>
                </c:pt>
                <c:pt idx="320">
                  <c:v>12</c:v>
                </c:pt>
                <c:pt idx="321">
                  <c:v>12</c:v>
                </c:pt>
                <c:pt idx="322">
                  <c:v>12</c:v>
                </c:pt>
                <c:pt idx="323">
                  <c:v>12</c:v>
                </c:pt>
                <c:pt idx="324">
                  <c:v>12</c:v>
                </c:pt>
                <c:pt idx="325">
                  <c:v>12</c:v>
                </c:pt>
                <c:pt idx="326">
                  <c:v>12</c:v>
                </c:pt>
                <c:pt idx="327">
                  <c:v>12</c:v>
                </c:pt>
                <c:pt idx="328">
                  <c:v>12</c:v>
                </c:pt>
                <c:pt idx="329">
                  <c:v>12</c:v>
                </c:pt>
                <c:pt idx="330">
                  <c:v>12</c:v>
                </c:pt>
                <c:pt idx="331">
                  <c:v>12</c:v>
                </c:pt>
                <c:pt idx="332">
                  <c:v>12</c:v>
                </c:pt>
                <c:pt idx="333">
                  <c:v>12</c:v>
                </c:pt>
                <c:pt idx="334">
                  <c:v>12</c:v>
                </c:pt>
                <c:pt idx="335">
                  <c:v>12</c:v>
                </c:pt>
                <c:pt idx="336">
                  <c:v>12</c:v>
                </c:pt>
                <c:pt idx="337">
                  <c:v>12</c:v>
                </c:pt>
                <c:pt idx="338">
                  <c:v>12</c:v>
                </c:pt>
                <c:pt idx="339">
                  <c:v>12</c:v>
                </c:pt>
                <c:pt idx="340">
                  <c:v>12</c:v>
                </c:pt>
                <c:pt idx="341">
                  <c:v>12</c:v>
                </c:pt>
                <c:pt idx="342">
                  <c:v>12</c:v>
                </c:pt>
                <c:pt idx="343">
                  <c:v>12</c:v>
                </c:pt>
                <c:pt idx="344">
                  <c:v>12</c:v>
                </c:pt>
                <c:pt idx="345">
                  <c:v>12</c:v>
                </c:pt>
                <c:pt idx="346">
                  <c:v>12</c:v>
                </c:pt>
                <c:pt idx="347">
                  <c:v>12</c:v>
                </c:pt>
                <c:pt idx="348">
                  <c:v>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684160"/>
        <c:axId val="84690048"/>
      </c:scatterChart>
      <c:valAx>
        <c:axId val="84684160"/>
        <c:scaling>
          <c:orientation val="minMax"/>
          <c:max val="400"/>
          <c:min val="0"/>
        </c:scaling>
        <c:delete val="0"/>
        <c:axPos val="b"/>
        <c:majorTickMark val="out"/>
        <c:minorTickMark val="none"/>
        <c:tickLblPos val="nextTo"/>
        <c:crossAx val="84690048"/>
        <c:crosses val="autoZero"/>
        <c:crossBetween val="midCat"/>
      </c:valAx>
      <c:valAx>
        <c:axId val="84690048"/>
        <c:scaling>
          <c:orientation val="minMax"/>
          <c:max val="15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8468416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'23APRILE-1'!$H$15</c:f>
              <c:strCache>
                <c:ptCount val="1"/>
                <c:pt idx="0">
                  <c:v>Alarm 203</c:v>
                </c:pt>
              </c:strCache>
            </c:strRef>
          </c:tx>
          <c:xVal>
            <c:numRef>
              <c:f>'23APRILE-1'!$G$16:$G$219</c:f>
              <c:numCache>
                <c:formatCode>General</c:formatCode>
                <c:ptCount val="204"/>
                <c:pt idx="0">
                  <c:v>13.308999999999999</c:v>
                </c:pt>
                <c:pt idx="1">
                  <c:v>13.285</c:v>
                </c:pt>
                <c:pt idx="2">
                  <c:v>13.279</c:v>
                </c:pt>
                <c:pt idx="3">
                  <c:v>13.266</c:v>
                </c:pt>
                <c:pt idx="4">
                  <c:v>13.279</c:v>
                </c:pt>
                <c:pt idx="5">
                  <c:v>13.246</c:v>
                </c:pt>
                <c:pt idx="6">
                  <c:v>13.295999999999999</c:v>
                </c:pt>
                <c:pt idx="7">
                  <c:v>13.27</c:v>
                </c:pt>
                <c:pt idx="8">
                  <c:v>13.257</c:v>
                </c:pt>
                <c:pt idx="9">
                  <c:v>13.260999999999999</c:v>
                </c:pt>
                <c:pt idx="10">
                  <c:v>13.263</c:v>
                </c:pt>
                <c:pt idx="11">
                  <c:v>13.272</c:v>
                </c:pt>
                <c:pt idx="12">
                  <c:v>13.285</c:v>
                </c:pt>
                <c:pt idx="13">
                  <c:v>13.268000000000001</c:v>
                </c:pt>
                <c:pt idx="14">
                  <c:v>13.276</c:v>
                </c:pt>
                <c:pt idx="15">
                  <c:v>13.268000000000001</c:v>
                </c:pt>
                <c:pt idx="16">
                  <c:v>13.265000000000001</c:v>
                </c:pt>
                <c:pt idx="17">
                  <c:v>13.260999999999999</c:v>
                </c:pt>
                <c:pt idx="18">
                  <c:v>13.246</c:v>
                </c:pt>
                <c:pt idx="19">
                  <c:v>13.255000000000001</c:v>
                </c:pt>
                <c:pt idx="20">
                  <c:v>13.255000000000001</c:v>
                </c:pt>
                <c:pt idx="21">
                  <c:v>13.255000000000001</c:v>
                </c:pt>
                <c:pt idx="22">
                  <c:v>13.244</c:v>
                </c:pt>
                <c:pt idx="23">
                  <c:v>13.247999999999999</c:v>
                </c:pt>
                <c:pt idx="24">
                  <c:v>13.244</c:v>
                </c:pt>
                <c:pt idx="25">
                  <c:v>13.238</c:v>
                </c:pt>
                <c:pt idx="26">
                  <c:v>13.250999999999999</c:v>
                </c:pt>
                <c:pt idx="27">
                  <c:v>13.25</c:v>
                </c:pt>
                <c:pt idx="28">
                  <c:v>13.260999999999999</c:v>
                </c:pt>
                <c:pt idx="29">
                  <c:v>13.246</c:v>
                </c:pt>
                <c:pt idx="30">
                  <c:v>13.234999999999999</c:v>
                </c:pt>
                <c:pt idx="31">
                  <c:v>13.233000000000001</c:v>
                </c:pt>
                <c:pt idx="32">
                  <c:v>13.221</c:v>
                </c:pt>
                <c:pt idx="33">
                  <c:v>13.233000000000001</c:v>
                </c:pt>
                <c:pt idx="34">
                  <c:v>13.202</c:v>
                </c:pt>
                <c:pt idx="35">
                  <c:v>13.228</c:v>
                </c:pt>
                <c:pt idx="36">
                  <c:v>13.239000000000001</c:v>
                </c:pt>
                <c:pt idx="37">
                  <c:v>13.241</c:v>
                </c:pt>
                <c:pt idx="38">
                  <c:v>13.217000000000001</c:v>
                </c:pt>
                <c:pt idx="39">
                  <c:v>13.225</c:v>
                </c:pt>
                <c:pt idx="40">
                  <c:v>13.173999999999999</c:v>
                </c:pt>
                <c:pt idx="41">
                  <c:v>13.214</c:v>
                </c:pt>
                <c:pt idx="42">
                  <c:v>13.239000000000001</c:v>
                </c:pt>
                <c:pt idx="43">
                  <c:v>13.201000000000001</c:v>
                </c:pt>
                <c:pt idx="44">
                  <c:v>13.177</c:v>
                </c:pt>
                <c:pt idx="45">
                  <c:v>13.172000000000001</c:v>
                </c:pt>
                <c:pt idx="46">
                  <c:v>13.153</c:v>
                </c:pt>
                <c:pt idx="47">
                  <c:v>13.145</c:v>
                </c:pt>
                <c:pt idx="48">
                  <c:v>13.163</c:v>
                </c:pt>
                <c:pt idx="49">
                  <c:v>13.196999999999999</c:v>
                </c:pt>
                <c:pt idx="50">
                  <c:v>13.173999999999999</c:v>
                </c:pt>
                <c:pt idx="51">
                  <c:v>13.217000000000001</c:v>
                </c:pt>
                <c:pt idx="52">
                  <c:v>13.153</c:v>
                </c:pt>
                <c:pt idx="53">
                  <c:v>13.2</c:v>
                </c:pt>
                <c:pt idx="54">
                  <c:v>13.169</c:v>
                </c:pt>
                <c:pt idx="55">
                  <c:v>13.156000000000001</c:v>
                </c:pt>
                <c:pt idx="56">
                  <c:v>13.147</c:v>
                </c:pt>
                <c:pt idx="57">
                  <c:v>13.137</c:v>
                </c:pt>
                <c:pt idx="58">
                  <c:v>13.145</c:v>
                </c:pt>
                <c:pt idx="59">
                  <c:v>13.147</c:v>
                </c:pt>
                <c:pt idx="60">
                  <c:v>13.124000000000001</c:v>
                </c:pt>
                <c:pt idx="61">
                  <c:v>13.141</c:v>
                </c:pt>
                <c:pt idx="62">
                  <c:v>13.114000000000001</c:v>
                </c:pt>
                <c:pt idx="63">
                  <c:v>13.138</c:v>
                </c:pt>
                <c:pt idx="64">
                  <c:v>13.135</c:v>
                </c:pt>
                <c:pt idx="65">
                  <c:v>13.144</c:v>
                </c:pt>
                <c:pt idx="66">
                  <c:v>13.151999999999999</c:v>
                </c:pt>
                <c:pt idx="67">
                  <c:v>13.164999999999999</c:v>
                </c:pt>
                <c:pt idx="68">
                  <c:v>13.166</c:v>
                </c:pt>
                <c:pt idx="69">
                  <c:v>13.144</c:v>
                </c:pt>
                <c:pt idx="70">
                  <c:v>13.154999999999999</c:v>
                </c:pt>
                <c:pt idx="71">
                  <c:v>13.154999999999999</c:v>
                </c:pt>
                <c:pt idx="72">
                  <c:v>13.163</c:v>
                </c:pt>
                <c:pt idx="73">
                  <c:v>13.151999999999999</c:v>
                </c:pt>
                <c:pt idx="74">
                  <c:v>13.153</c:v>
                </c:pt>
                <c:pt idx="75">
                  <c:v>13.163</c:v>
                </c:pt>
                <c:pt idx="76">
                  <c:v>13.178000000000001</c:v>
                </c:pt>
                <c:pt idx="77">
                  <c:v>13.185</c:v>
                </c:pt>
                <c:pt idx="78">
                  <c:v>13.204000000000001</c:v>
                </c:pt>
                <c:pt idx="79">
                  <c:v>13.183</c:v>
                </c:pt>
                <c:pt idx="80">
                  <c:v>13.166</c:v>
                </c:pt>
                <c:pt idx="81">
                  <c:v>13.163</c:v>
                </c:pt>
                <c:pt idx="82">
                  <c:v>13.166</c:v>
                </c:pt>
                <c:pt idx="83">
                  <c:v>13.159000000000001</c:v>
                </c:pt>
                <c:pt idx="84">
                  <c:v>13.144</c:v>
                </c:pt>
                <c:pt idx="85">
                  <c:v>13.161</c:v>
                </c:pt>
                <c:pt idx="86">
                  <c:v>13.15</c:v>
                </c:pt>
                <c:pt idx="87">
                  <c:v>13.148</c:v>
                </c:pt>
                <c:pt idx="88">
                  <c:v>13.135</c:v>
                </c:pt>
                <c:pt idx="89">
                  <c:v>13.138</c:v>
                </c:pt>
                <c:pt idx="90">
                  <c:v>13.137</c:v>
                </c:pt>
                <c:pt idx="91">
                  <c:v>13.15</c:v>
                </c:pt>
                <c:pt idx="92">
                  <c:v>13.17</c:v>
                </c:pt>
                <c:pt idx="93">
                  <c:v>13.163</c:v>
                </c:pt>
                <c:pt idx="94">
                  <c:v>13.176</c:v>
                </c:pt>
                <c:pt idx="95">
                  <c:v>13.167999999999999</c:v>
                </c:pt>
                <c:pt idx="96">
                  <c:v>13.194000000000001</c:v>
                </c:pt>
                <c:pt idx="97">
                  <c:v>13.209</c:v>
                </c:pt>
                <c:pt idx="98">
                  <c:v>13.201000000000001</c:v>
                </c:pt>
                <c:pt idx="99">
                  <c:v>13.209</c:v>
                </c:pt>
                <c:pt idx="100">
                  <c:v>13.183</c:v>
                </c:pt>
                <c:pt idx="101">
                  <c:v>13.173</c:v>
                </c:pt>
                <c:pt idx="102">
                  <c:v>13.17</c:v>
                </c:pt>
                <c:pt idx="103">
                  <c:v>13.162000000000001</c:v>
                </c:pt>
                <c:pt idx="104">
                  <c:v>13.173</c:v>
                </c:pt>
                <c:pt idx="105">
                  <c:v>13.157</c:v>
                </c:pt>
                <c:pt idx="106">
                  <c:v>13.157</c:v>
                </c:pt>
                <c:pt idx="107">
                  <c:v>13.164</c:v>
                </c:pt>
                <c:pt idx="108">
                  <c:v>13.202999999999999</c:v>
                </c:pt>
                <c:pt idx="109">
                  <c:v>13.2</c:v>
                </c:pt>
                <c:pt idx="110">
                  <c:v>13.189</c:v>
                </c:pt>
                <c:pt idx="111">
                  <c:v>13.167999999999999</c:v>
                </c:pt>
                <c:pt idx="112">
                  <c:v>13.161</c:v>
                </c:pt>
                <c:pt idx="113">
                  <c:v>13.192</c:v>
                </c:pt>
                <c:pt idx="114">
                  <c:v>13.186</c:v>
                </c:pt>
                <c:pt idx="115">
                  <c:v>13.201000000000001</c:v>
                </c:pt>
                <c:pt idx="116">
                  <c:v>13.183999999999999</c:v>
                </c:pt>
                <c:pt idx="117">
                  <c:v>13.196</c:v>
                </c:pt>
                <c:pt idx="118">
                  <c:v>13.191000000000001</c:v>
                </c:pt>
                <c:pt idx="119">
                  <c:v>13.205</c:v>
                </c:pt>
                <c:pt idx="120">
                  <c:v>13.201000000000001</c:v>
                </c:pt>
                <c:pt idx="121">
                  <c:v>13.193</c:v>
                </c:pt>
                <c:pt idx="122">
                  <c:v>13.185</c:v>
                </c:pt>
                <c:pt idx="123">
                  <c:v>13.179</c:v>
                </c:pt>
                <c:pt idx="124">
                  <c:v>13.191000000000001</c:v>
                </c:pt>
                <c:pt idx="125">
                  <c:v>13.211</c:v>
                </c:pt>
                <c:pt idx="126">
                  <c:v>13.221</c:v>
                </c:pt>
                <c:pt idx="127">
                  <c:v>13.206</c:v>
                </c:pt>
                <c:pt idx="128">
                  <c:v>13.198</c:v>
                </c:pt>
                <c:pt idx="129">
                  <c:v>13.183</c:v>
                </c:pt>
                <c:pt idx="130">
                  <c:v>13.186999999999999</c:v>
                </c:pt>
                <c:pt idx="131">
                  <c:v>13.193</c:v>
                </c:pt>
                <c:pt idx="132">
                  <c:v>13.180999999999999</c:v>
                </c:pt>
                <c:pt idx="133">
                  <c:v>13.172000000000001</c:v>
                </c:pt>
                <c:pt idx="134">
                  <c:v>13.167999999999999</c:v>
                </c:pt>
                <c:pt idx="135">
                  <c:v>13.207000000000001</c:v>
                </c:pt>
                <c:pt idx="136">
                  <c:v>13.183999999999999</c:v>
                </c:pt>
                <c:pt idx="137">
                  <c:v>13.207000000000001</c:v>
                </c:pt>
                <c:pt idx="138">
                  <c:v>13.183999999999999</c:v>
                </c:pt>
                <c:pt idx="139">
                  <c:v>13.214</c:v>
                </c:pt>
                <c:pt idx="140">
                  <c:v>13.223000000000001</c:v>
                </c:pt>
                <c:pt idx="141">
                  <c:v>13.205</c:v>
                </c:pt>
                <c:pt idx="142">
                  <c:v>13.176</c:v>
                </c:pt>
                <c:pt idx="143">
                  <c:v>13.172000000000001</c:v>
                </c:pt>
                <c:pt idx="144">
                  <c:v>13.186</c:v>
                </c:pt>
                <c:pt idx="145">
                  <c:v>13.172000000000001</c:v>
                </c:pt>
                <c:pt idx="146">
                  <c:v>13.191000000000001</c:v>
                </c:pt>
                <c:pt idx="147">
                  <c:v>13.167999999999999</c:v>
                </c:pt>
                <c:pt idx="148">
                  <c:v>13.144</c:v>
                </c:pt>
                <c:pt idx="149">
                  <c:v>13.135999999999999</c:v>
                </c:pt>
                <c:pt idx="150">
                  <c:v>13.148999999999999</c:v>
                </c:pt>
                <c:pt idx="151">
                  <c:v>13.132999999999999</c:v>
                </c:pt>
                <c:pt idx="152">
                  <c:v>13.135999999999999</c:v>
                </c:pt>
                <c:pt idx="153">
                  <c:v>13.118</c:v>
                </c:pt>
                <c:pt idx="154">
                  <c:v>13.112</c:v>
                </c:pt>
                <c:pt idx="155">
                  <c:v>13.11</c:v>
                </c:pt>
                <c:pt idx="156">
                  <c:v>13.101000000000001</c:v>
                </c:pt>
                <c:pt idx="157">
                  <c:v>13.084</c:v>
                </c:pt>
                <c:pt idx="158">
                  <c:v>13.097</c:v>
                </c:pt>
                <c:pt idx="159">
                  <c:v>13.082000000000001</c:v>
                </c:pt>
                <c:pt idx="160">
                  <c:v>13.086</c:v>
                </c:pt>
                <c:pt idx="161">
                  <c:v>13.102</c:v>
                </c:pt>
                <c:pt idx="162">
                  <c:v>13.112</c:v>
                </c:pt>
                <c:pt idx="163">
                  <c:v>13.095000000000001</c:v>
                </c:pt>
                <c:pt idx="164">
                  <c:v>13.085000000000001</c:v>
                </c:pt>
                <c:pt idx="165">
                  <c:v>13.112</c:v>
                </c:pt>
                <c:pt idx="166">
                  <c:v>13.106</c:v>
                </c:pt>
                <c:pt idx="167">
                  <c:v>13.135999999999999</c:v>
                </c:pt>
                <c:pt idx="168">
                  <c:v>13.145</c:v>
                </c:pt>
                <c:pt idx="169">
                  <c:v>13.122</c:v>
                </c:pt>
                <c:pt idx="170">
                  <c:v>13.153</c:v>
                </c:pt>
                <c:pt idx="171">
                  <c:v>13.180999999999999</c:v>
                </c:pt>
                <c:pt idx="172">
                  <c:v>13.127000000000001</c:v>
                </c:pt>
                <c:pt idx="173">
                  <c:v>13.164</c:v>
                </c:pt>
                <c:pt idx="174">
                  <c:v>13.119</c:v>
                </c:pt>
                <c:pt idx="175">
                  <c:v>13.138</c:v>
                </c:pt>
                <c:pt idx="176">
                  <c:v>13.122999999999999</c:v>
                </c:pt>
                <c:pt idx="177">
                  <c:v>13.164</c:v>
                </c:pt>
                <c:pt idx="178">
                  <c:v>13.138999999999999</c:v>
                </c:pt>
                <c:pt idx="179">
                  <c:v>13.127000000000001</c:v>
                </c:pt>
                <c:pt idx="180">
                  <c:v>13.101000000000001</c:v>
                </c:pt>
                <c:pt idx="181">
                  <c:v>13.095000000000001</c:v>
                </c:pt>
                <c:pt idx="182">
                  <c:v>13.112</c:v>
                </c:pt>
                <c:pt idx="183">
                  <c:v>13.1</c:v>
                </c:pt>
                <c:pt idx="184">
                  <c:v>13.138999999999999</c:v>
                </c:pt>
                <c:pt idx="185">
                  <c:v>13.124000000000001</c:v>
                </c:pt>
                <c:pt idx="186">
                  <c:v>13.096</c:v>
                </c:pt>
                <c:pt idx="187">
                  <c:v>13.109</c:v>
                </c:pt>
                <c:pt idx="188">
                  <c:v>13.109</c:v>
                </c:pt>
                <c:pt idx="189">
                  <c:v>13.069000000000001</c:v>
                </c:pt>
                <c:pt idx="190">
                  <c:v>13.071</c:v>
                </c:pt>
                <c:pt idx="191">
                  <c:v>13.067</c:v>
                </c:pt>
                <c:pt idx="192">
                  <c:v>13.073</c:v>
                </c:pt>
                <c:pt idx="193">
                  <c:v>13.093</c:v>
                </c:pt>
                <c:pt idx="194">
                  <c:v>13.095000000000001</c:v>
                </c:pt>
                <c:pt idx="195">
                  <c:v>13.097</c:v>
                </c:pt>
                <c:pt idx="196">
                  <c:v>13.112</c:v>
                </c:pt>
                <c:pt idx="197">
                  <c:v>13.118</c:v>
                </c:pt>
                <c:pt idx="198">
                  <c:v>13.105</c:v>
                </c:pt>
                <c:pt idx="199">
                  <c:v>13.101000000000001</c:v>
                </c:pt>
                <c:pt idx="200">
                  <c:v>13.108000000000001</c:v>
                </c:pt>
                <c:pt idx="201">
                  <c:v>13.108000000000001</c:v>
                </c:pt>
                <c:pt idx="202">
                  <c:v>13.097</c:v>
                </c:pt>
                <c:pt idx="203">
                  <c:v>13.11</c:v>
                </c:pt>
              </c:numCache>
            </c:numRef>
          </c:xVal>
          <c:yVal>
            <c:numRef>
              <c:f>'23APRILE-1'!$H$16:$H$219</c:f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'23APRILE-1'!$A$16:$A$219</c:f>
              <c:numCache>
                <c:formatCode>General</c:formatCode>
                <c:ptCount val="2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</c:numCache>
            </c:numRef>
          </c:xVal>
          <c:yVal>
            <c:numRef>
              <c:f>'23APRILE-1'!$H$16:$H$219</c:f>
            </c:numRef>
          </c:yVal>
          <c:smooth val="1"/>
        </c:ser>
        <c:ser>
          <c:idx val="2"/>
          <c:order val="2"/>
          <c:tx>
            <c:strRef>
              <c:f>'23APRILE-1'!$J$15</c:f>
              <c:strCache>
                <c:ptCount val="1"/>
                <c:pt idx="0">
                  <c:v>Alarm 204</c:v>
                </c:pt>
              </c:strCache>
            </c:strRef>
          </c:tx>
          <c:xVal>
            <c:numRef>
              <c:f>'23APRILE-1'!$G$16:$G$219</c:f>
              <c:numCache>
                <c:formatCode>General</c:formatCode>
                <c:ptCount val="204"/>
                <c:pt idx="0">
                  <c:v>13.308999999999999</c:v>
                </c:pt>
                <c:pt idx="1">
                  <c:v>13.285</c:v>
                </c:pt>
                <c:pt idx="2">
                  <c:v>13.279</c:v>
                </c:pt>
                <c:pt idx="3">
                  <c:v>13.266</c:v>
                </c:pt>
                <c:pt idx="4">
                  <c:v>13.279</c:v>
                </c:pt>
                <c:pt idx="5">
                  <c:v>13.246</c:v>
                </c:pt>
                <c:pt idx="6">
                  <c:v>13.295999999999999</c:v>
                </c:pt>
                <c:pt idx="7">
                  <c:v>13.27</c:v>
                </c:pt>
                <c:pt idx="8">
                  <c:v>13.257</c:v>
                </c:pt>
                <c:pt idx="9">
                  <c:v>13.260999999999999</c:v>
                </c:pt>
                <c:pt idx="10">
                  <c:v>13.263</c:v>
                </c:pt>
                <c:pt idx="11">
                  <c:v>13.272</c:v>
                </c:pt>
                <c:pt idx="12">
                  <c:v>13.285</c:v>
                </c:pt>
                <c:pt idx="13">
                  <c:v>13.268000000000001</c:v>
                </c:pt>
                <c:pt idx="14">
                  <c:v>13.276</c:v>
                </c:pt>
                <c:pt idx="15">
                  <c:v>13.268000000000001</c:v>
                </c:pt>
                <c:pt idx="16">
                  <c:v>13.265000000000001</c:v>
                </c:pt>
                <c:pt idx="17">
                  <c:v>13.260999999999999</c:v>
                </c:pt>
                <c:pt idx="18">
                  <c:v>13.246</c:v>
                </c:pt>
                <c:pt idx="19">
                  <c:v>13.255000000000001</c:v>
                </c:pt>
                <c:pt idx="20">
                  <c:v>13.255000000000001</c:v>
                </c:pt>
                <c:pt idx="21">
                  <c:v>13.255000000000001</c:v>
                </c:pt>
                <c:pt idx="22">
                  <c:v>13.244</c:v>
                </c:pt>
                <c:pt idx="23">
                  <c:v>13.247999999999999</c:v>
                </c:pt>
                <c:pt idx="24">
                  <c:v>13.244</c:v>
                </c:pt>
                <c:pt idx="25">
                  <c:v>13.238</c:v>
                </c:pt>
                <c:pt idx="26">
                  <c:v>13.250999999999999</c:v>
                </c:pt>
                <c:pt idx="27">
                  <c:v>13.25</c:v>
                </c:pt>
                <c:pt idx="28">
                  <c:v>13.260999999999999</c:v>
                </c:pt>
                <c:pt idx="29">
                  <c:v>13.246</c:v>
                </c:pt>
                <c:pt idx="30">
                  <c:v>13.234999999999999</c:v>
                </c:pt>
                <c:pt idx="31">
                  <c:v>13.233000000000001</c:v>
                </c:pt>
                <c:pt idx="32">
                  <c:v>13.221</c:v>
                </c:pt>
                <c:pt idx="33">
                  <c:v>13.233000000000001</c:v>
                </c:pt>
                <c:pt idx="34">
                  <c:v>13.202</c:v>
                </c:pt>
                <c:pt idx="35">
                  <c:v>13.228</c:v>
                </c:pt>
                <c:pt idx="36">
                  <c:v>13.239000000000001</c:v>
                </c:pt>
                <c:pt idx="37">
                  <c:v>13.241</c:v>
                </c:pt>
                <c:pt idx="38">
                  <c:v>13.217000000000001</c:v>
                </c:pt>
                <c:pt idx="39">
                  <c:v>13.225</c:v>
                </c:pt>
                <c:pt idx="40">
                  <c:v>13.173999999999999</c:v>
                </c:pt>
                <c:pt idx="41">
                  <c:v>13.214</c:v>
                </c:pt>
                <c:pt idx="42">
                  <c:v>13.239000000000001</c:v>
                </c:pt>
                <c:pt idx="43">
                  <c:v>13.201000000000001</c:v>
                </c:pt>
                <c:pt idx="44">
                  <c:v>13.177</c:v>
                </c:pt>
                <c:pt idx="45">
                  <c:v>13.172000000000001</c:v>
                </c:pt>
                <c:pt idx="46">
                  <c:v>13.153</c:v>
                </c:pt>
                <c:pt idx="47">
                  <c:v>13.145</c:v>
                </c:pt>
                <c:pt idx="48">
                  <c:v>13.163</c:v>
                </c:pt>
                <c:pt idx="49">
                  <c:v>13.196999999999999</c:v>
                </c:pt>
                <c:pt idx="50">
                  <c:v>13.173999999999999</c:v>
                </c:pt>
                <c:pt idx="51">
                  <c:v>13.217000000000001</c:v>
                </c:pt>
                <c:pt idx="52">
                  <c:v>13.153</c:v>
                </c:pt>
                <c:pt idx="53">
                  <c:v>13.2</c:v>
                </c:pt>
                <c:pt idx="54">
                  <c:v>13.169</c:v>
                </c:pt>
                <c:pt idx="55">
                  <c:v>13.156000000000001</c:v>
                </c:pt>
                <c:pt idx="56">
                  <c:v>13.147</c:v>
                </c:pt>
                <c:pt idx="57">
                  <c:v>13.137</c:v>
                </c:pt>
                <c:pt idx="58">
                  <c:v>13.145</c:v>
                </c:pt>
                <c:pt idx="59">
                  <c:v>13.147</c:v>
                </c:pt>
                <c:pt idx="60">
                  <c:v>13.124000000000001</c:v>
                </c:pt>
                <c:pt idx="61">
                  <c:v>13.141</c:v>
                </c:pt>
                <c:pt idx="62">
                  <c:v>13.114000000000001</c:v>
                </c:pt>
                <c:pt idx="63">
                  <c:v>13.138</c:v>
                </c:pt>
                <c:pt idx="64">
                  <c:v>13.135</c:v>
                </c:pt>
                <c:pt idx="65">
                  <c:v>13.144</c:v>
                </c:pt>
                <c:pt idx="66">
                  <c:v>13.151999999999999</c:v>
                </c:pt>
                <c:pt idx="67">
                  <c:v>13.164999999999999</c:v>
                </c:pt>
                <c:pt idx="68">
                  <c:v>13.166</c:v>
                </c:pt>
                <c:pt idx="69">
                  <c:v>13.144</c:v>
                </c:pt>
                <c:pt idx="70">
                  <c:v>13.154999999999999</c:v>
                </c:pt>
                <c:pt idx="71">
                  <c:v>13.154999999999999</c:v>
                </c:pt>
                <c:pt idx="72">
                  <c:v>13.163</c:v>
                </c:pt>
                <c:pt idx="73">
                  <c:v>13.151999999999999</c:v>
                </c:pt>
                <c:pt idx="74">
                  <c:v>13.153</c:v>
                </c:pt>
                <c:pt idx="75">
                  <c:v>13.163</c:v>
                </c:pt>
                <c:pt idx="76">
                  <c:v>13.178000000000001</c:v>
                </c:pt>
                <c:pt idx="77">
                  <c:v>13.185</c:v>
                </c:pt>
                <c:pt idx="78">
                  <c:v>13.204000000000001</c:v>
                </c:pt>
                <c:pt idx="79">
                  <c:v>13.183</c:v>
                </c:pt>
                <c:pt idx="80">
                  <c:v>13.166</c:v>
                </c:pt>
                <c:pt idx="81">
                  <c:v>13.163</c:v>
                </c:pt>
                <c:pt idx="82">
                  <c:v>13.166</c:v>
                </c:pt>
                <c:pt idx="83">
                  <c:v>13.159000000000001</c:v>
                </c:pt>
                <c:pt idx="84">
                  <c:v>13.144</c:v>
                </c:pt>
                <c:pt idx="85">
                  <c:v>13.161</c:v>
                </c:pt>
                <c:pt idx="86">
                  <c:v>13.15</c:v>
                </c:pt>
                <c:pt idx="87">
                  <c:v>13.148</c:v>
                </c:pt>
                <c:pt idx="88">
                  <c:v>13.135</c:v>
                </c:pt>
                <c:pt idx="89">
                  <c:v>13.138</c:v>
                </c:pt>
                <c:pt idx="90">
                  <c:v>13.137</c:v>
                </c:pt>
                <c:pt idx="91">
                  <c:v>13.15</c:v>
                </c:pt>
                <c:pt idx="92">
                  <c:v>13.17</c:v>
                </c:pt>
                <c:pt idx="93">
                  <c:v>13.163</c:v>
                </c:pt>
                <c:pt idx="94">
                  <c:v>13.176</c:v>
                </c:pt>
                <c:pt idx="95">
                  <c:v>13.167999999999999</c:v>
                </c:pt>
                <c:pt idx="96">
                  <c:v>13.194000000000001</c:v>
                </c:pt>
                <c:pt idx="97">
                  <c:v>13.209</c:v>
                </c:pt>
                <c:pt idx="98">
                  <c:v>13.201000000000001</c:v>
                </c:pt>
                <c:pt idx="99">
                  <c:v>13.209</c:v>
                </c:pt>
                <c:pt idx="100">
                  <c:v>13.183</c:v>
                </c:pt>
                <c:pt idx="101">
                  <c:v>13.173</c:v>
                </c:pt>
                <c:pt idx="102">
                  <c:v>13.17</c:v>
                </c:pt>
                <c:pt idx="103">
                  <c:v>13.162000000000001</c:v>
                </c:pt>
                <c:pt idx="104">
                  <c:v>13.173</c:v>
                </c:pt>
                <c:pt idx="105">
                  <c:v>13.157</c:v>
                </c:pt>
                <c:pt idx="106">
                  <c:v>13.157</c:v>
                </c:pt>
                <c:pt idx="107">
                  <c:v>13.164</c:v>
                </c:pt>
                <c:pt idx="108">
                  <c:v>13.202999999999999</c:v>
                </c:pt>
                <c:pt idx="109">
                  <c:v>13.2</c:v>
                </c:pt>
                <c:pt idx="110">
                  <c:v>13.189</c:v>
                </c:pt>
                <c:pt idx="111">
                  <c:v>13.167999999999999</c:v>
                </c:pt>
                <c:pt idx="112">
                  <c:v>13.161</c:v>
                </c:pt>
                <c:pt idx="113">
                  <c:v>13.192</c:v>
                </c:pt>
                <c:pt idx="114">
                  <c:v>13.186</c:v>
                </c:pt>
                <c:pt idx="115">
                  <c:v>13.201000000000001</c:v>
                </c:pt>
                <c:pt idx="116">
                  <c:v>13.183999999999999</c:v>
                </c:pt>
                <c:pt idx="117">
                  <c:v>13.196</c:v>
                </c:pt>
                <c:pt idx="118">
                  <c:v>13.191000000000001</c:v>
                </c:pt>
                <c:pt idx="119">
                  <c:v>13.205</c:v>
                </c:pt>
                <c:pt idx="120">
                  <c:v>13.201000000000001</c:v>
                </c:pt>
                <c:pt idx="121">
                  <c:v>13.193</c:v>
                </c:pt>
                <c:pt idx="122">
                  <c:v>13.185</c:v>
                </c:pt>
                <c:pt idx="123">
                  <c:v>13.179</c:v>
                </c:pt>
                <c:pt idx="124">
                  <c:v>13.191000000000001</c:v>
                </c:pt>
                <c:pt idx="125">
                  <c:v>13.211</c:v>
                </c:pt>
                <c:pt idx="126">
                  <c:v>13.221</c:v>
                </c:pt>
                <c:pt idx="127">
                  <c:v>13.206</c:v>
                </c:pt>
                <c:pt idx="128">
                  <c:v>13.198</c:v>
                </c:pt>
                <c:pt idx="129">
                  <c:v>13.183</c:v>
                </c:pt>
                <c:pt idx="130">
                  <c:v>13.186999999999999</c:v>
                </c:pt>
                <c:pt idx="131">
                  <c:v>13.193</c:v>
                </c:pt>
                <c:pt idx="132">
                  <c:v>13.180999999999999</c:v>
                </c:pt>
                <c:pt idx="133">
                  <c:v>13.172000000000001</c:v>
                </c:pt>
                <c:pt idx="134">
                  <c:v>13.167999999999999</c:v>
                </c:pt>
                <c:pt idx="135">
                  <c:v>13.207000000000001</c:v>
                </c:pt>
                <c:pt idx="136">
                  <c:v>13.183999999999999</c:v>
                </c:pt>
                <c:pt idx="137">
                  <c:v>13.207000000000001</c:v>
                </c:pt>
                <c:pt idx="138">
                  <c:v>13.183999999999999</c:v>
                </c:pt>
                <c:pt idx="139">
                  <c:v>13.214</c:v>
                </c:pt>
                <c:pt idx="140">
                  <c:v>13.223000000000001</c:v>
                </c:pt>
                <c:pt idx="141">
                  <c:v>13.205</c:v>
                </c:pt>
                <c:pt idx="142">
                  <c:v>13.176</c:v>
                </c:pt>
                <c:pt idx="143">
                  <c:v>13.172000000000001</c:v>
                </c:pt>
                <c:pt idx="144">
                  <c:v>13.186</c:v>
                </c:pt>
                <c:pt idx="145">
                  <c:v>13.172000000000001</c:v>
                </c:pt>
                <c:pt idx="146">
                  <c:v>13.191000000000001</c:v>
                </c:pt>
                <c:pt idx="147">
                  <c:v>13.167999999999999</c:v>
                </c:pt>
                <c:pt idx="148">
                  <c:v>13.144</c:v>
                </c:pt>
                <c:pt idx="149">
                  <c:v>13.135999999999999</c:v>
                </c:pt>
                <c:pt idx="150">
                  <c:v>13.148999999999999</c:v>
                </c:pt>
                <c:pt idx="151">
                  <c:v>13.132999999999999</c:v>
                </c:pt>
                <c:pt idx="152">
                  <c:v>13.135999999999999</c:v>
                </c:pt>
                <c:pt idx="153">
                  <c:v>13.118</c:v>
                </c:pt>
                <c:pt idx="154">
                  <c:v>13.112</c:v>
                </c:pt>
                <c:pt idx="155">
                  <c:v>13.11</c:v>
                </c:pt>
                <c:pt idx="156">
                  <c:v>13.101000000000001</c:v>
                </c:pt>
                <c:pt idx="157">
                  <c:v>13.084</c:v>
                </c:pt>
                <c:pt idx="158">
                  <c:v>13.097</c:v>
                </c:pt>
                <c:pt idx="159">
                  <c:v>13.082000000000001</c:v>
                </c:pt>
                <c:pt idx="160">
                  <c:v>13.086</c:v>
                </c:pt>
                <c:pt idx="161">
                  <c:v>13.102</c:v>
                </c:pt>
                <c:pt idx="162">
                  <c:v>13.112</c:v>
                </c:pt>
                <c:pt idx="163">
                  <c:v>13.095000000000001</c:v>
                </c:pt>
                <c:pt idx="164">
                  <c:v>13.085000000000001</c:v>
                </c:pt>
                <c:pt idx="165">
                  <c:v>13.112</c:v>
                </c:pt>
                <c:pt idx="166">
                  <c:v>13.106</c:v>
                </c:pt>
                <c:pt idx="167">
                  <c:v>13.135999999999999</c:v>
                </c:pt>
                <c:pt idx="168">
                  <c:v>13.145</c:v>
                </c:pt>
                <c:pt idx="169">
                  <c:v>13.122</c:v>
                </c:pt>
                <c:pt idx="170">
                  <c:v>13.153</c:v>
                </c:pt>
                <c:pt idx="171">
                  <c:v>13.180999999999999</c:v>
                </c:pt>
                <c:pt idx="172">
                  <c:v>13.127000000000001</c:v>
                </c:pt>
                <c:pt idx="173">
                  <c:v>13.164</c:v>
                </c:pt>
                <c:pt idx="174">
                  <c:v>13.119</c:v>
                </c:pt>
                <c:pt idx="175">
                  <c:v>13.138</c:v>
                </c:pt>
                <c:pt idx="176">
                  <c:v>13.122999999999999</c:v>
                </c:pt>
                <c:pt idx="177">
                  <c:v>13.164</c:v>
                </c:pt>
                <c:pt idx="178">
                  <c:v>13.138999999999999</c:v>
                </c:pt>
                <c:pt idx="179">
                  <c:v>13.127000000000001</c:v>
                </c:pt>
                <c:pt idx="180">
                  <c:v>13.101000000000001</c:v>
                </c:pt>
                <c:pt idx="181">
                  <c:v>13.095000000000001</c:v>
                </c:pt>
                <c:pt idx="182">
                  <c:v>13.112</c:v>
                </c:pt>
                <c:pt idx="183">
                  <c:v>13.1</c:v>
                </c:pt>
                <c:pt idx="184">
                  <c:v>13.138999999999999</c:v>
                </c:pt>
                <c:pt idx="185">
                  <c:v>13.124000000000001</c:v>
                </c:pt>
                <c:pt idx="186">
                  <c:v>13.096</c:v>
                </c:pt>
                <c:pt idx="187">
                  <c:v>13.109</c:v>
                </c:pt>
                <c:pt idx="188">
                  <c:v>13.109</c:v>
                </c:pt>
                <c:pt idx="189">
                  <c:v>13.069000000000001</c:v>
                </c:pt>
                <c:pt idx="190">
                  <c:v>13.071</c:v>
                </c:pt>
                <c:pt idx="191">
                  <c:v>13.067</c:v>
                </c:pt>
                <c:pt idx="192">
                  <c:v>13.073</c:v>
                </c:pt>
                <c:pt idx="193">
                  <c:v>13.093</c:v>
                </c:pt>
                <c:pt idx="194">
                  <c:v>13.095000000000001</c:v>
                </c:pt>
                <c:pt idx="195">
                  <c:v>13.097</c:v>
                </c:pt>
                <c:pt idx="196">
                  <c:v>13.112</c:v>
                </c:pt>
                <c:pt idx="197">
                  <c:v>13.118</c:v>
                </c:pt>
                <c:pt idx="198">
                  <c:v>13.105</c:v>
                </c:pt>
                <c:pt idx="199">
                  <c:v>13.101000000000001</c:v>
                </c:pt>
                <c:pt idx="200">
                  <c:v>13.108000000000001</c:v>
                </c:pt>
                <c:pt idx="201">
                  <c:v>13.108000000000001</c:v>
                </c:pt>
                <c:pt idx="202">
                  <c:v>13.097</c:v>
                </c:pt>
                <c:pt idx="203">
                  <c:v>13.11</c:v>
                </c:pt>
              </c:numCache>
            </c:numRef>
          </c:xVal>
          <c:yVal>
            <c:numRef>
              <c:f>'23APRILE-1'!$J$16:$J$219</c:f>
            </c:numRef>
          </c:yVal>
          <c:smooth val="1"/>
        </c:ser>
        <c:ser>
          <c:idx val="3"/>
          <c:order val="3"/>
          <c:tx>
            <c:strRef>
              <c:f>'16APRILE-1'!$R$15</c:f>
              <c:strCache>
                <c:ptCount val="1"/>
                <c:pt idx="0">
                  <c:v>Tave,fl2 [C]</c:v>
                </c:pt>
              </c:strCache>
            </c:strRef>
          </c:tx>
          <c:marker>
            <c:symbol val="none"/>
          </c:marker>
          <c:xVal>
            <c:numRef>
              <c:f>'16APRILE-1'!$A$16:$A$400</c:f>
              <c:numCache>
                <c:formatCode>General</c:formatCode>
                <c:ptCount val="38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</c:numCache>
            </c:numRef>
          </c:xVal>
          <c:yVal>
            <c:numRef>
              <c:f>'16APRILE-1'!$R$16:$R$400</c:f>
              <c:numCache>
                <c:formatCode>0.0</c:formatCode>
                <c:ptCount val="385"/>
                <c:pt idx="0">
                  <c:v>7.0954999999999995</c:v>
                </c:pt>
                <c:pt idx="1">
                  <c:v>7.1070000000000002</c:v>
                </c:pt>
                <c:pt idx="2">
                  <c:v>7.0819999999999999</c:v>
                </c:pt>
                <c:pt idx="3">
                  <c:v>7.18</c:v>
                </c:pt>
                <c:pt idx="4">
                  <c:v>7.2015000000000002</c:v>
                </c:pt>
                <c:pt idx="5">
                  <c:v>7.2065000000000001</c:v>
                </c:pt>
                <c:pt idx="6">
                  <c:v>7.2355</c:v>
                </c:pt>
                <c:pt idx="7">
                  <c:v>7.2835000000000001</c:v>
                </c:pt>
                <c:pt idx="8">
                  <c:v>7.2824999999999998</c:v>
                </c:pt>
                <c:pt idx="9">
                  <c:v>7.3554999999999993</c:v>
                </c:pt>
                <c:pt idx="10">
                  <c:v>7.3479999999999999</c:v>
                </c:pt>
                <c:pt idx="11">
                  <c:v>7.3454999999999995</c:v>
                </c:pt>
                <c:pt idx="12">
                  <c:v>7.3659999999999997</c:v>
                </c:pt>
                <c:pt idx="13">
                  <c:v>7.3970000000000002</c:v>
                </c:pt>
                <c:pt idx="14">
                  <c:v>7.3654999999999999</c:v>
                </c:pt>
                <c:pt idx="15">
                  <c:v>7.3375000000000004</c:v>
                </c:pt>
                <c:pt idx="16">
                  <c:v>7.4035000000000002</c:v>
                </c:pt>
                <c:pt idx="17">
                  <c:v>7.3889999999999993</c:v>
                </c:pt>
                <c:pt idx="18">
                  <c:v>7.3940000000000001</c:v>
                </c:pt>
                <c:pt idx="19">
                  <c:v>7.4024999999999999</c:v>
                </c:pt>
                <c:pt idx="20">
                  <c:v>7.4205000000000005</c:v>
                </c:pt>
                <c:pt idx="21">
                  <c:v>7.3710000000000004</c:v>
                </c:pt>
                <c:pt idx="22">
                  <c:v>7.3330000000000002</c:v>
                </c:pt>
                <c:pt idx="23">
                  <c:v>7.3784999999999998</c:v>
                </c:pt>
                <c:pt idx="24">
                  <c:v>7.3414999999999999</c:v>
                </c:pt>
                <c:pt idx="25">
                  <c:v>7.3245000000000005</c:v>
                </c:pt>
                <c:pt idx="26">
                  <c:v>7.3574999999999999</c:v>
                </c:pt>
                <c:pt idx="27">
                  <c:v>7.3220000000000001</c:v>
                </c:pt>
                <c:pt idx="28">
                  <c:v>7.3070000000000004</c:v>
                </c:pt>
                <c:pt idx="29">
                  <c:v>7.3419999999999996</c:v>
                </c:pt>
                <c:pt idx="30">
                  <c:v>7.2919999999999998</c:v>
                </c:pt>
                <c:pt idx="31">
                  <c:v>7.2684999999999995</c:v>
                </c:pt>
                <c:pt idx="32">
                  <c:v>7.2759999999999998</c:v>
                </c:pt>
                <c:pt idx="33">
                  <c:v>7.2614999999999998</c:v>
                </c:pt>
                <c:pt idx="34">
                  <c:v>7.2435</c:v>
                </c:pt>
                <c:pt idx="35">
                  <c:v>7.2324999999999999</c:v>
                </c:pt>
                <c:pt idx="36">
                  <c:v>7.1955</c:v>
                </c:pt>
                <c:pt idx="37">
                  <c:v>7.1864999999999997</c:v>
                </c:pt>
                <c:pt idx="38">
                  <c:v>7.1575000000000006</c:v>
                </c:pt>
                <c:pt idx="39">
                  <c:v>7.1464999999999996</c:v>
                </c:pt>
                <c:pt idx="40">
                  <c:v>7.1435000000000004</c:v>
                </c:pt>
                <c:pt idx="41">
                  <c:v>7.1609999999999996</c:v>
                </c:pt>
                <c:pt idx="42">
                  <c:v>7.0914999999999999</c:v>
                </c:pt>
                <c:pt idx="43">
                  <c:v>7.0730000000000004</c:v>
                </c:pt>
                <c:pt idx="44">
                  <c:v>7.0834999999999999</c:v>
                </c:pt>
                <c:pt idx="45">
                  <c:v>7.0674999999999999</c:v>
                </c:pt>
                <c:pt idx="46">
                  <c:v>7.0404999999999998</c:v>
                </c:pt>
                <c:pt idx="47">
                  <c:v>7.0054999999999996</c:v>
                </c:pt>
                <c:pt idx="48">
                  <c:v>7.0564999999999998</c:v>
                </c:pt>
                <c:pt idx="49">
                  <c:v>7.0585000000000004</c:v>
                </c:pt>
                <c:pt idx="50">
                  <c:v>6.976</c:v>
                </c:pt>
                <c:pt idx="51">
                  <c:v>6.9284999999999997</c:v>
                </c:pt>
                <c:pt idx="52">
                  <c:v>6.9604999999999997</c:v>
                </c:pt>
                <c:pt idx="53">
                  <c:v>6.9079999999999995</c:v>
                </c:pt>
                <c:pt idx="54">
                  <c:v>6.8849999999999998</c:v>
                </c:pt>
                <c:pt idx="55">
                  <c:v>6.8274999999999997</c:v>
                </c:pt>
                <c:pt idx="56">
                  <c:v>6.8239999999999998</c:v>
                </c:pt>
                <c:pt idx="57">
                  <c:v>6.8405000000000005</c:v>
                </c:pt>
                <c:pt idx="58">
                  <c:v>6.8030000000000008</c:v>
                </c:pt>
                <c:pt idx="59">
                  <c:v>6.7279999999999998</c:v>
                </c:pt>
                <c:pt idx="60">
                  <c:v>6.7249999999999996</c:v>
                </c:pt>
                <c:pt idx="61">
                  <c:v>6.7424999999999997</c:v>
                </c:pt>
                <c:pt idx="62">
                  <c:v>6.6914999999999996</c:v>
                </c:pt>
                <c:pt idx="63">
                  <c:v>6.6295000000000002</c:v>
                </c:pt>
                <c:pt idx="64">
                  <c:v>6.6854999999999993</c:v>
                </c:pt>
                <c:pt idx="65">
                  <c:v>6.6459999999999999</c:v>
                </c:pt>
                <c:pt idx="66">
                  <c:v>6.5934999999999997</c:v>
                </c:pt>
                <c:pt idx="67">
                  <c:v>6.5570000000000004</c:v>
                </c:pt>
                <c:pt idx="68">
                  <c:v>6.6055000000000001</c:v>
                </c:pt>
                <c:pt idx="69">
                  <c:v>6.5854999999999997</c:v>
                </c:pt>
                <c:pt idx="70">
                  <c:v>6.5425000000000004</c:v>
                </c:pt>
                <c:pt idx="71">
                  <c:v>6.4775</c:v>
                </c:pt>
                <c:pt idx="72">
                  <c:v>6.4450000000000003</c:v>
                </c:pt>
                <c:pt idx="73">
                  <c:v>6.4670000000000005</c:v>
                </c:pt>
                <c:pt idx="74">
                  <c:v>6.4444999999999997</c:v>
                </c:pt>
                <c:pt idx="75">
                  <c:v>6.4154999999999998</c:v>
                </c:pt>
                <c:pt idx="76">
                  <c:v>6.3644999999999996</c:v>
                </c:pt>
                <c:pt idx="77">
                  <c:v>6.3379999999999992</c:v>
                </c:pt>
                <c:pt idx="78">
                  <c:v>6.3570000000000002</c:v>
                </c:pt>
                <c:pt idx="79">
                  <c:v>6.3315000000000001</c:v>
                </c:pt>
                <c:pt idx="80">
                  <c:v>6.2824999999999998</c:v>
                </c:pt>
                <c:pt idx="81">
                  <c:v>6.2404999999999999</c:v>
                </c:pt>
                <c:pt idx="82">
                  <c:v>6.2119999999999997</c:v>
                </c:pt>
                <c:pt idx="83">
                  <c:v>6.2565</c:v>
                </c:pt>
                <c:pt idx="84">
                  <c:v>6.2345000000000006</c:v>
                </c:pt>
                <c:pt idx="85">
                  <c:v>6.1749999999999998</c:v>
                </c:pt>
                <c:pt idx="86">
                  <c:v>6.1694999999999993</c:v>
                </c:pt>
                <c:pt idx="87">
                  <c:v>6.1340000000000003</c:v>
                </c:pt>
                <c:pt idx="88">
                  <c:v>6.1059999999999999</c:v>
                </c:pt>
                <c:pt idx="89">
                  <c:v>6.0955000000000004</c:v>
                </c:pt>
                <c:pt idx="90">
                  <c:v>6.0619999999999994</c:v>
                </c:pt>
                <c:pt idx="91">
                  <c:v>6.032</c:v>
                </c:pt>
                <c:pt idx="92">
                  <c:v>6.0419999999999998</c:v>
                </c:pt>
                <c:pt idx="93">
                  <c:v>6.0410000000000004</c:v>
                </c:pt>
                <c:pt idx="94">
                  <c:v>6.0140000000000002</c:v>
                </c:pt>
                <c:pt idx="95">
                  <c:v>5.9640000000000004</c:v>
                </c:pt>
                <c:pt idx="96">
                  <c:v>5.9424999999999999</c:v>
                </c:pt>
                <c:pt idx="97">
                  <c:v>5.9079999999999995</c:v>
                </c:pt>
                <c:pt idx="98">
                  <c:v>5.8975</c:v>
                </c:pt>
                <c:pt idx="99">
                  <c:v>5.8734999999999999</c:v>
                </c:pt>
                <c:pt idx="100">
                  <c:v>5.8375000000000004</c:v>
                </c:pt>
                <c:pt idx="101">
                  <c:v>5.8179999999999996</c:v>
                </c:pt>
                <c:pt idx="102">
                  <c:v>5.8469999999999995</c:v>
                </c:pt>
                <c:pt idx="103">
                  <c:v>5.8584999999999994</c:v>
                </c:pt>
                <c:pt idx="104">
                  <c:v>5.8290000000000006</c:v>
                </c:pt>
                <c:pt idx="105">
                  <c:v>5.7885</c:v>
                </c:pt>
                <c:pt idx="106">
                  <c:v>5.7605000000000004</c:v>
                </c:pt>
                <c:pt idx="107">
                  <c:v>5.7219999999999995</c:v>
                </c:pt>
                <c:pt idx="108">
                  <c:v>5.6565000000000003</c:v>
                </c:pt>
                <c:pt idx="109">
                  <c:v>5.625</c:v>
                </c:pt>
                <c:pt idx="110">
                  <c:v>5.6449999999999996</c:v>
                </c:pt>
                <c:pt idx="111">
                  <c:v>5.6585000000000001</c:v>
                </c:pt>
                <c:pt idx="112">
                  <c:v>5.6195000000000004</c:v>
                </c:pt>
                <c:pt idx="113">
                  <c:v>5.6155000000000008</c:v>
                </c:pt>
                <c:pt idx="114">
                  <c:v>5.5815000000000001</c:v>
                </c:pt>
                <c:pt idx="115">
                  <c:v>5.5495000000000001</c:v>
                </c:pt>
                <c:pt idx="116">
                  <c:v>5.5274999999999999</c:v>
                </c:pt>
                <c:pt idx="117">
                  <c:v>5.4980000000000002</c:v>
                </c:pt>
                <c:pt idx="118">
                  <c:v>5.5065000000000008</c:v>
                </c:pt>
                <c:pt idx="119">
                  <c:v>5.5190000000000001</c:v>
                </c:pt>
                <c:pt idx="120">
                  <c:v>5.4894999999999996</c:v>
                </c:pt>
                <c:pt idx="121">
                  <c:v>5.4915000000000003</c:v>
                </c:pt>
                <c:pt idx="122">
                  <c:v>5.4815000000000005</c:v>
                </c:pt>
                <c:pt idx="123">
                  <c:v>5.4190000000000005</c:v>
                </c:pt>
                <c:pt idx="124">
                  <c:v>5.4320000000000004</c:v>
                </c:pt>
                <c:pt idx="125">
                  <c:v>5.4</c:v>
                </c:pt>
                <c:pt idx="126">
                  <c:v>5.3629999999999995</c:v>
                </c:pt>
                <c:pt idx="127">
                  <c:v>5.3435000000000006</c:v>
                </c:pt>
                <c:pt idx="128">
                  <c:v>5.3025000000000002</c:v>
                </c:pt>
                <c:pt idx="129">
                  <c:v>5.2965</c:v>
                </c:pt>
                <c:pt idx="130">
                  <c:v>5.3220000000000001</c:v>
                </c:pt>
                <c:pt idx="131">
                  <c:v>5.3414999999999999</c:v>
                </c:pt>
                <c:pt idx="132">
                  <c:v>5.2949999999999999</c:v>
                </c:pt>
                <c:pt idx="133">
                  <c:v>5.3120000000000003</c:v>
                </c:pt>
                <c:pt idx="134">
                  <c:v>5.3004999999999995</c:v>
                </c:pt>
                <c:pt idx="135">
                  <c:v>5.5175000000000001</c:v>
                </c:pt>
                <c:pt idx="136">
                  <c:v>5.6255000000000006</c:v>
                </c:pt>
                <c:pt idx="137">
                  <c:v>5.6895000000000007</c:v>
                </c:pt>
                <c:pt idx="138">
                  <c:v>5.7874999999999996</c:v>
                </c:pt>
                <c:pt idx="139">
                  <c:v>5.9095000000000004</c:v>
                </c:pt>
                <c:pt idx="140">
                  <c:v>5.9565000000000001</c:v>
                </c:pt>
                <c:pt idx="141">
                  <c:v>6.0389999999999997</c:v>
                </c:pt>
                <c:pt idx="142">
                  <c:v>6.0940000000000003</c:v>
                </c:pt>
                <c:pt idx="143">
                  <c:v>6.1784999999999997</c:v>
                </c:pt>
                <c:pt idx="144">
                  <c:v>6.2610000000000001</c:v>
                </c:pt>
                <c:pt idx="145">
                  <c:v>6.3185000000000002</c:v>
                </c:pt>
                <c:pt idx="146">
                  <c:v>6.3550000000000004</c:v>
                </c:pt>
                <c:pt idx="147">
                  <c:v>6.37</c:v>
                </c:pt>
                <c:pt idx="148">
                  <c:v>6.4375</c:v>
                </c:pt>
                <c:pt idx="149">
                  <c:v>6.4644999999999992</c:v>
                </c:pt>
                <c:pt idx="150">
                  <c:v>6.4909999999999997</c:v>
                </c:pt>
                <c:pt idx="151">
                  <c:v>6.5190000000000001</c:v>
                </c:pt>
                <c:pt idx="152">
                  <c:v>6.532</c:v>
                </c:pt>
                <c:pt idx="153">
                  <c:v>6.5649999999999995</c:v>
                </c:pt>
                <c:pt idx="154">
                  <c:v>6.5860000000000003</c:v>
                </c:pt>
                <c:pt idx="155">
                  <c:v>6.593</c:v>
                </c:pt>
                <c:pt idx="156">
                  <c:v>6.6360000000000001</c:v>
                </c:pt>
                <c:pt idx="157">
                  <c:v>6.657</c:v>
                </c:pt>
                <c:pt idx="158">
                  <c:v>6.6624999999999996</c:v>
                </c:pt>
                <c:pt idx="159">
                  <c:v>6.7149999999999999</c:v>
                </c:pt>
                <c:pt idx="160">
                  <c:v>6.7200000000000006</c:v>
                </c:pt>
                <c:pt idx="161">
                  <c:v>6.7069999999999999</c:v>
                </c:pt>
                <c:pt idx="162">
                  <c:v>6.6955</c:v>
                </c:pt>
                <c:pt idx="163">
                  <c:v>6.7145000000000001</c:v>
                </c:pt>
                <c:pt idx="164">
                  <c:v>6.6784999999999997</c:v>
                </c:pt>
                <c:pt idx="165">
                  <c:v>6.7754999999999992</c:v>
                </c:pt>
                <c:pt idx="166">
                  <c:v>6.7669999999999995</c:v>
                </c:pt>
                <c:pt idx="167">
                  <c:v>6.7404999999999999</c:v>
                </c:pt>
                <c:pt idx="168">
                  <c:v>6.7614999999999998</c:v>
                </c:pt>
                <c:pt idx="169">
                  <c:v>6.8125</c:v>
                </c:pt>
                <c:pt idx="170">
                  <c:v>6.7844999999999995</c:v>
                </c:pt>
                <c:pt idx="171">
                  <c:v>6.7430000000000003</c:v>
                </c:pt>
                <c:pt idx="172">
                  <c:v>6.7720000000000002</c:v>
                </c:pt>
                <c:pt idx="173">
                  <c:v>6.7149999999999999</c:v>
                </c:pt>
                <c:pt idx="174">
                  <c:v>6.7430000000000003</c:v>
                </c:pt>
                <c:pt idx="175">
                  <c:v>6.7690000000000001</c:v>
                </c:pt>
                <c:pt idx="176">
                  <c:v>6.7720000000000002</c:v>
                </c:pt>
                <c:pt idx="177">
                  <c:v>6.7625000000000002</c:v>
                </c:pt>
                <c:pt idx="178">
                  <c:v>6.7379999999999995</c:v>
                </c:pt>
                <c:pt idx="179">
                  <c:v>6.7069999999999999</c:v>
                </c:pt>
                <c:pt idx="180">
                  <c:v>6.6754999999999995</c:v>
                </c:pt>
                <c:pt idx="181">
                  <c:v>6.6574999999999998</c:v>
                </c:pt>
                <c:pt idx="182">
                  <c:v>6.702</c:v>
                </c:pt>
                <c:pt idx="183">
                  <c:v>6.7389999999999999</c:v>
                </c:pt>
                <c:pt idx="184">
                  <c:v>6.6754999999999995</c:v>
                </c:pt>
                <c:pt idx="185">
                  <c:v>6.7039999999999997</c:v>
                </c:pt>
                <c:pt idx="186">
                  <c:v>6.6965000000000003</c:v>
                </c:pt>
                <c:pt idx="187">
                  <c:v>6.7160000000000002</c:v>
                </c:pt>
                <c:pt idx="188">
                  <c:v>6.6880000000000006</c:v>
                </c:pt>
                <c:pt idx="189">
                  <c:v>6.6255000000000006</c:v>
                </c:pt>
                <c:pt idx="190">
                  <c:v>6.6505000000000001</c:v>
                </c:pt>
                <c:pt idx="191">
                  <c:v>6.6690000000000005</c:v>
                </c:pt>
                <c:pt idx="192">
                  <c:v>6.6680000000000001</c:v>
                </c:pt>
                <c:pt idx="193">
                  <c:v>6.6214999999999993</c:v>
                </c:pt>
                <c:pt idx="194">
                  <c:v>6.633</c:v>
                </c:pt>
                <c:pt idx="195">
                  <c:v>6.6144999999999996</c:v>
                </c:pt>
                <c:pt idx="196">
                  <c:v>6.6340000000000003</c:v>
                </c:pt>
                <c:pt idx="197">
                  <c:v>6.6050000000000004</c:v>
                </c:pt>
                <c:pt idx="198">
                  <c:v>6.6105</c:v>
                </c:pt>
                <c:pt idx="199">
                  <c:v>6.5960000000000001</c:v>
                </c:pt>
                <c:pt idx="200">
                  <c:v>6.5990000000000002</c:v>
                </c:pt>
                <c:pt idx="201">
                  <c:v>6.5645000000000007</c:v>
                </c:pt>
                <c:pt idx="202">
                  <c:v>6.5314999999999994</c:v>
                </c:pt>
                <c:pt idx="203">
                  <c:v>6.5809999999999995</c:v>
                </c:pt>
                <c:pt idx="204">
                  <c:v>6.5585000000000004</c:v>
                </c:pt>
                <c:pt idx="205">
                  <c:v>6.5214999999999996</c:v>
                </c:pt>
                <c:pt idx="206">
                  <c:v>6.5434999999999999</c:v>
                </c:pt>
                <c:pt idx="207">
                  <c:v>6.5050000000000008</c:v>
                </c:pt>
                <c:pt idx="208">
                  <c:v>6.5229999999999997</c:v>
                </c:pt>
                <c:pt idx="209">
                  <c:v>6.468</c:v>
                </c:pt>
                <c:pt idx="210">
                  <c:v>6.4794999999999998</c:v>
                </c:pt>
                <c:pt idx="211">
                  <c:v>6.4399999999999995</c:v>
                </c:pt>
                <c:pt idx="212">
                  <c:v>6.4719999999999995</c:v>
                </c:pt>
                <c:pt idx="213">
                  <c:v>6.44</c:v>
                </c:pt>
                <c:pt idx="214">
                  <c:v>6.3949999999999996</c:v>
                </c:pt>
                <c:pt idx="215">
                  <c:v>6.4154999999999998</c:v>
                </c:pt>
                <c:pt idx="216">
                  <c:v>6.3490000000000002</c:v>
                </c:pt>
                <c:pt idx="217">
                  <c:v>6.3710000000000004</c:v>
                </c:pt>
                <c:pt idx="218">
                  <c:v>6.3465000000000007</c:v>
                </c:pt>
                <c:pt idx="219">
                  <c:v>6.3045</c:v>
                </c:pt>
                <c:pt idx="220">
                  <c:v>6.3155000000000001</c:v>
                </c:pt>
                <c:pt idx="221">
                  <c:v>6.2765000000000004</c:v>
                </c:pt>
                <c:pt idx="222">
                  <c:v>6.25</c:v>
                </c:pt>
                <c:pt idx="223">
                  <c:v>6.2785000000000002</c:v>
                </c:pt>
                <c:pt idx="224">
                  <c:v>6.1905000000000001</c:v>
                </c:pt>
                <c:pt idx="225">
                  <c:v>6.2189999999999994</c:v>
                </c:pt>
                <c:pt idx="226">
                  <c:v>6.1924999999999999</c:v>
                </c:pt>
                <c:pt idx="227">
                  <c:v>6.1564999999999994</c:v>
                </c:pt>
                <c:pt idx="228">
                  <c:v>6.1390000000000002</c:v>
                </c:pt>
                <c:pt idx="229">
                  <c:v>6.093</c:v>
                </c:pt>
                <c:pt idx="230">
                  <c:v>6.1515000000000004</c:v>
                </c:pt>
                <c:pt idx="231">
                  <c:v>6.1710000000000003</c:v>
                </c:pt>
                <c:pt idx="232">
                  <c:v>6.11</c:v>
                </c:pt>
                <c:pt idx="233">
                  <c:v>6.0980000000000008</c:v>
                </c:pt>
                <c:pt idx="234">
                  <c:v>6.0280000000000005</c:v>
                </c:pt>
                <c:pt idx="235">
                  <c:v>6.04</c:v>
                </c:pt>
                <c:pt idx="236">
                  <c:v>6.0060000000000002</c:v>
                </c:pt>
                <c:pt idx="237">
                  <c:v>6.0145</c:v>
                </c:pt>
                <c:pt idx="238">
                  <c:v>5.9459999999999997</c:v>
                </c:pt>
                <c:pt idx="239">
                  <c:v>5.9529999999999994</c:v>
                </c:pt>
                <c:pt idx="240">
                  <c:v>5.923</c:v>
                </c:pt>
                <c:pt idx="241">
                  <c:v>5.9394999999999998</c:v>
                </c:pt>
                <c:pt idx="242">
                  <c:v>5.9094999999999995</c:v>
                </c:pt>
                <c:pt idx="243">
                  <c:v>5.9220000000000006</c:v>
                </c:pt>
                <c:pt idx="244">
                  <c:v>5.8819999999999997</c:v>
                </c:pt>
                <c:pt idx="245">
                  <c:v>5.8639999999999999</c:v>
                </c:pt>
                <c:pt idx="246">
                  <c:v>5.8289999999999997</c:v>
                </c:pt>
                <c:pt idx="247">
                  <c:v>5.75</c:v>
                </c:pt>
                <c:pt idx="248">
                  <c:v>5.7170000000000005</c:v>
                </c:pt>
                <c:pt idx="249">
                  <c:v>5.7640000000000002</c:v>
                </c:pt>
                <c:pt idx="250">
                  <c:v>5.7635000000000005</c:v>
                </c:pt>
                <c:pt idx="251">
                  <c:v>5.7080000000000002</c:v>
                </c:pt>
                <c:pt idx="252">
                  <c:v>5.6739999999999995</c:v>
                </c:pt>
                <c:pt idx="253">
                  <c:v>5.6444999999999999</c:v>
                </c:pt>
                <c:pt idx="254">
                  <c:v>5.6654999999999998</c:v>
                </c:pt>
                <c:pt idx="255">
                  <c:v>5.6820000000000004</c:v>
                </c:pt>
                <c:pt idx="256">
                  <c:v>5.6065000000000005</c:v>
                </c:pt>
                <c:pt idx="257">
                  <c:v>5.5839999999999996</c:v>
                </c:pt>
                <c:pt idx="258">
                  <c:v>5.5604999999999993</c:v>
                </c:pt>
                <c:pt idx="259">
                  <c:v>5.5429999999999993</c:v>
                </c:pt>
                <c:pt idx="260">
                  <c:v>5.53</c:v>
                </c:pt>
                <c:pt idx="261">
                  <c:v>5.5170000000000003</c:v>
                </c:pt>
                <c:pt idx="262">
                  <c:v>5.4860000000000007</c:v>
                </c:pt>
                <c:pt idx="263">
                  <c:v>5.4604999999999997</c:v>
                </c:pt>
                <c:pt idx="264">
                  <c:v>5.4355000000000002</c:v>
                </c:pt>
                <c:pt idx="265">
                  <c:v>5.3644999999999996</c:v>
                </c:pt>
                <c:pt idx="266">
                  <c:v>5.3540000000000001</c:v>
                </c:pt>
                <c:pt idx="267">
                  <c:v>5.3905000000000003</c:v>
                </c:pt>
                <c:pt idx="268">
                  <c:v>5.3920000000000003</c:v>
                </c:pt>
                <c:pt idx="269">
                  <c:v>5.4024999999999999</c:v>
                </c:pt>
                <c:pt idx="270">
                  <c:v>5.3825000000000003</c:v>
                </c:pt>
                <c:pt idx="271">
                  <c:v>5.375</c:v>
                </c:pt>
                <c:pt idx="272">
                  <c:v>5.3275000000000006</c:v>
                </c:pt>
                <c:pt idx="273">
                  <c:v>5.3010000000000002</c:v>
                </c:pt>
                <c:pt idx="274">
                  <c:v>5.2765000000000004</c:v>
                </c:pt>
                <c:pt idx="275">
                  <c:v>5.2565</c:v>
                </c:pt>
                <c:pt idx="276">
                  <c:v>5.2959999999999994</c:v>
                </c:pt>
                <c:pt idx="277">
                  <c:v>5.2430000000000003</c:v>
                </c:pt>
                <c:pt idx="278">
                  <c:v>5.2285000000000004</c:v>
                </c:pt>
                <c:pt idx="279">
                  <c:v>5.2530000000000001</c:v>
                </c:pt>
                <c:pt idx="280">
                  <c:v>5.218</c:v>
                </c:pt>
                <c:pt idx="281">
                  <c:v>5.2184999999999997</c:v>
                </c:pt>
                <c:pt idx="282">
                  <c:v>5.2025000000000006</c:v>
                </c:pt>
                <c:pt idx="283">
                  <c:v>5.1674999999999995</c:v>
                </c:pt>
                <c:pt idx="284">
                  <c:v>5.1384999999999996</c:v>
                </c:pt>
                <c:pt idx="285">
                  <c:v>5.1180000000000003</c:v>
                </c:pt>
                <c:pt idx="286">
                  <c:v>5.1355000000000004</c:v>
                </c:pt>
                <c:pt idx="287">
                  <c:v>5.1355000000000004</c:v>
                </c:pt>
                <c:pt idx="288">
                  <c:v>5.0489999999999995</c:v>
                </c:pt>
                <c:pt idx="289">
                  <c:v>5.0270000000000001</c:v>
                </c:pt>
                <c:pt idx="290">
                  <c:v>5.0679999999999996</c:v>
                </c:pt>
                <c:pt idx="291">
                  <c:v>5.0110000000000001</c:v>
                </c:pt>
                <c:pt idx="292">
                  <c:v>4.9715000000000007</c:v>
                </c:pt>
                <c:pt idx="293">
                  <c:v>5.0110000000000001</c:v>
                </c:pt>
                <c:pt idx="294">
                  <c:v>5.0019999999999998</c:v>
                </c:pt>
                <c:pt idx="295">
                  <c:v>4.9329999999999998</c:v>
                </c:pt>
                <c:pt idx="296">
                  <c:v>4.9615</c:v>
                </c:pt>
                <c:pt idx="297">
                  <c:v>5.008</c:v>
                </c:pt>
                <c:pt idx="298">
                  <c:v>4.9279999999999999</c:v>
                </c:pt>
                <c:pt idx="299">
                  <c:v>4.9045000000000005</c:v>
                </c:pt>
                <c:pt idx="300">
                  <c:v>4.8105000000000002</c:v>
                </c:pt>
                <c:pt idx="301">
                  <c:v>4.7984999999999998</c:v>
                </c:pt>
                <c:pt idx="302">
                  <c:v>4.8395000000000001</c:v>
                </c:pt>
                <c:pt idx="303">
                  <c:v>4.806</c:v>
                </c:pt>
                <c:pt idx="304">
                  <c:v>4.8194999999999997</c:v>
                </c:pt>
                <c:pt idx="305">
                  <c:v>4.8194999999999997</c:v>
                </c:pt>
                <c:pt idx="306">
                  <c:v>4.8045</c:v>
                </c:pt>
                <c:pt idx="307">
                  <c:v>4.7805</c:v>
                </c:pt>
                <c:pt idx="308">
                  <c:v>4.7850000000000001</c:v>
                </c:pt>
                <c:pt idx="309">
                  <c:v>4.7709999999999999</c:v>
                </c:pt>
                <c:pt idx="310">
                  <c:v>4.7350000000000003</c:v>
                </c:pt>
                <c:pt idx="311">
                  <c:v>4.6924999999999999</c:v>
                </c:pt>
                <c:pt idx="312">
                  <c:v>4.6924999999999999</c:v>
                </c:pt>
                <c:pt idx="313">
                  <c:v>4.7040000000000006</c:v>
                </c:pt>
                <c:pt idx="314">
                  <c:v>4.6734999999999998</c:v>
                </c:pt>
                <c:pt idx="315">
                  <c:v>4.6849999999999996</c:v>
                </c:pt>
                <c:pt idx="316">
                  <c:v>4.5730000000000004</c:v>
                </c:pt>
                <c:pt idx="317">
                  <c:v>4.5780000000000003</c:v>
                </c:pt>
                <c:pt idx="318">
                  <c:v>4.5890000000000004</c:v>
                </c:pt>
                <c:pt idx="319">
                  <c:v>4.5655000000000001</c:v>
                </c:pt>
                <c:pt idx="320">
                  <c:v>4.5590000000000002</c:v>
                </c:pt>
                <c:pt idx="321">
                  <c:v>4.5750000000000002</c:v>
                </c:pt>
                <c:pt idx="322">
                  <c:v>4.5389999999999997</c:v>
                </c:pt>
                <c:pt idx="323">
                  <c:v>4.4915000000000003</c:v>
                </c:pt>
                <c:pt idx="324">
                  <c:v>4.4275000000000002</c:v>
                </c:pt>
                <c:pt idx="325">
                  <c:v>4.4109999999999996</c:v>
                </c:pt>
                <c:pt idx="326">
                  <c:v>4.3955000000000002</c:v>
                </c:pt>
                <c:pt idx="327">
                  <c:v>4.3970000000000002</c:v>
                </c:pt>
                <c:pt idx="328">
                  <c:v>4.3955000000000002</c:v>
                </c:pt>
                <c:pt idx="329">
                  <c:v>4.3494999999999999</c:v>
                </c:pt>
                <c:pt idx="330">
                  <c:v>4.2844999999999995</c:v>
                </c:pt>
                <c:pt idx="331">
                  <c:v>4.21</c:v>
                </c:pt>
                <c:pt idx="332">
                  <c:v>4.2080000000000002</c:v>
                </c:pt>
                <c:pt idx="333">
                  <c:v>4.2119999999999997</c:v>
                </c:pt>
                <c:pt idx="334">
                  <c:v>4.18</c:v>
                </c:pt>
                <c:pt idx="335">
                  <c:v>4.1455000000000002</c:v>
                </c:pt>
                <c:pt idx="336">
                  <c:v>4.1269999999999998</c:v>
                </c:pt>
                <c:pt idx="337">
                  <c:v>4.0720000000000001</c:v>
                </c:pt>
                <c:pt idx="338">
                  <c:v>4.0709999999999997</c:v>
                </c:pt>
                <c:pt idx="339">
                  <c:v>4.024</c:v>
                </c:pt>
                <c:pt idx="340">
                  <c:v>3.9845000000000002</c:v>
                </c:pt>
                <c:pt idx="341">
                  <c:v>3.9590000000000001</c:v>
                </c:pt>
                <c:pt idx="342">
                  <c:v>3.9184999999999999</c:v>
                </c:pt>
                <c:pt idx="343">
                  <c:v>3.92</c:v>
                </c:pt>
                <c:pt idx="344">
                  <c:v>3.8239999999999998</c:v>
                </c:pt>
                <c:pt idx="345">
                  <c:v>3.758</c:v>
                </c:pt>
                <c:pt idx="346">
                  <c:v>3.7545000000000002</c:v>
                </c:pt>
                <c:pt idx="347">
                  <c:v>3.6995</c:v>
                </c:pt>
                <c:pt idx="348">
                  <c:v>3.7125000000000004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'23APRILE-1'!$L$15</c:f>
              <c:strCache>
                <c:ptCount val="1"/>
                <c:pt idx="0">
                  <c:v>Alarm 205</c:v>
                </c:pt>
              </c:strCache>
            </c:strRef>
          </c:tx>
          <c:xVal>
            <c:numRef>
              <c:f>'23APRILE-1'!$G$16:$G$219</c:f>
              <c:numCache>
                <c:formatCode>General</c:formatCode>
                <c:ptCount val="204"/>
                <c:pt idx="0">
                  <c:v>13.308999999999999</c:v>
                </c:pt>
                <c:pt idx="1">
                  <c:v>13.285</c:v>
                </c:pt>
                <c:pt idx="2">
                  <c:v>13.279</c:v>
                </c:pt>
                <c:pt idx="3">
                  <c:v>13.266</c:v>
                </c:pt>
                <c:pt idx="4">
                  <c:v>13.279</c:v>
                </c:pt>
                <c:pt idx="5">
                  <c:v>13.246</c:v>
                </c:pt>
                <c:pt idx="6">
                  <c:v>13.295999999999999</c:v>
                </c:pt>
                <c:pt idx="7">
                  <c:v>13.27</c:v>
                </c:pt>
                <c:pt idx="8">
                  <c:v>13.257</c:v>
                </c:pt>
                <c:pt idx="9">
                  <c:v>13.260999999999999</c:v>
                </c:pt>
                <c:pt idx="10">
                  <c:v>13.263</c:v>
                </c:pt>
                <c:pt idx="11">
                  <c:v>13.272</c:v>
                </c:pt>
                <c:pt idx="12">
                  <c:v>13.285</c:v>
                </c:pt>
                <c:pt idx="13">
                  <c:v>13.268000000000001</c:v>
                </c:pt>
                <c:pt idx="14">
                  <c:v>13.276</c:v>
                </c:pt>
                <c:pt idx="15">
                  <c:v>13.268000000000001</c:v>
                </c:pt>
                <c:pt idx="16">
                  <c:v>13.265000000000001</c:v>
                </c:pt>
                <c:pt idx="17">
                  <c:v>13.260999999999999</c:v>
                </c:pt>
                <c:pt idx="18">
                  <c:v>13.246</c:v>
                </c:pt>
                <c:pt idx="19">
                  <c:v>13.255000000000001</c:v>
                </c:pt>
                <c:pt idx="20">
                  <c:v>13.255000000000001</c:v>
                </c:pt>
                <c:pt idx="21">
                  <c:v>13.255000000000001</c:v>
                </c:pt>
                <c:pt idx="22">
                  <c:v>13.244</c:v>
                </c:pt>
                <c:pt idx="23">
                  <c:v>13.247999999999999</c:v>
                </c:pt>
                <c:pt idx="24">
                  <c:v>13.244</c:v>
                </c:pt>
                <c:pt idx="25">
                  <c:v>13.238</c:v>
                </c:pt>
                <c:pt idx="26">
                  <c:v>13.250999999999999</c:v>
                </c:pt>
                <c:pt idx="27">
                  <c:v>13.25</c:v>
                </c:pt>
                <c:pt idx="28">
                  <c:v>13.260999999999999</c:v>
                </c:pt>
                <c:pt idx="29">
                  <c:v>13.246</c:v>
                </c:pt>
                <c:pt idx="30">
                  <c:v>13.234999999999999</c:v>
                </c:pt>
                <c:pt idx="31">
                  <c:v>13.233000000000001</c:v>
                </c:pt>
                <c:pt idx="32">
                  <c:v>13.221</c:v>
                </c:pt>
                <c:pt idx="33">
                  <c:v>13.233000000000001</c:v>
                </c:pt>
                <c:pt idx="34">
                  <c:v>13.202</c:v>
                </c:pt>
                <c:pt idx="35">
                  <c:v>13.228</c:v>
                </c:pt>
                <c:pt idx="36">
                  <c:v>13.239000000000001</c:v>
                </c:pt>
                <c:pt idx="37">
                  <c:v>13.241</c:v>
                </c:pt>
                <c:pt idx="38">
                  <c:v>13.217000000000001</c:v>
                </c:pt>
                <c:pt idx="39">
                  <c:v>13.225</c:v>
                </c:pt>
                <c:pt idx="40">
                  <c:v>13.173999999999999</c:v>
                </c:pt>
                <c:pt idx="41">
                  <c:v>13.214</c:v>
                </c:pt>
                <c:pt idx="42">
                  <c:v>13.239000000000001</c:v>
                </c:pt>
                <c:pt idx="43">
                  <c:v>13.201000000000001</c:v>
                </c:pt>
                <c:pt idx="44">
                  <c:v>13.177</c:v>
                </c:pt>
                <c:pt idx="45">
                  <c:v>13.172000000000001</c:v>
                </c:pt>
                <c:pt idx="46">
                  <c:v>13.153</c:v>
                </c:pt>
                <c:pt idx="47">
                  <c:v>13.145</c:v>
                </c:pt>
                <c:pt idx="48">
                  <c:v>13.163</c:v>
                </c:pt>
                <c:pt idx="49">
                  <c:v>13.196999999999999</c:v>
                </c:pt>
                <c:pt idx="50">
                  <c:v>13.173999999999999</c:v>
                </c:pt>
                <c:pt idx="51">
                  <c:v>13.217000000000001</c:v>
                </c:pt>
                <c:pt idx="52">
                  <c:v>13.153</c:v>
                </c:pt>
                <c:pt idx="53">
                  <c:v>13.2</c:v>
                </c:pt>
                <c:pt idx="54">
                  <c:v>13.169</c:v>
                </c:pt>
                <c:pt idx="55">
                  <c:v>13.156000000000001</c:v>
                </c:pt>
                <c:pt idx="56">
                  <c:v>13.147</c:v>
                </c:pt>
                <c:pt idx="57">
                  <c:v>13.137</c:v>
                </c:pt>
                <c:pt idx="58">
                  <c:v>13.145</c:v>
                </c:pt>
                <c:pt idx="59">
                  <c:v>13.147</c:v>
                </c:pt>
                <c:pt idx="60">
                  <c:v>13.124000000000001</c:v>
                </c:pt>
                <c:pt idx="61">
                  <c:v>13.141</c:v>
                </c:pt>
                <c:pt idx="62">
                  <c:v>13.114000000000001</c:v>
                </c:pt>
                <c:pt idx="63">
                  <c:v>13.138</c:v>
                </c:pt>
                <c:pt idx="64">
                  <c:v>13.135</c:v>
                </c:pt>
                <c:pt idx="65">
                  <c:v>13.144</c:v>
                </c:pt>
                <c:pt idx="66">
                  <c:v>13.151999999999999</c:v>
                </c:pt>
                <c:pt idx="67">
                  <c:v>13.164999999999999</c:v>
                </c:pt>
                <c:pt idx="68">
                  <c:v>13.166</c:v>
                </c:pt>
                <c:pt idx="69">
                  <c:v>13.144</c:v>
                </c:pt>
                <c:pt idx="70">
                  <c:v>13.154999999999999</c:v>
                </c:pt>
                <c:pt idx="71">
                  <c:v>13.154999999999999</c:v>
                </c:pt>
                <c:pt idx="72">
                  <c:v>13.163</c:v>
                </c:pt>
                <c:pt idx="73">
                  <c:v>13.151999999999999</c:v>
                </c:pt>
                <c:pt idx="74">
                  <c:v>13.153</c:v>
                </c:pt>
                <c:pt idx="75">
                  <c:v>13.163</c:v>
                </c:pt>
                <c:pt idx="76">
                  <c:v>13.178000000000001</c:v>
                </c:pt>
                <c:pt idx="77">
                  <c:v>13.185</c:v>
                </c:pt>
                <c:pt idx="78">
                  <c:v>13.204000000000001</c:v>
                </c:pt>
                <c:pt idx="79">
                  <c:v>13.183</c:v>
                </c:pt>
                <c:pt idx="80">
                  <c:v>13.166</c:v>
                </c:pt>
                <c:pt idx="81">
                  <c:v>13.163</c:v>
                </c:pt>
                <c:pt idx="82">
                  <c:v>13.166</c:v>
                </c:pt>
                <c:pt idx="83">
                  <c:v>13.159000000000001</c:v>
                </c:pt>
                <c:pt idx="84">
                  <c:v>13.144</c:v>
                </c:pt>
                <c:pt idx="85">
                  <c:v>13.161</c:v>
                </c:pt>
                <c:pt idx="86">
                  <c:v>13.15</c:v>
                </c:pt>
                <c:pt idx="87">
                  <c:v>13.148</c:v>
                </c:pt>
                <c:pt idx="88">
                  <c:v>13.135</c:v>
                </c:pt>
                <c:pt idx="89">
                  <c:v>13.138</c:v>
                </c:pt>
                <c:pt idx="90">
                  <c:v>13.137</c:v>
                </c:pt>
                <c:pt idx="91">
                  <c:v>13.15</c:v>
                </c:pt>
                <c:pt idx="92">
                  <c:v>13.17</c:v>
                </c:pt>
                <c:pt idx="93">
                  <c:v>13.163</c:v>
                </c:pt>
                <c:pt idx="94">
                  <c:v>13.176</c:v>
                </c:pt>
                <c:pt idx="95">
                  <c:v>13.167999999999999</c:v>
                </c:pt>
                <c:pt idx="96">
                  <c:v>13.194000000000001</c:v>
                </c:pt>
                <c:pt idx="97">
                  <c:v>13.209</c:v>
                </c:pt>
                <c:pt idx="98">
                  <c:v>13.201000000000001</c:v>
                </c:pt>
                <c:pt idx="99">
                  <c:v>13.209</c:v>
                </c:pt>
                <c:pt idx="100">
                  <c:v>13.183</c:v>
                </c:pt>
                <c:pt idx="101">
                  <c:v>13.173</c:v>
                </c:pt>
                <c:pt idx="102">
                  <c:v>13.17</c:v>
                </c:pt>
                <c:pt idx="103">
                  <c:v>13.162000000000001</c:v>
                </c:pt>
                <c:pt idx="104">
                  <c:v>13.173</c:v>
                </c:pt>
                <c:pt idx="105">
                  <c:v>13.157</c:v>
                </c:pt>
                <c:pt idx="106">
                  <c:v>13.157</c:v>
                </c:pt>
                <c:pt idx="107">
                  <c:v>13.164</c:v>
                </c:pt>
                <c:pt idx="108">
                  <c:v>13.202999999999999</c:v>
                </c:pt>
                <c:pt idx="109">
                  <c:v>13.2</c:v>
                </c:pt>
                <c:pt idx="110">
                  <c:v>13.189</c:v>
                </c:pt>
                <c:pt idx="111">
                  <c:v>13.167999999999999</c:v>
                </c:pt>
                <c:pt idx="112">
                  <c:v>13.161</c:v>
                </c:pt>
                <c:pt idx="113">
                  <c:v>13.192</c:v>
                </c:pt>
                <c:pt idx="114">
                  <c:v>13.186</c:v>
                </c:pt>
                <c:pt idx="115">
                  <c:v>13.201000000000001</c:v>
                </c:pt>
                <c:pt idx="116">
                  <c:v>13.183999999999999</c:v>
                </c:pt>
                <c:pt idx="117">
                  <c:v>13.196</c:v>
                </c:pt>
                <c:pt idx="118">
                  <c:v>13.191000000000001</c:v>
                </c:pt>
                <c:pt idx="119">
                  <c:v>13.205</c:v>
                </c:pt>
                <c:pt idx="120">
                  <c:v>13.201000000000001</c:v>
                </c:pt>
                <c:pt idx="121">
                  <c:v>13.193</c:v>
                </c:pt>
                <c:pt idx="122">
                  <c:v>13.185</c:v>
                </c:pt>
                <c:pt idx="123">
                  <c:v>13.179</c:v>
                </c:pt>
                <c:pt idx="124">
                  <c:v>13.191000000000001</c:v>
                </c:pt>
                <c:pt idx="125">
                  <c:v>13.211</c:v>
                </c:pt>
                <c:pt idx="126">
                  <c:v>13.221</c:v>
                </c:pt>
                <c:pt idx="127">
                  <c:v>13.206</c:v>
                </c:pt>
                <c:pt idx="128">
                  <c:v>13.198</c:v>
                </c:pt>
                <c:pt idx="129">
                  <c:v>13.183</c:v>
                </c:pt>
                <c:pt idx="130">
                  <c:v>13.186999999999999</c:v>
                </c:pt>
                <c:pt idx="131">
                  <c:v>13.193</c:v>
                </c:pt>
                <c:pt idx="132">
                  <c:v>13.180999999999999</c:v>
                </c:pt>
                <c:pt idx="133">
                  <c:v>13.172000000000001</c:v>
                </c:pt>
                <c:pt idx="134">
                  <c:v>13.167999999999999</c:v>
                </c:pt>
                <c:pt idx="135">
                  <c:v>13.207000000000001</c:v>
                </c:pt>
                <c:pt idx="136">
                  <c:v>13.183999999999999</c:v>
                </c:pt>
                <c:pt idx="137">
                  <c:v>13.207000000000001</c:v>
                </c:pt>
                <c:pt idx="138">
                  <c:v>13.183999999999999</c:v>
                </c:pt>
                <c:pt idx="139">
                  <c:v>13.214</c:v>
                </c:pt>
                <c:pt idx="140">
                  <c:v>13.223000000000001</c:v>
                </c:pt>
                <c:pt idx="141">
                  <c:v>13.205</c:v>
                </c:pt>
                <c:pt idx="142">
                  <c:v>13.176</c:v>
                </c:pt>
                <c:pt idx="143">
                  <c:v>13.172000000000001</c:v>
                </c:pt>
                <c:pt idx="144">
                  <c:v>13.186</c:v>
                </c:pt>
                <c:pt idx="145">
                  <c:v>13.172000000000001</c:v>
                </c:pt>
                <c:pt idx="146">
                  <c:v>13.191000000000001</c:v>
                </c:pt>
                <c:pt idx="147">
                  <c:v>13.167999999999999</c:v>
                </c:pt>
                <c:pt idx="148">
                  <c:v>13.144</c:v>
                </c:pt>
                <c:pt idx="149">
                  <c:v>13.135999999999999</c:v>
                </c:pt>
                <c:pt idx="150">
                  <c:v>13.148999999999999</c:v>
                </c:pt>
                <c:pt idx="151">
                  <c:v>13.132999999999999</c:v>
                </c:pt>
                <c:pt idx="152">
                  <c:v>13.135999999999999</c:v>
                </c:pt>
                <c:pt idx="153">
                  <c:v>13.118</c:v>
                </c:pt>
                <c:pt idx="154">
                  <c:v>13.112</c:v>
                </c:pt>
                <c:pt idx="155">
                  <c:v>13.11</c:v>
                </c:pt>
                <c:pt idx="156">
                  <c:v>13.101000000000001</c:v>
                </c:pt>
                <c:pt idx="157">
                  <c:v>13.084</c:v>
                </c:pt>
                <c:pt idx="158">
                  <c:v>13.097</c:v>
                </c:pt>
                <c:pt idx="159">
                  <c:v>13.082000000000001</c:v>
                </c:pt>
                <c:pt idx="160">
                  <c:v>13.086</c:v>
                </c:pt>
                <c:pt idx="161">
                  <c:v>13.102</c:v>
                </c:pt>
                <c:pt idx="162">
                  <c:v>13.112</c:v>
                </c:pt>
                <c:pt idx="163">
                  <c:v>13.095000000000001</c:v>
                </c:pt>
                <c:pt idx="164">
                  <c:v>13.085000000000001</c:v>
                </c:pt>
                <c:pt idx="165">
                  <c:v>13.112</c:v>
                </c:pt>
                <c:pt idx="166">
                  <c:v>13.106</c:v>
                </c:pt>
                <c:pt idx="167">
                  <c:v>13.135999999999999</c:v>
                </c:pt>
                <c:pt idx="168">
                  <c:v>13.145</c:v>
                </c:pt>
                <c:pt idx="169">
                  <c:v>13.122</c:v>
                </c:pt>
                <c:pt idx="170">
                  <c:v>13.153</c:v>
                </c:pt>
                <c:pt idx="171">
                  <c:v>13.180999999999999</c:v>
                </c:pt>
                <c:pt idx="172">
                  <c:v>13.127000000000001</c:v>
                </c:pt>
                <c:pt idx="173">
                  <c:v>13.164</c:v>
                </c:pt>
                <c:pt idx="174">
                  <c:v>13.119</c:v>
                </c:pt>
                <c:pt idx="175">
                  <c:v>13.138</c:v>
                </c:pt>
                <c:pt idx="176">
                  <c:v>13.122999999999999</c:v>
                </c:pt>
                <c:pt idx="177">
                  <c:v>13.164</c:v>
                </c:pt>
                <c:pt idx="178">
                  <c:v>13.138999999999999</c:v>
                </c:pt>
                <c:pt idx="179">
                  <c:v>13.127000000000001</c:v>
                </c:pt>
                <c:pt idx="180">
                  <c:v>13.101000000000001</c:v>
                </c:pt>
                <c:pt idx="181">
                  <c:v>13.095000000000001</c:v>
                </c:pt>
                <c:pt idx="182">
                  <c:v>13.112</c:v>
                </c:pt>
                <c:pt idx="183">
                  <c:v>13.1</c:v>
                </c:pt>
                <c:pt idx="184">
                  <c:v>13.138999999999999</c:v>
                </c:pt>
                <c:pt idx="185">
                  <c:v>13.124000000000001</c:v>
                </c:pt>
                <c:pt idx="186">
                  <c:v>13.096</c:v>
                </c:pt>
                <c:pt idx="187">
                  <c:v>13.109</c:v>
                </c:pt>
                <c:pt idx="188">
                  <c:v>13.109</c:v>
                </c:pt>
                <c:pt idx="189">
                  <c:v>13.069000000000001</c:v>
                </c:pt>
                <c:pt idx="190">
                  <c:v>13.071</c:v>
                </c:pt>
                <c:pt idx="191">
                  <c:v>13.067</c:v>
                </c:pt>
                <c:pt idx="192">
                  <c:v>13.073</c:v>
                </c:pt>
                <c:pt idx="193">
                  <c:v>13.093</c:v>
                </c:pt>
                <c:pt idx="194">
                  <c:v>13.095000000000001</c:v>
                </c:pt>
                <c:pt idx="195">
                  <c:v>13.097</c:v>
                </c:pt>
                <c:pt idx="196">
                  <c:v>13.112</c:v>
                </c:pt>
                <c:pt idx="197">
                  <c:v>13.118</c:v>
                </c:pt>
                <c:pt idx="198">
                  <c:v>13.105</c:v>
                </c:pt>
                <c:pt idx="199">
                  <c:v>13.101000000000001</c:v>
                </c:pt>
                <c:pt idx="200">
                  <c:v>13.108000000000001</c:v>
                </c:pt>
                <c:pt idx="201">
                  <c:v>13.108000000000001</c:v>
                </c:pt>
                <c:pt idx="202">
                  <c:v>13.097</c:v>
                </c:pt>
                <c:pt idx="203">
                  <c:v>13.11</c:v>
                </c:pt>
              </c:numCache>
            </c:numRef>
          </c:xVal>
          <c:yVal>
            <c:numRef>
              <c:f>'23APRILE-1'!$L$16:$L$219</c:f>
            </c:numRef>
          </c:yVal>
          <c:smooth val="1"/>
        </c:ser>
        <c:ser>
          <c:idx val="5"/>
          <c:order val="5"/>
          <c:tx>
            <c:strRef>
              <c:f>'16APRILE-1'!$Q$15</c:f>
              <c:strCache>
                <c:ptCount val="1"/>
                <c:pt idx="0">
                  <c:v>Tave,fl1 [C]</c:v>
                </c:pt>
              </c:strCache>
            </c:strRef>
          </c:tx>
          <c:marker>
            <c:symbol val="none"/>
          </c:marker>
          <c:xVal>
            <c:numRef>
              <c:f>'16APRILE-1'!$A$16:$A$400</c:f>
              <c:numCache>
                <c:formatCode>General</c:formatCode>
                <c:ptCount val="38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</c:numCache>
            </c:numRef>
          </c:xVal>
          <c:yVal>
            <c:numRef>
              <c:f>'16APRILE-1'!$Q$16:$Q$400</c:f>
              <c:numCache>
                <c:formatCode>0.0</c:formatCode>
                <c:ptCount val="385"/>
                <c:pt idx="0">
                  <c:v>1.9830000000000001</c:v>
                </c:pt>
                <c:pt idx="1">
                  <c:v>1.996</c:v>
                </c:pt>
                <c:pt idx="2">
                  <c:v>1.962</c:v>
                </c:pt>
                <c:pt idx="3">
                  <c:v>2.2149999999999999</c:v>
                </c:pt>
                <c:pt idx="4">
                  <c:v>2.2250000000000001</c:v>
                </c:pt>
                <c:pt idx="5">
                  <c:v>2.3014999999999999</c:v>
                </c:pt>
                <c:pt idx="6">
                  <c:v>2.3460000000000001</c:v>
                </c:pt>
                <c:pt idx="7">
                  <c:v>2.4050000000000002</c:v>
                </c:pt>
                <c:pt idx="8">
                  <c:v>2.4119999999999999</c:v>
                </c:pt>
                <c:pt idx="9">
                  <c:v>2.4815</c:v>
                </c:pt>
                <c:pt idx="10">
                  <c:v>2.48</c:v>
                </c:pt>
                <c:pt idx="11">
                  <c:v>2.5024999999999999</c:v>
                </c:pt>
                <c:pt idx="12">
                  <c:v>2.5609999999999999</c:v>
                </c:pt>
                <c:pt idx="13">
                  <c:v>2.5745</c:v>
                </c:pt>
                <c:pt idx="14">
                  <c:v>2.6029999999999998</c:v>
                </c:pt>
                <c:pt idx="15">
                  <c:v>2.6154999999999999</c:v>
                </c:pt>
                <c:pt idx="16">
                  <c:v>2.7229999999999999</c:v>
                </c:pt>
                <c:pt idx="17">
                  <c:v>2.6935000000000002</c:v>
                </c:pt>
                <c:pt idx="18">
                  <c:v>2.6844999999999999</c:v>
                </c:pt>
                <c:pt idx="19">
                  <c:v>2.7320000000000002</c:v>
                </c:pt>
                <c:pt idx="20">
                  <c:v>2.7475000000000001</c:v>
                </c:pt>
                <c:pt idx="21">
                  <c:v>2.7324999999999999</c:v>
                </c:pt>
                <c:pt idx="22">
                  <c:v>2.7315</c:v>
                </c:pt>
                <c:pt idx="23">
                  <c:v>2.7830000000000004</c:v>
                </c:pt>
                <c:pt idx="24">
                  <c:v>2.7934999999999999</c:v>
                </c:pt>
                <c:pt idx="25">
                  <c:v>2.782</c:v>
                </c:pt>
                <c:pt idx="26">
                  <c:v>2.87</c:v>
                </c:pt>
                <c:pt idx="27">
                  <c:v>2.8174999999999999</c:v>
                </c:pt>
                <c:pt idx="28">
                  <c:v>2.8205</c:v>
                </c:pt>
                <c:pt idx="29">
                  <c:v>2.9074999999999998</c:v>
                </c:pt>
                <c:pt idx="30">
                  <c:v>2.8674999999999997</c:v>
                </c:pt>
                <c:pt idx="31">
                  <c:v>2.8645</c:v>
                </c:pt>
                <c:pt idx="32">
                  <c:v>2.9104999999999999</c:v>
                </c:pt>
                <c:pt idx="33">
                  <c:v>2.9260000000000002</c:v>
                </c:pt>
                <c:pt idx="34">
                  <c:v>2.9375</c:v>
                </c:pt>
                <c:pt idx="35">
                  <c:v>2.9299999999999997</c:v>
                </c:pt>
                <c:pt idx="36">
                  <c:v>2.9255</c:v>
                </c:pt>
                <c:pt idx="37">
                  <c:v>2.9729999999999999</c:v>
                </c:pt>
                <c:pt idx="38">
                  <c:v>2.9589999999999996</c:v>
                </c:pt>
                <c:pt idx="39">
                  <c:v>2.948</c:v>
                </c:pt>
                <c:pt idx="40">
                  <c:v>3.008</c:v>
                </c:pt>
                <c:pt idx="41">
                  <c:v>3.0095000000000001</c:v>
                </c:pt>
                <c:pt idx="42">
                  <c:v>3.0030000000000001</c:v>
                </c:pt>
                <c:pt idx="43">
                  <c:v>2.9954999999999998</c:v>
                </c:pt>
                <c:pt idx="44">
                  <c:v>3.0460000000000003</c:v>
                </c:pt>
                <c:pt idx="45">
                  <c:v>3.0570000000000004</c:v>
                </c:pt>
                <c:pt idx="46">
                  <c:v>3.0535000000000001</c:v>
                </c:pt>
                <c:pt idx="47">
                  <c:v>3.0425000000000004</c:v>
                </c:pt>
                <c:pt idx="48">
                  <c:v>3.0990000000000002</c:v>
                </c:pt>
                <c:pt idx="49">
                  <c:v>3.0945</c:v>
                </c:pt>
                <c:pt idx="50">
                  <c:v>3.0869999999999997</c:v>
                </c:pt>
                <c:pt idx="51">
                  <c:v>3.02</c:v>
                </c:pt>
                <c:pt idx="52">
                  <c:v>3.0990000000000002</c:v>
                </c:pt>
                <c:pt idx="53">
                  <c:v>3.0834999999999999</c:v>
                </c:pt>
                <c:pt idx="54">
                  <c:v>3.0765000000000002</c:v>
                </c:pt>
                <c:pt idx="55">
                  <c:v>3.0594999999999999</c:v>
                </c:pt>
                <c:pt idx="56">
                  <c:v>3.085</c:v>
                </c:pt>
                <c:pt idx="57">
                  <c:v>3.0949999999999998</c:v>
                </c:pt>
                <c:pt idx="58">
                  <c:v>3.1114999999999999</c:v>
                </c:pt>
                <c:pt idx="59">
                  <c:v>3.0670000000000002</c:v>
                </c:pt>
                <c:pt idx="60">
                  <c:v>3.0825</c:v>
                </c:pt>
                <c:pt idx="61">
                  <c:v>3.145</c:v>
                </c:pt>
                <c:pt idx="62">
                  <c:v>3.1109999999999998</c:v>
                </c:pt>
                <c:pt idx="63">
                  <c:v>3.0665</c:v>
                </c:pt>
                <c:pt idx="64">
                  <c:v>3.1619999999999999</c:v>
                </c:pt>
                <c:pt idx="65">
                  <c:v>3.1225000000000001</c:v>
                </c:pt>
                <c:pt idx="66">
                  <c:v>3.1059999999999999</c:v>
                </c:pt>
                <c:pt idx="67">
                  <c:v>3.0905</c:v>
                </c:pt>
                <c:pt idx="68">
                  <c:v>3.1704999999999997</c:v>
                </c:pt>
                <c:pt idx="69">
                  <c:v>3.1680000000000001</c:v>
                </c:pt>
                <c:pt idx="70">
                  <c:v>3.153</c:v>
                </c:pt>
                <c:pt idx="71">
                  <c:v>3.11</c:v>
                </c:pt>
                <c:pt idx="72">
                  <c:v>3.1044999999999998</c:v>
                </c:pt>
                <c:pt idx="73">
                  <c:v>3.1339999999999999</c:v>
                </c:pt>
                <c:pt idx="74">
                  <c:v>3.1734999999999998</c:v>
                </c:pt>
                <c:pt idx="75">
                  <c:v>3.1390000000000002</c:v>
                </c:pt>
                <c:pt idx="76">
                  <c:v>3.1275000000000004</c:v>
                </c:pt>
                <c:pt idx="77">
                  <c:v>3.1934999999999998</c:v>
                </c:pt>
                <c:pt idx="78">
                  <c:v>3.1950000000000003</c:v>
                </c:pt>
                <c:pt idx="79">
                  <c:v>3.1704999999999997</c:v>
                </c:pt>
                <c:pt idx="80">
                  <c:v>3.1470000000000002</c:v>
                </c:pt>
                <c:pt idx="81">
                  <c:v>3.1245000000000003</c:v>
                </c:pt>
                <c:pt idx="82">
                  <c:v>3.1105</c:v>
                </c:pt>
                <c:pt idx="83">
                  <c:v>3.1855000000000002</c:v>
                </c:pt>
                <c:pt idx="84">
                  <c:v>3.2090000000000001</c:v>
                </c:pt>
                <c:pt idx="85">
                  <c:v>3.1959999999999997</c:v>
                </c:pt>
                <c:pt idx="86">
                  <c:v>3.1844999999999999</c:v>
                </c:pt>
                <c:pt idx="87">
                  <c:v>3.1589999999999998</c:v>
                </c:pt>
                <c:pt idx="88">
                  <c:v>3.161</c:v>
                </c:pt>
                <c:pt idx="89">
                  <c:v>3.1844999999999999</c:v>
                </c:pt>
                <c:pt idx="90">
                  <c:v>3.1550000000000002</c:v>
                </c:pt>
                <c:pt idx="91">
                  <c:v>3.149</c:v>
                </c:pt>
                <c:pt idx="92">
                  <c:v>3.2190000000000003</c:v>
                </c:pt>
                <c:pt idx="93">
                  <c:v>3.2195</c:v>
                </c:pt>
                <c:pt idx="94">
                  <c:v>3.1989999999999998</c:v>
                </c:pt>
                <c:pt idx="95">
                  <c:v>3.1785000000000001</c:v>
                </c:pt>
                <c:pt idx="96">
                  <c:v>3.1585000000000001</c:v>
                </c:pt>
                <c:pt idx="97">
                  <c:v>3.1505000000000001</c:v>
                </c:pt>
                <c:pt idx="98">
                  <c:v>3.1539999999999999</c:v>
                </c:pt>
                <c:pt idx="99">
                  <c:v>3.173</c:v>
                </c:pt>
                <c:pt idx="100">
                  <c:v>3.1710000000000003</c:v>
                </c:pt>
                <c:pt idx="101">
                  <c:v>3.194</c:v>
                </c:pt>
                <c:pt idx="102">
                  <c:v>3.2004999999999999</c:v>
                </c:pt>
                <c:pt idx="103">
                  <c:v>3.2610000000000001</c:v>
                </c:pt>
                <c:pt idx="104">
                  <c:v>3.2350000000000003</c:v>
                </c:pt>
                <c:pt idx="105">
                  <c:v>3.2294999999999998</c:v>
                </c:pt>
                <c:pt idx="106">
                  <c:v>3.1764999999999999</c:v>
                </c:pt>
                <c:pt idx="107">
                  <c:v>3.1989999999999998</c:v>
                </c:pt>
                <c:pt idx="108">
                  <c:v>3.19</c:v>
                </c:pt>
                <c:pt idx="109">
                  <c:v>3.1905000000000001</c:v>
                </c:pt>
                <c:pt idx="110">
                  <c:v>3.218</c:v>
                </c:pt>
                <c:pt idx="111">
                  <c:v>3.2845</c:v>
                </c:pt>
                <c:pt idx="112">
                  <c:v>3.2115</c:v>
                </c:pt>
                <c:pt idx="113">
                  <c:v>3.2640000000000002</c:v>
                </c:pt>
                <c:pt idx="114">
                  <c:v>3.2174999999999998</c:v>
                </c:pt>
                <c:pt idx="115">
                  <c:v>3.1815000000000002</c:v>
                </c:pt>
                <c:pt idx="116">
                  <c:v>3.2039999999999997</c:v>
                </c:pt>
                <c:pt idx="117">
                  <c:v>3.1710000000000003</c:v>
                </c:pt>
                <c:pt idx="118">
                  <c:v>3.2</c:v>
                </c:pt>
                <c:pt idx="119">
                  <c:v>3.2385000000000002</c:v>
                </c:pt>
                <c:pt idx="120">
                  <c:v>3.198</c:v>
                </c:pt>
                <c:pt idx="121">
                  <c:v>3.2275</c:v>
                </c:pt>
                <c:pt idx="122">
                  <c:v>3.202</c:v>
                </c:pt>
                <c:pt idx="123">
                  <c:v>3.1955</c:v>
                </c:pt>
                <c:pt idx="124">
                  <c:v>3.1879999999999997</c:v>
                </c:pt>
                <c:pt idx="125">
                  <c:v>3.2134999999999998</c:v>
                </c:pt>
                <c:pt idx="126">
                  <c:v>3.16</c:v>
                </c:pt>
                <c:pt idx="127">
                  <c:v>3.153</c:v>
                </c:pt>
                <c:pt idx="128">
                  <c:v>3.1345000000000001</c:v>
                </c:pt>
                <c:pt idx="129">
                  <c:v>3.1480000000000001</c:v>
                </c:pt>
                <c:pt idx="130">
                  <c:v>3.165</c:v>
                </c:pt>
                <c:pt idx="131">
                  <c:v>3.2170000000000001</c:v>
                </c:pt>
                <c:pt idx="132">
                  <c:v>3.2030000000000003</c:v>
                </c:pt>
                <c:pt idx="133">
                  <c:v>3.2490000000000001</c:v>
                </c:pt>
                <c:pt idx="134">
                  <c:v>3.2164999999999999</c:v>
                </c:pt>
                <c:pt idx="135">
                  <c:v>3.7409999999999997</c:v>
                </c:pt>
                <c:pt idx="136">
                  <c:v>3.823</c:v>
                </c:pt>
                <c:pt idx="137">
                  <c:v>3.9129999999999998</c:v>
                </c:pt>
                <c:pt idx="138">
                  <c:v>4.0329999999999995</c:v>
                </c:pt>
                <c:pt idx="139">
                  <c:v>4.117</c:v>
                </c:pt>
                <c:pt idx="140">
                  <c:v>4.2065000000000001</c:v>
                </c:pt>
                <c:pt idx="141">
                  <c:v>4.2989999999999995</c:v>
                </c:pt>
                <c:pt idx="142">
                  <c:v>4.367</c:v>
                </c:pt>
                <c:pt idx="143">
                  <c:v>4.4395000000000007</c:v>
                </c:pt>
                <c:pt idx="144">
                  <c:v>4.5455000000000005</c:v>
                </c:pt>
                <c:pt idx="145">
                  <c:v>4.6014999999999997</c:v>
                </c:pt>
                <c:pt idx="146">
                  <c:v>4.6550000000000002</c:v>
                </c:pt>
                <c:pt idx="147">
                  <c:v>4.6639999999999997</c:v>
                </c:pt>
                <c:pt idx="148">
                  <c:v>4.7439999999999998</c:v>
                </c:pt>
                <c:pt idx="149">
                  <c:v>4.8049999999999997</c:v>
                </c:pt>
                <c:pt idx="150">
                  <c:v>4.8089999999999993</c:v>
                </c:pt>
                <c:pt idx="151">
                  <c:v>4.8860000000000001</c:v>
                </c:pt>
                <c:pt idx="152">
                  <c:v>4.8765000000000001</c:v>
                </c:pt>
                <c:pt idx="153">
                  <c:v>4.9254999999999995</c:v>
                </c:pt>
                <c:pt idx="154">
                  <c:v>4.9450000000000003</c:v>
                </c:pt>
                <c:pt idx="155">
                  <c:v>4.9625000000000004</c:v>
                </c:pt>
                <c:pt idx="156">
                  <c:v>4.9935</c:v>
                </c:pt>
                <c:pt idx="157">
                  <c:v>5.0265000000000004</c:v>
                </c:pt>
                <c:pt idx="158">
                  <c:v>5.0830000000000002</c:v>
                </c:pt>
                <c:pt idx="159">
                  <c:v>5.101</c:v>
                </c:pt>
                <c:pt idx="160">
                  <c:v>5.2080000000000002</c:v>
                </c:pt>
                <c:pt idx="161">
                  <c:v>5.1734999999999998</c:v>
                </c:pt>
                <c:pt idx="162">
                  <c:v>5.1974999999999998</c:v>
                </c:pt>
                <c:pt idx="163">
                  <c:v>5.2015000000000002</c:v>
                </c:pt>
                <c:pt idx="164">
                  <c:v>5.1965000000000003</c:v>
                </c:pt>
                <c:pt idx="165">
                  <c:v>5.2794999999999996</c:v>
                </c:pt>
                <c:pt idx="166">
                  <c:v>5.2539999999999996</c:v>
                </c:pt>
                <c:pt idx="167">
                  <c:v>5.2720000000000002</c:v>
                </c:pt>
                <c:pt idx="168">
                  <c:v>5.319</c:v>
                </c:pt>
                <c:pt idx="169">
                  <c:v>5.367</c:v>
                </c:pt>
                <c:pt idx="170">
                  <c:v>5.3324999999999996</c:v>
                </c:pt>
                <c:pt idx="171">
                  <c:v>5.3034999999999997</c:v>
                </c:pt>
                <c:pt idx="172">
                  <c:v>5.3369999999999997</c:v>
                </c:pt>
                <c:pt idx="173">
                  <c:v>5.3419999999999996</c:v>
                </c:pt>
                <c:pt idx="174">
                  <c:v>5.3410000000000002</c:v>
                </c:pt>
                <c:pt idx="175">
                  <c:v>5.4030000000000005</c:v>
                </c:pt>
                <c:pt idx="176">
                  <c:v>5.3955000000000002</c:v>
                </c:pt>
                <c:pt idx="177">
                  <c:v>5.3864999999999998</c:v>
                </c:pt>
                <c:pt idx="178">
                  <c:v>5.3870000000000005</c:v>
                </c:pt>
                <c:pt idx="179">
                  <c:v>5.3815</c:v>
                </c:pt>
                <c:pt idx="180">
                  <c:v>5.3815</c:v>
                </c:pt>
                <c:pt idx="181">
                  <c:v>5.3345000000000002</c:v>
                </c:pt>
                <c:pt idx="182">
                  <c:v>5.4154999999999998</c:v>
                </c:pt>
                <c:pt idx="183">
                  <c:v>5.4005000000000001</c:v>
                </c:pt>
                <c:pt idx="184">
                  <c:v>5.4210000000000003</c:v>
                </c:pt>
                <c:pt idx="185">
                  <c:v>5.4569999999999999</c:v>
                </c:pt>
                <c:pt idx="186">
                  <c:v>5.4429999999999996</c:v>
                </c:pt>
                <c:pt idx="187">
                  <c:v>5.4625000000000004</c:v>
                </c:pt>
                <c:pt idx="188">
                  <c:v>5.4424999999999999</c:v>
                </c:pt>
                <c:pt idx="189">
                  <c:v>5.3920000000000003</c:v>
                </c:pt>
                <c:pt idx="190">
                  <c:v>5.3940000000000001</c:v>
                </c:pt>
                <c:pt idx="191">
                  <c:v>5.4039999999999999</c:v>
                </c:pt>
                <c:pt idx="192">
                  <c:v>5.4005000000000001</c:v>
                </c:pt>
                <c:pt idx="193">
                  <c:v>5.4320000000000004</c:v>
                </c:pt>
                <c:pt idx="194">
                  <c:v>5.4495000000000005</c:v>
                </c:pt>
                <c:pt idx="195">
                  <c:v>5.4115000000000002</c:v>
                </c:pt>
                <c:pt idx="196">
                  <c:v>5.4145000000000003</c:v>
                </c:pt>
                <c:pt idx="197">
                  <c:v>5.407</c:v>
                </c:pt>
                <c:pt idx="198">
                  <c:v>5.4190000000000005</c:v>
                </c:pt>
                <c:pt idx="199">
                  <c:v>5.4284999999999997</c:v>
                </c:pt>
                <c:pt idx="200">
                  <c:v>5.4139999999999997</c:v>
                </c:pt>
                <c:pt idx="201">
                  <c:v>5.4220000000000006</c:v>
                </c:pt>
                <c:pt idx="202">
                  <c:v>5.3934999999999995</c:v>
                </c:pt>
                <c:pt idx="203">
                  <c:v>5.4030000000000005</c:v>
                </c:pt>
                <c:pt idx="204">
                  <c:v>5.3849999999999998</c:v>
                </c:pt>
                <c:pt idx="205">
                  <c:v>5.3905000000000003</c:v>
                </c:pt>
                <c:pt idx="206">
                  <c:v>5.3944999999999999</c:v>
                </c:pt>
                <c:pt idx="207">
                  <c:v>5.3789999999999996</c:v>
                </c:pt>
                <c:pt idx="208">
                  <c:v>5.3529999999999998</c:v>
                </c:pt>
                <c:pt idx="209">
                  <c:v>5.3494999999999999</c:v>
                </c:pt>
                <c:pt idx="210">
                  <c:v>5.3445</c:v>
                </c:pt>
                <c:pt idx="211">
                  <c:v>5.3320000000000007</c:v>
                </c:pt>
                <c:pt idx="212">
                  <c:v>5.3390000000000004</c:v>
                </c:pt>
                <c:pt idx="213">
                  <c:v>5.3254999999999999</c:v>
                </c:pt>
                <c:pt idx="214">
                  <c:v>5.3174999999999999</c:v>
                </c:pt>
                <c:pt idx="215">
                  <c:v>5.3045</c:v>
                </c:pt>
                <c:pt idx="216">
                  <c:v>5.3004999999999995</c:v>
                </c:pt>
                <c:pt idx="217">
                  <c:v>5.29</c:v>
                </c:pt>
                <c:pt idx="218">
                  <c:v>5.2705000000000002</c:v>
                </c:pt>
                <c:pt idx="219">
                  <c:v>5.2460000000000004</c:v>
                </c:pt>
                <c:pt idx="220">
                  <c:v>5.2545000000000002</c:v>
                </c:pt>
                <c:pt idx="221">
                  <c:v>5.2370000000000001</c:v>
                </c:pt>
                <c:pt idx="222">
                  <c:v>5.2095000000000002</c:v>
                </c:pt>
                <c:pt idx="223">
                  <c:v>5.2</c:v>
                </c:pt>
                <c:pt idx="224">
                  <c:v>5.1719999999999997</c:v>
                </c:pt>
                <c:pt idx="225">
                  <c:v>5.1635</c:v>
                </c:pt>
                <c:pt idx="226">
                  <c:v>5.1529999999999996</c:v>
                </c:pt>
                <c:pt idx="227">
                  <c:v>5.1334999999999997</c:v>
                </c:pt>
                <c:pt idx="228">
                  <c:v>5.1325000000000003</c:v>
                </c:pt>
                <c:pt idx="229">
                  <c:v>5.1115000000000004</c:v>
                </c:pt>
                <c:pt idx="230">
                  <c:v>5.1624999999999996</c:v>
                </c:pt>
                <c:pt idx="231">
                  <c:v>5.17</c:v>
                </c:pt>
                <c:pt idx="232">
                  <c:v>5.1530000000000005</c:v>
                </c:pt>
                <c:pt idx="233">
                  <c:v>5.1110000000000007</c:v>
                </c:pt>
                <c:pt idx="234">
                  <c:v>5.0549999999999997</c:v>
                </c:pt>
                <c:pt idx="235">
                  <c:v>5.0514999999999999</c:v>
                </c:pt>
                <c:pt idx="236">
                  <c:v>5.0244999999999997</c:v>
                </c:pt>
                <c:pt idx="237">
                  <c:v>5.0220000000000002</c:v>
                </c:pt>
                <c:pt idx="238">
                  <c:v>5.0305</c:v>
                </c:pt>
                <c:pt idx="239">
                  <c:v>4.9924999999999997</c:v>
                </c:pt>
                <c:pt idx="240">
                  <c:v>4.9870000000000001</c:v>
                </c:pt>
                <c:pt idx="241">
                  <c:v>4.9804999999999993</c:v>
                </c:pt>
                <c:pt idx="242">
                  <c:v>4.976</c:v>
                </c:pt>
                <c:pt idx="243">
                  <c:v>4.9729999999999999</c:v>
                </c:pt>
                <c:pt idx="244">
                  <c:v>4.9685000000000006</c:v>
                </c:pt>
                <c:pt idx="245">
                  <c:v>4.9790000000000001</c:v>
                </c:pt>
                <c:pt idx="246">
                  <c:v>4.9485000000000001</c:v>
                </c:pt>
                <c:pt idx="247">
                  <c:v>4.9290000000000003</c:v>
                </c:pt>
                <c:pt idx="248">
                  <c:v>4.9334999999999996</c:v>
                </c:pt>
                <c:pt idx="249">
                  <c:v>4.9619999999999997</c:v>
                </c:pt>
                <c:pt idx="250">
                  <c:v>4.9595000000000002</c:v>
                </c:pt>
                <c:pt idx="251">
                  <c:v>4.9320000000000004</c:v>
                </c:pt>
                <c:pt idx="252">
                  <c:v>4.8879999999999999</c:v>
                </c:pt>
                <c:pt idx="253">
                  <c:v>4.8815</c:v>
                </c:pt>
                <c:pt idx="254">
                  <c:v>4.8544999999999998</c:v>
                </c:pt>
                <c:pt idx="255">
                  <c:v>4.875</c:v>
                </c:pt>
                <c:pt idx="256">
                  <c:v>4.8479999999999999</c:v>
                </c:pt>
                <c:pt idx="257">
                  <c:v>4.8445</c:v>
                </c:pt>
                <c:pt idx="258">
                  <c:v>4.8414999999999999</c:v>
                </c:pt>
                <c:pt idx="259">
                  <c:v>4.8490000000000002</c:v>
                </c:pt>
                <c:pt idx="260">
                  <c:v>4.8309999999999995</c:v>
                </c:pt>
                <c:pt idx="261">
                  <c:v>4.8149999999999995</c:v>
                </c:pt>
                <c:pt idx="262">
                  <c:v>4.8064999999999998</c:v>
                </c:pt>
                <c:pt idx="263">
                  <c:v>4.7755000000000001</c:v>
                </c:pt>
                <c:pt idx="264">
                  <c:v>4.7714999999999996</c:v>
                </c:pt>
                <c:pt idx="265">
                  <c:v>4.6965000000000003</c:v>
                </c:pt>
                <c:pt idx="266">
                  <c:v>4.7134999999999998</c:v>
                </c:pt>
                <c:pt idx="267">
                  <c:v>4.7430000000000003</c:v>
                </c:pt>
                <c:pt idx="268">
                  <c:v>4.71</c:v>
                </c:pt>
                <c:pt idx="269">
                  <c:v>4.7140000000000004</c:v>
                </c:pt>
                <c:pt idx="270">
                  <c:v>4.7030000000000003</c:v>
                </c:pt>
                <c:pt idx="271">
                  <c:v>4.7084999999999999</c:v>
                </c:pt>
                <c:pt idx="272">
                  <c:v>4.6935000000000002</c:v>
                </c:pt>
                <c:pt idx="273">
                  <c:v>4.6505000000000001</c:v>
                </c:pt>
                <c:pt idx="274">
                  <c:v>4.6124999999999998</c:v>
                </c:pt>
                <c:pt idx="275">
                  <c:v>4.601</c:v>
                </c:pt>
                <c:pt idx="276">
                  <c:v>4.6174999999999997</c:v>
                </c:pt>
                <c:pt idx="277">
                  <c:v>4.6029999999999998</c:v>
                </c:pt>
                <c:pt idx="278">
                  <c:v>4.6059999999999999</c:v>
                </c:pt>
                <c:pt idx="279">
                  <c:v>4.5895000000000001</c:v>
                </c:pt>
                <c:pt idx="280">
                  <c:v>4.58</c:v>
                </c:pt>
                <c:pt idx="281">
                  <c:v>4.5720000000000001</c:v>
                </c:pt>
                <c:pt idx="282">
                  <c:v>4.5779999999999994</c:v>
                </c:pt>
                <c:pt idx="283">
                  <c:v>4.5519999999999996</c:v>
                </c:pt>
                <c:pt idx="284">
                  <c:v>4.5374999999999996</c:v>
                </c:pt>
                <c:pt idx="285">
                  <c:v>4.5229999999999997</c:v>
                </c:pt>
                <c:pt idx="286">
                  <c:v>4.5199999999999996</c:v>
                </c:pt>
                <c:pt idx="287">
                  <c:v>4.5674999999999999</c:v>
                </c:pt>
                <c:pt idx="288">
                  <c:v>4.5590000000000002</c:v>
                </c:pt>
                <c:pt idx="289">
                  <c:v>4.5274999999999999</c:v>
                </c:pt>
                <c:pt idx="290">
                  <c:v>4.5235000000000003</c:v>
                </c:pt>
                <c:pt idx="291">
                  <c:v>4.4870000000000001</c:v>
                </c:pt>
                <c:pt idx="292">
                  <c:v>4.4720000000000004</c:v>
                </c:pt>
                <c:pt idx="293">
                  <c:v>4.4705000000000004</c:v>
                </c:pt>
                <c:pt idx="294">
                  <c:v>4.4779999999999998</c:v>
                </c:pt>
                <c:pt idx="295">
                  <c:v>4.4424999999999999</c:v>
                </c:pt>
                <c:pt idx="296">
                  <c:v>4.4645000000000001</c:v>
                </c:pt>
                <c:pt idx="297">
                  <c:v>4.4645000000000001</c:v>
                </c:pt>
                <c:pt idx="298">
                  <c:v>4.4794999999999998</c:v>
                </c:pt>
                <c:pt idx="299">
                  <c:v>4.4975000000000005</c:v>
                </c:pt>
                <c:pt idx="300">
                  <c:v>4.38</c:v>
                </c:pt>
                <c:pt idx="301">
                  <c:v>4.3659999999999997</c:v>
                </c:pt>
                <c:pt idx="302">
                  <c:v>4.375</c:v>
                </c:pt>
                <c:pt idx="303">
                  <c:v>4.3805000000000005</c:v>
                </c:pt>
                <c:pt idx="304">
                  <c:v>4.3724999999999996</c:v>
                </c:pt>
                <c:pt idx="305">
                  <c:v>4.351</c:v>
                </c:pt>
                <c:pt idx="306">
                  <c:v>4.3730000000000002</c:v>
                </c:pt>
                <c:pt idx="307">
                  <c:v>4.3595000000000006</c:v>
                </c:pt>
                <c:pt idx="308">
                  <c:v>4.3810000000000002</c:v>
                </c:pt>
                <c:pt idx="309">
                  <c:v>4.3540000000000001</c:v>
                </c:pt>
                <c:pt idx="310">
                  <c:v>4.3479999999999999</c:v>
                </c:pt>
                <c:pt idx="311">
                  <c:v>4.3294999999999995</c:v>
                </c:pt>
                <c:pt idx="312">
                  <c:v>4.3285</c:v>
                </c:pt>
                <c:pt idx="313">
                  <c:v>4.3125</c:v>
                </c:pt>
                <c:pt idx="314">
                  <c:v>4.3215000000000003</c:v>
                </c:pt>
                <c:pt idx="315">
                  <c:v>4.327</c:v>
                </c:pt>
                <c:pt idx="316">
                  <c:v>4.2480000000000002</c:v>
                </c:pt>
                <c:pt idx="317">
                  <c:v>4.2494999999999994</c:v>
                </c:pt>
                <c:pt idx="318">
                  <c:v>4.2475000000000005</c:v>
                </c:pt>
                <c:pt idx="319">
                  <c:v>4.2430000000000003</c:v>
                </c:pt>
                <c:pt idx="320">
                  <c:v>4.2454999999999998</c:v>
                </c:pt>
                <c:pt idx="321">
                  <c:v>4.2389999999999999</c:v>
                </c:pt>
                <c:pt idx="322">
                  <c:v>4.2389999999999999</c:v>
                </c:pt>
                <c:pt idx="323">
                  <c:v>4.181</c:v>
                </c:pt>
                <c:pt idx="324">
                  <c:v>4.1579999999999995</c:v>
                </c:pt>
                <c:pt idx="325">
                  <c:v>4.1319999999999997</c:v>
                </c:pt>
                <c:pt idx="326">
                  <c:v>4.1245000000000003</c:v>
                </c:pt>
                <c:pt idx="327">
                  <c:v>4.1290000000000004</c:v>
                </c:pt>
                <c:pt idx="328">
                  <c:v>4.12</c:v>
                </c:pt>
                <c:pt idx="329">
                  <c:v>4.1084999999999994</c:v>
                </c:pt>
                <c:pt idx="330">
                  <c:v>4.0510000000000002</c:v>
                </c:pt>
                <c:pt idx="331">
                  <c:v>3.9909999999999997</c:v>
                </c:pt>
                <c:pt idx="332">
                  <c:v>4.0285000000000002</c:v>
                </c:pt>
                <c:pt idx="333">
                  <c:v>4.0060000000000002</c:v>
                </c:pt>
                <c:pt idx="334">
                  <c:v>3.9850000000000003</c:v>
                </c:pt>
                <c:pt idx="335">
                  <c:v>3.952</c:v>
                </c:pt>
                <c:pt idx="336">
                  <c:v>3.9245000000000001</c:v>
                </c:pt>
                <c:pt idx="337">
                  <c:v>3.9085000000000001</c:v>
                </c:pt>
                <c:pt idx="338">
                  <c:v>3.8690000000000002</c:v>
                </c:pt>
                <c:pt idx="339">
                  <c:v>3.835</c:v>
                </c:pt>
                <c:pt idx="340">
                  <c:v>3.8135000000000003</c:v>
                </c:pt>
                <c:pt idx="341">
                  <c:v>3.7850000000000001</c:v>
                </c:pt>
                <c:pt idx="342">
                  <c:v>3.7975000000000003</c:v>
                </c:pt>
                <c:pt idx="343">
                  <c:v>3.7815000000000003</c:v>
                </c:pt>
                <c:pt idx="344">
                  <c:v>3.7410000000000001</c:v>
                </c:pt>
                <c:pt idx="345">
                  <c:v>3.665</c:v>
                </c:pt>
                <c:pt idx="346">
                  <c:v>3.6345000000000001</c:v>
                </c:pt>
                <c:pt idx="347">
                  <c:v>3.637</c:v>
                </c:pt>
                <c:pt idx="348">
                  <c:v>3.6345000000000001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'16APRILE-1'!$T$15</c:f>
              <c:strCache>
                <c:ptCount val="1"/>
                <c:pt idx="0">
                  <c:v>HEAT POWER [W]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'16APRILE-1'!$A$16:$A$364</c:f>
              <c:numCache>
                <c:formatCode>General</c:formatCode>
                <c:ptCount val="3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</c:numCache>
            </c:numRef>
          </c:xVal>
          <c:yVal>
            <c:numRef>
              <c:f>'16APRILE-1'!$T$16:$T$364</c:f>
              <c:numCache>
                <c:formatCode>0.0</c:formatCode>
                <c:ptCount val="349"/>
                <c:pt idx="0">
                  <c:v>17.045454545454547</c:v>
                </c:pt>
                <c:pt idx="1">
                  <c:v>17.045454545454547</c:v>
                </c:pt>
                <c:pt idx="2">
                  <c:v>17.045454545454547</c:v>
                </c:pt>
                <c:pt idx="3">
                  <c:v>17.045454545454547</c:v>
                </c:pt>
                <c:pt idx="4">
                  <c:v>17.045454545454547</c:v>
                </c:pt>
                <c:pt idx="5">
                  <c:v>17.045454545454547</c:v>
                </c:pt>
                <c:pt idx="6">
                  <c:v>17.045454545454547</c:v>
                </c:pt>
                <c:pt idx="7">
                  <c:v>17.045454545454547</c:v>
                </c:pt>
                <c:pt idx="8">
                  <c:v>17.045454545454547</c:v>
                </c:pt>
                <c:pt idx="9">
                  <c:v>17.045454545454547</c:v>
                </c:pt>
                <c:pt idx="10">
                  <c:v>17.045454545454547</c:v>
                </c:pt>
                <c:pt idx="11">
                  <c:v>17.045454545454547</c:v>
                </c:pt>
                <c:pt idx="12">
                  <c:v>17.045454545454547</c:v>
                </c:pt>
                <c:pt idx="13">
                  <c:v>17.045454545454547</c:v>
                </c:pt>
                <c:pt idx="14">
                  <c:v>17.045454545454547</c:v>
                </c:pt>
                <c:pt idx="15">
                  <c:v>17.045454545454547</c:v>
                </c:pt>
                <c:pt idx="16">
                  <c:v>17.045454545454547</c:v>
                </c:pt>
                <c:pt idx="17">
                  <c:v>17.045454545454547</c:v>
                </c:pt>
                <c:pt idx="18">
                  <c:v>17.045454545454547</c:v>
                </c:pt>
                <c:pt idx="19">
                  <c:v>17.045454545454547</c:v>
                </c:pt>
                <c:pt idx="20">
                  <c:v>17.045454545454547</c:v>
                </c:pt>
                <c:pt idx="21">
                  <c:v>17.045454545454547</c:v>
                </c:pt>
                <c:pt idx="22">
                  <c:v>17.045454545454547</c:v>
                </c:pt>
                <c:pt idx="23">
                  <c:v>17.045454545454547</c:v>
                </c:pt>
                <c:pt idx="24">
                  <c:v>17.045454545454547</c:v>
                </c:pt>
                <c:pt idx="25">
                  <c:v>17.045454545454547</c:v>
                </c:pt>
                <c:pt idx="26">
                  <c:v>17.045454545454547</c:v>
                </c:pt>
                <c:pt idx="27">
                  <c:v>17.045454545454547</c:v>
                </c:pt>
                <c:pt idx="28">
                  <c:v>17.045454545454547</c:v>
                </c:pt>
                <c:pt idx="29">
                  <c:v>17.045454545454547</c:v>
                </c:pt>
                <c:pt idx="30">
                  <c:v>17.045454545454547</c:v>
                </c:pt>
                <c:pt idx="31">
                  <c:v>17.045454545454547</c:v>
                </c:pt>
                <c:pt idx="32">
                  <c:v>17.045454545454547</c:v>
                </c:pt>
                <c:pt idx="33">
                  <c:v>17.045454545454547</c:v>
                </c:pt>
                <c:pt idx="34">
                  <c:v>17.045454545454547</c:v>
                </c:pt>
                <c:pt idx="35">
                  <c:v>17.045454545454547</c:v>
                </c:pt>
                <c:pt idx="36">
                  <c:v>17.045454545454547</c:v>
                </c:pt>
                <c:pt idx="37">
                  <c:v>17.045454545454547</c:v>
                </c:pt>
                <c:pt idx="38">
                  <c:v>17.045454545454547</c:v>
                </c:pt>
                <c:pt idx="39">
                  <c:v>17.045454545454547</c:v>
                </c:pt>
                <c:pt idx="40">
                  <c:v>17.045454545454547</c:v>
                </c:pt>
                <c:pt idx="41">
                  <c:v>17.045454545454547</c:v>
                </c:pt>
                <c:pt idx="42">
                  <c:v>17.045454545454547</c:v>
                </c:pt>
                <c:pt idx="43">
                  <c:v>17.045454545454547</c:v>
                </c:pt>
                <c:pt idx="44">
                  <c:v>17.045454545454547</c:v>
                </c:pt>
                <c:pt idx="45">
                  <c:v>17.045454545454547</c:v>
                </c:pt>
                <c:pt idx="46">
                  <c:v>17.045454545454547</c:v>
                </c:pt>
                <c:pt idx="47">
                  <c:v>17.045454545454547</c:v>
                </c:pt>
                <c:pt idx="48">
                  <c:v>17.045454545454547</c:v>
                </c:pt>
                <c:pt idx="49">
                  <c:v>17.045454545454547</c:v>
                </c:pt>
                <c:pt idx="50">
                  <c:v>17.045454545454547</c:v>
                </c:pt>
                <c:pt idx="51">
                  <c:v>17.045454545454547</c:v>
                </c:pt>
                <c:pt idx="52">
                  <c:v>17.045454545454547</c:v>
                </c:pt>
                <c:pt idx="53">
                  <c:v>17.045454545454547</c:v>
                </c:pt>
                <c:pt idx="54">
                  <c:v>17.045454545454547</c:v>
                </c:pt>
                <c:pt idx="55">
                  <c:v>17.045454545454547</c:v>
                </c:pt>
                <c:pt idx="56">
                  <c:v>17.045454545454547</c:v>
                </c:pt>
                <c:pt idx="57">
                  <c:v>17.045454545454547</c:v>
                </c:pt>
                <c:pt idx="58">
                  <c:v>17.045454545454547</c:v>
                </c:pt>
                <c:pt idx="59">
                  <c:v>17.045454545454547</c:v>
                </c:pt>
                <c:pt idx="60">
                  <c:v>17.045454545454547</c:v>
                </c:pt>
                <c:pt idx="61">
                  <c:v>17.045454545454547</c:v>
                </c:pt>
                <c:pt idx="62">
                  <c:v>17.045454545454547</c:v>
                </c:pt>
                <c:pt idx="63">
                  <c:v>17.045454545454547</c:v>
                </c:pt>
                <c:pt idx="64">
                  <c:v>17.045454545454547</c:v>
                </c:pt>
                <c:pt idx="65">
                  <c:v>17.045454545454547</c:v>
                </c:pt>
                <c:pt idx="66">
                  <c:v>17.045454545454547</c:v>
                </c:pt>
                <c:pt idx="67">
                  <c:v>17.045454545454547</c:v>
                </c:pt>
                <c:pt idx="68">
                  <c:v>17.045454545454547</c:v>
                </c:pt>
                <c:pt idx="69">
                  <c:v>17.045454545454547</c:v>
                </c:pt>
                <c:pt idx="70">
                  <c:v>17.045454545454547</c:v>
                </c:pt>
                <c:pt idx="71">
                  <c:v>17.045454545454547</c:v>
                </c:pt>
                <c:pt idx="72">
                  <c:v>17.045454545454547</c:v>
                </c:pt>
                <c:pt idx="73">
                  <c:v>17.045454545454547</c:v>
                </c:pt>
                <c:pt idx="74">
                  <c:v>17.045454545454547</c:v>
                </c:pt>
                <c:pt idx="75">
                  <c:v>17.045454545454547</c:v>
                </c:pt>
                <c:pt idx="76">
                  <c:v>17.045454545454547</c:v>
                </c:pt>
                <c:pt idx="77">
                  <c:v>17.045454545454547</c:v>
                </c:pt>
                <c:pt idx="78">
                  <c:v>17.045454545454547</c:v>
                </c:pt>
                <c:pt idx="79">
                  <c:v>17.045454545454547</c:v>
                </c:pt>
                <c:pt idx="80">
                  <c:v>17.045454545454547</c:v>
                </c:pt>
                <c:pt idx="81">
                  <c:v>17.045454545454547</c:v>
                </c:pt>
                <c:pt idx="82">
                  <c:v>17.045454545454547</c:v>
                </c:pt>
                <c:pt idx="83">
                  <c:v>17.045454545454547</c:v>
                </c:pt>
                <c:pt idx="84">
                  <c:v>17.045454545454547</c:v>
                </c:pt>
                <c:pt idx="85">
                  <c:v>17.045454545454547</c:v>
                </c:pt>
                <c:pt idx="86">
                  <c:v>17.045454545454547</c:v>
                </c:pt>
                <c:pt idx="87">
                  <c:v>17.045454545454547</c:v>
                </c:pt>
                <c:pt idx="88">
                  <c:v>17.045454545454547</c:v>
                </c:pt>
                <c:pt idx="89">
                  <c:v>17.045454545454547</c:v>
                </c:pt>
                <c:pt idx="90">
                  <c:v>17.045454545454547</c:v>
                </c:pt>
                <c:pt idx="91">
                  <c:v>17.045454545454547</c:v>
                </c:pt>
                <c:pt idx="92">
                  <c:v>17.045454545454547</c:v>
                </c:pt>
                <c:pt idx="93">
                  <c:v>17.045454545454547</c:v>
                </c:pt>
                <c:pt idx="94">
                  <c:v>17.045454545454547</c:v>
                </c:pt>
                <c:pt idx="95">
                  <c:v>17.045454545454547</c:v>
                </c:pt>
                <c:pt idx="96">
                  <c:v>17.045454545454547</c:v>
                </c:pt>
                <c:pt idx="97">
                  <c:v>17.045454545454547</c:v>
                </c:pt>
                <c:pt idx="98">
                  <c:v>17.045454545454547</c:v>
                </c:pt>
                <c:pt idx="99">
                  <c:v>17.045454545454547</c:v>
                </c:pt>
                <c:pt idx="100">
                  <c:v>17.045454545454547</c:v>
                </c:pt>
                <c:pt idx="101">
                  <c:v>17.045454545454547</c:v>
                </c:pt>
                <c:pt idx="102">
                  <c:v>17.045454545454547</c:v>
                </c:pt>
                <c:pt idx="103">
                  <c:v>17.045454545454547</c:v>
                </c:pt>
                <c:pt idx="104">
                  <c:v>17.045454545454547</c:v>
                </c:pt>
                <c:pt idx="105">
                  <c:v>17.045454545454547</c:v>
                </c:pt>
                <c:pt idx="106">
                  <c:v>17.045454545454547</c:v>
                </c:pt>
                <c:pt idx="107">
                  <c:v>17.045454545454547</c:v>
                </c:pt>
                <c:pt idx="108">
                  <c:v>17.045454545454547</c:v>
                </c:pt>
                <c:pt idx="109">
                  <c:v>17.045454545454547</c:v>
                </c:pt>
                <c:pt idx="110">
                  <c:v>17.045454545454547</c:v>
                </c:pt>
                <c:pt idx="111">
                  <c:v>17.045454545454547</c:v>
                </c:pt>
                <c:pt idx="112">
                  <c:v>17.045454545454547</c:v>
                </c:pt>
                <c:pt idx="113">
                  <c:v>17.045454545454547</c:v>
                </c:pt>
                <c:pt idx="114">
                  <c:v>17.045454545454547</c:v>
                </c:pt>
                <c:pt idx="115">
                  <c:v>17.045454545454547</c:v>
                </c:pt>
                <c:pt idx="116">
                  <c:v>17.045454545454547</c:v>
                </c:pt>
                <c:pt idx="117">
                  <c:v>17.045454545454547</c:v>
                </c:pt>
                <c:pt idx="118">
                  <c:v>17.045454545454547</c:v>
                </c:pt>
                <c:pt idx="119">
                  <c:v>17.045454545454547</c:v>
                </c:pt>
                <c:pt idx="120">
                  <c:v>17.045454545454547</c:v>
                </c:pt>
                <c:pt idx="121">
                  <c:v>17.045454545454547</c:v>
                </c:pt>
                <c:pt idx="122">
                  <c:v>17.045454545454547</c:v>
                </c:pt>
                <c:pt idx="123">
                  <c:v>17.045454545454547</c:v>
                </c:pt>
                <c:pt idx="124">
                  <c:v>17.045454545454547</c:v>
                </c:pt>
                <c:pt idx="125">
                  <c:v>17.045454545454547</c:v>
                </c:pt>
                <c:pt idx="126">
                  <c:v>17.045454545454547</c:v>
                </c:pt>
                <c:pt idx="127">
                  <c:v>17.045454545454547</c:v>
                </c:pt>
                <c:pt idx="128">
                  <c:v>17.045454545454547</c:v>
                </c:pt>
                <c:pt idx="129">
                  <c:v>17.045454545454547</c:v>
                </c:pt>
                <c:pt idx="130">
                  <c:v>17.045454545454547</c:v>
                </c:pt>
                <c:pt idx="131">
                  <c:v>17.045454545454547</c:v>
                </c:pt>
                <c:pt idx="132">
                  <c:v>17.045454545454547</c:v>
                </c:pt>
                <c:pt idx="133">
                  <c:v>17.045454545454547</c:v>
                </c:pt>
                <c:pt idx="134">
                  <c:v>27.272727272727273</c:v>
                </c:pt>
                <c:pt idx="135">
                  <c:v>27.272727272727273</c:v>
                </c:pt>
                <c:pt idx="136">
                  <c:v>27.272727272727273</c:v>
                </c:pt>
                <c:pt idx="137">
                  <c:v>27.272727272727273</c:v>
                </c:pt>
                <c:pt idx="138">
                  <c:v>27.272727272727273</c:v>
                </c:pt>
                <c:pt idx="139">
                  <c:v>27.272727272727273</c:v>
                </c:pt>
                <c:pt idx="140">
                  <c:v>27.272727272727273</c:v>
                </c:pt>
                <c:pt idx="141">
                  <c:v>27.272727272727273</c:v>
                </c:pt>
                <c:pt idx="142">
                  <c:v>27.272727272727273</c:v>
                </c:pt>
                <c:pt idx="143">
                  <c:v>27.272727272727273</c:v>
                </c:pt>
                <c:pt idx="144">
                  <c:v>27.272727272727273</c:v>
                </c:pt>
                <c:pt idx="145">
                  <c:v>27.272727272727273</c:v>
                </c:pt>
                <c:pt idx="146">
                  <c:v>27.272727272727273</c:v>
                </c:pt>
                <c:pt idx="147">
                  <c:v>27.272727272727273</c:v>
                </c:pt>
                <c:pt idx="148">
                  <c:v>27.272727272727273</c:v>
                </c:pt>
                <c:pt idx="149">
                  <c:v>27.272727272727273</c:v>
                </c:pt>
                <c:pt idx="150">
                  <c:v>27.272727272727273</c:v>
                </c:pt>
                <c:pt idx="151">
                  <c:v>27.272727272727273</c:v>
                </c:pt>
                <c:pt idx="152">
                  <c:v>27.272727272727273</c:v>
                </c:pt>
                <c:pt idx="153">
                  <c:v>27.272727272727273</c:v>
                </c:pt>
                <c:pt idx="154">
                  <c:v>27.272727272727273</c:v>
                </c:pt>
                <c:pt idx="155">
                  <c:v>27.272727272727273</c:v>
                </c:pt>
                <c:pt idx="156">
                  <c:v>27.272727272727273</c:v>
                </c:pt>
                <c:pt idx="157">
                  <c:v>27.272727272727273</c:v>
                </c:pt>
                <c:pt idx="158">
                  <c:v>27.272727272727273</c:v>
                </c:pt>
                <c:pt idx="159">
                  <c:v>27.272727272727273</c:v>
                </c:pt>
                <c:pt idx="160">
                  <c:v>27.272727272727273</c:v>
                </c:pt>
                <c:pt idx="161">
                  <c:v>27.272727272727273</c:v>
                </c:pt>
                <c:pt idx="162">
                  <c:v>27.272727272727273</c:v>
                </c:pt>
                <c:pt idx="163">
                  <c:v>27.272727272727273</c:v>
                </c:pt>
                <c:pt idx="164">
                  <c:v>27.272727272727273</c:v>
                </c:pt>
                <c:pt idx="165">
                  <c:v>27.272727272727273</c:v>
                </c:pt>
                <c:pt idx="166">
                  <c:v>27.272727272727273</c:v>
                </c:pt>
                <c:pt idx="167">
                  <c:v>27.272727272727273</c:v>
                </c:pt>
                <c:pt idx="168">
                  <c:v>27.272727272727273</c:v>
                </c:pt>
                <c:pt idx="169">
                  <c:v>27.272727272727273</c:v>
                </c:pt>
                <c:pt idx="170">
                  <c:v>27.272727272727273</c:v>
                </c:pt>
                <c:pt idx="171">
                  <c:v>27.272727272727273</c:v>
                </c:pt>
                <c:pt idx="172">
                  <c:v>27.272727272727273</c:v>
                </c:pt>
                <c:pt idx="173">
                  <c:v>27.272727272727273</c:v>
                </c:pt>
                <c:pt idx="174">
                  <c:v>27.272727272727273</c:v>
                </c:pt>
                <c:pt idx="175">
                  <c:v>27.272727272727273</c:v>
                </c:pt>
                <c:pt idx="176">
                  <c:v>27.272727272727273</c:v>
                </c:pt>
                <c:pt idx="177">
                  <c:v>27.272727272727273</c:v>
                </c:pt>
                <c:pt idx="178">
                  <c:v>27.272727272727273</c:v>
                </c:pt>
                <c:pt idx="179">
                  <c:v>27.272727272727273</c:v>
                </c:pt>
                <c:pt idx="180">
                  <c:v>27.272727272727273</c:v>
                </c:pt>
                <c:pt idx="181">
                  <c:v>27.272727272727273</c:v>
                </c:pt>
                <c:pt idx="182">
                  <c:v>27.272727272727273</c:v>
                </c:pt>
                <c:pt idx="183">
                  <c:v>27.272727272727273</c:v>
                </c:pt>
                <c:pt idx="184">
                  <c:v>27.272727272727273</c:v>
                </c:pt>
                <c:pt idx="185">
                  <c:v>27.272727272727273</c:v>
                </c:pt>
                <c:pt idx="186">
                  <c:v>27.272727272727273</c:v>
                </c:pt>
                <c:pt idx="187">
                  <c:v>27.272727272727273</c:v>
                </c:pt>
                <c:pt idx="188">
                  <c:v>27.272727272727273</c:v>
                </c:pt>
                <c:pt idx="189">
                  <c:v>27.272727272727273</c:v>
                </c:pt>
                <c:pt idx="190">
                  <c:v>27.272727272727273</c:v>
                </c:pt>
                <c:pt idx="191">
                  <c:v>27.272727272727273</c:v>
                </c:pt>
                <c:pt idx="192">
                  <c:v>27.272727272727273</c:v>
                </c:pt>
                <c:pt idx="193">
                  <c:v>27.272727272727273</c:v>
                </c:pt>
                <c:pt idx="194">
                  <c:v>27.272727272727273</c:v>
                </c:pt>
                <c:pt idx="195">
                  <c:v>27.272727272727273</c:v>
                </c:pt>
                <c:pt idx="196">
                  <c:v>27.272727272727273</c:v>
                </c:pt>
                <c:pt idx="197">
                  <c:v>27.272727272727273</c:v>
                </c:pt>
                <c:pt idx="198">
                  <c:v>27.272727272727273</c:v>
                </c:pt>
                <c:pt idx="199">
                  <c:v>27.272727272727273</c:v>
                </c:pt>
                <c:pt idx="200">
                  <c:v>27.272727272727273</c:v>
                </c:pt>
                <c:pt idx="201">
                  <c:v>27.272727272727273</c:v>
                </c:pt>
                <c:pt idx="202">
                  <c:v>27.272727272727273</c:v>
                </c:pt>
                <c:pt idx="203">
                  <c:v>27.272727272727273</c:v>
                </c:pt>
                <c:pt idx="204">
                  <c:v>27.272727272727273</c:v>
                </c:pt>
                <c:pt idx="205">
                  <c:v>27.272727272727273</c:v>
                </c:pt>
                <c:pt idx="206">
                  <c:v>27.272727272727273</c:v>
                </c:pt>
                <c:pt idx="207">
                  <c:v>27.272727272727273</c:v>
                </c:pt>
                <c:pt idx="208">
                  <c:v>27.272727272727273</c:v>
                </c:pt>
                <c:pt idx="209">
                  <c:v>27.272727272727273</c:v>
                </c:pt>
                <c:pt idx="210">
                  <c:v>27.272727272727273</c:v>
                </c:pt>
                <c:pt idx="211">
                  <c:v>27.272727272727273</c:v>
                </c:pt>
                <c:pt idx="212">
                  <c:v>27.272727272727273</c:v>
                </c:pt>
                <c:pt idx="213">
                  <c:v>27.272727272727273</c:v>
                </c:pt>
                <c:pt idx="214">
                  <c:v>27.272727272727273</c:v>
                </c:pt>
                <c:pt idx="215">
                  <c:v>27.272727272727273</c:v>
                </c:pt>
                <c:pt idx="216">
                  <c:v>27.272727272727273</c:v>
                </c:pt>
                <c:pt idx="217">
                  <c:v>27.272727272727273</c:v>
                </c:pt>
                <c:pt idx="218">
                  <c:v>27.272727272727273</c:v>
                </c:pt>
                <c:pt idx="219">
                  <c:v>27.272727272727273</c:v>
                </c:pt>
                <c:pt idx="220">
                  <c:v>27.272727272727273</c:v>
                </c:pt>
                <c:pt idx="221">
                  <c:v>27.272727272727273</c:v>
                </c:pt>
                <c:pt idx="222">
                  <c:v>27.272727272727273</c:v>
                </c:pt>
                <c:pt idx="223">
                  <c:v>27.272727272727273</c:v>
                </c:pt>
                <c:pt idx="224">
                  <c:v>27.272727272727273</c:v>
                </c:pt>
                <c:pt idx="225">
                  <c:v>27.272727272727273</c:v>
                </c:pt>
                <c:pt idx="226">
                  <c:v>27.272727272727273</c:v>
                </c:pt>
                <c:pt idx="227">
                  <c:v>27.272727272727273</c:v>
                </c:pt>
                <c:pt idx="228">
                  <c:v>27.272727272727273</c:v>
                </c:pt>
                <c:pt idx="229">
                  <c:v>27.272727272727273</c:v>
                </c:pt>
                <c:pt idx="230">
                  <c:v>27.272727272727273</c:v>
                </c:pt>
                <c:pt idx="231">
                  <c:v>27.272727272727273</c:v>
                </c:pt>
                <c:pt idx="232">
                  <c:v>27.272727272727273</c:v>
                </c:pt>
                <c:pt idx="233">
                  <c:v>27.272727272727273</c:v>
                </c:pt>
                <c:pt idx="234">
                  <c:v>27.272727272727273</c:v>
                </c:pt>
                <c:pt idx="235">
                  <c:v>27.272727272727273</c:v>
                </c:pt>
                <c:pt idx="236">
                  <c:v>27.272727272727273</c:v>
                </c:pt>
                <c:pt idx="237">
                  <c:v>27.272727272727273</c:v>
                </c:pt>
                <c:pt idx="238">
                  <c:v>27.272727272727273</c:v>
                </c:pt>
                <c:pt idx="239">
                  <c:v>27.272727272727273</c:v>
                </c:pt>
                <c:pt idx="240">
                  <c:v>27.272727272727273</c:v>
                </c:pt>
                <c:pt idx="241">
                  <c:v>27.272727272727273</c:v>
                </c:pt>
                <c:pt idx="242">
                  <c:v>27.272727272727273</c:v>
                </c:pt>
                <c:pt idx="243">
                  <c:v>27.272727272727273</c:v>
                </c:pt>
                <c:pt idx="244">
                  <c:v>27.272727272727273</c:v>
                </c:pt>
                <c:pt idx="245">
                  <c:v>27.272727272727273</c:v>
                </c:pt>
                <c:pt idx="246">
                  <c:v>27.272727272727273</c:v>
                </c:pt>
                <c:pt idx="247">
                  <c:v>27.272727272727273</c:v>
                </c:pt>
                <c:pt idx="248">
                  <c:v>27.272727272727273</c:v>
                </c:pt>
                <c:pt idx="249">
                  <c:v>27.272727272727273</c:v>
                </c:pt>
                <c:pt idx="250">
                  <c:v>27.272727272727273</c:v>
                </c:pt>
                <c:pt idx="251">
                  <c:v>27.272727272727273</c:v>
                </c:pt>
                <c:pt idx="252">
                  <c:v>27.272727272727273</c:v>
                </c:pt>
                <c:pt idx="253">
                  <c:v>27.272727272727273</c:v>
                </c:pt>
                <c:pt idx="254">
                  <c:v>27.272727272727273</c:v>
                </c:pt>
                <c:pt idx="255">
                  <c:v>27.272727272727273</c:v>
                </c:pt>
                <c:pt idx="256">
                  <c:v>27.272727272727273</c:v>
                </c:pt>
                <c:pt idx="257">
                  <c:v>27.272727272727273</c:v>
                </c:pt>
                <c:pt idx="258">
                  <c:v>27.272727272727273</c:v>
                </c:pt>
                <c:pt idx="259">
                  <c:v>27.272727272727273</c:v>
                </c:pt>
                <c:pt idx="260">
                  <c:v>27.272727272727273</c:v>
                </c:pt>
                <c:pt idx="261">
                  <c:v>27.272727272727273</c:v>
                </c:pt>
                <c:pt idx="262">
                  <c:v>27.272727272727273</c:v>
                </c:pt>
                <c:pt idx="263">
                  <c:v>27.272727272727273</c:v>
                </c:pt>
                <c:pt idx="264">
                  <c:v>27.272727272727273</c:v>
                </c:pt>
                <c:pt idx="265">
                  <c:v>27.272727272727273</c:v>
                </c:pt>
                <c:pt idx="266">
                  <c:v>27.272727272727273</c:v>
                </c:pt>
                <c:pt idx="267">
                  <c:v>27.272727272727273</c:v>
                </c:pt>
                <c:pt idx="268">
                  <c:v>27.272727272727273</c:v>
                </c:pt>
                <c:pt idx="269">
                  <c:v>27.272727272727273</c:v>
                </c:pt>
                <c:pt idx="270">
                  <c:v>27.272727272727273</c:v>
                </c:pt>
                <c:pt idx="271">
                  <c:v>27.272727272727273</c:v>
                </c:pt>
                <c:pt idx="272">
                  <c:v>27.272727272727273</c:v>
                </c:pt>
                <c:pt idx="273">
                  <c:v>27.272727272727273</c:v>
                </c:pt>
                <c:pt idx="274">
                  <c:v>27.272727272727273</c:v>
                </c:pt>
                <c:pt idx="275">
                  <c:v>27.272727272727273</c:v>
                </c:pt>
                <c:pt idx="276">
                  <c:v>27.272727272727273</c:v>
                </c:pt>
                <c:pt idx="277">
                  <c:v>27.272727272727273</c:v>
                </c:pt>
                <c:pt idx="278">
                  <c:v>27.272727272727273</c:v>
                </c:pt>
                <c:pt idx="279">
                  <c:v>27.272727272727273</c:v>
                </c:pt>
                <c:pt idx="280">
                  <c:v>27.272727272727273</c:v>
                </c:pt>
                <c:pt idx="281">
                  <c:v>27.272727272727273</c:v>
                </c:pt>
                <c:pt idx="282">
                  <c:v>27.272727272727273</c:v>
                </c:pt>
                <c:pt idx="283">
                  <c:v>27.272727272727273</c:v>
                </c:pt>
                <c:pt idx="284">
                  <c:v>27.272727272727273</c:v>
                </c:pt>
                <c:pt idx="285">
                  <c:v>27.272727272727273</c:v>
                </c:pt>
                <c:pt idx="286">
                  <c:v>27.272727272727273</c:v>
                </c:pt>
                <c:pt idx="287">
                  <c:v>27.272727272727273</c:v>
                </c:pt>
                <c:pt idx="288">
                  <c:v>27.272727272727273</c:v>
                </c:pt>
                <c:pt idx="289">
                  <c:v>27.272727272727273</c:v>
                </c:pt>
                <c:pt idx="290">
                  <c:v>27.272727272727273</c:v>
                </c:pt>
                <c:pt idx="291">
                  <c:v>27.272727272727273</c:v>
                </c:pt>
                <c:pt idx="292">
                  <c:v>27.272727272727273</c:v>
                </c:pt>
                <c:pt idx="293">
                  <c:v>27.272727272727273</c:v>
                </c:pt>
                <c:pt idx="294">
                  <c:v>27.272727272727273</c:v>
                </c:pt>
                <c:pt idx="295">
                  <c:v>27.272727272727273</c:v>
                </c:pt>
                <c:pt idx="296">
                  <c:v>27.272727272727273</c:v>
                </c:pt>
                <c:pt idx="297">
                  <c:v>27.272727272727273</c:v>
                </c:pt>
                <c:pt idx="298">
                  <c:v>27.272727272727273</c:v>
                </c:pt>
                <c:pt idx="299">
                  <c:v>27.272727272727273</c:v>
                </c:pt>
                <c:pt idx="300">
                  <c:v>27.272727272727273</c:v>
                </c:pt>
                <c:pt idx="301">
                  <c:v>27.272727272727273</c:v>
                </c:pt>
                <c:pt idx="302">
                  <c:v>27.272727272727273</c:v>
                </c:pt>
                <c:pt idx="303">
                  <c:v>27.272727272727273</c:v>
                </c:pt>
                <c:pt idx="304">
                  <c:v>27.272727272727273</c:v>
                </c:pt>
                <c:pt idx="305">
                  <c:v>27.272727272727273</c:v>
                </c:pt>
                <c:pt idx="306">
                  <c:v>27.272727272727273</c:v>
                </c:pt>
                <c:pt idx="307">
                  <c:v>27.272727272727273</c:v>
                </c:pt>
                <c:pt idx="308">
                  <c:v>27.272727272727273</c:v>
                </c:pt>
                <c:pt idx="309">
                  <c:v>27.272727272727273</c:v>
                </c:pt>
                <c:pt idx="310">
                  <c:v>27.272727272727273</c:v>
                </c:pt>
                <c:pt idx="311">
                  <c:v>27.272727272727273</c:v>
                </c:pt>
                <c:pt idx="312">
                  <c:v>27.272727272727273</c:v>
                </c:pt>
                <c:pt idx="313">
                  <c:v>27.272727272727273</c:v>
                </c:pt>
                <c:pt idx="314">
                  <c:v>27.272727272727273</c:v>
                </c:pt>
                <c:pt idx="315">
                  <c:v>27.272727272727273</c:v>
                </c:pt>
                <c:pt idx="316">
                  <c:v>27.272727272727273</c:v>
                </c:pt>
                <c:pt idx="317">
                  <c:v>27.272727272727273</c:v>
                </c:pt>
                <c:pt idx="318">
                  <c:v>27.272727272727273</c:v>
                </c:pt>
                <c:pt idx="319">
                  <c:v>27.272727272727273</c:v>
                </c:pt>
                <c:pt idx="320">
                  <c:v>27.272727272727273</c:v>
                </c:pt>
                <c:pt idx="321">
                  <c:v>27.272727272727273</c:v>
                </c:pt>
                <c:pt idx="322">
                  <c:v>27.272727272727273</c:v>
                </c:pt>
                <c:pt idx="323">
                  <c:v>27.272727272727273</c:v>
                </c:pt>
                <c:pt idx="324">
                  <c:v>27.272727272727273</c:v>
                </c:pt>
                <c:pt idx="325">
                  <c:v>27.272727272727273</c:v>
                </c:pt>
                <c:pt idx="326">
                  <c:v>27.272727272727273</c:v>
                </c:pt>
                <c:pt idx="327">
                  <c:v>27.272727272727273</c:v>
                </c:pt>
                <c:pt idx="328">
                  <c:v>27.272727272727273</c:v>
                </c:pt>
                <c:pt idx="329">
                  <c:v>27.272727272727273</c:v>
                </c:pt>
                <c:pt idx="330">
                  <c:v>27.272727272727273</c:v>
                </c:pt>
                <c:pt idx="331">
                  <c:v>27.272727272727273</c:v>
                </c:pt>
                <c:pt idx="332">
                  <c:v>27.272727272727273</c:v>
                </c:pt>
                <c:pt idx="333">
                  <c:v>27.272727272727273</c:v>
                </c:pt>
                <c:pt idx="334">
                  <c:v>27.272727272727273</c:v>
                </c:pt>
                <c:pt idx="335">
                  <c:v>27.272727272727273</c:v>
                </c:pt>
                <c:pt idx="336">
                  <c:v>27.272727272727273</c:v>
                </c:pt>
                <c:pt idx="337">
                  <c:v>27.272727272727273</c:v>
                </c:pt>
                <c:pt idx="338">
                  <c:v>27.272727272727273</c:v>
                </c:pt>
                <c:pt idx="339">
                  <c:v>27.272727272727273</c:v>
                </c:pt>
                <c:pt idx="340">
                  <c:v>27.272727272727273</c:v>
                </c:pt>
                <c:pt idx="341">
                  <c:v>27.272727272727273</c:v>
                </c:pt>
                <c:pt idx="342">
                  <c:v>27.272727272727273</c:v>
                </c:pt>
                <c:pt idx="343">
                  <c:v>27.272727272727273</c:v>
                </c:pt>
                <c:pt idx="344">
                  <c:v>27.272727272727273</c:v>
                </c:pt>
                <c:pt idx="345">
                  <c:v>27.272727272727273</c:v>
                </c:pt>
                <c:pt idx="346">
                  <c:v>27.272727272727273</c:v>
                </c:pt>
                <c:pt idx="347">
                  <c:v>27.272727272727273</c:v>
                </c:pt>
                <c:pt idx="348">
                  <c:v>27.272727272727273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09600"/>
        <c:axId val="84811136"/>
      </c:scatterChart>
      <c:valAx>
        <c:axId val="84809600"/>
        <c:scaling>
          <c:orientation val="minMax"/>
          <c:max val="40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84811136"/>
        <c:crosses val="autoZero"/>
        <c:crossBetween val="midCat"/>
      </c:valAx>
      <c:valAx>
        <c:axId val="84811136"/>
        <c:scaling>
          <c:orientation val="minMax"/>
          <c:max val="3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8480960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D36259A4-CF62-47CB-8C10-201FF2946998}" type="datetimeFigureOut">
              <a:rPr lang="en-GB" smtClean="0"/>
              <a:pPr/>
              <a:t>15/05/2014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D694FB5E-AFD9-4393-B65C-91555B37E4A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1867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27BBEAE5-ED8F-4597-928E-E8228501D01A}" type="datetimeFigureOut">
              <a:rPr lang="en-GB" smtClean="0"/>
              <a:pPr/>
              <a:t>15/05/2014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599" y="4862015"/>
            <a:ext cx="5680103" cy="4605085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506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610FA86-7D9B-4290-B0DF-BE60E5E8DA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6453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12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smtClean="0"/>
              <a:t>recall</a:t>
            </a:r>
            <a:r>
              <a:rPr lang="en-GB" b="1" baseline="0" smtClean="0"/>
              <a:t> on the SPL supporting system</a:t>
            </a:r>
            <a:r>
              <a:rPr lang="en-GB" baseline="0" smtClean="0"/>
              <a:t>: </a:t>
            </a:r>
          </a:p>
          <a:p>
            <a:r>
              <a:rPr lang="en-GB" baseline="0" smtClean="0"/>
              <a:t>As seen in the previous presentation, the cavities in the spl machine are not supported by traditional space frames or rods: in order to lower the heat loads, we’ve been used some components which are already existing in the machine meaning the outer conductor of the main couplers and the intercavity supports.</a:t>
            </a:r>
          </a:p>
          <a:p>
            <a:endParaRPr lang="en-GB" baseline="0" smtClean="0"/>
          </a:p>
          <a:p>
            <a:r>
              <a:rPr lang="en-GB" baseline="0" smtClean="0"/>
              <a:t>Beyond the the stringent </a:t>
            </a:r>
            <a:r>
              <a:rPr lang="en-GB" b="1" baseline="0" smtClean="0"/>
              <a:t>requirements</a:t>
            </a:r>
            <a:r>
              <a:rPr lang="en-GB" baseline="0" smtClean="0"/>
              <a:t> on heat loads, this supporting scheme needs to cope with the unavoidable movements appearing during cool down.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45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smtClean="0"/>
              <a:t>What is </a:t>
            </a:r>
            <a:r>
              <a:rPr lang="en-GB" b="1" baseline="0" smtClean="0"/>
              <a:t>the test on the mockup for ?</a:t>
            </a:r>
          </a:p>
          <a:p>
            <a:r>
              <a:rPr lang="en-GB" baseline="0" smtClean="0"/>
              <a:t>Scope of the test is ..</a:t>
            </a:r>
          </a:p>
          <a:p>
            <a:endParaRPr lang="en-GB" baseline="0" smtClean="0"/>
          </a:p>
          <a:p>
            <a:r>
              <a:rPr lang="en-GB" b="1" baseline="0" smtClean="0"/>
              <a:t>How has it been implemented ?</a:t>
            </a:r>
          </a:p>
          <a:p>
            <a:r>
              <a:rPr lang="en-GB" smtClean="0"/>
              <a:t>Through a full size…..</a:t>
            </a:r>
          </a:p>
        </p:txBody>
      </p:sp>
    </p:spTree>
    <p:extLst>
      <p:ext uri="{BB962C8B-B14F-4D97-AF65-F5344CB8AC3E}">
        <p14:creationId xmlns:p14="http://schemas.microsoft.com/office/powerpoint/2010/main" val="2891970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Nice picture of the </a:t>
            </a:r>
            <a:r>
              <a:rPr lang="en-GB" b="1" smtClean="0"/>
              <a:t>installed mockup </a:t>
            </a:r>
            <a:r>
              <a:rPr lang="en-GB" b="0" smtClean="0"/>
              <a:t>..</a:t>
            </a:r>
            <a:endParaRPr lang="en-GB" smtClean="0"/>
          </a:p>
          <a:p>
            <a:endParaRPr lang="en-GB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smtClean="0"/>
              <a:t>Thermal</a:t>
            </a:r>
            <a:r>
              <a:rPr lang="en-GB" b="1" baseline="0" smtClean="0"/>
              <a:t> and mechanical sensors </a:t>
            </a:r>
            <a:r>
              <a:rPr lang="en-GB" baseline="0" smtClean="0"/>
              <a:t>(Pt100,thermocouples, bending and displacement sensors) have been placed on the mockup for experimental validation of theoretical studies regarding thermal performances and mechanical contractions.</a:t>
            </a:r>
            <a:endParaRPr lang="fr-FR" smtClean="0"/>
          </a:p>
          <a:p>
            <a:r>
              <a:rPr lang="en-GB" smtClean="0"/>
              <a:t>ich you’ll discover</a:t>
            </a:r>
            <a:r>
              <a:rPr lang="en-GB" baseline="0" smtClean="0"/>
              <a:t> tomorrow if you’re coming to the visit in SMI2.</a:t>
            </a:r>
          </a:p>
          <a:p>
            <a:endParaRPr lang="en-GB" baseline="0" smtClean="0"/>
          </a:p>
          <a:p>
            <a:r>
              <a:rPr lang="en-GB" baseline="0" smtClean="0"/>
              <a:t>Pt100 (class B) accuracy:	&lt;+- 1 deg</a:t>
            </a:r>
          </a:p>
          <a:p>
            <a:r>
              <a:rPr lang="en-GB" baseline="0" smtClean="0"/>
              <a:t>TC type E accuracy:	&lt; +-2 deg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970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The </a:t>
            </a:r>
            <a:r>
              <a:rPr lang="en-GB" b="1" smtClean="0"/>
              <a:t>approach</a:t>
            </a:r>
            <a:r>
              <a:rPr lang="en-GB" smtClean="0"/>
              <a:t> which has</a:t>
            </a:r>
            <a:r>
              <a:rPr lang="en-GB" baseline="0" smtClean="0"/>
              <a:t> been adopted in general:</a:t>
            </a:r>
          </a:p>
          <a:p>
            <a:pPr marL="177674" indent="-177674">
              <a:buFontTx/>
              <a:buChar char="-"/>
            </a:pPr>
            <a:r>
              <a:rPr lang="en-GB" baseline="0" smtClean="0"/>
              <a:t>Get some measurements from our test by reading out of sensors (so far about overall 15 weeks of testing with 1 Hz acquisition freq).</a:t>
            </a:r>
          </a:p>
          <a:p>
            <a:endParaRPr lang="en-GB" baseline="0" smtClean="0"/>
          </a:p>
          <a:p>
            <a:r>
              <a:rPr lang="en-GB" b="1" baseline="0" smtClean="0"/>
              <a:t>Compare experimental data to both </a:t>
            </a:r>
          </a:p>
          <a:p>
            <a:pPr marL="177674" indent="-177674">
              <a:buFontTx/>
              <a:buChar char="-"/>
            </a:pPr>
            <a:r>
              <a:rPr lang="en-GB" baseline="0" smtClean="0"/>
              <a:t>analytical models already presented in my previous presentations (not giving here the details)</a:t>
            </a:r>
          </a:p>
          <a:p>
            <a:pPr marL="177674" indent="-177674">
              <a:buFontTx/>
              <a:buChar char="-"/>
            </a:pPr>
            <a:r>
              <a:rPr lang="en-GB" baseline="0" smtClean="0"/>
              <a:t>And to finite elements studies mostly thermal and with fluid dynamics calculations when needed.</a:t>
            </a:r>
          </a:p>
          <a:p>
            <a:endParaRPr lang="en-GB" baseline="0"/>
          </a:p>
          <a:p>
            <a:r>
              <a:rPr lang="en-GB" b="1" baseline="0" smtClean="0"/>
              <a:t>Material and gas properties </a:t>
            </a:r>
            <a:r>
              <a:rPr lang="en-GB" baseline="0" smtClean="0"/>
              <a:t>have beeen calculated with the cryocomp and gaspak sotwares.</a:t>
            </a:r>
          </a:p>
        </p:txBody>
      </p:sp>
    </p:spTree>
    <p:extLst>
      <p:ext uri="{BB962C8B-B14F-4D97-AF65-F5344CB8AC3E}">
        <p14:creationId xmlns:p14="http://schemas.microsoft.com/office/powerpoint/2010/main" val="3854765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Lets start from a </a:t>
            </a:r>
            <a:r>
              <a:rPr lang="en-GB" b="1" smtClean="0"/>
              <a:t>typical</a:t>
            </a:r>
            <a:r>
              <a:rPr lang="en-GB" b="1" baseline="0" smtClean="0"/>
              <a:t> temp distribution </a:t>
            </a:r>
            <a:r>
              <a:rPr lang="en-GB" baseline="0" smtClean="0"/>
              <a:t>obtained last month during the test:</a:t>
            </a:r>
          </a:p>
          <a:p>
            <a:r>
              <a:rPr lang="en-GB" baseline="0" smtClean="0"/>
              <a:t>Cavities were kept cold, whereas dwt were not actively cooled</a:t>
            </a:r>
          </a:p>
          <a:p>
            <a:r>
              <a:rPr lang="en-GB" baseline="0" smtClean="0"/>
              <a:t>For example, we can highlight the t distrib </a:t>
            </a:r>
            <a:r>
              <a:rPr lang="en-GB" b="1" baseline="0" smtClean="0"/>
              <a:t>obtained for the ics and for the dwt </a:t>
            </a:r>
            <a:r>
              <a:rPr lang="en-GB" b="0" baseline="0" smtClean="0"/>
              <a:t>=&gt; 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247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smtClean="0"/>
              <a:t>Coming to the </a:t>
            </a:r>
            <a:r>
              <a:rPr lang="en-GB" b="1" baseline="0" smtClean="0"/>
              <a:t>dwt, the most delicate component</a:t>
            </a:r>
            <a:r>
              <a:rPr lang="en-GB" baseline="0" smtClean="0"/>
              <a:t>, during similar test conditions we obtained this temp distrib (on the left)</a:t>
            </a:r>
          </a:p>
          <a:p>
            <a:r>
              <a:rPr lang="en-GB" baseline="0" smtClean="0"/>
              <a:t>which is compared to that coming from estimations, both semi-analytical and fe models (on the right).</a:t>
            </a:r>
          </a:p>
          <a:p>
            <a:r>
              <a:rPr lang="en-GB" baseline="0" smtClean="0"/>
              <a:t>..Remind that </a:t>
            </a:r>
            <a:r>
              <a:rPr lang="en-GB" b="1" baseline="0" smtClean="0"/>
              <a:t>no gas cooling </a:t>
            </a:r>
            <a:r>
              <a:rPr lang="en-GB" baseline="0" smtClean="0"/>
              <a:t>is present !</a:t>
            </a:r>
          </a:p>
          <a:p>
            <a:r>
              <a:rPr lang="en-GB" baseline="0" smtClean="0"/>
              <a:t>So </a:t>
            </a:r>
            <a:r>
              <a:rPr lang="en-GB" b="1" baseline="0" smtClean="0"/>
              <a:t>temp profile along the wall</a:t>
            </a:r>
            <a:r>
              <a:rPr lang="en-GB" baseline="0" smtClean="0"/>
              <a:t>, from the cold bath to the outer flange which is being heated by a resistive wire is shown, and temp differences from test to theory are indicated. Red dots is the test results, blue and green are for fe and semi-anal values.</a:t>
            </a:r>
          </a:p>
          <a:p>
            <a:endParaRPr lang="en-GB" baseline="0" smtClean="0"/>
          </a:p>
          <a:p>
            <a:r>
              <a:rPr lang="en-GB" baseline="0" smtClean="0"/>
              <a:t>Despite bigger differences at warm temp, we are able to very well </a:t>
            </a:r>
            <a:r>
              <a:rPr lang="en-GB" b="1" baseline="0" smtClean="0"/>
              <a:t>estimate temp profile at cold</a:t>
            </a:r>
            <a:r>
              <a:rPr lang="en-GB" baseline="0" smtClean="0"/>
              <a:t>, which is the most important region as it is directly related to the heat flowing to the bath.</a:t>
            </a:r>
          </a:p>
          <a:p>
            <a:r>
              <a:rPr lang="en-GB" baseline="0" smtClean="0"/>
              <a:t>In fact, there is also good agreement f.w.c. </a:t>
            </a:r>
            <a:r>
              <a:rPr lang="en-GB" b="1" baseline="0" smtClean="0"/>
              <a:t>heating</a:t>
            </a:r>
            <a:r>
              <a:rPr lang="en-GB" baseline="0" smtClean="0"/>
              <a:t> </a:t>
            </a:r>
            <a:r>
              <a:rPr lang="en-GB" b="1" baseline="0" smtClean="0"/>
              <a:t>power </a:t>
            </a:r>
            <a:r>
              <a:rPr lang="en-GB" b="0" baseline="0" smtClean="0"/>
              <a:t>(</a:t>
            </a:r>
            <a:r>
              <a:rPr lang="en-GB" baseline="0" smtClean="0"/>
              <a:t>around 10W).</a:t>
            </a:r>
          </a:p>
        </p:txBody>
      </p:sp>
    </p:spTree>
    <p:extLst>
      <p:ext uri="{BB962C8B-B14F-4D97-AF65-F5344CB8AC3E}">
        <p14:creationId xmlns:p14="http://schemas.microsoft.com/office/powerpoint/2010/main" val="4019436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smtClean="0"/>
              <a:t>conduction load from the dwt </a:t>
            </a:r>
            <a:r>
              <a:rPr lang="en-GB" baseline="0" smtClean="0"/>
              <a:t>is a driving load.</a:t>
            </a:r>
          </a:p>
          <a:p>
            <a:endParaRPr lang="en-GB" baseline="0" smtClean="0"/>
          </a:p>
          <a:p>
            <a:r>
              <a:rPr lang="en-GB" baseline="0" smtClean="0"/>
              <a:t>From the already shown  temp profile obtained during the test when dwt is not gas cooled, we can say that </a:t>
            </a:r>
            <a:r>
              <a:rPr lang="en-GB" b="1" baseline="0" smtClean="0"/>
              <a:t>more than 10 W are expected </a:t>
            </a:r>
            <a:r>
              <a:rPr lang="en-GB" baseline="0" smtClean="0"/>
              <a:t>to reach the cryogenic bath in each dwt.</a:t>
            </a:r>
          </a:p>
          <a:p>
            <a:r>
              <a:rPr lang="en-GB" baseline="0" smtClean="0"/>
              <a:t>Therefore, it is imperative the introduction of gas cooling of dwt if we want to reduce static loads to the machine 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588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Here you have the </a:t>
            </a:r>
            <a:r>
              <a:rPr lang="en-GB" b="1" smtClean="0"/>
              <a:t>most representative results </a:t>
            </a:r>
            <a:r>
              <a:rPr lang="en-GB" smtClean="0"/>
              <a:t>obtained</a:t>
            </a:r>
            <a:r>
              <a:rPr lang="en-GB" baseline="0" smtClean="0"/>
              <a:t> with a gas cooled dwt. Also the inlet gas temp has been indicated.</a:t>
            </a:r>
          </a:p>
          <a:p>
            <a:r>
              <a:rPr lang="en-GB" baseline="0" smtClean="0"/>
              <a:t>They are plotted </a:t>
            </a:r>
            <a:r>
              <a:rPr lang="en-GB" b="1" baseline="0" smtClean="0"/>
              <a:t>together with the theoretical predictions</a:t>
            </a:r>
            <a:r>
              <a:rPr lang="en-GB" baseline="0" smtClean="0"/>
              <a:t>, which are based on fe and analytical studies. Again, in red and dots is the test, blu and green are for semi-analytical and fe results.</a:t>
            </a:r>
          </a:p>
          <a:p>
            <a:r>
              <a:rPr lang="en-GB" baseline="0" smtClean="0"/>
              <a:t>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24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24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…..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58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912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018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018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Overview of</a:t>
            </a:r>
            <a:r>
              <a:rPr lang="en-GB" baseline="0" smtClean="0"/>
              <a:t> thermal sensors</a:t>
            </a:r>
          </a:p>
          <a:p>
            <a:r>
              <a:rPr lang="en-GB" baseline="0" smtClean="0"/>
              <a:t>Only inner ones are shown here and are distributed all over the mock/up</a:t>
            </a:r>
          </a:p>
          <a:p>
            <a:r>
              <a:rPr lang="en-GB" baseline="0" smtClean="0"/>
              <a:t>The external ones are those used for the flanges and fluid temperatures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626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13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753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753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753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7532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753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75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12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The</a:t>
            </a:r>
            <a:r>
              <a:rPr lang="en-GB" baseline="0" smtClean="0"/>
              <a:t> outline of my talk 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>
            <a:lvl1pPr marL="36576" indent="0">
              <a:buNone/>
              <a:defRPr/>
            </a:lvl1pPr>
          </a:lstStyle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6949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mmm.cern.ch/owa/redir.aspx?C=yK__bswf5Ee-ZBiyZl_cEmz0bIGSps8I_XmMLp9rWto-SDqnGQiMbkDbJRyGfnE1Tf-yqdeMHdo.&amp;URL=https://edms.cern.ch/nav/P:SLHC-000008:V0/P:SLHC-000076:V0/TAB3" TargetMode="External"/><Relationship Id="rId5" Type="http://schemas.openxmlformats.org/officeDocument/2006/relationships/hyperlink" Target="https://mmm.cern.ch/owa/redir.aspx?C=yK__bswf5Ee-ZBiyZl_cEmz0bIGSps8I_XmMLp9rWto-SDqnGQiMbkDbJRyGfnE1Tf-yqdeMHdo.&amp;URL=https://espace.cern.ch/spl-cryomodule/default.aspx" TargetMode="Externa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Outline 2.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SPL Supporting System</a:t>
            </a:r>
          </a:p>
          <a:p>
            <a:r>
              <a:rPr lang="en-GB" smtClean="0"/>
              <a:t>Test: Aim, Implementation</a:t>
            </a:r>
          </a:p>
          <a:p>
            <a:r>
              <a:rPr lang="en-GB" smtClean="0"/>
              <a:t>Methodology</a:t>
            </a:r>
          </a:p>
          <a:p>
            <a:r>
              <a:rPr lang="en-GB" smtClean="0"/>
              <a:t>Thermal Results: Comparison Test - Theory</a:t>
            </a:r>
          </a:p>
          <a:p>
            <a:r>
              <a:rPr lang="en-GB" smtClean="0"/>
              <a:t>Comments on Thermal Results </a:t>
            </a:r>
          </a:p>
          <a:p>
            <a:r>
              <a:rPr lang="en-GB" smtClean="0"/>
              <a:t>Mechanical Results</a:t>
            </a:r>
          </a:p>
          <a:p>
            <a:r>
              <a:rPr lang="en-GB" smtClean="0"/>
              <a:t>..Towards Helium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10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5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5833" r="17188" b="9000"/>
          <a:stretch/>
        </p:blipFill>
        <p:spPr bwMode="auto">
          <a:xfrm>
            <a:off x="5863389" y="3874169"/>
            <a:ext cx="3157571" cy="2393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SPL Supporting System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325606"/>
            <a:ext cx="4957011" cy="4667421"/>
          </a:xfrm>
        </p:spPr>
        <p:txBody>
          <a:bodyPr>
            <a:normAutofit fontScale="92500" lnSpcReduction="10000"/>
          </a:bodyPr>
          <a:lstStyle/>
          <a:p>
            <a:r>
              <a:rPr lang="en-GB" smtClean="0"/>
              <a:t>Features</a:t>
            </a:r>
            <a:endParaRPr lang="en-GB"/>
          </a:p>
          <a:p>
            <a:pPr lvl="1"/>
            <a:r>
              <a:rPr lang="en-GB" smtClean="0"/>
              <a:t>External </a:t>
            </a:r>
            <a:r>
              <a:rPr lang="en-GB"/>
              <a:t>conductors of main RF </a:t>
            </a:r>
            <a:r>
              <a:rPr lang="en-GB" smtClean="0"/>
              <a:t>couplers (DWT) </a:t>
            </a:r>
          </a:p>
          <a:p>
            <a:pPr marL="448056" lvl="1" indent="0">
              <a:buNone/>
            </a:pPr>
            <a:r>
              <a:rPr lang="en-GB"/>
              <a:t>	</a:t>
            </a:r>
            <a:r>
              <a:rPr lang="en-GB" smtClean="0"/>
              <a:t>+ Intercavity-supports (ICS) </a:t>
            </a:r>
          </a:p>
          <a:p>
            <a:pPr marL="448056" lvl="1" indent="0">
              <a:buNone/>
            </a:pPr>
            <a:r>
              <a:rPr lang="en-GB" smtClean="0"/>
              <a:t>=&gt; </a:t>
            </a:r>
            <a:r>
              <a:rPr lang="en-GB" u="sng" smtClean="0"/>
              <a:t>No space frame, no rods</a:t>
            </a:r>
            <a:endParaRPr lang="en-GB" u="sng"/>
          </a:p>
          <a:p>
            <a:r>
              <a:rPr lang="en-GB" smtClean="0"/>
              <a:t>Requirements</a:t>
            </a:r>
            <a:endParaRPr lang="en-GB"/>
          </a:p>
          <a:p>
            <a:pPr lvl="1"/>
            <a:r>
              <a:rPr lang="en-GB" smtClean="0"/>
              <a:t>Allow for longitudinal and transverse </a:t>
            </a:r>
            <a:r>
              <a:rPr lang="en-GB" b="1" smtClean="0"/>
              <a:t>thermal contractions</a:t>
            </a:r>
          </a:p>
          <a:p>
            <a:pPr lvl="1"/>
            <a:r>
              <a:rPr lang="en-GB" smtClean="0"/>
              <a:t>Ensure low </a:t>
            </a:r>
            <a:r>
              <a:rPr lang="en-GB" b="1" smtClean="0"/>
              <a:t>heat loads </a:t>
            </a:r>
            <a:r>
              <a:rPr lang="en-GB" smtClean="0"/>
              <a:t>to the cold mass =&gt; </a:t>
            </a:r>
            <a:r>
              <a:rPr lang="en-GB" u="sng" smtClean="0"/>
              <a:t>Active gas cooling of DWT</a:t>
            </a:r>
            <a:endParaRPr lang="en-GB" u="sng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9836C6F-1BD7-44E2-84F2-6CC90EEA33C3}" type="slidenum">
              <a:rPr lang="en-GB" sz="1000" smtClean="0">
                <a:solidFill>
                  <a:schemeClr val="accent4"/>
                </a:solidFill>
              </a:rPr>
              <a:t>11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58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57200" y="3352799"/>
            <a:ext cx="4884821" cy="2614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t="9000" r="35625" b="13000"/>
          <a:stretch/>
        </p:blipFill>
        <p:spPr bwMode="auto">
          <a:xfrm>
            <a:off x="5603748" y="1052736"/>
            <a:ext cx="2104483" cy="29710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173166" y="2204864"/>
            <a:ext cx="1622970" cy="129774"/>
          </a:xfrm>
          <a:prstGeom prst="straightConnector1">
            <a:avLst/>
          </a:prstGeom>
          <a:ln w="38100">
            <a:solidFill>
              <a:schemeClr val="tx1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932040" y="2924944"/>
            <a:ext cx="1152128" cy="1584176"/>
          </a:xfrm>
          <a:prstGeom prst="straightConnector1">
            <a:avLst/>
          </a:prstGeom>
          <a:ln w="38100">
            <a:solidFill>
              <a:schemeClr val="tx1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30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Test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Aim of the test</a:t>
            </a:r>
          </a:p>
          <a:p>
            <a:pPr lvl="1"/>
            <a:r>
              <a:rPr lang="en-GB" smtClean="0"/>
              <a:t>Proof of theoretical studies concerning </a:t>
            </a:r>
            <a:r>
              <a:rPr lang="en-GB" b="1" smtClean="0"/>
              <a:t>thermo-mechanical aspects</a:t>
            </a:r>
            <a:r>
              <a:rPr lang="en-GB" smtClean="0"/>
              <a:t> of SPL supporting system</a:t>
            </a:r>
          </a:p>
          <a:p>
            <a:pPr lvl="1"/>
            <a:r>
              <a:rPr lang="en-GB" smtClean="0"/>
              <a:t>Proof of alignment system</a:t>
            </a:r>
          </a:p>
          <a:p>
            <a:r>
              <a:rPr lang="en-GB" smtClean="0"/>
              <a:t>Implementation</a:t>
            </a:r>
            <a:endParaRPr lang="en-GB"/>
          </a:p>
          <a:p>
            <a:pPr lvl="1"/>
            <a:r>
              <a:rPr lang="en-GB" smtClean="0"/>
              <a:t>Full-size mock-up with “fake” cavities, 2 real DWTs and 1 ICS, inserted in vacuum vessel</a:t>
            </a:r>
          </a:p>
          <a:p>
            <a:pPr lvl="1"/>
            <a:r>
              <a:rPr lang="en-GB" smtClean="0"/>
              <a:t>Cooled by LN</a:t>
            </a:r>
            <a:r>
              <a:rPr lang="en-GB" baseline="-25000" smtClean="0"/>
              <a:t>2</a:t>
            </a:r>
            <a:r>
              <a:rPr lang="en-GB" smtClean="0"/>
              <a:t> and GN</a:t>
            </a:r>
            <a:r>
              <a:rPr lang="en-GB" baseline="-25000" smtClean="0"/>
              <a:t>2</a:t>
            </a:r>
          </a:p>
          <a:p>
            <a:pPr lvl="1"/>
            <a:r>
              <a:rPr lang="en-GB" smtClean="0"/>
              <a:t>No RF power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24E9A24-1622-4CC5-B16F-0F8375EEEC11}" type="slidenum">
              <a:rPr lang="en-GB" sz="1000" smtClean="0">
                <a:solidFill>
                  <a:schemeClr val="accent4"/>
                </a:solidFill>
              </a:rPr>
              <a:t>12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120" y="3284984"/>
            <a:ext cx="8907518" cy="23042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SPL Mock-up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24E9A24-1622-4CC5-B16F-0F8375EEEC11}" type="slidenum">
              <a:rPr lang="en-GB" sz="1000" smtClean="0">
                <a:solidFill>
                  <a:schemeClr val="accent4"/>
                </a:solidFill>
              </a:rPr>
              <a:t>13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1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.. </a:t>
            </a:r>
            <a:r>
              <a:rPr lang="en-GB" i="1" smtClean="0"/>
              <a:t>Rendez-vous</a:t>
            </a:r>
            <a:r>
              <a:rPr lang="en-GB" smtClean="0"/>
              <a:t> at SMI2 (b. 3191) tomorrow !</a:t>
            </a:r>
            <a:endParaRPr lang="fr-FR"/>
          </a:p>
        </p:txBody>
      </p:sp>
      <p:pic>
        <p:nvPicPr>
          <p:cNvPr id="9" name="Picture 2" descr="G:\Workspaces\m\msc-ci\SPL_mock-up\images\assem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2" b="11304"/>
          <a:stretch/>
        </p:blipFill>
        <p:spPr bwMode="auto">
          <a:xfrm>
            <a:off x="1359738" y="2785427"/>
            <a:ext cx="6424523" cy="33078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1916832"/>
            <a:ext cx="2987824" cy="138499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en-GB" sz="1400">
                <a:solidFill>
                  <a:schemeClr val="accent5"/>
                </a:solidFill>
              </a:rPr>
              <a:t>Sensors </a:t>
            </a:r>
          </a:p>
          <a:p>
            <a:pPr marL="354013" lvl="1" indent="-354013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accent5"/>
                </a:solidFill>
              </a:rPr>
              <a:t>29 Thermal sensors: Pt100 and Thermocouples </a:t>
            </a:r>
          </a:p>
          <a:p>
            <a:pPr marL="448056" lvl="1" indent="0">
              <a:buNone/>
            </a:pPr>
            <a:r>
              <a:rPr lang="en-GB" sz="1400">
                <a:solidFill>
                  <a:schemeClr val="accent5"/>
                </a:solidFill>
              </a:rPr>
              <a:t>(23 Internal + 6 </a:t>
            </a:r>
            <a:r>
              <a:rPr lang="en-GB" sz="1400" smtClean="0">
                <a:solidFill>
                  <a:schemeClr val="accent5"/>
                </a:solidFill>
              </a:rPr>
              <a:t>external)</a:t>
            </a:r>
          </a:p>
          <a:p>
            <a:pPr marL="354013" lvl="1" indent="-354013">
              <a:buFont typeface="Arial" panose="020B0604020202020204" pitchFamily="34" charset="0"/>
              <a:buChar char="•"/>
            </a:pPr>
            <a:r>
              <a:rPr lang="en-GB" sz="1400" smtClean="0">
                <a:solidFill>
                  <a:schemeClr val="accent5"/>
                </a:solidFill>
              </a:rPr>
              <a:t>Mechanical </a:t>
            </a:r>
            <a:r>
              <a:rPr lang="en-GB" sz="1400">
                <a:solidFill>
                  <a:schemeClr val="accent5"/>
                </a:solidFill>
              </a:rPr>
              <a:t>sensors: displacements and </a:t>
            </a:r>
            <a:r>
              <a:rPr lang="en-GB" sz="1400" smtClean="0">
                <a:solidFill>
                  <a:schemeClr val="accent5"/>
                </a:solidFill>
              </a:rPr>
              <a:t>bending</a:t>
            </a:r>
            <a:endParaRPr lang="en-GB" sz="14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0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" t="44049" r="91212" b="50994"/>
          <a:stretch/>
        </p:blipFill>
        <p:spPr bwMode="auto">
          <a:xfrm>
            <a:off x="6136345" y="2699459"/>
            <a:ext cx="1862724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" t="63542" r="89606" b="31062"/>
          <a:stretch/>
        </p:blipFill>
        <p:spPr bwMode="auto">
          <a:xfrm>
            <a:off x="6194857" y="3524819"/>
            <a:ext cx="2049941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Methodology 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325606"/>
            <a:ext cx="5753477" cy="4667421"/>
          </a:xfrm>
        </p:spPr>
        <p:txBody>
          <a:bodyPr>
            <a:normAutofit fontScale="92500" lnSpcReduction="20000"/>
          </a:bodyPr>
          <a:lstStyle/>
          <a:p>
            <a:r>
              <a:rPr lang="en-GB" b="1" smtClean="0"/>
              <a:t>Test</a:t>
            </a:r>
            <a:r>
              <a:rPr lang="en-GB" smtClean="0"/>
              <a:t>: measurements * + postprocessing </a:t>
            </a:r>
          </a:p>
          <a:p>
            <a:endParaRPr lang="en-GB" b="1" smtClean="0"/>
          </a:p>
          <a:p>
            <a:r>
              <a:rPr lang="en-GB" b="1" smtClean="0"/>
              <a:t>Semi-analytical</a:t>
            </a:r>
            <a:r>
              <a:rPr lang="en-GB" smtClean="0"/>
              <a:t> model for DWT temperature profiles and exchanged powers</a:t>
            </a:r>
          </a:p>
          <a:p>
            <a:r>
              <a:rPr lang="en-GB" b="1" smtClean="0"/>
              <a:t>FE</a:t>
            </a:r>
            <a:r>
              <a:rPr lang="en-GB" smtClean="0"/>
              <a:t> thermal analysis (+ fluid dynamics)</a:t>
            </a:r>
          </a:p>
          <a:p>
            <a:endParaRPr lang="en-GB">
              <a:solidFill>
                <a:schemeClr val="accent5"/>
              </a:solidFill>
            </a:endParaRPr>
          </a:p>
          <a:p>
            <a:r>
              <a:rPr lang="en-GB">
                <a:solidFill>
                  <a:schemeClr val="accent5"/>
                </a:solidFill>
              </a:rPr>
              <a:t>Material-GN</a:t>
            </a:r>
            <a:r>
              <a:rPr lang="en-GB" baseline="-25000">
                <a:solidFill>
                  <a:schemeClr val="accent5"/>
                </a:solidFill>
              </a:rPr>
              <a:t>2</a:t>
            </a:r>
            <a:r>
              <a:rPr lang="en-GB">
                <a:solidFill>
                  <a:schemeClr val="accent5"/>
                </a:solidFill>
              </a:rPr>
              <a:t> </a:t>
            </a:r>
            <a:r>
              <a:rPr lang="en-GB" b="1">
                <a:solidFill>
                  <a:schemeClr val="accent5"/>
                </a:solidFill>
              </a:rPr>
              <a:t>properties</a:t>
            </a:r>
            <a:r>
              <a:rPr lang="en-GB">
                <a:solidFill>
                  <a:schemeClr val="accent5"/>
                </a:solidFill>
              </a:rPr>
              <a:t>: Cryocomp, Gaspak</a:t>
            </a:r>
            <a:endParaRPr lang="en-GB" dirty="0" smtClean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661DEF3-BA6C-435F-BE12-9375947DFC97}" type="slidenum">
              <a:rPr lang="en-GB" sz="1000" smtClean="0">
                <a:solidFill>
                  <a:schemeClr val="accent4"/>
                </a:solidFill>
              </a:rPr>
              <a:t>14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700" y="2488046"/>
            <a:ext cx="8539984" cy="20201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4" t="50709" r="36016" b="43204"/>
          <a:stretch/>
        </p:blipFill>
        <p:spPr bwMode="auto">
          <a:xfrm>
            <a:off x="6183863" y="653461"/>
            <a:ext cx="226412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749" r="25000" b="25649"/>
          <a:stretch/>
        </p:blipFill>
        <p:spPr bwMode="auto">
          <a:xfrm>
            <a:off x="6164035" y="1908159"/>
            <a:ext cx="2109789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" t="73753" r="93443" b="23369"/>
          <a:stretch/>
        </p:blipFill>
        <p:spPr bwMode="auto">
          <a:xfrm>
            <a:off x="6154056" y="1278627"/>
            <a:ext cx="2044886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5182" y="4725912"/>
            <a:ext cx="4929737" cy="102303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50800" y="5960074"/>
            <a:ext cx="509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smtClean="0">
                <a:solidFill>
                  <a:schemeClr val="accent6"/>
                </a:solidFill>
              </a:rPr>
              <a:t>* 1 Hz acquisition frequency, 15 w</a:t>
            </a:r>
            <a:r>
              <a:rPr lang="en-GB" sz="1000">
                <a:solidFill>
                  <a:schemeClr val="accent6"/>
                </a:solidFill>
              </a:rPr>
              <a:t>eeks of testing </a:t>
            </a:r>
            <a:r>
              <a:rPr lang="en-GB" sz="1000" smtClean="0">
                <a:solidFill>
                  <a:schemeClr val="accent6"/>
                </a:solidFill>
              </a:rPr>
              <a:t>from </a:t>
            </a:r>
            <a:r>
              <a:rPr lang="en-GB" sz="1000">
                <a:solidFill>
                  <a:schemeClr val="accent6"/>
                </a:solidFill>
              </a:rPr>
              <a:t>October 2013 (overall</a:t>
            </a:r>
            <a:r>
              <a:rPr lang="en-GB" sz="1000" smtClean="0">
                <a:solidFill>
                  <a:schemeClr val="accent6"/>
                </a:solidFill>
              </a:rPr>
              <a:t>).</a:t>
            </a:r>
            <a:endParaRPr lang="fr-FR" sz="10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7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Test results, typical *</a:t>
            </a:r>
          </a:p>
          <a:p>
            <a:pPr lvl="1"/>
            <a:r>
              <a:rPr lang="en-GB"/>
              <a:t>No gas flow, </a:t>
            </a:r>
            <a:r>
              <a:rPr lang="en-GB" smtClean="0"/>
              <a:t>steady state, cavities filled with LN</a:t>
            </a:r>
            <a:r>
              <a:rPr lang="en-GB" baseline="-25000" smtClean="0"/>
              <a:t>2</a:t>
            </a:r>
            <a:endParaRPr lang="en-GB" baseline="-25000"/>
          </a:p>
        </p:txBody>
      </p:sp>
      <p:sp>
        <p:nvSpPr>
          <p:cNvPr id="50" name="TextBox 49"/>
          <p:cNvSpPr txBox="1"/>
          <p:nvPr/>
        </p:nvSpPr>
        <p:spPr>
          <a:xfrm>
            <a:off x="2658701" y="5728945"/>
            <a:ext cx="734839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288 K</a:t>
            </a:r>
          </a:p>
          <a:p>
            <a:pPr algn="ctr"/>
            <a:r>
              <a:rPr lang="en-GB" sz="1400" b="1" smtClean="0">
                <a:solidFill>
                  <a:srgbClr val="FF0000"/>
                </a:solidFill>
              </a:rPr>
              <a:t>(10 W)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Mock-up: T Distribution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CF2E686-92E4-4F7D-A2BD-701CAE1D554E}" type="slidenum">
              <a:rPr lang="en-GB" sz="1000" smtClean="0">
                <a:solidFill>
                  <a:schemeClr val="accent4"/>
                </a:solidFill>
              </a:rPr>
              <a:t>15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12" name="Picture 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50" t="33588" r="25576" b="40119"/>
          <a:stretch/>
        </p:blipFill>
        <p:spPr bwMode="auto">
          <a:xfrm>
            <a:off x="409575" y="2647950"/>
            <a:ext cx="8267700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44009" y="2775541"/>
            <a:ext cx="5794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77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6296" y="3942400"/>
            <a:ext cx="65845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103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0321" y="4330188"/>
            <a:ext cx="675046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93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7838" y="4690814"/>
            <a:ext cx="6373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80 K</a:t>
            </a:r>
            <a:endParaRPr lang="fr-FR" sz="1400" b="1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7" idx="3"/>
          </p:cNvCxnSpPr>
          <p:nvPr/>
        </p:nvCxnSpPr>
        <p:spPr>
          <a:xfrm flipV="1">
            <a:off x="5954746" y="3784349"/>
            <a:ext cx="382680" cy="31194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</p:cNvCxnSpPr>
          <p:nvPr/>
        </p:nvCxnSpPr>
        <p:spPr>
          <a:xfrm flipV="1">
            <a:off x="6315367" y="3784349"/>
            <a:ext cx="547160" cy="699728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0"/>
          </p:cNvCxnSpPr>
          <p:nvPr/>
        </p:nvCxnSpPr>
        <p:spPr>
          <a:xfrm flipV="1">
            <a:off x="6556499" y="3775295"/>
            <a:ext cx="713434" cy="915519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20274" y="2755925"/>
            <a:ext cx="5794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77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74603" y="2828352"/>
            <a:ext cx="5794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77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6143" y="2764978"/>
            <a:ext cx="5794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77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61464" y="4312083"/>
            <a:ext cx="65845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147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96943" y="4699871"/>
            <a:ext cx="675046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207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29874" y="5060497"/>
            <a:ext cx="734839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256 K</a:t>
            </a:r>
            <a:endParaRPr lang="fr-FR" sz="1400" b="1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>
            <a:stCxn id="33" idx="1"/>
          </p:cNvCxnSpPr>
          <p:nvPr/>
        </p:nvCxnSpPr>
        <p:spPr>
          <a:xfrm flipH="1" flipV="1">
            <a:off x="1819749" y="4436198"/>
            <a:ext cx="541715" cy="29774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1"/>
          </p:cNvCxnSpPr>
          <p:nvPr/>
        </p:nvCxnSpPr>
        <p:spPr>
          <a:xfrm flipH="1" flipV="1">
            <a:off x="1852863" y="4716379"/>
            <a:ext cx="644080" cy="137381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5" idx="1"/>
          </p:cNvCxnSpPr>
          <p:nvPr/>
        </p:nvCxnSpPr>
        <p:spPr>
          <a:xfrm flipH="1" flipV="1">
            <a:off x="1860884" y="4997116"/>
            <a:ext cx="768990" cy="21727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0" idx="1"/>
          </p:cNvCxnSpPr>
          <p:nvPr/>
        </p:nvCxnSpPr>
        <p:spPr>
          <a:xfrm flipH="1" flipV="1">
            <a:off x="1800225" y="5400675"/>
            <a:ext cx="858476" cy="58988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80" y="5960074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6"/>
                </a:solidFill>
              </a:rPr>
              <a:t>* Data from April 2014.</a:t>
            </a:r>
            <a:endParaRPr lang="fr-FR" sz="10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6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50" t="33588" r="55492" b="40119"/>
          <a:stretch/>
        </p:blipFill>
        <p:spPr bwMode="auto">
          <a:xfrm>
            <a:off x="409575" y="2647950"/>
            <a:ext cx="2840521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Comparison with analytical and FE models</a:t>
            </a:r>
          </a:p>
          <a:p>
            <a:pPr lvl="1"/>
            <a:r>
              <a:rPr lang="en-GB" smtClean="0"/>
              <a:t>No </a:t>
            </a:r>
            <a:r>
              <a:rPr lang="en-GB"/>
              <a:t>gas flow, steady </a:t>
            </a:r>
            <a:r>
              <a:rPr lang="en-GB" smtClean="0"/>
              <a:t>state, fixed boundary temp</a:t>
            </a:r>
            <a:endParaRPr lang="en-GB" baseline="-2500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DWT – No GN</a:t>
            </a:r>
            <a:r>
              <a:rPr lang="en-GB" baseline="-25000" smtClean="0"/>
              <a:t>2</a:t>
            </a:r>
            <a:r>
              <a:rPr lang="en-GB" smtClean="0"/>
              <a:t> Cooling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CF2E686-92E4-4F7D-A2BD-701CAE1D554E}" type="slidenum">
              <a:rPr lang="en-GB" sz="1000" smtClean="0">
                <a:solidFill>
                  <a:schemeClr val="accent4"/>
                </a:solidFill>
              </a:rPr>
              <a:t>16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919930"/>
              </p:ext>
            </p:extLst>
          </p:nvPr>
        </p:nvGraphicFramePr>
        <p:xfrm>
          <a:off x="3189375" y="2514600"/>
          <a:ext cx="5478375" cy="326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7271131" y="3705292"/>
            <a:ext cx="153246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smtClean="0"/>
              <a:t>Heater power </a:t>
            </a:r>
            <a:r>
              <a:rPr lang="en-GB" sz="1400" smtClean="0"/>
              <a:t>Manually set * : </a:t>
            </a:r>
          </a:p>
          <a:p>
            <a:pPr algn="ctr"/>
            <a:r>
              <a:rPr lang="en-GB" sz="1400" smtClean="0">
                <a:solidFill>
                  <a:srgbClr val="FF0000"/>
                </a:solidFill>
              </a:rPr>
              <a:t>10 W</a:t>
            </a:r>
          </a:p>
          <a:p>
            <a:pPr algn="ctr"/>
            <a:r>
              <a:rPr lang="en-GB" sz="1400" smtClean="0"/>
              <a:t>Estimated</a:t>
            </a:r>
            <a:r>
              <a:rPr lang="en-GB" sz="1400"/>
              <a:t>:</a:t>
            </a:r>
            <a:r>
              <a:rPr lang="en-GB" sz="140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GB" sz="1400">
                <a:solidFill>
                  <a:srgbClr val="00B050"/>
                </a:solidFill>
              </a:rPr>
              <a:t>~10 W</a:t>
            </a:r>
          </a:p>
          <a:p>
            <a:pPr algn="ctr"/>
            <a:r>
              <a:rPr lang="en-GB" sz="1400">
                <a:solidFill>
                  <a:schemeClr val="tx1">
                    <a:lumMod val="60000"/>
                    <a:lumOff val="40000"/>
                  </a:schemeClr>
                </a:solidFill>
              </a:rPr>
              <a:t>~10 </a:t>
            </a:r>
            <a:r>
              <a:rPr lang="en-GB" sz="14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</a:t>
            </a:r>
            <a:endParaRPr lang="fr-FR" sz="14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64442" y="3676962"/>
            <a:ext cx="595590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0">
                <a:solidFill>
                  <a:srgbClr val="00B050"/>
                </a:solidFill>
              </a:rPr>
              <a:t>+</a:t>
            </a:r>
            <a:r>
              <a:rPr lang="en-GB" sz="1000" smtClean="0">
                <a:solidFill>
                  <a:srgbClr val="00B050"/>
                </a:solidFill>
              </a:rPr>
              <a:t>3 deg</a:t>
            </a:r>
          </a:p>
          <a:p>
            <a:pPr algn="r"/>
            <a:r>
              <a:rPr lang="en-GB" sz="1000">
                <a:solidFill>
                  <a:schemeClr val="tx1">
                    <a:lumMod val="60000"/>
                    <a:lumOff val="40000"/>
                  </a:schemeClr>
                </a:solidFill>
              </a:rPr>
              <a:t>+</a:t>
            </a:r>
            <a:r>
              <a:rPr lang="en-GB" sz="1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 deg</a:t>
            </a:r>
            <a:endParaRPr lang="fr-FR" sz="10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32040" y="3100898"/>
            <a:ext cx="626072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0">
                <a:solidFill>
                  <a:srgbClr val="00B050"/>
                </a:solidFill>
              </a:rPr>
              <a:t>-</a:t>
            </a:r>
            <a:r>
              <a:rPr lang="en-GB" sz="1000" smtClean="0">
                <a:solidFill>
                  <a:srgbClr val="00B050"/>
                </a:solidFill>
              </a:rPr>
              <a:t>11 deg</a:t>
            </a:r>
          </a:p>
          <a:p>
            <a:pPr algn="r"/>
            <a:r>
              <a:rPr lang="en-GB" sz="1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-</a:t>
            </a:r>
            <a:r>
              <a:rPr lang="en-GB" sz="1000">
                <a:solidFill>
                  <a:schemeClr val="tx1">
                    <a:lumMod val="60000"/>
                    <a:lumOff val="40000"/>
                  </a:schemeClr>
                </a:solidFill>
              </a:rPr>
              <a:t>6</a:t>
            </a:r>
            <a:r>
              <a:rPr lang="en-GB" sz="1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deg</a:t>
            </a:r>
            <a:endParaRPr lang="fr-FR" sz="10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24128" y="2492896"/>
            <a:ext cx="666705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0">
                <a:solidFill>
                  <a:srgbClr val="00B050"/>
                </a:solidFill>
              </a:rPr>
              <a:t>-</a:t>
            </a:r>
            <a:r>
              <a:rPr lang="en-GB" sz="1000" smtClean="0">
                <a:solidFill>
                  <a:srgbClr val="00B050"/>
                </a:solidFill>
              </a:rPr>
              <a:t>19 deg</a:t>
            </a:r>
          </a:p>
          <a:p>
            <a:pPr algn="r"/>
            <a:r>
              <a:rPr lang="en-GB" sz="1000">
                <a:solidFill>
                  <a:schemeClr val="tx1">
                    <a:lumMod val="60000"/>
                    <a:lumOff val="40000"/>
                  </a:schemeClr>
                </a:solidFill>
              </a:rPr>
              <a:t>-</a:t>
            </a:r>
            <a:r>
              <a:rPr lang="en-GB" sz="1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11 deg</a:t>
            </a:r>
            <a:endParaRPr lang="fr-FR" sz="100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7907" y="2676525"/>
            <a:ext cx="1371600" cy="7524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TextBox 48"/>
          <p:cNvSpPr txBox="1"/>
          <p:nvPr/>
        </p:nvSpPr>
        <p:spPr>
          <a:xfrm>
            <a:off x="2658701" y="5728945"/>
            <a:ext cx="734839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288 K</a:t>
            </a:r>
          </a:p>
          <a:p>
            <a:pPr algn="ctr"/>
            <a:r>
              <a:rPr lang="en-GB" sz="1400" b="1" smtClean="0">
                <a:solidFill>
                  <a:srgbClr val="FF0000"/>
                </a:solidFill>
              </a:rPr>
              <a:t>(10 W)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61464" y="4312083"/>
            <a:ext cx="65845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147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29874" y="5060497"/>
            <a:ext cx="734839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256 K</a:t>
            </a:r>
            <a:endParaRPr lang="fr-FR" sz="1400" b="1">
              <a:solidFill>
                <a:srgbClr val="FF0000"/>
              </a:solidFill>
            </a:endParaRPr>
          </a:p>
        </p:txBody>
      </p:sp>
      <p:cxnSp>
        <p:nvCxnSpPr>
          <p:cNvPr id="54" name="Straight Arrow Connector 53"/>
          <p:cNvCxnSpPr>
            <a:stCxn id="52" idx="1"/>
          </p:cNvCxnSpPr>
          <p:nvPr/>
        </p:nvCxnSpPr>
        <p:spPr>
          <a:xfrm flipH="1" flipV="1">
            <a:off x="1819749" y="4436198"/>
            <a:ext cx="541715" cy="29774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1852863" y="4716379"/>
            <a:ext cx="644080" cy="137381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3" idx="1"/>
          </p:cNvCxnSpPr>
          <p:nvPr/>
        </p:nvCxnSpPr>
        <p:spPr>
          <a:xfrm flipH="1" flipV="1">
            <a:off x="1860884" y="4997116"/>
            <a:ext cx="768990" cy="21727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9" idx="1"/>
          </p:cNvCxnSpPr>
          <p:nvPr/>
        </p:nvCxnSpPr>
        <p:spPr>
          <a:xfrm flipH="1" flipV="1">
            <a:off x="1800225" y="5400675"/>
            <a:ext cx="858476" cy="58988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496943" y="4699871"/>
            <a:ext cx="675046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207 K</a:t>
            </a:r>
            <a:endParaRPr lang="fr-FR" sz="1400" b="1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588168" y="4267200"/>
            <a:ext cx="24064" cy="818148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diamon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75348" y="4127600"/>
            <a:ext cx="31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x</a:t>
            </a:r>
            <a:endParaRPr lang="fr-FR" sz="14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3850105" y="5221705"/>
            <a:ext cx="720000" cy="0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diamon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842085" y="5242526"/>
            <a:ext cx="31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x</a:t>
            </a:r>
            <a:endParaRPr lang="fr-FR" sz="14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029132" y="4552507"/>
            <a:ext cx="2508120" cy="2057402"/>
            <a:chOff x="3749805" y="4476750"/>
            <a:chExt cx="2508120" cy="2057402"/>
          </a:xfrm>
        </p:grpSpPr>
        <p:pic>
          <p:nvPicPr>
            <p:cNvPr id="40" name="Picture 2" descr="C:\Users\robonomi\AppData\Local\Microsoft\Windows\Temporary Internet Files\Content.IE5\BLJ3XJ2T\MP900448452[1]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8" t="6730" r="6156" b="9135"/>
            <a:stretch/>
          </p:blipFill>
          <p:spPr bwMode="auto">
            <a:xfrm>
              <a:off x="3749805" y="4476750"/>
              <a:ext cx="2508120" cy="2057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 rot="21038173">
              <a:off x="3964225" y="5188123"/>
              <a:ext cx="19775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u="sng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Temperatures</a:t>
              </a:r>
              <a:r>
                <a:rPr lang="en-GB" sz="160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 </a:t>
              </a:r>
            </a:p>
            <a:p>
              <a:pPr algn="ctr"/>
              <a:r>
                <a:rPr lang="en-GB" sz="160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Good agreement at cold</a:t>
              </a:r>
            </a:p>
            <a:p>
              <a:pPr algn="ctr"/>
              <a:r>
                <a:rPr lang="en-GB" sz="1600" b="1" u="sng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Heater power</a:t>
              </a:r>
              <a:endParaRPr lang="en-GB" sz="1600" u="sng" smtClean="0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  <a:p>
              <a:pPr algn="ctr"/>
              <a:r>
                <a:rPr lang="en-GB" sz="160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Very good agreement</a:t>
              </a:r>
              <a:endParaRPr lang="fr-FR" sz="1600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32080" y="5960074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6"/>
                </a:solidFill>
              </a:rPr>
              <a:t>* Data from April 2014.</a:t>
            </a:r>
            <a:endParaRPr lang="fr-FR" sz="10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7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smtClean="0"/>
              <a:t>Conduction load</a:t>
            </a:r>
            <a:r>
              <a:rPr lang="en-GB" smtClean="0"/>
              <a:t> through DWT is a major concern</a:t>
            </a:r>
          </a:p>
          <a:p>
            <a:r>
              <a:rPr lang="en-GB" smtClean="0"/>
              <a:t>Test results</a:t>
            </a:r>
          </a:p>
          <a:p>
            <a:pPr lvl="1"/>
            <a:r>
              <a:rPr lang="en-GB" smtClean="0"/>
              <a:t>From DWT T profile, estimation of heat load (conduction) to cryogenic bath through each DWT: &gt;10 W</a:t>
            </a:r>
          </a:p>
          <a:p>
            <a:pPr lvl="1"/>
            <a:r>
              <a:rPr lang="en-GB" smtClean="0"/>
              <a:t>This value is in agreement with analytical estimations</a:t>
            </a:r>
          </a:p>
          <a:p>
            <a:pPr marL="448056" lvl="1" indent="0">
              <a:buNone/>
            </a:pPr>
            <a:r>
              <a:rPr lang="en-GB" smtClean="0"/>
              <a:t>=&gt; For heat load reduction, </a:t>
            </a:r>
            <a:r>
              <a:rPr lang="en-GB" u="sng" smtClean="0"/>
              <a:t>active gas cooling of DWTs is necessary !</a:t>
            </a:r>
            <a:endParaRPr lang="en-GB" u="sng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Mock-up: Static Loads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CF2E686-92E4-4F7D-A2BD-701CAE1D554E}" type="slidenum">
              <a:rPr lang="en-GB" sz="1000" smtClean="0">
                <a:solidFill>
                  <a:schemeClr val="accent4"/>
                </a:solidFill>
              </a:rPr>
              <a:t>17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375" y="2371524"/>
            <a:ext cx="8281163" cy="35720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DWT </a:t>
            </a:r>
            <a:r>
              <a:rPr lang="en-GB"/>
              <a:t>– GN</a:t>
            </a:r>
            <a:r>
              <a:rPr lang="en-GB" baseline="-25000"/>
              <a:t>2</a:t>
            </a:r>
            <a:r>
              <a:rPr lang="en-GB" smtClean="0"/>
              <a:t> Cooling *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1C27D1C-32CC-49DC-BEAF-FF29D42CB2B4}" type="slidenum">
              <a:rPr lang="en-GB" sz="1000" smtClean="0">
                <a:solidFill>
                  <a:schemeClr val="accent4"/>
                </a:solidFill>
              </a:rPr>
              <a:t>18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712840"/>
              </p:ext>
            </p:extLst>
          </p:nvPr>
        </p:nvGraphicFramePr>
        <p:xfrm>
          <a:off x="553787" y="1058659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625584"/>
              </p:ext>
            </p:extLst>
          </p:nvPr>
        </p:nvGraphicFramePr>
        <p:xfrm>
          <a:off x="4786008" y="1056016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712035"/>
              </p:ext>
            </p:extLst>
          </p:nvPr>
        </p:nvGraphicFramePr>
        <p:xfrm>
          <a:off x="539552" y="3484880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497817"/>
              </p:ext>
            </p:extLst>
          </p:nvPr>
        </p:nvGraphicFramePr>
        <p:xfrm>
          <a:off x="4788024" y="3484880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43608" y="1628800"/>
            <a:ext cx="8338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smtClean="0"/>
              <a:t>CASE 1</a:t>
            </a:r>
            <a:endParaRPr lang="fr-FR" sz="1400" b="1"/>
          </a:p>
        </p:txBody>
      </p:sp>
      <p:sp>
        <p:nvSpPr>
          <p:cNvPr id="28" name="TextBox 27"/>
          <p:cNvSpPr txBox="1"/>
          <p:nvPr/>
        </p:nvSpPr>
        <p:spPr>
          <a:xfrm>
            <a:off x="5250285" y="1628800"/>
            <a:ext cx="8338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smtClean="0"/>
              <a:t>CASE 2</a:t>
            </a:r>
            <a:endParaRPr lang="fr-FR" sz="1400" b="1"/>
          </a:p>
        </p:txBody>
      </p:sp>
      <p:sp>
        <p:nvSpPr>
          <p:cNvPr id="29" name="TextBox 28"/>
          <p:cNvSpPr txBox="1"/>
          <p:nvPr/>
        </p:nvSpPr>
        <p:spPr>
          <a:xfrm>
            <a:off x="1043608" y="4041199"/>
            <a:ext cx="8338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smtClean="0"/>
              <a:t>CASE 3</a:t>
            </a:r>
            <a:endParaRPr lang="fr-FR" sz="1400" b="1"/>
          </a:p>
        </p:txBody>
      </p:sp>
      <p:sp>
        <p:nvSpPr>
          <p:cNvPr id="30" name="TextBox 29"/>
          <p:cNvSpPr txBox="1"/>
          <p:nvPr/>
        </p:nvSpPr>
        <p:spPr>
          <a:xfrm>
            <a:off x="5250285" y="4041199"/>
            <a:ext cx="8338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smtClean="0"/>
              <a:t>CASE 4</a:t>
            </a:r>
            <a:endParaRPr lang="fr-FR" sz="14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7" t="39971" r="37585" b="51753"/>
          <a:stretch/>
        </p:blipFill>
        <p:spPr bwMode="auto">
          <a:xfrm>
            <a:off x="6876256" y="116632"/>
            <a:ext cx="1368000" cy="89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124975" y="2313860"/>
            <a:ext cx="511680" cy="215444"/>
            <a:chOff x="8124975" y="2340494"/>
            <a:chExt cx="511680" cy="215444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8153660" y="2357758"/>
              <a:ext cx="0" cy="180000"/>
            </a:xfrm>
            <a:prstGeom prst="straightConnector1">
              <a:avLst/>
            </a:prstGeom>
            <a:ln>
              <a:solidFill>
                <a:schemeClr val="accent6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124975" y="2340494"/>
              <a:ext cx="5116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smtClean="0">
                  <a:solidFill>
                    <a:schemeClr val="accent5"/>
                  </a:solidFill>
                </a:rPr>
                <a:t>20 deg</a:t>
              </a:r>
              <a:endParaRPr lang="fr-FR" sz="800" b="1">
                <a:solidFill>
                  <a:schemeClr val="accent5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803" y="5962325"/>
            <a:ext cx="54489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6"/>
                </a:solidFill>
              </a:rPr>
              <a:t>* x-axis: x [m]; y-axis: T [K]. </a:t>
            </a:r>
            <a:r>
              <a:rPr lang="en-GB" sz="1000">
                <a:solidFill>
                  <a:schemeClr val="accent6"/>
                </a:solidFill>
              </a:rPr>
              <a:t>Pt100 accuracy: &lt; ±1 deg</a:t>
            </a:r>
            <a:r>
              <a:rPr lang="en-GB" sz="1000" smtClean="0">
                <a:solidFill>
                  <a:schemeClr val="accent6"/>
                </a:solidFill>
              </a:rPr>
              <a:t>. Data from various days in April 2014.  </a:t>
            </a:r>
            <a:endParaRPr lang="fr-FR" sz="1000">
              <a:solidFill>
                <a:schemeClr val="accent6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55968" y="4382386"/>
            <a:ext cx="2508120" cy="2057402"/>
            <a:chOff x="3749805" y="4476750"/>
            <a:chExt cx="2508120" cy="2057402"/>
          </a:xfrm>
        </p:grpSpPr>
        <p:pic>
          <p:nvPicPr>
            <p:cNvPr id="26" name="Picture 2" descr="C:\Users\robonomi\AppData\Local\Microsoft\Windows\Temporary Internet Files\Content.IE5\BLJ3XJ2T\MP900448452[1]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8" t="6730" r="6156" b="9135"/>
            <a:stretch/>
          </p:blipFill>
          <p:spPr bwMode="auto">
            <a:xfrm>
              <a:off x="3749805" y="4476750"/>
              <a:ext cx="2508120" cy="2057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 rot="21038173">
              <a:off x="3965727" y="5083340"/>
              <a:ext cx="1752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u="sng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Temperatures</a:t>
              </a:r>
              <a:endParaRPr lang="en-GB" sz="1600" u="sng" smtClean="0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  <a:p>
              <a:pPr algn="ctr"/>
              <a:r>
                <a:rPr lang="en-GB" sz="160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Good agreement at cold and fully developed steady conditions</a:t>
              </a:r>
              <a:endParaRPr lang="fr-FR" sz="1600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6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/>
          <p:cNvCxnSpPr>
            <a:endCxn id="34" idx="3"/>
          </p:cNvCxnSpPr>
          <p:nvPr/>
        </p:nvCxnSpPr>
        <p:spPr>
          <a:xfrm flipH="1">
            <a:off x="4427417" y="3978466"/>
            <a:ext cx="487483" cy="683764"/>
          </a:xfrm>
          <a:prstGeom prst="straightConnector1">
            <a:avLst/>
          </a:prstGeom>
          <a:ln w="38100">
            <a:solidFill>
              <a:schemeClr val="accent3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DWT – Exchanged Powers *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1C27D1C-32CC-49DC-BEAF-FF29D42CB2B4}" type="slidenum">
              <a:rPr lang="en-GB" sz="1000" smtClean="0">
                <a:solidFill>
                  <a:schemeClr val="accent4"/>
                </a:solidFill>
              </a:rPr>
              <a:t>19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729861"/>
              </p:ext>
            </p:extLst>
          </p:nvPr>
        </p:nvGraphicFramePr>
        <p:xfrm>
          <a:off x="179512" y="1820156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667844"/>
              </p:ext>
            </p:extLst>
          </p:nvPr>
        </p:nvGraphicFramePr>
        <p:xfrm>
          <a:off x="4572000" y="1914198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7171" name="Group 7170"/>
          <p:cNvGrpSpPr/>
          <p:nvPr/>
        </p:nvGrpSpPr>
        <p:grpSpPr>
          <a:xfrm>
            <a:off x="6558338" y="3118475"/>
            <a:ext cx="1940478" cy="1077980"/>
            <a:chOff x="6558338" y="3111170"/>
            <a:chExt cx="1940478" cy="1077980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7380312" y="3429000"/>
              <a:ext cx="288032" cy="467984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876256" y="3789040"/>
              <a:ext cx="162256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smtClean="0">
                  <a:solidFill>
                    <a:schemeClr val="accent5"/>
                  </a:solidFill>
                </a:rPr>
                <a:t>TRANSIENT NOT OVER</a:t>
              </a:r>
            </a:p>
            <a:p>
              <a:pPr algn="ctr"/>
              <a:r>
                <a:rPr lang="en-GB" sz="1000" b="1" smtClean="0">
                  <a:solidFill>
                    <a:schemeClr val="accent5"/>
                  </a:solidFill>
                </a:rPr>
                <a:t>(cases 2, 3)</a:t>
              </a:r>
              <a:endParaRPr lang="fr-FR" sz="1000" b="1">
                <a:solidFill>
                  <a:schemeClr val="accent5"/>
                </a:solidFill>
              </a:endParaRPr>
            </a:p>
          </p:txBody>
        </p:sp>
        <p:sp>
          <p:nvSpPr>
            <p:cNvPr id="7168" name="Oval 7167"/>
            <p:cNvSpPr/>
            <p:nvPr/>
          </p:nvSpPr>
          <p:spPr>
            <a:xfrm rot="20427845">
              <a:off x="6558338" y="3111170"/>
              <a:ext cx="1080120" cy="43787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803" y="5962325"/>
            <a:ext cx="6312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6"/>
                </a:solidFill>
              </a:rPr>
              <a:t>* </a:t>
            </a:r>
            <a:r>
              <a:rPr lang="en-GB" sz="1000">
                <a:solidFill>
                  <a:schemeClr val="accent6"/>
                </a:solidFill>
              </a:rPr>
              <a:t>Pt100 accuracy: &lt; ±1 </a:t>
            </a:r>
            <a:r>
              <a:rPr lang="en-GB" sz="1000" smtClean="0">
                <a:solidFill>
                  <a:schemeClr val="accent6"/>
                </a:solidFill>
              </a:rPr>
              <a:t>deg; Thermocouple type E accuracy: </a:t>
            </a:r>
            <a:r>
              <a:rPr lang="en-GB" sz="1000">
                <a:solidFill>
                  <a:schemeClr val="accent6"/>
                </a:solidFill>
              </a:rPr>
              <a:t>&lt; </a:t>
            </a:r>
            <a:r>
              <a:rPr lang="en-GB" sz="1000" smtClean="0">
                <a:solidFill>
                  <a:schemeClr val="accent6"/>
                </a:solidFill>
              </a:rPr>
              <a:t>±2 </a:t>
            </a:r>
            <a:r>
              <a:rPr lang="en-GB" sz="1000">
                <a:solidFill>
                  <a:schemeClr val="accent6"/>
                </a:solidFill>
              </a:rPr>
              <a:t>deg</a:t>
            </a:r>
            <a:r>
              <a:rPr lang="en-GB" sz="1000" smtClean="0">
                <a:solidFill>
                  <a:schemeClr val="accent6"/>
                </a:solidFill>
              </a:rPr>
              <a:t>. Data from various days in April 2014. </a:t>
            </a:r>
            <a:endParaRPr lang="fr-FR" sz="1000">
              <a:solidFill>
                <a:schemeClr val="accent6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7543" y="2876247"/>
            <a:ext cx="4571597" cy="1909093"/>
            <a:chOff x="467543" y="2898281"/>
            <a:chExt cx="4571597" cy="1909093"/>
          </a:xfrm>
        </p:grpSpPr>
        <p:grpSp>
          <p:nvGrpSpPr>
            <p:cNvPr id="7169" name="Group 7168"/>
            <p:cNvGrpSpPr/>
            <p:nvPr/>
          </p:nvGrpSpPr>
          <p:grpSpPr>
            <a:xfrm>
              <a:off x="467543" y="2898281"/>
              <a:ext cx="3959874" cy="1909093"/>
              <a:chOff x="467543" y="2890976"/>
              <a:chExt cx="3959874" cy="1909093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1835696" y="2890976"/>
                <a:ext cx="0" cy="756000"/>
              </a:xfrm>
              <a:prstGeom prst="straightConnector1">
                <a:avLst/>
              </a:prstGeom>
              <a:ln w="38100">
                <a:solidFill>
                  <a:schemeClr val="tx1">
                    <a:lumMod val="40000"/>
                    <a:lumOff val="60000"/>
                  </a:schemeClr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339752" y="3231756"/>
                <a:ext cx="0" cy="432000"/>
              </a:xfrm>
              <a:prstGeom prst="straightConnector1">
                <a:avLst/>
              </a:prstGeom>
              <a:ln w="38100">
                <a:solidFill>
                  <a:schemeClr val="tx1">
                    <a:lumMod val="40000"/>
                    <a:lumOff val="60000"/>
                  </a:schemeClr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131840" y="2998000"/>
                <a:ext cx="0" cy="648000"/>
              </a:xfrm>
              <a:prstGeom prst="straightConnector1">
                <a:avLst/>
              </a:prstGeom>
              <a:ln w="38100">
                <a:solidFill>
                  <a:schemeClr val="tx1">
                    <a:lumMod val="40000"/>
                    <a:lumOff val="60000"/>
                  </a:schemeClr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635896" y="2945228"/>
                <a:ext cx="0" cy="720000"/>
              </a:xfrm>
              <a:prstGeom prst="straightConnector1">
                <a:avLst/>
              </a:prstGeom>
              <a:ln w="38100">
                <a:solidFill>
                  <a:schemeClr val="tx1">
                    <a:lumMod val="40000"/>
                    <a:lumOff val="60000"/>
                  </a:schemeClr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/>
              <p:cNvSpPr txBox="1"/>
              <p:nvPr/>
            </p:nvSpPr>
            <p:spPr>
              <a:xfrm>
                <a:off x="1115616" y="3614827"/>
                <a:ext cx="2954655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000" b="1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Tgas,in = 84 K	  114 K              90 K       84 K	</a:t>
                </a:r>
                <a:endParaRPr lang="fr-FR" sz="1000" b="1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35" name="Straight Arrow Connector 34"/>
              <p:cNvCxnSpPr>
                <a:endCxn id="34" idx="1"/>
              </p:cNvCxnSpPr>
              <p:nvPr/>
            </p:nvCxnSpPr>
            <p:spPr>
              <a:xfrm>
                <a:off x="705678" y="3849080"/>
                <a:ext cx="2626567" cy="827879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467543" y="3284984"/>
                <a:ext cx="216025" cy="722991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332245" y="4553848"/>
                <a:ext cx="1095172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000" b="1" smtClean="0">
                    <a:solidFill>
                      <a:schemeClr val="accent5"/>
                    </a:solidFill>
                  </a:rPr>
                  <a:t>NO GAS COOL</a:t>
                </a:r>
                <a:endParaRPr lang="fr-FR" sz="1000" b="1">
                  <a:solidFill>
                    <a:schemeClr val="accent5"/>
                  </a:solidFill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4824196" y="3583834"/>
              <a:ext cx="214944" cy="381879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4457700" y="2024110"/>
            <a:ext cx="4409853" cy="27165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 19"/>
          <p:cNvGrpSpPr/>
          <p:nvPr/>
        </p:nvGrpSpPr>
        <p:grpSpPr>
          <a:xfrm>
            <a:off x="6021304" y="4109324"/>
            <a:ext cx="2508120" cy="2193109"/>
            <a:chOff x="3749805" y="4516506"/>
            <a:chExt cx="2508120" cy="2193109"/>
          </a:xfrm>
        </p:grpSpPr>
        <p:pic>
          <p:nvPicPr>
            <p:cNvPr id="21" name="Picture 2" descr="C:\Users\robonomi\AppData\Local\Microsoft\Windows\Temporary Internet Files\Content.IE5\BLJ3XJ2T\MP900448452[1]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8" t="6730" r="6156" b="9135"/>
            <a:stretch/>
          </p:blipFill>
          <p:spPr bwMode="auto">
            <a:xfrm>
              <a:off x="3749805" y="4516506"/>
              <a:ext cx="2508120" cy="2057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rot="21038173">
              <a:off x="3945659" y="4955289"/>
              <a:ext cx="19063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u="sng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Heater Power</a:t>
              </a:r>
              <a:endParaRPr lang="en-GB" u="sng" smtClean="0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  <a:p>
              <a:pPr algn="ctr"/>
              <a:r>
                <a:rPr lang="en-GB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Good agreement for </a:t>
              </a:r>
              <a:r>
                <a:rPr lang="en-GB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fully developed steady </a:t>
              </a:r>
              <a:r>
                <a:rPr lang="en-GB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conditions; Increases with flow</a:t>
              </a:r>
            </a:p>
            <a:p>
              <a:pPr algn="ctr"/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7961" y="3668997"/>
            <a:ext cx="2960017" cy="2324735"/>
            <a:chOff x="3456039" y="4571904"/>
            <a:chExt cx="2960017" cy="2324735"/>
          </a:xfrm>
        </p:grpSpPr>
        <p:pic>
          <p:nvPicPr>
            <p:cNvPr id="24" name="Picture 2" descr="C:\Users\robonomi\AppData\Local\Microsoft\Windows\Temporary Internet Files\Content.IE5\BLJ3XJ2T\MP900448452[1]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8" t="6730" r="6156" b="9135"/>
            <a:stretch/>
          </p:blipFill>
          <p:spPr bwMode="auto">
            <a:xfrm>
              <a:off x="3456039" y="4571904"/>
              <a:ext cx="2960017" cy="2324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 rot="21038173">
              <a:off x="3616288" y="5090137"/>
              <a:ext cx="24274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u="sng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Heat to Bath</a:t>
              </a:r>
              <a:endParaRPr lang="en-GB" u="sng" smtClean="0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  <a:p>
              <a:pPr algn="ctr"/>
              <a:r>
                <a:rPr lang="en-GB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General good agreement; Small loads already with low flows;</a:t>
              </a:r>
            </a:p>
            <a:p>
              <a:pPr algn="ctr"/>
              <a:r>
                <a:rPr lang="en-GB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Strongly depends on gas T at inlet</a:t>
              </a:r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4" t="61333" r="12917" b="30000"/>
          <a:stretch/>
        </p:blipFill>
        <p:spPr bwMode="auto">
          <a:xfrm>
            <a:off x="3680654" y="1207860"/>
            <a:ext cx="1782692" cy="9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06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5689" r="14515" b="10323"/>
          <a:stretch/>
        </p:blipFill>
        <p:spPr bwMode="auto">
          <a:xfrm>
            <a:off x="0" y="19050"/>
            <a:ext cx="9163050" cy="681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766" y="0"/>
            <a:ext cx="9144000" cy="6858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accent5"/>
                </a:solidFill>
              </a:rPr>
              <a:t>1. Updates on SPL Project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Rossana</a:t>
            </a:r>
            <a:r>
              <a:rPr lang="en-GB" dirty="0" smtClean="0"/>
              <a:t> Bonomi </a:t>
            </a:r>
          </a:p>
          <a:p>
            <a:r>
              <a:rPr lang="en-GB" sz="1200" dirty="0" smtClean="0">
                <a:solidFill>
                  <a:schemeClr val="accent6"/>
                </a:solidFill>
              </a:rPr>
              <a:t>Rossana.Bonomi@cern.ch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1277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General nice agreement when steady state conditions are realized</a:t>
            </a:r>
          </a:p>
          <a:p>
            <a:r>
              <a:rPr lang="en-GB" smtClean="0"/>
              <a:t>Discrepancies can be due to</a:t>
            </a:r>
          </a:p>
          <a:p>
            <a:pPr lvl="1"/>
            <a:r>
              <a:rPr lang="en-GB"/>
              <a:t>Transients not completely over (</a:t>
            </a:r>
            <a:r>
              <a:rPr lang="en-GB" smtClean="0"/>
              <a:t>DWT, flanges, gas temp)</a:t>
            </a:r>
            <a:endParaRPr lang="en-GB"/>
          </a:p>
          <a:p>
            <a:pPr lvl="1"/>
            <a:r>
              <a:rPr lang="en-GB" smtClean="0"/>
              <a:t>Limited n. of sensors for DWT temp profile</a:t>
            </a:r>
          </a:p>
          <a:p>
            <a:pPr lvl="1"/>
            <a:r>
              <a:rPr lang="en-GB" smtClean="0"/>
              <a:t>Not shielded DWT sensors (vessel radiation)</a:t>
            </a:r>
          </a:p>
          <a:p>
            <a:pPr lvl="1"/>
            <a:r>
              <a:rPr lang="en-GB" smtClean="0"/>
              <a:t>2-phases flow</a:t>
            </a:r>
            <a:endParaRPr lang="en-GB"/>
          </a:p>
          <a:p>
            <a:pPr lvl="1"/>
            <a:r>
              <a:rPr lang="en-GB" smtClean="0"/>
              <a:t>..</a:t>
            </a:r>
            <a:endParaRPr lang="en-GB" u="sng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Comments on Thermal Results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CF2E686-92E4-4F7D-A2BD-701CAE1D554E}" type="slidenum">
              <a:rPr lang="en-GB" sz="1000" smtClean="0">
                <a:solidFill>
                  <a:schemeClr val="accent4"/>
                </a:solidFill>
              </a:rPr>
              <a:t>20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Mechanical Measurements *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/>
              <a:t>No </a:t>
            </a:r>
            <a:r>
              <a:rPr lang="en-GB" sz="3200" b="1"/>
              <a:t>constraints</a:t>
            </a:r>
            <a:r>
              <a:rPr lang="en-GB" sz="3200"/>
              <a:t> appearing on </a:t>
            </a:r>
            <a:r>
              <a:rPr lang="en-GB" sz="3200" smtClean="0"/>
              <a:t>ICS </a:t>
            </a:r>
            <a:r>
              <a:rPr lang="en-GB" sz="3200"/>
              <a:t>during cool-down</a:t>
            </a:r>
          </a:p>
          <a:p>
            <a:r>
              <a:rPr lang="en-GB" sz="3200"/>
              <a:t>Max </a:t>
            </a:r>
            <a:r>
              <a:rPr lang="en-GB" sz="3200" b="1"/>
              <a:t>displacement</a:t>
            </a:r>
            <a:r>
              <a:rPr lang="en-GB" sz="3200"/>
              <a:t> between </a:t>
            </a:r>
            <a:r>
              <a:rPr lang="en-GB" sz="3200" smtClean="0"/>
              <a:t>cold cavities: ~4 mm, </a:t>
            </a:r>
            <a:r>
              <a:rPr lang="en-GB" sz="3200"/>
              <a:t>as expected</a:t>
            </a:r>
          </a:p>
          <a:p>
            <a:r>
              <a:rPr lang="en-GB" sz="3200"/>
              <a:t>Max </a:t>
            </a:r>
            <a:r>
              <a:rPr lang="en-GB" sz="3200" b="1"/>
              <a:t>bending stress </a:t>
            </a:r>
            <a:r>
              <a:rPr lang="en-GB" sz="3200"/>
              <a:t>measured on </a:t>
            </a:r>
            <a:r>
              <a:rPr lang="en-GB" sz="3200" smtClean="0"/>
              <a:t>DWT: 20 MPa, </a:t>
            </a:r>
            <a:r>
              <a:rPr lang="en-GB" sz="3200"/>
              <a:t>correspondent to expected friction in </a:t>
            </a:r>
            <a:r>
              <a:rPr lang="en-GB" sz="3200" smtClean="0"/>
              <a:t>ICS</a:t>
            </a:r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5794328-F036-4EA6-BE8B-86E91C96BD8C}" type="slidenum">
              <a:rPr lang="en-GB" sz="1000" smtClean="0">
                <a:solidFill>
                  <a:schemeClr val="accent4"/>
                </a:solidFill>
              </a:rPr>
              <a:t>21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3" y="5962325"/>
            <a:ext cx="2916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6"/>
                </a:solidFill>
              </a:rPr>
              <a:t>* Measurements from October-November 2013. </a:t>
            </a:r>
            <a:endParaRPr lang="fr-FR" sz="10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5" t="56384" r="36235" b="20520"/>
          <a:stretch/>
        </p:blipFill>
        <p:spPr bwMode="auto">
          <a:xfrm>
            <a:off x="5048645" y="2581274"/>
            <a:ext cx="3784206" cy="387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Improvements / Next Steps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mtClean="0">
                <a:solidFill>
                  <a:schemeClr val="accent5"/>
                </a:solidFill>
              </a:rPr>
              <a:t>Improvements already adopted</a:t>
            </a:r>
          </a:p>
          <a:p>
            <a:pPr lvl="1"/>
            <a:r>
              <a:rPr lang="en-GB" smtClean="0">
                <a:solidFill>
                  <a:schemeClr val="accent5"/>
                </a:solidFill>
              </a:rPr>
              <a:t>Improved gas line (insulation, bypass, T sensor)</a:t>
            </a:r>
          </a:p>
          <a:p>
            <a:pPr lvl="1"/>
            <a:r>
              <a:rPr lang="en-GB" smtClean="0">
                <a:solidFill>
                  <a:schemeClr val="accent5"/>
                </a:solidFill>
              </a:rPr>
              <a:t>Separated dewar for GN</a:t>
            </a:r>
            <a:r>
              <a:rPr lang="en-GB" baseline="-25000" smtClean="0">
                <a:solidFill>
                  <a:schemeClr val="accent5"/>
                </a:solidFill>
              </a:rPr>
              <a:t>2</a:t>
            </a:r>
            <a:r>
              <a:rPr lang="en-GB" smtClean="0">
                <a:solidFill>
                  <a:schemeClr val="accent5"/>
                </a:solidFill>
              </a:rPr>
              <a:t> extraction</a:t>
            </a:r>
          </a:p>
          <a:p>
            <a:pPr lvl="1"/>
            <a:r>
              <a:rPr lang="en-GB" smtClean="0">
                <a:solidFill>
                  <a:schemeClr val="accent5"/>
                </a:solidFill>
              </a:rPr>
              <a:t>Insulated target supports (avoid condensation)</a:t>
            </a:r>
          </a:p>
          <a:p>
            <a:r>
              <a:rPr lang="en-GB" smtClean="0"/>
              <a:t>Modifications proposed for next tests</a:t>
            </a:r>
          </a:p>
          <a:p>
            <a:pPr lvl="1"/>
            <a:r>
              <a:rPr lang="en-GB" smtClean="0"/>
              <a:t>Increase number of thermal sensors on DWTs for better accuracy</a:t>
            </a:r>
          </a:p>
          <a:p>
            <a:pPr lvl="1"/>
            <a:r>
              <a:rPr lang="en-GB" smtClean="0"/>
              <a:t>Flowmeter on vent line for accurate heat load </a:t>
            </a:r>
            <a:r>
              <a:rPr lang="en-GB" smtClean="0"/>
              <a:t>measurement and direct DWT load estimation </a:t>
            </a:r>
            <a:endParaRPr lang="en-GB" smtClean="0"/>
          </a:p>
          <a:p>
            <a:pPr lvl="1"/>
            <a:r>
              <a:rPr lang="en-GB" smtClean="0"/>
              <a:t>Better </a:t>
            </a:r>
            <a:r>
              <a:rPr lang="en-GB"/>
              <a:t>insulation for heaters</a:t>
            </a:r>
            <a:endParaRPr lang="en-GB" smtClean="0"/>
          </a:p>
          <a:p>
            <a:pPr lvl="1"/>
            <a:r>
              <a:rPr lang="en-GB" smtClean="0"/>
              <a:t>Better thermalization for masses (to reduce transients)</a:t>
            </a:r>
          </a:p>
          <a:p>
            <a:pPr lvl="1"/>
            <a:r>
              <a:rPr lang="en-GB"/>
              <a:t>Phase separator inside the vessel for GN</a:t>
            </a:r>
            <a:r>
              <a:rPr lang="en-GB" baseline="-25000"/>
              <a:t>2</a:t>
            </a:r>
          </a:p>
          <a:p>
            <a:pPr lvl="1"/>
            <a:r>
              <a:rPr lang="en-GB" smtClean="0"/>
              <a:t>..</a:t>
            </a:r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DCCF5BE-1375-44E8-87F8-596B578FBDF9}" type="slidenum">
              <a:rPr lang="en-GB" sz="1000" smtClean="0">
                <a:solidFill>
                  <a:schemeClr val="accent4"/>
                </a:solidFill>
              </a:rPr>
              <a:t>22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80" y="2746903"/>
            <a:ext cx="8539984" cy="327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..towards Helium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mtClean="0">
                <a:solidFill>
                  <a:schemeClr val="accent5"/>
                </a:solidFill>
              </a:rPr>
              <a:t>Gas cooling is the most efficient solution</a:t>
            </a:r>
          </a:p>
          <a:p>
            <a:pPr lvl="1"/>
            <a:r>
              <a:rPr lang="en-GB" smtClean="0">
                <a:solidFill>
                  <a:schemeClr val="accent5"/>
                </a:solidFill>
              </a:rPr>
              <a:t>2x electric power of ideal case (self-sustained wall cooling)</a:t>
            </a:r>
          </a:p>
          <a:p>
            <a:pPr lvl="1"/>
            <a:r>
              <a:rPr lang="en-GB">
                <a:solidFill>
                  <a:schemeClr val="accent5"/>
                </a:solidFill>
              </a:rPr>
              <a:t>t</a:t>
            </a:r>
            <a:r>
              <a:rPr lang="en-GB" smtClean="0">
                <a:solidFill>
                  <a:schemeClr val="accent5"/>
                </a:solidFill>
              </a:rPr>
              <a:t>his factor is 3x/6x for 2/1 ideal, optimized heat </a:t>
            </a:r>
            <a:r>
              <a:rPr lang="en-GB" smtClean="0">
                <a:solidFill>
                  <a:schemeClr val="accent5"/>
                </a:solidFill>
              </a:rPr>
              <a:t>intercepts along the DWT wall</a:t>
            </a:r>
            <a:endParaRPr lang="en-GB" smtClean="0">
              <a:solidFill>
                <a:schemeClr val="accent5"/>
              </a:solidFill>
            </a:endParaRPr>
          </a:p>
          <a:p>
            <a:r>
              <a:rPr lang="en-GB" smtClean="0"/>
              <a:t>Estimation of mass flow required (100-300 mg/s N</a:t>
            </a:r>
            <a:r>
              <a:rPr lang="en-GB" baseline="-25000" smtClean="0"/>
              <a:t>2</a:t>
            </a:r>
            <a:r>
              <a:rPr lang="en-GB" smtClean="0"/>
              <a:t> =&gt; 20-60 mg/s He)</a:t>
            </a:r>
          </a:p>
          <a:p>
            <a:r>
              <a:rPr lang="en-GB" smtClean="0"/>
              <a:t>Closed circuit (gas recovery, liquefier)</a:t>
            </a:r>
          </a:p>
          <a:p>
            <a:r>
              <a:rPr lang="en-GB" smtClean="0"/>
              <a:t>Easier regulation of gas </a:t>
            </a:r>
            <a:r>
              <a:rPr lang="en-GB" smtClean="0"/>
              <a:t>temperature</a:t>
            </a:r>
            <a:endParaRPr lang="en-GB" smtClean="0"/>
          </a:p>
          <a:p>
            <a:r>
              <a:rPr lang="en-GB" smtClean="0"/>
              <a:t>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DCCF5BE-1375-44E8-87F8-596B578FBDF9}" type="slidenum">
              <a:rPr lang="en-GB" sz="1000" smtClean="0">
                <a:solidFill>
                  <a:schemeClr val="accent4"/>
                </a:solidFill>
              </a:rPr>
              <a:t>23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5114" r="15802" b="12784"/>
          <a:stretch/>
        </p:blipFill>
        <p:spPr bwMode="auto">
          <a:xfrm>
            <a:off x="399415" y="205616"/>
            <a:ext cx="8201025" cy="59700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00" y="142875"/>
            <a:ext cx="8491220" cy="60674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7828" y="457200"/>
            <a:ext cx="7759337" cy="57172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mtClean="0"/>
              <a:t>Thank you !</a:t>
            </a:r>
          </a:p>
          <a:p>
            <a:endParaRPr lang="en-GB" sz="1200" smtClean="0"/>
          </a:p>
          <a:p>
            <a:endParaRPr lang="en-GB" sz="1200"/>
          </a:p>
          <a:p>
            <a:endParaRPr lang="en-GB" sz="1200" smtClean="0"/>
          </a:p>
          <a:p>
            <a:endParaRPr lang="en-GB" sz="1200"/>
          </a:p>
          <a:p>
            <a:endParaRPr lang="en-GB" sz="1300" smtClean="0"/>
          </a:p>
          <a:p>
            <a:pPr algn="r"/>
            <a:endParaRPr lang="en-GB" sz="1800" b="1" smtClean="0">
              <a:latin typeface="Bradley Hand ITC" panose="03070402050302030203" pitchFamily="66" charset="0"/>
            </a:endParaRPr>
          </a:p>
          <a:p>
            <a:pPr algn="r"/>
            <a:r>
              <a:rPr lang="en-GB" sz="1800" b="1" smtClean="0">
                <a:latin typeface="Bradley Hand ITC" panose="03070402050302030203" pitchFamily="66" charset="0"/>
              </a:rPr>
              <a:t>Acknowledgements</a:t>
            </a:r>
          </a:p>
          <a:p>
            <a:pPr algn="r"/>
            <a:r>
              <a:rPr lang="en-GB" sz="1800">
                <a:latin typeface="Bradley Hand ITC" panose="03070402050302030203" pitchFamily="66" charset="0"/>
              </a:rPr>
              <a:t>Alain </a:t>
            </a:r>
            <a:r>
              <a:rPr lang="en-GB" sz="1800" smtClean="0">
                <a:latin typeface="Bradley Hand ITC" panose="03070402050302030203" pitchFamily="66" charset="0"/>
              </a:rPr>
              <a:t>Bastard</a:t>
            </a:r>
          </a:p>
          <a:p>
            <a:pPr algn="r"/>
            <a:r>
              <a:rPr lang="en-GB" sz="1800">
                <a:latin typeface="Bradley Hand ITC" panose="03070402050302030203" pitchFamily="66" charset="0"/>
              </a:rPr>
              <a:t>Patrick Bestmann</a:t>
            </a:r>
            <a:r>
              <a:rPr lang="en-GB" sz="1800" smtClean="0">
                <a:latin typeface="Bradley Hand ITC" panose="03070402050302030203" pitchFamily="66" charset="0"/>
              </a:rPr>
              <a:t> </a:t>
            </a:r>
          </a:p>
          <a:p>
            <a:pPr algn="r"/>
            <a:r>
              <a:rPr lang="en-GB" sz="1800">
                <a:latin typeface="Bradley Hand ITC" panose="03070402050302030203" pitchFamily="66" charset="0"/>
              </a:rPr>
              <a:t>Ofelia Capatina</a:t>
            </a:r>
            <a:endParaRPr lang="en-GB" sz="1800" smtClean="0">
              <a:latin typeface="Bradley Hand ITC" panose="03070402050302030203" pitchFamily="66" charset="0"/>
            </a:endParaRPr>
          </a:p>
          <a:p>
            <a:pPr algn="r"/>
            <a:r>
              <a:rPr lang="en-GB" sz="1800">
                <a:latin typeface="Bradley Hand ITC" panose="03070402050302030203" pitchFamily="66" charset="0"/>
              </a:rPr>
              <a:t>Cedric Charrondiere</a:t>
            </a: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Paulo </a:t>
            </a:r>
            <a:r>
              <a:rPr lang="en-GB" sz="1800">
                <a:latin typeface="Bradley Hand ITC" panose="03070402050302030203" pitchFamily="66" charset="0"/>
              </a:rPr>
              <a:t>Coelho</a:t>
            </a:r>
            <a:endParaRPr lang="en-GB" sz="1800" smtClean="0">
              <a:latin typeface="Bradley Hand ITC" panose="03070402050302030203" pitchFamily="66" charset="0"/>
            </a:endParaRP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Jean-Baptiste Deschamps</a:t>
            </a: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Laetitia </a:t>
            </a:r>
            <a:r>
              <a:rPr lang="en-GB" sz="1800">
                <a:latin typeface="Bradley Hand ITC" panose="03070402050302030203" pitchFamily="66" charset="0"/>
              </a:rPr>
              <a:t>Dufay</a:t>
            </a:r>
          </a:p>
          <a:p>
            <a:pPr algn="r"/>
            <a:r>
              <a:rPr lang="en-GB" sz="1800">
                <a:latin typeface="Bradley Hand ITC" panose="03070402050302030203" pitchFamily="66" charset="0"/>
              </a:rPr>
              <a:t>Florian </a:t>
            </a:r>
            <a:r>
              <a:rPr lang="en-GB" sz="1800" smtClean="0">
                <a:latin typeface="Bradley Hand ITC" panose="03070402050302030203" pitchFamily="66" charset="0"/>
              </a:rPr>
              <a:t>Girardot</a:t>
            </a:r>
          </a:p>
          <a:p>
            <a:pPr algn="r"/>
            <a:r>
              <a:rPr lang="en-GB" sz="1800">
                <a:latin typeface="Bradley Hand ITC" panose="03070402050302030203" pitchFamily="66" charset="0"/>
              </a:rPr>
              <a:t>Didier </a:t>
            </a:r>
            <a:r>
              <a:rPr lang="en-GB" sz="1800" smtClean="0">
                <a:latin typeface="Bradley Hand ITC" panose="03070402050302030203" pitchFamily="66" charset="0"/>
              </a:rPr>
              <a:t>Gonnard</a:t>
            </a: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Alain Grimaud</a:t>
            </a:r>
            <a:endParaRPr lang="en-GB" sz="1800">
              <a:latin typeface="Bradley Hand ITC" panose="03070402050302030203" pitchFamily="66" charset="0"/>
            </a:endParaRP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Andre </a:t>
            </a:r>
            <a:r>
              <a:rPr lang="en-GB" sz="1800">
                <a:latin typeface="Bradley Hand ITC" panose="03070402050302030203" pitchFamily="66" charset="0"/>
              </a:rPr>
              <a:t>Guimet</a:t>
            </a:r>
            <a:r>
              <a:rPr lang="en-GB" sz="1800" smtClean="0">
                <a:latin typeface="Bradley Hand ITC" panose="03070402050302030203" pitchFamily="66" charset="0"/>
              </a:rPr>
              <a:t> </a:t>
            </a: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Michael Guinchard + team</a:t>
            </a:r>
          </a:p>
          <a:p>
            <a:pPr algn="r"/>
            <a:r>
              <a:rPr lang="en-GB" sz="1800">
                <a:latin typeface="Bradley Hand ITC" panose="03070402050302030203" pitchFamily="66" charset="0"/>
              </a:rPr>
              <a:t>Torsten Koettig</a:t>
            </a: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Claudia Parente</a:t>
            </a: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Vittorio Parma</a:t>
            </a: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Eric Rasoasehno Michel</a:t>
            </a: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Michel Souchet</a:t>
            </a:r>
          </a:p>
          <a:p>
            <a:pPr algn="r"/>
            <a:r>
              <a:rPr lang="en-GB" sz="1800">
                <a:latin typeface="Bradley Hand ITC" panose="03070402050302030203" pitchFamily="66" charset="0"/>
              </a:rPr>
              <a:t>Arnaud Vande Craen</a:t>
            </a: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Wojciech </a:t>
            </a:r>
            <a:r>
              <a:rPr lang="en-GB" sz="1800">
                <a:latin typeface="Bradley Hand ITC" panose="03070402050302030203" pitchFamily="66" charset="0"/>
              </a:rPr>
              <a:t>Zak</a:t>
            </a:r>
            <a:endParaRPr lang="en-GB" sz="1800" smtClean="0">
              <a:latin typeface="Bradley Hand ITC" panose="03070402050302030203" pitchFamily="66" charset="0"/>
            </a:endParaRPr>
          </a:p>
          <a:p>
            <a:pPr algn="r"/>
            <a:r>
              <a:rPr lang="en-GB" sz="1800" smtClean="0">
                <a:latin typeface="Bradley Hand ITC" panose="03070402050302030203" pitchFamily="66" charset="0"/>
              </a:rPr>
              <a:t>Nicolas Zelko</a:t>
            </a:r>
            <a:endParaRPr lang="en-GB" sz="1800" b="1" i="1" dirty="0">
              <a:latin typeface="Bradley Hand ITC" panose="03070402050302030203" pitchFamily="66" charset="0"/>
            </a:endParaRPr>
          </a:p>
        </p:txBody>
      </p:sp>
      <p:sp>
        <p:nvSpPr>
          <p:cNvPr id="7" name="CasellaDiTesto 3"/>
          <p:cNvSpPr txBox="1"/>
          <p:nvPr/>
        </p:nvSpPr>
        <p:spPr>
          <a:xfrm>
            <a:off x="626312" y="1090719"/>
            <a:ext cx="5055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smtClean="0">
                <a:solidFill>
                  <a:schemeClr val="accent6"/>
                </a:solidFill>
              </a:rPr>
              <a:t>SPL workspace</a:t>
            </a:r>
            <a:endParaRPr lang="en-GB" sz="1200" b="1" smtClean="0">
              <a:solidFill>
                <a:schemeClr val="accent3"/>
              </a:solidFill>
            </a:endParaRPr>
          </a:p>
          <a:p>
            <a:r>
              <a:rPr lang="en-GB" sz="1200" smtClean="0">
                <a:solidFill>
                  <a:schemeClr val="accent3"/>
                </a:solidFill>
                <a:hlinkClick r:id="rId5"/>
              </a:rPr>
              <a:t>https</a:t>
            </a:r>
            <a:r>
              <a:rPr lang="en-GB" sz="1200" dirty="0" smtClean="0">
                <a:solidFill>
                  <a:schemeClr val="accent3"/>
                </a:solidFill>
                <a:hlinkClick r:id="rId5"/>
              </a:rPr>
              <a:t>://espace.cern.ch/spl-cryomodule/default.aspx</a:t>
            </a:r>
            <a:endParaRPr lang="en-GB" sz="1200" b="1" i="1" dirty="0" smtClean="0">
              <a:solidFill>
                <a:schemeClr val="accent3"/>
              </a:solidFill>
            </a:endParaRPr>
          </a:p>
          <a:p>
            <a:r>
              <a:rPr lang="en-GB" sz="1200" b="1" dirty="0" smtClean="0">
                <a:solidFill>
                  <a:schemeClr val="accent6"/>
                </a:solidFill>
              </a:rPr>
              <a:t>SPL docs </a:t>
            </a:r>
            <a:r>
              <a:rPr lang="en-GB" sz="1200" b="1" smtClean="0">
                <a:solidFill>
                  <a:schemeClr val="accent6"/>
                </a:solidFill>
              </a:rPr>
              <a:t>on EDMS</a:t>
            </a:r>
          </a:p>
          <a:p>
            <a:r>
              <a:rPr lang="en-GB" sz="1200" smtClean="0">
                <a:solidFill>
                  <a:schemeClr val="accent3"/>
                </a:solidFill>
                <a:hlinkClick r:id="rId6"/>
              </a:rPr>
              <a:t>https</a:t>
            </a:r>
            <a:r>
              <a:rPr lang="en-GB" sz="1200" dirty="0" smtClean="0">
                <a:solidFill>
                  <a:schemeClr val="accent3"/>
                </a:solidFill>
                <a:hlinkClick r:id="rId6"/>
              </a:rPr>
              <a:t>://edms.cern.ch/nav/P:SLHC-000008:V0/P:SLHC-000076:V0/TAB3</a:t>
            </a:r>
            <a:endParaRPr lang="en-GB" sz="12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4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50" t="33588" r="25576" b="40119"/>
          <a:stretch/>
        </p:blipFill>
        <p:spPr bwMode="auto">
          <a:xfrm>
            <a:off x="409575" y="2171700"/>
            <a:ext cx="8267700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Thermal Sensors</a:t>
            </a:r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87651" y="4036269"/>
            <a:ext cx="1032985" cy="1241901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78244" y="4308023"/>
            <a:ext cx="950556" cy="1379763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04935" y="4561116"/>
            <a:ext cx="807536" cy="1278369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1"/>
          <p:cNvSpPr txBox="1"/>
          <p:nvPr/>
        </p:nvSpPr>
        <p:spPr>
          <a:xfrm>
            <a:off x="412037" y="5274125"/>
            <a:ext cx="432048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T1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457302" y="5553511"/>
            <a:ext cx="432048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T2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568942" y="5841009"/>
            <a:ext cx="432048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T3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96293" y="4472412"/>
            <a:ext cx="565114" cy="105031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2"/>
          <p:cNvSpPr txBox="1"/>
          <p:nvPr/>
        </p:nvSpPr>
        <p:spPr>
          <a:xfrm>
            <a:off x="436252" y="4296294"/>
            <a:ext cx="432048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T5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0" name="TextBox 23"/>
          <p:cNvSpPr txBox="1"/>
          <p:nvPr/>
        </p:nvSpPr>
        <p:spPr>
          <a:xfrm>
            <a:off x="459049" y="3965759"/>
            <a:ext cx="432048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T4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21" name="Straight Arrow Connector 20"/>
          <p:cNvCxnSpPr>
            <a:stCxn id="24" idx="3"/>
          </p:cNvCxnSpPr>
          <p:nvPr/>
        </p:nvCxnSpPr>
        <p:spPr>
          <a:xfrm flipV="1">
            <a:off x="5531668" y="3993373"/>
            <a:ext cx="1693784" cy="1338379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642182" y="4206760"/>
            <a:ext cx="1584176" cy="1393269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625929" y="4439027"/>
            <a:ext cx="1584176" cy="1393269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7"/>
          <p:cNvSpPr txBox="1"/>
          <p:nvPr/>
        </p:nvSpPr>
        <p:spPr>
          <a:xfrm>
            <a:off x="5006567" y="5193252"/>
            <a:ext cx="525101" cy="276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T16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5" name="TextBox 28"/>
          <p:cNvSpPr txBox="1"/>
          <p:nvPr/>
        </p:nvSpPr>
        <p:spPr>
          <a:xfrm>
            <a:off x="5042776" y="5490133"/>
            <a:ext cx="606589" cy="276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T17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6" name="TextBox 29"/>
          <p:cNvSpPr txBox="1"/>
          <p:nvPr/>
        </p:nvSpPr>
        <p:spPr>
          <a:xfrm>
            <a:off x="5269108" y="5823174"/>
            <a:ext cx="591785" cy="276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T18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7633607" y="4030436"/>
            <a:ext cx="367394" cy="32657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576458" y="4528457"/>
            <a:ext cx="309110" cy="125024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32"/>
          <p:cNvSpPr txBox="1"/>
          <p:nvPr/>
        </p:nvSpPr>
        <p:spPr>
          <a:xfrm>
            <a:off x="7756796" y="4677611"/>
            <a:ext cx="527130" cy="276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T20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0" name="TextBox 33"/>
          <p:cNvSpPr txBox="1"/>
          <p:nvPr/>
        </p:nvSpPr>
        <p:spPr>
          <a:xfrm>
            <a:off x="7933489" y="3902651"/>
            <a:ext cx="522448" cy="276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T19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069521" y="1570254"/>
            <a:ext cx="230062" cy="1047760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7"/>
          <p:cNvSpPr txBox="1"/>
          <p:nvPr/>
        </p:nvSpPr>
        <p:spPr>
          <a:xfrm>
            <a:off x="1157126" y="1282273"/>
            <a:ext cx="432048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T6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338292" y="1595695"/>
            <a:ext cx="1727772" cy="1038648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40"/>
          <p:cNvSpPr txBox="1"/>
          <p:nvPr/>
        </p:nvSpPr>
        <p:spPr>
          <a:xfrm>
            <a:off x="4005723" y="1334873"/>
            <a:ext cx="432048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T7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7135586" y="1563338"/>
            <a:ext cx="74702" cy="1071005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2"/>
          <p:cNvSpPr txBox="1"/>
          <p:nvPr/>
        </p:nvSpPr>
        <p:spPr>
          <a:xfrm>
            <a:off x="6953056" y="1271109"/>
            <a:ext cx="593110" cy="276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T21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706692" y="1570254"/>
            <a:ext cx="433101" cy="982446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45"/>
          <p:cNvSpPr txBox="1"/>
          <p:nvPr/>
        </p:nvSpPr>
        <p:spPr>
          <a:xfrm>
            <a:off x="7492832" y="1259919"/>
            <a:ext cx="637180" cy="276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T22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8329353" y="4237022"/>
            <a:ext cx="217118" cy="450112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49"/>
          <p:cNvSpPr txBox="1"/>
          <p:nvPr/>
        </p:nvSpPr>
        <p:spPr>
          <a:xfrm>
            <a:off x="8492146" y="3962039"/>
            <a:ext cx="497941" cy="276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T23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265964" y="2503714"/>
            <a:ext cx="1077686" cy="791936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54"/>
          <p:cNvSpPr txBox="1"/>
          <p:nvPr/>
        </p:nvSpPr>
        <p:spPr>
          <a:xfrm>
            <a:off x="4418102" y="2346533"/>
            <a:ext cx="862275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T8 – T12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077818" y="1606492"/>
            <a:ext cx="1796511" cy="1632008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56"/>
          <p:cNvSpPr txBox="1"/>
          <p:nvPr/>
        </p:nvSpPr>
        <p:spPr>
          <a:xfrm>
            <a:off x="4611009" y="1336591"/>
            <a:ext cx="866338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T9 – T13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083929" y="1566250"/>
            <a:ext cx="1108807" cy="1566114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60"/>
          <p:cNvSpPr txBox="1"/>
          <p:nvPr/>
        </p:nvSpPr>
        <p:spPr>
          <a:xfrm>
            <a:off x="5448216" y="1309432"/>
            <a:ext cx="988799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T10 – T14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47" name="Straight Arrow Connector 46"/>
          <p:cNvCxnSpPr>
            <a:stCxn id="48" idx="3"/>
          </p:cNvCxnSpPr>
          <p:nvPr/>
        </p:nvCxnSpPr>
        <p:spPr>
          <a:xfrm flipV="1">
            <a:off x="6307187" y="3418114"/>
            <a:ext cx="771249" cy="464508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64"/>
          <p:cNvSpPr txBox="1"/>
          <p:nvPr/>
        </p:nvSpPr>
        <p:spPr>
          <a:xfrm>
            <a:off x="5196689" y="3651789"/>
            <a:ext cx="1110498" cy="4616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i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Int.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fr-CH" sz="1200" b="1" i="1" kern="120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T11 – T15</a:t>
            </a:r>
            <a:endParaRPr lang="fr-FR" sz="1200" b="1">
              <a:solidFill>
                <a:schemeClr val="tx1">
                  <a:lumMod val="60000"/>
                  <a:lumOff val="4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0" name="TextBox 47"/>
          <p:cNvSpPr txBox="1"/>
          <p:nvPr/>
        </p:nvSpPr>
        <p:spPr>
          <a:xfrm>
            <a:off x="905356" y="2835436"/>
            <a:ext cx="513279" cy="64633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rgbClr val="00B050"/>
                </a:solidFill>
                <a:effectLst/>
                <a:latin typeface="Calibri"/>
                <a:ea typeface="Times New Roman"/>
                <a:cs typeface="Times New Roman"/>
              </a:rPr>
              <a:t>Int. </a:t>
            </a:r>
            <a:endParaRPr lang="fr-FR" sz="1200" b="1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rgbClr val="00B050"/>
                </a:solidFill>
                <a:effectLst/>
                <a:latin typeface="Calibri"/>
                <a:ea typeface="Times New Roman"/>
                <a:cs typeface="Times New Roman"/>
              </a:rPr>
              <a:t>T26</a:t>
            </a:r>
            <a:endParaRPr lang="fr-FR" sz="1200" b="1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rgbClr val="00B050"/>
                </a:solidFill>
                <a:effectLst/>
                <a:latin typeface="Calibri"/>
                <a:ea typeface="Times New Roman"/>
                <a:cs typeface="Times New Roman"/>
              </a:rPr>
              <a:t>T27</a:t>
            </a:r>
            <a:endParaRPr lang="fr-FR" sz="1200" b="1">
              <a:effectLst/>
              <a:latin typeface="Times New Roman"/>
              <a:ea typeface="Times New Roma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78095" y="2827934"/>
            <a:ext cx="452326" cy="64633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rgbClr val="00B050"/>
                </a:solidFill>
                <a:effectLst/>
                <a:latin typeface="Calibri"/>
                <a:ea typeface="Times New Roman"/>
                <a:cs typeface="Times New Roman"/>
              </a:rPr>
              <a:t>Int.</a:t>
            </a:r>
            <a:endParaRPr lang="fr-FR" sz="1200" b="1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fr-CH" sz="1200" b="1" kern="1200">
                <a:solidFill>
                  <a:srgbClr val="00B050"/>
                </a:solidFill>
                <a:effectLst/>
                <a:latin typeface="Calibri"/>
                <a:ea typeface="Times New Roman"/>
                <a:cs typeface="Times New Roman"/>
              </a:rPr>
              <a:t>T24</a:t>
            </a:r>
            <a:endParaRPr lang="fr-FR" sz="1200" b="1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fr-CH" sz="1200" b="1" kern="1200" smtClean="0">
                <a:solidFill>
                  <a:srgbClr val="00B050"/>
                </a:solidFill>
                <a:effectLst/>
                <a:latin typeface="Calibri"/>
                <a:ea typeface="Times New Roman"/>
                <a:cs typeface="Times New Roman"/>
              </a:rPr>
              <a:t>T25</a:t>
            </a:r>
            <a:endParaRPr lang="fr-FR" sz="1200" b="1">
              <a:effectLst/>
              <a:latin typeface="Times New Roman"/>
              <a:ea typeface="Times New Roman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914400" y="4071258"/>
            <a:ext cx="489857" cy="75229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Tests foreseen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09" y="0"/>
            <a:ext cx="460959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1382" y="2538770"/>
            <a:ext cx="249074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b="1" smtClean="0">
                <a:solidFill>
                  <a:schemeClr val="accent6">
                    <a:lumMod val="50000"/>
                  </a:schemeClr>
                </a:solidFill>
                <a:latin typeface="Buxton Sketch" panose="03080500000500000004" pitchFamily="66" charset="0"/>
              </a:rPr>
              <a:t>Test Program as of 10/2013</a:t>
            </a:r>
            <a:endParaRPr lang="fr-FR" b="1">
              <a:solidFill>
                <a:schemeClr val="accent6">
                  <a:lumMod val="50000"/>
                </a:schemeClr>
              </a:solidFill>
              <a:latin typeface="Buxton Sketch" panose="03080500000500000004" pitchFamily="66" charset="0"/>
            </a:endParaRPr>
          </a:p>
        </p:txBody>
      </p:sp>
      <p:pic>
        <p:nvPicPr>
          <p:cNvPr id="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64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19833" r="28958" b="34000"/>
          <a:stretch/>
        </p:blipFill>
        <p:spPr bwMode="auto">
          <a:xfrm>
            <a:off x="4736589" y="1288962"/>
            <a:ext cx="4124738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Double-walled tube</a:t>
            </a:r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20697"/>
          <a:stretch>
            <a:fillRect/>
          </a:stretch>
        </p:blipFill>
        <p:spPr bwMode="auto">
          <a:xfrm>
            <a:off x="262255" y="1541418"/>
            <a:ext cx="3499848" cy="341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umetto 4 10"/>
          <p:cNvSpPr/>
          <p:nvPr/>
        </p:nvSpPr>
        <p:spPr>
          <a:xfrm>
            <a:off x="1045027" y="5055325"/>
            <a:ext cx="2534194" cy="1123406"/>
          </a:xfrm>
          <a:prstGeom prst="cloudCallout">
            <a:avLst>
              <a:gd name="adj1" fmla="val -32768"/>
              <a:gd name="adj2" fmla="val -69335"/>
            </a:avLst>
          </a:prstGeom>
          <a:solidFill>
            <a:srgbClr val="D2E2F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accent6"/>
                </a:solidFill>
              </a:rPr>
              <a:t>Copper layer accounts for 5-7% of tot heat conducted</a:t>
            </a:r>
            <a:endParaRPr lang="en-GB" sz="1400" dirty="0">
              <a:solidFill>
                <a:schemeClr val="accent6"/>
              </a:solidFill>
            </a:endParaRPr>
          </a:p>
        </p:txBody>
      </p:sp>
      <p:pic>
        <p:nvPicPr>
          <p:cNvPr id="8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3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8796" y="1746406"/>
            <a:ext cx="4220894" cy="3469608"/>
            <a:chOff x="3147646" y="1993900"/>
            <a:chExt cx="4220894" cy="34696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2500" t="12500" r="10156" b="8333"/>
            <a:stretch>
              <a:fillRect/>
            </a:stretch>
          </p:blipFill>
          <p:spPr bwMode="auto">
            <a:xfrm>
              <a:off x="3340434" y="1993900"/>
              <a:ext cx="3854116" cy="2900217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147646" y="5232676"/>
              <a:ext cx="422089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i="1" dirty="0" smtClean="0"/>
                <a:t>(Figure </a:t>
              </a:r>
              <a:r>
                <a:rPr lang="fr-FR" sz="900" i="1" dirty="0" err="1" smtClean="0"/>
                <a:t>from</a:t>
              </a:r>
              <a:r>
                <a:rPr lang="fr-FR" sz="900" i="1" dirty="0" smtClean="0"/>
                <a:t>: « An Introduction to </a:t>
              </a:r>
              <a:r>
                <a:rPr lang="fr-FR" sz="900" i="1" dirty="0" err="1" smtClean="0"/>
                <a:t>Cryogenics</a:t>
              </a:r>
              <a:r>
                <a:rPr lang="fr-FR" sz="900" i="1" dirty="0" smtClean="0"/>
                <a:t> », </a:t>
              </a:r>
              <a:r>
                <a:rPr lang="fr-FR" sz="900" i="1" dirty="0" err="1" smtClean="0"/>
                <a:t>Ph.Lebrun</a:t>
              </a:r>
              <a:r>
                <a:rPr lang="fr-FR" sz="900" i="1" dirty="0" smtClean="0"/>
                <a:t>, CERN/AT 2007-1)</a:t>
              </a:r>
              <a:endParaRPr lang="fr-FR" sz="900" i="1" dirty="0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418840" y="4965976"/>
              <a:ext cx="3683000" cy="3048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tabLst/>
                <a:defRPr/>
              </a:pPr>
              <a:r>
                <a:rPr kumimoji="0" lang="fr-FR" sz="16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rPr>
                <a:t>He refrigeration	He Liquefaction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Thermodynamic efficiency of DWT gas cooling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25606"/>
            <a:ext cx="4393097" cy="4667421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accent4"/>
                </a:solidFill>
              </a:rPr>
              <a:t>How to compare isothermal and non-isothermal processes ?</a:t>
            </a:r>
          </a:p>
          <a:p>
            <a:r>
              <a:rPr lang="en-GB" dirty="0" smtClean="0"/>
              <a:t>Electrical power </a:t>
            </a:r>
            <a:r>
              <a:rPr lang="en-GB" dirty="0"/>
              <a:t>for liquefaction </a:t>
            </a:r>
            <a:r>
              <a:rPr lang="en-GB" dirty="0" smtClean="0"/>
              <a:t>of 1 </a:t>
            </a:r>
            <a:r>
              <a:rPr lang="en-GB" dirty="0"/>
              <a:t>g/s helium: </a:t>
            </a:r>
            <a:r>
              <a:rPr lang="en-GB" dirty="0" smtClean="0"/>
              <a:t>6200 </a:t>
            </a:r>
            <a:r>
              <a:rPr lang="en-GB" dirty="0" err="1"/>
              <a:t>W</a:t>
            </a:r>
            <a:r>
              <a:rPr lang="en-GB" baseline="-25000" dirty="0" err="1" smtClean="0"/>
              <a:t>el</a:t>
            </a:r>
            <a:endParaRPr lang="en-GB" baseline="-25000" dirty="0" smtClean="0"/>
          </a:p>
          <a:p>
            <a:r>
              <a:rPr lang="en-GB" dirty="0" smtClean="0"/>
              <a:t>Carnot COP @ 4.5 K: 66 </a:t>
            </a:r>
            <a:r>
              <a:rPr lang="en-GB" dirty="0" err="1" smtClean="0"/>
              <a:t>W</a:t>
            </a:r>
            <a:r>
              <a:rPr lang="en-GB" baseline="-25000" dirty="0" err="1" smtClean="0"/>
              <a:t>el</a:t>
            </a:r>
            <a:r>
              <a:rPr lang="en-GB" dirty="0" smtClean="0"/>
              <a:t>/</a:t>
            </a:r>
            <a:r>
              <a:rPr lang="en-GB" dirty="0" err="1" smtClean="0"/>
              <a:t>W</a:t>
            </a:r>
            <a:r>
              <a:rPr lang="en-GB" baseline="-25000" dirty="0" err="1" smtClean="0"/>
              <a:t>th</a:t>
            </a:r>
            <a:endParaRPr lang="en-GB" baseline="-25000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1 g/s </a:t>
            </a:r>
            <a:r>
              <a:rPr lang="en-GB" dirty="0" smtClean="0"/>
              <a:t>liquid helium is equivalent to </a:t>
            </a:r>
            <a:r>
              <a:rPr lang="en-GB" dirty="0" smtClean="0">
                <a:solidFill>
                  <a:srgbClr val="FF0000"/>
                </a:solidFill>
              </a:rPr>
              <a:t>100 </a:t>
            </a:r>
            <a:r>
              <a:rPr lang="en-GB" dirty="0" err="1" smtClean="0">
                <a:solidFill>
                  <a:srgbClr val="FF0000"/>
                </a:solidFill>
              </a:rPr>
              <a:t>W</a:t>
            </a:r>
            <a:r>
              <a:rPr lang="en-GB" baseline="-25000" dirty="0" err="1" smtClean="0">
                <a:solidFill>
                  <a:srgbClr val="FF0000"/>
                </a:solidFill>
              </a:rPr>
              <a:t>th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@ 4.5 </a:t>
            </a:r>
            <a:r>
              <a:rPr lang="en-GB" dirty="0" smtClean="0">
                <a:solidFill>
                  <a:srgbClr val="FF0000"/>
                </a:solidFill>
              </a:rPr>
              <a:t>K </a:t>
            </a:r>
            <a:r>
              <a:rPr lang="en-GB" dirty="0" smtClean="0"/>
              <a:t>*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702084" y="5991892"/>
            <a:ext cx="505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i="1" dirty="0" smtClean="0"/>
              <a:t>* U. Wagner s note: </a:t>
            </a:r>
          </a:p>
          <a:p>
            <a:pPr algn="r"/>
            <a:r>
              <a:rPr lang="en-GB" sz="900" i="1" dirty="0" smtClean="0"/>
              <a:t>http://cdsweb.cern.ch/record/808372/files/p295.pdf </a:t>
            </a:r>
            <a:endParaRPr lang="en-GB" sz="900" dirty="0"/>
          </a:p>
        </p:txBody>
      </p:sp>
      <p:pic>
        <p:nvPicPr>
          <p:cNvPr id="13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accent5"/>
                </a:solidFill>
              </a:rPr>
              <a:t>Outline 1.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>
                <a:solidFill>
                  <a:schemeClr val="accent5"/>
                </a:solidFill>
              </a:rPr>
              <a:t>SPL Project</a:t>
            </a:r>
          </a:p>
          <a:p>
            <a:r>
              <a:rPr lang="en-GB" smtClean="0">
                <a:solidFill>
                  <a:schemeClr val="accent5"/>
                </a:solidFill>
              </a:rPr>
              <a:t>Status Update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3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Thermodynamic efficiency of DWT gas cooling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150903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Comparison with </a:t>
            </a:r>
            <a:r>
              <a:rPr lang="en-GB" b="1" dirty="0" smtClean="0"/>
              <a:t>other ways </a:t>
            </a:r>
            <a:r>
              <a:rPr lang="en-GB" dirty="0" smtClean="0"/>
              <a:t>of cooling (heat intercepts, self-sustained cooling)</a:t>
            </a:r>
          </a:p>
          <a:p>
            <a:r>
              <a:rPr lang="en-GB" dirty="0" smtClean="0">
                <a:solidFill>
                  <a:schemeClr val="accent5"/>
                </a:solidFill>
              </a:rPr>
              <a:t>990 @ 2 K, 220 @ 4.5-9 K, 16 @ 80 K</a:t>
            </a:r>
            <a:endParaRPr lang="en-GB" dirty="0">
              <a:solidFill>
                <a:schemeClr val="accent5"/>
              </a:solidFill>
            </a:endParaRPr>
          </a:p>
        </p:txBody>
      </p:sp>
      <p:pic>
        <p:nvPicPr>
          <p:cNvPr id="8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432906"/>
              </p:ext>
            </p:extLst>
          </p:nvPr>
        </p:nvGraphicFramePr>
        <p:xfrm>
          <a:off x="513365" y="2888727"/>
          <a:ext cx="8157410" cy="358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0710"/>
                <a:gridCol w="707487"/>
                <a:gridCol w="594054"/>
                <a:gridCol w="479370"/>
                <a:gridCol w="479370"/>
                <a:gridCol w="594054"/>
                <a:gridCol w="594054"/>
                <a:gridCol w="621683"/>
                <a:gridCol w="1010887"/>
                <a:gridCol w="414068"/>
                <a:gridCol w="741872"/>
                <a:gridCol w="449801"/>
              </a:tblGrid>
              <a:tr h="46828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Case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Q @ </a:t>
                      </a:r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2K</a:t>
                      </a:r>
                    </a:p>
                    <a:p>
                      <a:pPr algn="ctr" fontAlgn="ctr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[W</a:t>
                      </a:r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]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P         </a:t>
                      </a:r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[</a:t>
                      </a:r>
                      <a:r>
                        <a:rPr lang="en-GB" sz="110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W</a:t>
                      </a:r>
                      <a:r>
                        <a:rPr lang="en-GB" sz="1100" u="none" strike="noStrike" baseline="-25000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el</a:t>
                      </a:r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]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Q @ </a:t>
                      </a:r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9K </a:t>
                      </a:r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[W]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P         [</a:t>
                      </a:r>
                      <a:r>
                        <a:rPr lang="en-GB" sz="110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W</a:t>
                      </a:r>
                      <a:r>
                        <a:rPr lang="en-GB" sz="1100" u="none" strike="noStrike" baseline="-25000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el</a:t>
                      </a:r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]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Q @ </a:t>
                      </a:r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80K</a:t>
                      </a:r>
                    </a:p>
                    <a:p>
                      <a:pPr algn="ctr" fontAlgn="ctr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[W</a:t>
                      </a:r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]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P         [</a:t>
                      </a:r>
                      <a:r>
                        <a:rPr lang="en-GB" sz="110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W</a:t>
                      </a:r>
                      <a:r>
                        <a:rPr lang="en-GB" sz="1100" u="none" strike="noStrike" baseline="-25000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el</a:t>
                      </a:r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]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Flow rate</a:t>
                      </a:r>
                      <a:endParaRPr lang="en-GB" sz="1100" u="none" strike="noStrike" dirty="0" smtClean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[g/s]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Q equiv. </a:t>
                      </a:r>
                      <a:endParaRPr lang="en-GB" sz="1100" u="none" strike="noStrike" dirty="0" smtClean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pl-PL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@ 4.5K</a:t>
                      </a:r>
                      <a:endParaRPr lang="en-GB" sz="1100" u="none" strike="noStrike" dirty="0" smtClean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pl-PL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[W</a:t>
                      </a:r>
                      <a:r>
                        <a:rPr lang="pl-PL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] </a:t>
                      </a:r>
                      <a:endParaRPr lang="en-GB" sz="1100" u="none" strike="noStrike" smtClean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pl-PL" sz="1100" u="none" strike="noStrike" smtClean="0">
                          <a:solidFill>
                            <a:srgbClr val="FF0000"/>
                          </a:solidFill>
                          <a:effectLst/>
                        </a:rPr>
                        <a:t>1g/s=100W</a:t>
                      </a:r>
                      <a:endParaRPr lang="pl-PL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P         [</a:t>
                      </a:r>
                      <a:r>
                        <a:rPr lang="en-GB" sz="110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W</a:t>
                      </a:r>
                      <a:r>
                        <a:rPr lang="en-GB" sz="1100" u="none" strike="noStrike" baseline="-25000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el</a:t>
                      </a:r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]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Total </a:t>
                      </a:r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power</a:t>
                      </a:r>
                    </a:p>
                    <a:p>
                      <a:pPr algn="ctr" fontAlgn="ctr"/>
                      <a:r>
                        <a:rPr lang="en-US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[</a:t>
                      </a:r>
                      <a:r>
                        <a:rPr lang="en-US" sz="110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Wel</a:t>
                      </a:r>
                      <a:r>
                        <a:rPr lang="en-US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]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A) No intercept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12.6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12,375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12,375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26.3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B) 1 </a:t>
                      </a:r>
                      <a:r>
                        <a:rPr lang="en-US" sz="11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optimised</a:t>
                      </a:r>
                      <a:r>
                        <a:rPr lang="en-US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intercept </a:t>
                      </a:r>
                    </a:p>
                    <a:p>
                      <a:pPr algn="l" fontAlgn="t"/>
                      <a:r>
                        <a:rPr lang="en-US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@ </a:t>
                      </a:r>
                      <a:r>
                        <a:rPr lang="en-US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80K</a:t>
                      </a:r>
                      <a:endParaRPr lang="en-US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2.2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2,178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44.6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714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2,892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6.1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C) 2 </a:t>
                      </a:r>
                      <a:r>
                        <a:rPr lang="en-US" sz="11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optimised</a:t>
                      </a:r>
                      <a:r>
                        <a:rPr lang="en-US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intercepts </a:t>
                      </a:r>
                    </a:p>
                    <a:p>
                      <a:pPr algn="l" fontAlgn="t"/>
                      <a:r>
                        <a:rPr lang="en-US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@ </a:t>
                      </a:r>
                      <a:r>
                        <a:rPr lang="en-US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80K &amp; </a:t>
                      </a:r>
                      <a:r>
                        <a:rPr lang="en-US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9K</a:t>
                      </a:r>
                      <a:endParaRPr lang="en-US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0.18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178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3.2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704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30.6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490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1,372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2.9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D) 4.5K self-sustained </a:t>
                      </a:r>
                      <a:r>
                        <a:rPr lang="en-US" sz="11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vapour</a:t>
                      </a:r>
                      <a:r>
                        <a:rPr lang="en-US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cooling</a:t>
                      </a:r>
                      <a:endParaRPr lang="en-US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0.03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30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0.020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440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470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E) He </a:t>
                      </a:r>
                      <a:r>
                        <a:rPr lang="en-US" sz="1100" b="1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</a:rPr>
                        <a:t>vapour</a:t>
                      </a:r>
                      <a:r>
                        <a:rPr lang="en-US" sz="11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 cooling</a:t>
                      </a:r>
                      <a:r>
                        <a:rPr lang="en-US" sz="1100" b="1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 (</a:t>
                      </a:r>
                      <a:r>
                        <a:rPr lang="en-US" sz="11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4.5K-300K)</a:t>
                      </a:r>
                      <a:endParaRPr lang="en-US" sz="11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7677" marR="7677" marT="767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0.10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99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b="1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b="1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0.040</a:t>
                      </a:r>
                      <a:endParaRPr lang="en-GB" sz="11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880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979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b="1" i="0" u="none" strike="noStrike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2.1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F) </a:t>
                      </a:r>
                      <a:r>
                        <a:rPr lang="en-US" sz="1100" dirty="0" smtClean="0">
                          <a:solidFill>
                            <a:sysClr val="windowText" lastClr="000000"/>
                          </a:solidFill>
                        </a:rPr>
                        <a:t>He </a:t>
                      </a:r>
                      <a:r>
                        <a:rPr lang="en-US" sz="1100" dirty="0" err="1" smtClean="0">
                          <a:solidFill>
                            <a:sysClr val="windowText" lastClr="000000"/>
                          </a:solidFill>
                        </a:rPr>
                        <a:t>vapour</a:t>
                      </a:r>
                      <a:r>
                        <a:rPr lang="en-US" sz="1100" dirty="0" smtClean="0">
                          <a:solidFill>
                            <a:sysClr val="windowText" lastClr="000000"/>
                          </a:solidFill>
                        </a:rPr>
                        <a:t> cooling (4.5K-300K),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ysClr val="windowText" lastClr="000000"/>
                          </a:solidFill>
                        </a:rPr>
                        <a:t>RF power on</a:t>
                      </a:r>
                      <a:endParaRPr lang="en-US" sz="1100" b="1" dirty="0" smtClean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7677" marR="7677" marT="767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0.50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495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0.040</a:t>
                      </a:r>
                      <a:endParaRPr lang="en-GB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4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880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1,375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G) </a:t>
                      </a:r>
                      <a:r>
                        <a:rPr lang="en-US" sz="1100" dirty="0" smtClean="0">
                          <a:solidFill>
                            <a:sysClr val="windowText" lastClr="000000"/>
                          </a:solidFill>
                        </a:rPr>
                        <a:t>No He </a:t>
                      </a:r>
                      <a:r>
                        <a:rPr lang="en-US" sz="1100" dirty="0" err="1" smtClean="0">
                          <a:solidFill>
                            <a:sysClr val="windowText" lastClr="000000"/>
                          </a:solidFill>
                        </a:rPr>
                        <a:t>vapour</a:t>
                      </a:r>
                      <a:r>
                        <a:rPr lang="en-US" sz="1100" dirty="0" smtClean="0">
                          <a:solidFill>
                            <a:sysClr val="windowText" lastClr="000000"/>
                          </a:solidFill>
                        </a:rPr>
                        <a:t> cooling,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ysClr val="windowText" lastClr="000000"/>
                          </a:solidFill>
                        </a:rPr>
                        <a:t>RF power on</a:t>
                      </a:r>
                      <a:endParaRPr lang="en-US" sz="1100" b="1" dirty="0" smtClean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7677" marR="7677" marT="767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22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21,780</a:t>
                      </a:r>
                      <a:endParaRPr lang="en-GB" sz="11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GB" sz="11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1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-</a:t>
                      </a:r>
                      <a:endParaRPr lang="en-GB" sz="11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0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0</a:t>
                      </a:r>
                      <a:endParaRPr lang="en-GB" sz="11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</a:t>
                      </a:r>
                      <a:endParaRPr lang="en-GB" sz="11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1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21,780</a:t>
                      </a:r>
                      <a:endParaRPr lang="en-GB" sz="11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1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67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Mock-up: Static Loads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606"/>
            <a:ext cx="8213558" cy="4667421"/>
          </a:xfrm>
        </p:spPr>
        <p:txBody>
          <a:bodyPr>
            <a:normAutofit lnSpcReduction="10000"/>
          </a:bodyPr>
          <a:lstStyle/>
          <a:p>
            <a:r>
              <a:rPr lang="en-GB" smtClean="0"/>
              <a:t>FE </a:t>
            </a:r>
            <a:r>
              <a:rPr lang="en-GB"/>
              <a:t>model</a:t>
            </a:r>
          </a:p>
          <a:p>
            <a:pPr lvl="1"/>
            <a:r>
              <a:rPr lang="en-GB" smtClean="0"/>
              <a:t>No gas flow, steady state, warm MLI surface*</a:t>
            </a:r>
          </a:p>
          <a:p>
            <a:endParaRPr lang="en-GB" smtClean="0"/>
          </a:p>
          <a:p>
            <a:endParaRPr lang="en-GB" smtClean="0"/>
          </a:p>
          <a:p>
            <a:endParaRPr lang="en-GB"/>
          </a:p>
          <a:p>
            <a:endParaRPr lang="en-GB" smtClean="0"/>
          </a:p>
          <a:p>
            <a:r>
              <a:rPr lang="en-GB" smtClean="0"/>
              <a:t>Typical value of </a:t>
            </a:r>
            <a:r>
              <a:rPr lang="en-GB" b="1" smtClean="0"/>
              <a:t>radiative heat load </a:t>
            </a:r>
            <a:r>
              <a:rPr lang="en-GB" smtClean="0"/>
              <a:t>on cold cavities (wrapped by 30 layers of MLI) is confirmed: 1-2 W/m</a:t>
            </a:r>
            <a:r>
              <a:rPr lang="en-GB" baseline="30000" smtClean="0"/>
              <a:t>2</a:t>
            </a:r>
          </a:p>
          <a:p>
            <a:pPr lvl="1"/>
            <a:endParaRPr lang="en-GB" smtClean="0"/>
          </a:p>
          <a:p>
            <a:pPr lvl="1"/>
            <a:endParaRPr lang="en-GB"/>
          </a:p>
          <a:p>
            <a:pPr lvl="1"/>
            <a:endParaRPr lang="en-GB" smtClean="0"/>
          </a:p>
          <a:p>
            <a:pPr lvl="1"/>
            <a:endParaRPr lang="en-GB"/>
          </a:p>
        </p:txBody>
      </p:sp>
      <p:pic>
        <p:nvPicPr>
          <p:cNvPr id="11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graphicFrame>
        <p:nvGraphicFramePr>
          <p:cNvPr id="1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289487"/>
              </p:ext>
            </p:extLst>
          </p:nvPr>
        </p:nvGraphicFramePr>
        <p:xfrm>
          <a:off x="583612" y="2629675"/>
          <a:ext cx="7920000" cy="11686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0000"/>
                <a:gridCol w="900000"/>
                <a:gridCol w="900000"/>
                <a:gridCol w="900000"/>
                <a:gridCol w="1440000"/>
                <a:gridCol w="1440000"/>
                <a:gridCol w="1440000"/>
              </a:tblGrid>
              <a:tr h="559094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T</a:t>
                      </a:r>
                      <a:r>
                        <a:rPr lang="en-GB" sz="1400" baseline="-25000" smtClean="0"/>
                        <a:t>MLI</a:t>
                      </a:r>
                      <a:r>
                        <a:rPr lang="en-GB" sz="1400" baseline="0" smtClean="0"/>
                        <a:t>*</a:t>
                      </a:r>
                    </a:p>
                    <a:p>
                      <a:pPr algn="ctr"/>
                      <a:r>
                        <a:rPr lang="en-GB" sz="1400" smtClean="0"/>
                        <a:t>[K]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smtClean="0">
                          <a:latin typeface="Times New Roman"/>
                          <a:cs typeface="Times New Roman"/>
                        </a:rPr>
                        <a:t>ε</a:t>
                      </a:r>
                      <a:r>
                        <a:rPr lang="en-GB" sz="1400" baseline="-25000" smtClean="0"/>
                        <a:t>MLI</a:t>
                      </a:r>
                      <a:endParaRPr lang="fr-FR" sz="1400" b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T</a:t>
                      </a:r>
                      <a:r>
                        <a:rPr lang="en-GB" sz="1400" baseline="-25000" smtClean="0"/>
                        <a:t>VV</a:t>
                      </a:r>
                    </a:p>
                    <a:p>
                      <a:pPr algn="ctr"/>
                      <a:r>
                        <a:rPr lang="en-GB" sz="1400" smtClean="0"/>
                        <a:t>[K]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smtClean="0">
                          <a:latin typeface="Times New Roman"/>
                          <a:cs typeface="Times New Roman"/>
                        </a:rPr>
                        <a:t>ε</a:t>
                      </a:r>
                      <a:r>
                        <a:rPr lang="en-GB" sz="1400" baseline="-25000" smtClean="0"/>
                        <a:t>VV</a:t>
                      </a:r>
                      <a:endParaRPr lang="fr-FR" sz="1400" b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Q</a:t>
                      </a:r>
                      <a:r>
                        <a:rPr lang="en-GB" sz="1400" baseline="-25000" smtClean="0"/>
                        <a:t>RAD,ANALYT</a:t>
                      </a:r>
                      <a:endParaRPr lang="en-GB" sz="1400" smtClean="0"/>
                    </a:p>
                    <a:p>
                      <a:pPr algn="ctr"/>
                      <a:r>
                        <a:rPr lang="en-GB" sz="1400" smtClean="0"/>
                        <a:t>[W/m2]</a:t>
                      </a:r>
                      <a:endParaRPr lang="fr-FR" sz="1400" b="1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Q</a:t>
                      </a:r>
                      <a:r>
                        <a:rPr lang="en-GB" sz="1400" baseline="-25000" smtClean="0"/>
                        <a:t>RAD,ANSYS</a:t>
                      </a:r>
                      <a:r>
                        <a:rPr lang="en-GB" sz="1400" baseline="0" smtClean="0"/>
                        <a:t> </a:t>
                      </a:r>
                      <a:r>
                        <a:rPr lang="en-GB" sz="1400" baseline="-25000" smtClean="0"/>
                        <a:t>simple</a:t>
                      </a:r>
                    </a:p>
                    <a:p>
                      <a:pPr algn="ctr"/>
                      <a:r>
                        <a:rPr lang="en-GB" sz="1400" smtClean="0"/>
                        <a:t>[W/m2]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Q</a:t>
                      </a:r>
                      <a:r>
                        <a:rPr lang="en-GB" sz="1400" baseline="-25000" smtClean="0"/>
                        <a:t>RAD,ANSYSreal</a:t>
                      </a:r>
                    </a:p>
                    <a:p>
                      <a:pPr algn="ctr"/>
                      <a:r>
                        <a:rPr lang="en-GB" sz="1400" baseline="0" smtClean="0"/>
                        <a:t>[W/m2]</a:t>
                      </a:r>
                    </a:p>
                  </a:txBody>
                  <a:tcPr/>
                </a:tc>
              </a:tr>
              <a:tr h="291994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290</a:t>
                      </a:r>
                      <a:endParaRPr lang="fr-FR" sz="1400" b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0.02</a:t>
                      </a:r>
                      <a:endParaRPr lang="fr-FR" sz="14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300</a:t>
                      </a:r>
                      <a:endParaRPr lang="fr-FR" sz="14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1.00</a:t>
                      </a:r>
                      <a:endParaRPr lang="fr-FR" sz="14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1.2</a:t>
                      </a:r>
                      <a:endParaRPr lang="fr-FR" sz="1400" b="1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1.7</a:t>
                      </a:r>
                      <a:endParaRPr lang="fr-FR" sz="1400" b="1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1.2</a:t>
                      </a:r>
                      <a:endParaRPr lang="fr-FR" sz="1400" b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291994"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290</a:t>
                      </a:r>
                      <a:endParaRPr lang="fr-FR" sz="1400" b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0.02</a:t>
                      </a:r>
                      <a:endParaRPr lang="fr-FR" sz="14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300</a:t>
                      </a:r>
                      <a:endParaRPr lang="fr-FR" sz="14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0.20</a:t>
                      </a:r>
                      <a:endParaRPr lang="fr-FR" sz="140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1.1</a:t>
                      </a:r>
                      <a:endParaRPr lang="fr-FR" sz="1400" b="1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1.6</a:t>
                      </a:r>
                      <a:endParaRPr lang="fr-FR" sz="1400" b="1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mtClean="0"/>
                        <a:t>..</a:t>
                      </a:r>
                      <a:endParaRPr lang="fr-FR" sz="1400" b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800" y="5962325"/>
            <a:ext cx="3676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smtClean="0">
                <a:solidFill>
                  <a:schemeClr val="accent6"/>
                </a:solidFill>
              </a:rPr>
              <a:t>* MLI surface temperature calculated with mli.exe [Chorowski]</a:t>
            </a:r>
            <a:endParaRPr lang="fr-FR" sz="10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07" t="33588" r="25576" b="40119"/>
          <a:stretch/>
        </p:blipFill>
        <p:spPr bwMode="auto">
          <a:xfrm>
            <a:off x="5971031" y="2647950"/>
            <a:ext cx="2706243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Comparison with FE model</a:t>
            </a:r>
          </a:p>
          <a:p>
            <a:pPr lvl="1"/>
            <a:r>
              <a:rPr lang="en-GB" smtClean="0"/>
              <a:t>No </a:t>
            </a:r>
            <a:r>
              <a:rPr lang="en-GB"/>
              <a:t>gas flow, steady state, cavities filled </a:t>
            </a:r>
            <a:r>
              <a:rPr lang="en-GB" smtClean="0"/>
              <a:t>with </a:t>
            </a:r>
            <a:r>
              <a:rPr lang="en-GB"/>
              <a:t>LN</a:t>
            </a:r>
            <a:r>
              <a:rPr lang="en-GB" baseline="-25000"/>
              <a:t>2</a:t>
            </a:r>
            <a:r>
              <a:rPr lang="en-GB" smtClean="0"/>
              <a:t>, radiation with 300K vessel</a:t>
            </a:r>
            <a:endParaRPr lang="en-GB" baseline="-25000"/>
          </a:p>
          <a:p>
            <a:endParaRPr lang="en-GB" baseline="-2500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Intercavity Support</a:t>
            </a:r>
            <a:endParaRPr lang="en-GB"/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6296" y="3942400"/>
            <a:ext cx="65845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103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0321" y="4330188"/>
            <a:ext cx="675046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93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7838" y="4690814"/>
            <a:ext cx="6373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80 K</a:t>
            </a:r>
            <a:endParaRPr lang="fr-FR" sz="1400" b="1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7" idx="3"/>
          </p:cNvCxnSpPr>
          <p:nvPr/>
        </p:nvCxnSpPr>
        <p:spPr>
          <a:xfrm flipV="1">
            <a:off x="5954746" y="3784349"/>
            <a:ext cx="382680" cy="31194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</p:cNvCxnSpPr>
          <p:nvPr/>
        </p:nvCxnSpPr>
        <p:spPr>
          <a:xfrm flipV="1">
            <a:off x="6315367" y="3784349"/>
            <a:ext cx="547160" cy="699728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0"/>
          </p:cNvCxnSpPr>
          <p:nvPr/>
        </p:nvCxnSpPr>
        <p:spPr>
          <a:xfrm flipV="1">
            <a:off x="6556499" y="3775295"/>
            <a:ext cx="713434" cy="915519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9" t="19500" r="30625" b="23000"/>
          <a:stretch/>
        </p:blipFill>
        <p:spPr bwMode="auto">
          <a:xfrm>
            <a:off x="474598" y="3006645"/>
            <a:ext cx="3286126" cy="2940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89693" y="5074610"/>
            <a:ext cx="65845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110 K</a:t>
            </a:r>
            <a:endParaRPr lang="fr-FR" sz="14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0" name="Straight Arrow Connector 29"/>
          <p:cNvCxnSpPr>
            <a:stCxn id="29" idx="3"/>
          </p:cNvCxnSpPr>
          <p:nvPr/>
        </p:nvCxnSpPr>
        <p:spPr>
          <a:xfrm flipV="1">
            <a:off x="1348143" y="4915662"/>
            <a:ext cx="386931" cy="312837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27843" y="5455610"/>
            <a:ext cx="65845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100 K</a:t>
            </a:r>
            <a:endParaRPr lang="fr-FR" sz="14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2" name="Straight Arrow Connector 31"/>
          <p:cNvCxnSpPr>
            <a:stCxn id="31" idx="3"/>
          </p:cNvCxnSpPr>
          <p:nvPr/>
        </p:nvCxnSpPr>
        <p:spPr>
          <a:xfrm flipV="1">
            <a:off x="1786293" y="4950588"/>
            <a:ext cx="774281" cy="658911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05718" y="5912810"/>
            <a:ext cx="65845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85 K</a:t>
            </a:r>
            <a:endParaRPr lang="fr-FR" sz="14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0" name="Straight Arrow Connector 39"/>
          <p:cNvCxnSpPr>
            <a:stCxn id="39" idx="0"/>
          </p:cNvCxnSpPr>
          <p:nvPr/>
        </p:nvCxnSpPr>
        <p:spPr>
          <a:xfrm flipV="1">
            <a:off x="2234943" y="5057775"/>
            <a:ext cx="632082" cy="855035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359280" y="4648200"/>
            <a:ext cx="2508120" cy="2057402"/>
            <a:chOff x="3749805" y="4476750"/>
            <a:chExt cx="2508120" cy="2057402"/>
          </a:xfrm>
        </p:grpSpPr>
        <p:pic>
          <p:nvPicPr>
            <p:cNvPr id="1026" name="Picture 2" descr="C:\Users\robonomi\AppData\Local\Microsoft\Windows\Temporary Internet Files\Content.IE5\BLJ3XJ2T\MP900448452[1]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8" t="6730" r="6156" b="9135"/>
            <a:stretch/>
          </p:blipFill>
          <p:spPr bwMode="auto">
            <a:xfrm>
              <a:off x="3749805" y="4476750"/>
              <a:ext cx="2508120" cy="2057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038173">
              <a:off x="3964225" y="5403565"/>
              <a:ext cx="1977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uxton Sketch" panose="03080500000500000004" pitchFamily="66" charset="0"/>
                </a:rPr>
                <a:t>Good agreement with estimations</a:t>
              </a:r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Buxton Sketch" panose="030805000005000000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8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16/4/2014, 21:00 (45000s)</a:t>
            </a:r>
            <a:br>
              <a:rPr lang="en-GB" smtClean="0"/>
            </a:br>
            <a:r>
              <a:rPr lang="en-GB" smtClean="0"/>
              <a:t>-1 hr shift in daq</a:t>
            </a:r>
            <a:endParaRPr lang="en-GB"/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10250" r="31163" b="17751"/>
          <a:stretch/>
        </p:blipFill>
        <p:spPr bwMode="auto">
          <a:xfrm>
            <a:off x="873010" y="1383637"/>
            <a:ext cx="7397979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5838825" y="1992702"/>
            <a:ext cx="1139945" cy="5028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61966" y="2168464"/>
            <a:ext cx="2996333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5 ln/min (104 mg/s) @ 84 K</a:t>
            </a:r>
          </a:p>
          <a:p>
            <a:r>
              <a:rPr lang="en-GB" smtClean="0"/>
              <a:t>80 V (27 W)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8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9500" r="31406" b="18250"/>
          <a:stretch/>
        </p:blipFill>
        <p:spPr bwMode="auto">
          <a:xfrm>
            <a:off x="881688" y="1333500"/>
            <a:ext cx="7380623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16/4/2014, 12:00 (9600s)</a:t>
            </a:r>
            <a:br>
              <a:rPr lang="en-GB"/>
            </a:br>
            <a:r>
              <a:rPr lang="en-GB"/>
              <a:t>-1 hr shift in daq</a:t>
            </a: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457450" y="1901406"/>
            <a:ext cx="983591" cy="6989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2916" y="1425514"/>
            <a:ext cx="3107454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7 ln/min (146 mg/s) @ 114 K</a:t>
            </a:r>
          </a:p>
          <a:p>
            <a:r>
              <a:rPr lang="en-GB" smtClean="0"/>
              <a:t>50 V (17 W)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3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9500" r="31406" b="18250"/>
          <a:stretch/>
        </p:blipFill>
        <p:spPr bwMode="auto">
          <a:xfrm>
            <a:off x="881688" y="1333500"/>
            <a:ext cx="7380623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16/4/2014, </a:t>
            </a:r>
            <a:r>
              <a:rPr lang="en-GB" smtClean="0"/>
              <a:t>15:00 (20000s</a:t>
            </a:r>
            <a:r>
              <a:rPr lang="en-GB"/>
              <a:t>)</a:t>
            </a:r>
            <a:br>
              <a:rPr lang="en-GB"/>
            </a:br>
            <a:r>
              <a:rPr lang="en-GB"/>
              <a:t>-1 hr shift in daq</a:t>
            </a: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038600" y="1929981"/>
            <a:ext cx="926442" cy="14990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71925" y="1314450"/>
            <a:ext cx="0" cy="4943475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2916" y="1425514"/>
            <a:ext cx="3124573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10 ln/min (208 mg/s) @ 87 K</a:t>
            </a:r>
          </a:p>
          <a:p>
            <a:r>
              <a:rPr lang="en-GB" smtClean="0"/>
              <a:t>80 V (27 W)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7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9500" r="31406" b="18250"/>
          <a:stretch/>
        </p:blipFill>
        <p:spPr bwMode="auto">
          <a:xfrm>
            <a:off x="881688" y="1333500"/>
            <a:ext cx="7380623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16/4/2014, </a:t>
            </a:r>
            <a:r>
              <a:rPr lang="en-GB" smtClean="0"/>
              <a:t>: (s</a:t>
            </a:r>
            <a:r>
              <a:rPr lang="en-GB"/>
              <a:t>)</a:t>
            </a:r>
            <a:br>
              <a:rPr lang="en-GB"/>
            </a:br>
            <a:r>
              <a:rPr lang="en-GB"/>
              <a:t>-1 hr shift in daq</a:t>
            </a:r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43375" y="2038350"/>
            <a:ext cx="828675" cy="1800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19675" y="1314450"/>
            <a:ext cx="0" cy="4943475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2916" y="1425514"/>
            <a:ext cx="3124573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12 ln/min (250 mg/s) @ 84 K</a:t>
            </a:r>
          </a:p>
          <a:p>
            <a:r>
              <a:rPr lang="en-GB" smtClean="0"/>
              <a:t>80 V (27 W)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04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16/4/2014</a:t>
            </a:r>
            <a:endParaRPr lang="en-GB"/>
          </a:p>
        </p:txBody>
      </p:sp>
      <p:pic>
        <p:nvPicPr>
          <p:cNvPr id="10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6571802"/>
              </p:ext>
            </p:extLst>
          </p:nvPr>
        </p:nvGraphicFramePr>
        <p:xfrm>
          <a:off x="3895725" y="685800"/>
          <a:ext cx="433751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149497"/>
              </p:ext>
            </p:extLst>
          </p:nvPr>
        </p:nvGraphicFramePr>
        <p:xfrm>
          <a:off x="3859866" y="3429000"/>
          <a:ext cx="51507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4416" y="2025589"/>
            <a:ext cx="310745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7 ln/min (146 mg/s) @ 114 K</a:t>
            </a:r>
          </a:p>
          <a:p>
            <a:r>
              <a:rPr lang="en-GB" smtClean="0"/>
              <a:t>50 V (17 W)</a:t>
            </a:r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675902" y="3863914"/>
            <a:ext cx="3124573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12 ln/min (250 mg/s) @ 84 K</a:t>
            </a:r>
          </a:p>
          <a:p>
            <a:r>
              <a:rPr lang="en-GB" smtClean="0"/>
              <a:t>80 V (27 W)</a:t>
            </a:r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352066" y="2897705"/>
            <a:ext cx="3124573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mtClean="0"/>
              <a:t>10 ln/min (208 mg/s) @ 87 K</a:t>
            </a:r>
          </a:p>
          <a:p>
            <a:r>
              <a:rPr lang="en-GB" smtClean="0"/>
              <a:t>80 V (27 W)</a:t>
            </a:r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4299626" y="1177047"/>
            <a:ext cx="953310" cy="469845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5249693" y="1173804"/>
            <a:ext cx="1267837" cy="4698459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6516216" y="1170561"/>
            <a:ext cx="317769" cy="4698459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</a:t>
            </a:r>
            <a:r>
              <a:rPr lang="en-GB" baseline="-25000" smtClean="0"/>
              <a:t>gas,in</a:t>
            </a:r>
            <a:r>
              <a:rPr lang="en-GB" smtClean="0"/>
              <a:t> vs Q</a:t>
            </a:r>
            <a:r>
              <a:rPr lang="en-GB" baseline="-25000" smtClean="0"/>
              <a:t>bath</a:t>
            </a:r>
            <a:endParaRPr lang="fr-FR" baseline="-2500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05612"/>
              </p:ext>
            </p:extLst>
          </p:nvPr>
        </p:nvGraphicFramePr>
        <p:xfrm>
          <a:off x="2555776" y="2057400"/>
          <a:ext cx="523832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5"/>
                </a:solidFill>
              </a:rPr>
              <a:t>Aim of the SPL SCM study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>
                <a:solidFill>
                  <a:schemeClr val="accent4"/>
                </a:solidFill>
              </a:rPr>
              <a:t>What</a:t>
            </a:r>
          </a:p>
          <a:p>
            <a:pPr lvl="1"/>
            <a:r>
              <a:rPr lang="en-GB"/>
              <a:t>Design/construction/test of short version of </a:t>
            </a:r>
            <a:r>
              <a:rPr lang="en-GB" b="1"/>
              <a:t>Superconducting Cryomodule for High Power Proton beam (SCM)</a:t>
            </a:r>
          </a:p>
          <a:p>
            <a:r>
              <a:rPr lang="en-GB">
                <a:solidFill>
                  <a:schemeClr val="accent4"/>
                </a:solidFill>
              </a:rPr>
              <a:t>Why</a:t>
            </a:r>
          </a:p>
          <a:p>
            <a:pPr lvl="1"/>
            <a:r>
              <a:rPr lang="en-GB"/>
              <a:t>For testing of </a:t>
            </a:r>
            <a:r>
              <a:rPr lang="en-GB" b="1"/>
              <a:t>704 MHz superconducting </a:t>
            </a:r>
            <a:r>
              <a:rPr lang="en-GB" b="1" smtClean="0"/>
              <a:t>cavities</a:t>
            </a:r>
            <a:endParaRPr lang="en-GB"/>
          </a:p>
          <a:p>
            <a:r>
              <a:rPr lang="en-GB">
                <a:solidFill>
                  <a:schemeClr val="accent4"/>
                </a:solidFill>
              </a:rPr>
              <a:t>When</a:t>
            </a:r>
          </a:p>
          <a:p>
            <a:pPr lvl="1"/>
            <a:r>
              <a:rPr lang="en-GB"/>
              <a:t>SCM is foreseen to be built and tested in </a:t>
            </a:r>
            <a:r>
              <a:rPr lang="en-GB" b="1" smtClean="0"/>
              <a:t>2014-2015</a:t>
            </a:r>
            <a:endParaRPr lang="en-GB" b="1"/>
          </a:p>
          <a:p>
            <a:r>
              <a:rPr lang="en-GB">
                <a:solidFill>
                  <a:schemeClr val="accent4"/>
                </a:solidFill>
              </a:rPr>
              <a:t>Where</a:t>
            </a:r>
          </a:p>
          <a:p>
            <a:pPr lvl="1"/>
            <a:r>
              <a:rPr lang="en-GB"/>
              <a:t>Design/production shared btw </a:t>
            </a:r>
            <a:r>
              <a:rPr lang="en-GB" b="1"/>
              <a:t>CERN</a:t>
            </a:r>
            <a:r>
              <a:rPr lang="en-GB"/>
              <a:t>, </a:t>
            </a:r>
            <a:r>
              <a:rPr lang="en-GB" b="1"/>
              <a:t>CEA</a:t>
            </a:r>
            <a:r>
              <a:rPr lang="en-GB"/>
              <a:t>, </a:t>
            </a:r>
            <a:r>
              <a:rPr lang="en-GB" b="1"/>
              <a:t>CNRS and industry</a:t>
            </a:r>
          </a:p>
          <a:p>
            <a:pPr lvl="1"/>
            <a:r>
              <a:rPr lang="en-GB"/>
              <a:t>To be tested at </a:t>
            </a:r>
            <a:r>
              <a:rPr lang="en-GB" b="1"/>
              <a:t>CERN, SM18</a:t>
            </a:r>
          </a:p>
          <a:p>
            <a:endParaRPr lang="en-GB" smtClean="0"/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4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5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121737"/>
              </p:ext>
            </p:extLst>
          </p:nvPr>
        </p:nvGraphicFramePr>
        <p:xfrm>
          <a:off x="578094" y="231824"/>
          <a:ext cx="7975405" cy="6441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710"/>
                <a:gridCol w="1404828"/>
                <a:gridCol w="1591867"/>
              </a:tblGrid>
              <a:tr h="2154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System/Component/Activity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Person(s) in charge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Lab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10452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latin typeface="Arial"/>
                        </a:rPr>
                        <a:t>Cavities/He</a:t>
                      </a:r>
                      <a:r>
                        <a:rPr lang="en-US" sz="1100" b="1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100" b="1" i="0" u="none" strike="noStrike" dirty="0" smtClean="0">
                          <a:latin typeface="Arial"/>
                        </a:rPr>
                        <a:t>vessel/tuner construction</a:t>
                      </a:r>
                      <a:r>
                        <a:rPr lang="en-US" sz="1100" b="1" i="0" u="none" strike="noStrike" baseline="0" dirty="0" smtClean="0">
                          <a:latin typeface="Arial"/>
                        </a:rPr>
                        <a:t> 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O. Brunner</a:t>
                      </a:r>
                    </a:p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O.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Capatina</a:t>
                      </a:r>
                      <a:endParaRPr lang="en-US" sz="1100" b="0" i="0" u="none" strike="noStrike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T.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Renaglia</a:t>
                      </a:r>
                      <a:endParaRPr lang="en-US" sz="1100" b="0" i="0" u="none" strike="noStrike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F.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Pillon</a:t>
                      </a:r>
                      <a:endParaRPr lang="en-US" sz="1100" b="0" i="0" u="none" strike="noStrike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N.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Valverde</a:t>
                      </a:r>
                      <a:endParaRPr lang="en-US" sz="1100" b="0" i="0" u="none" strike="noStrike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I. </a:t>
                      </a:r>
                      <a:r>
                        <a:rPr lang="en-US" sz="1100" b="0" i="0" u="none" strike="noStrike" dirty="0" smtClean="0">
                          <a:latin typeface="Arial"/>
                        </a:rPr>
                        <a:t>Aviles</a:t>
                      </a:r>
                    </a:p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G.</a:t>
                      </a:r>
                      <a:r>
                        <a:rPr lang="en-US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Devanz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CERN/ESS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CERN/ESS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CEA-</a:t>
                      </a:r>
                      <a:r>
                        <a:rPr lang="en-US" sz="1100" b="0" i="1" u="none" strike="noStrike" dirty="0" err="1" smtClean="0">
                          <a:latin typeface="Arial"/>
                        </a:rPr>
                        <a:t>Saclay</a:t>
                      </a:r>
                      <a:endParaRPr lang="en-US" sz="1100" b="0" i="1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1563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latin typeface="Arial"/>
                        </a:rPr>
                        <a:t>SRF, magnetic shielding, Clean-Room activities, RF test stations (SM18)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T. </a:t>
                      </a:r>
                      <a:r>
                        <a:rPr lang="en-US" sz="1100" b="0" i="0" u="none" strike="noStrike" baseline="0" dirty="0" err="1" smtClean="0">
                          <a:latin typeface="Arial"/>
                        </a:rPr>
                        <a:t>Junginger</a:t>
                      </a:r>
                      <a:endParaRPr lang="en-US" sz="1100" b="0" i="0" u="none" strike="noStrike" baseline="0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K. </a:t>
                      </a:r>
                      <a:r>
                        <a:rPr lang="en-US" sz="1100" b="0" i="0" u="none" strike="noStrike" baseline="0" dirty="0" err="1" smtClean="0">
                          <a:latin typeface="Arial"/>
                        </a:rPr>
                        <a:t>Shirm</a:t>
                      </a:r>
                      <a:endParaRPr lang="en-US" sz="1100" b="0" i="0" u="none" strike="noStrike" baseline="0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J. </a:t>
                      </a:r>
                      <a:r>
                        <a:rPr lang="en-US" sz="1100" b="0" i="0" u="none" strike="noStrike" baseline="0" dirty="0" err="1" smtClean="0">
                          <a:latin typeface="Arial"/>
                        </a:rPr>
                        <a:t>Chambrillon</a:t>
                      </a:r>
                      <a:endParaRPr lang="en-US" sz="1100" b="0" i="0" u="none" strike="noStrike" baseline="0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O. Brunner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smtClean="0">
                          <a:latin typeface="Arial"/>
                        </a:rPr>
                        <a:t>CERN (formerly)</a:t>
                      </a:r>
                      <a:endParaRPr lang="en-US" sz="1100" b="0" i="1" u="none" strike="noStrike" dirty="0" smtClean="0">
                        <a:latin typeface="Arial"/>
                      </a:endParaRP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  <a:endParaRPr lang="en-US" sz="1100" b="0" i="1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8929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latin typeface="Arial"/>
                        </a:rPr>
                        <a:t>RF</a:t>
                      </a:r>
                      <a:r>
                        <a:rPr lang="en-US" sz="1100" b="1" i="0" u="none" strike="noStrike" baseline="0" dirty="0" smtClean="0">
                          <a:latin typeface="Arial"/>
                        </a:rPr>
                        <a:t> Power Coupler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E.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Montesinos</a:t>
                      </a:r>
                      <a:r>
                        <a:rPr lang="en-US" sz="1100" b="0" i="0" u="none" strike="noStrike" dirty="0" smtClean="0">
                          <a:latin typeface="Arial"/>
                        </a:rPr>
                        <a:t>, </a:t>
                      </a:r>
                    </a:p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G.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Devanz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CEA-</a:t>
                      </a:r>
                      <a:r>
                        <a:rPr lang="en-US" sz="1100" b="0" i="1" u="none" strike="noStrike" dirty="0" err="1" smtClean="0">
                          <a:latin typeface="Arial"/>
                        </a:rPr>
                        <a:t>Saclay</a:t>
                      </a:r>
                      <a:endParaRPr lang="en-US" sz="1100" b="0" i="1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0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latin typeface="Arial"/>
                        </a:rPr>
                        <a:t>Vacuum systems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G. </a:t>
                      </a:r>
                      <a:r>
                        <a:rPr lang="en-US" sz="1100" b="0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Vandoni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  <a:endParaRPr lang="en-US" sz="1100" b="0" i="1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29146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latin typeface="Arial"/>
                        </a:rPr>
                        <a:t>Cryogenics (</a:t>
                      </a:r>
                      <a:r>
                        <a:rPr lang="en-US" sz="1100" b="1" i="0" u="none" strike="noStrike" dirty="0" err="1" smtClean="0">
                          <a:latin typeface="Arial"/>
                        </a:rPr>
                        <a:t>cryo</a:t>
                      </a:r>
                      <a:r>
                        <a:rPr lang="en-US" sz="1100" b="1" i="0" u="none" strike="noStrike" baseline="0" dirty="0" smtClean="0">
                          <a:latin typeface="Arial"/>
                        </a:rPr>
                        <a:t> infrastructure SM18)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O. </a:t>
                      </a:r>
                      <a:r>
                        <a:rPr lang="en-US" sz="1100" b="0" i="0" u="none" strike="noStrike" baseline="0" dirty="0" err="1" smtClean="0">
                          <a:latin typeface="Arial"/>
                        </a:rPr>
                        <a:t>Pirotte</a:t>
                      </a:r>
                      <a:endParaRPr lang="en-US" sz="1100" b="0" i="0" u="none" strike="noStrike" baseline="0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R. </a:t>
                      </a:r>
                      <a:r>
                        <a:rPr lang="en-US" sz="1100" b="0" i="0" u="none" strike="noStrike" baseline="0" smtClean="0">
                          <a:latin typeface="Arial"/>
                        </a:rPr>
                        <a:t>Van Weelderen</a:t>
                      </a:r>
                      <a:endParaRPr lang="en-US" sz="1100" b="0" i="0" u="none" strike="noStrike" baseline="0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smtClean="0">
                          <a:latin typeface="Arial"/>
                        </a:rPr>
                        <a:t>CERN</a:t>
                      </a:r>
                      <a:endParaRPr lang="en-US" sz="1100" b="0" i="1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44444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latin typeface="Arial"/>
                        </a:rPr>
                        <a:t>Survey and alignment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P</a:t>
                      </a:r>
                      <a:r>
                        <a:rPr lang="en-US" sz="1100" b="0" i="0" u="none" strike="noStrike" smtClean="0">
                          <a:latin typeface="Arial"/>
                        </a:rPr>
                        <a:t>. Bestmann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  <a:endParaRPr lang="en-US" sz="1100" b="0" i="1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09106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err="1" smtClean="0">
                          <a:latin typeface="Arial"/>
                        </a:rPr>
                        <a:t>Cryo</a:t>
                      </a:r>
                      <a:r>
                        <a:rPr lang="en-US" sz="1100" b="1" i="0" u="none" strike="noStrike" dirty="0" smtClean="0">
                          <a:latin typeface="Arial"/>
                        </a:rPr>
                        <a:t>-module conceptual design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R.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Bonomi</a:t>
                      </a:r>
                      <a:endParaRPr lang="en-US" sz="1100" b="0" i="0" u="none" strike="noStrike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O.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Capatina</a:t>
                      </a:r>
                      <a:endParaRPr lang="en-US" sz="1100" b="0" i="0" u="none" strike="noStrike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P. Coelho</a:t>
                      </a:r>
                    </a:p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V</a:t>
                      </a:r>
                      <a:r>
                        <a:rPr lang="en-US" sz="1100" b="0" i="0" u="none" strike="noStrike" dirty="0" smtClean="0">
                          <a:latin typeface="Arial"/>
                        </a:rPr>
                        <a:t>. Parma</a:t>
                      </a:r>
                    </a:p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D. Perez</a:t>
                      </a:r>
                    </a:p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A.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Vande</a:t>
                      </a:r>
                      <a:r>
                        <a:rPr lang="en-US" sz="1100" b="0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100" b="0" i="0" u="none" strike="noStrike" baseline="0" dirty="0" err="1" smtClean="0">
                          <a:latin typeface="Arial"/>
                        </a:rPr>
                        <a:t>Craen</a:t>
                      </a:r>
                      <a:endParaRPr lang="en-US" sz="1100" b="0" i="0" u="none" strike="noStrike" baseline="0" dirty="0" smtClean="0">
                        <a:latin typeface="Arial"/>
                      </a:endParaRPr>
                    </a:p>
                    <a:p>
                      <a:pPr algn="just" fontAlgn="t"/>
                      <a:r>
                        <a:rPr lang="en-US" sz="1100" b="0" i="0" u="none" strike="noStrike" baseline="0" dirty="0" smtClean="0">
                          <a:latin typeface="Arial"/>
                        </a:rPr>
                        <a:t>W. Zak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CERN/ESS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smtClean="0">
                          <a:latin typeface="Arial"/>
                        </a:rPr>
                        <a:t>CERN/ESS </a:t>
                      </a:r>
                      <a:r>
                        <a:rPr lang="en-US" sz="1100" b="0" i="1" u="none" strike="noStrike" smtClean="0">
                          <a:latin typeface="+mn-lt"/>
                        </a:rPr>
                        <a:t>(formerly)</a:t>
                      </a:r>
                      <a:endParaRPr lang="en-US" sz="1100" b="0" i="1" u="none" strike="noStrike" dirty="0" smtClean="0">
                        <a:latin typeface="Arial"/>
                      </a:endParaRP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smtClean="0">
                          <a:latin typeface="Arial"/>
                        </a:rPr>
                        <a:t>CERN</a:t>
                      </a:r>
                      <a:r>
                        <a:rPr lang="en-US" sz="1100" b="0" i="1" u="none" strike="noStrike" baseline="0" smtClean="0">
                          <a:latin typeface="Arial"/>
                        </a:rPr>
                        <a:t> </a:t>
                      </a:r>
                      <a:r>
                        <a:rPr lang="en-US" sz="1100" b="0" i="1" u="none" strike="noStrike" baseline="0" smtClean="0">
                          <a:latin typeface="Arial"/>
                        </a:rPr>
                        <a:t>(</a:t>
                      </a:r>
                      <a:r>
                        <a:rPr lang="en-US" sz="1100" b="0" i="1" u="none" strike="noStrike" smtClean="0">
                          <a:latin typeface="+mn-lt"/>
                        </a:rPr>
                        <a:t>formerly</a:t>
                      </a:r>
                      <a:r>
                        <a:rPr lang="en-US" sz="1100" b="0" i="1" u="none" strike="noStrike" baseline="0" smtClean="0">
                          <a:latin typeface="Arial"/>
                        </a:rPr>
                        <a:t>)</a:t>
                      </a:r>
                      <a:endParaRPr lang="en-US" sz="1100" b="0" i="1" u="none" strike="noStrike" dirty="0" smtClean="0">
                        <a:latin typeface="Arial"/>
                      </a:endParaRP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</a:p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CERN/ESS</a:t>
                      </a:r>
                      <a:endParaRPr lang="en-US" sz="1100" b="0" i="1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77859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err="1" smtClean="0">
                          <a:latin typeface="Arial"/>
                        </a:rPr>
                        <a:t>Cryo</a:t>
                      </a:r>
                      <a:r>
                        <a:rPr lang="en-US" sz="1100" b="1" i="0" u="none" strike="noStrike" dirty="0" smtClean="0">
                          <a:latin typeface="Arial"/>
                        </a:rPr>
                        <a:t>-module detailed design &amp; Integration &amp; Cryostat assembly tooling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latin typeface="Arial"/>
                        </a:rPr>
                        <a:t>P.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Dambre</a:t>
                      </a:r>
                      <a:endParaRPr lang="en-US" sz="1100" b="0" i="0" u="none" strike="noStrike" dirty="0" smtClean="0">
                        <a:latin typeface="Arial"/>
                      </a:endParaRP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latin typeface="Arial"/>
                        </a:rPr>
                        <a:t>P.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Duthil</a:t>
                      </a:r>
                      <a:endParaRPr lang="en-US" sz="1100" b="0" i="0" u="none" strike="noStrike" dirty="0" smtClean="0">
                        <a:latin typeface="Arial"/>
                      </a:endParaRP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latin typeface="Arial"/>
                        </a:rPr>
                        <a:t>P. Duchesne</a:t>
                      </a: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latin typeface="Arial"/>
                        </a:rPr>
                        <a:t>S.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Rousselot</a:t>
                      </a:r>
                      <a:endParaRPr lang="en-US" sz="1100" b="0" i="0" u="none" strike="noStrike" dirty="0" smtClean="0">
                        <a:latin typeface="Arial"/>
                      </a:endParaRP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latin typeface="Arial"/>
                        </a:rPr>
                        <a:t>D.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Reynet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baseline="0" dirty="0" smtClean="0">
                          <a:latin typeface="Arial"/>
                        </a:rPr>
                        <a:t>C</a:t>
                      </a:r>
                      <a:r>
                        <a:rPr lang="en-US" sz="1100" b="0" i="1" u="none" strike="noStrike" dirty="0" smtClean="0">
                          <a:latin typeface="Arial"/>
                        </a:rPr>
                        <a:t>NRS/IPNO-</a:t>
                      </a:r>
                      <a:r>
                        <a:rPr lang="en-US" sz="1100" b="0" i="1" u="none" strike="noStrike" dirty="0" err="1" smtClean="0">
                          <a:latin typeface="Arial"/>
                        </a:rPr>
                        <a:t>Orsay</a:t>
                      </a:r>
                      <a:endParaRPr lang="en-US" sz="1100" b="0" i="1" u="none" strike="noStrike" dirty="0" smtClean="0">
                        <a:latin typeface="Arial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baseline="0" dirty="0" smtClean="0">
                          <a:latin typeface="+mn-lt"/>
                        </a:rPr>
                        <a:t>C</a:t>
                      </a:r>
                      <a:r>
                        <a:rPr lang="en-US" sz="1100" b="0" i="1" u="none" strike="noStrike" dirty="0" smtClean="0">
                          <a:latin typeface="+mn-lt"/>
                        </a:rPr>
                        <a:t>NRS/IPNO-</a:t>
                      </a:r>
                      <a:r>
                        <a:rPr lang="en-US" sz="1100" b="0" i="1" u="none" strike="noStrike" dirty="0" err="1" smtClean="0">
                          <a:latin typeface="+mn-lt"/>
                        </a:rPr>
                        <a:t>Orsay</a:t>
                      </a:r>
                      <a:endParaRPr lang="en-US" sz="1100" b="0" i="1" u="none" strike="noStrike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baseline="0" dirty="0" smtClean="0">
                          <a:latin typeface="+mn-lt"/>
                        </a:rPr>
                        <a:t>C</a:t>
                      </a:r>
                      <a:r>
                        <a:rPr lang="en-US" sz="1100" b="0" i="1" u="none" strike="noStrike" dirty="0" smtClean="0">
                          <a:latin typeface="+mn-lt"/>
                        </a:rPr>
                        <a:t>NRS/IPNO-</a:t>
                      </a:r>
                      <a:r>
                        <a:rPr lang="en-US" sz="1100" b="0" i="1" u="none" strike="noStrike" dirty="0" err="1" smtClean="0">
                          <a:latin typeface="+mn-lt"/>
                        </a:rPr>
                        <a:t>Orsay</a:t>
                      </a:r>
                      <a:endParaRPr lang="en-US" sz="1100" b="0" i="1" u="none" strike="noStrike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baseline="0" dirty="0" smtClean="0">
                          <a:latin typeface="+mn-lt"/>
                        </a:rPr>
                        <a:t>C</a:t>
                      </a:r>
                      <a:r>
                        <a:rPr lang="en-US" sz="1100" b="0" i="1" u="none" strike="noStrike" dirty="0" smtClean="0">
                          <a:latin typeface="+mn-lt"/>
                        </a:rPr>
                        <a:t>NRS/IPNO-</a:t>
                      </a:r>
                      <a:r>
                        <a:rPr lang="en-US" sz="1100" b="0" i="1" u="none" strike="noStrike" dirty="0" err="1" smtClean="0">
                          <a:latin typeface="+mn-lt"/>
                        </a:rPr>
                        <a:t>Orsay</a:t>
                      </a:r>
                      <a:endParaRPr lang="en-US" sz="1100" b="0" i="1" u="none" strike="noStrike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u="none" strike="noStrike" baseline="0" dirty="0" smtClean="0">
                          <a:latin typeface="+mn-lt"/>
                        </a:rPr>
                        <a:t>C</a:t>
                      </a:r>
                      <a:r>
                        <a:rPr lang="en-US" sz="1100" b="0" i="1" u="none" strike="noStrike" dirty="0" smtClean="0">
                          <a:latin typeface="+mn-lt"/>
                        </a:rPr>
                        <a:t>NRS/IPNO-</a:t>
                      </a:r>
                      <a:r>
                        <a:rPr lang="en-US" sz="1100" b="0" i="1" u="none" strike="noStrike" dirty="0" err="1" smtClean="0">
                          <a:latin typeface="+mn-lt"/>
                        </a:rPr>
                        <a:t>Orsay</a:t>
                      </a:r>
                      <a:endParaRPr lang="en-US" sz="1100" b="0" i="1" u="none" strike="noStrike" dirty="0" smtClean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0220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latin typeface="Arial"/>
                        </a:rPr>
                        <a:t>SPL Machine architecture</a:t>
                      </a:r>
                      <a:r>
                        <a:rPr lang="en-US" sz="1100" b="1" i="0" u="none" strike="noStrike" baseline="0" dirty="0" smtClean="0">
                          <a:latin typeface="Arial"/>
                        </a:rPr>
                        <a:t> 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F.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Gerigk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  <a:endParaRPr lang="en-US" sz="1100" b="0" i="1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7961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latin typeface="Arial"/>
                        </a:rPr>
                        <a:t>ESS </a:t>
                      </a:r>
                      <a:r>
                        <a:rPr lang="en-US" sz="1100" b="1" i="0" u="none" strike="noStrike" dirty="0" err="1" smtClean="0">
                          <a:latin typeface="Arial"/>
                        </a:rPr>
                        <a:t>Cryomodule</a:t>
                      </a:r>
                      <a:r>
                        <a:rPr lang="en-US" sz="1100" b="1" i="0" u="none" strike="noStrike" dirty="0" smtClean="0">
                          <a:latin typeface="Arial"/>
                        </a:rPr>
                        <a:t> developments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C. </a:t>
                      </a:r>
                      <a:r>
                        <a:rPr lang="en-US" sz="1100" b="0" i="0" u="none" strike="noStrike" dirty="0" err="1" smtClean="0">
                          <a:latin typeface="Arial"/>
                        </a:rPr>
                        <a:t>Darve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ESS</a:t>
                      </a:r>
                      <a:endParaRPr lang="en-US" sz="1100" b="0" i="1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7961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err="1" smtClean="0">
                          <a:latin typeface="Arial"/>
                        </a:rPr>
                        <a:t>Cryo</a:t>
                      </a:r>
                      <a:r>
                        <a:rPr lang="en-US" sz="1100" b="1" i="0" u="none" strike="noStrike" dirty="0" smtClean="0">
                          <a:latin typeface="Arial"/>
                        </a:rPr>
                        <a:t>-module</a:t>
                      </a:r>
                      <a:r>
                        <a:rPr lang="en-US" sz="1100" b="1" i="0" u="none" strike="noStrike" baseline="0" dirty="0" smtClean="0">
                          <a:latin typeface="Arial"/>
                        </a:rPr>
                        <a:t> Technical Coordination</a:t>
                      </a:r>
                      <a:endParaRPr lang="en-US" sz="11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100" b="0" i="0" u="none" strike="noStrike" dirty="0" smtClean="0">
                          <a:latin typeface="Arial"/>
                        </a:rPr>
                        <a:t>V. Parma</a:t>
                      </a:r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1" u="none" strike="noStrike" dirty="0" smtClean="0">
                          <a:latin typeface="Arial"/>
                        </a:rPr>
                        <a:t>CERN</a:t>
                      </a:r>
                      <a:endParaRPr lang="en-US" sz="1100" b="0" i="1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5"/>
                </a:solidFill>
              </a:rPr>
              <a:t>Main actors</a:t>
            </a:r>
          </a:p>
        </p:txBody>
      </p:sp>
    </p:spTree>
    <p:extLst>
      <p:ext uri="{BB962C8B-B14F-4D97-AF65-F5344CB8AC3E}">
        <p14:creationId xmlns:p14="http://schemas.microsoft.com/office/powerpoint/2010/main" val="28940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6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accent5"/>
                </a:solidFill>
              </a:rPr>
              <a:t>SPL Short Cryomodule</a:t>
            </a:r>
            <a:endParaRPr lang="en-GB">
              <a:solidFill>
                <a:schemeClr val="accent5"/>
              </a:solidFill>
            </a:endParaRPr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4667421"/>
          </a:xfrm>
        </p:spPr>
        <p:txBody>
          <a:bodyPr>
            <a:normAutofit/>
          </a:bodyPr>
          <a:lstStyle/>
          <a:p>
            <a:r>
              <a:rPr lang="en-GB"/>
              <a:t>4 MW beam power accelerated up to 5 GeV</a:t>
            </a:r>
          </a:p>
          <a:p>
            <a:r>
              <a:rPr lang="en-GB"/>
              <a:t>Half-length cryomodule (4 cavities) representative of full-length high power S.C. linac</a:t>
            </a:r>
          </a:p>
          <a:p>
            <a:endParaRPr lang="en-GB" smtClean="0"/>
          </a:p>
        </p:txBody>
      </p:sp>
      <p:pic>
        <p:nvPicPr>
          <p:cNvPr id="11" name="Picture 2" descr="\\cern.ch\dfs\Users\v\vparma\Documents\Private\future activities\SPL\cryomodule design\CNRS\Axono CM SPL_CSP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3771" r="1383" b="5033"/>
          <a:stretch/>
        </p:blipFill>
        <p:spPr bwMode="auto">
          <a:xfrm>
            <a:off x="1103868" y="3429000"/>
            <a:ext cx="6936263" cy="26974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4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7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accent5"/>
                </a:solidFill>
              </a:rPr>
              <a:t>Status</a:t>
            </a:r>
            <a:endParaRPr lang="en-GB">
              <a:solidFill>
                <a:schemeClr val="accent5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334" y="1162050"/>
            <a:ext cx="8577331" cy="3404255"/>
            <a:chOff x="283334" y="723900"/>
            <a:chExt cx="8577331" cy="3404255"/>
          </a:xfrm>
        </p:grpSpPr>
        <p:pic>
          <p:nvPicPr>
            <p:cNvPr id="11" name="Picture 2" descr="\\cern.ch\dfs\Users\v\vparma\Documents\Private\future activities\SPL\cryomodule design\CNRS\Axono CM SPL_CSP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" t="3771" r="1383" b="5033"/>
            <a:stretch/>
          </p:blipFill>
          <p:spPr bwMode="auto">
            <a:xfrm>
              <a:off x="283334" y="792527"/>
              <a:ext cx="8577331" cy="3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009900" y="723900"/>
              <a:ext cx="4676775" cy="619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753226" y="1457325"/>
            <a:ext cx="2238374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smtClean="0"/>
              <a:t>SC Cavities</a:t>
            </a:r>
          </a:p>
          <a:p>
            <a:r>
              <a:rPr lang="en-GB" sz="1400" smtClean="0"/>
              <a:t>Design: </a:t>
            </a:r>
            <a:r>
              <a:rPr lang="en-GB" sz="1400"/>
              <a:t>CERN</a:t>
            </a:r>
            <a:endParaRPr lang="fr-FR" sz="1400"/>
          </a:p>
          <a:p>
            <a:r>
              <a:rPr lang="en-GB" sz="1400" smtClean="0"/>
              <a:t>Production: 5-cells, 1-cell in Nb and Cu produced by CERN and industry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14442" y="704850"/>
            <a:ext cx="2315057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He tank</a:t>
            </a:r>
          </a:p>
          <a:p>
            <a:r>
              <a:rPr lang="en-GB" sz="1400" smtClean="0"/>
              <a:t>Design: CERN</a:t>
            </a:r>
          </a:p>
          <a:p>
            <a:r>
              <a:rPr lang="en-GB" sz="1400"/>
              <a:t>Production: </a:t>
            </a:r>
            <a:r>
              <a:rPr lang="en-GB" sz="1400" smtClean="0"/>
              <a:t>Industry (CEA)</a:t>
            </a:r>
            <a:endParaRPr lang="fr-FR" sz="1400"/>
          </a:p>
        </p:txBody>
      </p:sp>
      <p:sp>
        <p:nvSpPr>
          <p:cNvPr id="13" name="TextBox 12"/>
          <p:cNvSpPr txBox="1"/>
          <p:nvPr/>
        </p:nvSpPr>
        <p:spPr>
          <a:xfrm>
            <a:off x="133350" y="3133725"/>
            <a:ext cx="2457724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Mag. Shield</a:t>
            </a:r>
          </a:p>
          <a:p>
            <a:r>
              <a:rPr lang="en-GB" sz="1400" smtClean="0"/>
              <a:t>Design: CNRS (CERN spec)</a:t>
            </a:r>
          </a:p>
          <a:p>
            <a:r>
              <a:rPr lang="en-GB" sz="1400"/>
              <a:t>Production: </a:t>
            </a:r>
            <a:r>
              <a:rPr lang="en-GB" sz="1400" smtClean="0"/>
              <a:t>Industry</a:t>
            </a:r>
            <a:endParaRPr lang="fr-FR" sz="1400"/>
          </a:p>
        </p:txBody>
      </p:sp>
      <p:sp>
        <p:nvSpPr>
          <p:cNvPr id="14" name="TextBox 13"/>
          <p:cNvSpPr txBox="1"/>
          <p:nvPr/>
        </p:nvSpPr>
        <p:spPr>
          <a:xfrm>
            <a:off x="5410200" y="4886325"/>
            <a:ext cx="2881623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RF Power Coupler</a:t>
            </a:r>
          </a:p>
          <a:p>
            <a:r>
              <a:rPr lang="en-GB" sz="1400" smtClean="0"/>
              <a:t>Design: CERN (BE-RF, TE-MSC)</a:t>
            </a:r>
          </a:p>
          <a:p>
            <a:r>
              <a:rPr lang="en-GB" sz="1400" smtClean="0"/>
              <a:t>Production: CERN</a:t>
            </a:r>
          </a:p>
          <a:p>
            <a:r>
              <a:rPr lang="en-GB" sz="1400" smtClean="0"/>
              <a:t>Test: CEA (He, RF); </a:t>
            </a:r>
            <a:r>
              <a:rPr lang="en-GB" sz="1400" i="1" smtClean="0"/>
              <a:t>CERN (N</a:t>
            </a:r>
            <a:r>
              <a:rPr lang="en-GB" sz="1400" i="1" baseline="-25000" smtClean="0"/>
              <a:t>2</a:t>
            </a:r>
            <a:r>
              <a:rPr lang="en-GB" sz="1400" i="1" smtClean="0"/>
              <a:t>)</a:t>
            </a:r>
            <a:endParaRPr lang="fr-FR" sz="1400" i="1"/>
          </a:p>
        </p:txBody>
      </p:sp>
      <p:sp>
        <p:nvSpPr>
          <p:cNvPr id="15" name="TextBox 14"/>
          <p:cNvSpPr txBox="1"/>
          <p:nvPr/>
        </p:nvSpPr>
        <p:spPr>
          <a:xfrm>
            <a:off x="4886325" y="228600"/>
            <a:ext cx="1893467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Intercavity supports</a:t>
            </a:r>
          </a:p>
          <a:p>
            <a:r>
              <a:rPr lang="en-GB" sz="1400" smtClean="0"/>
              <a:t>Design: CERN</a:t>
            </a:r>
          </a:p>
          <a:p>
            <a:r>
              <a:rPr lang="en-GB" sz="1400" smtClean="0"/>
              <a:t>Production: CERN</a:t>
            </a:r>
          </a:p>
          <a:p>
            <a:r>
              <a:rPr lang="en-GB" sz="1400" smtClean="0"/>
              <a:t>Test: CERN </a:t>
            </a:r>
            <a:r>
              <a:rPr lang="en-GB" sz="1400"/>
              <a:t>(N</a:t>
            </a:r>
            <a:r>
              <a:rPr lang="en-GB" sz="1400" baseline="-25000"/>
              <a:t>2</a:t>
            </a:r>
            <a:r>
              <a:rPr lang="en-GB" sz="1400"/>
              <a:t>)</a:t>
            </a:r>
            <a:endParaRPr lang="fr-FR" sz="1400"/>
          </a:p>
        </p:txBody>
      </p:sp>
      <p:sp>
        <p:nvSpPr>
          <p:cNvPr id="16" name="TextBox 15"/>
          <p:cNvSpPr txBox="1"/>
          <p:nvPr/>
        </p:nvSpPr>
        <p:spPr>
          <a:xfrm>
            <a:off x="2190750" y="5448300"/>
            <a:ext cx="2714625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smtClean="0"/>
              <a:t>Vacuum vessel</a:t>
            </a:r>
          </a:p>
          <a:p>
            <a:r>
              <a:rPr lang="en-GB" sz="1400" smtClean="0"/>
              <a:t>Design: CNRS</a:t>
            </a:r>
          </a:p>
          <a:p>
            <a:r>
              <a:rPr lang="en-GB" sz="1400" smtClean="0"/>
              <a:t>Production: Under </a:t>
            </a:r>
            <a:r>
              <a:rPr lang="en-GB" sz="1400" smtClean="0"/>
              <a:t>procurement</a:t>
            </a:r>
          </a:p>
          <a:p>
            <a:r>
              <a:rPr lang="en-GB" sz="1400" smtClean="0"/>
              <a:t>(construction before April 2015)</a:t>
            </a:r>
            <a:endParaRPr lang="fr-FR" sz="1400"/>
          </a:p>
        </p:txBody>
      </p:sp>
      <p:cxnSp>
        <p:nvCxnSpPr>
          <p:cNvPr id="6" name="Straight Connector 5"/>
          <p:cNvCxnSpPr>
            <a:stCxn id="13" idx="0"/>
          </p:cNvCxnSpPr>
          <p:nvPr/>
        </p:nvCxnSpPr>
        <p:spPr>
          <a:xfrm flipV="1">
            <a:off x="1362212" y="2543175"/>
            <a:ext cx="428488" cy="59055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2"/>
          </p:cNvCxnSpPr>
          <p:nvPr/>
        </p:nvCxnSpPr>
        <p:spPr>
          <a:xfrm flipH="1">
            <a:off x="3385994" y="1443514"/>
            <a:ext cx="185977" cy="1185386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2"/>
          </p:cNvCxnSpPr>
          <p:nvPr/>
        </p:nvCxnSpPr>
        <p:spPr>
          <a:xfrm>
            <a:off x="5833059" y="1182707"/>
            <a:ext cx="405816" cy="2160568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6" idx="0"/>
          </p:cNvCxnSpPr>
          <p:nvPr/>
        </p:nvCxnSpPr>
        <p:spPr>
          <a:xfrm flipV="1">
            <a:off x="3548063" y="3429000"/>
            <a:ext cx="1633537" cy="201930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0"/>
          </p:cNvCxnSpPr>
          <p:nvPr/>
        </p:nvCxnSpPr>
        <p:spPr>
          <a:xfrm flipH="1" flipV="1">
            <a:off x="6191263" y="3600451"/>
            <a:ext cx="659749" cy="1285874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" idx="2"/>
          </p:cNvCxnSpPr>
          <p:nvPr/>
        </p:nvCxnSpPr>
        <p:spPr>
          <a:xfrm flipH="1">
            <a:off x="7219950" y="2626876"/>
            <a:ext cx="652463" cy="716399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268361" y="4152900"/>
            <a:ext cx="1836790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smtClean="0"/>
              <a:t>Tuner</a:t>
            </a:r>
          </a:p>
          <a:p>
            <a:r>
              <a:rPr lang="en-GB" sz="1400" smtClean="0"/>
              <a:t>Design: CEA</a:t>
            </a:r>
          </a:p>
          <a:p>
            <a:r>
              <a:rPr lang="en-GB" sz="1400" smtClean="0"/>
              <a:t>Production: CEA</a:t>
            </a:r>
            <a:endParaRPr lang="fr-FR" sz="1400"/>
          </a:p>
        </p:txBody>
      </p:sp>
      <p:cxnSp>
        <p:nvCxnSpPr>
          <p:cNvPr id="43" name="Straight Connector 42"/>
          <p:cNvCxnSpPr>
            <a:stCxn id="42" idx="3"/>
          </p:cNvCxnSpPr>
          <p:nvPr/>
        </p:nvCxnSpPr>
        <p:spPr>
          <a:xfrm flipV="1">
            <a:off x="3105151" y="2857502"/>
            <a:ext cx="1543049" cy="166473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6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1247" r="6992" b="44691"/>
          <a:stretch/>
        </p:blipFill>
        <p:spPr bwMode="auto">
          <a:xfrm>
            <a:off x="168756" y="1915751"/>
            <a:ext cx="8806488" cy="302649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>
                <a:solidFill>
                  <a:schemeClr val="accent5"/>
                </a:solidFill>
              </a:rPr>
              <a:t>Time </a:t>
            </a:r>
            <a:r>
              <a:rPr lang="en-GB" smtClean="0">
                <a:solidFill>
                  <a:schemeClr val="accent5"/>
                </a:solidFill>
              </a:rPr>
              <a:t>Schedule</a:t>
            </a:r>
            <a:br>
              <a:rPr lang="en-GB" smtClean="0">
                <a:solidFill>
                  <a:schemeClr val="accent5"/>
                </a:solidFill>
              </a:rPr>
            </a:br>
            <a:r>
              <a:rPr lang="en-GB" i="1" smtClean="0">
                <a:solidFill>
                  <a:schemeClr val="accent5"/>
                </a:solidFill>
              </a:rPr>
              <a:t>from </a:t>
            </a:r>
            <a:r>
              <a:rPr lang="en-GB" i="1" smtClean="0">
                <a:solidFill>
                  <a:schemeClr val="accent5"/>
                </a:solidFill>
              </a:rPr>
              <a:t>Roland’s </a:t>
            </a:r>
            <a:r>
              <a:rPr lang="en-GB" i="1" smtClean="0">
                <a:solidFill>
                  <a:schemeClr val="accent5"/>
                </a:solidFill>
              </a:rPr>
              <a:t>presentation</a:t>
            </a:r>
            <a:endParaRPr lang="en-GB" i="1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8</a:t>
            </a:fld>
            <a:endParaRPr lang="en-GB" sz="1000" dirty="0">
              <a:solidFill>
                <a:schemeClr val="accent4"/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6885163" y="630347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3"/>
                </a:solidFill>
              </a:rPr>
              <a:t>R. Bonomi </a:t>
            </a:r>
            <a:r>
              <a:rPr lang="en-GB" sz="1000" i="1" dirty="0" smtClean="0">
                <a:solidFill>
                  <a:schemeClr val="accent3"/>
                </a:solidFill>
              </a:rPr>
              <a:t> TE-MSC-CMI</a:t>
            </a:r>
          </a:p>
          <a:p>
            <a:r>
              <a:rPr lang="en-GB" sz="1000" i="1" smtClean="0">
                <a:solidFill>
                  <a:schemeClr val="accent3"/>
                </a:solidFill>
              </a:rPr>
              <a:t>SLHiPP-4, CERN 15-16/5/2014</a:t>
            </a:r>
            <a:endParaRPr lang="en-GB" sz="1000" i="1" dirty="0">
              <a:solidFill>
                <a:schemeClr val="accent3"/>
              </a:solidFill>
            </a:endParaRPr>
          </a:p>
        </p:txBody>
      </p:sp>
      <p:pic>
        <p:nvPicPr>
          <p:cNvPr id="3075" name="Picture 3" descr="C:\RosSaNa\RoSSaNa_C\BONOMIfellow\img\mine\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9" y="6221024"/>
            <a:ext cx="101045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01789" y="2035629"/>
            <a:ext cx="189286" cy="2907846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169152" y="5191125"/>
            <a:ext cx="2751074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Cryomodule assembly in 2015</a:t>
            </a:r>
          </a:p>
          <a:p>
            <a:r>
              <a:rPr lang="en-GB" sz="1400" b="1" smtClean="0"/>
              <a:t>..Test  2015 !</a:t>
            </a:r>
            <a:endParaRPr lang="en-GB" sz="1400" b="1" smtClean="0"/>
          </a:p>
        </p:txBody>
      </p:sp>
    </p:spTree>
    <p:extLst>
      <p:ext uri="{BB962C8B-B14F-4D97-AF65-F5344CB8AC3E}">
        <p14:creationId xmlns:p14="http://schemas.microsoft.com/office/powerpoint/2010/main" val="37004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5689" r="14515" b="10323"/>
          <a:stretch/>
        </p:blipFill>
        <p:spPr bwMode="auto">
          <a:xfrm>
            <a:off x="0" y="19050"/>
            <a:ext cx="9163050" cy="681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766" y="0"/>
            <a:ext cx="9144000" cy="6858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2. SPL Mock-up:</a:t>
            </a:r>
            <a:br>
              <a:rPr lang="en-GB" smtClean="0"/>
            </a:br>
            <a:r>
              <a:rPr lang="en-GB" smtClean="0"/>
              <a:t>Thermo-Mechanical Measurements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Rossana</a:t>
            </a:r>
            <a:r>
              <a:rPr lang="en-GB" dirty="0" smtClean="0"/>
              <a:t> Bonomi </a:t>
            </a:r>
          </a:p>
          <a:p>
            <a:r>
              <a:rPr lang="en-GB" sz="1200" dirty="0" smtClean="0">
                <a:solidFill>
                  <a:schemeClr val="accent6"/>
                </a:solidFill>
              </a:rPr>
              <a:t>Rossana.Bonomi@cern.ch</a:t>
            </a:r>
            <a:r>
              <a:rPr lang="en-GB" sz="1200" dirty="0" smtClean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28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Pre╠üsentation2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CERNPre╠üsentation2</Template>
  <TotalTime>7653</TotalTime>
  <Words>2779</Words>
  <Application>Microsoft Office PowerPoint</Application>
  <PresentationFormat>On-screen Show (4:3)</PresentationFormat>
  <Paragraphs>673</Paragraphs>
  <Slides>38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CERNPre╠üsentation2</vt:lpstr>
      <vt:lpstr>PowerPoint Presentation</vt:lpstr>
      <vt:lpstr>1. Updates on SPL Project</vt:lpstr>
      <vt:lpstr>Outline 1.</vt:lpstr>
      <vt:lpstr>Aim of the SPL SCM study</vt:lpstr>
      <vt:lpstr>Main actors</vt:lpstr>
      <vt:lpstr>SPL Short Cryomodule</vt:lpstr>
      <vt:lpstr>Status</vt:lpstr>
      <vt:lpstr>Time Schedule from Roland’s presentation</vt:lpstr>
      <vt:lpstr>2. SPL Mock-up: Thermo-Mechanical Measurements</vt:lpstr>
      <vt:lpstr>Outline 2.</vt:lpstr>
      <vt:lpstr>SPL Supporting System</vt:lpstr>
      <vt:lpstr>Test</vt:lpstr>
      <vt:lpstr>SPL Mock-up</vt:lpstr>
      <vt:lpstr>Methodology </vt:lpstr>
      <vt:lpstr>Mock-up: T Distribution</vt:lpstr>
      <vt:lpstr>DWT – No GN2 Cooling</vt:lpstr>
      <vt:lpstr>Mock-up: Static Loads</vt:lpstr>
      <vt:lpstr>DWT – GN2 Cooling *</vt:lpstr>
      <vt:lpstr>DWT – Exchanged Powers *</vt:lpstr>
      <vt:lpstr>Comments on Thermal Results</vt:lpstr>
      <vt:lpstr>Mechanical Measurements *</vt:lpstr>
      <vt:lpstr>Improvements / Next Steps</vt:lpstr>
      <vt:lpstr>..towards Helium</vt:lpstr>
      <vt:lpstr>PowerPoint Presentation</vt:lpstr>
      <vt:lpstr>PowerPoint Presentation</vt:lpstr>
      <vt:lpstr>Thermal Sensors</vt:lpstr>
      <vt:lpstr>Tests foreseen</vt:lpstr>
      <vt:lpstr>Double-walled tube</vt:lpstr>
      <vt:lpstr>Thermodynamic efficiency of DWT gas cooling</vt:lpstr>
      <vt:lpstr>Thermodynamic efficiency of DWT gas cooling</vt:lpstr>
      <vt:lpstr>Mock-up: Static Loads</vt:lpstr>
      <vt:lpstr>Intercavity Support</vt:lpstr>
      <vt:lpstr>16/4/2014, 21:00 (45000s) -1 hr shift in daq</vt:lpstr>
      <vt:lpstr>16/4/2014, 12:00 (9600s) -1 hr shift in daq</vt:lpstr>
      <vt:lpstr>16/4/2014, 15:00 (20000s) -1 hr shift in daq</vt:lpstr>
      <vt:lpstr>16/4/2014, : (s) -1 hr shift in daq</vt:lpstr>
      <vt:lpstr>16/4/2014</vt:lpstr>
      <vt:lpstr>Tgas,in vs Qbath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Rossana Bonomi</dc:creator>
  <cp:lastModifiedBy>Rossana Bonomi</cp:lastModifiedBy>
  <cp:revision>610</cp:revision>
  <cp:lastPrinted>2014-05-13T14:07:58Z</cp:lastPrinted>
  <dcterms:created xsi:type="dcterms:W3CDTF">2012-11-14T08:58:35Z</dcterms:created>
  <dcterms:modified xsi:type="dcterms:W3CDTF">2014-05-15T08:29:30Z</dcterms:modified>
</cp:coreProperties>
</file>