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07" autoAdjust="0"/>
    <p:restoredTop sz="94660"/>
  </p:normalViewPr>
  <p:slideViewPr>
    <p:cSldViewPr>
      <p:cViewPr varScale="1">
        <p:scale>
          <a:sx n="111" d="100"/>
          <a:sy n="111" d="100"/>
        </p:scale>
        <p:origin x="-1489" y="-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5D4F9-F1B8-48C7-AC26-5A5FE7C5CF3F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3A976-0289-4394-899D-027D380246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10</a:t>
            </a:fld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11</a:t>
            </a:fld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12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14</a:t>
            </a:fld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15</a:t>
            </a:fld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16</a:t>
            </a:fld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18</a:t>
            </a:fld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20</a:t>
            </a:fld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21</a:t>
            </a:fld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22</a:t>
            </a:fld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24</a:t>
            </a:fld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25</a:t>
            </a:fld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26</a:t>
            </a:fld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27</a:t>
            </a:fld>
            <a:endParaRPr lang="fr-F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28</a:t>
            </a:fld>
            <a:endParaRPr lang="fr-F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29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30</a:t>
            </a:fld>
            <a:endParaRPr lang="fr-F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31</a:t>
            </a:fld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32</a:t>
            </a:fld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33</a:t>
            </a:fld>
            <a:endParaRPr lang="fr-F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34</a:t>
            </a:fld>
            <a:endParaRPr lang="fr-F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35</a:t>
            </a:fld>
            <a:endParaRPr lang="fr-FR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36</a:t>
            </a:fld>
            <a:endParaRPr lang="fr-FR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37</a:t>
            </a:fld>
            <a:endParaRPr lang="fr-FR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38</a:t>
            </a:fld>
            <a:endParaRPr lang="fr-FR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39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40</a:t>
            </a:fld>
            <a:endParaRPr lang="fr-F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41</a:t>
            </a:fld>
            <a:endParaRPr lang="fr-F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42</a:t>
            </a:fld>
            <a:endParaRPr lang="fr-F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43</a:t>
            </a:fld>
            <a:endParaRPr lang="fr-FR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44</a:t>
            </a:fld>
            <a:endParaRPr lang="fr-FR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45</a:t>
            </a:fld>
            <a:endParaRPr lang="fr-FR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46</a:t>
            </a:fld>
            <a:endParaRPr lang="fr-FR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47</a:t>
            </a:fld>
            <a:endParaRPr lang="fr-FR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48</a:t>
            </a:fld>
            <a:endParaRPr lang="fr-FR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A041D-5BA5-4B53-B044-76EB89676491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72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5</a:t>
            </a:fld>
            <a:endParaRPr lang="fr-FR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50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7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8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9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112650" y="0"/>
            <a:ext cx="5583390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200" b="1" i="0" cap="all" baseline="0">
                <a:solidFill>
                  <a:schemeClr val="accent2">
                    <a:lumMod val="50000"/>
                  </a:schemeClr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print"/>
          <a:srcRect l="15106" t="13491" r="21820" b="24283"/>
          <a:stretch>
            <a:fillRect/>
          </a:stretch>
        </p:blipFill>
        <p:spPr>
          <a:xfrm>
            <a:off x="1" y="44994"/>
            <a:ext cx="1086405" cy="722322"/>
          </a:xfrm>
          <a:prstGeom prst="rect">
            <a:avLst/>
          </a:prstGeom>
        </p:spPr>
      </p:pic>
      <p:pic>
        <p:nvPicPr>
          <p:cNvPr id="7" name="Image 6" descr="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7828977" y="80822"/>
            <a:ext cx="1261150" cy="7227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 userDrawn="1"/>
        </p:nvSpPr>
        <p:spPr>
          <a:xfrm>
            <a:off x="1205584" y="6581002"/>
            <a:ext cx="6912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aseline="0" dirty="0" smtClean="0"/>
              <a:t>		SLHIPP4	 </a:t>
            </a:r>
            <a:r>
              <a:rPr lang="en-GB" sz="1200" baseline="0" noProof="0" dirty="0" smtClean="0"/>
              <a:t>CERN          May 15</a:t>
            </a:r>
            <a:r>
              <a:rPr lang="en-GB" sz="1200" baseline="30000" noProof="0" dirty="0" smtClean="0"/>
              <a:t>th</a:t>
            </a:r>
            <a:r>
              <a:rPr lang="en-GB" sz="1200" baseline="0" noProof="0" dirty="0" smtClean="0"/>
              <a:t> , 2014</a:t>
            </a:r>
            <a:endParaRPr lang="en-GB" sz="1200" noProof="0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8560136" y="6453337"/>
            <a:ext cx="46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60A177-7F75-4CFD-A784-153E01C4DB19}" type="slidenum">
              <a:rPr lang="fr-FR" sz="1400" smtClean="0"/>
              <a:pPr/>
              <a:t>‹N°›</a:t>
            </a:fld>
            <a:endParaRPr lang="fr-FR" sz="1400" dirty="0"/>
          </a:p>
        </p:txBody>
      </p:sp>
      <p:pic>
        <p:nvPicPr>
          <p:cNvPr id="12" name="Image 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45" y="188640"/>
            <a:ext cx="961515" cy="4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39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5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2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3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8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AA878-1CBC-4342-A0D8-31CC01478BFC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D7279-092F-4879-936F-F6E89E9D84C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1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 descr="Maquette 3D ou photo "/>
          <p:cNvSpPr txBox="1"/>
          <p:nvPr/>
        </p:nvSpPr>
        <p:spPr>
          <a:xfrm>
            <a:off x="1215411" y="1185429"/>
            <a:ext cx="7311582" cy="154817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9372" tIns="29686" rIns="59372" bIns="29686" rtlCol="0">
            <a:noAutofit/>
          </a:bodyPr>
          <a:lstStyle/>
          <a:p>
            <a:pPr algn="ctr"/>
            <a:r>
              <a:rPr lang="en-GB" sz="3200" b="1" cap="all" dirty="0" smtClean="0">
                <a:latin typeface="Calibri" pitchFamily="34" charset="0"/>
              </a:rPr>
              <a:t>Status  of  the  ESS  Cryomodule   for  Elliptical   cavities</a:t>
            </a:r>
          </a:p>
          <a:p>
            <a:pPr algn="ctr"/>
            <a:r>
              <a:rPr lang="en-GB" sz="3200" b="1" cap="all" dirty="0" smtClean="0">
                <a:latin typeface="Calibri" pitchFamily="34" charset="0"/>
              </a:rPr>
              <a:t>M-ECCTD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0927" y="2348881"/>
            <a:ext cx="1129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Espace réservé du pied de page 3"/>
          <p:cNvSpPr txBox="1">
            <a:spLocks/>
          </p:cNvSpPr>
          <p:nvPr/>
        </p:nvSpPr>
        <p:spPr>
          <a:xfrm>
            <a:off x="0" y="5157192"/>
            <a:ext cx="1714480" cy="1357298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>
              <a:defRPr sz="1000" b="0" i="0" baseline="0">
                <a:solidFill>
                  <a:srgbClr val="FF0000"/>
                </a:solidFill>
              </a:defRPr>
            </a:lvl1pPr>
          </a:lstStyle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Unité mixte de recherche </a:t>
            </a:r>
            <a:b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CNRS-IN2P3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Université Paris-Sud 11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91406 Orsay cedex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Tél. : +33 1 69 15 73 40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Fax : +33 1 69 15 64 70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http://ipnweb.in2p3.fr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46182" y="5085184"/>
            <a:ext cx="617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Gilles  OLIVIER</a:t>
            </a:r>
          </a:p>
          <a:p>
            <a:pPr algn="ctr"/>
            <a:r>
              <a:rPr lang="en-GB" b="1" dirty="0" smtClean="0"/>
              <a:t>for the CEA/DSM/IRFU and CNRS/IN2P3/IPNO teams</a:t>
            </a:r>
            <a:endParaRPr lang="en-GB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16978"/>
            <a:ext cx="6492240" cy="260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16327" cy="796908"/>
          </a:xfrm>
        </p:spPr>
        <p:txBody>
          <a:bodyPr/>
          <a:lstStyle/>
          <a:p>
            <a:r>
              <a:rPr lang="en-GB" sz="2300" dirty="0" smtClean="0"/>
              <a:t>overview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893"/>
            <a:ext cx="9144000" cy="36782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9387" y="1589893"/>
            <a:ext cx="272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HIGH BETA CRYOMODULE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049147" y="4898642"/>
            <a:ext cx="14321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Vacuum vessel support (x2)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345291" y="2063026"/>
            <a:ext cx="14955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Supporting jacks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205302" y="1682225"/>
            <a:ext cx="1029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Exchanger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6412031" y="1916832"/>
            <a:ext cx="16374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Low pressure line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3309090" y="4727924"/>
            <a:ext cx="11299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Spaceframe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563102" y="4725144"/>
            <a:ext cx="864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Coupler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563101" y="5176644"/>
            <a:ext cx="11964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Door knob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7297226" y="5542384"/>
            <a:ext cx="12629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Bias system</a:t>
            </a:r>
            <a:endParaRPr lang="en-GB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512121" y="4509121"/>
            <a:ext cx="207930" cy="4389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2112650" y="2325216"/>
            <a:ext cx="232641" cy="1676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50333" y="1974614"/>
            <a:ext cx="554969" cy="5182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6811909" y="2209222"/>
            <a:ext cx="418848" cy="78773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3375560" y="4077073"/>
            <a:ext cx="322327" cy="6880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7031350" y="5176645"/>
            <a:ext cx="265876" cy="4267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7164288" y="4871338"/>
            <a:ext cx="392922" cy="3967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6898412" y="4293098"/>
            <a:ext cx="664689" cy="5782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4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16327" cy="796908"/>
          </a:xfrm>
        </p:spPr>
        <p:txBody>
          <a:bodyPr/>
          <a:lstStyle/>
          <a:p>
            <a:r>
              <a:rPr lang="en-GB" sz="2300" dirty="0" smtClean="0"/>
              <a:t>Heat  balance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92" y="1052736"/>
            <a:ext cx="643738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96115"/>
            <a:ext cx="7436106" cy="55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16327" cy="796908"/>
          </a:xfrm>
        </p:spPr>
        <p:txBody>
          <a:bodyPr/>
          <a:lstStyle/>
          <a:p>
            <a:r>
              <a:rPr lang="en-GB" sz="2300" dirty="0" smtClean="0"/>
              <a:t>Cryogenic  diagram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4458" y="6420347"/>
            <a:ext cx="212700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 err="1" smtClean="0"/>
              <a:t>Nuno</a:t>
            </a:r>
            <a:r>
              <a:rPr lang="en-GB" dirty="0" smtClean="0"/>
              <a:t> ELIAS  2014-03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4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7660" y="44624"/>
            <a:ext cx="5781317" cy="796908"/>
          </a:xfrm>
        </p:spPr>
        <p:txBody>
          <a:bodyPr/>
          <a:lstStyle/>
          <a:p>
            <a:r>
              <a:rPr lang="en-GB" sz="2300" dirty="0" smtClean="0"/>
              <a:t>Helium Pressure relief devices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955662" y="5304233"/>
            <a:ext cx="412107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511311" y="1377451"/>
            <a:ext cx="4565425" cy="4472656"/>
            <a:chOff x="1498331" y="1185146"/>
            <a:chExt cx="4945877" cy="4472656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2123728" y="1185146"/>
              <a:ext cx="0" cy="43390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1979712" y="5504485"/>
              <a:ext cx="352839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085840" y="5223451"/>
              <a:ext cx="3203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</a:rPr>
                <a:t>Working pressure = nominal pressure</a:t>
              </a:r>
              <a:endParaRPr lang="fr-FR" sz="1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98331" y="5350025"/>
              <a:ext cx="4813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WP</a:t>
              </a:r>
              <a:endParaRPr lang="fr-FR" sz="1400" dirty="0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1979711" y="2581774"/>
              <a:ext cx="3416052" cy="0"/>
            </a:xfrm>
            <a:prstGeom prst="line">
              <a:avLst/>
            </a:prstGeom>
            <a:ln w="19050">
              <a:solidFill>
                <a:srgbClr val="3399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648893" y="2598510"/>
              <a:ext cx="16088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339933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>
                  <a:solidFill>
                    <a:srgbClr val="339933"/>
                  </a:solidFill>
                  <a:latin typeface="Calibri" pitchFamily="34" charset="0"/>
                </a:rPr>
                <a:t>SET </a:t>
              </a:r>
              <a:r>
                <a:rPr lang="en-GB" sz="1400" b="1" baseline="-25000" dirty="0" smtClean="0">
                  <a:solidFill>
                    <a:srgbClr val="339933"/>
                  </a:solidFill>
                  <a:latin typeface="Calibri" pitchFamily="34" charset="0"/>
                </a:rPr>
                <a:t>   </a:t>
              </a:r>
              <a:r>
                <a:rPr lang="en-GB" sz="1400" b="1" dirty="0" smtClean="0">
                  <a:solidFill>
                    <a:srgbClr val="339933"/>
                  </a:solidFill>
                  <a:latin typeface="Calibri" pitchFamily="34" charset="0"/>
                </a:rPr>
                <a:t>Set Pressure</a:t>
              </a:r>
              <a:endParaRPr lang="fr-FR" sz="1400" dirty="0">
                <a:solidFill>
                  <a:srgbClr val="339933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19218" y="2418013"/>
              <a:ext cx="3962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PS</a:t>
              </a:r>
              <a:endParaRPr lang="fr-FR" sz="1400" baseline="-25000" dirty="0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015508" y="1974428"/>
              <a:ext cx="44287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159361" y="1700808"/>
              <a:ext cx="29468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</a:rPr>
                <a:t>Maximum allowable overpressure</a:t>
              </a:r>
            </a:p>
            <a:p>
              <a:r>
                <a:rPr lang="en-GB" sz="1400" b="1" dirty="0" smtClean="0">
                  <a:latin typeface="Calibri" pitchFamily="34" charset="0"/>
                </a:rPr>
                <a:t>                   PS + 10%</a:t>
              </a:r>
              <a:endParaRPr lang="fr-FR" sz="1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18750" y="2683816"/>
              <a:ext cx="2001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fr-FR" sz="1400" dirty="0">
                <a:solidFill>
                  <a:srgbClr val="339933"/>
                </a:solidFill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5220072" y="1185146"/>
              <a:ext cx="0" cy="43390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5079702" y="2764208"/>
            <a:ext cx="3256977" cy="576063"/>
            <a:chOff x="5364088" y="2571902"/>
            <a:chExt cx="3528392" cy="576063"/>
          </a:xfrm>
        </p:grpSpPr>
        <p:sp>
          <p:nvSpPr>
            <p:cNvPr id="31" name="Rectangle 30"/>
            <p:cNvSpPr/>
            <p:nvPr/>
          </p:nvSpPr>
          <p:spPr>
            <a:xfrm>
              <a:off x="5364088" y="2571902"/>
              <a:ext cx="3528392" cy="57606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95763" y="2684863"/>
              <a:ext cx="14501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cap="all" dirty="0" smtClean="0">
                  <a:latin typeface="Calibri" pitchFamily="34" charset="0"/>
                </a:rPr>
                <a:t>Bursting disk</a:t>
              </a:r>
              <a:endParaRPr lang="fr-FR" sz="1400" cap="all" dirty="0"/>
            </a:p>
          </p:txBody>
        </p:sp>
      </p:grpSp>
      <p:cxnSp>
        <p:nvCxnSpPr>
          <p:cNvPr id="36" name="Connecteur droit avec flèche 35"/>
          <p:cNvCxnSpPr/>
          <p:nvPr/>
        </p:nvCxnSpPr>
        <p:spPr>
          <a:xfrm>
            <a:off x="6076735" y="2188143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076736" y="1324047"/>
            <a:ext cx="173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u="sng" cap="all" dirty="0" smtClean="0">
                <a:latin typeface="Calibri" pitchFamily="34" charset="0"/>
              </a:rPr>
              <a:t>Safety devices</a:t>
            </a:r>
            <a:endParaRPr lang="fr-FR" sz="1800" b="1" u="sng" cap="all" dirty="0"/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6084831" y="3330863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1636519" y="3533793"/>
            <a:ext cx="6766629" cy="1517829"/>
            <a:chOff x="1691680" y="3341487"/>
            <a:chExt cx="7272808" cy="1517829"/>
          </a:xfrm>
        </p:grpSpPr>
        <p:sp>
          <p:nvSpPr>
            <p:cNvPr id="43" name="Rectangle 42"/>
            <p:cNvSpPr/>
            <p:nvPr/>
          </p:nvSpPr>
          <p:spPr>
            <a:xfrm>
              <a:off x="5392431" y="3716535"/>
              <a:ext cx="3572057" cy="87159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5148064" y="4156078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729400" y="3991742"/>
              <a:ext cx="4879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latin typeface="Calibri" pitchFamily="34" charset="0"/>
                </a:rPr>
                <a:t>SET</a:t>
              </a:r>
              <a:endParaRPr lang="fr-FR" sz="14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421920" y="3755973"/>
              <a:ext cx="2487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OPENING </a:t>
              </a:r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= + 5 % 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SET</a:t>
              </a:r>
              <a:endParaRPr lang="fr-FR" sz="1400" dirty="0">
                <a:solidFill>
                  <a:schemeClr val="accent2"/>
                </a:solidFill>
              </a:endParaRPr>
            </a:p>
          </p:txBody>
        </p:sp>
        <p:cxnSp>
          <p:nvCxnSpPr>
            <p:cNvPr id="49" name="Connecteur droit 48"/>
            <p:cNvCxnSpPr/>
            <p:nvPr/>
          </p:nvCxnSpPr>
          <p:spPr>
            <a:xfrm flipV="1">
              <a:off x="4926970" y="3940054"/>
              <a:ext cx="437118" cy="249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2133578" y="3341487"/>
              <a:ext cx="250488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100" b="1" dirty="0" smtClean="0">
                  <a:solidFill>
                    <a:srgbClr val="0070C0"/>
                  </a:solidFill>
                  <a:latin typeface="Calibri" pitchFamily="34" charset="0"/>
                </a:rPr>
                <a:t>(overpressure when opening)</a:t>
              </a:r>
            </a:p>
            <a:p>
              <a:pPr algn="r"/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MAX APERTURE </a:t>
              </a:r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= + 10 % 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OPENING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11761" y="4167701"/>
              <a:ext cx="24973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CLOSING </a:t>
              </a:r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= + 5 % 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SET</a:t>
              </a:r>
              <a:endParaRPr lang="fr-FR" sz="1400" dirty="0">
                <a:solidFill>
                  <a:schemeClr val="accent2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691680" y="4382262"/>
              <a:ext cx="2936934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MIN CLOSING </a:t>
              </a:r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= - 10 % 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CLOSING</a:t>
              </a:r>
            </a:p>
            <a:p>
              <a:pPr algn="r"/>
              <a:r>
                <a:rPr lang="en-GB" sz="1100" b="1" dirty="0" smtClean="0">
                  <a:solidFill>
                    <a:srgbClr val="0070C0"/>
                  </a:solidFill>
                  <a:latin typeface="Calibri" pitchFamily="34" charset="0"/>
                </a:rPr>
                <a:t>(hysteresis before closing)</a:t>
              </a:r>
              <a:endParaRPr lang="fr-FR" sz="110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>
            <a:off x="6084831" y="4767159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V="1">
            <a:off x="4213571" y="3340271"/>
            <a:ext cx="866130" cy="1"/>
          </a:xfrm>
          <a:prstGeom prst="line">
            <a:avLst/>
          </a:prstGeom>
          <a:ln w="19050">
            <a:solidFill>
              <a:srgbClr val="33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V="1">
            <a:off x="3851920" y="3049143"/>
            <a:ext cx="1219906" cy="3096"/>
          </a:xfrm>
          <a:prstGeom prst="line">
            <a:avLst/>
          </a:prstGeom>
          <a:ln w="19050">
            <a:solidFill>
              <a:srgbClr val="33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799481" y="2483038"/>
            <a:ext cx="1211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P</a:t>
            </a:r>
            <a:r>
              <a:rPr lang="en-GB" sz="1400" b="1" baseline="-25000" dirty="0" smtClean="0">
                <a:solidFill>
                  <a:srgbClr val="339933"/>
                </a:solidFill>
                <a:latin typeface="Calibri" pitchFamily="34" charset="0"/>
              </a:rPr>
              <a:t>SET</a:t>
            </a:r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 + 50mbar</a:t>
            </a:r>
            <a:endParaRPr lang="fr-FR" sz="1400" dirty="0">
              <a:solidFill>
                <a:srgbClr val="33993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708283" y="3071181"/>
            <a:ext cx="13026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P</a:t>
            </a:r>
            <a:r>
              <a:rPr lang="en-GB" sz="1400" b="1" baseline="-25000" dirty="0" smtClean="0">
                <a:solidFill>
                  <a:srgbClr val="339933"/>
                </a:solidFill>
                <a:latin typeface="Calibri" pitchFamily="34" charset="0"/>
              </a:rPr>
              <a:t>SET</a:t>
            </a:r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 - 50mbar</a:t>
            </a:r>
            <a:endParaRPr lang="fr-FR" sz="1400" dirty="0">
              <a:solidFill>
                <a:srgbClr val="339933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079702" y="4134853"/>
            <a:ext cx="3323446" cy="4335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tIns="108000" bIns="108000" rtlCol="0">
            <a:spAutoFit/>
          </a:bodyPr>
          <a:lstStyle/>
          <a:p>
            <a:r>
              <a:rPr lang="en-GB" sz="1400" b="1" cap="all" dirty="0">
                <a:latin typeface="Calibri" pitchFamily="34" charset="0"/>
              </a:rPr>
              <a:t>Relief valve</a:t>
            </a:r>
            <a:endParaRPr lang="fr-FR" sz="1400" cap="all" dirty="0"/>
          </a:p>
        </p:txBody>
      </p:sp>
      <p:cxnSp>
        <p:nvCxnSpPr>
          <p:cNvPr id="68" name="Connecteur droit 67"/>
          <p:cNvCxnSpPr/>
          <p:nvPr/>
        </p:nvCxnSpPr>
        <p:spPr>
          <a:xfrm>
            <a:off x="4646636" y="4574567"/>
            <a:ext cx="4408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4494413" y="3908302"/>
            <a:ext cx="585289" cy="53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4494413" y="4786356"/>
            <a:ext cx="58528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>
            <a:off x="6499599" y="2774079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>
            <a:off x="6499455" y="4140149"/>
            <a:ext cx="1" cy="439715"/>
          </a:xfrm>
          <a:prstGeom prst="straightConnector1">
            <a:avLst/>
          </a:prstGeom>
          <a:ln w="25400">
            <a:solidFill>
              <a:srgbClr val="385D8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6573204" y="2876121"/>
            <a:ext cx="1150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Bursting area</a:t>
            </a:r>
            <a:endParaRPr lang="fr-FR" sz="1400" dirty="0"/>
          </a:p>
        </p:txBody>
      </p:sp>
      <p:sp>
        <p:nvSpPr>
          <p:cNvPr id="82" name="Rectangle 81"/>
          <p:cNvSpPr/>
          <p:nvPr/>
        </p:nvSpPr>
        <p:spPr>
          <a:xfrm>
            <a:off x="6644009" y="4184047"/>
            <a:ext cx="116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Opening area</a:t>
            </a:r>
            <a:endParaRPr lang="fr-FR" sz="1400" dirty="0"/>
          </a:p>
        </p:txBody>
      </p:sp>
      <p:sp>
        <p:nvSpPr>
          <p:cNvPr id="85" name="Rectangle 84"/>
          <p:cNvSpPr/>
          <p:nvPr/>
        </p:nvSpPr>
        <p:spPr>
          <a:xfrm>
            <a:off x="2121493" y="1247556"/>
            <a:ext cx="2665564" cy="288147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Cavity mechanical behaviour limit </a:t>
            </a:r>
            <a:endParaRPr lang="fr-FR" sz="1400" dirty="0"/>
          </a:p>
        </p:txBody>
      </p:sp>
      <p:sp>
        <p:nvSpPr>
          <p:cNvPr id="86" name="Rectangle 85"/>
          <p:cNvSpPr/>
          <p:nvPr/>
        </p:nvSpPr>
        <p:spPr>
          <a:xfrm>
            <a:off x="371508" y="3212086"/>
            <a:ext cx="1265011" cy="503590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European rules compliance</a:t>
            </a:r>
            <a:endParaRPr lang="fr-FR" sz="1400" dirty="0"/>
          </a:p>
        </p:txBody>
      </p:sp>
      <p:sp>
        <p:nvSpPr>
          <p:cNvPr id="87" name="Rectangle 86"/>
          <p:cNvSpPr/>
          <p:nvPr/>
        </p:nvSpPr>
        <p:spPr>
          <a:xfrm>
            <a:off x="6247056" y="5699619"/>
            <a:ext cx="2156092" cy="503590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ESS Helium factory, circuits </a:t>
            </a:r>
          </a:p>
          <a:p>
            <a:r>
              <a:rPr lang="en-GB" sz="1400" b="1" dirty="0" smtClean="0">
                <a:latin typeface="Calibri" pitchFamily="34" charset="0"/>
              </a:rPr>
              <a:t>and operating modes </a:t>
            </a:r>
            <a:endParaRPr lang="fr-FR" sz="1400" dirty="0"/>
          </a:p>
        </p:txBody>
      </p:sp>
      <p:cxnSp>
        <p:nvCxnSpPr>
          <p:cNvPr id="91" name="Connecteur droit avec flèche 90"/>
          <p:cNvCxnSpPr/>
          <p:nvPr/>
        </p:nvCxnSpPr>
        <p:spPr>
          <a:xfrm flipH="1">
            <a:off x="1347080" y="2844429"/>
            <a:ext cx="388586" cy="3254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>
            <a:off x="5256112" y="5723534"/>
            <a:ext cx="887092" cy="1422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>
            <a:off x="5369627" y="5343223"/>
            <a:ext cx="797627" cy="3803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857276" y="5048143"/>
            <a:ext cx="1350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WP  upper limit</a:t>
            </a:r>
            <a:endParaRPr lang="fr-FR" sz="1400" dirty="0"/>
          </a:p>
        </p:txBody>
      </p:sp>
      <p:cxnSp>
        <p:nvCxnSpPr>
          <p:cNvPr id="63" name="Connecteur droit 62"/>
          <p:cNvCxnSpPr/>
          <p:nvPr/>
        </p:nvCxnSpPr>
        <p:spPr>
          <a:xfrm>
            <a:off x="2055176" y="1556792"/>
            <a:ext cx="28915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015839" y="2545694"/>
            <a:ext cx="1820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Max. allowable press.</a:t>
            </a:r>
            <a:endParaRPr lang="fr-FR" sz="1400" dirty="0"/>
          </a:p>
        </p:txBody>
      </p:sp>
      <p:sp>
        <p:nvSpPr>
          <p:cNvPr id="56" name="Rectangle 55"/>
          <p:cNvSpPr/>
          <p:nvPr/>
        </p:nvSpPr>
        <p:spPr>
          <a:xfrm>
            <a:off x="6033165" y="2329149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+10%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470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396 " pathEditMode="relative" ptsTypes="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396 " pathEditMode="relative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Pressure vessels European rules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18" b="15019"/>
          <a:stretch/>
        </p:blipFill>
        <p:spPr bwMode="auto">
          <a:xfrm>
            <a:off x="6127633" y="926112"/>
            <a:ext cx="292645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43" b="15416"/>
          <a:stretch/>
        </p:blipFill>
        <p:spPr bwMode="auto">
          <a:xfrm>
            <a:off x="6136247" y="3789041"/>
            <a:ext cx="2889498" cy="27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884369" y="1556792"/>
            <a:ext cx="8751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Vessels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8227791" y="4293096"/>
            <a:ext cx="5317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Pipes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18582" y="1443334"/>
            <a:ext cx="5251045" cy="92333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PS&lt;0,5bar</a:t>
            </a:r>
            <a:endParaRPr lang="en-GB" b="1" dirty="0" smtClean="0"/>
          </a:p>
          <a:p>
            <a:r>
              <a:rPr lang="en-GB" dirty="0" smtClean="0"/>
              <a:t>The equipment is not on the scope of </a:t>
            </a:r>
            <a:r>
              <a:rPr lang="en-GB" dirty="0" smtClean="0"/>
              <a:t>the 97/23/CE </a:t>
            </a:r>
            <a:r>
              <a:rPr lang="en-GB" dirty="0" smtClean="0"/>
              <a:t>directive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18582" y="2708920"/>
            <a:ext cx="5251045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Article 3-3</a:t>
            </a:r>
          </a:p>
          <a:p>
            <a:r>
              <a:rPr lang="en-GB" dirty="0" smtClean="0"/>
              <a:t>The equipment must be designed and manufactured according  to workmanlike way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18582" y="3954542"/>
            <a:ext cx="5251045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Category I</a:t>
            </a:r>
          </a:p>
          <a:p>
            <a:r>
              <a:rPr lang="en-GB" dirty="0" smtClean="0"/>
              <a:t>The manufacturing must be </a:t>
            </a:r>
            <a:r>
              <a:rPr lang="en-GB" dirty="0" smtClean="0"/>
              <a:t>more documented</a:t>
            </a:r>
            <a:r>
              <a:rPr lang="en-GB" dirty="0" smtClean="0"/>
              <a:t>, especially with internal production control 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1049147" y="5661249"/>
            <a:ext cx="345638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  GOAL                       Article 3-3</a:t>
            </a:r>
            <a:endParaRPr lang="en-GB" dirty="0"/>
          </a:p>
        </p:txBody>
      </p:sp>
      <p:sp>
        <p:nvSpPr>
          <p:cNvPr id="10" name="Flèche droite 9"/>
          <p:cNvSpPr/>
          <p:nvPr/>
        </p:nvSpPr>
        <p:spPr>
          <a:xfrm>
            <a:off x="2378526" y="5745596"/>
            <a:ext cx="531751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0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Helium  low  pressure  circuit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80535"/>
            <a:ext cx="4414442" cy="4343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16" y="1484785"/>
            <a:ext cx="2949726" cy="49027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916" y="997277"/>
            <a:ext cx="23928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2 bursting disk at each tip</a:t>
            </a:r>
          </a:p>
          <a:p>
            <a:r>
              <a:rPr lang="en-GB" dirty="0" smtClean="0"/>
              <a:t>+ upstream safety relief valve (with he guard)</a:t>
            </a:r>
            <a:endParaRPr lang="en-GB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7088241" y="2492896"/>
            <a:ext cx="1338957" cy="122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827584" y="2852235"/>
            <a:ext cx="504056" cy="5767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51520" y="1828274"/>
            <a:ext cx="664690" cy="14567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555776" y="908720"/>
            <a:ext cx="864096" cy="504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8482459" y="4113076"/>
            <a:ext cx="556844" cy="864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6898413" y="3844504"/>
            <a:ext cx="2193474" cy="1312688"/>
          </a:xfrm>
          <a:prstGeom prst="arc">
            <a:avLst>
              <a:gd name="adj1" fmla="val 16184865"/>
              <a:gd name="adj2" fmla="val 20653658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8482459" y="3642165"/>
            <a:ext cx="3336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36°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774328" y="2556629"/>
            <a:ext cx="1462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Heat exchanger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2555776" y="3495199"/>
            <a:ext cx="3672408" cy="1661993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The circuit is designed to reduce as </a:t>
            </a:r>
            <a:r>
              <a:rPr lang="en-GB" dirty="0" smtClean="0"/>
              <a:t>low as possible </a:t>
            </a:r>
            <a:r>
              <a:rPr lang="en-GB" dirty="0" smtClean="0"/>
              <a:t>the overpressure in case of </a:t>
            </a:r>
            <a:r>
              <a:rPr lang="en-GB" dirty="0" smtClean="0"/>
              <a:t>beam vacuum </a:t>
            </a:r>
            <a:r>
              <a:rPr lang="en-GB" dirty="0" smtClean="0"/>
              <a:t>failure by using a continuous </a:t>
            </a:r>
            <a:r>
              <a:rPr lang="en-GB" dirty="0" smtClean="0"/>
              <a:t>DN100 diameter for the diphasic pipe, large </a:t>
            </a:r>
            <a:r>
              <a:rPr lang="en-GB" dirty="0" smtClean="0"/>
              <a:t>curvatures and 2 </a:t>
            </a:r>
            <a:r>
              <a:rPr lang="en-GB" dirty="0" smtClean="0"/>
              <a:t>DN100 bursting disks at each extremity.</a:t>
            </a:r>
            <a:endParaRPr lang="en-GB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4605234" y="1283455"/>
            <a:ext cx="27097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 36° angle is set up for the tank nozzle in order to allow the insertion of the cavity string and the cooling circuit inside the spaceframe</a:t>
            </a:r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7895446" y="1412776"/>
            <a:ext cx="1248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To valve box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107504" y="5376965"/>
            <a:ext cx="482453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Worst scenario: beam vacuum failure</a:t>
            </a:r>
          </a:p>
          <a:p>
            <a:r>
              <a:rPr lang="en-GB" dirty="0"/>
              <a:t> </a:t>
            </a:r>
            <a:r>
              <a:rPr lang="en-GB" dirty="0" smtClean="0"/>
              <a:t>         38KW/m</a:t>
            </a:r>
            <a:r>
              <a:rPr lang="en-GB" baseline="30000" dirty="0" smtClean="0"/>
              <a:t>2</a:t>
            </a:r>
            <a:r>
              <a:rPr lang="en-GB" dirty="0" smtClean="0"/>
              <a:t> applied on the cavity wall</a:t>
            </a:r>
          </a:p>
          <a:p>
            <a:r>
              <a:rPr lang="en-GB" dirty="0"/>
              <a:t> </a:t>
            </a:r>
            <a:r>
              <a:rPr lang="en-GB" dirty="0" smtClean="0"/>
              <a:t>         Accidental overpressure: 550mbar reduced </a:t>
            </a:r>
          </a:p>
          <a:p>
            <a:r>
              <a:rPr lang="en-GB" dirty="0"/>
              <a:t> </a:t>
            </a:r>
            <a:r>
              <a:rPr lang="en-GB" dirty="0" smtClean="0"/>
              <a:t>         to 230mbar after rupture of the disks</a:t>
            </a:r>
            <a:endParaRPr lang="en-GB" dirty="0"/>
          </a:p>
        </p:txBody>
      </p:sp>
      <p:sp>
        <p:nvSpPr>
          <p:cNvPr id="18" name="Flèche droite 17"/>
          <p:cNvSpPr/>
          <p:nvPr/>
        </p:nvSpPr>
        <p:spPr>
          <a:xfrm>
            <a:off x="251520" y="5754171"/>
            <a:ext cx="432048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èche droite 28"/>
          <p:cNvSpPr/>
          <p:nvPr/>
        </p:nvSpPr>
        <p:spPr>
          <a:xfrm>
            <a:off x="251520" y="6050587"/>
            <a:ext cx="432048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Assembly  procedure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4458" y="4941168"/>
            <a:ext cx="4785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Acknowledgments:</a:t>
            </a:r>
          </a:p>
          <a:p>
            <a:pPr marL="342900" indent="-342900">
              <a:buFontTx/>
              <a:buChar char="-"/>
            </a:pPr>
            <a:r>
              <a:rPr lang="en-GB" dirty="0" err="1" smtClean="0"/>
              <a:t>Amaury</a:t>
            </a:r>
            <a:r>
              <a:rPr lang="en-GB" dirty="0" smtClean="0"/>
              <a:t> MARTIN  (engineer student thesis)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Nicolas BAZIN (CEA)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849740" y="2708921"/>
            <a:ext cx="804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ASSEMBLY  PROCEDURE  AND  TOOLING  FOR  THE  M-ECCTD </a:t>
            </a:r>
          </a:p>
          <a:p>
            <a:pPr algn="ctr"/>
            <a:r>
              <a:rPr lang="en-GB" sz="2400" b="1" dirty="0" smtClean="0"/>
              <a:t>(Medium beta prototype)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424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COUPLER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 3" descr="Asssemblage coupleur cavité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03" r="19483"/>
          <a:stretch/>
        </p:blipFill>
        <p:spPr>
          <a:xfrm>
            <a:off x="3840842" y="980728"/>
            <a:ext cx="41870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uble flèche verticale 4"/>
          <p:cNvSpPr/>
          <p:nvPr/>
        </p:nvSpPr>
        <p:spPr>
          <a:xfrm rot="3930414">
            <a:off x="7042551" y="4044982"/>
            <a:ext cx="432048" cy="1129972"/>
          </a:xfrm>
          <a:prstGeom prst="up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ouble flèche verticale 5"/>
          <p:cNvSpPr/>
          <p:nvPr/>
        </p:nvSpPr>
        <p:spPr>
          <a:xfrm>
            <a:off x="7110927" y="2858988"/>
            <a:ext cx="398814" cy="1224136"/>
          </a:xfrm>
          <a:prstGeom prst="up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ouble flèche verticale 6"/>
          <p:cNvSpPr/>
          <p:nvPr/>
        </p:nvSpPr>
        <p:spPr>
          <a:xfrm rot="6302259">
            <a:off x="5836175" y="3677552"/>
            <a:ext cx="432048" cy="1129972"/>
          </a:xfrm>
          <a:prstGeom prst="up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51520" y="3113628"/>
            <a:ext cx="3389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Choice of the vertical position below </a:t>
            </a:r>
            <a:r>
              <a:rPr lang="en-GB" dirty="0"/>
              <a:t>the cavity </a:t>
            </a:r>
            <a:r>
              <a:rPr lang="en-GB" dirty="0" smtClean="0"/>
              <a:t>for the coupler during the assembling operation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4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salle blanche zoom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1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710870" y="5817815"/>
            <a:ext cx="197472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Clean room ISO 5</a:t>
            </a:r>
            <a:endParaRPr lang="en-GB" b="1" dirty="0"/>
          </a:p>
        </p:txBody>
      </p:sp>
      <p:pic>
        <p:nvPicPr>
          <p:cNvPr id="5" name="Image 4" descr="1"/>
          <p:cNvPicPr/>
          <p:nvPr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13" y="980728"/>
            <a:ext cx="5383983" cy="1732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98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chariot central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1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710870" y="5817815"/>
            <a:ext cx="372226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Installation of the central trolley/rail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743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16327" cy="796908"/>
          </a:xfrm>
        </p:spPr>
        <p:txBody>
          <a:bodyPr/>
          <a:lstStyle/>
          <a:p>
            <a:r>
              <a:rPr lang="en-GB" sz="2300" dirty="0"/>
              <a:t>Cryomodule  for elliptical Cavities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49740" y="1556792"/>
            <a:ext cx="731158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SUMMARY</a:t>
            </a:r>
          </a:p>
          <a:p>
            <a:pPr algn="ctr"/>
            <a:endParaRPr lang="en-GB" sz="2400" b="1" dirty="0" smtClean="0"/>
          </a:p>
          <a:p>
            <a:pPr marL="342900" indent="-342900">
              <a:buFontTx/>
              <a:buChar char="-"/>
            </a:pPr>
            <a:r>
              <a:rPr lang="en-GB" b="1" dirty="0" smtClean="0"/>
              <a:t>Introduction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Medium and high beta cryomodules standardization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General design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Heat balance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Cryogenic circuits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Tooling and assembly process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Assembly and test </a:t>
            </a:r>
            <a:r>
              <a:rPr lang="en-GB" b="1" dirty="0" smtClean="0"/>
              <a:t>facilities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9671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chariot central + extré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710870" y="5817815"/>
            <a:ext cx="372226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Installation of the extremity trolleys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365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 3" descr="chariot comple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1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710870" y="5817815"/>
            <a:ext cx="372226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Installation of the extremity trolleys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552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" name="Image 21" descr="chariot + poteau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1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/>
          <p:cNvSpPr txBox="1"/>
          <p:nvPr/>
        </p:nvSpPr>
        <p:spPr>
          <a:xfrm>
            <a:off x="1979712" y="5589241"/>
            <a:ext cx="3124039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Installation of support posts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795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chariot + 4 cavité + poteau séparé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5964"/>
            <a:ext cx="8440615" cy="3435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979712" y="5589240"/>
            <a:ext cx="5118107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Assembly, positioning and pre-alignment of the cavities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419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chariot + 4 cavité soufflets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5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979712" y="5589241"/>
            <a:ext cx="4386949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 of the inter-cavity bellows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6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Cavity  string  assembly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train comple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979712" y="5589241"/>
            <a:ext cx="432048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 of the cold to warm transitions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439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</a:t>
            </a:r>
            <a:r>
              <a:rPr lang="en-GB" sz="2300" dirty="0"/>
              <a:t>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tégra sorti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0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sortie 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82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sortie 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ultiplier 3"/>
          <p:cNvSpPr/>
          <p:nvPr/>
        </p:nvSpPr>
        <p:spPr>
          <a:xfrm>
            <a:off x="2292709" y="3933056"/>
            <a:ext cx="864096" cy="936104"/>
          </a:xfrm>
          <a:prstGeom prst="mathMultiply">
            <a:avLst/>
          </a:prstGeom>
          <a:solidFill>
            <a:srgbClr val="FF0000">
              <a:alpha val="4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79712" y="5589241"/>
            <a:ext cx="4386949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Removing of the extremity trolley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632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ortie 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èche vers le haut 3"/>
          <p:cNvSpPr/>
          <p:nvPr/>
        </p:nvSpPr>
        <p:spPr>
          <a:xfrm rot="18955752">
            <a:off x="3936928" y="1902194"/>
            <a:ext cx="277686" cy="895449"/>
          </a:xfrm>
          <a:prstGeom prst="upArrow">
            <a:avLst>
              <a:gd name="adj1" fmla="val 42364"/>
              <a:gd name="adj2" fmla="val 50000"/>
            </a:avLst>
          </a:prstGeom>
          <a:solidFill>
            <a:srgbClr val="92D050">
              <a:alpha val="3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Parallélogramme 4"/>
          <p:cNvSpPr/>
          <p:nvPr/>
        </p:nvSpPr>
        <p:spPr>
          <a:xfrm rot="2400715">
            <a:off x="542544" y="3140967"/>
            <a:ext cx="1262910" cy="648072"/>
          </a:xfrm>
          <a:prstGeom prst="parallelogram">
            <a:avLst>
              <a:gd name="adj" fmla="val 52668"/>
            </a:avLst>
          </a:prstGeom>
          <a:solidFill>
            <a:srgbClr val="92D05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2 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6" b="684"/>
          <a:stretch/>
        </p:blipFill>
        <p:spPr bwMode="auto">
          <a:xfrm>
            <a:off x="15050" y="2231308"/>
            <a:ext cx="90698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602651" y="116632"/>
            <a:ext cx="8242146" cy="648072"/>
          </a:xfrm>
        </p:spPr>
        <p:txBody>
          <a:bodyPr/>
          <a:lstStyle/>
          <a:p>
            <a:r>
              <a:rPr lang="en-GB" sz="2300" dirty="0" smtClean="0"/>
              <a:t>Introduction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723724" y="2348880"/>
            <a:ext cx="2080524" cy="1296144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160269" y="4621778"/>
            <a:ext cx="3855198" cy="175432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IPN ORSAY in charge of the cryostat, </a:t>
            </a:r>
          </a:p>
          <a:p>
            <a:pPr algn="ctr"/>
            <a:r>
              <a:rPr lang="en-GB" sz="1200" b="1" dirty="0" smtClean="0"/>
              <a:t>design and fabrication</a:t>
            </a:r>
          </a:p>
          <a:p>
            <a:pPr algn="ctr"/>
            <a:endParaRPr lang="en-GB" sz="1200" b="1" dirty="0" smtClean="0"/>
          </a:p>
          <a:p>
            <a:pPr marL="342900" indent="-342900">
              <a:buFontTx/>
              <a:buChar char="-"/>
            </a:pPr>
            <a:r>
              <a:rPr lang="en-US" sz="1200" dirty="0"/>
              <a:t>Vacuum vessel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Space frame – cavity supports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Thermal screen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Superinsulation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Internal cryogenic pipes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Instrumentation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5851" y="4437112"/>
            <a:ext cx="4985169" cy="2123658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CEA SACLAY in charge of </a:t>
            </a:r>
            <a:r>
              <a:rPr lang="en-US" sz="1200" b="1" dirty="0"/>
              <a:t>of the “cavity package”, the cryomodule assembly and RF power tests</a:t>
            </a:r>
            <a:endParaRPr lang="en-GB" sz="1200" b="1" dirty="0" smtClean="0"/>
          </a:p>
          <a:p>
            <a:endParaRPr lang="en-GB" sz="1200" dirty="0"/>
          </a:p>
          <a:p>
            <a:pPr marL="342900" indent="-342900">
              <a:buFontTx/>
              <a:buChar char="-"/>
            </a:pPr>
            <a:r>
              <a:rPr lang="en-GB" sz="1200" dirty="0"/>
              <a:t>Cavities + helium tank</a:t>
            </a:r>
          </a:p>
          <a:p>
            <a:pPr marL="342900" indent="-342900">
              <a:buFontTx/>
              <a:buChar char="-"/>
              <a:tabLst>
                <a:tab pos="2062163" algn="l"/>
              </a:tabLst>
            </a:pPr>
            <a:r>
              <a:rPr lang="en-GB" sz="1200" dirty="0"/>
              <a:t>Power coupler	</a:t>
            </a:r>
            <a:r>
              <a:rPr lang="en-GB" sz="1200" dirty="0" smtClean="0"/>
              <a:t>design</a:t>
            </a:r>
            <a:r>
              <a:rPr lang="en-GB" sz="1200" dirty="0"/>
              <a:t>, manufacturing, RF tests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Piezo tuner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Magnetic shield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Tooling: field flatness, cavity preparation, cryomodule assembling, …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Cryomodule assembly 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Tests stand for cryogenic and RF power tests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Tests of the ECCTD cryomodule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592209" y="651960"/>
            <a:ext cx="838019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cap="all" dirty="0">
                <a:solidFill>
                  <a:srgbClr val="C0504D">
                    <a:lumMod val="50000"/>
                  </a:srgbClr>
                </a:solidFill>
                <a:latin typeface="Arial Bold"/>
              </a:rPr>
              <a:t/>
            </a:r>
            <a:br>
              <a:rPr lang="en-GB" sz="1800" b="1" cap="all" dirty="0">
                <a:solidFill>
                  <a:srgbClr val="C0504D">
                    <a:lumMod val="50000"/>
                  </a:srgbClr>
                </a:solidFill>
                <a:latin typeface="Arial Bold"/>
              </a:rPr>
            </a:br>
            <a:r>
              <a:rPr lang="en-GB" sz="2000" b="1" cap="all" dirty="0">
                <a:solidFill>
                  <a:srgbClr val="C0504D">
                    <a:lumMod val="50000"/>
                  </a:srgbClr>
                </a:solidFill>
                <a:latin typeface="Arial Bold"/>
              </a:rPr>
              <a:t>Development of a </a:t>
            </a:r>
            <a:r>
              <a:rPr lang="en-GB" sz="2000" b="1" cap="all" dirty="0" smtClean="0">
                <a:solidFill>
                  <a:srgbClr val="C0504D">
                    <a:lumMod val="50000"/>
                  </a:srgbClr>
                </a:solidFill>
                <a:latin typeface="Arial Bold"/>
              </a:rPr>
              <a:t>technology demonstrator </a:t>
            </a:r>
          </a:p>
          <a:p>
            <a:pPr algn="ctr"/>
            <a:r>
              <a:rPr lang="en-GB" sz="2000" b="1" cap="all" dirty="0" smtClean="0">
                <a:solidFill>
                  <a:srgbClr val="C0504D">
                    <a:lumMod val="50000"/>
                  </a:srgbClr>
                </a:solidFill>
                <a:latin typeface="Arial Bold"/>
              </a:rPr>
              <a:t>with medium </a:t>
            </a:r>
            <a:r>
              <a:rPr lang="en-GB" sz="2000" b="1" cap="all" dirty="0">
                <a:solidFill>
                  <a:srgbClr val="C0504D">
                    <a:lumMod val="50000"/>
                  </a:srgbClr>
                </a:solidFill>
                <a:latin typeface="Arial Bold"/>
              </a:rPr>
              <a:t>beta </a:t>
            </a:r>
            <a:r>
              <a:rPr lang="en-GB" sz="2000" b="1" cap="all" dirty="0" smtClean="0">
                <a:solidFill>
                  <a:srgbClr val="C0504D">
                    <a:lumMod val="50000"/>
                  </a:srgbClr>
                </a:solidFill>
                <a:latin typeface="Arial Bold"/>
              </a:rPr>
              <a:t>elliptical cavities (M-ECCTD)</a:t>
            </a:r>
          </a:p>
          <a:p>
            <a:endParaRPr lang="en-GB" sz="1800" b="1" cap="all" dirty="0">
              <a:solidFill>
                <a:srgbClr val="C0504D">
                  <a:lumMod val="50000"/>
                </a:srgbClr>
              </a:solidFill>
              <a:latin typeface="Arial Bold"/>
            </a:endParaRPr>
          </a:p>
          <a:p>
            <a:r>
              <a:rPr lang="en-GB" sz="1600" dirty="0" smtClean="0">
                <a:solidFill>
                  <a:srgbClr val="C0504D">
                    <a:lumMod val="50000"/>
                  </a:srgbClr>
                </a:solidFill>
                <a:latin typeface="Arial Bold"/>
              </a:rPr>
              <a:t>Work done within the FR-SW agreement      -      collaboration IPNO and IRFU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1108842" y="3933056"/>
            <a:ext cx="7847020" cy="338554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C0504D">
                    <a:lumMod val="50000"/>
                  </a:srgbClr>
                </a:solidFill>
                <a:latin typeface="Arial Bold"/>
              </a:rPr>
              <a:t>The design of the cryomodule is compatible with both medium and high beta cavities</a:t>
            </a:r>
            <a:endParaRPr lang="en-US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4723724" y="3599308"/>
            <a:ext cx="568356" cy="3337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fermante 11"/>
          <p:cNvSpPr/>
          <p:nvPr/>
        </p:nvSpPr>
        <p:spPr>
          <a:xfrm>
            <a:off x="1907704" y="5085184"/>
            <a:ext cx="132938" cy="64807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ortie 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arallélogramme 3"/>
          <p:cNvSpPr/>
          <p:nvPr/>
        </p:nvSpPr>
        <p:spPr>
          <a:xfrm rot="2400715">
            <a:off x="542544" y="3140967"/>
            <a:ext cx="1262910" cy="648072"/>
          </a:xfrm>
          <a:prstGeom prst="parallelogram">
            <a:avLst>
              <a:gd name="adj" fmla="val 52668"/>
            </a:avLst>
          </a:prstGeom>
          <a:solidFill>
            <a:srgbClr val="92D05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2 m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lèche vers le haut 4"/>
          <p:cNvSpPr/>
          <p:nvPr/>
        </p:nvSpPr>
        <p:spPr>
          <a:xfrm rot="14714326">
            <a:off x="3109090" y="1812800"/>
            <a:ext cx="300827" cy="826568"/>
          </a:xfrm>
          <a:prstGeom prst="upArrow">
            <a:avLst>
              <a:gd name="adj1" fmla="val 42364"/>
              <a:gd name="adj2" fmla="val 50000"/>
            </a:avLst>
          </a:prstGeom>
          <a:solidFill>
            <a:srgbClr val="92D050">
              <a:alpha val="3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ortie 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176"/>
            <a:ext cx="8440615" cy="431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èche vers le haut 3"/>
          <p:cNvSpPr/>
          <p:nvPr/>
        </p:nvSpPr>
        <p:spPr>
          <a:xfrm rot="14714326">
            <a:off x="3109090" y="1812800"/>
            <a:ext cx="300827" cy="826568"/>
          </a:xfrm>
          <a:prstGeom prst="upArrow">
            <a:avLst>
              <a:gd name="adj1" fmla="val 42364"/>
              <a:gd name="adj2" fmla="val 50000"/>
            </a:avLst>
          </a:prstGeom>
          <a:solidFill>
            <a:srgbClr val="92D050">
              <a:alpha val="3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Exit of Clean room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Transfer  frame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chariot 4 rails seul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060066" y="4832929"/>
            <a:ext cx="2910748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b="1" dirty="0" smtClean="0"/>
              <a:t>4 parallel rails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Length about 8m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Gaps: 500 and 900mm</a:t>
            </a:r>
          </a:p>
        </p:txBody>
      </p:sp>
    </p:spTree>
    <p:extLst>
      <p:ext uri="{BB962C8B-B14F-4D97-AF65-F5344CB8AC3E}">
        <p14:creationId xmlns:p14="http://schemas.microsoft.com/office/powerpoint/2010/main" val="20513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 smtClean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masse froide sur karter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913243" y="5445225"/>
            <a:ext cx="4852231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Alignment and fixing of the trolley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03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masse froide sur karter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312057" y="5065515"/>
            <a:ext cx="3256977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Transfer of the cavity string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872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masse froide sur karter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575436" y="4581129"/>
            <a:ext cx="2265406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End of transfer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381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 3" descr="insertion spacefram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447961" y="4437113"/>
            <a:ext cx="2644872" cy="175432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/>
              <a:t>Assembly of: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Cold Tuning System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Insulation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Magnetic shield</a:t>
            </a:r>
          </a:p>
          <a:p>
            <a:pPr marL="342900" indent="-342900" algn="just">
              <a:buFontTx/>
              <a:buChar char="-"/>
            </a:pPr>
            <a:r>
              <a:rPr lang="en-GB" b="1" dirty="0" smtClean="0"/>
              <a:t>Cryogenic lines</a:t>
            </a:r>
          </a:p>
          <a:p>
            <a:pPr algn="just"/>
            <a:r>
              <a:rPr lang="en-GB" b="1" dirty="0"/>
              <a:t>	</a:t>
            </a:r>
            <a:r>
              <a:rPr lang="en-GB" b="1" dirty="0" smtClean="0"/>
              <a:t>(not shown)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803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spacefram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849740" y="5342245"/>
            <a:ext cx="4586356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 of the spaceframe supporting system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678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spaceframe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849740" y="5342245"/>
            <a:ext cx="4586356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 of the spaceframe supporting system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905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spaceframe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680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5569034" y="1052736"/>
            <a:ext cx="3389915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Assembly of the spaceframe and the thermal screen  (not shown)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" y="3645025"/>
            <a:ext cx="4260179" cy="30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44994" y="5805264"/>
            <a:ext cx="99703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6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fr-FR" sz="2400" dirty="0"/>
              <a:t>High and medium </a:t>
            </a:r>
            <a:r>
              <a:rPr lang="el-G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/>
              <a:t>cryomodules </a:t>
            </a:r>
            <a:r>
              <a:rPr lang="en-GB" sz="2400" dirty="0" smtClean="0"/>
              <a:t>standardization</a:t>
            </a:r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 4" descr="vue high et mediu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12" t="11071" r="6385" b="11071"/>
          <a:stretch>
            <a:fillRect/>
          </a:stretch>
        </p:blipFill>
        <p:spPr>
          <a:xfrm>
            <a:off x="287947" y="1052736"/>
            <a:ext cx="8728058" cy="46085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44401" y="5301208"/>
            <a:ext cx="2326412" cy="1200329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High </a:t>
            </a:r>
            <a:r>
              <a:rPr lang="en-GB" b="1" dirty="0" smtClean="0"/>
              <a:t>beta (0,86): </a:t>
            </a:r>
            <a:endParaRPr lang="en-GB" b="1" dirty="0" smtClean="0"/>
          </a:p>
          <a:p>
            <a:pPr marL="342900" indent="-342900">
              <a:buFontTx/>
              <a:buChar char="-"/>
            </a:pPr>
            <a:r>
              <a:rPr lang="en-GB" b="1" dirty="0" smtClean="0"/>
              <a:t>5 cells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Length 1316,91mm </a:t>
            </a:r>
            <a:endParaRPr lang="en-GB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768441" y="5301208"/>
            <a:ext cx="232641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Medium </a:t>
            </a:r>
            <a:r>
              <a:rPr lang="en-GB" b="1" dirty="0" smtClean="0"/>
              <a:t>beta (0,67): </a:t>
            </a:r>
            <a:endParaRPr lang="en-GB" b="1" dirty="0" smtClean="0"/>
          </a:p>
          <a:p>
            <a:pPr marL="342900" indent="-342900">
              <a:buFontTx/>
              <a:buChar char="-"/>
            </a:pPr>
            <a:r>
              <a:rPr lang="en-GB" b="1" dirty="0" smtClean="0"/>
              <a:t>6 cells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Length 1259,40mm </a:t>
            </a:r>
            <a:endParaRPr lang="en-GB" b="1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8560135" y="2780928"/>
            <a:ext cx="0" cy="23042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958949" y="2780928"/>
            <a:ext cx="0" cy="23042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8560135" y="5157192"/>
            <a:ext cx="398814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279904" y="5275947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57,5 mm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26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100" dirty="0"/>
              <a:t>Assembly  outside  the  clean  room</a:t>
            </a:r>
            <a:endParaRPr lang="fr-FR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nsertion spaceframe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7" y="85725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18582" y="3773311"/>
            <a:ext cx="25922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Thermal shield not shown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4581128"/>
            <a:ext cx="4121073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Moving of the spaceframe and the thermal shield around the cavity string</a:t>
            </a:r>
            <a:endParaRPr lang="en-GB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414726" y="5272785"/>
            <a:ext cx="3477522" cy="120032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support of the cavity string and the thermal shield inside the spaceframe by means of the supporting system (TA6V rods)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584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58621" y="44624"/>
            <a:ext cx="5732235" cy="796908"/>
          </a:xfrm>
        </p:spPr>
        <p:txBody>
          <a:bodyPr/>
          <a:lstStyle/>
          <a:p>
            <a:r>
              <a:rPr lang="en-GB" sz="2300" dirty="0" smtClean="0"/>
              <a:t>Supporting  system 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8" y="1275238"/>
            <a:ext cx="4240297" cy="541782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31319" y="3930199"/>
            <a:ext cx="73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Rods</a:t>
            </a:r>
            <a:endParaRPr lang="en-GB" dirty="0"/>
          </a:p>
        </p:txBody>
      </p:sp>
      <p:cxnSp>
        <p:nvCxnSpPr>
          <p:cNvPr id="41" name="Connecteur droit avec flèche 40"/>
          <p:cNvCxnSpPr/>
          <p:nvPr/>
        </p:nvCxnSpPr>
        <p:spPr>
          <a:xfrm flipV="1">
            <a:off x="496602" y="3426142"/>
            <a:ext cx="66469" cy="6265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8649" y="3858760"/>
            <a:ext cx="112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Magnetic </a:t>
            </a:r>
          </a:p>
          <a:p>
            <a:r>
              <a:rPr lang="en-GB" dirty="0" smtClean="0"/>
              <a:t>shield</a:t>
            </a:r>
            <a:endParaRPr lang="en-GB" dirty="0"/>
          </a:p>
        </p:txBody>
      </p:sp>
      <p:cxnSp>
        <p:nvCxnSpPr>
          <p:cNvPr id="43" name="Connecteur droit avec flèche 42"/>
          <p:cNvCxnSpPr/>
          <p:nvPr/>
        </p:nvCxnSpPr>
        <p:spPr>
          <a:xfrm flipV="1">
            <a:off x="1626573" y="3570158"/>
            <a:ext cx="432048" cy="4139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96602" y="4938310"/>
            <a:ext cx="232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Half rings linked to the tank (under the magnetic shield)</a:t>
            </a:r>
            <a:endParaRPr lang="en-GB" dirty="0"/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1958918" y="2634054"/>
            <a:ext cx="727260" cy="23006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2084060" y="3642166"/>
            <a:ext cx="738954" cy="12961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2453537" y="1193895"/>
            <a:ext cx="136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Helium tank</a:t>
            </a:r>
            <a:endParaRPr lang="en-GB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1958918" y="1578615"/>
            <a:ext cx="797627" cy="6953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4306125" y="879728"/>
            <a:ext cx="3988135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Cross rods fixed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on 2 titanium half rings fastened (on their middle only) to the helium tank on one side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On the spaceframe on the other side</a:t>
            </a:r>
            <a:endParaRPr lang="en-GB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247693" y="2634054"/>
            <a:ext cx="4771407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3000N pre-stress applied on the rods</a:t>
            </a:r>
          </a:p>
          <a:p>
            <a:r>
              <a:rPr lang="en-GB" dirty="0" smtClean="0"/>
              <a:t>Maximum force 8500N per rod after cooling down</a:t>
            </a:r>
            <a:endParaRPr lang="en-GB" dirty="0"/>
          </a:p>
        </p:txBody>
      </p:sp>
      <p:grpSp>
        <p:nvGrpSpPr>
          <p:cNvPr id="24" name="Groupe 23"/>
          <p:cNvGrpSpPr>
            <a:grpSpLocks noChangeAspect="1"/>
          </p:cNvGrpSpPr>
          <p:nvPr/>
        </p:nvGrpSpPr>
        <p:grpSpPr>
          <a:xfrm>
            <a:off x="4434592" y="3414591"/>
            <a:ext cx="4617242" cy="2764063"/>
            <a:chOff x="323528" y="1111714"/>
            <a:chExt cx="8521384" cy="4708823"/>
          </a:xfrm>
        </p:grpSpPr>
        <p:pic>
          <p:nvPicPr>
            <p:cNvPr id="25" name="Image 24" descr="11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120" t="7530" r="10235" b="11208"/>
            <a:stretch>
              <a:fillRect/>
            </a:stretch>
          </p:blipFill>
          <p:spPr>
            <a:xfrm>
              <a:off x="323528" y="1111714"/>
              <a:ext cx="8521384" cy="4708823"/>
            </a:xfrm>
            <a:prstGeom prst="rect">
              <a:avLst/>
            </a:prstGeom>
          </p:spPr>
        </p:pic>
        <p:sp>
          <p:nvSpPr>
            <p:cNvPr id="26" name="Flèche gauche 25"/>
            <p:cNvSpPr/>
            <p:nvPr/>
          </p:nvSpPr>
          <p:spPr>
            <a:xfrm rot="14461966">
              <a:off x="748035" y="3217237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 gauche 26"/>
            <p:cNvSpPr/>
            <p:nvPr/>
          </p:nvSpPr>
          <p:spPr>
            <a:xfrm rot="14461966">
              <a:off x="1591638" y="3001213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lèche gauche 27"/>
            <p:cNvSpPr/>
            <p:nvPr/>
          </p:nvSpPr>
          <p:spPr>
            <a:xfrm rot="14461966">
              <a:off x="2455734" y="2785189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 gauche 28"/>
            <p:cNvSpPr/>
            <p:nvPr/>
          </p:nvSpPr>
          <p:spPr>
            <a:xfrm rot="14461966">
              <a:off x="3247822" y="2569165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lèche gauche 29"/>
            <p:cNvSpPr/>
            <p:nvPr/>
          </p:nvSpPr>
          <p:spPr>
            <a:xfrm rot="14461966">
              <a:off x="4132411" y="2353141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lèche gauche 30"/>
            <p:cNvSpPr/>
            <p:nvPr/>
          </p:nvSpPr>
          <p:spPr>
            <a:xfrm rot="14461966">
              <a:off x="4904006" y="2065109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lèche gauche 31"/>
            <p:cNvSpPr/>
            <p:nvPr/>
          </p:nvSpPr>
          <p:spPr>
            <a:xfrm rot="14461966">
              <a:off x="5840110" y="1925527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lèche gauche 32"/>
            <p:cNvSpPr/>
            <p:nvPr/>
          </p:nvSpPr>
          <p:spPr>
            <a:xfrm rot="14461966">
              <a:off x="6560190" y="1633061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lèche gauche 33"/>
            <p:cNvSpPr/>
            <p:nvPr/>
          </p:nvSpPr>
          <p:spPr>
            <a:xfrm rot="7186646">
              <a:off x="821139" y="4877920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gauche 34"/>
            <p:cNvSpPr/>
            <p:nvPr/>
          </p:nvSpPr>
          <p:spPr>
            <a:xfrm rot="3562781">
              <a:off x="2334421" y="5030320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gauche 35"/>
            <p:cNvSpPr/>
            <p:nvPr/>
          </p:nvSpPr>
          <p:spPr>
            <a:xfrm rot="3562781">
              <a:off x="3173604" y="4878018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 gauche 36"/>
            <p:cNvSpPr/>
            <p:nvPr/>
          </p:nvSpPr>
          <p:spPr>
            <a:xfrm rot="3562781">
              <a:off x="4037700" y="4585226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lèche gauche 37"/>
            <p:cNvSpPr/>
            <p:nvPr/>
          </p:nvSpPr>
          <p:spPr>
            <a:xfrm rot="3562781">
              <a:off x="4829788" y="4369202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lèche gauche 58"/>
            <p:cNvSpPr/>
            <p:nvPr/>
          </p:nvSpPr>
          <p:spPr>
            <a:xfrm rot="3562781">
              <a:off x="5693884" y="4153178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lèche gauche 59"/>
            <p:cNvSpPr/>
            <p:nvPr/>
          </p:nvSpPr>
          <p:spPr>
            <a:xfrm rot="3562781">
              <a:off x="6485972" y="3937154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lèche gauche 60"/>
            <p:cNvSpPr/>
            <p:nvPr/>
          </p:nvSpPr>
          <p:spPr>
            <a:xfrm rot="3562781">
              <a:off x="7350068" y="3721130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lèche gauche 61"/>
            <p:cNvSpPr/>
            <p:nvPr/>
          </p:nvSpPr>
          <p:spPr>
            <a:xfrm rot="3562781">
              <a:off x="8214164" y="3505106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Flèche gauche 62"/>
            <p:cNvSpPr/>
            <p:nvPr/>
          </p:nvSpPr>
          <p:spPr>
            <a:xfrm rot="18041425">
              <a:off x="2271402" y="3574788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Flèche gauche 63"/>
            <p:cNvSpPr/>
            <p:nvPr/>
          </p:nvSpPr>
          <p:spPr>
            <a:xfrm rot="18041425">
              <a:off x="3054593" y="3361081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lèche gauche 64"/>
            <p:cNvSpPr/>
            <p:nvPr/>
          </p:nvSpPr>
          <p:spPr>
            <a:xfrm rot="18041425">
              <a:off x="3965600" y="3073049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lèche gauche 65"/>
            <p:cNvSpPr/>
            <p:nvPr/>
          </p:nvSpPr>
          <p:spPr>
            <a:xfrm rot="18041425">
              <a:off x="4757688" y="2857025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lèche gauche 66"/>
            <p:cNvSpPr/>
            <p:nvPr/>
          </p:nvSpPr>
          <p:spPr>
            <a:xfrm rot="18041425">
              <a:off x="5646881" y="2641001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lèche gauche 67"/>
            <p:cNvSpPr/>
            <p:nvPr/>
          </p:nvSpPr>
          <p:spPr>
            <a:xfrm rot="18041425">
              <a:off x="6438969" y="2424977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lèche gauche 68"/>
            <p:cNvSpPr/>
            <p:nvPr/>
          </p:nvSpPr>
          <p:spPr>
            <a:xfrm rot="18041425">
              <a:off x="7303065" y="2208953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lèche gauche 69"/>
            <p:cNvSpPr/>
            <p:nvPr/>
          </p:nvSpPr>
          <p:spPr>
            <a:xfrm rot="18041425">
              <a:off x="8142064" y="1992929"/>
              <a:ext cx="251599" cy="13106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12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000" dirty="0" smtClean="0"/>
              <a:t>Thermalization of the supporting rods Hanging  of  the Thermal  shield</a:t>
            </a:r>
            <a:endParaRPr lang="fr-FR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" y="1085420"/>
            <a:ext cx="3315276" cy="30216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72" y="955691"/>
            <a:ext cx="2572053" cy="29822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78002" y="4346692"/>
            <a:ext cx="17299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Elastic and deformable  boxes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4012701" y="1230559"/>
            <a:ext cx="13557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Thermal shield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793158" y="1988840"/>
            <a:ext cx="1575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Supporting rods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874077" y="3287736"/>
            <a:ext cx="19448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The boxes are blocked only at the fixed point of the thermal shield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85051" y="4294367"/>
            <a:ext cx="15952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Locking jaws and thermalization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55354" y="5013176"/>
            <a:ext cx="4017833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b="1" dirty="0" smtClean="0"/>
              <a:t>FOLDED  BOXES  ENSURE  THE  AXIAL  MOVING AND  THE  THERMALIZATION  OF  THE  THERMAL  SHIELD. </a:t>
            </a:r>
          </a:p>
          <a:p>
            <a:r>
              <a:rPr lang="fr-FR" b="1" dirty="0" smtClean="0"/>
              <a:t>THEY  PERMIT  ONLY  LOW  DISPLACEMENTS  ON  OTHER  DIRECTIONS    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689322" y="4931467"/>
            <a:ext cx="15628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3 prototypes have been made (thickness 0,5 , 1 et 1,5mm)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3605"/>
          <a:stretch/>
        </p:blipFill>
        <p:spPr>
          <a:xfrm>
            <a:off x="6252130" y="3985540"/>
            <a:ext cx="2625231" cy="2468880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3375560" y="2281229"/>
            <a:ext cx="437625" cy="3149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50333" y="3068961"/>
            <a:ext cx="332345" cy="12465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1049147" y="2708920"/>
            <a:ext cx="1262910" cy="16550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312057" y="1916832"/>
            <a:ext cx="664689" cy="24471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1978002" y="1446584"/>
            <a:ext cx="2024379" cy="6884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291865" y="3284986"/>
            <a:ext cx="2005361" cy="2160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291865" y="2924945"/>
            <a:ext cx="2071830" cy="4857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cryostating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sertion enceinte + TDC 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00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037283" y="908720"/>
            <a:ext cx="3190508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Insertion of the whole assembly inside the vacuum vessel</a:t>
            </a:r>
            <a:endParaRPr lang="en-GB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b="622"/>
          <a:stretch/>
        </p:blipFill>
        <p:spPr>
          <a:xfrm>
            <a:off x="118583" y="3289944"/>
            <a:ext cx="2958667" cy="3456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16803" y="5762292"/>
            <a:ext cx="598220" cy="403012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1979712" y="5963798"/>
            <a:ext cx="598220" cy="417530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315023" y="5157192"/>
            <a:ext cx="2525819" cy="80660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544698" y="5237584"/>
            <a:ext cx="1296144" cy="85571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840842" y="4797152"/>
            <a:ext cx="398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wheels are fixed to the spaceframe at each extremity.</a:t>
            </a:r>
          </a:p>
          <a:p>
            <a:r>
              <a:rPr lang="en-GB" dirty="0" smtClean="0"/>
              <a:t>The guiding is ensured by two rails welded to the vacuum vessel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1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cryostating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sertion enceinte + TDC 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000"/>
            <a:ext cx="844061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cryostating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sertion enceinte + TDC 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000"/>
            <a:ext cx="844061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cryostating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 descr="Isertion enceinte + TDC 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000"/>
            <a:ext cx="8440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84458" y="4869160"/>
            <a:ext cx="4918700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End of cryostating.</a:t>
            </a:r>
          </a:p>
          <a:p>
            <a:r>
              <a:rPr lang="en-GB" b="1" dirty="0" smtClean="0"/>
              <a:t>Finishing operations: final positioning, valves and jumper connections, closing of the cryomodule…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982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Alignment of the cavity string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1" y="911878"/>
            <a:ext cx="4772938" cy="31910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67254" y="1302503"/>
            <a:ext cx="2712796" cy="830997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The same </a:t>
            </a:r>
            <a:r>
              <a:rPr lang="en-GB" b="1" dirty="0" err="1" smtClean="0"/>
              <a:t>fiducials</a:t>
            </a:r>
            <a:r>
              <a:rPr lang="en-GB" b="1" dirty="0" smtClean="0"/>
              <a:t> are available before and after cryostating</a:t>
            </a:r>
            <a:endParaRPr lang="en-GB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316118" y="4325500"/>
            <a:ext cx="19887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(coupler flange)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57045" y="4102967"/>
            <a:ext cx="18611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(cavity flange)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677670" y="747210"/>
            <a:ext cx="19039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(vessel alignment)</a:t>
            </a:r>
            <a:endParaRPr lang="en-GB" dirty="0"/>
          </a:p>
        </p:txBody>
      </p:sp>
      <p:cxnSp>
        <p:nvCxnSpPr>
          <p:cNvPr id="11" name="Connecteur droit avec flèche 10"/>
          <p:cNvCxnSpPr>
            <a:stCxn id="6" idx="0"/>
          </p:cNvCxnSpPr>
          <p:nvPr/>
        </p:nvCxnSpPr>
        <p:spPr>
          <a:xfrm flipV="1">
            <a:off x="3310498" y="3994313"/>
            <a:ext cx="237649" cy="3311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903558" y="1341463"/>
            <a:ext cx="884970" cy="64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3116099" y="3922305"/>
            <a:ext cx="194398" cy="4031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019362" y="2671517"/>
            <a:ext cx="1528785" cy="1431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819955" y="2527501"/>
            <a:ext cx="930565" cy="15754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152300" y="1231357"/>
            <a:ext cx="1502516" cy="64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964554" y="1343920"/>
            <a:ext cx="338379" cy="8597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Macintosh HD:Users:fabienrey:Desktop:CRYOand TRACKER:Slide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b="10047"/>
          <a:stretch/>
        </p:blipFill>
        <p:spPr bwMode="auto">
          <a:xfrm>
            <a:off x="6163005" y="2939508"/>
            <a:ext cx="2534529" cy="1743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440139" y="2307880"/>
            <a:ext cx="1588245" cy="553998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Alignment made by laser tracker</a:t>
            </a:r>
            <a:endParaRPr lang="en-GB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142380" y="4690653"/>
            <a:ext cx="29246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Alignment of the cryomodule in the tunnel (source ESS)</a:t>
            </a:r>
            <a:endParaRPr lang="en-GB" dirty="0"/>
          </a:p>
        </p:txBody>
      </p:sp>
      <p:pic>
        <p:nvPicPr>
          <p:cNvPr id="25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22" y="5431562"/>
            <a:ext cx="773723" cy="8382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6" name="ZoneTexte 25"/>
          <p:cNvSpPr txBox="1"/>
          <p:nvPr/>
        </p:nvSpPr>
        <p:spPr>
          <a:xfrm>
            <a:off x="5436096" y="5733256"/>
            <a:ext cx="267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1,5" Corner cube reflector</a:t>
            </a:r>
          </a:p>
          <a:p>
            <a:pPr algn="ctr"/>
            <a:r>
              <a:rPr lang="en-GB" dirty="0" smtClean="0"/>
              <a:t>(source ESS)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73669" y="1191808"/>
            <a:ext cx="1704692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Alignment of the cavity string within 1,5mm of the beam axis</a:t>
            </a:r>
            <a:endParaRPr lang="en-GB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9505" y="5086925"/>
            <a:ext cx="53965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Additional </a:t>
            </a:r>
            <a:r>
              <a:rPr lang="en-GB" dirty="0" err="1" smtClean="0"/>
              <a:t>fiducials</a:t>
            </a:r>
            <a:r>
              <a:rPr lang="en-GB" dirty="0" smtClean="0"/>
              <a:t> will be set up inside the ECCTD cryomodule to check the alignment after cooling down.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2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Test  facilities  at  CEA  </a:t>
            </a:r>
            <a:r>
              <a:rPr lang="en-GB" sz="2300" dirty="0" err="1" smtClean="0"/>
              <a:t>saclay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2" y="836712"/>
            <a:ext cx="5366052" cy="357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86" y="908720"/>
            <a:ext cx="2945423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V="1">
            <a:off x="2644401" y="2708920"/>
            <a:ext cx="3722260" cy="7920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8582" y="4509121"/>
            <a:ext cx="6248079" cy="175432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Development and installation: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Cryogenic lines (L&gt;50m) + Dewar + valves box + jumper line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C/C system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RF wave guide line at 704MHz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Modification of the klystron modulator to increase the pulse length up to ESS requirements (2ms </a:t>
            </a:r>
            <a:r>
              <a:rPr lang="en-GB" dirty="0" smtClean="0">
                <a:latin typeface="Times New Roman"/>
                <a:cs typeface="Times New Roman"/>
              </a:rPr>
              <a:t>=&gt;</a:t>
            </a:r>
            <a:r>
              <a:rPr lang="en-GB" dirty="0" smtClean="0"/>
              <a:t> 3ms)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8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/>
        </p:nvSpPr>
        <p:spPr>
          <a:xfrm>
            <a:off x="179514" y="1415407"/>
            <a:ext cx="2664295" cy="219194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370" y="6141865"/>
            <a:ext cx="843346" cy="6325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54" y="2092607"/>
            <a:ext cx="1938507" cy="145388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50930" y="260648"/>
            <a:ext cx="475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new clean room at Saclay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63688" y="745540"/>
            <a:ext cx="584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salle blanche ISO7-ISO5 a été construite pour réaliser les assemblages de cavités supraconductrices dans les conditions de faible empoussièrement.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9" y="144458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salle blanche ISO5 accueillera les montages. Elle est équipée de filtres (FFU - Fan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Unit). 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Imag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1" t="3106" r="13304" b="27203"/>
          <a:stretch/>
        </p:blipFill>
        <p:spPr bwMode="auto">
          <a:xfrm>
            <a:off x="6889323" y="2082489"/>
            <a:ext cx="1634208" cy="1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77126" y="1461501"/>
            <a:ext cx="2860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HPR (rinçage Haute Pression) permet de rincer l’intérieur des cavités. La cavité est fixée sur le plateau monte/baisse. La canne est fixe.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3254" y="3299995"/>
            <a:ext cx="9412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Intérieur de l’ISO5</a:t>
            </a:r>
            <a:endParaRPr lang="fr-FR" sz="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938588" y="363445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Local HPR</a:t>
            </a:r>
            <a:endParaRPr lang="fr-FR" sz="8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94" t="4424" r="17904"/>
          <a:stretch/>
        </p:blipFill>
        <p:spPr bwMode="auto">
          <a:xfrm>
            <a:off x="2994729" y="1413389"/>
            <a:ext cx="2618279" cy="313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xplosion 1 20"/>
          <p:cNvSpPr/>
          <p:nvPr/>
        </p:nvSpPr>
        <p:spPr>
          <a:xfrm>
            <a:off x="4623833" y="2919768"/>
            <a:ext cx="348416" cy="238691"/>
          </a:xfrm>
          <a:prstGeom prst="irregularSeal1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22" name="Explosion 1 21"/>
          <p:cNvSpPr/>
          <p:nvPr/>
        </p:nvSpPr>
        <p:spPr>
          <a:xfrm>
            <a:off x="3450623" y="2742994"/>
            <a:ext cx="348416" cy="238691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24" name="Explosion 1 23"/>
          <p:cNvSpPr/>
          <p:nvPr/>
        </p:nvSpPr>
        <p:spPr>
          <a:xfrm>
            <a:off x="4972250" y="1919463"/>
            <a:ext cx="348416" cy="238691"/>
          </a:xfrm>
          <a:prstGeom prst="irregularSeal1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4</a:t>
            </a:r>
            <a:endParaRPr lang="fr-FR" sz="1200" dirty="0"/>
          </a:p>
        </p:txBody>
      </p:sp>
      <p:sp>
        <p:nvSpPr>
          <p:cNvPr id="25" name="Explosion 1 24"/>
          <p:cNvSpPr/>
          <p:nvPr/>
        </p:nvSpPr>
        <p:spPr>
          <a:xfrm>
            <a:off x="5309719" y="2326630"/>
            <a:ext cx="348416" cy="238691"/>
          </a:xfrm>
          <a:prstGeom prst="irregularSeal1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5</a:t>
            </a:r>
            <a:endParaRPr lang="fr-FR" sz="1200" dirty="0"/>
          </a:p>
        </p:txBody>
      </p:sp>
      <p:sp>
        <p:nvSpPr>
          <p:cNvPr id="20" name="Demi-tour 19"/>
          <p:cNvSpPr/>
          <p:nvPr/>
        </p:nvSpPr>
        <p:spPr>
          <a:xfrm rot="5400000">
            <a:off x="5397197" y="2140517"/>
            <a:ext cx="496816" cy="29340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Explosion 1 26"/>
          <p:cNvSpPr/>
          <p:nvPr/>
        </p:nvSpPr>
        <p:spPr>
          <a:xfrm>
            <a:off x="1992046" y="1991170"/>
            <a:ext cx="687256" cy="734919"/>
          </a:xfrm>
          <a:prstGeom prst="irregularSeal1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1</a:t>
            </a:r>
            <a:endParaRPr lang="fr-FR" sz="3200" b="1" dirty="0"/>
          </a:p>
        </p:txBody>
      </p:sp>
      <p:sp>
        <p:nvSpPr>
          <p:cNvPr id="30" name="Explosion 1 29"/>
          <p:cNvSpPr/>
          <p:nvPr/>
        </p:nvSpPr>
        <p:spPr>
          <a:xfrm>
            <a:off x="6342851" y="2754325"/>
            <a:ext cx="570296" cy="761114"/>
          </a:xfrm>
          <a:prstGeom prst="irregularSeal1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4</a:t>
            </a:r>
            <a:endParaRPr lang="fr-FR" sz="3200" dirty="0"/>
          </a:p>
        </p:txBody>
      </p:sp>
      <p:grpSp>
        <p:nvGrpSpPr>
          <p:cNvPr id="28" name="Groupe 27"/>
          <p:cNvGrpSpPr/>
          <p:nvPr/>
        </p:nvGrpSpPr>
        <p:grpSpPr>
          <a:xfrm>
            <a:off x="180510" y="3717032"/>
            <a:ext cx="2663298" cy="2396804"/>
            <a:chOff x="180510" y="3717032"/>
            <a:chExt cx="2663298" cy="239680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2" y="4562412"/>
              <a:ext cx="2191872" cy="145887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015682" y="5754376"/>
              <a:ext cx="9412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Intérieur de l’ISO7</a:t>
              </a:r>
              <a:endParaRPr lang="fr-FR" sz="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7298" y="3717032"/>
              <a:ext cx="23220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Dans la salle blanche ISO7, l’extérieur des cavités est nettoyé (SAS humide) et les cavités sont préparées. 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180510" y="3717032"/>
              <a:ext cx="2663298" cy="2396804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xplosion 1 36"/>
            <p:cNvSpPr/>
            <p:nvPr/>
          </p:nvSpPr>
          <p:spPr>
            <a:xfrm>
              <a:off x="2044528" y="4309381"/>
              <a:ext cx="634773" cy="64851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 smtClean="0"/>
                <a:t>2</a:t>
              </a:r>
              <a:endParaRPr lang="fr-FR" sz="3200" dirty="0"/>
            </a:p>
          </p:txBody>
        </p:sp>
      </p:grpSp>
      <p:sp>
        <p:nvSpPr>
          <p:cNvPr id="38" name="Rectangle à coins arrondis 37"/>
          <p:cNvSpPr/>
          <p:nvPr/>
        </p:nvSpPr>
        <p:spPr>
          <a:xfrm>
            <a:off x="6032051" y="1340770"/>
            <a:ext cx="2971137" cy="277063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xplosion 1 39"/>
          <p:cNvSpPr/>
          <p:nvPr/>
        </p:nvSpPr>
        <p:spPr>
          <a:xfrm>
            <a:off x="3239385" y="3622871"/>
            <a:ext cx="288032" cy="216024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41" name="Rectangle à coins arrondis 40"/>
          <p:cNvSpPr/>
          <p:nvPr/>
        </p:nvSpPr>
        <p:spPr>
          <a:xfrm>
            <a:off x="2915817" y="4653136"/>
            <a:ext cx="2314991" cy="20235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gauche 34"/>
          <p:cNvSpPr/>
          <p:nvPr/>
        </p:nvSpPr>
        <p:spPr>
          <a:xfrm rot="2312756">
            <a:off x="3696750" y="4042298"/>
            <a:ext cx="574845" cy="1382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29" y="5269336"/>
            <a:ext cx="1732708" cy="1299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8937" y="4678172"/>
            <a:ext cx="2261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local d’eau ultra-pure contient</a:t>
            </a:r>
          </a:p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système de filtration par  résine.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2" y="260648"/>
            <a:ext cx="914400" cy="7429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53" y="226128"/>
            <a:ext cx="727284" cy="826608"/>
          </a:xfrm>
          <a:prstGeom prst="rect">
            <a:avLst/>
          </a:prstGeom>
        </p:spPr>
      </p:pic>
      <p:sp>
        <p:nvSpPr>
          <p:cNvPr id="29" name="Explosion 1 28"/>
          <p:cNvSpPr/>
          <p:nvPr/>
        </p:nvSpPr>
        <p:spPr>
          <a:xfrm>
            <a:off x="4493089" y="5044022"/>
            <a:ext cx="608959" cy="555027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3</a:t>
            </a:r>
            <a:endParaRPr lang="fr-FR" sz="32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70034" y="59375"/>
            <a:ext cx="9014720" cy="67413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635153"/>
              </p:ext>
            </p:extLst>
          </p:nvPr>
        </p:nvGraphicFramePr>
        <p:xfrm>
          <a:off x="5274729" y="5853740"/>
          <a:ext cx="383377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03"/>
                <a:gridCol w="1421242"/>
                <a:gridCol w="216024"/>
                <a:gridCol w="1916606"/>
              </a:tblGrid>
              <a:tr h="272783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Stéphane</a:t>
                      </a:r>
                      <a:r>
                        <a:rPr lang="fr-FR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BERRY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Alain PEROLAT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783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Alain CATALDI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Richard LE GUENNIC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783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Fabien EOZENOU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Mardi 13 Mai 2014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2" t="13333" r="2525" b="18977"/>
          <a:stretch/>
        </p:blipFill>
        <p:spPr>
          <a:xfrm>
            <a:off x="4103252" y="3207989"/>
            <a:ext cx="1542353" cy="852923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3227914" y="6242676"/>
            <a:ext cx="1114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Local d’eau Ultra-Pure</a:t>
            </a:r>
            <a:endParaRPr lang="fr-FR" sz="8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5547859" y="4264327"/>
            <a:ext cx="3456384" cy="1540939"/>
            <a:chOff x="5364088" y="4221088"/>
            <a:chExt cx="3456384" cy="1540939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323" y="4288769"/>
              <a:ext cx="1793579" cy="134518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415542" y="4346902"/>
              <a:ext cx="14737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centrale de traitement d’air permet de faire circuler l’air dans la salle blanche à XXXM3/h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Explosion 1 33"/>
            <p:cNvSpPr/>
            <p:nvPr/>
          </p:nvSpPr>
          <p:spPr>
            <a:xfrm>
              <a:off x="6450741" y="4248080"/>
              <a:ext cx="850468" cy="816188"/>
            </a:xfrm>
            <a:prstGeom prst="irregularSeal1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 smtClean="0"/>
                <a:t>5</a:t>
              </a:r>
              <a:endParaRPr lang="fr-FR" sz="3200" dirty="0"/>
            </a:p>
          </p:txBody>
        </p:sp>
        <p:sp>
          <p:nvSpPr>
            <p:cNvPr id="39" name="Rectangle à coins arrondis 38"/>
            <p:cNvSpPr/>
            <p:nvPr/>
          </p:nvSpPr>
          <p:spPr>
            <a:xfrm>
              <a:off x="5364088" y="4221088"/>
              <a:ext cx="3456384" cy="1540939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938587" y="5368827"/>
              <a:ext cx="14478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Centrale de traitement de l’air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6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ZoneTexte 118"/>
          <p:cNvSpPr txBox="1"/>
          <p:nvPr/>
        </p:nvSpPr>
        <p:spPr>
          <a:xfrm>
            <a:off x="6579232" y="2969563"/>
            <a:ext cx="2519051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Identical sub-assemblies: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Vacuum vessel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Spaceframe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Thermal shield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Cryogenics circuits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0" y="44624"/>
            <a:ext cx="5798211" cy="796908"/>
          </a:xfrm>
        </p:spPr>
        <p:txBody>
          <a:bodyPr lIns="0" tIns="0" rIns="0" bIns="0"/>
          <a:lstStyle/>
          <a:p>
            <a:r>
              <a:rPr lang="fr-FR" sz="2400" dirty="0" smtClean="0"/>
              <a:t>High and medium </a:t>
            </a:r>
            <a:r>
              <a:rPr lang="el-GR" cap="none" dirty="0" smtClean="0">
                <a:latin typeface="Times New Roman"/>
                <a:cs typeface="Times New Roman"/>
              </a:rPr>
              <a:t>β</a:t>
            </a:r>
            <a:r>
              <a:rPr lang="fr-FR" cap="none" dirty="0" smtClean="0">
                <a:latin typeface="Times New Roman"/>
                <a:cs typeface="Times New Roman"/>
              </a:rPr>
              <a:t> </a:t>
            </a:r>
            <a:r>
              <a:rPr lang="en-GB" sz="2400" dirty="0" smtClean="0"/>
              <a:t>standardization</a:t>
            </a:r>
            <a:endParaRPr lang="en-GB" sz="2400" cap="none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1025169" y="3331814"/>
            <a:ext cx="6912768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80898" y="3018608"/>
            <a:ext cx="864096" cy="626415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444994" y="2431716"/>
            <a:ext cx="3185046" cy="180019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35503" y="3018608"/>
            <a:ext cx="797627" cy="626415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867261" y="3645022"/>
            <a:ext cx="291371" cy="101335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43215" y="4231914"/>
            <a:ext cx="92054" cy="205198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680602" y="4658380"/>
            <a:ext cx="664689" cy="216024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5078" y="3587422"/>
            <a:ext cx="66469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233176" y="3582000"/>
            <a:ext cx="66469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157870" y="2350032"/>
            <a:ext cx="75306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892142" y="2350032"/>
            <a:ext cx="66469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000714" y="4437113"/>
            <a:ext cx="191668" cy="10259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514430" y="2957567"/>
            <a:ext cx="66469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299645" y="4231914"/>
            <a:ext cx="330395" cy="70166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444993" y="2350032"/>
            <a:ext cx="443452" cy="81682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242175" y="2350033"/>
            <a:ext cx="387864" cy="81682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444994" y="4231914"/>
            <a:ext cx="332345" cy="70166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433130" y="2971774"/>
            <a:ext cx="69302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1996330" y="1340768"/>
            <a:ext cx="15087" cy="3672408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75593" y="3887337"/>
            <a:ext cx="191668" cy="4571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658317" y="4488412"/>
            <a:ext cx="191668" cy="4571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/>
          <p:cNvCxnSpPr/>
          <p:nvPr/>
        </p:nvCxnSpPr>
        <p:spPr>
          <a:xfrm>
            <a:off x="2818313" y="3955794"/>
            <a:ext cx="0" cy="1394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2921712" y="2034458"/>
            <a:ext cx="3665" cy="5914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1511465" y="3587422"/>
            <a:ext cx="0" cy="2289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1996330" y="4766392"/>
            <a:ext cx="8308" cy="15429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266410" y="4102878"/>
            <a:ext cx="0" cy="17743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5200100" y="1340768"/>
            <a:ext cx="0" cy="1301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 flipV="1">
            <a:off x="3474636" y="4231914"/>
            <a:ext cx="339367" cy="4210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3808056" y="4649430"/>
            <a:ext cx="5854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stCxn id="87" idx="1"/>
          </p:cNvCxnSpPr>
          <p:nvPr/>
        </p:nvCxnSpPr>
        <p:spPr>
          <a:xfrm flipH="1" flipV="1">
            <a:off x="3192382" y="4525184"/>
            <a:ext cx="422996" cy="5548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996330" y="1418904"/>
            <a:ext cx="318868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2020275" y="2109901"/>
            <a:ext cx="905102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496263" y="5517232"/>
            <a:ext cx="516684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996330" y="5853622"/>
            <a:ext cx="326180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2003874" y="5196225"/>
            <a:ext cx="82198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endCxn id="21" idx="3"/>
          </p:cNvCxnSpPr>
          <p:nvPr/>
        </p:nvCxnSpPr>
        <p:spPr>
          <a:xfrm flipH="1">
            <a:off x="5630040" y="1458578"/>
            <a:ext cx="1361550" cy="9322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>
            <a:endCxn id="19" idx="2"/>
          </p:cNvCxnSpPr>
          <p:nvPr/>
        </p:nvCxnSpPr>
        <p:spPr>
          <a:xfrm flipH="1">
            <a:off x="5464843" y="1556792"/>
            <a:ext cx="1526747" cy="27452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3615379" y="4784874"/>
            <a:ext cx="1050187" cy="59034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en-GB" sz="1800" dirty="0" smtClean="0"/>
              <a:t>Position of the nozzle</a:t>
            </a:r>
            <a:endParaRPr lang="en-GB" sz="1800" dirty="0"/>
          </a:p>
        </p:txBody>
      </p:sp>
      <p:sp>
        <p:nvSpPr>
          <p:cNvPr id="88" name="ZoneTexte 87"/>
          <p:cNvSpPr txBox="1"/>
          <p:nvPr/>
        </p:nvSpPr>
        <p:spPr>
          <a:xfrm>
            <a:off x="3853912" y="4388160"/>
            <a:ext cx="53957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Ø</a:t>
            </a:r>
            <a:r>
              <a:rPr lang="fr-FR" sz="1600" dirty="0" smtClean="0"/>
              <a:t>418</a:t>
            </a:r>
            <a:endParaRPr lang="fr-FR" sz="1600" dirty="0"/>
          </a:p>
        </p:txBody>
      </p:sp>
      <p:cxnSp>
        <p:nvCxnSpPr>
          <p:cNvPr id="89" name="Connecteur droit 88"/>
          <p:cNvCxnSpPr/>
          <p:nvPr/>
        </p:nvCxnSpPr>
        <p:spPr>
          <a:xfrm>
            <a:off x="5242175" y="2009745"/>
            <a:ext cx="0" cy="8826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>
            <a:off x="5157807" y="2009745"/>
            <a:ext cx="63" cy="9745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>
            <a:off x="4969318" y="2104757"/>
            <a:ext cx="188488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H="1">
            <a:off x="5258134" y="2104756"/>
            <a:ext cx="59791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5360651" y="1886636"/>
            <a:ext cx="3928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20</a:t>
            </a:r>
            <a:endParaRPr lang="fr-FR" sz="1600" dirty="0"/>
          </a:p>
        </p:txBody>
      </p:sp>
      <p:sp>
        <p:nvSpPr>
          <p:cNvPr id="99" name="ZoneTexte 98"/>
          <p:cNvSpPr txBox="1"/>
          <p:nvPr/>
        </p:nvSpPr>
        <p:spPr>
          <a:xfrm>
            <a:off x="2270535" y="1853393"/>
            <a:ext cx="4045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188</a:t>
            </a:r>
            <a:endParaRPr lang="fr-FR" sz="1600" dirty="0"/>
          </a:p>
        </p:txBody>
      </p:sp>
      <p:sp>
        <p:nvSpPr>
          <p:cNvPr id="100" name="ZoneTexte 99"/>
          <p:cNvSpPr txBox="1"/>
          <p:nvPr/>
        </p:nvSpPr>
        <p:spPr>
          <a:xfrm>
            <a:off x="3538597" y="1172684"/>
            <a:ext cx="3503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900</a:t>
            </a:r>
            <a:endParaRPr lang="fr-FR" sz="1600" dirty="0"/>
          </a:p>
        </p:txBody>
      </p:sp>
      <p:sp>
        <p:nvSpPr>
          <p:cNvPr id="101" name="ZoneTexte 100"/>
          <p:cNvSpPr txBox="1"/>
          <p:nvPr/>
        </p:nvSpPr>
        <p:spPr>
          <a:xfrm>
            <a:off x="450927" y="5271011"/>
            <a:ext cx="93056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120,3 (HB)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115,3 (MB)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2241804" y="4976071"/>
            <a:ext cx="3693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180</a:t>
            </a:r>
            <a:endParaRPr lang="fr-FR" sz="1600" dirty="0"/>
          </a:p>
        </p:txBody>
      </p:sp>
      <p:sp>
        <p:nvSpPr>
          <p:cNvPr id="103" name="ZoneTexte 102"/>
          <p:cNvSpPr txBox="1"/>
          <p:nvPr/>
        </p:nvSpPr>
        <p:spPr>
          <a:xfrm>
            <a:off x="3328152" y="5631052"/>
            <a:ext cx="4208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908</a:t>
            </a:r>
            <a:endParaRPr lang="fr-FR" sz="1600" dirty="0"/>
          </a:p>
        </p:txBody>
      </p:sp>
      <p:sp>
        <p:nvSpPr>
          <p:cNvPr id="104" name="ZoneTexte 103"/>
          <p:cNvSpPr txBox="1"/>
          <p:nvPr/>
        </p:nvSpPr>
        <p:spPr>
          <a:xfrm>
            <a:off x="7031351" y="1136358"/>
            <a:ext cx="12629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latin typeface="Times New Roman"/>
                <a:cs typeface="Times New Roman"/>
              </a:rPr>
              <a:t>Blocks for half ring fasteners</a:t>
            </a:r>
            <a:endParaRPr lang="en-GB" sz="1600" dirty="0"/>
          </a:p>
        </p:txBody>
      </p:sp>
      <p:cxnSp>
        <p:nvCxnSpPr>
          <p:cNvPr id="75" name="Connecteur droit 74"/>
          <p:cNvCxnSpPr/>
          <p:nvPr/>
        </p:nvCxnSpPr>
        <p:spPr>
          <a:xfrm>
            <a:off x="6499412" y="980728"/>
            <a:ext cx="0" cy="19910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>
            <a:off x="1503864" y="1073072"/>
            <a:ext cx="4990967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4470463" y="2225817"/>
            <a:ext cx="300944" cy="205198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393485" y="2132857"/>
            <a:ext cx="428977" cy="82733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3188694" y="1800526"/>
            <a:ext cx="1050187" cy="59034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en-GB" sz="1800" dirty="0" smtClean="0"/>
              <a:t>Position of the nozzle</a:t>
            </a:r>
            <a:endParaRPr lang="en-GB" sz="1800" dirty="0"/>
          </a:p>
        </p:txBody>
      </p:sp>
      <p:cxnSp>
        <p:nvCxnSpPr>
          <p:cNvPr id="81" name="Connecteur droit avec flèche 80"/>
          <p:cNvCxnSpPr>
            <a:endCxn id="78" idx="1"/>
          </p:cNvCxnSpPr>
          <p:nvPr/>
        </p:nvCxnSpPr>
        <p:spPr>
          <a:xfrm flipV="1">
            <a:off x="4100771" y="2174223"/>
            <a:ext cx="292714" cy="515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871579" y="5517232"/>
            <a:ext cx="6646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/>
          <p:cNvSpPr txBox="1"/>
          <p:nvPr/>
        </p:nvSpPr>
        <p:spPr>
          <a:xfrm>
            <a:off x="2575235" y="759722"/>
            <a:ext cx="2860873" cy="31335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1316,91 (HB)   /   1259,4 (MB)</a:t>
            </a:r>
            <a:endParaRPr lang="fr-FR" sz="1800" b="1" dirty="0">
              <a:solidFill>
                <a:srgbClr val="FF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097819" y="1691779"/>
            <a:ext cx="17946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Main identical dimensions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Main differences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4" name="Flèche droite 53"/>
          <p:cNvSpPr/>
          <p:nvPr/>
        </p:nvSpPr>
        <p:spPr>
          <a:xfrm>
            <a:off x="5947675" y="3964076"/>
            <a:ext cx="611736" cy="313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6318989" y="4637516"/>
            <a:ext cx="278492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cap="all" dirty="0" smtClean="0"/>
              <a:t>Same mechanical interfaces in the tunnel</a:t>
            </a:r>
          </a:p>
        </p:txBody>
      </p:sp>
      <p:sp>
        <p:nvSpPr>
          <p:cNvPr id="95" name="Flèche droite 94"/>
          <p:cNvSpPr/>
          <p:nvPr/>
        </p:nvSpPr>
        <p:spPr>
          <a:xfrm>
            <a:off x="5635503" y="4840888"/>
            <a:ext cx="611736" cy="313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avec flèche 95"/>
          <p:cNvCxnSpPr/>
          <p:nvPr/>
        </p:nvCxnSpPr>
        <p:spPr>
          <a:xfrm>
            <a:off x="2011418" y="5533628"/>
            <a:ext cx="109191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3089241" y="4397451"/>
            <a:ext cx="7307" cy="11605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ZoneTexte 104"/>
          <p:cNvSpPr txBox="1"/>
          <p:nvPr/>
        </p:nvSpPr>
        <p:spPr>
          <a:xfrm>
            <a:off x="2345291" y="5311823"/>
            <a:ext cx="3693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250</a:t>
            </a:r>
            <a:endParaRPr lang="fr-FR" sz="1600" dirty="0"/>
          </a:p>
        </p:txBody>
      </p:sp>
      <p:cxnSp>
        <p:nvCxnSpPr>
          <p:cNvPr id="106" name="Connecteur droit 105"/>
          <p:cNvCxnSpPr/>
          <p:nvPr/>
        </p:nvCxnSpPr>
        <p:spPr>
          <a:xfrm>
            <a:off x="4607972" y="1628800"/>
            <a:ext cx="0" cy="721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2012946" y="1700808"/>
            <a:ext cx="2595026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3192383" y="1458579"/>
            <a:ext cx="3503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794</a:t>
            </a:r>
            <a:endParaRPr lang="fr-FR" sz="1600" dirty="0"/>
          </a:p>
        </p:txBody>
      </p:sp>
      <p:cxnSp>
        <p:nvCxnSpPr>
          <p:cNvPr id="115" name="Connecteur droit 114"/>
          <p:cNvCxnSpPr/>
          <p:nvPr/>
        </p:nvCxnSpPr>
        <p:spPr>
          <a:xfrm>
            <a:off x="1514430" y="980728"/>
            <a:ext cx="0" cy="2289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6324621" y="5558043"/>
            <a:ext cx="277366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Specific components: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Inter cavities bellows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Cold/warm transitions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2003873" y="6165304"/>
            <a:ext cx="355321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367499" y="5924275"/>
            <a:ext cx="18713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couplers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14429" y="2564904"/>
            <a:ext cx="6248079" cy="1300964"/>
          </a:xfrm>
        </p:spPr>
        <p:txBody>
          <a:bodyPr/>
          <a:lstStyle/>
          <a:p>
            <a:r>
              <a:rPr lang="en-GB" dirty="0" smtClean="0"/>
              <a:t>Thank you for your attention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OVERALL  DIMENSIONS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2" y="1484784"/>
            <a:ext cx="862525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83271" y="4797152"/>
            <a:ext cx="33234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506,3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1947896" y="4797152"/>
            <a:ext cx="39881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1500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3999989" y="1495356"/>
            <a:ext cx="48766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6329,6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4152675" y="5099290"/>
            <a:ext cx="39881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6587,6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574966" y="4797152"/>
            <a:ext cx="39881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1500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236689" y="4797152"/>
            <a:ext cx="39881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1500</a:t>
            </a:r>
            <a:endParaRPr lang="fr-FR" sz="12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6707279" y="4293096"/>
            <a:ext cx="0" cy="8061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233724" y="4932000"/>
            <a:ext cx="473556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407331" y="4744557"/>
            <a:ext cx="25813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450</a:t>
            </a:r>
            <a:endParaRPr lang="fr-FR" sz="1200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6707279" y="5283956"/>
            <a:ext cx="0" cy="6653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1979712" y="5239492"/>
            <a:ext cx="0" cy="6653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979712" y="4333957"/>
            <a:ext cx="0" cy="410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979713" y="5904816"/>
            <a:ext cx="4727567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870920" y="5720150"/>
            <a:ext cx="156517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 smtClean="0"/>
              <a:t>4300 (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supports)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67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e 2052"/>
          <p:cNvGrpSpPr/>
          <p:nvPr/>
        </p:nvGrpSpPr>
        <p:grpSpPr>
          <a:xfrm>
            <a:off x="583866" y="1398451"/>
            <a:ext cx="3356464" cy="4093369"/>
            <a:chOff x="632521" y="1398450"/>
            <a:chExt cx="3636169" cy="409336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21" y="1398450"/>
              <a:ext cx="3636169" cy="4093369"/>
            </a:xfrm>
            <a:prstGeom prst="rect">
              <a:avLst/>
            </a:prstGeom>
          </p:spPr>
        </p:pic>
        <p:cxnSp>
          <p:nvCxnSpPr>
            <p:cNvPr id="2048" name="Connecteur droit 2047"/>
            <p:cNvCxnSpPr/>
            <p:nvPr/>
          </p:nvCxnSpPr>
          <p:spPr>
            <a:xfrm flipH="1">
              <a:off x="776536" y="4916619"/>
              <a:ext cx="18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Connecteur droit avec flèche 2050"/>
            <p:cNvCxnSpPr/>
            <p:nvPr/>
          </p:nvCxnSpPr>
          <p:spPr>
            <a:xfrm>
              <a:off x="848544" y="3818497"/>
              <a:ext cx="0" cy="109812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/>
              <a:t>OVERALL  DIMENSIONS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4100820" y="1973652"/>
            <a:ext cx="4584241" cy="3206516"/>
            <a:chOff x="539552" y="1340768"/>
            <a:chExt cx="8141405" cy="5256584"/>
          </a:xfrm>
        </p:grpSpPr>
        <p:pic>
          <p:nvPicPr>
            <p:cNvPr id="5" name="Image 4" descr="cros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88" t="545" r="8263" b="6363"/>
            <a:stretch>
              <a:fillRect/>
            </a:stretch>
          </p:blipFill>
          <p:spPr>
            <a:xfrm>
              <a:off x="539552" y="1340768"/>
              <a:ext cx="8141405" cy="4824536"/>
            </a:xfrm>
            <a:prstGeom prst="rect">
              <a:avLst/>
            </a:prstGeom>
          </p:spPr>
        </p:pic>
        <p:cxnSp>
          <p:nvCxnSpPr>
            <p:cNvPr id="6" name="Connecteur droit 5"/>
            <p:cNvCxnSpPr/>
            <p:nvPr/>
          </p:nvCxnSpPr>
          <p:spPr>
            <a:xfrm flipH="1">
              <a:off x="1835696" y="2636912"/>
              <a:ext cx="2880320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H="1">
              <a:off x="3203848" y="4077072"/>
              <a:ext cx="1584176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H="1">
              <a:off x="4788024" y="2348880"/>
              <a:ext cx="8384" cy="2151856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1979712" y="2636912"/>
              <a:ext cx="0" cy="1728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1979712" y="4365104"/>
              <a:ext cx="0" cy="15841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 rot="16200000">
              <a:off x="1175954" y="3899383"/>
              <a:ext cx="985979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2745</a:t>
              </a:r>
              <a:endParaRPr lang="fr-FR" sz="1600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3419872" y="1628800"/>
              <a:ext cx="0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 rot="16200000">
              <a:off x="2587314" y="1710030"/>
              <a:ext cx="1038536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Ø324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V="1">
              <a:off x="3419872" y="2852936"/>
              <a:ext cx="0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3347864" y="2852936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H="1">
              <a:off x="3275856" y="2420888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3419872" y="2420888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3347864" y="4581128"/>
              <a:ext cx="0" cy="13681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3347864" y="4077072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 rot="16200000">
              <a:off x="2613591" y="4678469"/>
              <a:ext cx="985979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1500</a:t>
              </a:r>
              <a:endParaRPr lang="fr-FR" sz="1600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5292080" y="5733256"/>
              <a:ext cx="0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V="1">
              <a:off x="5292080" y="5517232"/>
              <a:ext cx="0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788024" y="5517232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5292080" y="5949280"/>
              <a:ext cx="0" cy="648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 rot="16200000">
              <a:off x="4646128" y="5576530"/>
              <a:ext cx="815167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341</a:t>
              </a:r>
              <a:endParaRPr lang="fr-FR" sz="1600" dirty="0"/>
            </a:p>
          </p:txBody>
        </p:sp>
        <p:cxnSp>
          <p:nvCxnSpPr>
            <p:cNvPr id="27" name="Connecteur droit 26"/>
            <p:cNvCxnSpPr/>
            <p:nvPr/>
          </p:nvCxnSpPr>
          <p:spPr>
            <a:xfrm flipH="1">
              <a:off x="3995936" y="5229200"/>
              <a:ext cx="936104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4139952" y="5445224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4139952" y="5229200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 rot="16200000">
              <a:off x="3460902" y="5360619"/>
              <a:ext cx="1070071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604.5</a:t>
              </a:r>
              <a:endParaRPr lang="fr-FR" sz="1600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139952" y="5949280"/>
              <a:ext cx="0" cy="648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4499992" y="2204864"/>
              <a:ext cx="0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4499992" y="1988840"/>
              <a:ext cx="0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 rot="16200000">
              <a:off x="3810024" y="1688212"/>
              <a:ext cx="815167" cy="60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293</a:t>
              </a: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4499992" y="1628800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7528122" y="4301671"/>
            <a:ext cx="9323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Tunnel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 rot="-5400000">
            <a:off x="516589" y="2750887"/>
            <a:ext cx="288032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 smtClean="0"/>
              <a:t>1245</a:t>
            </a:r>
            <a:endParaRPr lang="fr-FR" sz="1000" dirty="0"/>
          </a:p>
        </p:txBody>
      </p:sp>
      <p:sp>
        <p:nvSpPr>
          <p:cNvPr id="2052" name="ZoneTexte 2051"/>
          <p:cNvSpPr txBox="1"/>
          <p:nvPr/>
        </p:nvSpPr>
        <p:spPr>
          <a:xfrm rot="-5400000">
            <a:off x="574406" y="4349473"/>
            <a:ext cx="2880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 smtClean="0"/>
              <a:t>685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7433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0" y="980729"/>
            <a:ext cx="8486870" cy="5448361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46181" y="44624"/>
            <a:ext cx="5782796" cy="796908"/>
          </a:xfrm>
        </p:spPr>
        <p:txBody>
          <a:bodyPr/>
          <a:lstStyle/>
          <a:p>
            <a:r>
              <a:rPr lang="en-GB" sz="2300" dirty="0" smtClean="0"/>
              <a:t>General  design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9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66799" y="44624"/>
            <a:ext cx="5695710" cy="796908"/>
          </a:xfrm>
        </p:spPr>
        <p:txBody>
          <a:bodyPr/>
          <a:lstStyle/>
          <a:p>
            <a:r>
              <a:rPr lang="en-GB" sz="2300" dirty="0" smtClean="0"/>
              <a:t>overview</a:t>
            </a:r>
            <a:endParaRPr lang="fr-FR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4" y="979056"/>
            <a:ext cx="9121492" cy="5352288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 rot="-300000">
            <a:off x="1387736" y="3757452"/>
            <a:ext cx="864096" cy="196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-300000">
            <a:off x="1391991" y="3539983"/>
            <a:ext cx="6643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Beam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1377</Words>
  <Application>Microsoft Office PowerPoint</Application>
  <PresentationFormat>Affichage à l'écran (4:3)</PresentationFormat>
  <Paragraphs>361</Paragraphs>
  <Slides>50</Slides>
  <Notes>50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Présentation PowerPoint</vt:lpstr>
      <vt:lpstr>Cryomodule  for elliptical Cavities</vt:lpstr>
      <vt:lpstr>Introduction</vt:lpstr>
      <vt:lpstr>High and medium β cryomodules standardization</vt:lpstr>
      <vt:lpstr>High and medium β standardization</vt:lpstr>
      <vt:lpstr>OVERALL  DIMENSIONS</vt:lpstr>
      <vt:lpstr>OVERALL  DIMENSIONS</vt:lpstr>
      <vt:lpstr>General  design</vt:lpstr>
      <vt:lpstr>overview</vt:lpstr>
      <vt:lpstr>overview</vt:lpstr>
      <vt:lpstr>Heat  balance</vt:lpstr>
      <vt:lpstr>Cryogenic  diagram</vt:lpstr>
      <vt:lpstr>Helium Pressure relief devices</vt:lpstr>
      <vt:lpstr>Pressure vessels European rules</vt:lpstr>
      <vt:lpstr>Helium  low  pressure  circuit</vt:lpstr>
      <vt:lpstr>Assembly  procedure</vt:lpstr>
      <vt:lpstr>COUPLER  Assembly</vt:lpstr>
      <vt:lpstr>Cavity  string  assembly</vt:lpstr>
      <vt:lpstr>Cavity  string  assembly</vt:lpstr>
      <vt:lpstr>Cavity  string  assembly</vt:lpstr>
      <vt:lpstr>Cavity  string  Assembly</vt:lpstr>
      <vt:lpstr>Cavity  string  assembly</vt:lpstr>
      <vt:lpstr>Cavity  string  assembly</vt:lpstr>
      <vt:lpstr>Cavity  string  assembly</vt:lpstr>
      <vt:lpstr>Cavity  string  assembly</vt:lpstr>
      <vt:lpstr>Exit of Clean room</vt:lpstr>
      <vt:lpstr>Exit of Clean room</vt:lpstr>
      <vt:lpstr>Exit of Clean room</vt:lpstr>
      <vt:lpstr>Exit of Clean room</vt:lpstr>
      <vt:lpstr>Exit of Clean room</vt:lpstr>
      <vt:lpstr>Exit of Clean room</vt:lpstr>
      <vt:lpstr>Transfer  frame</vt:lpstr>
      <vt:lpstr>Assembly  outside  the  clean  room</vt:lpstr>
      <vt:lpstr>Assembly  outside  the  clean  room</vt:lpstr>
      <vt:lpstr>Assembly  outside  the  clean  room</vt:lpstr>
      <vt:lpstr>Assembly  outside  the  clean  room</vt:lpstr>
      <vt:lpstr>Assembly  outside  the  clean  room</vt:lpstr>
      <vt:lpstr>Assembly  outside  the  clean  room</vt:lpstr>
      <vt:lpstr>Assembly  outside  the  clean  room</vt:lpstr>
      <vt:lpstr>Assembly  outside  the  clean  room</vt:lpstr>
      <vt:lpstr>Supporting  system </vt:lpstr>
      <vt:lpstr>Thermalization of the supporting rods Hanging  of  the Thermal  shield</vt:lpstr>
      <vt:lpstr>cryostating</vt:lpstr>
      <vt:lpstr>cryostating</vt:lpstr>
      <vt:lpstr>cryostating</vt:lpstr>
      <vt:lpstr>cryostating</vt:lpstr>
      <vt:lpstr>Alignment of the cavity string</vt:lpstr>
      <vt:lpstr>Test  facilities  at  CEA  saclay</vt:lpstr>
      <vt:lpstr>Présentation PowerPoint</vt:lpstr>
      <vt:lpstr>Thank you for your attention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BOSLAND Pierre</dc:creator>
  <cp:lastModifiedBy>Gilles Olivier</cp:lastModifiedBy>
  <cp:revision>27</cp:revision>
  <cp:lastPrinted>2014-05-13T15:40:57Z</cp:lastPrinted>
  <dcterms:created xsi:type="dcterms:W3CDTF">2014-05-12T16:12:11Z</dcterms:created>
  <dcterms:modified xsi:type="dcterms:W3CDTF">2014-05-14T11:05:44Z</dcterms:modified>
</cp:coreProperties>
</file>