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26"/>
  </p:notesMasterIdLst>
  <p:sldIdLst>
    <p:sldId id="273" r:id="rId3"/>
    <p:sldId id="272" r:id="rId4"/>
    <p:sldId id="267" r:id="rId5"/>
    <p:sldId id="271" r:id="rId6"/>
    <p:sldId id="265" r:id="rId7"/>
    <p:sldId id="266" r:id="rId8"/>
    <p:sldId id="276" r:id="rId9"/>
    <p:sldId id="268" r:id="rId10"/>
    <p:sldId id="283" r:id="rId11"/>
    <p:sldId id="261" r:id="rId12"/>
    <p:sldId id="269" r:id="rId13"/>
    <p:sldId id="270" r:id="rId14"/>
    <p:sldId id="279" r:id="rId15"/>
    <p:sldId id="274" r:id="rId16"/>
    <p:sldId id="262" r:id="rId17"/>
    <p:sldId id="282" r:id="rId18"/>
    <p:sldId id="275" r:id="rId19"/>
    <p:sldId id="284" r:id="rId20"/>
    <p:sldId id="287" r:id="rId21"/>
    <p:sldId id="277" r:id="rId22"/>
    <p:sldId id="281" r:id="rId23"/>
    <p:sldId id="263" r:id="rId24"/>
    <p:sldId id="286" r:id="rId25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33052-CBC5-47AB-90CC-FF4BF2C755D7}" type="datetimeFigureOut">
              <a:rPr lang="fr-FR" smtClean="0"/>
              <a:t>14/05/2014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E8DCD-695F-4C8A-AAF6-2935C23961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8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pic>
        <p:nvPicPr>
          <p:cNvPr id="1027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5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77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73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Titre | Date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16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368425" y="1568450"/>
            <a:ext cx="7667625" cy="765175"/>
          </a:xfrm>
        </p:spPr>
        <p:txBody>
          <a:bodyPr/>
          <a:lstStyle>
            <a:lvl1pPr>
              <a:defRPr sz="4400">
                <a:solidFill>
                  <a:srgbClr val="80BBD0"/>
                </a:solidFill>
              </a:defRPr>
            </a:lvl1pPr>
          </a:lstStyle>
          <a:p>
            <a:pPr lvl="0"/>
            <a:r>
              <a:rPr lang="fr-FR" altLang="fr-FR" noProof="0" smtClean="0"/>
              <a:t>Cliquez pour modifier le style du titre de la présentation</a:t>
            </a:r>
          </a:p>
        </p:txBody>
      </p:sp>
      <p:sp>
        <p:nvSpPr>
          <p:cNvPr id="542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68425" y="3598863"/>
            <a:ext cx="7667625" cy="1343025"/>
          </a:xfrm>
        </p:spPr>
        <p:txBody>
          <a:bodyPr/>
          <a:lstStyle>
            <a:lvl1pPr marL="0" indent="0">
              <a:buFontTx/>
              <a:buNone/>
              <a:defRPr sz="2800" b="1" i="1">
                <a:solidFill>
                  <a:srgbClr val="5F5F5F"/>
                </a:solidFill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4300" name="Freeform 28"/>
          <p:cNvSpPr>
            <a:spLocks/>
          </p:cNvSpPr>
          <p:nvPr/>
        </p:nvSpPr>
        <p:spPr bwMode="auto">
          <a:xfrm>
            <a:off x="0" y="-4763"/>
            <a:ext cx="9142413" cy="6637338"/>
          </a:xfrm>
          <a:custGeom>
            <a:avLst/>
            <a:gdLst>
              <a:gd name="T0" fmla="*/ 10 w 5759"/>
              <a:gd name="T1" fmla="*/ 504 h 4181"/>
              <a:gd name="T2" fmla="*/ 702 w 5759"/>
              <a:gd name="T3" fmla="*/ 503 h 4181"/>
              <a:gd name="T4" fmla="*/ 702 w 5759"/>
              <a:gd name="T5" fmla="*/ 0 h 4181"/>
              <a:gd name="T6" fmla="*/ 713 w 5759"/>
              <a:gd name="T7" fmla="*/ 0 h 4181"/>
              <a:gd name="T8" fmla="*/ 714 w 5759"/>
              <a:gd name="T9" fmla="*/ 503 h 4181"/>
              <a:gd name="T10" fmla="*/ 5759 w 5759"/>
              <a:gd name="T11" fmla="*/ 503 h 4181"/>
              <a:gd name="T12" fmla="*/ 5759 w 5759"/>
              <a:gd name="T13" fmla="*/ 549 h 4181"/>
              <a:gd name="T14" fmla="*/ 714 w 5759"/>
              <a:gd name="T15" fmla="*/ 547 h 4181"/>
              <a:gd name="T16" fmla="*/ 714 w 5759"/>
              <a:gd name="T17" fmla="*/ 4181 h 4181"/>
              <a:gd name="T18" fmla="*/ 701 w 5759"/>
              <a:gd name="T19" fmla="*/ 4181 h 4181"/>
              <a:gd name="T20" fmla="*/ 702 w 5759"/>
              <a:gd name="T21" fmla="*/ 547 h 4181"/>
              <a:gd name="T22" fmla="*/ 0 w 5759"/>
              <a:gd name="T23" fmla="*/ 547 h 4181"/>
              <a:gd name="T24" fmla="*/ 0 w 5759"/>
              <a:gd name="T25" fmla="*/ 504 h 4181"/>
              <a:gd name="T26" fmla="*/ 10 w 5759"/>
              <a:gd name="T27" fmla="*/ 504 h 4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59" h="4181">
                <a:moveTo>
                  <a:pt x="10" y="504"/>
                </a:moveTo>
                <a:lnTo>
                  <a:pt x="702" y="503"/>
                </a:lnTo>
                <a:lnTo>
                  <a:pt x="702" y="0"/>
                </a:lnTo>
                <a:lnTo>
                  <a:pt x="713" y="0"/>
                </a:lnTo>
                <a:lnTo>
                  <a:pt x="714" y="503"/>
                </a:lnTo>
                <a:lnTo>
                  <a:pt x="5759" y="503"/>
                </a:lnTo>
                <a:lnTo>
                  <a:pt x="5759" y="549"/>
                </a:lnTo>
                <a:lnTo>
                  <a:pt x="714" y="547"/>
                </a:lnTo>
                <a:lnTo>
                  <a:pt x="714" y="4181"/>
                </a:lnTo>
                <a:lnTo>
                  <a:pt x="701" y="4181"/>
                </a:lnTo>
                <a:lnTo>
                  <a:pt x="702" y="547"/>
                </a:lnTo>
                <a:lnTo>
                  <a:pt x="0" y="547"/>
                </a:lnTo>
                <a:lnTo>
                  <a:pt x="0" y="504"/>
                </a:lnTo>
                <a:lnTo>
                  <a:pt x="10" y="504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80BBD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pic>
        <p:nvPicPr>
          <p:cNvPr id="54306" name="Picture 34" descr="cea_dap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265238"/>
            <a:ext cx="76993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307" name="Rectangle 3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05/10/2007</a:t>
            </a:r>
          </a:p>
        </p:txBody>
      </p:sp>
      <p:sp>
        <p:nvSpPr>
          <p:cNvPr id="54308" name="Rectangle 3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- Fabien Eozénou -</a:t>
            </a:r>
          </a:p>
        </p:txBody>
      </p:sp>
      <p:sp>
        <p:nvSpPr>
          <p:cNvPr id="54309" name="Rectangle 3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2E3A18B-58B3-4258-9AAB-A6C8CA3CC07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4310" name="Text Box 38"/>
          <p:cNvSpPr txBox="1">
            <a:spLocks noChangeArrowheads="1"/>
          </p:cNvSpPr>
          <p:nvPr userDrawn="1"/>
        </p:nvSpPr>
        <p:spPr bwMode="auto">
          <a:xfrm>
            <a:off x="1187450" y="6596063"/>
            <a:ext cx="9064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900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800" smtClean="0">
                <a:solidFill>
                  <a:srgbClr val="5F5F5F"/>
                </a:solidFill>
              </a:rPr>
              <a:t>CEA DSM Dapnia</a:t>
            </a:r>
          </a:p>
        </p:txBody>
      </p:sp>
    </p:spTree>
    <p:extLst>
      <p:ext uri="{BB962C8B-B14F-4D97-AF65-F5344CB8AC3E}">
        <p14:creationId xmlns:p14="http://schemas.microsoft.com/office/powerpoint/2010/main" val="127965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05/10/2007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- Fabien Eozénou 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0CE06-C614-4A68-B476-A613F83E437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757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05/10/2007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- Fabien Eozénou 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E8437-CEF6-40D4-AD1D-9210F170450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0701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25550" y="914400"/>
            <a:ext cx="3863975" cy="565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41925" y="914400"/>
            <a:ext cx="3865563" cy="565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05/10/2007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- Fabien Eozénou -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914BF-6C00-4185-879E-680F58D85BF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381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05/10/2007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- Fabien Eozénou -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1DFB7-D603-4850-B926-EEAC28D9BD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95345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05/10/2007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- Fabien Eozénou 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F372F-459B-43AF-9C79-31663A8EED9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7726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05/10/2007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- Fabien Eozénou -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4B44C-E596-4B93-A9A7-00C00DF9FDC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661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6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977897" y="3356992"/>
            <a:ext cx="8166103" cy="2117727"/>
            <a:chOff x="528" y="2578"/>
            <a:chExt cx="5144" cy="1334"/>
          </a:xfrm>
        </p:grpSpPr>
        <p:pic>
          <p:nvPicPr>
            <p:cNvPr id="13" name="Picture 5" descr="solenoide_at_100K"/>
            <p:cNvPicPr preferRelativeResize="0"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7" y="2578"/>
              <a:ext cx="883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" name="Picture 6" descr="Edelweiss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24377" r="34030"/>
            <a:stretch>
              <a:fillRect/>
            </a:stretch>
          </p:blipFill>
          <p:spPr bwMode="auto">
            <a:xfrm>
              <a:off x="2228" y="2578"/>
              <a:ext cx="836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7"/>
            <p:cNvSpPr txBox="1">
              <a:spLocks noChangeArrowheads="1"/>
            </p:cNvSpPr>
            <p:nvPr userDrawn="1"/>
          </p:nvSpPr>
          <p:spPr bwMode="auto">
            <a:xfrm>
              <a:off x="4798" y="3640"/>
              <a:ext cx="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prstClr val="white"/>
                  </a:solidFill>
                </a:rPr>
                <a:t>CMS</a:t>
              </a:r>
            </a:p>
          </p:txBody>
        </p:sp>
        <p:pic>
          <p:nvPicPr>
            <p:cNvPr id="17" name="Picture 8" descr="DoubleChooz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36795" t="28792" r="37286" b="15375"/>
            <a:stretch>
              <a:fillRect/>
            </a:stretch>
          </p:blipFill>
          <p:spPr bwMode="auto">
            <a:xfrm>
              <a:off x="528" y="2579"/>
              <a:ext cx="845" cy="12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Text Box 9"/>
            <p:cNvSpPr txBox="1">
              <a:spLocks noChangeArrowheads="1"/>
            </p:cNvSpPr>
            <p:nvPr userDrawn="1"/>
          </p:nvSpPr>
          <p:spPr bwMode="auto">
            <a:xfrm>
              <a:off x="533" y="3642"/>
              <a:ext cx="7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prstClr val="white"/>
                  </a:solidFill>
                </a:rPr>
                <a:t>Double Chooz</a:t>
              </a:r>
            </a:p>
          </p:txBody>
        </p:sp>
        <p:pic>
          <p:nvPicPr>
            <p:cNvPr id="19" name="Picture 10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l="8026" r="7692" b="3709"/>
            <a:stretch>
              <a:fillRect/>
            </a:stretch>
          </p:blipFill>
          <p:spPr bwMode="auto">
            <a:xfrm>
              <a:off x="3912" y="2578"/>
              <a:ext cx="845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" name="Picture 11" descr="hess-new-small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l="22726" r="29546"/>
            <a:stretch>
              <a:fillRect/>
            </a:stretch>
          </p:blipFill>
          <p:spPr bwMode="auto">
            <a:xfrm>
              <a:off x="3068" y="2578"/>
              <a:ext cx="844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3106" y="3640"/>
              <a:ext cx="37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prstClr val="white"/>
                  </a:solidFill>
                </a:rPr>
                <a:t>HESS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 userDrawn="1"/>
          </p:nvSpPr>
          <p:spPr bwMode="auto">
            <a:xfrm>
              <a:off x="2424" y="3640"/>
              <a:ext cx="5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 smtClean="0">
                  <a:solidFill>
                    <a:prstClr val="white"/>
                  </a:solidFill>
                </a:rPr>
                <a:t>Edelweiss</a:t>
              </a:r>
              <a:endParaRPr lang="en-US" sz="1200" b="1" i="1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auto">
            <a:xfrm>
              <a:off x="3953" y="3640"/>
              <a:ext cx="52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prstClr val="white"/>
                  </a:solidFill>
                </a:rPr>
                <a:t>Herschel</a:t>
              </a:r>
            </a:p>
          </p:txBody>
        </p:sp>
        <p:pic>
          <p:nvPicPr>
            <p:cNvPr id="24" name="Picture 15" descr="alice_tracking chamber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 r="20316"/>
            <a:stretch>
              <a:fillRect/>
            </a:stretch>
          </p:blipFill>
          <p:spPr bwMode="auto">
            <a:xfrm>
              <a:off x="1377" y="2578"/>
              <a:ext cx="845" cy="12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" name="Text Box 16"/>
            <p:cNvSpPr txBox="1">
              <a:spLocks noChangeArrowheads="1"/>
            </p:cNvSpPr>
            <p:nvPr userDrawn="1"/>
          </p:nvSpPr>
          <p:spPr bwMode="auto">
            <a:xfrm>
              <a:off x="1377" y="3641"/>
              <a:ext cx="6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prstClr val="white"/>
                  </a:solidFill>
                </a:rPr>
                <a:t>ALICE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auto">
            <a:xfrm>
              <a:off x="3528" y="3816"/>
              <a:ext cx="2144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sz="1200" b="1" i="1">
                  <a:solidFill>
                    <a:srgbClr val="000000"/>
                  </a:solidFill>
                </a:rPr>
                <a:t>Detecting radiations from the Universe.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77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05/10/2007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- Fabien Eozénou -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4920D-B94C-48D3-96BA-759BBD49DE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4715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05/10/2007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- Fabien Eozénou -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4150A-C40A-4C01-8621-C96EE80334E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9041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05/10/2007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- Fabien Eozénou 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1F1C6-FE82-4C1C-A81D-8F8C2E29026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4954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37400" y="44450"/>
            <a:ext cx="1970088" cy="6527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25550" y="44450"/>
            <a:ext cx="5759450" cy="6527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05/10/2007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- Fabien Eozénou 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BCD53-BB4C-4E8E-A757-D01232965B7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60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4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1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>
                <a:solidFill>
                  <a:prstClr val="white"/>
                </a:solidFill>
              </a:rPr>
              <a:t>Titre | Date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8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524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786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16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591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904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C:\Users\eb137366\Downloads\irfu_signatur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5313"/>
            <a:ext cx="646061" cy="6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38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Freeform 26"/>
          <p:cNvSpPr>
            <a:spLocks/>
          </p:cNvSpPr>
          <p:nvPr/>
        </p:nvSpPr>
        <p:spPr bwMode="auto">
          <a:xfrm>
            <a:off x="0" y="-1588"/>
            <a:ext cx="9142413" cy="6637338"/>
          </a:xfrm>
          <a:custGeom>
            <a:avLst/>
            <a:gdLst>
              <a:gd name="T0" fmla="*/ 10 w 5759"/>
              <a:gd name="T1" fmla="*/ 504 h 4181"/>
              <a:gd name="T2" fmla="*/ 702 w 5759"/>
              <a:gd name="T3" fmla="*/ 503 h 4181"/>
              <a:gd name="T4" fmla="*/ 702 w 5759"/>
              <a:gd name="T5" fmla="*/ 0 h 4181"/>
              <a:gd name="T6" fmla="*/ 713 w 5759"/>
              <a:gd name="T7" fmla="*/ 0 h 4181"/>
              <a:gd name="T8" fmla="*/ 714 w 5759"/>
              <a:gd name="T9" fmla="*/ 503 h 4181"/>
              <a:gd name="T10" fmla="*/ 5759 w 5759"/>
              <a:gd name="T11" fmla="*/ 503 h 4181"/>
              <a:gd name="T12" fmla="*/ 5759 w 5759"/>
              <a:gd name="T13" fmla="*/ 549 h 4181"/>
              <a:gd name="T14" fmla="*/ 714 w 5759"/>
              <a:gd name="T15" fmla="*/ 547 h 4181"/>
              <a:gd name="T16" fmla="*/ 714 w 5759"/>
              <a:gd name="T17" fmla="*/ 4181 h 4181"/>
              <a:gd name="T18" fmla="*/ 701 w 5759"/>
              <a:gd name="T19" fmla="*/ 4181 h 4181"/>
              <a:gd name="T20" fmla="*/ 702 w 5759"/>
              <a:gd name="T21" fmla="*/ 547 h 4181"/>
              <a:gd name="T22" fmla="*/ 0 w 5759"/>
              <a:gd name="T23" fmla="*/ 547 h 4181"/>
              <a:gd name="T24" fmla="*/ 0 w 5759"/>
              <a:gd name="T25" fmla="*/ 504 h 4181"/>
              <a:gd name="T26" fmla="*/ 10 w 5759"/>
              <a:gd name="T27" fmla="*/ 504 h 4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59" h="4181">
                <a:moveTo>
                  <a:pt x="10" y="504"/>
                </a:moveTo>
                <a:lnTo>
                  <a:pt x="702" y="503"/>
                </a:lnTo>
                <a:lnTo>
                  <a:pt x="702" y="0"/>
                </a:lnTo>
                <a:lnTo>
                  <a:pt x="713" y="0"/>
                </a:lnTo>
                <a:lnTo>
                  <a:pt x="714" y="503"/>
                </a:lnTo>
                <a:lnTo>
                  <a:pt x="5759" y="503"/>
                </a:lnTo>
                <a:lnTo>
                  <a:pt x="5759" y="549"/>
                </a:lnTo>
                <a:lnTo>
                  <a:pt x="714" y="547"/>
                </a:lnTo>
                <a:lnTo>
                  <a:pt x="714" y="4181"/>
                </a:lnTo>
                <a:lnTo>
                  <a:pt x="701" y="4181"/>
                </a:lnTo>
                <a:lnTo>
                  <a:pt x="702" y="547"/>
                </a:lnTo>
                <a:lnTo>
                  <a:pt x="0" y="547"/>
                </a:lnTo>
                <a:lnTo>
                  <a:pt x="0" y="504"/>
                </a:lnTo>
                <a:lnTo>
                  <a:pt x="10" y="504"/>
                </a:lnTo>
                <a:close/>
              </a:path>
            </a:pathLst>
          </a:custGeom>
          <a:solidFill>
            <a:srgbClr val="F8D93D">
              <a:alpha val="50000"/>
            </a:srgbClr>
          </a:solidFill>
          <a:ln w="9525">
            <a:solidFill>
              <a:srgbClr val="F8D93D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96063"/>
            <a:ext cx="11509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3600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5F5F5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mtClean="0"/>
              <a:t>05/10/2007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93913" y="6596063"/>
            <a:ext cx="66325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5F5F5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mtClean="0"/>
              <a:t>- Fabien Eozénou -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3313" y="6596063"/>
            <a:ext cx="3857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5F5F5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E0D2D-A082-49E0-A3F8-2D03B6AA3A7C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mtClean="0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27138" y="44450"/>
            <a:ext cx="76136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de cette diapositive</a:t>
            </a: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5550" y="914400"/>
            <a:ext cx="7881938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1187450" y="6596063"/>
            <a:ext cx="9064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900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800" smtClean="0">
                <a:solidFill>
                  <a:srgbClr val="5F5F5F"/>
                </a:solidFill>
              </a:rPr>
              <a:t>CEA DSM Dapnia</a:t>
            </a:r>
          </a:p>
        </p:txBody>
      </p:sp>
      <p:pic>
        <p:nvPicPr>
          <p:cNvPr id="3114" name="Picture 42" descr="cea_dapn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265238"/>
            <a:ext cx="76993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39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emf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jpeg"/><Relationship Id="rId5" Type="http://schemas.openxmlformats.org/officeDocument/2006/relationships/image" Target="../media/image56.jpe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907704" y="422108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4th </a:t>
            </a:r>
            <a:r>
              <a:rPr lang="fr-FR" dirty="0" err="1" smtClean="0"/>
              <a:t>SLHiPP</a:t>
            </a:r>
            <a:r>
              <a:rPr lang="fr-FR" dirty="0" smtClean="0"/>
              <a:t> Meeting</a:t>
            </a:r>
          </a:p>
          <a:p>
            <a:pPr algn="ctr"/>
            <a:r>
              <a:rPr lang="fr-FR" dirty="0" smtClean="0"/>
              <a:t>CERN May 16th 2014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263691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CEA EXPERTISE WITH SRF CAVITY TREATMENT </a:t>
            </a:r>
            <a:endParaRPr lang="fr-F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07904" y="32849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F. </a:t>
            </a:r>
            <a:r>
              <a:rPr lang="fr-FR" dirty="0" err="1" smtClean="0"/>
              <a:t>Eozénou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89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-12879"/>
            <a:ext cx="5724296" cy="999984"/>
          </a:xfrm>
        </p:spPr>
        <p:txBody>
          <a:bodyPr/>
          <a:lstStyle/>
          <a:p>
            <a:r>
              <a:rPr lang="fr-FR" dirty="0" smtClean="0"/>
              <a:t>ELECTROPOLISHING AT IRFU: 2004-2014</a:t>
            </a:r>
            <a:endParaRPr lang="fr-FR" dirty="0"/>
          </a:p>
        </p:txBody>
      </p:sp>
      <p:pic>
        <p:nvPicPr>
          <p:cNvPr id="6" name="Picture 535" descr="IMGP2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84182"/>
            <a:ext cx="2088232" cy="156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70527"/>
            <a:ext cx="2592288" cy="179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543600" y="2684182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1-Cell Horizontal EP: 2006-2009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prstClr val="black"/>
                </a:solidFill>
              </a:rPr>
              <a:t>Achievement</a:t>
            </a:r>
            <a:r>
              <a:rPr lang="fr-FR" dirty="0">
                <a:solidFill>
                  <a:prstClr val="black"/>
                </a:solidFill>
              </a:rPr>
              <a:t> of high gradients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Alternative </a:t>
            </a:r>
            <a:r>
              <a:rPr lang="fr-FR" dirty="0" err="1">
                <a:solidFill>
                  <a:prstClr val="black"/>
                </a:solidFill>
              </a:rPr>
              <a:t>recipe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tested</a:t>
            </a: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prstClr val="black"/>
                </a:solidFill>
              </a:rPr>
              <a:t>Achievement</a:t>
            </a:r>
            <a:r>
              <a:rPr lang="fr-FR" dirty="0">
                <a:solidFill>
                  <a:prstClr val="black"/>
                </a:solidFill>
              </a:rPr>
              <a:t> of high Q</a:t>
            </a:r>
            <a:r>
              <a:rPr lang="fr-FR" sz="1200" dirty="0">
                <a:solidFill>
                  <a:prstClr val="black"/>
                </a:solidFill>
              </a:rPr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prstClr val="black"/>
                </a:solidFill>
              </a:rPr>
              <a:t>Low</a:t>
            </a:r>
            <a:r>
              <a:rPr lang="fr-FR" dirty="0">
                <a:solidFill>
                  <a:prstClr val="black"/>
                </a:solidFill>
              </a:rPr>
              <a:t> voltage EP</a:t>
            </a:r>
          </a:p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0977" y="4869159"/>
            <a:ext cx="5469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Design of a new </a:t>
            </a:r>
            <a:r>
              <a:rPr lang="fr-FR" dirty="0" smtClean="0">
                <a:solidFill>
                  <a:srgbClr val="0070C0"/>
                </a:solidFill>
              </a:rPr>
              <a:t>Vertical EP </a:t>
            </a:r>
            <a:r>
              <a:rPr lang="fr-FR" dirty="0">
                <a:solidFill>
                  <a:srgbClr val="0070C0"/>
                </a:solidFill>
              </a:rPr>
              <a:t>system: 2009-…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Operating </a:t>
            </a:r>
            <a:r>
              <a:rPr lang="fr-FR" dirty="0" err="1">
                <a:solidFill>
                  <a:prstClr val="black"/>
                </a:solidFill>
              </a:rPr>
              <a:t>since</a:t>
            </a:r>
            <a:r>
              <a:rPr lang="fr-FR" dirty="0">
                <a:solidFill>
                  <a:prstClr val="black"/>
                </a:solidFill>
              </a:rPr>
              <a:t>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prstClr val="black"/>
                </a:solidFill>
              </a:rPr>
              <a:t>Optimization</a:t>
            </a:r>
            <a:r>
              <a:rPr lang="fr-FR" dirty="0">
                <a:solidFill>
                  <a:prstClr val="black"/>
                </a:solidFill>
              </a:rPr>
              <a:t> on 1-Cell </a:t>
            </a:r>
            <a:r>
              <a:rPr lang="fr-FR" dirty="0" err="1">
                <a:solidFill>
                  <a:prstClr val="black"/>
                </a:solidFill>
              </a:rPr>
              <a:t>cavities</a:t>
            </a: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prstClr val="black"/>
                </a:solidFill>
              </a:rPr>
              <a:t>Operation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with</a:t>
            </a:r>
            <a:r>
              <a:rPr lang="fr-FR" dirty="0">
                <a:solidFill>
                  <a:prstClr val="black"/>
                </a:solidFill>
              </a:rPr>
              <a:t> ILC and SPL </a:t>
            </a:r>
            <a:r>
              <a:rPr lang="fr-FR" dirty="0" err="1">
                <a:solidFill>
                  <a:prstClr val="black"/>
                </a:solidFill>
              </a:rPr>
              <a:t>cavities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3568" y="1052736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EP on </a:t>
            </a:r>
            <a:r>
              <a:rPr lang="fr-FR" dirty="0" err="1">
                <a:solidFill>
                  <a:srgbClr val="0070C0"/>
                </a:solidFill>
              </a:rPr>
              <a:t>samples</a:t>
            </a:r>
            <a:r>
              <a:rPr lang="fr-FR" dirty="0">
                <a:solidFill>
                  <a:srgbClr val="0070C0"/>
                </a:solidFill>
              </a:rPr>
              <a:t> (CARE program): 2004-…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prstClr val="black"/>
                </a:solidFill>
              </a:rPr>
              <a:t>Parameters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optimization</a:t>
            </a: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prstClr val="black"/>
                </a:solidFill>
              </a:rPr>
              <a:t>Understanding</a:t>
            </a:r>
            <a:r>
              <a:rPr lang="fr-FR" dirty="0">
                <a:solidFill>
                  <a:prstClr val="black"/>
                </a:solidFill>
              </a:rPr>
              <a:t> of the </a:t>
            </a:r>
            <a:r>
              <a:rPr lang="fr-FR" dirty="0" err="1">
                <a:solidFill>
                  <a:prstClr val="black"/>
                </a:solidFill>
              </a:rPr>
              <a:t>process</a:t>
            </a:r>
            <a:r>
              <a:rPr lang="fr-FR" dirty="0">
                <a:solidFill>
                  <a:prstClr val="black"/>
                </a:solidFill>
              </a:rPr>
              <a:t> (F</a:t>
            </a:r>
            <a:r>
              <a:rPr lang="fr-FR" baseline="30000" dirty="0">
                <a:solidFill>
                  <a:prstClr val="black"/>
                </a:solidFill>
              </a:rPr>
              <a:t>-</a:t>
            </a:r>
            <a:r>
              <a:rPr lang="fr-FR" dirty="0">
                <a:solidFill>
                  <a:prstClr val="black"/>
                </a:solidFill>
              </a:rPr>
              <a:t> diffusion)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prstClr val="black"/>
                </a:solidFill>
              </a:rPr>
              <a:t>Study</a:t>
            </a:r>
            <a:r>
              <a:rPr lang="fr-FR" dirty="0">
                <a:solidFill>
                  <a:prstClr val="black"/>
                </a:solidFill>
              </a:rPr>
              <a:t> of the </a:t>
            </a:r>
            <a:r>
              <a:rPr lang="fr-FR" dirty="0" err="1">
                <a:solidFill>
                  <a:prstClr val="black"/>
                </a:solidFill>
              </a:rPr>
              <a:t>aging</a:t>
            </a:r>
            <a:r>
              <a:rPr lang="fr-FR" dirty="0">
                <a:solidFill>
                  <a:prstClr val="black"/>
                </a:solidFill>
              </a:rPr>
              <a:t> of </a:t>
            </a:r>
            <a:r>
              <a:rPr lang="fr-FR" dirty="0" err="1">
                <a:solidFill>
                  <a:prstClr val="black"/>
                </a:solidFill>
              </a:rPr>
              <a:t>electrolytes</a:t>
            </a: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prstClr val="black"/>
                </a:solidFill>
              </a:rPr>
              <a:t>Sulfur</a:t>
            </a:r>
            <a:r>
              <a:rPr lang="fr-FR" dirty="0">
                <a:solidFill>
                  <a:prstClr val="black"/>
                </a:solidFill>
              </a:rPr>
              <a:t> contamination</a:t>
            </a:r>
          </a:p>
          <a:p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207900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52" y="1076859"/>
            <a:ext cx="1583846" cy="112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\\DAPDC5\Manip\SACMElectroPolissage\BancEPV\PhotosManips\P1140323bi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398" y="4851912"/>
            <a:ext cx="940081" cy="131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1" y="1450652"/>
            <a:ext cx="681653" cy="41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52" y="4824305"/>
            <a:ext cx="818703" cy="40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5361042"/>
            <a:ext cx="576064" cy="31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52" y="5794889"/>
            <a:ext cx="864096" cy="40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\\DAPDC5\Manip\SACMElectroPolissage\BancEPV\PhotosEPVsurzone\Photo 0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51911"/>
            <a:ext cx="1746648" cy="13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0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33505"/>
            <a:ext cx="6480720" cy="772832"/>
          </a:xfrm>
        </p:spPr>
        <p:txBody>
          <a:bodyPr/>
          <a:lstStyle/>
          <a:p>
            <a:r>
              <a:rPr lang="fr-FR" dirty="0" smtClean="0"/>
              <a:t>EXAMPLES OF ACHIEVEMENTS ON SAMPLES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9" y="1175644"/>
            <a:ext cx="3744416" cy="232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59448"/>
            <a:ext cx="3476951" cy="227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537" y="1052736"/>
            <a:ext cx="1690601" cy="231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35687" y="5301208"/>
            <a:ext cx="48245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Parameters</a:t>
            </a:r>
            <a:r>
              <a:rPr lang="fr-FR" sz="1400" dirty="0" smtClean="0"/>
              <a:t> investigation &amp; </a:t>
            </a:r>
            <a:r>
              <a:rPr lang="fr-FR" sz="1400" dirty="0" err="1" smtClean="0"/>
              <a:t>aging</a:t>
            </a:r>
            <a:r>
              <a:rPr lang="fr-FR" sz="1400" dirty="0" smtClean="0"/>
              <a:t> of EP mixtures:</a:t>
            </a:r>
          </a:p>
          <a:p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dirty="0" smtClean="0"/>
              <a:t>The </a:t>
            </a:r>
            <a:r>
              <a:rPr lang="fr-FR" sz="1400" dirty="0" err="1" smtClean="0"/>
              <a:t>higher</a:t>
            </a:r>
            <a:r>
              <a:rPr lang="fr-FR" sz="1400" dirty="0" smtClean="0"/>
              <a:t> voltage, the </a:t>
            </a:r>
            <a:r>
              <a:rPr lang="fr-FR" sz="1400" dirty="0" err="1" smtClean="0"/>
              <a:t>lower</a:t>
            </a:r>
            <a:r>
              <a:rPr lang="fr-FR" sz="1400" dirty="0" smtClean="0"/>
              <a:t> life time for </a:t>
            </a:r>
            <a:r>
              <a:rPr lang="fr-FR" sz="1400" dirty="0" err="1" smtClean="0"/>
              <a:t>electrolytes</a:t>
            </a:r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dirty="0" smtClean="0"/>
              <a:t>The </a:t>
            </a:r>
            <a:r>
              <a:rPr lang="fr-FR" sz="1400" dirty="0" err="1" smtClean="0"/>
              <a:t>higher</a:t>
            </a:r>
            <a:r>
              <a:rPr lang="fr-FR" sz="1400" dirty="0" smtClean="0"/>
              <a:t> [HF], the longer </a:t>
            </a:r>
            <a:r>
              <a:rPr lang="fr-FR" sz="1400" dirty="0" err="1" smtClean="0"/>
              <a:t>lifetime</a:t>
            </a:r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dirty="0" smtClean="0"/>
              <a:t>[HF] </a:t>
            </a:r>
            <a:r>
              <a:rPr lang="fr-FR" sz="1400" dirty="0" err="1" smtClean="0"/>
              <a:t>is</a:t>
            </a:r>
            <a:r>
              <a:rPr lang="fr-FR" sz="1400" dirty="0" smtClean="0"/>
              <a:t> dominant </a:t>
            </a:r>
            <a:r>
              <a:rPr lang="fr-FR" sz="1400" dirty="0" err="1" smtClean="0"/>
              <a:t>compared</a:t>
            </a:r>
            <a:r>
              <a:rPr lang="fr-FR" sz="1400" dirty="0" smtClean="0"/>
              <a:t> to </a:t>
            </a:r>
            <a:r>
              <a:rPr lang="fr-FR" sz="1400" dirty="0" err="1" smtClean="0"/>
              <a:t>dissolved</a:t>
            </a:r>
            <a:r>
              <a:rPr lang="fr-FR" sz="1400" dirty="0" smtClean="0"/>
              <a:t> Nb on </a:t>
            </a:r>
            <a:r>
              <a:rPr lang="fr-FR" sz="1400" dirty="0" err="1" smtClean="0"/>
              <a:t>aging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5644543" y="1440097"/>
            <a:ext cx="34367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Study</a:t>
            </a:r>
            <a:r>
              <a:rPr lang="fr-FR" sz="1400" dirty="0" smtClean="0"/>
              <a:t> on </a:t>
            </a:r>
            <a:r>
              <a:rPr lang="fr-FR" sz="1400" dirty="0" err="1" smtClean="0"/>
              <a:t>samples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rotating</a:t>
            </a:r>
            <a:r>
              <a:rPr lang="fr-FR" sz="1400" dirty="0" smtClean="0"/>
              <a:t> </a:t>
            </a:r>
            <a:r>
              <a:rPr lang="fr-FR" sz="1400" dirty="0" err="1" smtClean="0"/>
              <a:t>electrode</a:t>
            </a:r>
            <a:r>
              <a:rPr lang="fr-FR" sz="1400" dirty="0" smtClean="0"/>
              <a:t>:</a:t>
            </a:r>
          </a:p>
          <a:p>
            <a:endParaRPr lang="fr-FR" sz="1400" dirty="0" smtClean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400" dirty="0" err="1" smtClean="0"/>
              <a:t>Intensity</a:t>
            </a:r>
            <a:r>
              <a:rPr lang="fr-FR" sz="1400" dirty="0" smtClean="0"/>
              <a:t> </a:t>
            </a:r>
            <a:r>
              <a:rPr lang="fr-FR" sz="1400" dirty="0" err="1" smtClean="0"/>
              <a:t>limited</a:t>
            </a:r>
            <a:r>
              <a:rPr lang="fr-FR" sz="1400" dirty="0" smtClean="0"/>
              <a:t> by diffusion of F- ions to the surface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400" dirty="0" smtClean="0"/>
              <a:t>Evaluation of the diffusion coefficient</a:t>
            </a:r>
            <a:endParaRPr lang="fr-FR" sz="1400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5723846" y="3281907"/>
            <a:ext cx="3373016" cy="1600200"/>
            <a:chOff x="1237" y="10237"/>
            <a:chExt cx="7920" cy="4500"/>
          </a:xfrm>
        </p:grpSpPr>
        <p:pic>
          <p:nvPicPr>
            <p:cNvPr id="7175" name="Picture 7" descr="t=703X50jolischeveu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0237"/>
              <a:ext cx="5940" cy="4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7537" y="10237"/>
              <a:ext cx="0" cy="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7717" y="12217"/>
              <a:ext cx="1440" cy="5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 mm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746359" y="3840532"/>
            <a:ext cx="5389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 smtClean="0"/>
              <a:t>Evidence of a </a:t>
            </a:r>
            <a:r>
              <a:rPr lang="fr-FR" sz="1600" dirty="0" err="1" smtClean="0"/>
              <a:t>viscous</a:t>
            </a:r>
            <a:r>
              <a:rPr lang="fr-FR" sz="1600" dirty="0" smtClean="0"/>
              <a:t> layer </a:t>
            </a:r>
            <a:r>
              <a:rPr lang="fr-FR" sz="1600" dirty="0" err="1" smtClean="0"/>
              <a:t>slipping</a:t>
            </a:r>
            <a:r>
              <a:rPr lang="fr-FR" sz="1600" dirty="0" smtClean="0"/>
              <a:t> at the surface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803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0"/>
            <a:ext cx="3420040" cy="960073"/>
          </a:xfrm>
        </p:spPr>
        <p:txBody>
          <a:bodyPr/>
          <a:lstStyle/>
          <a:p>
            <a:r>
              <a:rPr lang="fr-FR" dirty="0" smtClean="0"/>
              <a:t>EP AT LOW-VOLTAGE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6" name="Picture 11" descr="P10304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005388"/>
            <a:ext cx="1655763" cy="12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 flipH="1">
            <a:off x="3381375" y="5697538"/>
            <a:ext cx="792163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31913" y="5464175"/>
            <a:ext cx="1838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/>
              <a:t>Sample electro-polished at 20V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5038725" y="5643563"/>
            <a:ext cx="936625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143625" y="5464175"/>
            <a:ext cx="1838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/>
              <a:t>Sample electro-polished at 5V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57212" y="4271963"/>
            <a:ext cx="82438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b="1" dirty="0">
                <a:solidFill>
                  <a:srgbClr val="F1A745"/>
                </a:solidFill>
              </a:rPr>
              <a:t>= </a:t>
            </a:r>
            <a:r>
              <a:rPr lang="en-US" altLang="fr-FR" b="1" dirty="0" err="1">
                <a:solidFill>
                  <a:srgbClr val="F1A745"/>
                </a:solidFill>
              </a:rPr>
              <a:t>Theoritical</a:t>
            </a:r>
            <a:r>
              <a:rPr lang="en-US" altLang="fr-FR" b="1" dirty="0">
                <a:solidFill>
                  <a:srgbClr val="F1A745"/>
                </a:solidFill>
              </a:rPr>
              <a:t> way to reduce Sulfur </a:t>
            </a:r>
            <a:r>
              <a:rPr lang="en-US" altLang="fr-FR" b="1" dirty="0" smtClean="0">
                <a:solidFill>
                  <a:srgbClr val="F1A745"/>
                </a:solidFill>
              </a:rPr>
              <a:t>Contamination</a:t>
            </a:r>
          </a:p>
          <a:p>
            <a:pPr>
              <a:spcBef>
                <a:spcPct val="50000"/>
              </a:spcBef>
            </a:pPr>
            <a:r>
              <a:rPr lang="en-US" altLang="fr-FR" sz="1600" dirty="0" smtClean="0">
                <a:solidFill>
                  <a:schemeClr val="accent2"/>
                </a:solidFill>
              </a:rPr>
              <a:t>For </a:t>
            </a:r>
            <a:r>
              <a:rPr lang="en-US" altLang="fr-FR" sz="1600" dirty="0">
                <a:solidFill>
                  <a:schemeClr val="accent2"/>
                </a:solidFill>
              </a:rPr>
              <a:t>the same heavy removal on two samples: less visible contamination at lower voltage</a:t>
            </a:r>
          </a:p>
        </p:txBody>
      </p:sp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2" y="1124744"/>
            <a:ext cx="4774113" cy="292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276660" y="1628800"/>
            <a:ext cx="3851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Motivation for EP at </a:t>
            </a:r>
            <a:r>
              <a:rPr lang="fr-FR" dirty="0" err="1" smtClean="0"/>
              <a:t>low</a:t>
            </a:r>
            <a:r>
              <a:rPr lang="fr-FR" dirty="0" smtClean="0"/>
              <a:t> voltage: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/>
              <a:t>Reduction</a:t>
            </a:r>
            <a:r>
              <a:rPr lang="fr-FR" dirty="0" smtClean="0"/>
              <a:t> of </a:t>
            </a:r>
            <a:r>
              <a:rPr lang="fr-FR" dirty="0" err="1" smtClean="0"/>
              <a:t>parasitical</a:t>
            </a:r>
            <a:r>
              <a:rPr lang="fr-FR" dirty="0" smtClean="0"/>
              <a:t> </a:t>
            </a:r>
            <a:r>
              <a:rPr lang="fr-FR" dirty="0" err="1" smtClean="0"/>
              <a:t>reactions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heating</a:t>
            </a:r>
            <a:r>
              <a:rPr lang="fr-FR" dirty="0" smtClean="0"/>
              <a:t> of EP bath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Longer </a:t>
            </a:r>
            <a:r>
              <a:rPr lang="fr-FR" dirty="0" err="1" smtClean="0"/>
              <a:t>lifetime</a:t>
            </a:r>
            <a:r>
              <a:rPr lang="fr-FR" dirty="0" smtClean="0"/>
              <a:t> of the </a:t>
            </a:r>
            <a:r>
              <a:rPr lang="fr-FR" dirty="0" err="1" smtClean="0"/>
              <a:t>electrolyte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No </a:t>
            </a:r>
            <a:r>
              <a:rPr lang="fr-FR" dirty="0" err="1" smtClean="0"/>
              <a:t>deterioration</a:t>
            </a:r>
            <a:r>
              <a:rPr lang="fr-FR" dirty="0" smtClean="0"/>
              <a:t> of performance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6309320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F. </a:t>
            </a:r>
            <a:r>
              <a:rPr lang="fr-FR" sz="1200" dirty="0" err="1" smtClean="0"/>
              <a:t>Eozenou</a:t>
            </a:r>
            <a:r>
              <a:rPr lang="fr-FR" sz="1200" dirty="0"/>
              <a:t>,</a:t>
            </a:r>
            <a:r>
              <a:rPr lang="fr-FR" sz="1200" dirty="0" smtClean="0"/>
              <a:t> PRST-AB, 13, 083501 (2010)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803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5935" y="52752"/>
            <a:ext cx="5076224" cy="855298"/>
          </a:xfrm>
        </p:spPr>
        <p:txBody>
          <a:bodyPr/>
          <a:lstStyle/>
          <a:p>
            <a:r>
              <a:rPr lang="fr-FR" dirty="0" smtClean="0"/>
              <a:t>HORIZONTAL Vs VERTICAL </a:t>
            </a:r>
            <a:r>
              <a:rPr lang="fr-FR" dirty="0" smtClean="0"/>
              <a:t>EP (VEP)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6" name="Picture 2" descr="\\DAPDC5\Manip\SACMElectroPolissage\BancVertical\PhotosEPVsurzone\P1130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908050"/>
            <a:ext cx="38639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35" descr="IMGP2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088231"/>
            <a:ext cx="345587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267244" y="3761745"/>
            <a:ext cx="3736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solidFill>
                  <a:srgbClr val="00B050"/>
                </a:solidFill>
              </a:rPr>
              <a:t>Pros: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B050"/>
                </a:solidFill>
              </a:rPr>
              <a:t>Good </a:t>
            </a:r>
            <a:r>
              <a:rPr lang="fr-FR" sz="1600" dirty="0" err="1" smtClean="0">
                <a:solidFill>
                  <a:srgbClr val="00B050"/>
                </a:solidFill>
              </a:rPr>
              <a:t>evacuation</a:t>
            </a:r>
            <a:r>
              <a:rPr lang="fr-FR" sz="1600" dirty="0" smtClean="0">
                <a:solidFill>
                  <a:srgbClr val="00B050"/>
                </a:solidFill>
              </a:rPr>
              <a:t> of </a:t>
            </a:r>
            <a:r>
              <a:rPr lang="fr-FR" sz="1600" dirty="0" err="1" smtClean="0">
                <a:solidFill>
                  <a:srgbClr val="00B050"/>
                </a:solidFill>
              </a:rPr>
              <a:t>gases</a:t>
            </a:r>
            <a:r>
              <a:rPr lang="fr-FR" sz="1600" dirty="0" smtClean="0">
                <a:solidFill>
                  <a:srgbClr val="00B050"/>
                </a:solidFill>
              </a:rPr>
              <a:t> (</a:t>
            </a:r>
            <a:r>
              <a:rPr lang="fr-FR" sz="1600" dirty="0" err="1" smtClean="0">
                <a:solidFill>
                  <a:srgbClr val="00B050"/>
                </a:solidFill>
              </a:rPr>
              <a:t>cavity</a:t>
            </a:r>
            <a:r>
              <a:rPr lang="fr-FR" sz="1600" dirty="0" smtClean="0">
                <a:solidFill>
                  <a:srgbClr val="00B050"/>
                </a:solidFill>
              </a:rPr>
              <a:t> </a:t>
            </a:r>
            <a:r>
              <a:rPr lang="fr-FR" sz="1600" dirty="0" err="1" smtClean="0">
                <a:solidFill>
                  <a:srgbClr val="00B050"/>
                </a:solidFill>
              </a:rPr>
              <a:t>half</a:t>
            </a:r>
            <a:r>
              <a:rPr lang="fr-FR" sz="1600" dirty="0" smtClean="0">
                <a:solidFill>
                  <a:srgbClr val="00B050"/>
                </a:solidFill>
              </a:rPr>
              <a:t> </a:t>
            </a:r>
            <a:r>
              <a:rPr lang="fr-FR" sz="1600" dirty="0" err="1" smtClean="0">
                <a:solidFill>
                  <a:srgbClr val="00B050"/>
                </a:solidFill>
              </a:rPr>
              <a:t>filled</a:t>
            </a:r>
            <a:r>
              <a:rPr lang="fr-FR" sz="1600" dirty="0" smtClean="0">
                <a:solidFill>
                  <a:srgbClr val="00B05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1600" dirty="0" err="1" smtClean="0">
                <a:solidFill>
                  <a:srgbClr val="00B050"/>
                </a:solidFill>
              </a:rPr>
              <a:t>Demonstrated</a:t>
            </a:r>
            <a:r>
              <a:rPr lang="fr-FR" sz="1600" dirty="0" smtClean="0">
                <a:solidFill>
                  <a:srgbClr val="00B050"/>
                </a:solidFill>
              </a:rPr>
              <a:t> </a:t>
            </a:r>
            <a:r>
              <a:rPr lang="fr-FR" sz="1600" dirty="0" err="1" smtClean="0">
                <a:solidFill>
                  <a:srgbClr val="00B050"/>
                </a:solidFill>
              </a:rPr>
              <a:t>efficiency</a:t>
            </a:r>
            <a:endParaRPr lang="fr-FR" sz="1600" dirty="0" smtClean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B050"/>
                </a:solidFill>
              </a:rPr>
              <a:t>Large range of </a:t>
            </a:r>
            <a:r>
              <a:rPr lang="fr-FR" sz="1600" dirty="0" err="1" smtClean="0">
                <a:solidFill>
                  <a:srgbClr val="00B050"/>
                </a:solidFill>
              </a:rPr>
              <a:t>parameters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30353" y="5085184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solidFill>
                  <a:srgbClr val="FF0000"/>
                </a:solidFill>
              </a:rPr>
              <a:t>Cons:</a:t>
            </a:r>
          </a:p>
          <a:p>
            <a:pPr marL="285750" indent="-285750">
              <a:buFontTx/>
              <a:buChar char="-"/>
            </a:pPr>
            <a:r>
              <a:rPr lang="fr-FR" sz="1600" dirty="0" err="1" smtClean="0">
                <a:solidFill>
                  <a:srgbClr val="FF0000"/>
                </a:solidFill>
              </a:rPr>
              <a:t>Complicated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process</a:t>
            </a:r>
            <a:endParaRPr lang="fr-FR" sz="16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FF0000"/>
                </a:solidFill>
              </a:rPr>
              <a:t>Rotary </a:t>
            </a:r>
            <a:r>
              <a:rPr lang="fr-FR" sz="1600" dirty="0" err="1" smtClean="0">
                <a:solidFill>
                  <a:srgbClr val="FF0000"/>
                </a:solidFill>
              </a:rPr>
              <a:t>seals</a:t>
            </a:r>
            <a:endParaRPr lang="fr-FR" sz="16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 smtClean="0">
                <a:solidFill>
                  <a:srgbClr val="FF0000"/>
                </a:solidFill>
              </a:rPr>
              <a:t>Switching</a:t>
            </a:r>
            <a:r>
              <a:rPr lang="fr-FR" sz="1600" dirty="0" smtClean="0">
                <a:solidFill>
                  <a:srgbClr val="FF0000"/>
                </a:solidFill>
              </a:rPr>
              <a:t> of the </a:t>
            </a:r>
            <a:r>
              <a:rPr lang="fr-FR" sz="1600" dirty="0" err="1" smtClean="0">
                <a:solidFill>
                  <a:srgbClr val="FF0000"/>
                </a:solidFill>
              </a:rPr>
              <a:t>cavity</a:t>
            </a:r>
            <a:endParaRPr lang="fr-FR" sz="16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 smtClean="0">
                <a:solidFill>
                  <a:srgbClr val="FF0000"/>
                </a:solidFill>
              </a:rPr>
              <a:t>Low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removal</a:t>
            </a:r>
            <a:r>
              <a:rPr lang="fr-FR" sz="1600" dirty="0" smtClean="0">
                <a:solidFill>
                  <a:srgbClr val="FF0000"/>
                </a:solidFill>
              </a:rPr>
              <a:t> rate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07594" y="3867834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solidFill>
                  <a:srgbClr val="00B050"/>
                </a:solidFill>
              </a:rPr>
              <a:t>Pros: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B050"/>
                </a:solidFill>
              </a:rPr>
              <a:t>Simple </a:t>
            </a:r>
            <a:r>
              <a:rPr lang="fr-FR" sz="1600" dirty="0" err="1" smtClean="0">
                <a:solidFill>
                  <a:srgbClr val="00B050"/>
                </a:solidFill>
              </a:rPr>
              <a:t>process</a:t>
            </a:r>
            <a:endParaRPr lang="fr-FR" sz="1600" dirty="0" smtClean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 smtClean="0">
                <a:solidFill>
                  <a:srgbClr val="00B050"/>
                </a:solidFill>
              </a:rPr>
              <a:t>Low</a:t>
            </a:r>
            <a:r>
              <a:rPr lang="fr-FR" sz="1600" dirty="0" smtClean="0">
                <a:solidFill>
                  <a:srgbClr val="00B050"/>
                </a:solidFill>
              </a:rPr>
              <a:t> </a:t>
            </a:r>
            <a:r>
              <a:rPr lang="fr-FR" sz="1600" dirty="0" err="1" smtClean="0">
                <a:solidFill>
                  <a:srgbClr val="00B050"/>
                </a:solidFill>
              </a:rPr>
              <a:t>floor</a:t>
            </a:r>
            <a:r>
              <a:rPr lang="fr-FR" sz="1600" dirty="0" smtClean="0">
                <a:solidFill>
                  <a:srgbClr val="00B050"/>
                </a:solidFill>
              </a:rPr>
              <a:t> surface</a:t>
            </a:r>
          </a:p>
          <a:p>
            <a:pPr marL="285750" indent="-285750">
              <a:buFontTx/>
              <a:buChar char="-"/>
            </a:pPr>
            <a:r>
              <a:rPr lang="fr-FR" sz="1600" dirty="0" err="1" smtClean="0">
                <a:solidFill>
                  <a:srgbClr val="00B050"/>
                </a:solidFill>
              </a:rPr>
              <a:t>Improved</a:t>
            </a:r>
            <a:r>
              <a:rPr lang="fr-FR" sz="1600" dirty="0" smtClean="0">
                <a:solidFill>
                  <a:srgbClr val="00B050"/>
                </a:solidFill>
              </a:rPr>
              <a:t> </a:t>
            </a:r>
            <a:r>
              <a:rPr lang="fr-FR" sz="1600" dirty="0" err="1" smtClean="0">
                <a:solidFill>
                  <a:srgbClr val="00B050"/>
                </a:solidFill>
              </a:rPr>
              <a:t>safety</a:t>
            </a:r>
            <a:endParaRPr lang="fr-FR" sz="1600" dirty="0" smtClean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 smtClean="0">
                <a:solidFill>
                  <a:srgbClr val="00B050"/>
                </a:solidFill>
              </a:rPr>
              <a:t>Higher</a:t>
            </a:r>
            <a:r>
              <a:rPr lang="fr-FR" sz="1600" dirty="0" smtClean="0">
                <a:solidFill>
                  <a:srgbClr val="00B050"/>
                </a:solidFill>
              </a:rPr>
              <a:t> </a:t>
            </a:r>
            <a:r>
              <a:rPr lang="fr-FR" sz="1600" dirty="0" err="1" smtClean="0">
                <a:solidFill>
                  <a:srgbClr val="00B050"/>
                </a:solidFill>
              </a:rPr>
              <a:t>removal</a:t>
            </a:r>
            <a:r>
              <a:rPr lang="fr-FR" sz="1600" dirty="0" smtClean="0">
                <a:solidFill>
                  <a:srgbClr val="00B050"/>
                </a:solidFill>
              </a:rPr>
              <a:t> rate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76056" y="5180322"/>
            <a:ext cx="4033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solidFill>
                  <a:srgbClr val="FF0000"/>
                </a:solidFill>
              </a:rPr>
              <a:t>Cons: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FF0000"/>
                </a:solidFill>
              </a:rPr>
              <a:t>Sensitive to </a:t>
            </a:r>
            <a:r>
              <a:rPr lang="fr-FR" sz="1600" dirty="0" err="1" smtClean="0">
                <a:solidFill>
                  <a:srgbClr val="FF0000"/>
                </a:solidFill>
              </a:rPr>
              <a:t>fluid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dynamics</a:t>
            </a:r>
            <a:endParaRPr lang="fr-FR" sz="16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 smtClean="0">
                <a:solidFill>
                  <a:srgbClr val="FF0000"/>
                </a:solidFill>
              </a:rPr>
              <a:t>Proper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parameters</a:t>
            </a:r>
            <a:r>
              <a:rPr lang="fr-FR" sz="1600" dirty="0" smtClean="0">
                <a:solidFill>
                  <a:srgbClr val="FF0000"/>
                </a:solidFill>
              </a:rPr>
              <a:t> to </a:t>
            </a:r>
            <a:r>
              <a:rPr lang="fr-FR" sz="1600" dirty="0" err="1" smtClean="0">
                <a:solidFill>
                  <a:srgbClr val="FF0000"/>
                </a:solidFill>
              </a:rPr>
              <a:t>be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determined</a:t>
            </a:r>
            <a:r>
              <a:rPr lang="fr-FR" sz="1600" dirty="0" smtClean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103052" y="6039291"/>
            <a:ext cx="322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…Voltage and </a:t>
            </a:r>
            <a:r>
              <a:rPr lang="fr-FR" dirty="0" err="1" smtClean="0"/>
              <a:t>fluid</a:t>
            </a:r>
            <a:r>
              <a:rPr lang="fr-FR" dirty="0" smtClean="0"/>
              <a:t> </a:t>
            </a:r>
            <a:r>
              <a:rPr lang="fr-FR" dirty="0" err="1" smtClean="0"/>
              <a:t>velocity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16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3968" y="0"/>
            <a:ext cx="4500160" cy="855968"/>
          </a:xfrm>
        </p:spPr>
        <p:txBody>
          <a:bodyPr/>
          <a:lstStyle/>
          <a:p>
            <a:r>
              <a:rPr lang="fr-FR" dirty="0" smtClean="0"/>
              <a:t>VEP SET-UP AT CEA SACLAY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" y="1556792"/>
            <a:ext cx="45421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532459" y="1484784"/>
            <a:ext cx="47198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/>
              <a:t>Designed</a:t>
            </a:r>
            <a:r>
              <a:rPr lang="fr-FR" dirty="0" smtClean="0"/>
              <a:t> for large </a:t>
            </a:r>
            <a:r>
              <a:rPr lang="fr-FR" dirty="0" err="1" smtClean="0"/>
              <a:t>cavities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/>
              <a:t>Circulating</a:t>
            </a:r>
            <a:r>
              <a:rPr lang="fr-FR" dirty="0" smtClean="0"/>
              <a:t> </a:t>
            </a:r>
            <a:r>
              <a:rPr lang="fr-FR" dirty="0" err="1" smtClean="0"/>
              <a:t>acid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/>
              <a:t>Injected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bottom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300L </a:t>
            </a:r>
            <a:r>
              <a:rPr lang="fr-FR" dirty="0" err="1" smtClean="0"/>
              <a:t>acid</a:t>
            </a:r>
            <a:r>
              <a:rPr lang="fr-FR" dirty="0" smtClean="0"/>
              <a:t> </a:t>
            </a:r>
            <a:r>
              <a:rPr lang="fr-FR" dirty="0" err="1" smtClean="0"/>
              <a:t>capacity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/>
              <a:t>Cooling</a:t>
            </a:r>
            <a:r>
              <a:rPr lang="fr-FR" dirty="0" smtClean="0"/>
              <a:t> system (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exchanger</a:t>
            </a:r>
            <a:r>
              <a:rPr lang="fr-FR" dirty="0" smtClean="0"/>
              <a:t> in </a:t>
            </a:r>
            <a:r>
              <a:rPr lang="fr-FR" dirty="0" err="1" smtClean="0"/>
              <a:t>acid</a:t>
            </a:r>
            <a:r>
              <a:rPr lang="fr-FR" dirty="0" smtClean="0"/>
              <a:t> tank)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/>
              <a:t>Emptying</a:t>
            </a:r>
            <a:r>
              <a:rPr lang="fr-FR" dirty="0" smtClean="0"/>
              <a:t> by </a:t>
            </a:r>
            <a:r>
              <a:rPr lang="fr-FR" dirty="0" err="1" smtClean="0"/>
              <a:t>gravity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/>
              <a:t>Nitrogen</a:t>
            </a:r>
            <a:r>
              <a:rPr lang="fr-FR" dirty="0" smtClean="0"/>
              <a:t> </a:t>
            </a:r>
            <a:r>
              <a:rPr lang="fr-FR" dirty="0" err="1" smtClean="0"/>
              <a:t>blowing</a:t>
            </a:r>
            <a:r>
              <a:rPr lang="fr-FR" dirty="0" smtClean="0"/>
              <a:t> in top of </a:t>
            </a:r>
            <a:r>
              <a:rPr lang="fr-FR" dirty="0" err="1" smtClean="0"/>
              <a:t>cavity</a:t>
            </a:r>
            <a:r>
              <a:rPr lang="fr-FR" dirty="0" smtClean="0"/>
              <a:t>/</a:t>
            </a:r>
            <a:r>
              <a:rPr lang="fr-FR" dirty="0" err="1" smtClean="0"/>
              <a:t>acid</a:t>
            </a:r>
            <a:r>
              <a:rPr lang="fr-FR" dirty="0" smtClean="0"/>
              <a:t> tank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Cathode </a:t>
            </a:r>
            <a:r>
              <a:rPr lang="fr-FR" dirty="0" err="1" smtClean="0"/>
              <a:t>inserted</a:t>
            </a:r>
            <a:r>
              <a:rPr lang="fr-FR" dirty="0" smtClean="0"/>
              <a:t> in horizontal position</a:t>
            </a:r>
            <a:endParaRPr lang="fr-FR" dirty="0"/>
          </a:p>
        </p:txBody>
      </p:sp>
      <p:pic>
        <p:nvPicPr>
          <p:cNvPr id="2051" name="Picture 3" descr="\\dapnia\data\manip\ESS-CALHI\Cavité_SPL\2013_07_05_prépaEPV\P1000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859853" cy="21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9120"/>
            <a:ext cx="2520280" cy="172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596336" y="4972499"/>
            <a:ext cx="1475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Cathode’s</a:t>
            </a:r>
            <a:r>
              <a:rPr lang="fr-FR" sz="1000" dirty="0" smtClean="0"/>
              <a:t> insertion in horizontal position</a:t>
            </a:r>
            <a:endParaRPr lang="fr-FR" sz="1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123573" y="5374273"/>
            <a:ext cx="1475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SPL </a:t>
            </a:r>
            <a:r>
              <a:rPr lang="fr-FR" sz="1000" dirty="0" err="1" smtClean="0"/>
              <a:t>Cavity</a:t>
            </a:r>
            <a:r>
              <a:rPr lang="fr-FR" sz="1000" dirty="0" smtClean="0"/>
              <a:t> insertion in the cabinet</a:t>
            </a:r>
            <a:endParaRPr lang="fr-FR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716016" y="692696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F. </a:t>
            </a:r>
            <a:r>
              <a:rPr lang="fr-FR" sz="1200" dirty="0" err="1" smtClean="0">
                <a:solidFill>
                  <a:schemeClr val="bg1"/>
                </a:solidFill>
              </a:rPr>
              <a:t>Eozenou</a:t>
            </a:r>
            <a:r>
              <a:rPr lang="fr-FR" sz="1200" dirty="0" smtClean="0">
                <a:solidFill>
                  <a:schemeClr val="bg1"/>
                </a:solidFill>
              </a:rPr>
              <a:t>. PRST-AB, 15, 083501 (2012)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051720" y="6515518"/>
            <a:ext cx="5939824" cy="365125"/>
          </a:xfrm>
        </p:spPr>
        <p:txBody>
          <a:bodyPr/>
          <a:lstStyle/>
          <a:p>
            <a:pPr>
              <a:defRPr/>
            </a:pPr>
            <a:fld id="{4A01A193-C9C4-4E22-BE40-75BD37C004D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67544" y="201194"/>
            <a:ext cx="82809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PARAMETERS FOR 1300MHZ VEP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92" y="1570320"/>
            <a:ext cx="2740939" cy="26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\\DAPDC5\Manip\SACMElectroPolissage\BancEPV\PhotosManips\P1140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76" y="1556792"/>
            <a:ext cx="2015092" cy="26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909612" y="4797152"/>
            <a:ext cx="79211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VEP of 1-Cell and 9-Cell </a:t>
            </a:r>
            <a:r>
              <a:rPr lang="fr-FR" dirty="0" err="1" smtClean="0"/>
              <a:t>cavities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sz="1000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Focus on </a:t>
            </a:r>
            <a:r>
              <a:rPr lang="fr-FR" dirty="0" err="1" smtClean="0"/>
              <a:t>parameters</a:t>
            </a:r>
            <a:r>
              <a:rPr lang="fr-FR" dirty="0" smtClean="0"/>
              <a:t>: </a:t>
            </a:r>
            <a:r>
              <a:rPr lang="fr-FR" dirty="0" err="1" smtClean="0"/>
              <a:t>low</a:t>
            </a:r>
            <a:r>
              <a:rPr lang="fr-FR" dirty="0" smtClean="0"/>
              <a:t> voltage (~ 6V) – high </a:t>
            </a:r>
            <a:r>
              <a:rPr lang="fr-FR" dirty="0" err="1" smtClean="0"/>
              <a:t>acid</a:t>
            </a:r>
            <a:r>
              <a:rPr lang="fr-FR" dirty="0" smtClean="0"/>
              <a:t> flow (25L/min)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Improved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degassing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(H</a:t>
            </a:r>
            <a:r>
              <a:rPr lang="fr-FR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, O</a:t>
            </a:r>
            <a:r>
              <a:rPr lang="fr-FR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Lower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heating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Font typeface="Courier New" pitchFamily="49" charset="0"/>
              <a:buChar char="o"/>
            </a:pPr>
            <a:endParaRPr lang="fr-FR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fr-FR" sz="1000" dirty="0" smtClean="0"/>
          </a:p>
        </p:txBody>
      </p:sp>
      <p:sp>
        <p:nvSpPr>
          <p:cNvPr id="26" name="ZoneTexte 25"/>
          <p:cNvSpPr txBox="1"/>
          <p:nvPr/>
        </p:nvSpPr>
        <p:spPr>
          <a:xfrm>
            <a:off x="7320208" y="2455196"/>
            <a:ext cx="1800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TB9RI025 </a:t>
            </a:r>
            <a:r>
              <a:rPr lang="fr-FR" sz="1200" dirty="0" err="1" smtClean="0"/>
              <a:t>cavity</a:t>
            </a:r>
            <a:endParaRPr lang="fr-FR" sz="1200" dirty="0" smtClean="0"/>
          </a:p>
          <a:p>
            <a:r>
              <a:rPr lang="fr-FR" sz="1200" dirty="0" smtClean="0"/>
              <a:t>Prior to VEP</a:t>
            </a:r>
            <a:endParaRPr lang="fr-FR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119408" y="2660431"/>
            <a:ext cx="1982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fr-FR" sz="1600" dirty="0" err="1" smtClean="0"/>
              <a:t>Circulating</a:t>
            </a:r>
            <a:r>
              <a:rPr lang="fr-FR" sz="1600" dirty="0" smtClean="0"/>
              <a:t> </a:t>
            </a:r>
            <a:r>
              <a:rPr lang="fr-FR" sz="1600" dirty="0" err="1" smtClean="0"/>
              <a:t>acid</a:t>
            </a:r>
            <a:endParaRPr lang="fr-FR" sz="16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fr-FR" sz="1600" dirty="0" smtClean="0"/>
              <a:t>Constant voltage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600" dirty="0" err="1" smtClean="0"/>
              <a:t>Nitrogen</a:t>
            </a:r>
            <a:r>
              <a:rPr lang="fr-FR" sz="1600" dirty="0" smtClean="0"/>
              <a:t> </a:t>
            </a:r>
            <a:r>
              <a:rPr lang="fr-FR" sz="1600" dirty="0" err="1" smtClean="0"/>
              <a:t>blowing</a:t>
            </a:r>
            <a:endParaRPr lang="fr-FR" sz="1600" dirty="0"/>
          </a:p>
        </p:txBody>
      </p:sp>
      <p:pic>
        <p:nvPicPr>
          <p:cNvPr id="4098" name="Picture 2" descr="\\Dapdc5\feozenou\My Documents\présentationsperso\Pékin2011\logoferm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216" y="2395394"/>
            <a:ext cx="664468" cy="1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6" name="Picture 2" descr="\\DAPDC5\Manip\SACMElectroPolissage\BancEPV\PhotosManips\P10009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72759"/>
            <a:ext cx="195904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DAPDC5\Manip\SACMElectroPolissage\BancEPV\PhotosManips\P1000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828019" y="1404716"/>
            <a:ext cx="2560354" cy="192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75655" y="3783112"/>
            <a:ext cx="68407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0070C0"/>
                </a:solidFill>
              </a:rPr>
              <a:t>Set-up</a:t>
            </a:r>
            <a:r>
              <a:rPr lang="fr-FR" sz="1600" dirty="0" smtClean="0">
                <a:solidFill>
                  <a:srgbClr val="0070C0"/>
                </a:solidFill>
              </a:rPr>
              <a:t> to </a:t>
            </a:r>
            <a:r>
              <a:rPr lang="fr-FR" sz="1600" dirty="0" err="1" smtClean="0">
                <a:solidFill>
                  <a:srgbClr val="0070C0"/>
                </a:solidFill>
              </a:rPr>
              <a:t>investigate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inner</a:t>
            </a:r>
            <a:r>
              <a:rPr lang="fr-FR" sz="1600" dirty="0" smtClean="0">
                <a:solidFill>
                  <a:srgbClr val="0070C0"/>
                </a:solidFill>
              </a:rPr>
              <a:t> surface of the </a:t>
            </a:r>
            <a:r>
              <a:rPr lang="fr-FR" sz="1600" dirty="0" err="1" smtClean="0">
                <a:solidFill>
                  <a:srgbClr val="0070C0"/>
                </a:solidFill>
              </a:rPr>
              <a:t>cavity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during</a:t>
            </a:r>
            <a:r>
              <a:rPr lang="fr-FR" sz="1600" dirty="0" smtClean="0">
                <a:solidFill>
                  <a:srgbClr val="0070C0"/>
                </a:solidFill>
              </a:rPr>
              <a:t> VEP:</a:t>
            </a:r>
          </a:p>
          <a:p>
            <a:r>
              <a:rPr lang="fr-FR" sz="1600" dirty="0" smtClean="0">
                <a:solidFill>
                  <a:srgbClr val="0070C0"/>
                </a:solidFill>
              </a:rPr>
              <a:t>1.3 GHz 1C </a:t>
            </a:r>
            <a:r>
              <a:rPr lang="fr-FR" sz="1600" dirty="0" err="1" smtClean="0">
                <a:solidFill>
                  <a:srgbClr val="0070C0"/>
                </a:solidFill>
              </a:rPr>
              <a:t>cavity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cut</a:t>
            </a:r>
            <a:r>
              <a:rPr lang="fr-FR" sz="1600" dirty="0" smtClean="0">
                <a:solidFill>
                  <a:srgbClr val="0070C0"/>
                </a:solidFill>
              </a:rPr>
              <a:t> and </a:t>
            </a:r>
            <a:r>
              <a:rPr lang="fr-FR" sz="1600" dirty="0" err="1" smtClean="0">
                <a:solidFill>
                  <a:srgbClr val="0070C0"/>
                </a:solidFill>
              </a:rPr>
              <a:t>embedded</a:t>
            </a:r>
            <a:r>
              <a:rPr lang="fr-FR" sz="1600" dirty="0" smtClean="0">
                <a:solidFill>
                  <a:srgbClr val="0070C0"/>
                </a:solidFill>
              </a:rPr>
              <a:t> in </a:t>
            </a:r>
            <a:r>
              <a:rPr lang="fr-FR" sz="1600" dirty="0" err="1" smtClean="0">
                <a:solidFill>
                  <a:srgbClr val="0070C0"/>
                </a:solidFill>
              </a:rPr>
              <a:t>resin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B050"/>
                </a:solidFill>
              </a:rPr>
              <a:t>Goal: </a:t>
            </a:r>
            <a:r>
              <a:rPr lang="fr-FR" sz="1600" dirty="0" err="1" smtClean="0">
                <a:solidFill>
                  <a:srgbClr val="00B050"/>
                </a:solidFill>
              </a:rPr>
              <a:t>investigate</a:t>
            </a:r>
            <a:r>
              <a:rPr lang="fr-FR" sz="1600" dirty="0" smtClean="0">
                <a:solidFill>
                  <a:srgbClr val="00B050"/>
                </a:solidFill>
              </a:rPr>
              <a:t> the </a:t>
            </a:r>
            <a:r>
              <a:rPr lang="fr-FR" sz="1600" dirty="0" err="1" smtClean="0">
                <a:solidFill>
                  <a:srgbClr val="00B050"/>
                </a:solidFill>
              </a:rPr>
              <a:t>effect</a:t>
            </a:r>
            <a:r>
              <a:rPr lang="fr-FR" sz="1600" dirty="0" smtClean="0">
                <a:solidFill>
                  <a:srgbClr val="00B050"/>
                </a:solidFill>
              </a:rPr>
              <a:t> of the </a:t>
            </a:r>
            <a:r>
              <a:rPr lang="fr-FR" sz="1600" dirty="0" err="1" smtClean="0">
                <a:solidFill>
                  <a:srgbClr val="00B050"/>
                </a:solidFill>
              </a:rPr>
              <a:t>acid</a:t>
            </a:r>
            <a:r>
              <a:rPr lang="fr-FR" sz="1600" dirty="0" smtClean="0">
                <a:solidFill>
                  <a:srgbClr val="00B050"/>
                </a:solidFill>
              </a:rPr>
              <a:t> flow, </a:t>
            </a:r>
            <a:r>
              <a:rPr lang="fr-FR" sz="1600" dirty="0" err="1" smtClean="0">
                <a:solidFill>
                  <a:srgbClr val="00B050"/>
                </a:solidFill>
              </a:rPr>
              <a:t>viscous</a:t>
            </a:r>
            <a:r>
              <a:rPr lang="fr-FR" sz="1600" dirty="0" smtClean="0">
                <a:solidFill>
                  <a:srgbClr val="00B050"/>
                </a:solidFill>
              </a:rPr>
              <a:t> layer </a:t>
            </a:r>
            <a:r>
              <a:rPr lang="fr-FR" sz="1600" dirty="0" err="1" smtClean="0">
                <a:solidFill>
                  <a:srgbClr val="00B050"/>
                </a:solidFill>
              </a:rPr>
              <a:t>during</a:t>
            </a:r>
            <a:r>
              <a:rPr lang="fr-FR" sz="1600" dirty="0" smtClean="0">
                <a:solidFill>
                  <a:srgbClr val="00B050"/>
                </a:solidFill>
              </a:rPr>
              <a:t> VEP</a:t>
            </a:r>
          </a:p>
          <a:p>
            <a:endParaRPr lang="fr-FR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7030A0"/>
                </a:solidFill>
              </a:rPr>
              <a:t>Explanation</a:t>
            </a:r>
            <a:r>
              <a:rPr lang="fr-FR" sz="1600" dirty="0" smtClean="0">
                <a:solidFill>
                  <a:srgbClr val="7030A0"/>
                </a:solidFill>
              </a:rPr>
              <a:t> for </a:t>
            </a:r>
            <a:r>
              <a:rPr lang="fr-FR" sz="1600" dirty="0" err="1" smtClean="0">
                <a:solidFill>
                  <a:srgbClr val="7030A0"/>
                </a:solidFill>
              </a:rPr>
              <a:t>asymmetry</a:t>
            </a:r>
            <a:r>
              <a:rPr lang="fr-FR" sz="1600" dirty="0" smtClean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39650" y="5367288"/>
            <a:ext cx="6624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First test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acid</a:t>
            </a:r>
            <a:r>
              <a:rPr lang="fr-FR" dirty="0" smtClean="0"/>
              <a:t> (Ø30mm </a:t>
            </a:r>
            <a:r>
              <a:rPr lang="fr-FR" dirty="0" err="1" smtClean="0"/>
              <a:t>rod</a:t>
            </a:r>
            <a:r>
              <a:rPr lang="fr-FR" dirty="0" smtClean="0"/>
              <a:t> cathode):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Hydrogen</a:t>
            </a:r>
            <a:r>
              <a:rPr lang="fr-FR" dirty="0" smtClean="0"/>
              <a:t> </a:t>
            </a:r>
            <a:r>
              <a:rPr lang="fr-FR" dirty="0" err="1" smtClean="0"/>
              <a:t>bubbles</a:t>
            </a:r>
            <a:r>
              <a:rPr lang="fr-FR" dirty="0" smtClean="0"/>
              <a:t> flow </a:t>
            </a:r>
            <a:r>
              <a:rPr lang="fr-FR" dirty="0" err="1" smtClean="0"/>
              <a:t>alongside</a:t>
            </a:r>
            <a:r>
              <a:rPr lang="fr-FR" dirty="0" smtClean="0"/>
              <a:t> the cathode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Air </a:t>
            </a:r>
            <a:r>
              <a:rPr lang="fr-FR" dirty="0" err="1" smtClean="0"/>
              <a:t>bubbles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trapped</a:t>
            </a:r>
            <a:r>
              <a:rPr lang="fr-FR" dirty="0" smtClean="0"/>
              <a:t> at the </a:t>
            </a:r>
            <a:r>
              <a:rPr lang="fr-FR" dirty="0" err="1" smtClean="0"/>
              <a:t>cavity</a:t>
            </a:r>
            <a:r>
              <a:rPr lang="fr-FR" dirty="0" smtClean="0"/>
              <a:t> surface if the </a:t>
            </a:r>
            <a:r>
              <a:rPr lang="fr-FR" dirty="0" err="1" smtClean="0"/>
              <a:t>acid</a:t>
            </a:r>
            <a:r>
              <a:rPr lang="fr-FR" dirty="0" smtClean="0"/>
              <a:t> flow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too</a:t>
            </a:r>
            <a:r>
              <a:rPr lang="fr-FR" dirty="0" smtClean="0"/>
              <a:t> high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filling</a:t>
            </a:r>
            <a:endParaRPr lang="fr-F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1560" y="260648"/>
            <a:ext cx="82809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Study of VEP Mechanism (Flows in cavity)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-99392"/>
            <a:ext cx="6552728" cy="801380"/>
          </a:xfrm>
        </p:spPr>
        <p:txBody>
          <a:bodyPr/>
          <a:lstStyle/>
          <a:p>
            <a:r>
              <a:rPr lang="fr-FR" sz="1800" dirty="0" smtClean="0"/>
              <a:t>RESULTS ACHIEVED AFTER VEP ON 1300MHz </a:t>
            </a:r>
            <a:r>
              <a:rPr lang="fr-FR" sz="1800" dirty="0" err="1" smtClean="0"/>
              <a:t>Cavity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49009"/>
            <a:ext cx="3134776" cy="2325856"/>
          </a:xfrm>
          <a:prstGeom prst="rect">
            <a:avLst/>
          </a:prstGeom>
          <a:noFill/>
        </p:spPr>
      </p:pic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49009"/>
            <a:ext cx="2800424" cy="2234097"/>
          </a:xfrm>
          <a:prstGeom prst="rect">
            <a:avLst/>
          </a:prstGeom>
          <a:noFill/>
        </p:spPr>
      </p:pic>
      <p:pic>
        <p:nvPicPr>
          <p:cNvPr id="8" name="Imag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68901"/>
            <a:ext cx="3408583" cy="1901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4254190" y="5157193"/>
            <a:ext cx="420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9-cell </a:t>
            </a:r>
            <a:r>
              <a:rPr lang="fr-FR" sz="1200" dirty="0" err="1" smtClean="0"/>
              <a:t>cavity</a:t>
            </a:r>
            <a:r>
              <a:rPr lang="fr-FR" sz="1200" dirty="0" smtClean="0"/>
              <a:t> </a:t>
            </a:r>
            <a:r>
              <a:rPr lang="fr-FR" sz="1200" dirty="0" err="1" smtClean="0"/>
              <a:t>Horizontally</a:t>
            </a:r>
            <a:r>
              <a:rPr lang="fr-FR" sz="1200" dirty="0" smtClean="0"/>
              <a:t> </a:t>
            </a:r>
            <a:r>
              <a:rPr lang="fr-FR" sz="1200" dirty="0" err="1" smtClean="0"/>
              <a:t>EP’ed</a:t>
            </a:r>
            <a:r>
              <a:rPr lang="fr-FR" sz="1200" dirty="0" smtClean="0"/>
              <a:t> </a:t>
            </a:r>
            <a:r>
              <a:rPr lang="fr-FR" sz="1200" dirty="0" err="1" smtClean="0"/>
              <a:t>from</a:t>
            </a:r>
            <a:endParaRPr lang="fr-FR" sz="1200" dirty="0" smtClean="0"/>
          </a:p>
          <a:p>
            <a:r>
              <a:rPr lang="fr-FR" sz="1200" dirty="0" err="1" smtClean="0"/>
              <a:t>After</a:t>
            </a:r>
            <a:r>
              <a:rPr lang="fr-FR" sz="1200" dirty="0" smtClean="0"/>
              <a:t> </a:t>
            </a:r>
            <a:r>
              <a:rPr lang="fr-FR" sz="1200" dirty="0" err="1" smtClean="0"/>
              <a:t>additionnal</a:t>
            </a:r>
            <a:r>
              <a:rPr lang="fr-FR" sz="1200" dirty="0" smtClean="0"/>
              <a:t> VEP, Gradient </a:t>
            </a:r>
            <a:r>
              <a:rPr lang="fr-FR" sz="1200" dirty="0" err="1" smtClean="0"/>
              <a:t>limited</a:t>
            </a:r>
            <a:r>
              <a:rPr lang="fr-FR" sz="1200" dirty="0" smtClean="0"/>
              <a:t> by </a:t>
            </a:r>
            <a:r>
              <a:rPr lang="fr-FR" sz="1200" dirty="0" err="1" smtClean="0"/>
              <a:t>field</a:t>
            </a:r>
            <a:r>
              <a:rPr lang="fr-FR" sz="1200" dirty="0" smtClean="0"/>
              <a:t> </a:t>
            </a:r>
            <a:r>
              <a:rPr lang="fr-FR" sz="1200" dirty="0" err="1" smtClean="0"/>
              <a:t>emission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611560" y="3574865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1DE1 </a:t>
            </a:r>
            <a:r>
              <a:rPr lang="fr-FR" sz="1200" dirty="0" err="1" smtClean="0"/>
              <a:t>cavity</a:t>
            </a:r>
            <a:r>
              <a:rPr lang="fr-FR" sz="1200" dirty="0" smtClean="0"/>
              <a:t> </a:t>
            </a:r>
            <a:r>
              <a:rPr lang="fr-FR" sz="1200" dirty="0" err="1" smtClean="0"/>
              <a:t>horizontally</a:t>
            </a:r>
            <a:r>
              <a:rPr lang="fr-FR" sz="1200" dirty="0" smtClean="0"/>
              <a:t> </a:t>
            </a:r>
            <a:r>
              <a:rPr lang="fr-FR" sz="1200" dirty="0" err="1" smtClean="0"/>
              <a:t>EP’ed</a:t>
            </a:r>
            <a:r>
              <a:rPr lang="fr-FR" sz="1200" dirty="0" smtClean="0"/>
              <a:t> + VEP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200" dirty="0" err="1" smtClean="0"/>
              <a:t>Similar</a:t>
            </a:r>
            <a:r>
              <a:rPr lang="fr-FR" sz="1200" dirty="0" smtClean="0"/>
              <a:t> performance Vs Horizontal EP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200" dirty="0" err="1" smtClean="0"/>
              <a:t>Benefits</a:t>
            </a:r>
            <a:r>
              <a:rPr lang="fr-FR" sz="1200" dirty="0" smtClean="0"/>
              <a:t> of </a:t>
            </a:r>
            <a:r>
              <a:rPr lang="fr-FR" sz="1200" dirty="0" err="1" smtClean="0"/>
              <a:t>baking</a:t>
            </a:r>
            <a:r>
              <a:rPr lang="fr-FR" sz="1200" dirty="0" smtClean="0"/>
              <a:t> </a:t>
            </a:r>
            <a:r>
              <a:rPr lang="fr-FR" sz="1200" dirty="0" err="1" smtClean="0"/>
              <a:t>similar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5148064" y="364502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1AC3 </a:t>
            </a:r>
            <a:r>
              <a:rPr lang="fr-FR" sz="1200" dirty="0" err="1" smtClean="0"/>
              <a:t>Cavity</a:t>
            </a:r>
            <a:r>
              <a:rPr lang="fr-FR" sz="1200" dirty="0" smtClean="0"/>
              <a:t> </a:t>
            </a:r>
            <a:r>
              <a:rPr lang="fr-FR" sz="1200" dirty="0" err="1" smtClean="0"/>
              <a:t>after</a:t>
            </a:r>
            <a:r>
              <a:rPr lang="fr-FR" sz="1200" dirty="0" smtClean="0"/>
              <a:t> </a:t>
            </a:r>
            <a:r>
              <a:rPr lang="fr-FR" sz="1200" dirty="0" err="1" smtClean="0"/>
              <a:t>heavy</a:t>
            </a:r>
            <a:r>
              <a:rPr lang="fr-FR" sz="1200" dirty="0" smtClean="0"/>
              <a:t> VEP</a:t>
            </a:r>
          </a:p>
          <a:p>
            <a:r>
              <a:rPr lang="fr-FR" sz="1200" dirty="0" smtClean="0"/>
              <a:t>High gradients </a:t>
            </a:r>
            <a:r>
              <a:rPr lang="fr-FR" sz="1200" dirty="0" err="1" smtClean="0"/>
              <a:t>achieved</a:t>
            </a:r>
            <a:endParaRPr lang="fr-FR" sz="1200" dirty="0"/>
          </a:p>
        </p:txBody>
      </p:sp>
      <p:pic>
        <p:nvPicPr>
          <p:cNvPr id="11" name="Picture 7" descr="\\Dapdc5\feozenou\My Documents\présentationsperso\Pékin2011\logoferm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5229200"/>
            <a:ext cx="672880" cy="1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DESY-Logo-cyan-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12267"/>
            <a:ext cx="246311" cy="24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352843" y="620688"/>
            <a:ext cx="2189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F. </a:t>
            </a:r>
            <a:r>
              <a:rPr lang="fr-FR" sz="1600" dirty="0" err="1" smtClean="0">
                <a:solidFill>
                  <a:schemeClr val="bg1"/>
                </a:solidFill>
              </a:rPr>
              <a:t>Eozenou</a:t>
            </a:r>
            <a:r>
              <a:rPr lang="fr-FR" sz="1600" dirty="0" smtClean="0">
                <a:solidFill>
                  <a:schemeClr val="bg1"/>
                </a:solidFill>
              </a:rPr>
              <a:t>, SRF2013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0074" y="44624"/>
            <a:ext cx="7056784" cy="855968"/>
          </a:xfrm>
        </p:spPr>
        <p:txBody>
          <a:bodyPr/>
          <a:lstStyle/>
          <a:p>
            <a:r>
              <a:rPr lang="fr-FR" sz="2000" dirty="0" smtClean="0"/>
              <a:t>VEP OF SPL </a:t>
            </a:r>
            <a:r>
              <a:rPr lang="fr-FR" sz="2000" dirty="0" err="1" smtClean="0"/>
              <a:t>cavity</a:t>
            </a:r>
            <a:r>
              <a:rPr lang="fr-FR" sz="2000" dirty="0" smtClean="0"/>
              <a:t>. ASSYMETRY OF THE PROCESS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599957" cy="264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3104553" y="3068961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885091" y="3140969"/>
            <a:ext cx="1755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rgbClr val="FF0000"/>
                </a:solidFill>
              </a:rPr>
              <a:t>Acid</a:t>
            </a:r>
            <a:r>
              <a:rPr lang="fr-FR" sz="1200" dirty="0" smtClean="0">
                <a:solidFill>
                  <a:srgbClr val="FF0000"/>
                </a:solidFill>
              </a:rPr>
              <a:t> Flow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66139" y="1120065"/>
            <a:ext cx="3415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/>
              <a:t>Removal</a:t>
            </a:r>
            <a:r>
              <a:rPr lang="fr-FR" sz="1100" b="1" dirty="0" smtClean="0"/>
              <a:t> profile </a:t>
            </a:r>
            <a:r>
              <a:rPr lang="fr-FR" sz="1100" b="1" dirty="0" err="1" smtClean="0"/>
              <a:t>after</a:t>
            </a:r>
            <a:r>
              <a:rPr lang="fr-FR" sz="1100" b="1" dirty="0" smtClean="0"/>
              <a:t> 1seq 25 µm </a:t>
            </a:r>
            <a:r>
              <a:rPr lang="fr-FR" sz="1100" b="1" dirty="0" err="1" smtClean="0"/>
              <a:t>average</a:t>
            </a:r>
            <a:endParaRPr lang="fr-FR" sz="11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215293" y="3861048"/>
            <a:ext cx="684076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Asymmetry</a:t>
            </a:r>
            <a:r>
              <a:rPr lang="fr-FR" sz="1600" dirty="0" smtClean="0"/>
              <a:t> in the </a:t>
            </a:r>
            <a:r>
              <a:rPr lang="fr-FR" sz="1600" dirty="0" err="1" smtClean="0"/>
              <a:t>cell</a:t>
            </a:r>
            <a:r>
              <a:rPr lang="fr-FR" sz="1600" dirty="0" smtClean="0"/>
              <a:t>: </a:t>
            </a:r>
            <a:r>
              <a:rPr lang="fr-FR" sz="1600" dirty="0" err="1" smtClean="0"/>
              <a:t>higher</a:t>
            </a:r>
            <a:r>
              <a:rPr lang="fr-FR" sz="1600" dirty="0" smtClean="0"/>
              <a:t> </a:t>
            </a:r>
            <a:r>
              <a:rPr lang="fr-FR" sz="1600" dirty="0" err="1" smtClean="0"/>
              <a:t>removal</a:t>
            </a:r>
            <a:r>
              <a:rPr lang="fr-FR" sz="1600" dirty="0" smtClean="0"/>
              <a:t> in the </a:t>
            </a:r>
            <a:r>
              <a:rPr lang="fr-FR" sz="1600" dirty="0" err="1" smtClean="0"/>
              <a:t>upper</a:t>
            </a:r>
            <a:r>
              <a:rPr lang="fr-FR" sz="1600" dirty="0" smtClean="0"/>
              <a:t> part of the </a:t>
            </a:r>
            <a:r>
              <a:rPr lang="fr-FR" sz="1600" dirty="0" err="1" smtClean="0"/>
              <a:t>cells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Asymmetry</a:t>
            </a:r>
            <a:r>
              <a:rPr lang="fr-FR" sz="1600" dirty="0" smtClean="0"/>
              <a:t> in the </a:t>
            </a:r>
            <a:r>
              <a:rPr lang="fr-FR" sz="1600" dirty="0" err="1" smtClean="0"/>
              <a:t>cavity</a:t>
            </a:r>
            <a:r>
              <a:rPr lang="fr-FR" sz="1600" dirty="0" smtClean="0"/>
              <a:t>: the </a:t>
            </a:r>
            <a:r>
              <a:rPr lang="fr-FR" sz="1600" dirty="0" err="1" smtClean="0"/>
              <a:t>higher</a:t>
            </a:r>
            <a:r>
              <a:rPr lang="fr-FR" sz="1600" dirty="0" smtClean="0"/>
              <a:t> </a:t>
            </a:r>
            <a:r>
              <a:rPr lang="fr-FR" sz="1600" dirty="0" err="1" smtClean="0"/>
              <a:t>cell</a:t>
            </a:r>
            <a:r>
              <a:rPr lang="fr-FR" sz="1600" dirty="0" smtClean="0"/>
              <a:t>, the </a:t>
            </a:r>
            <a:r>
              <a:rPr lang="fr-FR" sz="1600" dirty="0" err="1" smtClean="0"/>
              <a:t>faster</a:t>
            </a:r>
            <a:r>
              <a:rPr lang="fr-FR" sz="1600" dirty="0" smtClean="0"/>
              <a:t> </a:t>
            </a:r>
            <a:r>
              <a:rPr lang="fr-FR" sz="1600" dirty="0" err="1" smtClean="0"/>
              <a:t>removal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Achieved</a:t>
            </a:r>
            <a:r>
              <a:rPr lang="fr-FR" sz="1600" dirty="0" smtClean="0"/>
              <a:t> surface </a:t>
            </a:r>
            <a:r>
              <a:rPr lang="fr-FR" sz="1600" dirty="0" err="1" smtClean="0"/>
              <a:t>depends</a:t>
            </a:r>
            <a:r>
              <a:rPr lang="fr-FR" sz="1600" dirty="0" smtClean="0"/>
              <a:t> on the location in the </a:t>
            </a:r>
            <a:r>
              <a:rPr lang="fr-FR" sz="1600" dirty="0" err="1" smtClean="0"/>
              <a:t>cavity</a:t>
            </a:r>
            <a:endParaRPr lang="fr-FR" sz="900" dirty="0"/>
          </a:p>
        </p:txBody>
      </p:sp>
      <p:pic>
        <p:nvPicPr>
          <p:cNvPr id="11" name="Image 10" descr="\\Dapdc5\feozenou\My Documents\Confs\SRFParis\PRST-AB\Pictures\Photos cavités\Equato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157192"/>
            <a:ext cx="1080120" cy="85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\\Dapdc5\feozenou\My Documents\Confs\SRFParis\PRST-AB\Pictures\Photos cavités\iris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157192"/>
            <a:ext cx="1080000" cy="85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\\Dapdc5\feozenou\My Documents\Confs\SRFParis\PRST-AB\Pictures\Photos cavités\proxiris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33" y="5154447"/>
            <a:ext cx="1080000" cy="8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\\Dapdc5\feozenou\My Documents\Confs\SRFParis\PRST-AB\Pictures\Photos cavités\proxiris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54447"/>
            <a:ext cx="1080000" cy="8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\\Dapdc5\feozenou\My Documents\Confs\SRFParis\PRST-AB\Pictures\Photos cavités\inbetween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57192"/>
            <a:ext cx="1080000" cy="8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\\Dapdc5\feozenou\My Documents\Confs\SRFParis\PRST-AB\Pictures\Photos cavités\inbetween2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77" y="5163357"/>
            <a:ext cx="1080000" cy="8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819718" y="6036444"/>
            <a:ext cx="692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Typical surface morphologies after </a:t>
            </a:r>
            <a:r>
              <a:rPr lang="en-GB" sz="1200" dirty="0" smtClean="0"/>
              <a:t>&gt;100µm VEP </a:t>
            </a:r>
            <a:r>
              <a:rPr lang="en-GB" sz="1200" dirty="0"/>
              <a:t>at different </a:t>
            </a:r>
            <a:r>
              <a:rPr lang="en-GB" sz="1200" dirty="0" smtClean="0"/>
              <a:t>locations. </a:t>
            </a:r>
            <a:r>
              <a:rPr lang="en-GB" sz="1200" dirty="0"/>
              <a:t>The </a:t>
            </a:r>
            <a:r>
              <a:rPr lang="en-GB" sz="1200" dirty="0" err="1"/>
              <a:t>weldings</a:t>
            </a:r>
            <a:r>
              <a:rPr lang="en-GB" sz="1200" dirty="0"/>
              <a:t> at a) equators, and b) irises are smooth. Bubbles stripes are observed at the proximity of irises c) and d). In the areas between equators and irises e) and f), the surface is </a:t>
            </a:r>
            <a:r>
              <a:rPr lang="en-GB" sz="1200" dirty="0" smtClean="0"/>
              <a:t>roughe</a:t>
            </a:r>
            <a:r>
              <a:rPr lang="en-GB" sz="1200" dirty="0" smtClean="0"/>
              <a:t>r.</a:t>
            </a:r>
            <a:endParaRPr lang="fr-FR" sz="1200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8460432" y="5163357"/>
            <a:ext cx="0" cy="8442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475242" y="5439707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9 mm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715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7744" y="0"/>
            <a:ext cx="4284136" cy="855968"/>
          </a:xfrm>
        </p:spPr>
        <p:txBody>
          <a:bodyPr/>
          <a:lstStyle/>
          <a:p>
            <a:r>
              <a:rPr lang="fr-FR" dirty="0" smtClean="0"/>
              <a:t>REMOVAL AFTER 200µm VEP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4680520" cy="30221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932040" y="2276872"/>
            <a:ext cx="5591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4 </a:t>
            </a:r>
            <a:r>
              <a:rPr lang="fr-FR" sz="1200" dirty="0" err="1" smtClean="0"/>
              <a:t>sequences</a:t>
            </a:r>
            <a:r>
              <a:rPr lang="fr-FR" sz="1200" dirty="0" smtClean="0"/>
              <a:t> </a:t>
            </a:r>
            <a:r>
              <a:rPr lang="fr-FR" sz="1200" dirty="0" err="1" smtClean="0"/>
              <a:t>with</a:t>
            </a:r>
            <a:r>
              <a:rPr lang="fr-FR" sz="1200" dirty="0" smtClean="0"/>
              <a:t> </a:t>
            </a:r>
            <a:r>
              <a:rPr lang="fr-FR" sz="1200" dirty="0" err="1" smtClean="0"/>
              <a:t>turning</a:t>
            </a:r>
            <a:r>
              <a:rPr lang="fr-FR" sz="1200" dirty="0" smtClean="0"/>
              <a:t> of the </a:t>
            </a:r>
            <a:r>
              <a:rPr lang="fr-FR" sz="1200" dirty="0" err="1" smtClean="0"/>
              <a:t>cavity</a:t>
            </a:r>
            <a:r>
              <a:rPr lang="fr-FR" sz="1200" dirty="0" smtClean="0"/>
              <a:t> in </a:t>
            </a:r>
            <a:r>
              <a:rPr lang="fr-FR" sz="1200" dirty="0" err="1" smtClean="0"/>
              <a:t>between</a:t>
            </a: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200 µm </a:t>
            </a:r>
            <a:r>
              <a:rPr lang="fr-FR" sz="1200" dirty="0" err="1" smtClean="0"/>
              <a:t>average</a:t>
            </a:r>
            <a:r>
              <a:rPr lang="fr-FR" sz="1200" dirty="0" smtClean="0"/>
              <a:t> </a:t>
            </a:r>
            <a:r>
              <a:rPr lang="fr-FR" sz="1200" dirty="0" err="1" smtClean="0"/>
              <a:t>removal</a:t>
            </a: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 smtClean="0"/>
              <a:t>Symmetric</a:t>
            </a:r>
            <a:r>
              <a:rPr lang="fr-FR" sz="1200" dirty="0" smtClean="0"/>
              <a:t> </a:t>
            </a:r>
            <a:r>
              <a:rPr lang="fr-FR" sz="1200" dirty="0" err="1" smtClean="0"/>
              <a:t>removal</a:t>
            </a:r>
            <a:r>
              <a:rPr lang="fr-FR" sz="1200" dirty="0" smtClean="0"/>
              <a:t> in the </a:t>
            </a:r>
            <a:r>
              <a:rPr lang="fr-FR" sz="1200" dirty="0" err="1" smtClean="0"/>
              <a:t>cavity</a:t>
            </a: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Ratio iris/</a:t>
            </a:r>
            <a:r>
              <a:rPr lang="fr-FR" sz="1200" dirty="0" err="1" smtClean="0"/>
              <a:t>equator</a:t>
            </a:r>
            <a:r>
              <a:rPr lang="fr-FR" sz="1200" dirty="0" smtClean="0"/>
              <a:t>: 2/1 = </a:t>
            </a:r>
            <a:r>
              <a:rPr lang="fr-FR" sz="1200" dirty="0" err="1" smtClean="0"/>
              <a:t>similar</a:t>
            </a:r>
            <a:r>
              <a:rPr lang="fr-FR" sz="1200" dirty="0" smtClean="0"/>
              <a:t> </a:t>
            </a:r>
            <a:r>
              <a:rPr lang="fr-FR" sz="1200" dirty="0" err="1" smtClean="0"/>
              <a:t>compared</a:t>
            </a:r>
            <a:r>
              <a:rPr lang="fr-FR" sz="1200" dirty="0" smtClean="0"/>
              <a:t> to ILC </a:t>
            </a:r>
            <a:r>
              <a:rPr lang="fr-FR" sz="1200" dirty="0" err="1" smtClean="0"/>
              <a:t>shape</a:t>
            </a:r>
            <a:endParaRPr lang="fr-FR" sz="1200" dirty="0"/>
          </a:p>
        </p:txBody>
      </p:sp>
      <p:sp>
        <p:nvSpPr>
          <p:cNvPr id="8" name="Ellipse 7"/>
          <p:cNvSpPr/>
          <p:nvPr/>
        </p:nvSpPr>
        <p:spPr>
          <a:xfrm>
            <a:off x="3707904" y="3212976"/>
            <a:ext cx="504056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355976" y="3356992"/>
            <a:ext cx="2139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Strong</a:t>
            </a:r>
            <a:r>
              <a:rPr lang="fr-FR" sz="1200" dirty="0" smtClean="0"/>
              <a:t> local </a:t>
            </a:r>
            <a:r>
              <a:rPr lang="fr-FR" sz="1200" dirty="0" err="1" smtClean="0"/>
              <a:t>attack</a:t>
            </a:r>
            <a:r>
              <a:rPr lang="fr-FR" sz="1200" dirty="0" smtClean="0"/>
              <a:t> due to </a:t>
            </a:r>
            <a:r>
              <a:rPr lang="fr-FR" sz="1200" dirty="0" err="1" smtClean="0"/>
              <a:t>acid</a:t>
            </a:r>
            <a:r>
              <a:rPr lang="fr-FR" sz="1200" dirty="0" smtClean="0"/>
              <a:t> condensation in </a:t>
            </a:r>
            <a:r>
              <a:rPr lang="fr-FR" sz="1200" dirty="0" err="1" smtClean="0"/>
              <a:t>exhaust</a:t>
            </a:r>
            <a:r>
              <a:rPr lang="fr-FR" sz="1200" dirty="0" smtClean="0"/>
              <a:t> pipe</a:t>
            </a:r>
            <a:endParaRPr lang="fr-FR" sz="12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65104"/>
            <a:ext cx="3600400" cy="241032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3528" y="4106328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Low</a:t>
            </a:r>
            <a:r>
              <a:rPr lang="fr-FR" sz="1400" dirty="0" smtClean="0"/>
              <a:t> </a:t>
            </a:r>
            <a:r>
              <a:rPr lang="fr-FR" sz="1400" dirty="0" err="1" smtClean="0"/>
              <a:t>field</a:t>
            </a:r>
            <a:r>
              <a:rPr lang="fr-FR" sz="1400" dirty="0" smtClean="0"/>
              <a:t> </a:t>
            </a:r>
            <a:r>
              <a:rPr lang="fr-FR" sz="1400" dirty="0" err="1" smtClean="0"/>
              <a:t>deterioration</a:t>
            </a:r>
            <a:r>
              <a:rPr lang="fr-FR" sz="1400" dirty="0" smtClean="0"/>
              <a:t> </a:t>
            </a:r>
            <a:r>
              <a:rPr lang="fr-FR" sz="1400" dirty="0" err="1" smtClean="0"/>
              <a:t>after</a:t>
            </a:r>
            <a:r>
              <a:rPr lang="fr-FR" sz="1400" dirty="0" smtClean="0"/>
              <a:t> </a:t>
            </a:r>
            <a:r>
              <a:rPr lang="fr-FR" sz="1400" dirty="0" err="1" smtClean="0"/>
              <a:t>each</a:t>
            </a:r>
            <a:r>
              <a:rPr lang="fr-FR" sz="1400" dirty="0" smtClean="0"/>
              <a:t> VEP </a:t>
            </a:r>
            <a:r>
              <a:rPr lang="fr-FR" sz="1400" dirty="0" err="1" smtClean="0"/>
              <a:t>sequence</a:t>
            </a:r>
            <a:r>
              <a:rPr lang="fr-FR" sz="1400" dirty="0" smtClean="0"/>
              <a:t> </a:t>
            </a:r>
            <a:r>
              <a:rPr lang="fr-FR" sz="1400" dirty="0" err="1" smtClean="0"/>
              <a:t>sequence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580112" y="4725144"/>
            <a:ext cx="345638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Please</a:t>
            </a:r>
            <a:r>
              <a:rPr lang="fr-FR" dirty="0"/>
              <a:t> </a:t>
            </a:r>
            <a:r>
              <a:rPr lang="fr-FR" dirty="0" err="1" smtClean="0"/>
              <a:t>refer</a:t>
            </a:r>
            <a:r>
              <a:rPr lang="fr-FR" dirty="0" smtClean="0"/>
              <a:t> to J. </a:t>
            </a:r>
            <a:r>
              <a:rPr lang="fr-FR" dirty="0" err="1" smtClean="0"/>
              <a:t>Plouin’s</a:t>
            </a:r>
            <a:r>
              <a:rPr lang="fr-FR" dirty="0" smtClean="0"/>
              <a:t> talk for RF </a:t>
            </a:r>
            <a:r>
              <a:rPr lang="fr-FR" dirty="0" err="1" smtClean="0"/>
              <a:t>results</a:t>
            </a:r>
            <a:r>
              <a:rPr lang="fr-FR" dirty="0" smtClean="0"/>
              <a:t> at 1.7K </a:t>
            </a:r>
            <a:r>
              <a:rPr lang="fr-FR" dirty="0" err="1" smtClean="0"/>
              <a:t>before</a:t>
            </a:r>
            <a:r>
              <a:rPr lang="fr-FR" dirty="0" smtClean="0"/>
              <a:t>/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tratment</a:t>
            </a:r>
            <a:r>
              <a:rPr lang="fr-FR" dirty="0" smtClean="0"/>
              <a:t> at CERN</a:t>
            </a:r>
          </a:p>
          <a:p>
            <a:endParaRPr lang="fr-FR" sz="900" dirty="0" smtClean="0"/>
          </a:p>
          <a:p>
            <a:r>
              <a:rPr lang="fr-FR" sz="1600" dirty="0" smtClean="0"/>
              <a:t>(A. </a:t>
            </a:r>
            <a:r>
              <a:rPr lang="fr-FR" sz="1600" dirty="0" err="1" smtClean="0"/>
              <a:t>Mongelluzzo</a:t>
            </a:r>
            <a:r>
              <a:rPr lang="fr-FR" sz="1600" dirty="0" smtClean="0"/>
              <a:t>, S. </a:t>
            </a:r>
            <a:r>
              <a:rPr lang="fr-FR" sz="1600" dirty="0" err="1" smtClean="0"/>
              <a:t>Calatroni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44" y="5590410"/>
            <a:ext cx="391604" cy="37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1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9291" y="201194"/>
            <a:ext cx="82809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OUTLINE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83768" y="2420888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CHEMICAL (BCP) TREATMENT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ELECTRO-POLISHING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BAKING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3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51720" y="292494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C000"/>
                </a:solidFill>
              </a:rPr>
              <a:t>BAKING EXPERIMENTS</a:t>
            </a:r>
            <a:endParaRPr lang="fr-FR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9872" y="44624"/>
            <a:ext cx="2627952" cy="855968"/>
          </a:xfrm>
        </p:spPr>
        <p:txBody>
          <a:bodyPr/>
          <a:lstStyle/>
          <a:p>
            <a:r>
              <a:rPr lang="fr-FR" dirty="0" smtClean="0"/>
              <a:t>GENERALITIES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51" y="3205131"/>
            <a:ext cx="4114560" cy="234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64088" y="5560875"/>
            <a:ext cx="1656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G. </a:t>
            </a:r>
            <a:r>
              <a:rPr lang="fr-FR" sz="1000" dirty="0" err="1" smtClean="0"/>
              <a:t>Olry</a:t>
            </a:r>
            <a:r>
              <a:rPr lang="fr-FR" sz="1000" dirty="0" smtClean="0"/>
              <a:t> et al. SRF2009</a:t>
            </a:r>
            <a:endParaRPr lang="fr-FR" sz="1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44" y="3161860"/>
            <a:ext cx="3340211" cy="242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61291" y="1000874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Final </a:t>
            </a:r>
            <a:r>
              <a:rPr lang="fr-FR" dirty="0" err="1" smtClean="0"/>
              <a:t>step</a:t>
            </a:r>
            <a:r>
              <a:rPr lang="fr-FR" dirty="0" smtClean="0"/>
              <a:t> in surface </a:t>
            </a:r>
            <a:r>
              <a:rPr lang="fr-FR" dirty="0" err="1" smtClean="0"/>
              <a:t>treatment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reach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Q</a:t>
            </a:r>
            <a:r>
              <a:rPr lang="fr-FR" baseline="-25000" dirty="0" smtClean="0"/>
              <a:t>0</a:t>
            </a:r>
            <a:r>
              <a:rPr lang="fr-FR" dirty="0" smtClean="0"/>
              <a:t> / </a:t>
            </a:r>
            <a:r>
              <a:rPr lang="fr-FR" dirty="0" err="1" smtClean="0"/>
              <a:t>Quench</a:t>
            </a:r>
            <a:r>
              <a:rPr lang="fr-FR" dirty="0" smtClean="0"/>
              <a:t> </a:t>
            </a:r>
            <a:r>
              <a:rPr lang="fr-FR" dirty="0" err="1" smtClean="0"/>
              <a:t>limit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/>
              <a:t>Removal</a:t>
            </a:r>
            <a:r>
              <a:rPr lang="fr-FR" dirty="0" smtClean="0"/>
              <a:t> of the standard ‘</a:t>
            </a:r>
            <a:r>
              <a:rPr lang="fr-FR" dirty="0" err="1" smtClean="0"/>
              <a:t>Qslope</a:t>
            </a:r>
            <a:r>
              <a:rPr lang="fr-FR" dirty="0" smtClean="0"/>
              <a:t>’ at high gradient for Tesla-type </a:t>
            </a:r>
            <a:r>
              <a:rPr lang="fr-FR" dirty="0" err="1" smtClean="0"/>
              <a:t>cavities</a:t>
            </a:r>
            <a:r>
              <a:rPr lang="fr-FR" dirty="0" smtClean="0"/>
              <a:t> (gain: +10MV/m on </a:t>
            </a:r>
            <a:r>
              <a:rPr lang="fr-FR" dirty="0" err="1" smtClean="0"/>
              <a:t>electro-polished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r>
              <a:rPr lang="fr-FR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Q</a:t>
            </a:r>
            <a:r>
              <a:rPr lang="fr-FR" baseline="-25000" dirty="0" smtClean="0"/>
              <a:t>0</a:t>
            </a:r>
            <a:r>
              <a:rPr lang="fr-FR" dirty="0" smtClean="0"/>
              <a:t> </a:t>
            </a:r>
            <a:r>
              <a:rPr lang="fr-FR" dirty="0" err="1" smtClean="0"/>
              <a:t>decrease</a:t>
            </a:r>
            <a:r>
              <a:rPr lang="fr-FR" dirty="0" smtClean="0"/>
              <a:t> at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due to an </a:t>
            </a:r>
            <a:r>
              <a:rPr lang="fr-FR" dirty="0" err="1" smtClean="0"/>
              <a:t>increase</a:t>
            </a:r>
            <a:r>
              <a:rPr lang="fr-FR" dirty="0" smtClean="0"/>
              <a:t> in </a:t>
            </a:r>
            <a:r>
              <a:rPr lang="fr-FR" dirty="0" err="1" smtClean="0"/>
              <a:t>residual</a:t>
            </a:r>
            <a:r>
              <a:rPr lang="fr-FR" dirty="0" smtClean="0"/>
              <a:t> </a:t>
            </a:r>
            <a:r>
              <a:rPr lang="fr-FR" dirty="0" err="1" smtClean="0"/>
              <a:t>resistance</a:t>
            </a:r>
            <a:r>
              <a:rPr lang="fr-FR" dirty="0" smtClean="0"/>
              <a:t> </a:t>
            </a:r>
            <a:r>
              <a:rPr lang="fr-FR" dirty="0" err="1" smtClean="0"/>
              <a:t>Rres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Q</a:t>
            </a:r>
            <a:r>
              <a:rPr lang="fr-FR" baseline="-25000" dirty="0" smtClean="0"/>
              <a:t>0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for quarter </a:t>
            </a:r>
            <a:r>
              <a:rPr lang="fr-FR" dirty="0" err="1" smtClean="0"/>
              <a:t>wave</a:t>
            </a:r>
            <a:r>
              <a:rPr lang="fr-FR" dirty="0" smtClean="0"/>
              <a:t> </a:t>
            </a:r>
            <a:r>
              <a:rPr lang="fr-FR" dirty="0" err="1" smtClean="0"/>
              <a:t>cavities</a:t>
            </a:r>
            <a:r>
              <a:rPr lang="fr-FR" dirty="0" smtClean="0"/>
              <a:t> due to R</a:t>
            </a:r>
            <a:r>
              <a:rPr lang="fr-FR" baseline="-25000" dirty="0" smtClean="0"/>
              <a:t>BCS</a:t>
            </a:r>
            <a:r>
              <a:rPr lang="fr-FR" dirty="0" smtClean="0"/>
              <a:t> </a:t>
            </a:r>
            <a:r>
              <a:rPr lang="fr-FR" dirty="0" err="1" smtClean="0"/>
              <a:t>reduction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baked</a:t>
            </a:r>
            <a:r>
              <a:rPr lang="fr-FR" dirty="0" smtClean="0"/>
              <a:t> at 100-120°C </a:t>
            </a:r>
            <a:r>
              <a:rPr lang="fr-FR" dirty="0" err="1" smtClean="0"/>
              <a:t>during</a:t>
            </a:r>
            <a:r>
              <a:rPr lang="fr-FR" dirty="0" smtClean="0"/>
              <a:t> 30-60h </a:t>
            </a:r>
            <a:r>
              <a:rPr lang="fr-FR" dirty="0" err="1" smtClean="0"/>
              <a:t>under</a:t>
            </a:r>
            <a:r>
              <a:rPr lang="fr-FR" dirty="0" smtClean="0"/>
              <a:t> ultra high vacuum</a:t>
            </a:r>
          </a:p>
          <a:p>
            <a:pPr lvl="1"/>
            <a:r>
              <a:rPr lang="fr-FR" dirty="0" smtClean="0"/>
              <a:t>→ </a:t>
            </a:r>
            <a:r>
              <a:rPr lang="fr-FR" dirty="0" err="1" smtClean="0"/>
              <a:t>Demanding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8185" y="5969621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Standard Q</a:t>
            </a:r>
            <a:r>
              <a:rPr lang="fr-FR" sz="1200" baseline="-25000" dirty="0" smtClean="0"/>
              <a:t>0</a:t>
            </a:r>
            <a:r>
              <a:rPr lang="fr-FR" sz="1200" dirty="0" smtClean="0"/>
              <a:t> </a:t>
            </a:r>
            <a:r>
              <a:rPr lang="fr-FR" sz="1200" dirty="0" err="1" smtClean="0"/>
              <a:t>improvement</a:t>
            </a:r>
            <a:r>
              <a:rPr lang="fr-FR" sz="1200" dirty="0" smtClean="0"/>
              <a:t> on Tesla </a:t>
            </a:r>
            <a:r>
              <a:rPr lang="fr-FR" sz="1200" dirty="0" err="1" smtClean="0"/>
              <a:t>cavity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726266" y="5837750"/>
            <a:ext cx="412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Improvement</a:t>
            </a:r>
            <a:r>
              <a:rPr lang="fr-FR" sz="1200" dirty="0" smtClean="0"/>
              <a:t> of Q</a:t>
            </a:r>
            <a:r>
              <a:rPr lang="fr-FR" sz="1200" baseline="-25000" dirty="0" smtClean="0"/>
              <a:t>0</a:t>
            </a:r>
            <a:r>
              <a:rPr lang="fr-FR" sz="1200" dirty="0" smtClean="0"/>
              <a:t> at IPN Orsay </a:t>
            </a:r>
            <a:r>
              <a:rPr lang="fr-FR" sz="1200" dirty="0" err="1" smtClean="0"/>
              <a:t>after</a:t>
            </a:r>
            <a:r>
              <a:rPr lang="fr-FR" sz="1200" dirty="0" smtClean="0"/>
              <a:t> </a:t>
            </a:r>
            <a:r>
              <a:rPr lang="fr-FR" sz="1200" dirty="0" err="1" smtClean="0"/>
              <a:t>Baking</a:t>
            </a:r>
            <a:r>
              <a:rPr lang="fr-FR" sz="1200" dirty="0" smtClean="0"/>
              <a:t> 110°C-55h</a:t>
            </a:r>
          </a:p>
          <a:p>
            <a:r>
              <a:rPr lang="fr-FR" sz="1200" dirty="0" err="1" smtClean="0"/>
              <a:t>Losses</a:t>
            </a:r>
            <a:r>
              <a:rPr lang="fr-FR" sz="1200" dirty="0" smtClean="0"/>
              <a:t> </a:t>
            </a:r>
            <a:r>
              <a:rPr lang="fr-FR" sz="1200" dirty="0" err="1" smtClean="0"/>
              <a:t>reduced</a:t>
            </a:r>
            <a:r>
              <a:rPr lang="fr-FR" sz="1200" dirty="0" smtClean="0"/>
              <a:t> by 37% at 6.5MV/m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040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5680" y="-171400"/>
            <a:ext cx="6609242" cy="927976"/>
          </a:xfrm>
        </p:spPr>
        <p:txBody>
          <a:bodyPr/>
          <a:lstStyle/>
          <a:p>
            <a:pPr algn="ctr"/>
            <a:r>
              <a:rPr lang="fr-FR" sz="1800" dirty="0" smtClean="0"/>
              <a:t>BAKING EXPERIMENTS AT CEA Saclay: </a:t>
            </a:r>
            <a:br>
              <a:rPr lang="fr-FR" sz="1800" dirty="0" smtClean="0"/>
            </a:br>
            <a:r>
              <a:rPr lang="fr-FR" sz="1800" dirty="0" err="1" smtClean="0"/>
              <a:t>Reduction</a:t>
            </a:r>
            <a:r>
              <a:rPr lang="fr-FR" sz="1800" dirty="0" smtClean="0"/>
              <a:t> of </a:t>
            </a:r>
            <a:r>
              <a:rPr lang="fr-FR" sz="1800" dirty="0" err="1" smtClean="0"/>
              <a:t>baking</a:t>
            </a:r>
            <a:r>
              <a:rPr lang="fr-FR" sz="1800" dirty="0" smtClean="0"/>
              <a:t> time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554658" cy="241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28" y="969383"/>
            <a:ext cx="2884897" cy="19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28" y="1026894"/>
            <a:ext cx="2881742" cy="207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62481"/>
            <a:ext cx="2695416" cy="195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45" y="3962481"/>
            <a:ext cx="2616473" cy="182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361" y="3919629"/>
            <a:ext cx="2714075" cy="204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508104" y="60005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B. </a:t>
            </a:r>
            <a:r>
              <a:rPr lang="fr-FR" dirty="0" err="1" smtClean="0">
                <a:solidFill>
                  <a:schemeClr val="bg1"/>
                </a:solidFill>
              </a:rPr>
              <a:t>Visentin</a:t>
            </a:r>
            <a:r>
              <a:rPr lang="fr-FR" dirty="0" smtClean="0">
                <a:solidFill>
                  <a:schemeClr val="bg1"/>
                </a:solidFill>
              </a:rPr>
              <a:t>, SRF2007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47864" y="296227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200" dirty="0" err="1" smtClean="0"/>
              <a:t>Cavity</a:t>
            </a:r>
            <a:r>
              <a:rPr lang="fr-FR" sz="1200" dirty="0" smtClean="0"/>
              <a:t> </a:t>
            </a:r>
            <a:r>
              <a:rPr lang="fr-FR" sz="1200" dirty="0" err="1" smtClean="0"/>
              <a:t>baked</a:t>
            </a:r>
            <a:r>
              <a:rPr lang="fr-FR" sz="1200" dirty="0" smtClean="0"/>
              <a:t> </a:t>
            </a:r>
            <a:r>
              <a:rPr lang="fr-FR" sz="1200" dirty="0" err="1" smtClean="0"/>
              <a:t>under</a:t>
            </a:r>
            <a:r>
              <a:rPr lang="fr-FR" sz="1200" dirty="0" smtClean="0"/>
              <a:t> argon </a:t>
            </a:r>
            <a:r>
              <a:rPr lang="fr-FR" sz="1200" dirty="0" err="1" smtClean="0"/>
              <a:t>atmosphere</a:t>
            </a:r>
            <a:endParaRPr lang="fr-FR" sz="12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200" dirty="0" err="1" smtClean="0"/>
              <a:t>Baking</a:t>
            </a:r>
            <a:r>
              <a:rPr lang="fr-FR" sz="1200" dirty="0" smtClean="0"/>
              <a:t> time </a:t>
            </a:r>
            <a:r>
              <a:rPr lang="fr-FR" sz="1200" dirty="0" err="1" smtClean="0"/>
              <a:t>decreased</a:t>
            </a:r>
            <a:r>
              <a:rPr lang="fr-FR" sz="1200" dirty="0" smtClean="0"/>
              <a:t> down to 3h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200" dirty="0" smtClean="0"/>
              <a:t>Performance </a:t>
            </a:r>
            <a:r>
              <a:rPr lang="fr-FR" sz="1200" dirty="0" err="1" smtClean="0"/>
              <a:t>similar</a:t>
            </a:r>
            <a:r>
              <a:rPr lang="fr-FR" sz="1200" dirty="0" smtClean="0"/>
              <a:t> to standard </a:t>
            </a:r>
            <a:r>
              <a:rPr lang="fr-FR" sz="1200" dirty="0" err="1" smtClean="0"/>
              <a:t>baking</a:t>
            </a:r>
            <a:r>
              <a:rPr lang="fr-FR" sz="1200" dirty="0" smtClean="0"/>
              <a:t> on </a:t>
            </a:r>
            <a:r>
              <a:rPr lang="fr-FR" sz="1200" dirty="0" err="1" smtClean="0"/>
              <a:t>electropolished</a:t>
            </a:r>
            <a:r>
              <a:rPr lang="fr-FR" sz="1200" dirty="0" smtClean="0"/>
              <a:t> </a:t>
            </a:r>
            <a:r>
              <a:rPr lang="fr-FR" sz="1200" dirty="0" err="1" smtClean="0"/>
              <a:t>cavity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363668" y="3530158"/>
            <a:ext cx="2503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Infrared</a:t>
            </a:r>
            <a:r>
              <a:rPr lang="fr-FR" sz="1200" dirty="0" smtClean="0"/>
              <a:t> </a:t>
            </a:r>
            <a:r>
              <a:rPr lang="fr-FR" sz="1200" dirty="0" err="1" smtClean="0"/>
              <a:t>heater</a:t>
            </a:r>
            <a:r>
              <a:rPr lang="fr-FR" sz="1200" dirty="0" smtClean="0"/>
              <a:t> in </a:t>
            </a:r>
            <a:r>
              <a:rPr lang="fr-FR" sz="1200" dirty="0" err="1" smtClean="0"/>
              <a:t>cleanroom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353466" y="5921777"/>
            <a:ext cx="5130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 smtClean="0"/>
              <a:t>Air </a:t>
            </a:r>
            <a:r>
              <a:rPr lang="fr-FR" sz="1600" dirty="0" err="1" smtClean="0"/>
              <a:t>baking</a:t>
            </a:r>
            <a:r>
              <a:rPr lang="fr-FR" sz="1600" dirty="0" smtClean="0"/>
              <a:t> </a:t>
            </a:r>
            <a:r>
              <a:rPr lang="fr-FR" sz="1600" dirty="0" err="1" smtClean="0"/>
              <a:t>deteriorates</a:t>
            </a:r>
            <a:r>
              <a:rPr lang="fr-FR" sz="1600" dirty="0" smtClean="0"/>
              <a:t> Q</a:t>
            </a:r>
            <a:r>
              <a:rPr lang="fr-FR" sz="1600" baseline="-25000" dirty="0" smtClean="0"/>
              <a:t>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 smtClean="0"/>
              <a:t>Evidence of </a:t>
            </a:r>
            <a:r>
              <a:rPr lang="fr-FR" sz="1600" dirty="0" err="1" smtClean="0"/>
              <a:t>Oxygen</a:t>
            </a:r>
            <a:r>
              <a:rPr lang="fr-FR" sz="1600" dirty="0" smtClean="0"/>
              <a:t> diffusion in </a:t>
            </a:r>
            <a:r>
              <a:rPr lang="fr-FR" sz="1600" dirty="0" err="1" smtClean="0"/>
              <a:t>bulk</a:t>
            </a:r>
            <a:r>
              <a:rPr lang="fr-FR" sz="1600" dirty="0" smtClean="0"/>
              <a:t> niobium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5837685" y="5917994"/>
            <a:ext cx="3775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160°C as </a:t>
            </a:r>
            <a:r>
              <a:rPr lang="fr-FR" sz="1600" dirty="0" err="1" smtClean="0"/>
              <a:t>baking</a:t>
            </a:r>
            <a:r>
              <a:rPr lang="fr-FR" sz="1600" dirty="0" smtClean="0"/>
              <a:t> T: </a:t>
            </a:r>
            <a:r>
              <a:rPr lang="fr-FR" sz="1600" dirty="0" err="1" smtClean="0"/>
              <a:t>decrease</a:t>
            </a:r>
            <a:r>
              <a:rPr lang="fr-FR" sz="1600" dirty="0" smtClean="0"/>
              <a:t> in Q</a:t>
            </a:r>
            <a:r>
              <a:rPr lang="fr-FR" sz="1600" baseline="-25000" dirty="0" smtClean="0"/>
              <a:t>0</a:t>
            </a:r>
            <a:endParaRPr lang="fr-FR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26806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80928"/>
            <a:ext cx="5832648" cy="85596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THANK YOU FOR YOUR ATTENTION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61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63688" y="292494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C000"/>
                </a:solidFill>
              </a:rPr>
              <a:t>CHEMICAL TREATMENTS</a:t>
            </a:r>
            <a:endParaRPr lang="fr-FR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9291" y="201194"/>
            <a:ext cx="82809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BCP TREATMENT: GENERALITIES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6954" y="1196752"/>
            <a:ext cx="84818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polished</a:t>
            </a:r>
            <a:r>
              <a:rPr lang="fr-FR" dirty="0" smtClean="0"/>
              <a:t> in a mixture of </a:t>
            </a:r>
            <a:r>
              <a:rPr lang="fr-FR" dirty="0" err="1" smtClean="0"/>
              <a:t>Hydrofluoric</a:t>
            </a:r>
            <a:r>
              <a:rPr lang="fr-FR" dirty="0" smtClean="0"/>
              <a:t>, </a:t>
            </a:r>
            <a:r>
              <a:rPr lang="fr-FR" dirty="0" err="1" smtClean="0"/>
              <a:t>Nitric</a:t>
            </a:r>
            <a:r>
              <a:rPr lang="fr-FR" dirty="0" smtClean="0"/>
              <a:t> &amp; </a:t>
            </a:r>
            <a:r>
              <a:rPr lang="fr-FR" dirty="0" err="1" smtClean="0"/>
              <a:t>Phosphoric</a:t>
            </a:r>
            <a:r>
              <a:rPr lang="fr-FR" dirty="0" smtClean="0"/>
              <a:t> </a:t>
            </a:r>
            <a:r>
              <a:rPr lang="fr-FR" dirty="0" err="1" smtClean="0"/>
              <a:t>acids</a:t>
            </a:r>
            <a:endParaRPr lang="fr-FR" dirty="0" smtClean="0"/>
          </a:p>
          <a:p>
            <a:r>
              <a:rPr lang="fr-FR" dirty="0" smtClean="0"/>
              <a:t>(FNP). T&lt;30°C to </a:t>
            </a:r>
            <a:r>
              <a:rPr lang="fr-FR" dirty="0" err="1" smtClean="0"/>
              <a:t>avoid</a:t>
            </a:r>
            <a:r>
              <a:rPr lang="fr-FR" dirty="0" smtClean="0"/>
              <a:t> H contamination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HNO</a:t>
            </a:r>
            <a:r>
              <a:rPr lang="fr-FR" baseline="-25000" dirty="0" smtClean="0"/>
              <a:t>3</a:t>
            </a:r>
            <a:r>
              <a:rPr lang="fr-FR" dirty="0" smtClean="0"/>
              <a:t>: Niobium </a:t>
            </a:r>
            <a:r>
              <a:rPr lang="fr-FR" dirty="0" err="1" smtClean="0"/>
              <a:t>oxidation</a:t>
            </a:r>
            <a:endParaRPr lang="fr-FR" dirty="0" smtClean="0"/>
          </a:p>
          <a:p>
            <a:r>
              <a:rPr lang="fr-FR" dirty="0" smtClean="0"/>
              <a:t>    HF: Oxyde </a:t>
            </a:r>
            <a:r>
              <a:rPr lang="fr-FR" dirty="0" err="1" smtClean="0"/>
              <a:t>removal</a:t>
            </a:r>
            <a:endParaRPr lang="fr-FR" dirty="0" smtClean="0"/>
          </a:p>
          <a:p>
            <a:r>
              <a:rPr lang="fr-FR" dirty="0" smtClean="0"/>
              <a:t>    H</a:t>
            </a:r>
            <a:r>
              <a:rPr lang="fr-FR" baseline="-25000" dirty="0" smtClean="0"/>
              <a:t>3</a:t>
            </a:r>
            <a:r>
              <a:rPr lang="fr-FR" dirty="0" smtClean="0"/>
              <a:t>PO</a:t>
            </a:r>
            <a:r>
              <a:rPr lang="fr-FR" baseline="-25000" dirty="0" smtClean="0"/>
              <a:t>4</a:t>
            </a:r>
            <a:r>
              <a:rPr lang="fr-FR" dirty="0" smtClean="0"/>
              <a:t>: </a:t>
            </a:r>
            <a:r>
              <a:rPr lang="fr-FR" dirty="0" err="1" smtClean="0"/>
              <a:t>Buffering</a:t>
            </a:r>
            <a:r>
              <a:rPr lang="fr-FR" dirty="0" smtClean="0"/>
              <a:t> of the </a:t>
            </a:r>
            <a:r>
              <a:rPr lang="fr-FR" dirty="0" err="1" smtClean="0"/>
              <a:t>reaction</a:t>
            </a:r>
            <a:endParaRPr lang="fr-FR" dirty="0" smtClean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By-</a:t>
            </a:r>
            <a:r>
              <a:rPr lang="fr-FR" dirty="0" err="1" smtClean="0"/>
              <a:t>Products</a:t>
            </a:r>
            <a:r>
              <a:rPr lang="fr-FR" dirty="0" smtClean="0"/>
              <a:t>: </a:t>
            </a:r>
            <a:r>
              <a:rPr lang="fr-FR" dirty="0" err="1" smtClean="0"/>
              <a:t>NOx</a:t>
            </a:r>
            <a:endParaRPr lang="fr-FR" dirty="0" smtClean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Composition </a:t>
            </a:r>
            <a:r>
              <a:rPr lang="fr-FR" dirty="0" err="1" smtClean="0"/>
              <a:t>until</a:t>
            </a:r>
            <a:r>
              <a:rPr lang="fr-FR" dirty="0" smtClean="0"/>
              <a:t> 2007: 1 – 1 </a:t>
            </a:r>
            <a:r>
              <a:rPr lang="fr-FR" dirty="0"/>
              <a:t>–</a:t>
            </a:r>
            <a:r>
              <a:rPr lang="fr-FR" dirty="0" smtClean="0"/>
              <a:t> 2		</a:t>
            </a:r>
            <a:r>
              <a:rPr lang="fr-FR" dirty="0" err="1" smtClean="0"/>
              <a:t>Removal</a:t>
            </a:r>
            <a:r>
              <a:rPr lang="fr-FR" dirty="0" smtClean="0"/>
              <a:t> rate 1µm/min</a:t>
            </a:r>
          </a:p>
          <a:p>
            <a:r>
              <a:rPr lang="fr-FR" dirty="0"/>
              <a:t> </a:t>
            </a:r>
            <a:r>
              <a:rPr lang="fr-FR" dirty="0" smtClean="0"/>
              <a:t>   But new QSE </a:t>
            </a:r>
            <a:r>
              <a:rPr lang="fr-FR" dirty="0" err="1" smtClean="0"/>
              <a:t>constraints</a:t>
            </a:r>
            <a:r>
              <a:rPr lang="fr-FR" dirty="0" smtClean="0"/>
              <a:t>: HF &lt; 7</a:t>
            </a:r>
            <a:r>
              <a:rPr lang="fr-FR" dirty="0"/>
              <a:t>%</a:t>
            </a:r>
            <a:endParaRPr lang="fr-FR" dirty="0" smtClean="0"/>
          </a:p>
          <a:p>
            <a:r>
              <a:rPr lang="fr-FR" dirty="0" smtClean="0"/>
              <a:t>    Mixture </a:t>
            </a:r>
            <a:r>
              <a:rPr lang="fr-FR" dirty="0" err="1" smtClean="0"/>
              <a:t>changed</a:t>
            </a:r>
            <a:r>
              <a:rPr lang="fr-FR" dirty="0" smtClean="0"/>
              <a:t>: 1 – 1 </a:t>
            </a:r>
            <a:r>
              <a:rPr lang="fr-FR" dirty="0"/>
              <a:t>–</a:t>
            </a:r>
            <a:r>
              <a:rPr lang="fr-FR" dirty="0" smtClean="0"/>
              <a:t> 2.4 	</a:t>
            </a:r>
            <a:r>
              <a:rPr lang="fr-FR" dirty="0" err="1" smtClean="0"/>
              <a:t>Removal</a:t>
            </a:r>
            <a:r>
              <a:rPr lang="fr-FR" dirty="0" smtClean="0"/>
              <a:t> rate 0.8µm/min</a:t>
            </a:r>
          </a:p>
          <a:p>
            <a:endParaRPr lang="fr-FR" dirty="0"/>
          </a:p>
        </p:txBody>
      </p:sp>
      <p:pic>
        <p:nvPicPr>
          <p:cNvPr id="1026" name="Picture 2" descr="\\DAPDC5\Manip\SACM_Lab_Chimie_SB\PROJET SALLE BLANCHE Bât 124 Nord\7 PHOTOS\Phase Travaux Salle Blanche 124\Photos phase Travaux\SB 124 00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19" y="2073300"/>
            <a:ext cx="1296232" cy="172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APDC5\Manip\SACM_Lab_Chimie_SB\PROJET SALLE BLANCHE Bât 124 Nord\7 PHOTOS\Phase Travaux Salle Blanche 124\Photos phase Travaux\SB 124 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75" y="5167070"/>
            <a:ext cx="1872208" cy="140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08" y="2585080"/>
            <a:ext cx="322303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804248" y="3196217"/>
            <a:ext cx="2461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Scrubber for </a:t>
            </a:r>
            <a:r>
              <a:rPr lang="fr-FR" sz="1200" dirty="0" err="1" smtClean="0"/>
              <a:t>gaseous</a:t>
            </a:r>
            <a:r>
              <a:rPr lang="fr-FR" sz="1200" dirty="0" smtClean="0"/>
              <a:t> </a:t>
            </a:r>
            <a:r>
              <a:rPr lang="fr-FR" sz="1200" dirty="0" err="1" smtClean="0"/>
              <a:t>exhausts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803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1983" y="-99392"/>
            <a:ext cx="7236464" cy="908720"/>
          </a:xfrm>
        </p:spPr>
        <p:txBody>
          <a:bodyPr/>
          <a:lstStyle/>
          <a:p>
            <a:pPr algn="ctr"/>
            <a:r>
              <a:rPr lang="fr-FR" dirty="0" smtClean="0"/>
              <a:t>TREATMENT </a:t>
            </a:r>
            <a:r>
              <a:rPr lang="fr-FR" dirty="0" err="1" smtClean="0"/>
              <a:t>EVOLUTIOn</a:t>
            </a:r>
            <a:r>
              <a:rPr lang="fr-FR" dirty="0" smtClean="0"/>
              <a:t> AT CEA SACLAY</a:t>
            </a:r>
            <a:br>
              <a:rPr lang="fr-FR" dirty="0" smtClean="0"/>
            </a:br>
            <a:r>
              <a:rPr lang="fr-FR" dirty="0" smtClean="0"/>
              <a:t>RESULTS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4098" name="Picture 2" descr="\\DAPDC5\Manip\SACM_Lab_Chimie_SB\DOCUMENTS TECHNIQUES BAT 719\PHOTOS\photos Traitement cavité mono\trait FN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50" y="1483043"/>
            <a:ext cx="2232248" cy="17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DAPDC5\Manip\SACM_Lab_Chimie_SB\DOCUMENTS TECHNIQUES BAT 719\PHOTOS\Sorbonne 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03" y="1514751"/>
            <a:ext cx="2365636" cy="17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10203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97" y="1483043"/>
            <a:ext cx="2333063" cy="175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21512" y="873645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Evolution of </a:t>
            </a:r>
            <a:r>
              <a:rPr lang="fr-FR" dirty="0" err="1" smtClean="0"/>
              <a:t>chemical</a:t>
            </a:r>
            <a:r>
              <a:rPr lang="fr-FR" dirty="0" smtClean="0"/>
              <a:t> </a:t>
            </a:r>
            <a:r>
              <a:rPr lang="fr-FR" dirty="0" err="1" smtClean="0"/>
              <a:t>treatment</a:t>
            </a:r>
            <a:r>
              <a:rPr lang="fr-FR" dirty="0" smtClean="0"/>
              <a:t> of </a:t>
            </a:r>
            <a:r>
              <a:rPr lang="fr-FR" dirty="0" err="1" smtClean="0"/>
              <a:t>elliptical</a:t>
            </a:r>
            <a:r>
              <a:rPr lang="fr-FR" dirty="0" smtClean="0"/>
              <a:t> </a:t>
            </a:r>
            <a:r>
              <a:rPr lang="fr-FR" dirty="0" err="1" smtClean="0"/>
              <a:t>cavities</a:t>
            </a:r>
            <a:r>
              <a:rPr lang="fr-FR" dirty="0" smtClean="0"/>
              <a:t>: </a:t>
            </a:r>
          </a:p>
          <a:p>
            <a:pPr algn="ctr"/>
            <a:r>
              <a:rPr lang="fr-FR" dirty="0" smtClean="0"/>
              <a:t>Automation and </a:t>
            </a:r>
            <a:r>
              <a:rPr lang="fr-FR" dirty="0" err="1" smtClean="0"/>
              <a:t>safety</a:t>
            </a:r>
            <a:r>
              <a:rPr lang="fr-FR" dirty="0" smtClean="0"/>
              <a:t> </a:t>
            </a:r>
            <a:r>
              <a:rPr lang="fr-FR" dirty="0" err="1" smtClean="0"/>
              <a:t>improvement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56209"/>
            <a:ext cx="2483768" cy="16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228184" y="5658757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Visentin</a:t>
            </a:r>
            <a:r>
              <a:rPr lang="fr-FR" sz="1000" dirty="0" smtClean="0"/>
              <a:t> et al. LINAC2004</a:t>
            </a:r>
            <a:endParaRPr lang="fr-FR" sz="1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83" y="3547081"/>
            <a:ext cx="3312368" cy="180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121761" y="5966522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Visentin</a:t>
            </a:r>
            <a:r>
              <a:rPr lang="fr-FR" sz="1000" dirty="0" smtClean="0"/>
              <a:t> et al. EPAC2002</a:t>
            </a:r>
            <a:endParaRPr lang="fr-FR" sz="1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2" y="3547081"/>
            <a:ext cx="2240863" cy="17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06628" y="6025572"/>
            <a:ext cx="2333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C.Z. Antoine et al. SRF1999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154754" y="5397147"/>
            <a:ext cx="245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Tests </a:t>
            </a:r>
            <a:r>
              <a:rPr lang="fr-FR" sz="1400" dirty="0" err="1" smtClean="0"/>
              <a:t>with</a:t>
            </a:r>
            <a:r>
              <a:rPr lang="fr-FR" sz="1400" dirty="0" smtClean="0"/>
              <a:t> alternative </a:t>
            </a:r>
            <a:r>
              <a:rPr lang="fr-FR" sz="1400" dirty="0" err="1" smtClean="0"/>
              <a:t>chemistry</a:t>
            </a:r>
            <a:r>
              <a:rPr lang="fr-FR" sz="1400" dirty="0" smtClean="0"/>
              <a:t> (FNS)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101322" y="5436311"/>
            <a:ext cx="245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High gradients </a:t>
            </a:r>
            <a:r>
              <a:rPr lang="fr-FR" sz="1400" dirty="0" err="1" smtClean="0"/>
              <a:t>achieved</a:t>
            </a:r>
            <a:r>
              <a:rPr lang="fr-FR" sz="1400" dirty="0" smtClean="0"/>
              <a:t> </a:t>
            </a:r>
            <a:r>
              <a:rPr lang="fr-FR" sz="1400" dirty="0" err="1" smtClean="0"/>
              <a:t>after</a:t>
            </a:r>
            <a:r>
              <a:rPr lang="fr-FR" sz="1400" dirty="0" smtClean="0"/>
              <a:t> BCP </a:t>
            </a:r>
            <a:r>
              <a:rPr lang="fr-FR" sz="1400" dirty="0" err="1" smtClean="0"/>
              <a:t>treatment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228184" y="53113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Results</a:t>
            </a:r>
            <a:r>
              <a:rPr lang="fr-FR" sz="1400" dirty="0" smtClean="0"/>
              <a:t> on 5-Cell 700MHz </a:t>
            </a:r>
            <a:r>
              <a:rPr lang="fr-FR" sz="1400" dirty="0" err="1" smtClean="0"/>
              <a:t>cavity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397476" y="5059208"/>
            <a:ext cx="6480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b="1" dirty="0" smtClean="0"/>
              <a:t>(</a:t>
            </a:r>
            <a:r>
              <a:rPr lang="fr-FR" sz="600" b="1" dirty="0" err="1" smtClean="0"/>
              <a:t>baked</a:t>
            </a:r>
            <a:r>
              <a:rPr lang="fr-FR" sz="600" b="1" dirty="0" smtClean="0"/>
              <a:t>)</a:t>
            </a:r>
            <a:endParaRPr lang="fr-FR" sz="600" b="1" dirty="0"/>
          </a:p>
        </p:txBody>
      </p:sp>
    </p:spTree>
    <p:extLst>
      <p:ext uri="{BB962C8B-B14F-4D97-AF65-F5344CB8AC3E}">
        <p14:creationId xmlns:p14="http://schemas.microsoft.com/office/powerpoint/2010/main" val="804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600" dirty="0" smtClean="0"/>
              <a:t>TREATMENT of Quarter WAVE and SPOKE RESONATORS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3074" name="Picture 2" descr="\\DAPDC5\Manip\SACM_Lab_Chimie_SB\DOCUMENTS TECHNIQUES BAT 719\PHOTOS\chimiecavité spiral II\implantation2 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61" y="1034261"/>
            <a:ext cx="1656183" cy="22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Dapdc5\feozenou\My Documents\Divers\Jülich\Traitement\P10208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44" y="1024102"/>
            <a:ext cx="2630467" cy="197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91680" y="3270589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Treatment</a:t>
            </a:r>
            <a:r>
              <a:rPr lang="fr-FR" dirty="0" smtClean="0"/>
              <a:t> of Spiral2 and </a:t>
            </a:r>
            <a:r>
              <a:rPr lang="fr-FR" dirty="0" err="1" smtClean="0"/>
              <a:t>spoke</a:t>
            </a:r>
            <a:r>
              <a:rPr lang="fr-FR" dirty="0" smtClean="0"/>
              <a:t> </a:t>
            </a:r>
            <a:r>
              <a:rPr lang="fr-FR" dirty="0" err="1" smtClean="0"/>
              <a:t>cavities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circulating</a:t>
            </a:r>
            <a:r>
              <a:rPr lang="fr-FR" dirty="0" smtClean="0"/>
              <a:t> </a:t>
            </a:r>
            <a:r>
              <a:rPr lang="fr-FR" dirty="0" err="1" smtClean="0"/>
              <a:t>acid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76" y="3813549"/>
            <a:ext cx="3538981" cy="23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\\Dapdc5\feozenou\My Documents\Rinçage spiral II semaine 50 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86" y="4098846"/>
            <a:ext cx="2875334" cy="164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968044" y="5836467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High Pressure </a:t>
            </a:r>
            <a:r>
              <a:rPr lang="fr-FR" sz="1000" dirty="0" err="1" smtClean="0"/>
              <a:t>Rinsing</a:t>
            </a:r>
            <a:r>
              <a:rPr lang="fr-FR" sz="1000" dirty="0" smtClean="0"/>
              <a:t> (HPR) of Spiral2 </a:t>
            </a:r>
            <a:r>
              <a:rPr lang="fr-FR" sz="1000" dirty="0" err="1" smtClean="0"/>
              <a:t>cavity</a:t>
            </a:r>
            <a:endParaRPr lang="fr-FR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85276" y="6151483"/>
            <a:ext cx="3338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Qualification of Spiral 2 </a:t>
            </a:r>
            <a:r>
              <a:rPr lang="fr-FR" sz="1000" dirty="0" err="1" smtClean="0"/>
              <a:t>Cavities</a:t>
            </a:r>
            <a:r>
              <a:rPr lang="fr-FR" sz="1000" dirty="0" smtClean="0"/>
              <a:t> </a:t>
            </a:r>
            <a:r>
              <a:rPr lang="fr-FR" sz="1000" dirty="0" err="1" smtClean="0"/>
              <a:t>after</a:t>
            </a:r>
            <a:r>
              <a:rPr lang="fr-FR" sz="1000" dirty="0" smtClean="0"/>
              <a:t> BCP </a:t>
            </a:r>
            <a:r>
              <a:rPr lang="fr-FR" sz="1000" dirty="0" err="1" smtClean="0"/>
              <a:t>treatment</a:t>
            </a:r>
            <a:endParaRPr lang="fr-FR" sz="1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001" y="1196752"/>
            <a:ext cx="752407" cy="47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001" y="1797355"/>
            <a:ext cx="883951" cy="42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08724"/>
            <a:ext cx="2287403" cy="60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51720" y="2931197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C000"/>
                </a:solidFill>
              </a:rPr>
              <a:t>ELECTROPOLISHING (EP)</a:t>
            </a:r>
            <a:endParaRPr lang="fr-FR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35896" y="44624"/>
            <a:ext cx="3204016" cy="927976"/>
          </a:xfrm>
        </p:spPr>
        <p:txBody>
          <a:bodyPr/>
          <a:lstStyle/>
          <a:p>
            <a:r>
              <a:rPr lang="fr-FR" dirty="0" smtClean="0"/>
              <a:t>GENERALITIES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95400" y="981075"/>
            <a:ext cx="78486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fr-FR" altLang="fr-FR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Process</a:t>
            </a:r>
            <a:endParaRPr kumimoji="0" lang="fr-FR" altLang="fr-FR" sz="1800" b="0" i="0" u="sng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</a:endParaRPr>
          </a:p>
          <a:p>
            <a:pPr marL="0" marR="0" lvl="0" indent="2635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Nb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polished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internally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with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 an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electrolyte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2635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concentrated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 H</a:t>
            </a:r>
            <a:r>
              <a:rPr kumimoji="0" lang="fr-FR" altLang="fr-FR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SO</a:t>
            </a:r>
            <a:r>
              <a:rPr kumimoji="0" lang="fr-FR" altLang="fr-FR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4 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- HF mixture)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under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 voltage</a:t>
            </a:r>
          </a:p>
          <a:p>
            <a:pPr marL="0" marR="0" lvl="0" indent="2635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Cavity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 ≡ Anode </a:t>
            </a:r>
            <a:endParaRPr lang="fr-FR" altLang="fr-FR" sz="1800" kern="0" dirty="0">
              <a:solidFill>
                <a:srgbClr val="333399"/>
              </a:solidFill>
              <a:latin typeface="Arial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FR" altLang="fr-FR" sz="1800" b="0" i="0" u="none" strike="noStrike" kern="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Cathode ≡ Al pipe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inside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 the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cavity</a:t>
            </a:r>
            <a:endParaRPr kumimoji="0" lang="fr-FR" alt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</a:endParaRPr>
          </a:p>
          <a:p>
            <a:pPr marL="0" marR="0" lvl="0" indent="2635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fr-FR" altLang="fr-FR" sz="18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Chemical</a:t>
            </a:r>
            <a:r>
              <a:rPr kumimoji="0" lang="fr-FR" altLang="fr-FR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altLang="fr-FR" sz="18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reactions</a:t>
            </a:r>
            <a:endParaRPr kumimoji="0" lang="fr-FR" altLang="fr-FR" sz="1800" b="0" i="0" u="sng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  <a:p>
            <a:pPr marL="0" marR="0" lvl="0" indent="2635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Anode: Niobium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oxidation</a:t>
            </a:r>
            <a:endParaRPr kumimoji="0" lang="fr-FR" alt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  <a:p>
            <a:pPr marL="0" marR="0" lvl="0" indent="263525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2 Nb + 5 H</a:t>
            </a:r>
            <a:r>
              <a:rPr kumimoji="0" lang="fr-FR" altLang="fr-FR" sz="18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fr-FR" alt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O </a:t>
            </a:r>
            <a:r>
              <a:rPr kumimoji="0" lang="fr-FR" alt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sym typeface="Symbol" pitchFamily="18" charset="2"/>
              </a:rPr>
              <a:t></a:t>
            </a:r>
            <a:r>
              <a:rPr kumimoji="0" lang="fr-FR" alt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 Nb</a:t>
            </a:r>
            <a:r>
              <a:rPr kumimoji="0" lang="fr-FR" altLang="fr-FR" sz="18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fr-FR" alt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fr-FR" altLang="fr-FR" sz="18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5</a:t>
            </a:r>
            <a:r>
              <a:rPr kumimoji="0" lang="fr-FR" alt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 + 10 H</a:t>
            </a:r>
            <a:r>
              <a:rPr kumimoji="0" lang="fr-FR" altLang="fr-FR" sz="18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+</a:t>
            </a:r>
            <a:r>
              <a:rPr kumimoji="0" lang="fr-FR" alt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 + 10 e</a:t>
            </a:r>
            <a:r>
              <a:rPr kumimoji="0" lang="fr-FR" altLang="fr-FR" sz="18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-</a:t>
            </a: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FR" alt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Cathode: H</a:t>
            </a:r>
            <a:r>
              <a:rPr kumimoji="0" lang="fr-FR" altLang="fr-FR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generation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263525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2 H</a:t>
            </a:r>
            <a:r>
              <a:rPr kumimoji="0" lang="en-GB" altLang="fr-FR" sz="18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+</a:t>
            </a:r>
            <a:r>
              <a:rPr kumimoji="0" lang="en-GB" alt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 + 2 e</a:t>
            </a:r>
            <a:r>
              <a:rPr kumimoji="0" lang="en-GB" altLang="fr-FR" sz="18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-</a:t>
            </a:r>
            <a:r>
              <a:rPr kumimoji="0" lang="en-GB" alt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alt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sym typeface="Symbol" pitchFamily="18" charset="2"/>
              </a:rPr>
              <a:t></a:t>
            </a:r>
            <a:r>
              <a:rPr kumimoji="0" lang="en-GB" alt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 H</a:t>
            </a:r>
            <a:r>
              <a:rPr kumimoji="0" lang="en-GB" altLang="fr-FR" sz="18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2</a:t>
            </a:r>
            <a:endParaRPr lang="fr-FR" altLang="fr-FR" sz="1800" i="1" kern="0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FR" alt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HF: dissolution of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oxide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 Nb</a:t>
            </a:r>
            <a:r>
              <a:rPr kumimoji="0" lang="fr-FR" altLang="fr-FR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fr-FR" altLang="fr-FR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5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 layer</a:t>
            </a:r>
          </a:p>
          <a:p>
            <a:pPr marL="0" marR="0" lvl="0" indent="2635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fr-FR" altLang="fr-FR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SO</a:t>
            </a:r>
            <a:r>
              <a:rPr kumimoji="0" lang="fr-FR" altLang="fr-FR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4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: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forming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 of a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viscous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 layer</a:t>
            </a:r>
          </a:p>
          <a:p>
            <a:pPr marL="1071563" marR="0" lvl="1" indent="-6286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fr-FR" alt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3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9872" y="44624"/>
            <a:ext cx="2627952" cy="855968"/>
          </a:xfrm>
        </p:spPr>
        <p:txBody>
          <a:bodyPr/>
          <a:lstStyle/>
          <a:p>
            <a:r>
              <a:rPr lang="fr-FR" dirty="0" smtClean="0"/>
              <a:t>GENERALITIES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150938" y="2574925"/>
            <a:ext cx="7777162" cy="1430338"/>
            <a:chOff x="295" y="3521"/>
            <a:chExt cx="5601" cy="544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3107" y="3566"/>
              <a:ext cx="1383" cy="499"/>
              <a:chOff x="113" y="2387"/>
              <a:chExt cx="5647" cy="1542"/>
            </a:xfrm>
          </p:grpSpPr>
          <p:sp>
            <p:nvSpPr>
              <p:cNvPr id="113" name="Line 4"/>
              <p:cNvSpPr>
                <a:spLocks noChangeShapeType="1"/>
              </p:cNvSpPr>
              <p:nvPr/>
            </p:nvSpPr>
            <p:spPr bwMode="auto">
              <a:xfrm flipV="1">
                <a:off x="113" y="3566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Line 5"/>
              <p:cNvSpPr>
                <a:spLocks noChangeShapeType="1"/>
              </p:cNvSpPr>
              <p:nvPr/>
            </p:nvSpPr>
            <p:spPr bwMode="auto">
              <a:xfrm>
                <a:off x="249" y="3566"/>
                <a:ext cx="136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Line 6"/>
              <p:cNvSpPr>
                <a:spLocks noChangeShapeType="1"/>
              </p:cNvSpPr>
              <p:nvPr/>
            </p:nvSpPr>
            <p:spPr bwMode="auto">
              <a:xfrm flipV="1">
                <a:off x="385" y="3385"/>
                <a:ext cx="182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Line 7"/>
              <p:cNvSpPr>
                <a:spLocks noChangeShapeType="1"/>
              </p:cNvSpPr>
              <p:nvPr/>
            </p:nvSpPr>
            <p:spPr bwMode="auto">
              <a:xfrm>
                <a:off x="567" y="3385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Line 8"/>
              <p:cNvSpPr>
                <a:spLocks noChangeShapeType="1"/>
              </p:cNvSpPr>
              <p:nvPr/>
            </p:nvSpPr>
            <p:spPr bwMode="auto">
              <a:xfrm flipV="1">
                <a:off x="703" y="3203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Line 9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Line 10"/>
              <p:cNvSpPr>
                <a:spLocks noChangeShapeType="1"/>
              </p:cNvSpPr>
              <p:nvPr/>
            </p:nvSpPr>
            <p:spPr bwMode="auto">
              <a:xfrm flipV="1">
                <a:off x="975" y="3113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Line 11"/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Line 12"/>
              <p:cNvSpPr>
                <a:spLocks noChangeShapeType="1"/>
              </p:cNvSpPr>
              <p:nvPr/>
            </p:nvSpPr>
            <p:spPr bwMode="auto">
              <a:xfrm flipV="1">
                <a:off x="1247" y="2886"/>
                <a:ext cx="227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Line 13"/>
              <p:cNvSpPr>
                <a:spLocks noChangeShapeType="1"/>
              </p:cNvSpPr>
              <p:nvPr/>
            </p:nvSpPr>
            <p:spPr bwMode="auto">
              <a:xfrm>
                <a:off x="1474" y="2886"/>
                <a:ext cx="9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Line 14"/>
              <p:cNvSpPr>
                <a:spLocks noChangeShapeType="1"/>
              </p:cNvSpPr>
              <p:nvPr/>
            </p:nvSpPr>
            <p:spPr bwMode="auto">
              <a:xfrm flipV="1">
                <a:off x="1565" y="2704"/>
                <a:ext cx="226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Line 15"/>
              <p:cNvSpPr>
                <a:spLocks noChangeShapeType="1"/>
              </p:cNvSpPr>
              <p:nvPr/>
            </p:nvSpPr>
            <p:spPr bwMode="auto">
              <a:xfrm>
                <a:off x="1791" y="2704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Line 16"/>
              <p:cNvSpPr>
                <a:spLocks noChangeShapeType="1"/>
              </p:cNvSpPr>
              <p:nvPr/>
            </p:nvSpPr>
            <p:spPr bwMode="auto">
              <a:xfrm flipV="1">
                <a:off x="1882" y="2478"/>
                <a:ext cx="272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Line 17"/>
              <p:cNvSpPr>
                <a:spLocks noChangeShapeType="1"/>
              </p:cNvSpPr>
              <p:nvPr/>
            </p:nvSpPr>
            <p:spPr bwMode="auto">
              <a:xfrm>
                <a:off x="2154" y="2478"/>
                <a:ext cx="9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Line 18"/>
              <p:cNvSpPr>
                <a:spLocks noChangeShapeType="1"/>
              </p:cNvSpPr>
              <p:nvPr/>
            </p:nvSpPr>
            <p:spPr bwMode="auto">
              <a:xfrm flipV="1">
                <a:off x="2245" y="2387"/>
                <a:ext cx="227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Line 19"/>
              <p:cNvSpPr>
                <a:spLocks noChangeShapeType="1"/>
              </p:cNvSpPr>
              <p:nvPr/>
            </p:nvSpPr>
            <p:spPr bwMode="auto">
              <a:xfrm>
                <a:off x="2472" y="2387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Line 20"/>
              <p:cNvSpPr>
                <a:spLocks noChangeShapeType="1"/>
              </p:cNvSpPr>
              <p:nvPr/>
            </p:nvSpPr>
            <p:spPr bwMode="auto">
              <a:xfrm flipV="1">
                <a:off x="2653" y="2387"/>
                <a:ext cx="182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Line 21"/>
              <p:cNvSpPr>
                <a:spLocks noChangeShapeType="1"/>
              </p:cNvSpPr>
              <p:nvPr/>
            </p:nvSpPr>
            <p:spPr bwMode="auto">
              <a:xfrm>
                <a:off x="2835" y="2387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Line 22"/>
              <p:cNvSpPr>
                <a:spLocks noChangeShapeType="1"/>
              </p:cNvSpPr>
              <p:nvPr/>
            </p:nvSpPr>
            <p:spPr bwMode="auto">
              <a:xfrm flipV="1">
                <a:off x="3016" y="2387"/>
                <a:ext cx="13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Line 23"/>
              <p:cNvSpPr>
                <a:spLocks noChangeShapeType="1"/>
              </p:cNvSpPr>
              <p:nvPr/>
            </p:nvSpPr>
            <p:spPr bwMode="auto">
              <a:xfrm>
                <a:off x="3152" y="2387"/>
                <a:ext cx="181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Line 24"/>
              <p:cNvSpPr>
                <a:spLocks noChangeShapeType="1"/>
              </p:cNvSpPr>
              <p:nvPr/>
            </p:nvSpPr>
            <p:spPr bwMode="auto">
              <a:xfrm flipV="1">
                <a:off x="3334" y="2523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Line 25"/>
              <p:cNvSpPr>
                <a:spLocks noChangeShapeType="1"/>
              </p:cNvSpPr>
              <p:nvPr/>
            </p:nvSpPr>
            <p:spPr bwMode="auto">
              <a:xfrm>
                <a:off x="3470" y="2523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Line 26"/>
              <p:cNvSpPr>
                <a:spLocks noChangeShapeType="1"/>
              </p:cNvSpPr>
              <p:nvPr/>
            </p:nvSpPr>
            <p:spPr bwMode="auto">
              <a:xfrm flipV="1">
                <a:off x="3651" y="2659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Line 27"/>
              <p:cNvSpPr>
                <a:spLocks noChangeShapeType="1"/>
              </p:cNvSpPr>
              <p:nvPr/>
            </p:nvSpPr>
            <p:spPr bwMode="auto">
              <a:xfrm>
                <a:off x="3787" y="2659"/>
                <a:ext cx="227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Line 28"/>
              <p:cNvSpPr>
                <a:spLocks noChangeShapeType="1"/>
              </p:cNvSpPr>
              <p:nvPr/>
            </p:nvSpPr>
            <p:spPr bwMode="auto">
              <a:xfrm flipV="1">
                <a:off x="4014" y="2750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Line 29"/>
              <p:cNvSpPr>
                <a:spLocks noChangeShapeType="1"/>
              </p:cNvSpPr>
              <p:nvPr/>
            </p:nvSpPr>
            <p:spPr bwMode="auto">
              <a:xfrm>
                <a:off x="4195" y="2750"/>
                <a:ext cx="273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Line 30"/>
              <p:cNvSpPr>
                <a:spLocks noChangeShapeType="1"/>
              </p:cNvSpPr>
              <p:nvPr/>
            </p:nvSpPr>
            <p:spPr bwMode="auto">
              <a:xfrm flipV="1">
                <a:off x="4468" y="2886"/>
                <a:ext cx="13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Line 31"/>
              <p:cNvSpPr>
                <a:spLocks noChangeShapeType="1"/>
              </p:cNvSpPr>
              <p:nvPr/>
            </p:nvSpPr>
            <p:spPr bwMode="auto">
              <a:xfrm>
                <a:off x="4604" y="2886"/>
                <a:ext cx="226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Line 32"/>
              <p:cNvSpPr>
                <a:spLocks noChangeShapeType="1"/>
              </p:cNvSpPr>
              <p:nvPr/>
            </p:nvSpPr>
            <p:spPr bwMode="auto">
              <a:xfrm flipV="1">
                <a:off x="4830" y="3022"/>
                <a:ext cx="137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Line 33"/>
              <p:cNvSpPr>
                <a:spLocks noChangeShapeType="1"/>
              </p:cNvSpPr>
              <p:nvPr/>
            </p:nvSpPr>
            <p:spPr bwMode="auto">
              <a:xfrm>
                <a:off x="4967" y="3022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Line 34"/>
              <p:cNvSpPr>
                <a:spLocks noChangeShapeType="1"/>
              </p:cNvSpPr>
              <p:nvPr/>
            </p:nvSpPr>
            <p:spPr bwMode="auto">
              <a:xfrm flipV="1">
                <a:off x="5148" y="3203"/>
                <a:ext cx="9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Line 35"/>
              <p:cNvSpPr>
                <a:spLocks noChangeShapeType="1"/>
              </p:cNvSpPr>
              <p:nvPr/>
            </p:nvSpPr>
            <p:spPr bwMode="auto">
              <a:xfrm>
                <a:off x="5239" y="3203"/>
                <a:ext cx="226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Line 36"/>
              <p:cNvSpPr>
                <a:spLocks noChangeShapeType="1"/>
              </p:cNvSpPr>
              <p:nvPr/>
            </p:nvSpPr>
            <p:spPr bwMode="auto">
              <a:xfrm flipV="1">
                <a:off x="5465" y="3430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Line 37"/>
              <p:cNvSpPr>
                <a:spLocks noChangeShapeType="1"/>
              </p:cNvSpPr>
              <p:nvPr/>
            </p:nvSpPr>
            <p:spPr bwMode="auto">
              <a:xfrm>
                <a:off x="5556" y="3430"/>
                <a:ext cx="204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295" y="3566"/>
              <a:ext cx="1383" cy="499"/>
              <a:chOff x="113" y="2387"/>
              <a:chExt cx="5647" cy="1542"/>
            </a:xfrm>
          </p:grpSpPr>
          <p:sp>
            <p:nvSpPr>
              <p:cNvPr id="79" name="Line 39"/>
              <p:cNvSpPr>
                <a:spLocks noChangeShapeType="1"/>
              </p:cNvSpPr>
              <p:nvPr/>
            </p:nvSpPr>
            <p:spPr bwMode="auto">
              <a:xfrm flipV="1">
                <a:off x="113" y="3566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Line 40"/>
              <p:cNvSpPr>
                <a:spLocks noChangeShapeType="1"/>
              </p:cNvSpPr>
              <p:nvPr/>
            </p:nvSpPr>
            <p:spPr bwMode="auto">
              <a:xfrm>
                <a:off x="249" y="3566"/>
                <a:ext cx="136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Line 41"/>
              <p:cNvSpPr>
                <a:spLocks noChangeShapeType="1"/>
              </p:cNvSpPr>
              <p:nvPr/>
            </p:nvSpPr>
            <p:spPr bwMode="auto">
              <a:xfrm flipV="1">
                <a:off x="385" y="3385"/>
                <a:ext cx="182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Line 42"/>
              <p:cNvSpPr>
                <a:spLocks noChangeShapeType="1"/>
              </p:cNvSpPr>
              <p:nvPr/>
            </p:nvSpPr>
            <p:spPr bwMode="auto">
              <a:xfrm>
                <a:off x="567" y="3385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Line 43"/>
              <p:cNvSpPr>
                <a:spLocks noChangeShapeType="1"/>
              </p:cNvSpPr>
              <p:nvPr/>
            </p:nvSpPr>
            <p:spPr bwMode="auto">
              <a:xfrm flipV="1">
                <a:off x="703" y="3203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Line 44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Line 45"/>
              <p:cNvSpPr>
                <a:spLocks noChangeShapeType="1"/>
              </p:cNvSpPr>
              <p:nvPr/>
            </p:nvSpPr>
            <p:spPr bwMode="auto">
              <a:xfrm flipV="1">
                <a:off x="975" y="3113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Line 46"/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Line 47"/>
              <p:cNvSpPr>
                <a:spLocks noChangeShapeType="1"/>
              </p:cNvSpPr>
              <p:nvPr/>
            </p:nvSpPr>
            <p:spPr bwMode="auto">
              <a:xfrm flipV="1">
                <a:off x="1247" y="2886"/>
                <a:ext cx="227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Line 48"/>
              <p:cNvSpPr>
                <a:spLocks noChangeShapeType="1"/>
              </p:cNvSpPr>
              <p:nvPr/>
            </p:nvSpPr>
            <p:spPr bwMode="auto">
              <a:xfrm>
                <a:off x="1474" y="2886"/>
                <a:ext cx="9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Line 49"/>
              <p:cNvSpPr>
                <a:spLocks noChangeShapeType="1"/>
              </p:cNvSpPr>
              <p:nvPr/>
            </p:nvSpPr>
            <p:spPr bwMode="auto">
              <a:xfrm flipV="1">
                <a:off x="1565" y="2704"/>
                <a:ext cx="226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Line 50"/>
              <p:cNvSpPr>
                <a:spLocks noChangeShapeType="1"/>
              </p:cNvSpPr>
              <p:nvPr/>
            </p:nvSpPr>
            <p:spPr bwMode="auto">
              <a:xfrm>
                <a:off x="1791" y="2704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Line 51"/>
              <p:cNvSpPr>
                <a:spLocks noChangeShapeType="1"/>
              </p:cNvSpPr>
              <p:nvPr/>
            </p:nvSpPr>
            <p:spPr bwMode="auto">
              <a:xfrm flipV="1">
                <a:off x="1882" y="2478"/>
                <a:ext cx="272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Line 52"/>
              <p:cNvSpPr>
                <a:spLocks noChangeShapeType="1"/>
              </p:cNvSpPr>
              <p:nvPr/>
            </p:nvSpPr>
            <p:spPr bwMode="auto">
              <a:xfrm>
                <a:off x="2154" y="2478"/>
                <a:ext cx="9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Line 53"/>
              <p:cNvSpPr>
                <a:spLocks noChangeShapeType="1"/>
              </p:cNvSpPr>
              <p:nvPr/>
            </p:nvSpPr>
            <p:spPr bwMode="auto">
              <a:xfrm flipV="1">
                <a:off x="2245" y="2387"/>
                <a:ext cx="227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Line 54"/>
              <p:cNvSpPr>
                <a:spLocks noChangeShapeType="1"/>
              </p:cNvSpPr>
              <p:nvPr/>
            </p:nvSpPr>
            <p:spPr bwMode="auto">
              <a:xfrm>
                <a:off x="2472" y="2387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Line 55"/>
              <p:cNvSpPr>
                <a:spLocks noChangeShapeType="1"/>
              </p:cNvSpPr>
              <p:nvPr/>
            </p:nvSpPr>
            <p:spPr bwMode="auto">
              <a:xfrm flipV="1">
                <a:off x="2653" y="2387"/>
                <a:ext cx="182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Line 56"/>
              <p:cNvSpPr>
                <a:spLocks noChangeShapeType="1"/>
              </p:cNvSpPr>
              <p:nvPr/>
            </p:nvSpPr>
            <p:spPr bwMode="auto">
              <a:xfrm>
                <a:off x="2835" y="2387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Line 57"/>
              <p:cNvSpPr>
                <a:spLocks noChangeShapeType="1"/>
              </p:cNvSpPr>
              <p:nvPr/>
            </p:nvSpPr>
            <p:spPr bwMode="auto">
              <a:xfrm flipV="1">
                <a:off x="3016" y="2387"/>
                <a:ext cx="13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Line 58"/>
              <p:cNvSpPr>
                <a:spLocks noChangeShapeType="1"/>
              </p:cNvSpPr>
              <p:nvPr/>
            </p:nvSpPr>
            <p:spPr bwMode="auto">
              <a:xfrm>
                <a:off x="3152" y="2387"/>
                <a:ext cx="181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Line 59"/>
              <p:cNvSpPr>
                <a:spLocks noChangeShapeType="1"/>
              </p:cNvSpPr>
              <p:nvPr/>
            </p:nvSpPr>
            <p:spPr bwMode="auto">
              <a:xfrm flipV="1">
                <a:off x="3334" y="2523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Line 60"/>
              <p:cNvSpPr>
                <a:spLocks noChangeShapeType="1"/>
              </p:cNvSpPr>
              <p:nvPr/>
            </p:nvSpPr>
            <p:spPr bwMode="auto">
              <a:xfrm>
                <a:off x="3470" y="2523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Line 61"/>
              <p:cNvSpPr>
                <a:spLocks noChangeShapeType="1"/>
              </p:cNvSpPr>
              <p:nvPr/>
            </p:nvSpPr>
            <p:spPr bwMode="auto">
              <a:xfrm flipV="1">
                <a:off x="3651" y="2659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Line 62"/>
              <p:cNvSpPr>
                <a:spLocks noChangeShapeType="1"/>
              </p:cNvSpPr>
              <p:nvPr/>
            </p:nvSpPr>
            <p:spPr bwMode="auto">
              <a:xfrm>
                <a:off x="3787" y="2659"/>
                <a:ext cx="227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Line 63"/>
              <p:cNvSpPr>
                <a:spLocks noChangeShapeType="1"/>
              </p:cNvSpPr>
              <p:nvPr/>
            </p:nvSpPr>
            <p:spPr bwMode="auto">
              <a:xfrm flipV="1">
                <a:off x="4014" y="2750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Line 64"/>
              <p:cNvSpPr>
                <a:spLocks noChangeShapeType="1"/>
              </p:cNvSpPr>
              <p:nvPr/>
            </p:nvSpPr>
            <p:spPr bwMode="auto">
              <a:xfrm>
                <a:off x="4195" y="2750"/>
                <a:ext cx="273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Line 65"/>
              <p:cNvSpPr>
                <a:spLocks noChangeShapeType="1"/>
              </p:cNvSpPr>
              <p:nvPr/>
            </p:nvSpPr>
            <p:spPr bwMode="auto">
              <a:xfrm flipV="1">
                <a:off x="4468" y="2886"/>
                <a:ext cx="13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Line 66"/>
              <p:cNvSpPr>
                <a:spLocks noChangeShapeType="1"/>
              </p:cNvSpPr>
              <p:nvPr/>
            </p:nvSpPr>
            <p:spPr bwMode="auto">
              <a:xfrm>
                <a:off x="4604" y="2886"/>
                <a:ext cx="226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Line 67"/>
              <p:cNvSpPr>
                <a:spLocks noChangeShapeType="1"/>
              </p:cNvSpPr>
              <p:nvPr/>
            </p:nvSpPr>
            <p:spPr bwMode="auto">
              <a:xfrm flipV="1">
                <a:off x="4830" y="3022"/>
                <a:ext cx="137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Line 68"/>
              <p:cNvSpPr>
                <a:spLocks noChangeShapeType="1"/>
              </p:cNvSpPr>
              <p:nvPr/>
            </p:nvSpPr>
            <p:spPr bwMode="auto">
              <a:xfrm>
                <a:off x="4967" y="3022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Line 69"/>
              <p:cNvSpPr>
                <a:spLocks noChangeShapeType="1"/>
              </p:cNvSpPr>
              <p:nvPr/>
            </p:nvSpPr>
            <p:spPr bwMode="auto">
              <a:xfrm flipV="1">
                <a:off x="5148" y="3203"/>
                <a:ext cx="9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Line 70"/>
              <p:cNvSpPr>
                <a:spLocks noChangeShapeType="1"/>
              </p:cNvSpPr>
              <p:nvPr/>
            </p:nvSpPr>
            <p:spPr bwMode="auto">
              <a:xfrm>
                <a:off x="5239" y="3203"/>
                <a:ext cx="226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Line 71"/>
              <p:cNvSpPr>
                <a:spLocks noChangeShapeType="1"/>
              </p:cNvSpPr>
              <p:nvPr/>
            </p:nvSpPr>
            <p:spPr bwMode="auto">
              <a:xfrm flipV="1">
                <a:off x="5465" y="3430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Line 72"/>
              <p:cNvSpPr>
                <a:spLocks noChangeShapeType="1"/>
              </p:cNvSpPr>
              <p:nvPr/>
            </p:nvSpPr>
            <p:spPr bwMode="auto">
              <a:xfrm>
                <a:off x="5556" y="3430"/>
                <a:ext cx="204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73"/>
            <p:cNvGrpSpPr>
              <a:grpSpLocks/>
            </p:cNvGrpSpPr>
            <p:nvPr/>
          </p:nvGrpSpPr>
          <p:grpSpPr bwMode="auto">
            <a:xfrm>
              <a:off x="1701" y="3566"/>
              <a:ext cx="1383" cy="499"/>
              <a:chOff x="113" y="2387"/>
              <a:chExt cx="5647" cy="1542"/>
            </a:xfrm>
          </p:grpSpPr>
          <p:sp>
            <p:nvSpPr>
              <p:cNvPr id="45" name="Line 74"/>
              <p:cNvSpPr>
                <a:spLocks noChangeShapeType="1"/>
              </p:cNvSpPr>
              <p:nvPr/>
            </p:nvSpPr>
            <p:spPr bwMode="auto">
              <a:xfrm flipV="1">
                <a:off x="113" y="3566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Line 75"/>
              <p:cNvSpPr>
                <a:spLocks noChangeShapeType="1"/>
              </p:cNvSpPr>
              <p:nvPr/>
            </p:nvSpPr>
            <p:spPr bwMode="auto">
              <a:xfrm>
                <a:off x="249" y="3566"/>
                <a:ext cx="136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Line 76"/>
              <p:cNvSpPr>
                <a:spLocks noChangeShapeType="1"/>
              </p:cNvSpPr>
              <p:nvPr/>
            </p:nvSpPr>
            <p:spPr bwMode="auto">
              <a:xfrm flipV="1">
                <a:off x="385" y="3385"/>
                <a:ext cx="182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Line 77"/>
              <p:cNvSpPr>
                <a:spLocks noChangeShapeType="1"/>
              </p:cNvSpPr>
              <p:nvPr/>
            </p:nvSpPr>
            <p:spPr bwMode="auto">
              <a:xfrm>
                <a:off x="567" y="3385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Line 78"/>
              <p:cNvSpPr>
                <a:spLocks noChangeShapeType="1"/>
              </p:cNvSpPr>
              <p:nvPr/>
            </p:nvSpPr>
            <p:spPr bwMode="auto">
              <a:xfrm flipV="1">
                <a:off x="703" y="3203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Line 79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Line 80"/>
              <p:cNvSpPr>
                <a:spLocks noChangeShapeType="1"/>
              </p:cNvSpPr>
              <p:nvPr/>
            </p:nvSpPr>
            <p:spPr bwMode="auto">
              <a:xfrm flipV="1">
                <a:off x="975" y="3113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Line 81"/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Line 82"/>
              <p:cNvSpPr>
                <a:spLocks noChangeShapeType="1"/>
              </p:cNvSpPr>
              <p:nvPr/>
            </p:nvSpPr>
            <p:spPr bwMode="auto">
              <a:xfrm flipV="1">
                <a:off x="1247" y="2886"/>
                <a:ext cx="227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83"/>
              <p:cNvSpPr>
                <a:spLocks noChangeShapeType="1"/>
              </p:cNvSpPr>
              <p:nvPr/>
            </p:nvSpPr>
            <p:spPr bwMode="auto">
              <a:xfrm>
                <a:off x="1474" y="2886"/>
                <a:ext cx="9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Line 84"/>
              <p:cNvSpPr>
                <a:spLocks noChangeShapeType="1"/>
              </p:cNvSpPr>
              <p:nvPr/>
            </p:nvSpPr>
            <p:spPr bwMode="auto">
              <a:xfrm flipV="1">
                <a:off x="1565" y="2704"/>
                <a:ext cx="226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Line 85"/>
              <p:cNvSpPr>
                <a:spLocks noChangeShapeType="1"/>
              </p:cNvSpPr>
              <p:nvPr/>
            </p:nvSpPr>
            <p:spPr bwMode="auto">
              <a:xfrm>
                <a:off x="1791" y="2704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Line 86"/>
              <p:cNvSpPr>
                <a:spLocks noChangeShapeType="1"/>
              </p:cNvSpPr>
              <p:nvPr/>
            </p:nvSpPr>
            <p:spPr bwMode="auto">
              <a:xfrm flipV="1">
                <a:off x="1882" y="2478"/>
                <a:ext cx="272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Line 87"/>
              <p:cNvSpPr>
                <a:spLocks noChangeShapeType="1"/>
              </p:cNvSpPr>
              <p:nvPr/>
            </p:nvSpPr>
            <p:spPr bwMode="auto">
              <a:xfrm>
                <a:off x="2154" y="2478"/>
                <a:ext cx="9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Line 88"/>
              <p:cNvSpPr>
                <a:spLocks noChangeShapeType="1"/>
              </p:cNvSpPr>
              <p:nvPr/>
            </p:nvSpPr>
            <p:spPr bwMode="auto">
              <a:xfrm flipV="1">
                <a:off x="2245" y="2387"/>
                <a:ext cx="227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Line 89"/>
              <p:cNvSpPr>
                <a:spLocks noChangeShapeType="1"/>
              </p:cNvSpPr>
              <p:nvPr/>
            </p:nvSpPr>
            <p:spPr bwMode="auto">
              <a:xfrm>
                <a:off x="2472" y="2387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Line 90"/>
              <p:cNvSpPr>
                <a:spLocks noChangeShapeType="1"/>
              </p:cNvSpPr>
              <p:nvPr/>
            </p:nvSpPr>
            <p:spPr bwMode="auto">
              <a:xfrm flipV="1">
                <a:off x="2653" y="2387"/>
                <a:ext cx="182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Line 91"/>
              <p:cNvSpPr>
                <a:spLocks noChangeShapeType="1"/>
              </p:cNvSpPr>
              <p:nvPr/>
            </p:nvSpPr>
            <p:spPr bwMode="auto">
              <a:xfrm>
                <a:off x="2835" y="2387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Line 92"/>
              <p:cNvSpPr>
                <a:spLocks noChangeShapeType="1"/>
              </p:cNvSpPr>
              <p:nvPr/>
            </p:nvSpPr>
            <p:spPr bwMode="auto">
              <a:xfrm flipV="1">
                <a:off x="3016" y="2387"/>
                <a:ext cx="13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Line 93"/>
              <p:cNvSpPr>
                <a:spLocks noChangeShapeType="1"/>
              </p:cNvSpPr>
              <p:nvPr/>
            </p:nvSpPr>
            <p:spPr bwMode="auto">
              <a:xfrm>
                <a:off x="3152" y="2387"/>
                <a:ext cx="181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Line 94"/>
              <p:cNvSpPr>
                <a:spLocks noChangeShapeType="1"/>
              </p:cNvSpPr>
              <p:nvPr/>
            </p:nvSpPr>
            <p:spPr bwMode="auto">
              <a:xfrm flipV="1">
                <a:off x="3334" y="2523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Line 95"/>
              <p:cNvSpPr>
                <a:spLocks noChangeShapeType="1"/>
              </p:cNvSpPr>
              <p:nvPr/>
            </p:nvSpPr>
            <p:spPr bwMode="auto">
              <a:xfrm>
                <a:off x="3470" y="2523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Line 96"/>
              <p:cNvSpPr>
                <a:spLocks noChangeShapeType="1"/>
              </p:cNvSpPr>
              <p:nvPr/>
            </p:nvSpPr>
            <p:spPr bwMode="auto">
              <a:xfrm flipV="1">
                <a:off x="3651" y="2659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Line 97"/>
              <p:cNvSpPr>
                <a:spLocks noChangeShapeType="1"/>
              </p:cNvSpPr>
              <p:nvPr/>
            </p:nvSpPr>
            <p:spPr bwMode="auto">
              <a:xfrm>
                <a:off x="3787" y="2659"/>
                <a:ext cx="227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Line 98"/>
              <p:cNvSpPr>
                <a:spLocks noChangeShapeType="1"/>
              </p:cNvSpPr>
              <p:nvPr/>
            </p:nvSpPr>
            <p:spPr bwMode="auto">
              <a:xfrm flipV="1">
                <a:off x="4014" y="2750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Line 99"/>
              <p:cNvSpPr>
                <a:spLocks noChangeShapeType="1"/>
              </p:cNvSpPr>
              <p:nvPr/>
            </p:nvSpPr>
            <p:spPr bwMode="auto">
              <a:xfrm>
                <a:off x="4195" y="2750"/>
                <a:ext cx="273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Line 100"/>
              <p:cNvSpPr>
                <a:spLocks noChangeShapeType="1"/>
              </p:cNvSpPr>
              <p:nvPr/>
            </p:nvSpPr>
            <p:spPr bwMode="auto">
              <a:xfrm flipV="1">
                <a:off x="4468" y="2886"/>
                <a:ext cx="13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Line 101"/>
              <p:cNvSpPr>
                <a:spLocks noChangeShapeType="1"/>
              </p:cNvSpPr>
              <p:nvPr/>
            </p:nvSpPr>
            <p:spPr bwMode="auto">
              <a:xfrm>
                <a:off x="4604" y="2886"/>
                <a:ext cx="226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Line 102"/>
              <p:cNvSpPr>
                <a:spLocks noChangeShapeType="1"/>
              </p:cNvSpPr>
              <p:nvPr/>
            </p:nvSpPr>
            <p:spPr bwMode="auto">
              <a:xfrm flipV="1">
                <a:off x="4830" y="3022"/>
                <a:ext cx="137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Line 103"/>
              <p:cNvSpPr>
                <a:spLocks noChangeShapeType="1"/>
              </p:cNvSpPr>
              <p:nvPr/>
            </p:nvSpPr>
            <p:spPr bwMode="auto">
              <a:xfrm>
                <a:off x="4967" y="3022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Line 104"/>
              <p:cNvSpPr>
                <a:spLocks noChangeShapeType="1"/>
              </p:cNvSpPr>
              <p:nvPr/>
            </p:nvSpPr>
            <p:spPr bwMode="auto">
              <a:xfrm flipV="1">
                <a:off x="5148" y="3203"/>
                <a:ext cx="9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Line 105"/>
              <p:cNvSpPr>
                <a:spLocks noChangeShapeType="1"/>
              </p:cNvSpPr>
              <p:nvPr/>
            </p:nvSpPr>
            <p:spPr bwMode="auto">
              <a:xfrm>
                <a:off x="5239" y="3203"/>
                <a:ext cx="226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Line 106"/>
              <p:cNvSpPr>
                <a:spLocks noChangeShapeType="1"/>
              </p:cNvSpPr>
              <p:nvPr/>
            </p:nvSpPr>
            <p:spPr bwMode="auto">
              <a:xfrm flipV="1">
                <a:off x="5465" y="3430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Line 107"/>
              <p:cNvSpPr>
                <a:spLocks noChangeShapeType="1"/>
              </p:cNvSpPr>
              <p:nvPr/>
            </p:nvSpPr>
            <p:spPr bwMode="auto">
              <a:xfrm>
                <a:off x="5556" y="3430"/>
                <a:ext cx="204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oup 108"/>
            <p:cNvGrpSpPr>
              <a:grpSpLocks/>
            </p:cNvGrpSpPr>
            <p:nvPr/>
          </p:nvGrpSpPr>
          <p:grpSpPr bwMode="auto">
            <a:xfrm>
              <a:off x="4513" y="3521"/>
              <a:ext cx="1383" cy="499"/>
              <a:chOff x="113" y="2387"/>
              <a:chExt cx="5647" cy="1542"/>
            </a:xfrm>
          </p:grpSpPr>
          <p:sp>
            <p:nvSpPr>
              <p:cNvPr id="11" name="Line 109"/>
              <p:cNvSpPr>
                <a:spLocks noChangeShapeType="1"/>
              </p:cNvSpPr>
              <p:nvPr/>
            </p:nvSpPr>
            <p:spPr bwMode="auto">
              <a:xfrm flipV="1">
                <a:off x="113" y="3566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Line 110"/>
              <p:cNvSpPr>
                <a:spLocks noChangeShapeType="1"/>
              </p:cNvSpPr>
              <p:nvPr/>
            </p:nvSpPr>
            <p:spPr bwMode="auto">
              <a:xfrm>
                <a:off x="249" y="3566"/>
                <a:ext cx="136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Line 111"/>
              <p:cNvSpPr>
                <a:spLocks noChangeShapeType="1"/>
              </p:cNvSpPr>
              <p:nvPr/>
            </p:nvSpPr>
            <p:spPr bwMode="auto">
              <a:xfrm flipV="1">
                <a:off x="385" y="3385"/>
                <a:ext cx="182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Line 112"/>
              <p:cNvSpPr>
                <a:spLocks noChangeShapeType="1"/>
              </p:cNvSpPr>
              <p:nvPr/>
            </p:nvSpPr>
            <p:spPr bwMode="auto">
              <a:xfrm>
                <a:off x="567" y="3385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Line 113"/>
              <p:cNvSpPr>
                <a:spLocks noChangeShapeType="1"/>
              </p:cNvSpPr>
              <p:nvPr/>
            </p:nvSpPr>
            <p:spPr bwMode="auto">
              <a:xfrm flipV="1">
                <a:off x="703" y="3203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Line 114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Line 115"/>
              <p:cNvSpPr>
                <a:spLocks noChangeShapeType="1"/>
              </p:cNvSpPr>
              <p:nvPr/>
            </p:nvSpPr>
            <p:spPr bwMode="auto">
              <a:xfrm flipV="1">
                <a:off x="975" y="3113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Line 116"/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Line 117"/>
              <p:cNvSpPr>
                <a:spLocks noChangeShapeType="1"/>
              </p:cNvSpPr>
              <p:nvPr/>
            </p:nvSpPr>
            <p:spPr bwMode="auto">
              <a:xfrm flipV="1">
                <a:off x="1247" y="2886"/>
                <a:ext cx="227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Line 118"/>
              <p:cNvSpPr>
                <a:spLocks noChangeShapeType="1"/>
              </p:cNvSpPr>
              <p:nvPr/>
            </p:nvSpPr>
            <p:spPr bwMode="auto">
              <a:xfrm>
                <a:off x="1474" y="2886"/>
                <a:ext cx="9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Line 119"/>
              <p:cNvSpPr>
                <a:spLocks noChangeShapeType="1"/>
              </p:cNvSpPr>
              <p:nvPr/>
            </p:nvSpPr>
            <p:spPr bwMode="auto">
              <a:xfrm flipV="1">
                <a:off x="1565" y="2704"/>
                <a:ext cx="226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Line 120"/>
              <p:cNvSpPr>
                <a:spLocks noChangeShapeType="1"/>
              </p:cNvSpPr>
              <p:nvPr/>
            </p:nvSpPr>
            <p:spPr bwMode="auto">
              <a:xfrm>
                <a:off x="1791" y="2704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Line 121"/>
              <p:cNvSpPr>
                <a:spLocks noChangeShapeType="1"/>
              </p:cNvSpPr>
              <p:nvPr/>
            </p:nvSpPr>
            <p:spPr bwMode="auto">
              <a:xfrm flipV="1">
                <a:off x="1882" y="2478"/>
                <a:ext cx="272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Line 122"/>
              <p:cNvSpPr>
                <a:spLocks noChangeShapeType="1"/>
              </p:cNvSpPr>
              <p:nvPr/>
            </p:nvSpPr>
            <p:spPr bwMode="auto">
              <a:xfrm>
                <a:off x="2154" y="2478"/>
                <a:ext cx="9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Line 123"/>
              <p:cNvSpPr>
                <a:spLocks noChangeShapeType="1"/>
              </p:cNvSpPr>
              <p:nvPr/>
            </p:nvSpPr>
            <p:spPr bwMode="auto">
              <a:xfrm flipV="1">
                <a:off x="2245" y="2387"/>
                <a:ext cx="227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Line 124"/>
              <p:cNvSpPr>
                <a:spLocks noChangeShapeType="1"/>
              </p:cNvSpPr>
              <p:nvPr/>
            </p:nvSpPr>
            <p:spPr bwMode="auto">
              <a:xfrm>
                <a:off x="2472" y="2387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125"/>
              <p:cNvSpPr>
                <a:spLocks noChangeShapeType="1"/>
              </p:cNvSpPr>
              <p:nvPr/>
            </p:nvSpPr>
            <p:spPr bwMode="auto">
              <a:xfrm flipV="1">
                <a:off x="2653" y="2387"/>
                <a:ext cx="182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126"/>
              <p:cNvSpPr>
                <a:spLocks noChangeShapeType="1"/>
              </p:cNvSpPr>
              <p:nvPr/>
            </p:nvSpPr>
            <p:spPr bwMode="auto">
              <a:xfrm>
                <a:off x="2835" y="2387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127"/>
              <p:cNvSpPr>
                <a:spLocks noChangeShapeType="1"/>
              </p:cNvSpPr>
              <p:nvPr/>
            </p:nvSpPr>
            <p:spPr bwMode="auto">
              <a:xfrm flipV="1">
                <a:off x="3016" y="2387"/>
                <a:ext cx="13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Line 128"/>
              <p:cNvSpPr>
                <a:spLocks noChangeShapeType="1"/>
              </p:cNvSpPr>
              <p:nvPr/>
            </p:nvSpPr>
            <p:spPr bwMode="auto">
              <a:xfrm>
                <a:off x="3152" y="2387"/>
                <a:ext cx="181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129"/>
              <p:cNvSpPr>
                <a:spLocks noChangeShapeType="1"/>
              </p:cNvSpPr>
              <p:nvPr/>
            </p:nvSpPr>
            <p:spPr bwMode="auto">
              <a:xfrm flipV="1">
                <a:off x="3334" y="2523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Line 130"/>
              <p:cNvSpPr>
                <a:spLocks noChangeShapeType="1"/>
              </p:cNvSpPr>
              <p:nvPr/>
            </p:nvSpPr>
            <p:spPr bwMode="auto">
              <a:xfrm>
                <a:off x="3470" y="2523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ne 131"/>
              <p:cNvSpPr>
                <a:spLocks noChangeShapeType="1"/>
              </p:cNvSpPr>
              <p:nvPr/>
            </p:nvSpPr>
            <p:spPr bwMode="auto">
              <a:xfrm flipV="1">
                <a:off x="3651" y="2659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Line 132"/>
              <p:cNvSpPr>
                <a:spLocks noChangeShapeType="1"/>
              </p:cNvSpPr>
              <p:nvPr/>
            </p:nvSpPr>
            <p:spPr bwMode="auto">
              <a:xfrm>
                <a:off x="3787" y="2659"/>
                <a:ext cx="227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Line 133"/>
              <p:cNvSpPr>
                <a:spLocks noChangeShapeType="1"/>
              </p:cNvSpPr>
              <p:nvPr/>
            </p:nvSpPr>
            <p:spPr bwMode="auto">
              <a:xfrm flipV="1">
                <a:off x="4014" y="2750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Line 134"/>
              <p:cNvSpPr>
                <a:spLocks noChangeShapeType="1"/>
              </p:cNvSpPr>
              <p:nvPr/>
            </p:nvSpPr>
            <p:spPr bwMode="auto">
              <a:xfrm>
                <a:off x="4195" y="2750"/>
                <a:ext cx="273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135"/>
              <p:cNvSpPr>
                <a:spLocks noChangeShapeType="1"/>
              </p:cNvSpPr>
              <p:nvPr/>
            </p:nvSpPr>
            <p:spPr bwMode="auto">
              <a:xfrm flipV="1">
                <a:off x="4468" y="2886"/>
                <a:ext cx="13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Line 136"/>
              <p:cNvSpPr>
                <a:spLocks noChangeShapeType="1"/>
              </p:cNvSpPr>
              <p:nvPr/>
            </p:nvSpPr>
            <p:spPr bwMode="auto">
              <a:xfrm>
                <a:off x="4604" y="2886"/>
                <a:ext cx="226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Line 137"/>
              <p:cNvSpPr>
                <a:spLocks noChangeShapeType="1"/>
              </p:cNvSpPr>
              <p:nvPr/>
            </p:nvSpPr>
            <p:spPr bwMode="auto">
              <a:xfrm flipV="1">
                <a:off x="4830" y="3022"/>
                <a:ext cx="137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Line 138"/>
              <p:cNvSpPr>
                <a:spLocks noChangeShapeType="1"/>
              </p:cNvSpPr>
              <p:nvPr/>
            </p:nvSpPr>
            <p:spPr bwMode="auto">
              <a:xfrm>
                <a:off x="4967" y="3022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Line 139"/>
              <p:cNvSpPr>
                <a:spLocks noChangeShapeType="1"/>
              </p:cNvSpPr>
              <p:nvPr/>
            </p:nvSpPr>
            <p:spPr bwMode="auto">
              <a:xfrm flipV="1">
                <a:off x="5148" y="3203"/>
                <a:ext cx="9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Line 140"/>
              <p:cNvSpPr>
                <a:spLocks noChangeShapeType="1"/>
              </p:cNvSpPr>
              <p:nvPr/>
            </p:nvSpPr>
            <p:spPr bwMode="auto">
              <a:xfrm>
                <a:off x="5239" y="3203"/>
                <a:ext cx="226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Line 141"/>
              <p:cNvSpPr>
                <a:spLocks noChangeShapeType="1"/>
              </p:cNvSpPr>
              <p:nvPr/>
            </p:nvSpPr>
            <p:spPr bwMode="auto">
              <a:xfrm flipV="1">
                <a:off x="5465" y="3430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Line 142"/>
              <p:cNvSpPr>
                <a:spLocks noChangeShapeType="1"/>
              </p:cNvSpPr>
              <p:nvPr/>
            </p:nvSpPr>
            <p:spPr bwMode="auto">
              <a:xfrm>
                <a:off x="5556" y="3430"/>
                <a:ext cx="204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7" name="Group 143"/>
          <p:cNvGrpSpPr>
            <a:grpSpLocks/>
          </p:cNvGrpSpPr>
          <p:nvPr/>
        </p:nvGrpSpPr>
        <p:grpSpPr bwMode="auto">
          <a:xfrm>
            <a:off x="1150938" y="3765550"/>
            <a:ext cx="7777162" cy="311150"/>
            <a:chOff x="249" y="1752"/>
            <a:chExt cx="5511" cy="317"/>
          </a:xfrm>
        </p:grpSpPr>
        <p:grpSp>
          <p:nvGrpSpPr>
            <p:cNvPr id="148" name="Group 144"/>
            <p:cNvGrpSpPr>
              <a:grpSpLocks/>
            </p:cNvGrpSpPr>
            <p:nvPr/>
          </p:nvGrpSpPr>
          <p:grpSpPr bwMode="auto">
            <a:xfrm>
              <a:off x="249" y="1752"/>
              <a:ext cx="1361" cy="317"/>
              <a:chOff x="249" y="2614"/>
              <a:chExt cx="1542" cy="363"/>
            </a:xfrm>
          </p:grpSpPr>
          <p:sp>
            <p:nvSpPr>
              <p:cNvPr id="158" name="Arc 145"/>
              <p:cNvSpPr>
                <a:spLocks/>
              </p:cNvSpPr>
              <p:nvPr/>
            </p:nvSpPr>
            <p:spPr bwMode="auto">
              <a:xfrm flipH="1">
                <a:off x="249" y="2614"/>
                <a:ext cx="771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Arc 146"/>
              <p:cNvSpPr>
                <a:spLocks/>
              </p:cNvSpPr>
              <p:nvPr/>
            </p:nvSpPr>
            <p:spPr bwMode="auto">
              <a:xfrm>
                <a:off x="1020" y="2614"/>
                <a:ext cx="771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9" name="Group 147"/>
            <p:cNvGrpSpPr>
              <a:grpSpLocks/>
            </p:cNvGrpSpPr>
            <p:nvPr/>
          </p:nvGrpSpPr>
          <p:grpSpPr bwMode="auto">
            <a:xfrm>
              <a:off x="1655" y="1752"/>
              <a:ext cx="1361" cy="317"/>
              <a:chOff x="249" y="2614"/>
              <a:chExt cx="1542" cy="363"/>
            </a:xfrm>
          </p:grpSpPr>
          <p:sp>
            <p:nvSpPr>
              <p:cNvPr id="156" name="Arc 148"/>
              <p:cNvSpPr>
                <a:spLocks/>
              </p:cNvSpPr>
              <p:nvPr/>
            </p:nvSpPr>
            <p:spPr bwMode="auto">
              <a:xfrm flipH="1">
                <a:off x="249" y="2614"/>
                <a:ext cx="771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Arc 149"/>
              <p:cNvSpPr>
                <a:spLocks/>
              </p:cNvSpPr>
              <p:nvPr/>
            </p:nvSpPr>
            <p:spPr bwMode="auto">
              <a:xfrm>
                <a:off x="1020" y="2614"/>
                <a:ext cx="771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0" name="Group 150"/>
            <p:cNvGrpSpPr>
              <a:grpSpLocks/>
            </p:cNvGrpSpPr>
            <p:nvPr/>
          </p:nvGrpSpPr>
          <p:grpSpPr bwMode="auto">
            <a:xfrm>
              <a:off x="3016" y="1752"/>
              <a:ext cx="1361" cy="317"/>
              <a:chOff x="249" y="2614"/>
              <a:chExt cx="1542" cy="363"/>
            </a:xfrm>
          </p:grpSpPr>
          <p:sp>
            <p:nvSpPr>
              <p:cNvPr id="154" name="Arc 151"/>
              <p:cNvSpPr>
                <a:spLocks/>
              </p:cNvSpPr>
              <p:nvPr/>
            </p:nvSpPr>
            <p:spPr bwMode="auto">
              <a:xfrm flipH="1">
                <a:off x="249" y="2614"/>
                <a:ext cx="771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Arc 152"/>
              <p:cNvSpPr>
                <a:spLocks/>
              </p:cNvSpPr>
              <p:nvPr/>
            </p:nvSpPr>
            <p:spPr bwMode="auto">
              <a:xfrm>
                <a:off x="1020" y="2614"/>
                <a:ext cx="771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1" name="Group 153"/>
            <p:cNvGrpSpPr>
              <a:grpSpLocks/>
            </p:cNvGrpSpPr>
            <p:nvPr/>
          </p:nvGrpSpPr>
          <p:grpSpPr bwMode="auto">
            <a:xfrm>
              <a:off x="4399" y="1752"/>
              <a:ext cx="1361" cy="317"/>
              <a:chOff x="249" y="2614"/>
              <a:chExt cx="1542" cy="363"/>
            </a:xfrm>
          </p:grpSpPr>
          <p:sp>
            <p:nvSpPr>
              <p:cNvPr id="152" name="Arc 154"/>
              <p:cNvSpPr>
                <a:spLocks/>
              </p:cNvSpPr>
              <p:nvPr/>
            </p:nvSpPr>
            <p:spPr bwMode="auto">
              <a:xfrm flipH="1">
                <a:off x="249" y="2614"/>
                <a:ext cx="771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Arc 155"/>
              <p:cNvSpPr>
                <a:spLocks/>
              </p:cNvSpPr>
              <p:nvPr/>
            </p:nvSpPr>
            <p:spPr bwMode="auto">
              <a:xfrm>
                <a:off x="1020" y="2614"/>
                <a:ext cx="771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0" name="Group 156"/>
          <p:cNvGrpSpPr>
            <a:grpSpLocks/>
          </p:cNvGrpSpPr>
          <p:nvPr/>
        </p:nvGrpSpPr>
        <p:grpSpPr bwMode="auto">
          <a:xfrm>
            <a:off x="1139825" y="3568700"/>
            <a:ext cx="7681913" cy="434975"/>
            <a:chOff x="295" y="3521"/>
            <a:chExt cx="5601" cy="544"/>
          </a:xfrm>
        </p:grpSpPr>
        <p:grpSp>
          <p:nvGrpSpPr>
            <p:cNvPr id="161" name="Group 157"/>
            <p:cNvGrpSpPr>
              <a:grpSpLocks/>
            </p:cNvGrpSpPr>
            <p:nvPr/>
          </p:nvGrpSpPr>
          <p:grpSpPr bwMode="auto">
            <a:xfrm>
              <a:off x="3107" y="3566"/>
              <a:ext cx="1383" cy="499"/>
              <a:chOff x="113" y="2387"/>
              <a:chExt cx="5647" cy="1542"/>
            </a:xfrm>
          </p:grpSpPr>
          <p:sp>
            <p:nvSpPr>
              <p:cNvPr id="267" name="Line 158"/>
              <p:cNvSpPr>
                <a:spLocks noChangeShapeType="1"/>
              </p:cNvSpPr>
              <p:nvPr/>
            </p:nvSpPr>
            <p:spPr bwMode="auto">
              <a:xfrm flipV="1">
                <a:off x="113" y="3566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Line 159"/>
              <p:cNvSpPr>
                <a:spLocks noChangeShapeType="1"/>
              </p:cNvSpPr>
              <p:nvPr/>
            </p:nvSpPr>
            <p:spPr bwMode="auto">
              <a:xfrm>
                <a:off x="249" y="3566"/>
                <a:ext cx="136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Line 160"/>
              <p:cNvSpPr>
                <a:spLocks noChangeShapeType="1"/>
              </p:cNvSpPr>
              <p:nvPr/>
            </p:nvSpPr>
            <p:spPr bwMode="auto">
              <a:xfrm flipV="1">
                <a:off x="385" y="3385"/>
                <a:ext cx="182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Line 161"/>
              <p:cNvSpPr>
                <a:spLocks noChangeShapeType="1"/>
              </p:cNvSpPr>
              <p:nvPr/>
            </p:nvSpPr>
            <p:spPr bwMode="auto">
              <a:xfrm>
                <a:off x="567" y="3385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Line 162"/>
              <p:cNvSpPr>
                <a:spLocks noChangeShapeType="1"/>
              </p:cNvSpPr>
              <p:nvPr/>
            </p:nvSpPr>
            <p:spPr bwMode="auto">
              <a:xfrm flipV="1">
                <a:off x="703" y="3203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Line 163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Line 164"/>
              <p:cNvSpPr>
                <a:spLocks noChangeShapeType="1"/>
              </p:cNvSpPr>
              <p:nvPr/>
            </p:nvSpPr>
            <p:spPr bwMode="auto">
              <a:xfrm flipV="1">
                <a:off x="975" y="3113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Line 165"/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Line 166"/>
              <p:cNvSpPr>
                <a:spLocks noChangeShapeType="1"/>
              </p:cNvSpPr>
              <p:nvPr/>
            </p:nvSpPr>
            <p:spPr bwMode="auto">
              <a:xfrm flipV="1">
                <a:off x="1247" y="2886"/>
                <a:ext cx="227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Line 167"/>
              <p:cNvSpPr>
                <a:spLocks noChangeShapeType="1"/>
              </p:cNvSpPr>
              <p:nvPr/>
            </p:nvSpPr>
            <p:spPr bwMode="auto">
              <a:xfrm>
                <a:off x="1474" y="2886"/>
                <a:ext cx="9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Line 168"/>
              <p:cNvSpPr>
                <a:spLocks noChangeShapeType="1"/>
              </p:cNvSpPr>
              <p:nvPr/>
            </p:nvSpPr>
            <p:spPr bwMode="auto">
              <a:xfrm flipV="1">
                <a:off x="1565" y="2704"/>
                <a:ext cx="226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Line 169"/>
              <p:cNvSpPr>
                <a:spLocks noChangeShapeType="1"/>
              </p:cNvSpPr>
              <p:nvPr/>
            </p:nvSpPr>
            <p:spPr bwMode="auto">
              <a:xfrm>
                <a:off x="1791" y="2704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Line 170"/>
              <p:cNvSpPr>
                <a:spLocks noChangeShapeType="1"/>
              </p:cNvSpPr>
              <p:nvPr/>
            </p:nvSpPr>
            <p:spPr bwMode="auto">
              <a:xfrm flipV="1">
                <a:off x="1882" y="2478"/>
                <a:ext cx="272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Line 171"/>
              <p:cNvSpPr>
                <a:spLocks noChangeShapeType="1"/>
              </p:cNvSpPr>
              <p:nvPr/>
            </p:nvSpPr>
            <p:spPr bwMode="auto">
              <a:xfrm>
                <a:off x="2154" y="2478"/>
                <a:ext cx="9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Line 172"/>
              <p:cNvSpPr>
                <a:spLocks noChangeShapeType="1"/>
              </p:cNvSpPr>
              <p:nvPr/>
            </p:nvSpPr>
            <p:spPr bwMode="auto">
              <a:xfrm flipV="1">
                <a:off x="2245" y="2387"/>
                <a:ext cx="227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Line 173"/>
              <p:cNvSpPr>
                <a:spLocks noChangeShapeType="1"/>
              </p:cNvSpPr>
              <p:nvPr/>
            </p:nvSpPr>
            <p:spPr bwMode="auto">
              <a:xfrm>
                <a:off x="2472" y="2387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Line 174"/>
              <p:cNvSpPr>
                <a:spLocks noChangeShapeType="1"/>
              </p:cNvSpPr>
              <p:nvPr/>
            </p:nvSpPr>
            <p:spPr bwMode="auto">
              <a:xfrm flipV="1">
                <a:off x="2653" y="2387"/>
                <a:ext cx="182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Line 175"/>
              <p:cNvSpPr>
                <a:spLocks noChangeShapeType="1"/>
              </p:cNvSpPr>
              <p:nvPr/>
            </p:nvSpPr>
            <p:spPr bwMode="auto">
              <a:xfrm>
                <a:off x="2835" y="2387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Line 176"/>
              <p:cNvSpPr>
                <a:spLocks noChangeShapeType="1"/>
              </p:cNvSpPr>
              <p:nvPr/>
            </p:nvSpPr>
            <p:spPr bwMode="auto">
              <a:xfrm flipV="1">
                <a:off x="3016" y="2387"/>
                <a:ext cx="13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Line 177"/>
              <p:cNvSpPr>
                <a:spLocks noChangeShapeType="1"/>
              </p:cNvSpPr>
              <p:nvPr/>
            </p:nvSpPr>
            <p:spPr bwMode="auto">
              <a:xfrm>
                <a:off x="3152" y="2387"/>
                <a:ext cx="181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Line 178"/>
              <p:cNvSpPr>
                <a:spLocks noChangeShapeType="1"/>
              </p:cNvSpPr>
              <p:nvPr/>
            </p:nvSpPr>
            <p:spPr bwMode="auto">
              <a:xfrm flipV="1">
                <a:off x="3334" y="2523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Line 179"/>
              <p:cNvSpPr>
                <a:spLocks noChangeShapeType="1"/>
              </p:cNvSpPr>
              <p:nvPr/>
            </p:nvSpPr>
            <p:spPr bwMode="auto">
              <a:xfrm>
                <a:off x="3470" y="2523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Line 180"/>
              <p:cNvSpPr>
                <a:spLocks noChangeShapeType="1"/>
              </p:cNvSpPr>
              <p:nvPr/>
            </p:nvSpPr>
            <p:spPr bwMode="auto">
              <a:xfrm flipV="1">
                <a:off x="3651" y="2659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Line 181"/>
              <p:cNvSpPr>
                <a:spLocks noChangeShapeType="1"/>
              </p:cNvSpPr>
              <p:nvPr/>
            </p:nvSpPr>
            <p:spPr bwMode="auto">
              <a:xfrm>
                <a:off x="3787" y="2659"/>
                <a:ext cx="227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Line 182"/>
              <p:cNvSpPr>
                <a:spLocks noChangeShapeType="1"/>
              </p:cNvSpPr>
              <p:nvPr/>
            </p:nvSpPr>
            <p:spPr bwMode="auto">
              <a:xfrm flipV="1">
                <a:off x="4014" y="2750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Line 183"/>
              <p:cNvSpPr>
                <a:spLocks noChangeShapeType="1"/>
              </p:cNvSpPr>
              <p:nvPr/>
            </p:nvSpPr>
            <p:spPr bwMode="auto">
              <a:xfrm>
                <a:off x="4195" y="2750"/>
                <a:ext cx="273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Line 184"/>
              <p:cNvSpPr>
                <a:spLocks noChangeShapeType="1"/>
              </p:cNvSpPr>
              <p:nvPr/>
            </p:nvSpPr>
            <p:spPr bwMode="auto">
              <a:xfrm flipV="1">
                <a:off x="4468" y="2886"/>
                <a:ext cx="13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Line 185"/>
              <p:cNvSpPr>
                <a:spLocks noChangeShapeType="1"/>
              </p:cNvSpPr>
              <p:nvPr/>
            </p:nvSpPr>
            <p:spPr bwMode="auto">
              <a:xfrm>
                <a:off x="4604" y="2886"/>
                <a:ext cx="226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Line 186"/>
              <p:cNvSpPr>
                <a:spLocks noChangeShapeType="1"/>
              </p:cNvSpPr>
              <p:nvPr/>
            </p:nvSpPr>
            <p:spPr bwMode="auto">
              <a:xfrm flipV="1">
                <a:off x="4830" y="3022"/>
                <a:ext cx="137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Line 187"/>
              <p:cNvSpPr>
                <a:spLocks noChangeShapeType="1"/>
              </p:cNvSpPr>
              <p:nvPr/>
            </p:nvSpPr>
            <p:spPr bwMode="auto">
              <a:xfrm>
                <a:off x="4967" y="3022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Line 188"/>
              <p:cNvSpPr>
                <a:spLocks noChangeShapeType="1"/>
              </p:cNvSpPr>
              <p:nvPr/>
            </p:nvSpPr>
            <p:spPr bwMode="auto">
              <a:xfrm flipV="1">
                <a:off x="5148" y="3203"/>
                <a:ext cx="9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Line 189"/>
              <p:cNvSpPr>
                <a:spLocks noChangeShapeType="1"/>
              </p:cNvSpPr>
              <p:nvPr/>
            </p:nvSpPr>
            <p:spPr bwMode="auto">
              <a:xfrm>
                <a:off x="5239" y="3203"/>
                <a:ext cx="226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Line 190"/>
              <p:cNvSpPr>
                <a:spLocks noChangeShapeType="1"/>
              </p:cNvSpPr>
              <p:nvPr/>
            </p:nvSpPr>
            <p:spPr bwMode="auto">
              <a:xfrm flipV="1">
                <a:off x="5465" y="3430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Line 191"/>
              <p:cNvSpPr>
                <a:spLocks noChangeShapeType="1"/>
              </p:cNvSpPr>
              <p:nvPr/>
            </p:nvSpPr>
            <p:spPr bwMode="auto">
              <a:xfrm>
                <a:off x="5556" y="3430"/>
                <a:ext cx="204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2" name="Group 192"/>
            <p:cNvGrpSpPr>
              <a:grpSpLocks/>
            </p:cNvGrpSpPr>
            <p:nvPr/>
          </p:nvGrpSpPr>
          <p:grpSpPr bwMode="auto">
            <a:xfrm>
              <a:off x="295" y="3566"/>
              <a:ext cx="1383" cy="499"/>
              <a:chOff x="113" y="2387"/>
              <a:chExt cx="5647" cy="1542"/>
            </a:xfrm>
          </p:grpSpPr>
          <p:sp>
            <p:nvSpPr>
              <p:cNvPr id="233" name="Line 193"/>
              <p:cNvSpPr>
                <a:spLocks noChangeShapeType="1"/>
              </p:cNvSpPr>
              <p:nvPr/>
            </p:nvSpPr>
            <p:spPr bwMode="auto">
              <a:xfrm flipV="1">
                <a:off x="113" y="3566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Line 194"/>
              <p:cNvSpPr>
                <a:spLocks noChangeShapeType="1"/>
              </p:cNvSpPr>
              <p:nvPr/>
            </p:nvSpPr>
            <p:spPr bwMode="auto">
              <a:xfrm>
                <a:off x="249" y="3566"/>
                <a:ext cx="136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Line 195"/>
              <p:cNvSpPr>
                <a:spLocks noChangeShapeType="1"/>
              </p:cNvSpPr>
              <p:nvPr/>
            </p:nvSpPr>
            <p:spPr bwMode="auto">
              <a:xfrm flipV="1">
                <a:off x="385" y="3385"/>
                <a:ext cx="182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Line 196"/>
              <p:cNvSpPr>
                <a:spLocks noChangeShapeType="1"/>
              </p:cNvSpPr>
              <p:nvPr/>
            </p:nvSpPr>
            <p:spPr bwMode="auto">
              <a:xfrm>
                <a:off x="567" y="3385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Line 197"/>
              <p:cNvSpPr>
                <a:spLocks noChangeShapeType="1"/>
              </p:cNvSpPr>
              <p:nvPr/>
            </p:nvSpPr>
            <p:spPr bwMode="auto">
              <a:xfrm flipV="1">
                <a:off x="703" y="3203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Line 198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Line 199"/>
              <p:cNvSpPr>
                <a:spLocks noChangeShapeType="1"/>
              </p:cNvSpPr>
              <p:nvPr/>
            </p:nvSpPr>
            <p:spPr bwMode="auto">
              <a:xfrm flipV="1">
                <a:off x="975" y="3113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Line 200"/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Line 201"/>
              <p:cNvSpPr>
                <a:spLocks noChangeShapeType="1"/>
              </p:cNvSpPr>
              <p:nvPr/>
            </p:nvSpPr>
            <p:spPr bwMode="auto">
              <a:xfrm flipV="1">
                <a:off x="1247" y="2886"/>
                <a:ext cx="227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Line 202"/>
              <p:cNvSpPr>
                <a:spLocks noChangeShapeType="1"/>
              </p:cNvSpPr>
              <p:nvPr/>
            </p:nvSpPr>
            <p:spPr bwMode="auto">
              <a:xfrm>
                <a:off x="1474" y="2886"/>
                <a:ext cx="9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Line 203"/>
              <p:cNvSpPr>
                <a:spLocks noChangeShapeType="1"/>
              </p:cNvSpPr>
              <p:nvPr/>
            </p:nvSpPr>
            <p:spPr bwMode="auto">
              <a:xfrm flipV="1">
                <a:off x="1565" y="2704"/>
                <a:ext cx="226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Line 204"/>
              <p:cNvSpPr>
                <a:spLocks noChangeShapeType="1"/>
              </p:cNvSpPr>
              <p:nvPr/>
            </p:nvSpPr>
            <p:spPr bwMode="auto">
              <a:xfrm>
                <a:off x="1791" y="2704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Line 205"/>
              <p:cNvSpPr>
                <a:spLocks noChangeShapeType="1"/>
              </p:cNvSpPr>
              <p:nvPr/>
            </p:nvSpPr>
            <p:spPr bwMode="auto">
              <a:xfrm flipV="1">
                <a:off x="1882" y="2478"/>
                <a:ext cx="272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Line 206"/>
              <p:cNvSpPr>
                <a:spLocks noChangeShapeType="1"/>
              </p:cNvSpPr>
              <p:nvPr/>
            </p:nvSpPr>
            <p:spPr bwMode="auto">
              <a:xfrm>
                <a:off x="2154" y="2478"/>
                <a:ext cx="9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Line 207"/>
              <p:cNvSpPr>
                <a:spLocks noChangeShapeType="1"/>
              </p:cNvSpPr>
              <p:nvPr/>
            </p:nvSpPr>
            <p:spPr bwMode="auto">
              <a:xfrm flipV="1">
                <a:off x="2245" y="2387"/>
                <a:ext cx="227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Line 208"/>
              <p:cNvSpPr>
                <a:spLocks noChangeShapeType="1"/>
              </p:cNvSpPr>
              <p:nvPr/>
            </p:nvSpPr>
            <p:spPr bwMode="auto">
              <a:xfrm>
                <a:off x="2472" y="2387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Line 209"/>
              <p:cNvSpPr>
                <a:spLocks noChangeShapeType="1"/>
              </p:cNvSpPr>
              <p:nvPr/>
            </p:nvSpPr>
            <p:spPr bwMode="auto">
              <a:xfrm flipV="1">
                <a:off x="2653" y="2387"/>
                <a:ext cx="182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Line 210"/>
              <p:cNvSpPr>
                <a:spLocks noChangeShapeType="1"/>
              </p:cNvSpPr>
              <p:nvPr/>
            </p:nvSpPr>
            <p:spPr bwMode="auto">
              <a:xfrm>
                <a:off x="2835" y="2387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Line 211"/>
              <p:cNvSpPr>
                <a:spLocks noChangeShapeType="1"/>
              </p:cNvSpPr>
              <p:nvPr/>
            </p:nvSpPr>
            <p:spPr bwMode="auto">
              <a:xfrm flipV="1">
                <a:off x="3016" y="2387"/>
                <a:ext cx="13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Line 212"/>
              <p:cNvSpPr>
                <a:spLocks noChangeShapeType="1"/>
              </p:cNvSpPr>
              <p:nvPr/>
            </p:nvSpPr>
            <p:spPr bwMode="auto">
              <a:xfrm>
                <a:off x="3152" y="2387"/>
                <a:ext cx="181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Line 213"/>
              <p:cNvSpPr>
                <a:spLocks noChangeShapeType="1"/>
              </p:cNvSpPr>
              <p:nvPr/>
            </p:nvSpPr>
            <p:spPr bwMode="auto">
              <a:xfrm flipV="1">
                <a:off x="3334" y="2523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Line 214"/>
              <p:cNvSpPr>
                <a:spLocks noChangeShapeType="1"/>
              </p:cNvSpPr>
              <p:nvPr/>
            </p:nvSpPr>
            <p:spPr bwMode="auto">
              <a:xfrm>
                <a:off x="3470" y="2523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Line 215"/>
              <p:cNvSpPr>
                <a:spLocks noChangeShapeType="1"/>
              </p:cNvSpPr>
              <p:nvPr/>
            </p:nvSpPr>
            <p:spPr bwMode="auto">
              <a:xfrm flipV="1">
                <a:off x="3651" y="2659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Line 216"/>
              <p:cNvSpPr>
                <a:spLocks noChangeShapeType="1"/>
              </p:cNvSpPr>
              <p:nvPr/>
            </p:nvSpPr>
            <p:spPr bwMode="auto">
              <a:xfrm>
                <a:off x="3787" y="2659"/>
                <a:ext cx="227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Line 217"/>
              <p:cNvSpPr>
                <a:spLocks noChangeShapeType="1"/>
              </p:cNvSpPr>
              <p:nvPr/>
            </p:nvSpPr>
            <p:spPr bwMode="auto">
              <a:xfrm flipV="1">
                <a:off x="4014" y="2750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Line 218"/>
              <p:cNvSpPr>
                <a:spLocks noChangeShapeType="1"/>
              </p:cNvSpPr>
              <p:nvPr/>
            </p:nvSpPr>
            <p:spPr bwMode="auto">
              <a:xfrm>
                <a:off x="4195" y="2750"/>
                <a:ext cx="273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Line 219"/>
              <p:cNvSpPr>
                <a:spLocks noChangeShapeType="1"/>
              </p:cNvSpPr>
              <p:nvPr/>
            </p:nvSpPr>
            <p:spPr bwMode="auto">
              <a:xfrm flipV="1">
                <a:off x="4468" y="2886"/>
                <a:ext cx="13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Line 220"/>
              <p:cNvSpPr>
                <a:spLocks noChangeShapeType="1"/>
              </p:cNvSpPr>
              <p:nvPr/>
            </p:nvSpPr>
            <p:spPr bwMode="auto">
              <a:xfrm>
                <a:off x="4604" y="2886"/>
                <a:ext cx="226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Line 221"/>
              <p:cNvSpPr>
                <a:spLocks noChangeShapeType="1"/>
              </p:cNvSpPr>
              <p:nvPr/>
            </p:nvSpPr>
            <p:spPr bwMode="auto">
              <a:xfrm flipV="1">
                <a:off x="4830" y="3022"/>
                <a:ext cx="137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Line 222"/>
              <p:cNvSpPr>
                <a:spLocks noChangeShapeType="1"/>
              </p:cNvSpPr>
              <p:nvPr/>
            </p:nvSpPr>
            <p:spPr bwMode="auto">
              <a:xfrm>
                <a:off x="4967" y="3022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Line 223"/>
              <p:cNvSpPr>
                <a:spLocks noChangeShapeType="1"/>
              </p:cNvSpPr>
              <p:nvPr/>
            </p:nvSpPr>
            <p:spPr bwMode="auto">
              <a:xfrm flipV="1">
                <a:off x="5148" y="3203"/>
                <a:ext cx="9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Line 224"/>
              <p:cNvSpPr>
                <a:spLocks noChangeShapeType="1"/>
              </p:cNvSpPr>
              <p:nvPr/>
            </p:nvSpPr>
            <p:spPr bwMode="auto">
              <a:xfrm>
                <a:off x="5239" y="3203"/>
                <a:ext cx="226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Line 225"/>
              <p:cNvSpPr>
                <a:spLocks noChangeShapeType="1"/>
              </p:cNvSpPr>
              <p:nvPr/>
            </p:nvSpPr>
            <p:spPr bwMode="auto">
              <a:xfrm flipV="1">
                <a:off x="5465" y="3430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Line 226"/>
              <p:cNvSpPr>
                <a:spLocks noChangeShapeType="1"/>
              </p:cNvSpPr>
              <p:nvPr/>
            </p:nvSpPr>
            <p:spPr bwMode="auto">
              <a:xfrm>
                <a:off x="5556" y="3430"/>
                <a:ext cx="204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3" name="Group 227"/>
            <p:cNvGrpSpPr>
              <a:grpSpLocks/>
            </p:cNvGrpSpPr>
            <p:nvPr/>
          </p:nvGrpSpPr>
          <p:grpSpPr bwMode="auto">
            <a:xfrm>
              <a:off x="1701" y="3566"/>
              <a:ext cx="1383" cy="499"/>
              <a:chOff x="113" y="2387"/>
              <a:chExt cx="5647" cy="1542"/>
            </a:xfrm>
          </p:grpSpPr>
          <p:sp>
            <p:nvSpPr>
              <p:cNvPr id="199" name="Line 228"/>
              <p:cNvSpPr>
                <a:spLocks noChangeShapeType="1"/>
              </p:cNvSpPr>
              <p:nvPr/>
            </p:nvSpPr>
            <p:spPr bwMode="auto">
              <a:xfrm flipV="1">
                <a:off x="113" y="3566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Line 229"/>
              <p:cNvSpPr>
                <a:spLocks noChangeShapeType="1"/>
              </p:cNvSpPr>
              <p:nvPr/>
            </p:nvSpPr>
            <p:spPr bwMode="auto">
              <a:xfrm>
                <a:off x="249" y="3566"/>
                <a:ext cx="136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Line 230"/>
              <p:cNvSpPr>
                <a:spLocks noChangeShapeType="1"/>
              </p:cNvSpPr>
              <p:nvPr/>
            </p:nvSpPr>
            <p:spPr bwMode="auto">
              <a:xfrm flipV="1">
                <a:off x="385" y="3385"/>
                <a:ext cx="182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Line 231"/>
              <p:cNvSpPr>
                <a:spLocks noChangeShapeType="1"/>
              </p:cNvSpPr>
              <p:nvPr/>
            </p:nvSpPr>
            <p:spPr bwMode="auto">
              <a:xfrm>
                <a:off x="567" y="3385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Line 232"/>
              <p:cNvSpPr>
                <a:spLocks noChangeShapeType="1"/>
              </p:cNvSpPr>
              <p:nvPr/>
            </p:nvSpPr>
            <p:spPr bwMode="auto">
              <a:xfrm flipV="1">
                <a:off x="703" y="3203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Line 233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Line 234"/>
              <p:cNvSpPr>
                <a:spLocks noChangeShapeType="1"/>
              </p:cNvSpPr>
              <p:nvPr/>
            </p:nvSpPr>
            <p:spPr bwMode="auto">
              <a:xfrm flipV="1">
                <a:off x="975" y="3113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Line 235"/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Line 236"/>
              <p:cNvSpPr>
                <a:spLocks noChangeShapeType="1"/>
              </p:cNvSpPr>
              <p:nvPr/>
            </p:nvSpPr>
            <p:spPr bwMode="auto">
              <a:xfrm flipV="1">
                <a:off x="1247" y="2886"/>
                <a:ext cx="227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Line 237"/>
              <p:cNvSpPr>
                <a:spLocks noChangeShapeType="1"/>
              </p:cNvSpPr>
              <p:nvPr/>
            </p:nvSpPr>
            <p:spPr bwMode="auto">
              <a:xfrm>
                <a:off x="1474" y="2886"/>
                <a:ext cx="9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Line 238"/>
              <p:cNvSpPr>
                <a:spLocks noChangeShapeType="1"/>
              </p:cNvSpPr>
              <p:nvPr/>
            </p:nvSpPr>
            <p:spPr bwMode="auto">
              <a:xfrm flipV="1">
                <a:off x="1565" y="2704"/>
                <a:ext cx="226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Line 239"/>
              <p:cNvSpPr>
                <a:spLocks noChangeShapeType="1"/>
              </p:cNvSpPr>
              <p:nvPr/>
            </p:nvSpPr>
            <p:spPr bwMode="auto">
              <a:xfrm>
                <a:off x="1791" y="2704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Line 240"/>
              <p:cNvSpPr>
                <a:spLocks noChangeShapeType="1"/>
              </p:cNvSpPr>
              <p:nvPr/>
            </p:nvSpPr>
            <p:spPr bwMode="auto">
              <a:xfrm flipV="1">
                <a:off x="1882" y="2478"/>
                <a:ext cx="272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Line 241"/>
              <p:cNvSpPr>
                <a:spLocks noChangeShapeType="1"/>
              </p:cNvSpPr>
              <p:nvPr/>
            </p:nvSpPr>
            <p:spPr bwMode="auto">
              <a:xfrm>
                <a:off x="2154" y="2478"/>
                <a:ext cx="9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Line 242"/>
              <p:cNvSpPr>
                <a:spLocks noChangeShapeType="1"/>
              </p:cNvSpPr>
              <p:nvPr/>
            </p:nvSpPr>
            <p:spPr bwMode="auto">
              <a:xfrm flipV="1">
                <a:off x="2245" y="2387"/>
                <a:ext cx="227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Line 243"/>
              <p:cNvSpPr>
                <a:spLocks noChangeShapeType="1"/>
              </p:cNvSpPr>
              <p:nvPr/>
            </p:nvSpPr>
            <p:spPr bwMode="auto">
              <a:xfrm>
                <a:off x="2472" y="2387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Line 244"/>
              <p:cNvSpPr>
                <a:spLocks noChangeShapeType="1"/>
              </p:cNvSpPr>
              <p:nvPr/>
            </p:nvSpPr>
            <p:spPr bwMode="auto">
              <a:xfrm flipV="1">
                <a:off x="2653" y="2387"/>
                <a:ext cx="182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Line 245"/>
              <p:cNvSpPr>
                <a:spLocks noChangeShapeType="1"/>
              </p:cNvSpPr>
              <p:nvPr/>
            </p:nvSpPr>
            <p:spPr bwMode="auto">
              <a:xfrm>
                <a:off x="2835" y="2387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Line 246"/>
              <p:cNvSpPr>
                <a:spLocks noChangeShapeType="1"/>
              </p:cNvSpPr>
              <p:nvPr/>
            </p:nvSpPr>
            <p:spPr bwMode="auto">
              <a:xfrm flipV="1">
                <a:off x="3016" y="2387"/>
                <a:ext cx="13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Line 247"/>
              <p:cNvSpPr>
                <a:spLocks noChangeShapeType="1"/>
              </p:cNvSpPr>
              <p:nvPr/>
            </p:nvSpPr>
            <p:spPr bwMode="auto">
              <a:xfrm>
                <a:off x="3152" y="2387"/>
                <a:ext cx="181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Line 248"/>
              <p:cNvSpPr>
                <a:spLocks noChangeShapeType="1"/>
              </p:cNvSpPr>
              <p:nvPr/>
            </p:nvSpPr>
            <p:spPr bwMode="auto">
              <a:xfrm flipV="1">
                <a:off x="3334" y="2523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Line 249"/>
              <p:cNvSpPr>
                <a:spLocks noChangeShapeType="1"/>
              </p:cNvSpPr>
              <p:nvPr/>
            </p:nvSpPr>
            <p:spPr bwMode="auto">
              <a:xfrm>
                <a:off x="3470" y="2523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Line 250"/>
              <p:cNvSpPr>
                <a:spLocks noChangeShapeType="1"/>
              </p:cNvSpPr>
              <p:nvPr/>
            </p:nvSpPr>
            <p:spPr bwMode="auto">
              <a:xfrm flipV="1">
                <a:off x="3651" y="2659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Line 251"/>
              <p:cNvSpPr>
                <a:spLocks noChangeShapeType="1"/>
              </p:cNvSpPr>
              <p:nvPr/>
            </p:nvSpPr>
            <p:spPr bwMode="auto">
              <a:xfrm>
                <a:off x="3787" y="2659"/>
                <a:ext cx="227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Line 252"/>
              <p:cNvSpPr>
                <a:spLocks noChangeShapeType="1"/>
              </p:cNvSpPr>
              <p:nvPr/>
            </p:nvSpPr>
            <p:spPr bwMode="auto">
              <a:xfrm flipV="1">
                <a:off x="4014" y="2750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Line 253"/>
              <p:cNvSpPr>
                <a:spLocks noChangeShapeType="1"/>
              </p:cNvSpPr>
              <p:nvPr/>
            </p:nvSpPr>
            <p:spPr bwMode="auto">
              <a:xfrm>
                <a:off x="4195" y="2750"/>
                <a:ext cx="273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Line 254"/>
              <p:cNvSpPr>
                <a:spLocks noChangeShapeType="1"/>
              </p:cNvSpPr>
              <p:nvPr/>
            </p:nvSpPr>
            <p:spPr bwMode="auto">
              <a:xfrm flipV="1">
                <a:off x="4468" y="2886"/>
                <a:ext cx="13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Line 255"/>
              <p:cNvSpPr>
                <a:spLocks noChangeShapeType="1"/>
              </p:cNvSpPr>
              <p:nvPr/>
            </p:nvSpPr>
            <p:spPr bwMode="auto">
              <a:xfrm>
                <a:off x="4604" y="2886"/>
                <a:ext cx="226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Line 256"/>
              <p:cNvSpPr>
                <a:spLocks noChangeShapeType="1"/>
              </p:cNvSpPr>
              <p:nvPr/>
            </p:nvSpPr>
            <p:spPr bwMode="auto">
              <a:xfrm flipV="1">
                <a:off x="4830" y="3022"/>
                <a:ext cx="137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Line 257"/>
              <p:cNvSpPr>
                <a:spLocks noChangeShapeType="1"/>
              </p:cNvSpPr>
              <p:nvPr/>
            </p:nvSpPr>
            <p:spPr bwMode="auto">
              <a:xfrm>
                <a:off x="4967" y="3022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Line 258"/>
              <p:cNvSpPr>
                <a:spLocks noChangeShapeType="1"/>
              </p:cNvSpPr>
              <p:nvPr/>
            </p:nvSpPr>
            <p:spPr bwMode="auto">
              <a:xfrm flipV="1">
                <a:off x="5148" y="3203"/>
                <a:ext cx="9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Line 259"/>
              <p:cNvSpPr>
                <a:spLocks noChangeShapeType="1"/>
              </p:cNvSpPr>
              <p:nvPr/>
            </p:nvSpPr>
            <p:spPr bwMode="auto">
              <a:xfrm>
                <a:off x="5239" y="3203"/>
                <a:ext cx="226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Line 260"/>
              <p:cNvSpPr>
                <a:spLocks noChangeShapeType="1"/>
              </p:cNvSpPr>
              <p:nvPr/>
            </p:nvSpPr>
            <p:spPr bwMode="auto">
              <a:xfrm flipV="1">
                <a:off x="5465" y="3430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Line 261"/>
              <p:cNvSpPr>
                <a:spLocks noChangeShapeType="1"/>
              </p:cNvSpPr>
              <p:nvPr/>
            </p:nvSpPr>
            <p:spPr bwMode="auto">
              <a:xfrm>
                <a:off x="5556" y="3430"/>
                <a:ext cx="204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" name="Group 262"/>
            <p:cNvGrpSpPr>
              <a:grpSpLocks/>
            </p:cNvGrpSpPr>
            <p:nvPr/>
          </p:nvGrpSpPr>
          <p:grpSpPr bwMode="auto">
            <a:xfrm>
              <a:off x="4513" y="3521"/>
              <a:ext cx="1383" cy="499"/>
              <a:chOff x="113" y="2387"/>
              <a:chExt cx="5647" cy="1542"/>
            </a:xfrm>
          </p:grpSpPr>
          <p:sp>
            <p:nvSpPr>
              <p:cNvPr id="165" name="Line 263"/>
              <p:cNvSpPr>
                <a:spLocks noChangeShapeType="1"/>
              </p:cNvSpPr>
              <p:nvPr/>
            </p:nvSpPr>
            <p:spPr bwMode="auto">
              <a:xfrm flipV="1">
                <a:off x="113" y="3566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Line 264"/>
              <p:cNvSpPr>
                <a:spLocks noChangeShapeType="1"/>
              </p:cNvSpPr>
              <p:nvPr/>
            </p:nvSpPr>
            <p:spPr bwMode="auto">
              <a:xfrm>
                <a:off x="249" y="3566"/>
                <a:ext cx="136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Line 265"/>
              <p:cNvSpPr>
                <a:spLocks noChangeShapeType="1"/>
              </p:cNvSpPr>
              <p:nvPr/>
            </p:nvSpPr>
            <p:spPr bwMode="auto">
              <a:xfrm flipV="1">
                <a:off x="385" y="3385"/>
                <a:ext cx="182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Line 266"/>
              <p:cNvSpPr>
                <a:spLocks noChangeShapeType="1"/>
              </p:cNvSpPr>
              <p:nvPr/>
            </p:nvSpPr>
            <p:spPr bwMode="auto">
              <a:xfrm>
                <a:off x="567" y="3385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Line 267"/>
              <p:cNvSpPr>
                <a:spLocks noChangeShapeType="1"/>
              </p:cNvSpPr>
              <p:nvPr/>
            </p:nvSpPr>
            <p:spPr bwMode="auto">
              <a:xfrm flipV="1">
                <a:off x="703" y="3203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Line 268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Line 269"/>
              <p:cNvSpPr>
                <a:spLocks noChangeShapeType="1"/>
              </p:cNvSpPr>
              <p:nvPr/>
            </p:nvSpPr>
            <p:spPr bwMode="auto">
              <a:xfrm flipV="1">
                <a:off x="975" y="3113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Line 270"/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Line 271"/>
              <p:cNvSpPr>
                <a:spLocks noChangeShapeType="1"/>
              </p:cNvSpPr>
              <p:nvPr/>
            </p:nvSpPr>
            <p:spPr bwMode="auto">
              <a:xfrm flipV="1">
                <a:off x="1247" y="2886"/>
                <a:ext cx="227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Line 272"/>
              <p:cNvSpPr>
                <a:spLocks noChangeShapeType="1"/>
              </p:cNvSpPr>
              <p:nvPr/>
            </p:nvSpPr>
            <p:spPr bwMode="auto">
              <a:xfrm>
                <a:off x="1474" y="2886"/>
                <a:ext cx="9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Line 273"/>
              <p:cNvSpPr>
                <a:spLocks noChangeShapeType="1"/>
              </p:cNvSpPr>
              <p:nvPr/>
            </p:nvSpPr>
            <p:spPr bwMode="auto">
              <a:xfrm flipV="1">
                <a:off x="1565" y="2704"/>
                <a:ext cx="226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Line 274"/>
              <p:cNvSpPr>
                <a:spLocks noChangeShapeType="1"/>
              </p:cNvSpPr>
              <p:nvPr/>
            </p:nvSpPr>
            <p:spPr bwMode="auto">
              <a:xfrm>
                <a:off x="1791" y="2704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Line 275"/>
              <p:cNvSpPr>
                <a:spLocks noChangeShapeType="1"/>
              </p:cNvSpPr>
              <p:nvPr/>
            </p:nvSpPr>
            <p:spPr bwMode="auto">
              <a:xfrm flipV="1">
                <a:off x="1882" y="2478"/>
                <a:ext cx="272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Line 276"/>
              <p:cNvSpPr>
                <a:spLocks noChangeShapeType="1"/>
              </p:cNvSpPr>
              <p:nvPr/>
            </p:nvSpPr>
            <p:spPr bwMode="auto">
              <a:xfrm>
                <a:off x="2154" y="2478"/>
                <a:ext cx="9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Line 277"/>
              <p:cNvSpPr>
                <a:spLocks noChangeShapeType="1"/>
              </p:cNvSpPr>
              <p:nvPr/>
            </p:nvSpPr>
            <p:spPr bwMode="auto">
              <a:xfrm flipV="1">
                <a:off x="2245" y="2387"/>
                <a:ext cx="227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Line 278"/>
              <p:cNvSpPr>
                <a:spLocks noChangeShapeType="1"/>
              </p:cNvSpPr>
              <p:nvPr/>
            </p:nvSpPr>
            <p:spPr bwMode="auto">
              <a:xfrm>
                <a:off x="2472" y="2387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Line 279"/>
              <p:cNvSpPr>
                <a:spLocks noChangeShapeType="1"/>
              </p:cNvSpPr>
              <p:nvPr/>
            </p:nvSpPr>
            <p:spPr bwMode="auto">
              <a:xfrm flipV="1">
                <a:off x="2653" y="2387"/>
                <a:ext cx="182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Line 280"/>
              <p:cNvSpPr>
                <a:spLocks noChangeShapeType="1"/>
              </p:cNvSpPr>
              <p:nvPr/>
            </p:nvSpPr>
            <p:spPr bwMode="auto">
              <a:xfrm>
                <a:off x="2835" y="2387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Line 281"/>
              <p:cNvSpPr>
                <a:spLocks noChangeShapeType="1"/>
              </p:cNvSpPr>
              <p:nvPr/>
            </p:nvSpPr>
            <p:spPr bwMode="auto">
              <a:xfrm flipV="1">
                <a:off x="3016" y="2387"/>
                <a:ext cx="13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Line 282"/>
              <p:cNvSpPr>
                <a:spLocks noChangeShapeType="1"/>
              </p:cNvSpPr>
              <p:nvPr/>
            </p:nvSpPr>
            <p:spPr bwMode="auto">
              <a:xfrm>
                <a:off x="3152" y="2387"/>
                <a:ext cx="181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Line 283"/>
              <p:cNvSpPr>
                <a:spLocks noChangeShapeType="1"/>
              </p:cNvSpPr>
              <p:nvPr/>
            </p:nvSpPr>
            <p:spPr bwMode="auto">
              <a:xfrm flipV="1">
                <a:off x="3334" y="2523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Line 284"/>
              <p:cNvSpPr>
                <a:spLocks noChangeShapeType="1"/>
              </p:cNvSpPr>
              <p:nvPr/>
            </p:nvSpPr>
            <p:spPr bwMode="auto">
              <a:xfrm>
                <a:off x="3470" y="2523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Line 285"/>
              <p:cNvSpPr>
                <a:spLocks noChangeShapeType="1"/>
              </p:cNvSpPr>
              <p:nvPr/>
            </p:nvSpPr>
            <p:spPr bwMode="auto">
              <a:xfrm flipV="1">
                <a:off x="3651" y="2659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Line 286"/>
              <p:cNvSpPr>
                <a:spLocks noChangeShapeType="1"/>
              </p:cNvSpPr>
              <p:nvPr/>
            </p:nvSpPr>
            <p:spPr bwMode="auto">
              <a:xfrm>
                <a:off x="3787" y="2659"/>
                <a:ext cx="227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Line 287"/>
              <p:cNvSpPr>
                <a:spLocks noChangeShapeType="1"/>
              </p:cNvSpPr>
              <p:nvPr/>
            </p:nvSpPr>
            <p:spPr bwMode="auto">
              <a:xfrm flipV="1">
                <a:off x="4014" y="2750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Line 288"/>
              <p:cNvSpPr>
                <a:spLocks noChangeShapeType="1"/>
              </p:cNvSpPr>
              <p:nvPr/>
            </p:nvSpPr>
            <p:spPr bwMode="auto">
              <a:xfrm>
                <a:off x="4195" y="2750"/>
                <a:ext cx="273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Line 289"/>
              <p:cNvSpPr>
                <a:spLocks noChangeShapeType="1"/>
              </p:cNvSpPr>
              <p:nvPr/>
            </p:nvSpPr>
            <p:spPr bwMode="auto">
              <a:xfrm flipV="1">
                <a:off x="4468" y="2886"/>
                <a:ext cx="13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Line 290"/>
              <p:cNvSpPr>
                <a:spLocks noChangeShapeType="1"/>
              </p:cNvSpPr>
              <p:nvPr/>
            </p:nvSpPr>
            <p:spPr bwMode="auto">
              <a:xfrm>
                <a:off x="4604" y="2886"/>
                <a:ext cx="226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Line 291"/>
              <p:cNvSpPr>
                <a:spLocks noChangeShapeType="1"/>
              </p:cNvSpPr>
              <p:nvPr/>
            </p:nvSpPr>
            <p:spPr bwMode="auto">
              <a:xfrm flipV="1">
                <a:off x="4830" y="3022"/>
                <a:ext cx="137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Line 292"/>
              <p:cNvSpPr>
                <a:spLocks noChangeShapeType="1"/>
              </p:cNvSpPr>
              <p:nvPr/>
            </p:nvSpPr>
            <p:spPr bwMode="auto">
              <a:xfrm>
                <a:off x="4967" y="3022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Line 293"/>
              <p:cNvSpPr>
                <a:spLocks noChangeShapeType="1"/>
              </p:cNvSpPr>
              <p:nvPr/>
            </p:nvSpPr>
            <p:spPr bwMode="auto">
              <a:xfrm flipV="1">
                <a:off x="5148" y="3203"/>
                <a:ext cx="9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Line 294"/>
              <p:cNvSpPr>
                <a:spLocks noChangeShapeType="1"/>
              </p:cNvSpPr>
              <p:nvPr/>
            </p:nvSpPr>
            <p:spPr bwMode="auto">
              <a:xfrm>
                <a:off x="5239" y="3203"/>
                <a:ext cx="226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Line 295"/>
              <p:cNvSpPr>
                <a:spLocks noChangeShapeType="1"/>
              </p:cNvSpPr>
              <p:nvPr/>
            </p:nvSpPr>
            <p:spPr bwMode="auto">
              <a:xfrm flipV="1">
                <a:off x="5465" y="3430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Line 296"/>
              <p:cNvSpPr>
                <a:spLocks noChangeShapeType="1"/>
              </p:cNvSpPr>
              <p:nvPr/>
            </p:nvSpPr>
            <p:spPr bwMode="auto">
              <a:xfrm>
                <a:off x="5556" y="3430"/>
                <a:ext cx="204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01" name="Group 297"/>
          <p:cNvGrpSpPr>
            <a:grpSpLocks/>
          </p:cNvGrpSpPr>
          <p:nvPr/>
        </p:nvGrpSpPr>
        <p:grpSpPr bwMode="auto">
          <a:xfrm>
            <a:off x="1150938" y="3952875"/>
            <a:ext cx="7777162" cy="125413"/>
            <a:chOff x="249" y="1752"/>
            <a:chExt cx="5511" cy="317"/>
          </a:xfrm>
        </p:grpSpPr>
        <p:grpSp>
          <p:nvGrpSpPr>
            <p:cNvPr id="302" name="Group 298"/>
            <p:cNvGrpSpPr>
              <a:grpSpLocks/>
            </p:cNvGrpSpPr>
            <p:nvPr/>
          </p:nvGrpSpPr>
          <p:grpSpPr bwMode="auto">
            <a:xfrm>
              <a:off x="249" y="1752"/>
              <a:ext cx="1361" cy="317"/>
              <a:chOff x="249" y="2614"/>
              <a:chExt cx="1542" cy="363"/>
            </a:xfrm>
          </p:grpSpPr>
          <p:sp>
            <p:nvSpPr>
              <p:cNvPr id="312" name="Arc 299"/>
              <p:cNvSpPr>
                <a:spLocks/>
              </p:cNvSpPr>
              <p:nvPr/>
            </p:nvSpPr>
            <p:spPr bwMode="auto">
              <a:xfrm flipH="1">
                <a:off x="249" y="2614"/>
                <a:ext cx="771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Arc 300"/>
              <p:cNvSpPr>
                <a:spLocks/>
              </p:cNvSpPr>
              <p:nvPr/>
            </p:nvSpPr>
            <p:spPr bwMode="auto">
              <a:xfrm>
                <a:off x="1020" y="2614"/>
                <a:ext cx="771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3" name="Group 301"/>
            <p:cNvGrpSpPr>
              <a:grpSpLocks/>
            </p:cNvGrpSpPr>
            <p:nvPr/>
          </p:nvGrpSpPr>
          <p:grpSpPr bwMode="auto">
            <a:xfrm>
              <a:off x="1655" y="1752"/>
              <a:ext cx="1361" cy="317"/>
              <a:chOff x="249" y="2614"/>
              <a:chExt cx="1542" cy="363"/>
            </a:xfrm>
          </p:grpSpPr>
          <p:sp>
            <p:nvSpPr>
              <p:cNvPr id="310" name="Arc 302"/>
              <p:cNvSpPr>
                <a:spLocks/>
              </p:cNvSpPr>
              <p:nvPr/>
            </p:nvSpPr>
            <p:spPr bwMode="auto">
              <a:xfrm flipH="1">
                <a:off x="249" y="2614"/>
                <a:ext cx="771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Arc 303"/>
              <p:cNvSpPr>
                <a:spLocks/>
              </p:cNvSpPr>
              <p:nvPr/>
            </p:nvSpPr>
            <p:spPr bwMode="auto">
              <a:xfrm>
                <a:off x="1020" y="2614"/>
                <a:ext cx="771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4" name="Group 304"/>
            <p:cNvGrpSpPr>
              <a:grpSpLocks/>
            </p:cNvGrpSpPr>
            <p:nvPr/>
          </p:nvGrpSpPr>
          <p:grpSpPr bwMode="auto">
            <a:xfrm>
              <a:off x="3016" y="1752"/>
              <a:ext cx="1361" cy="317"/>
              <a:chOff x="249" y="2614"/>
              <a:chExt cx="1542" cy="363"/>
            </a:xfrm>
          </p:grpSpPr>
          <p:sp>
            <p:nvSpPr>
              <p:cNvPr id="308" name="Arc 305"/>
              <p:cNvSpPr>
                <a:spLocks/>
              </p:cNvSpPr>
              <p:nvPr/>
            </p:nvSpPr>
            <p:spPr bwMode="auto">
              <a:xfrm flipH="1">
                <a:off x="249" y="2614"/>
                <a:ext cx="771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Arc 306"/>
              <p:cNvSpPr>
                <a:spLocks/>
              </p:cNvSpPr>
              <p:nvPr/>
            </p:nvSpPr>
            <p:spPr bwMode="auto">
              <a:xfrm>
                <a:off x="1020" y="2614"/>
                <a:ext cx="771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5" name="Group 307"/>
            <p:cNvGrpSpPr>
              <a:grpSpLocks/>
            </p:cNvGrpSpPr>
            <p:nvPr/>
          </p:nvGrpSpPr>
          <p:grpSpPr bwMode="auto">
            <a:xfrm>
              <a:off x="4399" y="1752"/>
              <a:ext cx="1361" cy="317"/>
              <a:chOff x="249" y="2614"/>
              <a:chExt cx="1542" cy="363"/>
            </a:xfrm>
          </p:grpSpPr>
          <p:sp>
            <p:nvSpPr>
              <p:cNvPr id="306" name="Arc 308"/>
              <p:cNvSpPr>
                <a:spLocks/>
              </p:cNvSpPr>
              <p:nvPr/>
            </p:nvSpPr>
            <p:spPr bwMode="auto">
              <a:xfrm flipH="1">
                <a:off x="249" y="2614"/>
                <a:ext cx="771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Arc 309"/>
              <p:cNvSpPr>
                <a:spLocks/>
              </p:cNvSpPr>
              <p:nvPr/>
            </p:nvSpPr>
            <p:spPr bwMode="auto">
              <a:xfrm>
                <a:off x="1020" y="2614"/>
                <a:ext cx="771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14" name="Line 310"/>
          <p:cNvSpPr>
            <a:spLocks noChangeShapeType="1"/>
          </p:cNvSpPr>
          <p:nvPr/>
        </p:nvSpPr>
        <p:spPr bwMode="auto">
          <a:xfrm>
            <a:off x="1150938" y="1412875"/>
            <a:ext cx="799306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315" name="Text Box 311"/>
          <p:cNvSpPr txBox="1">
            <a:spLocks noChangeArrowheads="1"/>
          </p:cNvSpPr>
          <p:nvPr/>
        </p:nvSpPr>
        <p:spPr bwMode="auto">
          <a:xfrm>
            <a:off x="3276600" y="1628775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2400" b="1" smtClean="0">
                <a:solidFill>
                  <a:srgbClr val="0066FF"/>
                </a:solidFill>
              </a:rPr>
              <a:t>ELECTROLYTE</a:t>
            </a:r>
          </a:p>
        </p:txBody>
      </p:sp>
      <p:sp>
        <p:nvSpPr>
          <p:cNvPr id="316" name="Text Box 313"/>
          <p:cNvSpPr txBox="1">
            <a:spLocks noChangeArrowheads="1"/>
          </p:cNvSpPr>
          <p:nvPr/>
        </p:nvSpPr>
        <p:spPr bwMode="auto">
          <a:xfrm>
            <a:off x="1565275" y="4724400"/>
            <a:ext cx="7188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2400" smtClean="0">
                <a:solidFill>
                  <a:srgbClr val="000000"/>
                </a:solidFill>
              </a:rPr>
              <a:t>Micropolishing smoothens irregularities &lt; 1 µm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2400" smtClean="0">
                <a:solidFill>
                  <a:srgbClr val="000000"/>
                </a:solidFill>
              </a:rPr>
              <a:t>Better RF performances due to smoother surface?</a:t>
            </a:r>
          </a:p>
        </p:txBody>
      </p:sp>
    </p:spTree>
    <p:extLst>
      <p:ext uri="{BB962C8B-B14F-4D97-AF65-F5344CB8AC3E}">
        <p14:creationId xmlns:p14="http://schemas.microsoft.com/office/powerpoint/2010/main" val="239463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/>
    </p:bldLst>
  </p:timing>
</p:sld>
</file>

<file path=ppt/theme/theme1.xml><?xml version="1.0" encoding="utf-8"?>
<a:theme xmlns:a="http://schemas.openxmlformats.org/drawingml/2006/main" name="Mod_powerpoint_CEA_Irfu[1]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Ronsard_Dapnia">
  <a:themeElements>
    <a:clrScheme name="Ronsard_Dapn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onsard_Dapn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nsard_Dapn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Dapn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Dapn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Dapn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Dapn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Dapn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Dapn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Dapn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Dapn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Dapn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Dapn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Dapn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4428</TotalTime>
  <Words>1203</Words>
  <Application>Microsoft Office PowerPoint</Application>
  <PresentationFormat>Affichage à l'écran (4:3)</PresentationFormat>
  <Paragraphs>231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Mod_powerpoint_CEA_Irfu[1]</vt:lpstr>
      <vt:lpstr>Ronsard_Dapnia</vt:lpstr>
      <vt:lpstr>Présentation PowerPoint</vt:lpstr>
      <vt:lpstr>Présentation PowerPoint</vt:lpstr>
      <vt:lpstr>Présentation PowerPoint</vt:lpstr>
      <vt:lpstr>Présentation PowerPoint</vt:lpstr>
      <vt:lpstr>TREATMENT EVOLUTIOn AT CEA SACLAY RESULTS</vt:lpstr>
      <vt:lpstr>TREATMENT of Quarter WAVE and SPOKE RESONATORS</vt:lpstr>
      <vt:lpstr>Présentation PowerPoint</vt:lpstr>
      <vt:lpstr>GENERALITIES</vt:lpstr>
      <vt:lpstr>GENERALITIES</vt:lpstr>
      <vt:lpstr>ELECTROPOLISHING AT IRFU: 2004-2014</vt:lpstr>
      <vt:lpstr>EXAMPLES OF ACHIEVEMENTS ON SAMPLES</vt:lpstr>
      <vt:lpstr>EP AT LOW-VOLTAGE</vt:lpstr>
      <vt:lpstr>HORIZONTAL Vs VERTICAL EP (VEP)</vt:lpstr>
      <vt:lpstr>VEP SET-UP AT CEA SACLAY</vt:lpstr>
      <vt:lpstr>Présentation PowerPoint</vt:lpstr>
      <vt:lpstr>Présentation PowerPoint</vt:lpstr>
      <vt:lpstr>RESULTS ACHIEVED AFTER VEP ON 1300MHz Cavity</vt:lpstr>
      <vt:lpstr>VEP OF SPL cavity. ASSYMETRY OF THE PROCESS</vt:lpstr>
      <vt:lpstr>REMOVAL AFTER 200µm VEP</vt:lpstr>
      <vt:lpstr>Présentation PowerPoint</vt:lpstr>
      <vt:lpstr>GENERALITIES</vt:lpstr>
      <vt:lpstr>BAKING EXPERIMENTS AT CEA Saclay:  Reduction of baking time</vt:lpstr>
      <vt:lpstr>THANK YOU FOR YOUR ATTENTION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EOZENOU Fabien</dc:creator>
  <cp:lastModifiedBy>EOZENOU Fabien</cp:lastModifiedBy>
  <cp:revision>52</cp:revision>
  <cp:lastPrinted>2014-05-13T14:50:57Z</cp:lastPrinted>
  <dcterms:created xsi:type="dcterms:W3CDTF">2014-04-28T12:50:09Z</dcterms:created>
  <dcterms:modified xsi:type="dcterms:W3CDTF">2014-05-14T11:50:27Z</dcterms:modified>
</cp:coreProperties>
</file>