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62" r:id="rId2"/>
    <p:sldId id="265" r:id="rId3"/>
    <p:sldId id="285" r:id="rId4"/>
    <p:sldId id="278" r:id="rId5"/>
    <p:sldId id="291" r:id="rId6"/>
    <p:sldId id="293" r:id="rId7"/>
    <p:sldId id="343" r:id="rId8"/>
    <p:sldId id="344" r:id="rId9"/>
    <p:sldId id="345" r:id="rId10"/>
    <p:sldId id="349" r:id="rId11"/>
    <p:sldId id="350" r:id="rId12"/>
    <p:sldId id="351" r:id="rId13"/>
    <p:sldId id="353" r:id="rId14"/>
    <p:sldId id="307" r:id="rId15"/>
    <p:sldId id="308" r:id="rId16"/>
    <p:sldId id="318" r:id="rId17"/>
    <p:sldId id="300" r:id="rId18"/>
    <p:sldId id="355" r:id="rId19"/>
    <p:sldId id="309" r:id="rId20"/>
    <p:sldId id="356" r:id="rId21"/>
    <p:sldId id="301" r:id="rId22"/>
    <p:sldId id="306" r:id="rId23"/>
    <p:sldId id="335" r:id="rId24"/>
    <p:sldId id="336" r:id="rId25"/>
    <p:sldId id="337" r:id="rId26"/>
    <p:sldId id="302" r:id="rId27"/>
    <p:sldId id="310" r:id="rId28"/>
    <p:sldId id="303" r:id="rId29"/>
    <p:sldId id="311" r:id="rId30"/>
    <p:sldId id="312" r:id="rId31"/>
    <p:sldId id="304" r:id="rId32"/>
    <p:sldId id="329" r:id="rId33"/>
    <p:sldId id="305" r:id="rId34"/>
    <p:sldId id="317" r:id="rId35"/>
    <p:sldId id="321" r:id="rId36"/>
    <p:sldId id="333" r:id="rId37"/>
    <p:sldId id="294" r:id="rId38"/>
    <p:sldId id="299" r:id="rId39"/>
    <p:sldId id="320" r:id="rId40"/>
    <p:sldId id="357" r:id="rId41"/>
    <p:sldId id="298" r:id="rId42"/>
    <p:sldId id="315" r:id="rId43"/>
    <p:sldId id="334" r:id="rId44"/>
    <p:sldId id="346" r:id="rId45"/>
    <p:sldId id="314" r:id="rId46"/>
    <p:sldId id="347" r:id="rId47"/>
    <p:sldId id="324" r:id="rId48"/>
    <p:sldId id="326" r:id="rId49"/>
    <p:sldId id="331" r:id="rId50"/>
    <p:sldId id="328" r:id="rId51"/>
    <p:sldId id="338" r:id="rId52"/>
    <p:sldId id="339" r:id="rId53"/>
    <p:sldId id="327" r:id="rId54"/>
    <p:sldId id="340" r:id="rId55"/>
    <p:sldId id="341" r:id="rId56"/>
    <p:sldId id="342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6666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8" autoAdjust="0"/>
    <p:restoredTop sz="85790" autoAdjust="0"/>
  </p:normalViewPr>
  <p:slideViewPr>
    <p:cSldViewPr>
      <p:cViewPr>
        <p:scale>
          <a:sx n="70" d="100"/>
          <a:sy n="70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1584" y="7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15/05/2014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picture</a:t>
            </a:r>
            <a:r>
              <a:rPr lang="fr-FR" dirty="0" smtClean="0"/>
              <a:t> of the production </a:t>
            </a:r>
            <a:r>
              <a:rPr lang="fr-FR" dirty="0"/>
              <a:t>line  </a:t>
            </a:r>
            <a:r>
              <a:rPr lang="fr-FR" dirty="0" err="1" smtClean="0"/>
              <a:t>loaded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modules on last </a:t>
            </a:r>
            <a:r>
              <a:rPr lang="fr-FR" dirty="0" err="1" smtClean="0"/>
              <a:t>friday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08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90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All components are in house  </a:t>
            </a:r>
            <a:r>
              <a:rPr lang="fr-FR" dirty="0" err="1" smtClean="0"/>
              <a:t>until</a:t>
            </a:r>
            <a:r>
              <a:rPr lang="fr-FR" dirty="0" smtClean="0"/>
              <a:t> XM7</a:t>
            </a:r>
          </a:p>
          <a:p>
            <a:endParaRPr lang="fr-FR" dirty="0"/>
          </a:p>
          <a:p>
            <a:pPr marL="228600" indent="-228600">
              <a:buAutoNum type="arabicPlain" startAt="3"/>
            </a:pPr>
            <a:r>
              <a:rPr lang="fr-FR" dirty="0" smtClean="0"/>
              <a:t>Module </a:t>
            </a:r>
            <a:r>
              <a:rPr lang="fr-FR" dirty="0" err="1" smtClean="0"/>
              <a:t>delivered</a:t>
            </a:r>
            <a:endParaRPr lang="fr-FR" dirty="0" smtClean="0"/>
          </a:p>
          <a:p>
            <a:pPr marL="228600" indent="-228600">
              <a:buAutoNum type="arabicPlain" startAt="3"/>
            </a:pPr>
            <a:endParaRPr lang="fr-FR" dirty="0"/>
          </a:p>
          <a:p>
            <a:r>
              <a:rPr lang="fr-FR" dirty="0" smtClean="0"/>
              <a:t>5 module are  in the production line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508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1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88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Talking</a:t>
            </a:r>
            <a:r>
              <a:rPr lang="fr-FR" dirty="0" smtClean="0"/>
              <a:t> about </a:t>
            </a:r>
            <a:r>
              <a:rPr lang="fr-FR" dirty="0" err="1" smtClean="0"/>
              <a:t>contributing</a:t>
            </a:r>
            <a:r>
              <a:rPr lang="fr-FR" dirty="0" smtClean="0"/>
              <a:t> to the construction of the E-XFEL </a:t>
            </a:r>
            <a:r>
              <a:rPr lang="fr-FR" dirty="0" err="1" smtClean="0"/>
              <a:t>superconducting</a:t>
            </a:r>
            <a:r>
              <a:rPr lang="fr-FR" dirty="0" smtClean="0"/>
              <a:t> </a:t>
            </a:r>
            <a:r>
              <a:rPr lang="fr-FR" dirty="0" err="1" smtClean="0"/>
              <a:t>linac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all the </a:t>
            </a:r>
            <a:r>
              <a:rPr lang="fr-FR" dirty="0" err="1" smtClean="0"/>
              <a:t>other</a:t>
            </a:r>
            <a:r>
              <a:rPr lang="fr-FR" dirty="0" smtClean="0"/>
              <a:t> institutes . </a:t>
            </a:r>
            <a:r>
              <a:rPr lang="fr-FR" dirty="0" err="1" smtClean="0"/>
              <a:t>aiming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producing</a:t>
            </a:r>
            <a:r>
              <a:rPr lang="fr-FR" dirty="0" smtClean="0"/>
              <a:t> light in the </a:t>
            </a:r>
            <a:r>
              <a:rPr lang="fr-FR" dirty="0" err="1" smtClean="0"/>
              <a:t>Xray</a:t>
            </a:r>
            <a:r>
              <a:rPr lang="fr-FR" dirty="0" smtClean="0"/>
              <a:t> </a:t>
            </a:r>
            <a:r>
              <a:rPr lang="fr-FR" dirty="0" err="1" smtClean="0"/>
              <a:t>domain</a:t>
            </a:r>
            <a:endParaRPr lang="fr-FR" dirty="0" smtClean="0"/>
          </a:p>
          <a:p>
            <a:r>
              <a:rPr lang="fr-FR" dirty="0" err="1" smtClean="0"/>
              <a:t>Linac</a:t>
            </a:r>
            <a:r>
              <a:rPr lang="fr-FR" dirty="0" smtClean="0"/>
              <a:t> </a:t>
            </a:r>
            <a:r>
              <a:rPr lang="fr-FR" dirty="0" err="1" smtClean="0"/>
              <a:t>contains</a:t>
            </a:r>
            <a:r>
              <a:rPr lang="fr-FR" dirty="0" smtClean="0"/>
              <a:t> 100 </a:t>
            </a:r>
            <a:r>
              <a:rPr lang="fr-FR" dirty="0" err="1" smtClean="0"/>
              <a:t>cryomomdules</a:t>
            </a:r>
            <a:r>
              <a:rPr lang="fr-FR" dirty="0" smtClean="0"/>
              <a:t> about 12 m long </a:t>
            </a:r>
            <a:r>
              <a:rPr lang="fr-FR" dirty="0" err="1" smtClean="0"/>
              <a:t>accelerating</a:t>
            </a:r>
            <a:r>
              <a:rPr lang="fr-FR" dirty="0" smtClean="0"/>
              <a:t> structure </a:t>
            </a:r>
            <a:r>
              <a:rPr lang="fr-FR" dirty="0" err="1" smtClean="0"/>
              <a:t>bringing</a:t>
            </a:r>
            <a:r>
              <a:rPr lang="fr-FR" dirty="0" smtClean="0"/>
              <a:t> the E- </a:t>
            </a:r>
            <a:r>
              <a:rPr lang="fr-FR" dirty="0" err="1" smtClean="0"/>
              <a:t>beam</a:t>
            </a:r>
            <a:r>
              <a:rPr lang="fr-FR" dirty="0" smtClean="0"/>
              <a:t> to 17;5 </a:t>
            </a:r>
            <a:r>
              <a:rPr lang="fr-FR" dirty="0" err="1" smtClean="0"/>
              <a:t>GeV</a:t>
            </a:r>
            <a:endParaRPr lang="fr-FR" dirty="0" smtClean="0"/>
          </a:p>
          <a:p>
            <a:r>
              <a:rPr lang="fr-FR" dirty="0" smtClean="0"/>
              <a:t>1 CM =12m ; a lot of components </a:t>
            </a:r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400 are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assembled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CEA</a:t>
            </a:r>
          </a:p>
          <a:p>
            <a:r>
              <a:rPr lang="fr-FR" dirty="0" smtClean="0"/>
              <a:t>An </a:t>
            </a:r>
            <a:r>
              <a:rPr lang="fr-FR" dirty="0" err="1" smtClean="0"/>
              <a:t>example</a:t>
            </a:r>
            <a:r>
              <a:rPr lang="fr-FR" dirty="0" smtClean="0"/>
              <a:t> of the </a:t>
            </a:r>
            <a:r>
              <a:rPr lang="fr-FR" dirty="0" err="1" smtClean="0"/>
              <a:t>pre-series</a:t>
            </a:r>
            <a:r>
              <a:rPr lang="fr-FR" dirty="0" smtClean="0"/>
              <a:t> module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delivered</a:t>
            </a:r>
            <a:r>
              <a:rPr lang="fr-FR" dirty="0" smtClean="0"/>
              <a:t> to DESY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613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944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an </a:t>
            </a:r>
            <a:r>
              <a:rPr lang="fr-FR" dirty="0" err="1" smtClean="0"/>
              <a:t>sky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of the building </a:t>
            </a:r>
            <a:r>
              <a:rPr lang="fr-FR" dirty="0" err="1" smtClean="0"/>
              <a:t>dedicated</a:t>
            </a:r>
            <a:r>
              <a:rPr lang="fr-FR" dirty="0" smtClean="0"/>
              <a:t> to XFEL </a:t>
            </a:r>
            <a:r>
              <a:rPr lang="fr-FR" dirty="0" err="1" smtClean="0"/>
              <a:t>project</a:t>
            </a:r>
            <a:r>
              <a:rPr lang="fr-FR" dirty="0" smtClean="0"/>
              <a:t> in Saclay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Xfel</a:t>
            </a:r>
            <a:r>
              <a:rPr lang="fr-FR" dirty="0" smtClean="0"/>
              <a:t> village </a:t>
            </a:r>
            <a:r>
              <a:rPr lang="fr-FR" dirty="0" err="1" smtClean="0"/>
              <a:t>is</a:t>
            </a:r>
            <a:r>
              <a:rPr lang="fr-FR" dirty="0" smtClean="0"/>
              <a:t> made of clean </a:t>
            </a:r>
            <a:r>
              <a:rPr lang="fr-FR" dirty="0" err="1" smtClean="0"/>
              <a:t>rooms</a:t>
            </a:r>
            <a:r>
              <a:rPr lang="fr-FR" dirty="0" smtClean="0"/>
              <a:t>, </a:t>
            </a:r>
            <a:r>
              <a:rPr lang="fr-FR" dirty="0" err="1" smtClean="0"/>
              <a:t>assembly</a:t>
            </a:r>
            <a:r>
              <a:rPr lang="fr-FR" dirty="0" smtClean="0"/>
              <a:t> halls, </a:t>
            </a:r>
            <a:r>
              <a:rPr lang="fr-FR" dirty="0" err="1" smtClean="0"/>
              <a:t>officces</a:t>
            </a:r>
            <a:r>
              <a:rPr lang="fr-FR" dirty="0" smtClean="0"/>
              <a:t> and </a:t>
            </a:r>
            <a:r>
              <a:rPr lang="fr-FR" dirty="0" err="1" smtClean="0"/>
              <a:t>warehouse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7317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top view scheme of the XFEL village.</a:t>
            </a:r>
          </a:p>
          <a:p>
            <a:r>
              <a:rPr lang="en-US" dirty="0" smtClean="0"/>
              <a:t>One can see the different workstations in the assembly halls.</a:t>
            </a:r>
          </a:p>
          <a:p>
            <a:r>
              <a:rPr lang="en-US" dirty="0" smtClean="0"/>
              <a:t>The workflow is the following </a:t>
            </a:r>
          </a:p>
          <a:p>
            <a:r>
              <a:rPr lang="en-US" dirty="0" smtClean="0"/>
              <a:t>This is the warehouse ;</a:t>
            </a:r>
          </a:p>
          <a:p>
            <a:r>
              <a:rPr lang="en-US" dirty="0" smtClean="0"/>
              <a:t>Parts have to pass through reception tests on this area.</a:t>
            </a:r>
          </a:p>
          <a:p>
            <a:r>
              <a:rPr lang="en-US" dirty="0" smtClean="0"/>
              <a:t>The clean assembly of the most critical compounds occurs in a 100m2 ISO4 clean room.</a:t>
            </a:r>
          </a:p>
          <a:p>
            <a:r>
              <a:rPr lang="en-US" dirty="0" smtClean="0"/>
              <a:t>Pursue assembly by rolling out the cavity string from the CR</a:t>
            </a:r>
          </a:p>
          <a:p>
            <a:r>
              <a:rPr lang="en-US" dirty="0" smtClean="0"/>
              <a:t>The Alignment area is in the same hall</a:t>
            </a:r>
          </a:p>
          <a:p>
            <a:r>
              <a:rPr lang="en-US" dirty="0" smtClean="0"/>
              <a:t>/cross the yard with special truck/ </a:t>
            </a:r>
          </a:p>
          <a:p>
            <a:r>
              <a:rPr lang="en-US" dirty="0" smtClean="0"/>
              <a:t>A big cantilever helps to hang the cold mass while sliding the vacuum vessel around it </a:t>
            </a:r>
            <a:endParaRPr lang="en-US" dirty="0"/>
          </a:p>
          <a:p>
            <a:r>
              <a:rPr lang="en-US" dirty="0" smtClean="0"/>
              <a:t>This workstation is mostly dedicated to warm part of the coupler and its pumping line.</a:t>
            </a:r>
          </a:p>
          <a:p>
            <a:r>
              <a:rPr lang="en-US" dirty="0" smtClean="0"/>
              <a:t>We have to move in another hall to check and prepare the module for shipment.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RO area is the workstation where the cavity string is dressed with ancillaries</a:t>
            </a:r>
          </a:p>
          <a:p>
            <a:r>
              <a:rPr lang="en-US" dirty="0" smtClean="0"/>
              <a:t>The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48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 plan was to have two teams working in parallel on two half-strings, BUT: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it implies extra connections for flushing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qualified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prototypes</a:t>
            </a:r>
          </a:p>
        </p:txBody>
      </p:sp>
    </p:spTree>
    <p:extLst>
      <p:ext uri="{BB962C8B-B14F-4D97-AF65-F5344CB8AC3E}">
        <p14:creationId xmlns:p14="http://schemas.microsoft.com/office/powerpoint/2010/main" val="235032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 plan was to have two teams working in parallel on two half-strings, BUT: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it implies extra connections for flushing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qualified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prototypes</a:t>
            </a:r>
          </a:p>
        </p:txBody>
      </p:sp>
    </p:spTree>
    <p:extLst>
      <p:ext uri="{BB962C8B-B14F-4D97-AF65-F5344CB8AC3E}">
        <p14:creationId xmlns:p14="http://schemas.microsoft.com/office/powerpoint/2010/main" val="2350325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 plan was to have two teams working in parallel on two half-strings, BUT: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it implies extra connections for flushing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qualified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prototypes</a:t>
            </a:r>
          </a:p>
        </p:txBody>
      </p:sp>
    </p:spTree>
    <p:extLst>
      <p:ext uri="{BB962C8B-B14F-4D97-AF65-F5344CB8AC3E}">
        <p14:creationId xmlns:p14="http://schemas.microsoft.com/office/powerpoint/2010/main" val="235032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6305192"/>
            <a:ext cx="26994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S. BERRY | 4th SLHIPP meeting | 15/05/2014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5292080" y="6305192"/>
            <a:ext cx="26994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S. BERRY | 4th SLHIPP meeting | 15/05/2014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S. BERRY | TTC 2014  | 24/03/2014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0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0"/>
            <a:ext cx="6408712" cy="69269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13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S. BERRY | TTC 2014  | 24/03/2014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6305192"/>
            <a:ext cx="26994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S. BERRY | 4th SLHIPP meeting | 15/05/2014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52752"/>
            <a:ext cx="6552728" cy="90872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6305192"/>
            <a:ext cx="26994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S. BERRY | 4th SLHIPP meeting | 15/05/2014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52752"/>
            <a:ext cx="6552728" cy="90872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4428048" cy="4968552"/>
          </a:xfrm>
        </p:spPr>
        <p:txBody>
          <a:bodyPr/>
          <a:lstStyle>
            <a:lvl1pPr marL="368300" indent="0">
              <a:defRPr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4932040" y="1340768"/>
            <a:ext cx="4032448" cy="4608512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6305192"/>
            <a:ext cx="26994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S. BERRY | 4th SLHIPP meeting | 15/05/2014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6305192"/>
            <a:ext cx="26994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S. BERRY | 4th SLHIPP meeting | 15/05/2014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6305192"/>
            <a:ext cx="26994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S. BERRY | 4th SLHIPP meeting | 15/05/2014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63688" y="52752"/>
            <a:ext cx="65527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92080" y="6305192"/>
            <a:ext cx="26994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S. BERRY | 4th SLHIPP meeting | 15/05/2014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2257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7372" y="0"/>
            <a:ext cx="856628" cy="96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  <p:sldLayoutId id="2147483669" r:id="rId13"/>
    <p:sldLayoutId id="2147483670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0363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647700" indent="-285750" algn="l" defTabSz="914400" rtl="0" eaLnBrk="1" latinLnBrk="0" hangingPunct="1">
        <a:lnSpc>
          <a:spcPts val="2000"/>
        </a:lnSpc>
        <a:spcBef>
          <a:spcPts val="0"/>
        </a:spcBef>
        <a:buSzPct val="90000"/>
        <a:buFont typeface="Wingdings" panose="05000000000000000000" pitchFamily="2" charset="2"/>
        <a:buChar char="q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2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.infn.it/indexIT.shtml" TargetMode="External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26" Type="http://schemas.openxmlformats.org/officeDocument/2006/relationships/image" Target="../media/image34.jpeg"/><Relationship Id="rId3" Type="http://schemas.openxmlformats.org/officeDocument/2006/relationships/image" Target="../media/image15.jpeg"/><Relationship Id="rId21" Type="http://schemas.openxmlformats.org/officeDocument/2006/relationships/image" Target="../media/image30.pn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17" Type="http://schemas.openxmlformats.org/officeDocument/2006/relationships/hyperlink" Target="http://www.su.se/english/" TargetMode="External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hyperlink" Target="http://www.uu.se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11" Type="http://schemas.openxmlformats.org/officeDocument/2006/relationships/image" Target="../media/image22.png"/><Relationship Id="rId24" Type="http://schemas.openxmlformats.org/officeDocument/2006/relationships/image" Target="../media/image3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1.png"/><Relationship Id="rId10" Type="http://schemas.openxmlformats.org/officeDocument/2006/relationships/image" Target="../media/image21.jpeg"/><Relationship Id="rId19" Type="http://schemas.openxmlformats.org/officeDocument/2006/relationships/image" Target="../media/image29.jpe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hyperlink" Target="http://www.portal.pwr.wroc.pl/index,242.d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emf"/><Relationship Id="rId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9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2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1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9.jpeg"/><Relationship Id="rId4" Type="http://schemas.openxmlformats.org/officeDocument/2006/relationships/image" Target="../media/image11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07904" y="1124744"/>
            <a:ext cx="5184576" cy="1573712"/>
          </a:xfrm>
        </p:spPr>
        <p:txBody>
          <a:bodyPr/>
          <a:lstStyle/>
          <a:p>
            <a:r>
              <a:rPr lang="en-US" dirty="0"/>
              <a:t>CEA expertise with clean room assembly of XFEL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032008" y="5517232"/>
            <a:ext cx="4788464" cy="288032"/>
          </a:xfrm>
        </p:spPr>
        <p:txBody>
          <a:bodyPr/>
          <a:lstStyle/>
          <a:p>
            <a:r>
              <a:rPr lang="fr-FR" dirty="0" smtClean="0"/>
              <a:t>4th SLHIPP Meeting 2014 May 14-16  at CERN</a:t>
            </a:r>
            <a:r>
              <a:rPr lang="fr-FR" sz="9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                </a:t>
            </a:r>
            <a:r>
              <a:rPr lang="fr-FR" dirty="0"/>
              <a:t>Stéphane </a:t>
            </a:r>
            <a:r>
              <a:rPr lang="fr-FR" dirty="0" smtClean="0"/>
              <a:t>BERRY</a:t>
            </a:r>
            <a:endParaRPr lang="fr-FR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3563888" y="5805264"/>
            <a:ext cx="3672408" cy="720080"/>
          </a:xfrm>
        </p:spPr>
        <p:txBody>
          <a:bodyPr/>
          <a:lstStyle/>
          <a:p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XFEL </a:t>
            </a:r>
            <a:r>
              <a:rPr lang="en-US" dirty="0" smtClean="0"/>
              <a:t>module assembly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105" y="2852936"/>
            <a:ext cx="3420688" cy="2564477"/>
          </a:xfrm>
          <a:prstGeom prst="rect">
            <a:avLst/>
          </a:prstGeom>
        </p:spPr>
      </p:pic>
      <p:pic>
        <p:nvPicPr>
          <p:cNvPr id="2050" name="Picture 2" descr="E:\DCIM\Camera\2014-03-21 16.13.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45504" y="323393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2014 TTC\2014 03 21 photos pour TTC\2014-03-21 16.16.2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868978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Clean room assembly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179512" y="1196752"/>
            <a:ext cx="8172464" cy="4968552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Filed Emission is often a limiting factor for cavities</a:t>
            </a:r>
          </a:p>
          <a:p>
            <a:pPr marL="803275" lvl="3">
              <a:buClr>
                <a:srgbClr val="C00000"/>
              </a:buClr>
            </a:pPr>
            <a:r>
              <a:rPr lang="en-US" dirty="0">
                <a:solidFill>
                  <a:srgbClr val="C00000"/>
                </a:solidFill>
              </a:rPr>
              <a:t>Polishing to get smoother surface</a:t>
            </a:r>
          </a:p>
          <a:p>
            <a:pPr marL="803275" lvl="3">
              <a:buClr>
                <a:srgbClr val="C00000"/>
              </a:buClr>
            </a:pPr>
            <a:r>
              <a:rPr lang="en-US" dirty="0">
                <a:solidFill>
                  <a:srgbClr val="C00000"/>
                </a:solidFill>
              </a:rPr>
              <a:t>High Pressure Rinsing with </a:t>
            </a:r>
            <a:r>
              <a:rPr lang="en-US" dirty="0" err="1">
                <a:solidFill>
                  <a:srgbClr val="C00000"/>
                </a:solidFill>
              </a:rPr>
              <a:t>UltraPure</a:t>
            </a:r>
            <a:r>
              <a:rPr lang="en-US" dirty="0">
                <a:solidFill>
                  <a:srgbClr val="C00000"/>
                </a:solidFill>
              </a:rPr>
              <a:t> Water </a:t>
            </a:r>
          </a:p>
          <a:p>
            <a:pPr marL="803275" lvl="3">
              <a:buClr>
                <a:srgbClr val="C00000"/>
              </a:buClr>
            </a:pPr>
            <a:r>
              <a:rPr lang="en-US" dirty="0">
                <a:solidFill>
                  <a:srgbClr val="C00000"/>
                </a:solidFill>
              </a:rPr>
              <a:t>Cavity assembly in clean room</a:t>
            </a: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Clean Room</a:t>
            </a:r>
          </a:p>
          <a:p>
            <a:pPr marL="771525" lvl="3" indent="0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low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dust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environment, pressure,</a:t>
            </a:r>
          </a:p>
          <a:p>
            <a:pPr marL="771525" lvl="3" indent="0"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temperature et humidity monitored </a:t>
            </a:r>
            <a:br>
              <a:rPr lang="en-US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(ISO4-ISO5-ISO7) 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rgbClr val="C00000"/>
                </a:solidFill>
              </a:rPr>
              <a:t>Remove metallic dust</a:t>
            </a:r>
          </a:p>
          <a:p>
            <a:pPr marL="803275" lvl="3">
              <a:buClr>
                <a:srgbClr val="C00000"/>
              </a:buClr>
            </a:pPr>
            <a:r>
              <a:rPr lang="en-US" dirty="0">
                <a:solidFill>
                  <a:srgbClr val="C00000"/>
                </a:solidFill>
              </a:rPr>
              <a:t>outside of component</a:t>
            </a:r>
          </a:p>
          <a:p>
            <a:pPr marL="803275" lvl="3">
              <a:buClr>
                <a:srgbClr val="C00000"/>
              </a:buClr>
            </a:pPr>
            <a:r>
              <a:rPr lang="en-US" dirty="0" smtClean="0">
                <a:solidFill>
                  <a:srgbClr val="C00000"/>
                </a:solidFill>
              </a:rPr>
              <a:t>Fastening (*new *clean)</a:t>
            </a:r>
            <a:endParaRPr lang="en-US" dirty="0">
              <a:solidFill>
                <a:srgbClr val="C00000"/>
              </a:solidFill>
            </a:endParaRPr>
          </a:p>
          <a:p>
            <a:pPr marL="803275" lvl="3">
              <a:buClr>
                <a:srgbClr val="C00000"/>
              </a:buClr>
            </a:pPr>
            <a:r>
              <a:rPr lang="en-US" dirty="0" smtClean="0">
                <a:solidFill>
                  <a:srgbClr val="C00000"/>
                </a:solidFill>
              </a:rPr>
              <a:t>Gasket (*</a:t>
            </a:r>
            <a:r>
              <a:rPr lang="en-US" dirty="0" err="1" smtClean="0">
                <a:solidFill>
                  <a:srgbClr val="C00000"/>
                </a:solidFill>
              </a:rPr>
              <a:t>procurment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Components clean on outer surface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4572000" y="980728"/>
            <a:ext cx="4569495" cy="3190875"/>
            <a:chOff x="4213697" y="2492896"/>
            <a:chExt cx="4569495" cy="31908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16016" y="2492896"/>
              <a:ext cx="4067176" cy="319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4213697" y="4068495"/>
              <a:ext cx="9383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solidFill>
                    <a:schemeClr val="tx2"/>
                  </a:solidFill>
                </a:rPr>
                <a:t>Class 10</a:t>
              </a:r>
              <a:endParaRPr lang="fr-FR" sz="1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30" name="Picture 2" descr="\\Minxlweise2\d$\DESY Home\My Documents\conferences\linac 2010\talk\P10001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1374698" cy="183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32" descr="P100063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7357" y="4171603"/>
            <a:ext cx="3721100" cy="213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P104037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919484"/>
            <a:ext cx="1428869" cy="189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91680" y="4869160"/>
            <a:ext cx="1512168" cy="1843236"/>
            <a:chOff x="107319955" y="108861125"/>
            <a:chExt cx="2570139" cy="3426850"/>
          </a:xfrm>
        </p:grpSpPr>
        <p:pic>
          <p:nvPicPr>
            <p:cNvPr id="8195" name="Picture 3" descr="P1130470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9955" y="108861125"/>
              <a:ext cx="2570139" cy="342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algn="in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cxnSp>
          <p:nvCxnSpPr>
            <p:cNvPr id="8196" name="AutoShape 4"/>
            <p:cNvCxnSpPr>
              <a:cxnSpLocks noChangeShapeType="1"/>
            </p:cNvCxnSpPr>
            <p:nvPr/>
          </p:nvCxnSpPr>
          <p:spPr bwMode="auto">
            <a:xfrm flipV="1">
              <a:off x="108490564" y="110634585"/>
              <a:ext cx="174544" cy="17454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098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of all components, tools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059" name="Picture 11" descr="P102003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537" y="1237090"/>
            <a:ext cx="2268537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61" name="Picture 13" descr="P10201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37" y="1491055"/>
            <a:ext cx="2406744" cy="207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64" name="Picture 16" descr="3 - first blowing (7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709" y="4005064"/>
            <a:ext cx="2971365" cy="22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3242069" y="2526934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Blowing with ionized nitrogen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2627784" y="3212976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step: counting particles with</a:t>
            </a:r>
            <a:br>
              <a:rPr lang="en-US" dirty="0" smtClean="0"/>
            </a:br>
            <a:r>
              <a:rPr lang="en-US" dirty="0" err="1" smtClean="0"/>
              <a:t>airbone</a:t>
            </a:r>
            <a:r>
              <a:rPr lang="en-US" dirty="0" smtClean="0"/>
              <a:t> particles counter</a:t>
            </a:r>
          </a:p>
        </p:txBody>
      </p:sp>
      <p:cxnSp>
        <p:nvCxnSpPr>
          <p:cNvPr id="59" name="Connecteur droit avec flèche 58"/>
          <p:cNvCxnSpPr>
            <a:stCxn id="57" idx="3"/>
          </p:cNvCxnSpPr>
          <p:nvPr/>
        </p:nvCxnSpPr>
        <p:spPr>
          <a:xfrm flipV="1">
            <a:off x="6517325" y="1988840"/>
            <a:ext cx="1212480" cy="7227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57" idx="3"/>
          </p:cNvCxnSpPr>
          <p:nvPr/>
        </p:nvCxnSpPr>
        <p:spPr>
          <a:xfrm>
            <a:off x="6517325" y="2711600"/>
            <a:ext cx="1007003" cy="20135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5632897" y="3068960"/>
            <a:ext cx="2096908" cy="649412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5632897" y="3718372"/>
            <a:ext cx="1631619" cy="145529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3635896" y="15567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Wiping with clean room tissues and Isopropyl. Alc.</a:t>
            </a:r>
          </a:p>
        </p:txBody>
      </p:sp>
      <p:sp>
        <p:nvSpPr>
          <p:cNvPr id="2049" name="ZoneTexte 2048"/>
          <p:cNvSpPr txBox="1"/>
          <p:nvPr/>
        </p:nvSpPr>
        <p:spPr>
          <a:xfrm>
            <a:off x="233015" y="4466534"/>
            <a:ext cx="594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Counted </a:t>
            </a:r>
            <a:r>
              <a:rPr lang="en-US" dirty="0"/>
              <a:t>are below 10 parts </a:t>
            </a:r>
            <a:r>
              <a:rPr lang="en-US" dirty="0" smtClean="0"/>
              <a:t>(size&gt;0,3 </a:t>
            </a:r>
            <a:r>
              <a:rPr lang="en-US" dirty="0"/>
              <a:t>µm) during 1 </a:t>
            </a:r>
            <a:r>
              <a:rPr lang="en-US" dirty="0" smtClean="0"/>
              <a:t>min</a:t>
            </a:r>
            <a:endParaRPr lang="en-US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1835696" y="1700808"/>
            <a:ext cx="1800200" cy="10107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32909" y="5734997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Totally degrease tools made of the same material</a:t>
            </a:r>
            <a:br>
              <a:rPr lang="en-US" dirty="0" smtClean="0"/>
            </a:br>
            <a:r>
              <a:rPr lang="en-US" dirty="0" smtClean="0"/>
              <a:t>locked together very easily!! =&gt; SS/</a:t>
            </a:r>
            <a:r>
              <a:rPr lang="en-US" dirty="0" err="1" smtClean="0"/>
              <a:t>alu</a:t>
            </a:r>
            <a:r>
              <a:rPr lang="en-US" dirty="0" smtClean="0"/>
              <a:t> or brass/SS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323528" y="5013176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fastening </a:t>
            </a:r>
            <a:r>
              <a:rPr lang="en-US" dirty="0"/>
              <a:t>SS </a:t>
            </a:r>
            <a:r>
              <a:rPr lang="en-US" dirty="0" smtClean="0"/>
              <a:t>stud /copper nut should be check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cleanability</a:t>
            </a:r>
            <a:r>
              <a:rPr lang="en-US" dirty="0" smtClean="0"/>
              <a:t> of components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869" y="3844255"/>
            <a:ext cx="246697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\\Dapdc5\nbazin\My Documents\IFMIF-Integration\test_rails_auxilliaires\maquette_solenoide\photos\20131010_1032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653" y="1351583"/>
            <a:ext cx="2904324" cy="21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H="1">
            <a:off x="4629356" y="3385208"/>
            <a:ext cx="854745" cy="70267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755909" y="4159895"/>
            <a:ext cx="60006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3179845" y="3529825"/>
            <a:ext cx="576064" cy="63007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\\Dapdc5\nbazin\My Documents\IFMIF-Integration\test_rails_auxilliaires\maquette_solenoide\photos\20131010_1032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19" y="4437112"/>
            <a:ext cx="2525810" cy="189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Dapdc5\nbazin\My Documents\IFMIF-Integration\test_rails_auxilliaires\maquette_solenoide\photos\20131003_16431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4726" y="4437909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avec flèche 15"/>
          <p:cNvCxnSpPr>
            <a:stCxn id="14" idx="3"/>
          </p:cNvCxnSpPr>
          <p:nvPr/>
        </p:nvCxnSpPr>
        <p:spPr>
          <a:xfrm>
            <a:off x="3239129" y="5384291"/>
            <a:ext cx="1764919" cy="13294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5" idx="1"/>
          </p:cNvCxnSpPr>
          <p:nvPr/>
        </p:nvCxnSpPr>
        <p:spPr>
          <a:xfrm flipH="1">
            <a:off x="5196070" y="5410017"/>
            <a:ext cx="998656" cy="10557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\\Dapdc5\nbazin\My Documents\IFMIF-Integration\test_rails_auxilliaires\maquette_solenoide\photos\20131003_16512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1340768"/>
            <a:ext cx="2820107" cy="24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/>
          <p:cNvSpPr/>
          <p:nvPr/>
        </p:nvSpPr>
        <p:spPr>
          <a:xfrm>
            <a:off x="1691680" y="2780928"/>
            <a:ext cx="2160240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 rot="2220000">
            <a:off x="5557624" y="1709527"/>
            <a:ext cx="2160240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 rot="2220000">
            <a:off x="6277702" y="4877879"/>
            <a:ext cx="2160240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123728" y="980728"/>
            <a:ext cx="459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Cleanability</a:t>
            </a:r>
            <a:r>
              <a:rPr lang="en-US" dirty="0" smtClean="0"/>
              <a:t>” should start with design effort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5076056" y="3861048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continues with precise specifications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71600" y="6444044"/>
            <a:ext cx="798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Ends with reception checks including assembly checks with degreased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PUMPING and VENTING Up to </a:t>
            </a:r>
            <a:r>
              <a:rPr lang="fr-FR" dirty="0" err="1" smtClean="0"/>
              <a:t>AtM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052736"/>
            <a:ext cx="8424936" cy="4968552"/>
          </a:xfrm>
        </p:spPr>
        <p:txBody>
          <a:bodyPr/>
          <a:lstStyle/>
          <a:p>
            <a:pPr lvl="1"/>
            <a:r>
              <a:rPr lang="fr-FR" sz="1800" dirty="0" err="1" smtClean="0"/>
              <a:t>Particles</a:t>
            </a:r>
            <a:r>
              <a:rPr lang="fr-FR" sz="1800" dirty="0" smtClean="0"/>
              <a:t> </a:t>
            </a:r>
            <a:r>
              <a:rPr lang="fr-FR" sz="1800" dirty="0" err="1" smtClean="0"/>
              <a:t>should</a:t>
            </a:r>
            <a:r>
              <a:rPr lang="fr-FR" sz="1800" dirty="0" smtClean="0"/>
              <a:t> </a:t>
            </a:r>
            <a:r>
              <a:rPr lang="fr-FR" sz="1800" dirty="0" err="1" smtClean="0"/>
              <a:t>neither</a:t>
            </a:r>
            <a:r>
              <a:rPr lang="fr-FR" sz="1800" dirty="0" smtClean="0"/>
              <a:t> move </a:t>
            </a:r>
            <a:r>
              <a:rPr lang="fr-FR" sz="1800" dirty="0" err="1" smtClean="0"/>
              <a:t>nor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introduced</a:t>
            </a:r>
            <a:r>
              <a:rPr lang="fr-FR" sz="1800" dirty="0" smtClean="0"/>
              <a:t> in </a:t>
            </a:r>
            <a:r>
              <a:rPr lang="fr-FR" sz="1800" dirty="0" err="1" smtClean="0"/>
              <a:t>cavities</a:t>
            </a:r>
            <a:r>
              <a:rPr lang="fr-FR" sz="1800" dirty="0" smtClean="0"/>
              <a:t> </a:t>
            </a:r>
            <a:r>
              <a:rPr lang="fr-FR" sz="1800" dirty="0" err="1" smtClean="0"/>
              <a:t>during</a:t>
            </a:r>
            <a:r>
              <a:rPr lang="fr-FR" sz="1800" dirty="0" smtClean="0"/>
              <a:t> </a:t>
            </a:r>
            <a:r>
              <a:rPr lang="fr-FR" sz="1800" dirty="0" err="1" smtClean="0"/>
              <a:t>venting</a:t>
            </a:r>
            <a:r>
              <a:rPr lang="fr-FR" sz="1800" dirty="0" smtClean="0"/>
              <a:t> to </a:t>
            </a:r>
            <a:r>
              <a:rPr lang="fr-FR" sz="1800" dirty="0" err="1" smtClean="0"/>
              <a:t>Atm</a:t>
            </a:r>
            <a:r>
              <a:rPr lang="fr-FR" sz="1800" dirty="0" smtClean="0"/>
              <a:t>. And </a:t>
            </a:r>
            <a:r>
              <a:rPr lang="fr-FR" sz="1800" dirty="0" err="1" smtClean="0"/>
              <a:t>pumping</a:t>
            </a:r>
            <a:r>
              <a:rPr lang="fr-FR" sz="1800" dirty="0" smtClean="0"/>
              <a:t> stages.</a:t>
            </a:r>
          </a:p>
          <a:p>
            <a:pPr marL="0" lvl="1" indent="0">
              <a:buNone/>
            </a:pPr>
            <a:endParaRPr lang="fr-FR" sz="1800" dirty="0" smtClean="0"/>
          </a:p>
          <a:p>
            <a:pPr lvl="1"/>
            <a:r>
              <a:rPr lang="fr-FR" sz="1800" dirty="0" err="1" smtClean="0"/>
              <a:t>Studies</a:t>
            </a:r>
            <a:r>
              <a:rPr lang="fr-FR" sz="1800" dirty="0" smtClean="0"/>
              <a:t> on pipe 10m, 63mm </a:t>
            </a:r>
            <a:r>
              <a:rPr lang="fr-FR" sz="1800" dirty="0" err="1" smtClean="0"/>
              <a:t>reproducing</a:t>
            </a:r>
            <a:r>
              <a:rPr lang="fr-FR" sz="1800" dirty="0" smtClean="0"/>
              <a:t> XFEL module (</a:t>
            </a:r>
            <a:r>
              <a:rPr lang="fr-FR" sz="1200" i="1" dirty="0" err="1" smtClean="0"/>
              <a:t>Ref</a:t>
            </a:r>
            <a:r>
              <a:rPr lang="fr-FR" sz="1200" i="1" dirty="0" smtClean="0"/>
              <a:t> SRF2009-THPP0104)</a:t>
            </a:r>
          </a:p>
          <a:p>
            <a:pPr marL="0" lvl="1" indent="0">
              <a:buNone/>
            </a:pPr>
            <a:endParaRPr lang="fr-FR" sz="1200" i="1" dirty="0" smtClean="0"/>
          </a:p>
          <a:p>
            <a:pPr marL="1885950" lvl="3" indent="-266700"/>
            <a:r>
              <a:rPr lang="en-US" dirty="0" smtClean="0"/>
              <a:t>Movement </a:t>
            </a:r>
            <a:r>
              <a:rPr lang="en-US" dirty="0"/>
              <a:t>of particles is mainly observed at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position </a:t>
            </a:r>
            <a:r>
              <a:rPr lang="en-US" dirty="0">
                <a:solidFill>
                  <a:srgbClr val="C00000"/>
                </a:solidFill>
              </a:rPr>
              <a:t>next to the pumping and venting </a:t>
            </a:r>
            <a:r>
              <a:rPr lang="en-US" dirty="0"/>
              <a:t>ports.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666666"/>
                </a:solidFill>
              </a:rPr>
              <a:t>long </a:t>
            </a:r>
            <a:r>
              <a:rPr lang="en-US" dirty="0">
                <a:solidFill>
                  <a:srgbClr val="666666"/>
                </a:solidFill>
              </a:rPr>
              <a:t>tube homogenizes the gas flow and </a:t>
            </a:r>
            <a:r>
              <a:rPr lang="en-US" dirty="0" smtClean="0">
                <a:solidFill>
                  <a:srgbClr val="666666"/>
                </a:solidFill>
              </a:rPr>
              <a:t>reduces </a:t>
            </a:r>
            <a:r>
              <a:rPr lang="fr-FR" dirty="0" smtClean="0">
                <a:solidFill>
                  <a:srgbClr val="666666"/>
                </a:solidFill>
              </a:rPr>
              <a:t>turbulences.</a:t>
            </a:r>
          </a:p>
          <a:p>
            <a:pPr marL="1885950" lvl="3" indent="-266700"/>
            <a:endParaRPr lang="fr-FR" dirty="0" smtClean="0">
              <a:solidFill>
                <a:srgbClr val="666666"/>
              </a:solidFill>
            </a:endParaRPr>
          </a:p>
          <a:p>
            <a:pPr marL="1885950" lvl="3" indent="-266700"/>
            <a:r>
              <a:rPr lang="en-US" dirty="0" smtClean="0">
                <a:solidFill>
                  <a:srgbClr val="666666"/>
                </a:solidFill>
              </a:rPr>
              <a:t>During </a:t>
            </a:r>
            <a:r>
              <a:rPr lang="en-US" dirty="0">
                <a:solidFill>
                  <a:srgbClr val="666666"/>
                </a:solidFill>
              </a:rPr>
              <a:t>pump down the number of </a:t>
            </a:r>
            <a:r>
              <a:rPr lang="en-US" dirty="0" smtClean="0">
                <a:solidFill>
                  <a:srgbClr val="666666"/>
                </a:solidFill>
              </a:rPr>
              <a:t>particles decreases </a:t>
            </a:r>
            <a:r>
              <a:rPr lang="en-US" dirty="0">
                <a:solidFill>
                  <a:srgbClr val="666666"/>
                </a:solidFill>
              </a:rPr>
              <a:t>with decreasing pressure, indicating </a:t>
            </a:r>
            <a:r>
              <a:rPr lang="en-US" dirty="0" smtClean="0">
                <a:solidFill>
                  <a:srgbClr val="666666"/>
                </a:solidFill>
              </a:rPr>
              <a:t>a reduction </a:t>
            </a:r>
            <a:r>
              <a:rPr lang="en-US" dirty="0">
                <a:solidFill>
                  <a:srgbClr val="666666"/>
                </a:solidFill>
              </a:rPr>
              <a:t>of turbulences. In the dirty </a:t>
            </a:r>
            <a:r>
              <a:rPr lang="en-US" dirty="0" smtClean="0">
                <a:solidFill>
                  <a:srgbClr val="666666"/>
                </a:solidFill>
              </a:rPr>
              <a:t>system particles </a:t>
            </a:r>
            <a:r>
              <a:rPr lang="en-US" dirty="0">
                <a:solidFill>
                  <a:srgbClr val="666666"/>
                </a:solidFill>
              </a:rPr>
              <a:t>could be measured down to a pressure </a:t>
            </a:r>
            <a:r>
              <a:rPr lang="en-US" dirty="0" smtClean="0">
                <a:solidFill>
                  <a:srgbClr val="666666"/>
                </a:solidFill>
              </a:rPr>
              <a:t>of about </a:t>
            </a:r>
            <a:r>
              <a:rPr lang="en-US" dirty="0">
                <a:solidFill>
                  <a:srgbClr val="666666"/>
                </a:solidFill>
              </a:rPr>
              <a:t>100 mbar. If turbulences are again </a:t>
            </a:r>
            <a:r>
              <a:rPr lang="en-US" dirty="0" smtClean="0">
                <a:solidFill>
                  <a:srgbClr val="666666"/>
                </a:solidFill>
              </a:rPr>
              <a:t>introduced by </a:t>
            </a:r>
            <a:r>
              <a:rPr lang="en-US" dirty="0">
                <a:solidFill>
                  <a:srgbClr val="666666"/>
                </a:solidFill>
              </a:rPr>
              <a:t>sudden changes of the throughput of e.g</a:t>
            </a:r>
            <a:r>
              <a:rPr lang="en-US" dirty="0" smtClean="0">
                <a:solidFill>
                  <a:srgbClr val="666666"/>
                </a:solidFill>
              </a:rPr>
              <a:t>. changing </a:t>
            </a:r>
            <a:r>
              <a:rPr lang="en-US" dirty="0">
                <a:solidFill>
                  <a:srgbClr val="666666"/>
                </a:solidFill>
              </a:rPr>
              <a:t>the position of a </a:t>
            </a:r>
            <a:r>
              <a:rPr lang="en-US" dirty="0">
                <a:solidFill>
                  <a:srgbClr val="C00000"/>
                </a:solidFill>
              </a:rPr>
              <a:t>needle valve</a:t>
            </a:r>
            <a:r>
              <a:rPr lang="en-US" dirty="0">
                <a:solidFill>
                  <a:srgbClr val="666666"/>
                </a:solidFill>
              </a:rPr>
              <a:t>, </a:t>
            </a:r>
            <a:r>
              <a:rPr lang="en-US" dirty="0" smtClean="0">
                <a:solidFill>
                  <a:srgbClr val="666666"/>
                </a:solidFill>
              </a:rPr>
              <a:t>particles had </a:t>
            </a:r>
            <a:r>
              <a:rPr lang="en-US" dirty="0">
                <a:solidFill>
                  <a:srgbClr val="666666"/>
                </a:solidFill>
              </a:rPr>
              <a:t>been detected down to pressures of about </a:t>
            </a:r>
            <a:r>
              <a:rPr lang="en-US" dirty="0" smtClean="0">
                <a:solidFill>
                  <a:srgbClr val="666666"/>
                </a:solidFill>
              </a:rPr>
              <a:t>1 mbar</a:t>
            </a:r>
            <a:r>
              <a:rPr lang="en-US" dirty="0">
                <a:solidFill>
                  <a:srgbClr val="666666"/>
                </a:solidFill>
              </a:rPr>
              <a:t>. </a:t>
            </a:r>
            <a:r>
              <a:rPr lang="en-US" dirty="0">
                <a:solidFill>
                  <a:srgbClr val="C00000"/>
                </a:solidFill>
              </a:rPr>
              <a:t>Only for pressures &lt; 1 mbar no more </a:t>
            </a:r>
            <a:r>
              <a:rPr lang="en-US" dirty="0" smtClean="0">
                <a:solidFill>
                  <a:srgbClr val="C00000"/>
                </a:solidFill>
              </a:rPr>
              <a:t>particle movement </a:t>
            </a:r>
            <a:r>
              <a:rPr lang="en-US" dirty="0">
                <a:solidFill>
                  <a:srgbClr val="C00000"/>
                </a:solidFill>
              </a:rPr>
              <a:t>has been observed even when </a:t>
            </a:r>
            <a:r>
              <a:rPr lang="en-US" dirty="0" smtClean="0">
                <a:solidFill>
                  <a:srgbClr val="C00000"/>
                </a:solidFill>
              </a:rPr>
              <a:t>moving </a:t>
            </a:r>
            <a:r>
              <a:rPr lang="fr-FR" dirty="0" smtClean="0">
                <a:solidFill>
                  <a:srgbClr val="C00000"/>
                </a:solidFill>
              </a:rPr>
              <a:t>valves</a:t>
            </a:r>
            <a:r>
              <a:rPr lang="fr-FR" dirty="0" smtClean="0">
                <a:solidFill>
                  <a:srgbClr val="666666"/>
                </a:solidFill>
              </a:rPr>
              <a:t>.</a:t>
            </a:r>
            <a:endParaRPr lang="fr-FR" i="1" dirty="0"/>
          </a:p>
          <a:p>
            <a:pPr lvl="4"/>
            <a:r>
              <a:rPr lang="fr-FR" dirty="0" smtClean="0"/>
              <a:t>Use a diffuser to </a:t>
            </a:r>
            <a:r>
              <a:rPr lang="fr-FR" dirty="0" err="1" smtClean="0"/>
              <a:t>reduce</a:t>
            </a:r>
            <a:r>
              <a:rPr lang="fr-FR" dirty="0" smtClean="0"/>
              <a:t> turbulences</a:t>
            </a:r>
          </a:p>
          <a:p>
            <a:pPr lvl="4"/>
            <a:r>
              <a:rPr lang="fr-FR" dirty="0"/>
              <a:t>G</a:t>
            </a:r>
            <a:r>
              <a:rPr lang="fr-FR" dirty="0" smtClean="0"/>
              <a:t>auges to mesure </a:t>
            </a:r>
            <a:r>
              <a:rPr lang="fr-FR" dirty="0" err="1" smtClean="0"/>
              <a:t>precisely</a:t>
            </a:r>
            <a:r>
              <a:rPr lang="fr-FR" dirty="0" smtClean="0"/>
              <a:t> 1mbar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err="1" smtClean="0"/>
              <a:t>Atm</a:t>
            </a:r>
            <a:r>
              <a:rPr lang="fr-FR" dirty="0" smtClean="0"/>
              <a:t> </a:t>
            </a:r>
          </a:p>
          <a:p>
            <a:pPr lvl="4"/>
            <a:r>
              <a:rPr lang="fr-FR" dirty="0" err="1" smtClean="0"/>
              <a:t>Venting</a:t>
            </a:r>
            <a:r>
              <a:rPr lang="fr-FR" dirty="0" smtClean="0"/>
              <a:t>/</a:t>
            </a:r>
            <a:r>
              <a:rPr lang="fr-FR" dirty="0" err="1" smtClean="0"/>
              <a:t>pumping</a:t>
            </a:r>
            <a:r>
              <a:rPr lang="fr-FR" dirty="0" smtClean="0"/>
              <a:t>: N2 flow </a:t>
            </a:r>
            <a:r>
              <a:rPr lang="fr-FR" dirty="0"/>
              <a:t>(1-1000mbar – </a:t>
            </a:r>
            <a:r>
              <a:rPr lang="fr-FR" dirty="0" err="1" smtClean="0">
                <a:latin typeface="Symbol" panose="05050102010706020507" pitchFamily="18" charset="2"/>
              </a:rPr>
              <a:t>D</a:t>
            </a:r>
            <a:r>
              <a:rPr lang="fr-FR" dirty="0" err="1" smtClean="0"/>
              <a:t>p</a:t>
            </a:r>
            <a:r>
              <a:rPr lang="fr-FR" dirty="0" smtClean="0"/>
              <a:t>(</a:t>
            </a:r>
            <a:r>
              <a:rPr lang="fr-FR" dirty="0" err="1" smtClean="0"/>
              <a:t>cav-pump</a:t>
            </a:r>
            <a:r>
              <a:rPr lang="fr-FR" dirty="0"/>
              <a:t>) &lt;1mbar) : 50 mbar </a:t>
            </a:r>
            <a:r>
              <a:rPr lang="fr-FR" dirty="0" smtClean="0"/>
              <a:t>l/s</a:t>
            </a:r>
            <a:endParaRPr lang="fr-FR" dirty="0"/>
          </a:p>
          <a:p>
            <a:pPr lvl="4"/>
            <a:r>
              <a:rPr lang="fr-FR" dirty="0"/>
              <a:t>For </a:t>
            </a:r>
            <a:r>
              <a:rPr lang="fr-FR" dirty="0" err="1"/>
              <a:t>venting</a:t>
            </a:r>
            <a:r>
              <a:rPr lang="fr-FR" dirty="0"/>
              <a:t> </a:t>
            </a:r>
            <a:r>
              <a:rPr lang="fr-FR" dirty="0" err="1"/>
              <a:t>particle</a:t>
            </a:r>
            <a:r>
              <a:rPr lang="fr-FR" dirty="0"/>
              <a:t> </a:t>
            </a:r>
            <a:r>
              <a:rPr lang="fr-FR" dirty="0" err="1"/>
              <a:t>filtered</a:t>
            </a:r>
            <a:r>
              <a:rPr lang="fr-FR" dirty="0"/>
              <a:t> </a:t>
            </a:r>
            <a:r>
              <a:rPr lang="fr-FR" dirty="0" err="1"/>
              <a:t>gas</a:t>
            </a:r>
            <a:r>
              <a:rPr lang="fr-FR" dirty="0"/>
              <a:t> (N2 or Ar) (</a:t>
            </a:r>
            <a:r>
              <a:rPr lang="fr-FR" dirty="0" err="1"/>
              <a:t>particle</a:t>
            </a:r>
            <a:r>
              <a:rPr lang="fr-FR" dirty="0"/>
              <a:t> size ≤ 0.04 mm) </a:t>
            </a:r>
          </a:p>
          <a:p>
            <a:pPr lvl="4"/>
            <a:r>
              <a:rPr lang="fr-FR" dirty="0" smtClean="0"/>
              <a:t>a </a:t>
            </a:r>
            <a:r>
              <a:rPr lang="fr-FR" dirty="0" err="1"/>
              <a:t>gas</a:t>
            </a:r>
            <a:r>
              <a:rPr lang="fr-FR" dirty="0"/>
              <a:t> </a:t>
            </a:r>
            <a:r>
              <a:rPr lang="fr-FR" dirty="0" err="1"/>
              <a:t>quality</a:t>
            </a:r>
            <a:r>
              <a:rPr lang="fr-FR" dirty="0"/>
              <a:t> of 99.9999% has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: </a:t>
            </a:r>
            <a:r>
              <a:rPr lang="fr-FR" dirty="0" err="1" smtClean="0"/>
              <a:t>evaporated</a:t>
            </a:r>
            <a:r>
              <a:rPr lang="fr-FR" dirty="0" smtClean="0"/>
              <a:t> </a:t>
            </a:r>
            <a:r>
              <a:rPr lang="fr-FR" dirty="0" err="1" smtClean="0"/>
              <a:t>nitrogen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9512" y="2654449"/>
            <a:ext cx="1547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/>
            <a:r>
              <a:rPr lang="en-US" sz="1100" b="1" dirty="0">
                <a:solidFill>
                  <a:schemeClr val="bg2">
                    <a:lumMod val="75000"/>
                  </a:schemeClr>
                </a:solidFill>
              </a:rPr>
              <a:t>as far as possible </a:t>
            </a:r>
            <a:r>
              <a:rPr lang="en-US" sz="1100" b="1" dirty="0" smtClean="0">
                <a:solidFill>
                  <a:schemeClr val="bg2">
                    <a:lumMod val="75000"/>
                  </a:schemeClr>
                </a:solidFill>
              </a:rPr>
              <a:t>from components </a:t>
            </a:r>
            <a:r>
              <a:rPr lang="en-US" sz="1100" b="1" dirty="0">
                <a:solidFill>
                  <a:schemeClr val="bg2">
                    <a:lumMod val="75000"/>
                  </a:schemeClr>
                </a:solidFill>
              </a:rPr>
              <a:t>being sensitive to </a:t>
            </a:r>
            <a:r>
              <a:rPr lang="en-US" sz="1100" b="1" dirty="0" smtClean="0">
                <a:solidFill>
                  <a:schemeClr val="bg2">
                    <a:lumMod val="75000"/>
                  </a:schemeClr>
                </a:solidFill>
              </a:rPr>
              <a:t>particles </a:t>
            </a:r>
            <a:endParaRPr lang="fr-FR" sz="11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3789040"/>
            <a:ext cx="15678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2">
                    <a:lumMod val="75000"/>
                  </a:schemeClr>
                </a:solidFill>
              </a:rPr>
              <a:t>Manual valves, even needle valves, </a:t>
            </a:r>
            <a:r>
              <a:rPr lang="en-US" sz="1100" b="1" dirty="0" smtClean="0">
                <a:solidFill>
                  <a:schemeClr val="bg2">
                    <a:lumMod val="75000"/>
                  </a:schemeClr>
                </a:solidFill>
              </a:rPr>
              <a:t>not </a:t>
            </a:r>
            <a:r>
              <a:rPr lang="en-US" sz="1100" b="1" dirty="0">
                <a:solidFill>
                  <a:schemeClr val="bg2">
                    <a:lumMod val="75000"/>
                  </a:schemeClr>
                </a:solidFill>
              </a:rPr>
              <a:t>well suited to adjust the gas flow </a:t>
            </a:r>
            <a:endParaRPr lang="fr-FR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4784179"/>
            <a:ext cx="156783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buNone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</a:rPr>
              <a:t>After venting a system </a:t>
            </a:r>
            <a:r>
              <a:rPr lang="en-US" sz="1100" b="1" dirty="0" err="1">
                <a:solidFill>
                  <a:schemeClr val="bg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1100" b="1" dirty="0" err="1" smtClean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sz="11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bg2">
                    <a:lumMod val="75000"/>
                  </a:schemeClr>
                </a:solidFill>
              </a:rPr>
              <a:t>between the vacuum vessel and atmosphere should be </a:t>
            </a:r>
            <a:r>
              <a:rPr lang="en-US" sz="1100" b="1" dirty="0" err="1">
                <a:solidFill>
                  <a:schemeClr val="bg2">
                    <a:lumMod val="75000"/>
                  </a:schemeClr>
                </a:solidFill>
              </a:rPr>
              <a:t>Δp</a:t>
            </a:r>
            <a:r>
              <a:rPr lang="en-US" sz="1100" b="1" dirty="0">
                <a:solidFill>
                  <a:schemeClr val="bg2">
                    <a:lumMod val="75000"/>
                  </a:schemeClr>
                </a:solidFill>
              </a:rPr>
              <a:t> &lt; 1 </a:t>
            </a:r>
            <a:r>
              <a:rPr lang="en-US" sz="1100" b="1" dirty="0" smtClean="0">
                <a:solidFill>
                  <a:schemeClr val="bg2">
                    <a:lumMod val="75000"/>
                  </a:schemeClr>
                </a:solidFill>
              </a:rPr>
              <a:t>mbar before opening</a:t>
            </a:r>
            <a:endParaRPr lang="fr-FR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0386356">
            <a:off x="2484688" y="3645024"/>
            <a:ext cx="659674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: AC150 </a:t>
            </a:r>
            <a:r>
              <a:rPr lang="fr-FR" dirty="0" err="1" smtClean="0"/>
              <a:t>uncontrolled</a:t>
            </a:r>
            <a:r>
              <a:rPr lang="fr-FR" dirty="0" smtClean="0"/>
              <a:t> </a:t>
            </a:r>
            <a:r>
              <a:rPr lang="fr-FR" dirty="0" err="1" smtClean="0"/>
              <a:t>venting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vacuum to 300mbar</a:t>
            </a:r>
          </a:p>
          <a:p>
            <a:r>
              <a:rPr lang="fr-FR" dirty="0" smtClean="0"/>
              <a:t>		39 to 9MV/m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Cold COUPLER ASSEMBLY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6" name="Picture 2" descr="\\Dapnia\data\scratch\communication_IRFU\PHOTOS IRFU\Manip\XFEL\Dumas-2012\XFel Salle blanche jpeg\DP12CEA54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1103517"/>
            <a:ext cx="6264696" cy="497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-64" y="980728"/>
            <a:ext cx="3635960" cy="432048"/>
          </a:xfrm>
          <a:solidFill>
            <a:schemeClr val="bg1"/>
          </a:solidFill>
        </p:spPr>
        <p:txBody>
          <a:bodyPr/>
          <a:lstStyle/>
          <a:p>
            <a:pPr marL="176213"/>
            <a:r>
              <a:rPr lang="en-US" dirty="0" smtClean="0"/>
              <a:t>Cold part of coupler, cavity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0" y="6237312"/>
            <a:ext cx="6752965" cy="381785"/>
          </a:xfrm>
        </p:spPr>
        <p:txBody>
          <a:bodyPr/>
          <a:lstStyle/>
          <a:p>
            <a:pPr marL="190500" indent="0" algn="ctr">
              <a:buNone/>
            </a:pPr>
            <a:r>
              <a:rPr lang="fr-FR" dirty="0" smtClean="0"/>
              <a:t>TTF3 type on XM-2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4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Cold COUPLER ASSEMBLY </a:t>
            </a:r>
            <a:r>
              <a:rPr lang="fr-FR" sz="1800" dirty="0" smtClean="0"/>
              <a:t>(</a:t>
            </a:r>
            <a:r>
              <a:rPr lang="fr-FR" sz="1800" dirty="0" err="1" smtClean="0"/>
              <a:t>leak</a:t>
            </a:r>
            <a:r>
              <a:rPr lang="fr-FR" sz="1800" dirty="0" smtClean="0"/>
              <a:t> check issue)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5472608"/>
          </a:xfrm>
        </p:spPr>
        <p:txBody>
          <a:bodyPr/>
          <a:lstStyle/>
          <a:p>
            <a:pPr marL="176213"/>
            <a:r>
              <a:rPr lang="en-US" dirty="0" smtClean="0"/>
              <a:t>Coupler pairs first leak check: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Check: </a:t>
            </a:r>
            <a:r>
              <a:rPr lang="en-US" dirty="0" smtClean="0">
                <a:solidFill>
                  <a:schemeClr val="tx1"/>
                </a:solidFill>
              </a:rPr>
              <a:t>Leak on the coupler itself (TTF3) revealed during cavity </a:t>
            </a:r>
            <a:r>
              <a:rPr lang="en-US" dirty="0">
                <a:solidFill>
                  <a:schemeClr val="tx1"/>
                </a:solidFill>
              </a:rPr>
              <a:t>string leak test </a:t>
            </a:r>
            <a:r>
              <a:rPr lang="en-US" dirty="0" smtClean="0">
                <a:solidFill>
                  <a:schemeClr val="tx1"/>
                </a:solidFill>
              </a:rPr>
              <a:t>(XM1)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Admit : </a:t>
            </a:r>
            <a:r>
              <a:rPr lang="en-US" dirty="0" smtClean="0">
                <a:solidFill>
                  <a:schemeClr val="tx1"/>
                </a:solidFill>
              </a:rPr>
              <a:t>Helium spraying method hardly able to detect a leak in the 1 10-10 </a:t>
            </a:r>
            <a:r>
              <a:rPr lang="en-US" dirty="0" err="1" smtClean="0">
                <a:solidFill>
                  <a:schemeClr val="tx1"/>
                </a:solidFill>
              </a:rPr>
              <a:t>mbarl</a:t>
            </a:r>
            <a:r>
              <a:rPr lang="en-US" dirty="0" smtClean="0">
                <a:solidFill>
                  <a:schemeClr val="tx1"/>
                </a:solidFill>
              </a:rPr>
              <a:t>/s range in a clean room (air flow spread helium)</a:t>
            </a:r>
          </a:p>
          <a:p>
            <a:pPr marL="0" lvl="1" indent="0">
              <a:buNone/>
            </a:pPr>
            <a:r>
              <a:rPr lang="fr-FR" dirty="0" err="1" smtClean="0">
                <a:solidFill>
                  <a:schemeClr val="tx1"/>
                </a:solidFill>
              </a:rPr>
              <a:t>according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to NF EN 13185 </a:t>
            </a:r>
            <a:r>
              <a:rPr lang="fr-FR" dirty="0" err="1">
                <a:solidFill>
                  <a:schemeClr val="tx1"/>
                </a:solidFill>
              </a:rPr>
              <a:t>ind</a:t>
            </a:r>
            <a:r>
              <a:rPr lang="fr-FR" dirty="0">
                <a:solidFill>
                  <a:schemeClr val="tx1"/>
                </a:solidFill>
              </a:rPr>
              <a:t>. A09-492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standard</a:t>
            </a:r>
            <a:endParaRPr lang="fr-FR" dirty="0">
              <a:solidFill>
                <a:schemeClr val="tx1"/>
              </a:solidFill>
            </a:endParaRPr>
          </a:p>
          <a:p>
            <a:pPr lvl="2"/>
            <a:r>
              <a:rPr lang="fr-FR" dirty="0" err="1" smtClean="0">
                <a:solidFill>
                  <a:schemeClr val="tx1"/>
                </a:solidFill>
              </a:rPr>
              <a:t>Helium</a:t>
            </a:r>
            <a:r>
              <a:rPr lang="fr-FR" dirty="0" smtClean="0">
                <a:solidFill>
                  <a:schemeClr val="tx1"/>
                </a:solidFill>
              </a:rPr>
              <a:t> spray to localise not to </a:t>
            </a:r>
            <a:r>
              <a:rPr lang="fr-FR" dirty="0" err="1" smtClean="0">
                <a:solidFill>
                  <a:schemeClr val="tx1"/>
                </a:solidFill>
              </a:rPr>
              <a:t>quantify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</a:p>
          <a:p>
            <a:pPr lvl="2"/>
            <a:r>
              <a:rPr lang="fr-FR" dirty="0" err="1" smtClean="0">
                <a:solidFill>
                  <a:schemeClr val="tx1"/>
                </a:solidFill>
              </a:rPr>
              <a:t>Quantify</a:t>
            </a:r>
            <a:r>
              <a:rPr lang="fr-FR" dirty="0" smtClean="0">
                <a:solidFill>
                  <a:schemeClr val="tx1"/>
                </a:solidFill>
              </a:rPr>
              <a:t> down to 1.10-7 Pa.m3/s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Plan: </a:t>
            </a:r>
            <a:r>
              <a:rPr lang="en-US" dirty="0" smtClean="0">
                <a:solidFill>
                  <a:schemeClr val="tx1"/>
                </a:solidFill>
              </a:rPr>
              <a:t>to build a simple plastic box for TWG with couplers</a:t>
            </a:r>
          </a:p>
          <a:p>
            <a:pPr marL="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Do: </a:t>
            </a:r>
            <a:r>
              <a:rPr lang="en-US" dirty="0" smtClean="0">
                <a:solidFill>
                  <a:schemeClr val="tx1"/>
                </a:solidFill>
              </a:rPr>
              <a:t>global leak test of pairs of coupler at the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leak check (reception or ISO4-CC)</a:t>
            </a:r>
          </a:p>
          <a:p>
            <a:pPr marL="361950" lvl="2" indent="0">
              <a:buNone/>
            </a:pPr>
            <a:endParaRPr lang="en-US" dirty="0" smtClean="0"/>
          </a:p>
          <a:p>
            <a:pPr marL="169863" lvl="2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Global test instead of spraying test (same process time more sensitive)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4098" name="Picture 2" descr="C:\2014 TTC\2014 03 21 photos pour TTC\2014-03-21 16.15.31.jpg"/>
          <p:cNvPicPr>
            <a:picLocks noGrp="1" noChangeAspect="1" noChangeArrowheads="1"/>
          </p:cNvPicPr>
          <p:nvPr>
            <p:ph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19258" y="1341438"/>
            <a:ext cx="345845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</p:spTree>
    <p:extLst>
      <p:ext uri="{BB962C8B-B14F-4D97-AF65-F5344CB8AC3E}">
        <p14:creationId xmlns:p14="http://schemas.microsoft.com/office/powerpoint/2010/main" val="6714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763688" y="0"/>
            <a:ext cx="6552728" cy="908720"/>
          </a:xfrm>
        </p:spPr>
        <p:txBody>
          <a:bodyPr/>
          <a:lstStyle/>
          <a:p>
            <a:r>
              <a:rPr lang="fr-FR" dirty="0" smtClean="0"/>
              <a:t>Cold COUPLER ASSEMBLY </a:t>
            </a:r>
            <a:r>
              <a:rPr lang="fr-FR" sz="1800" dirty="0" smtClean="0"/>
              <a:t>(</a:t>
            </a:r>
            <a:r>
              <a:rPr lang="fr-FR" sz="1800" dirty="0" err="1" smtClean="0"/>
              <a:t>flushing</a:t>
            </a:r>
            <a:r>
              <a:rPr lang="fr-FR" sz="1800" dirty="0" smtClean="0"/>
              <a:t> issue)</a:t>
            </a:r>
            <a:endParaRPr lang="fr-FR" sz="16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4968552"/>
          </a:xfrm>
        </p:spPr>
        <p:txBody>
          <a:bodyPr/>
          <a:lstStyle/>
          <a:p>
            <a:pPr marL="90488"/>
            <a:r>
              <a:rPr lang="en-US" dirty="0" smtClean="0"/>
              <a:t>Assemble parts with N2 flushing</a:t>
            </a:r>
            <a:endParaRPr lang="en-US" dirty="0"/>
          </a:p>
          <a:p>
            <a:pPr marL="90488"/>
            <a:r>
              <a:rPr lang="en-US" dirty="0" smtClean="0"/>
              <a:t> </a:t>
            </a:r>
            <a:r>
              <a:rPr lang="en-US" sz="1800" dirty="0"/>
              <a:t>10L/min, </a:t>
            </a:r>
            <a:r>
              <a:rPr lang="en-US" sz="1800" dirty="0" smtClean="0"/>
              <a:t>dry and filtered</a:t>
            </a:r>
            <a:endParaRPr lang="en-US" dirty="0" smtClean="0"/>
          </a:p>
          <a:p>
            <a:pPr lvl="1"/>
            <a:r>
              <a:rPr lang="en-US" dirty="0" smtClean="0"/>
              <a:t>Cavity and Nitrogen manual valves: </a:t>
            </a:r>
          </a:p>
          <a:p>
            <a:pPr lvl="2"/>
            <a:r>
              <a:rPr lang="en-US" dirty="0" smtClean="0"/>
              <a:t>identical =&gt; pump damaged or process delay…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anual =&gt; if forgotten cavity </a:t>
            </a:r>
            <a:r>
              <a:rPr lang="en-US" dirty="0"/>
              <a:t>back to </a:t>
            </a:r>
            <a:r>
              <a:rPr lang="en-US" dirty="0" smtClean="0"/>
              <a:t>HPR…</a:t>
            </a:r>
          </a:p>
          <a:p>
            <a:pPr lvl="1"/>
            <a:r>
              <a:rPr lang="en-US" dirty="0" smtClean="0"/>
              <a:t>Do: </a:t>
            </a:r>
            <a:r>
              <a:rPr lang="en-US" dirty="0" smtClean="0">
                <a:solidFill>
                  <a:schemeClr val="tx1"/>
                </a:solidFill>
              </a:rPr>
              <a:t>different type of manual valves for nitrogen line on each pumping unit</a:t>
            </a:r>
          </a:p>
          <a:p>
            <a:pPr lvl="2"/>
            <a:r>
              <a:rPr lang="fr-FR" dirty="0" err="1" smtClean="0">
                <a:solidFill>
                  <a:schemeClr val="tx1"/>
                </a:solidFill>
              </a:rPr>
              <a:t>Aptech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springless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series</a:t>
            </a:r>
            <a:r>
              <a:rPr lang="fr-FR" dirty="0" smtClean="0">
                <a:solidFill>
                  <a:schemeClr val="tx1"/>
                </a:solidFill>
              </a:rPr>
              <a:t> AZ30</a:t>
            </a:r>
            <a:endParaRPr lang="en-US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2 10-10mbarl/s</a:t>
            </a:r>
          </a:p>
          <a:p>
            <a:pPr lvl="1"/>
            <a:r>
              <a:rPr lang="en-US" dirty="0" smtClean="0"/>
              <a:t>Check</a:t>
            </a:r>
            <a:r>
              <a:rPr lang="en-US" dirty="0" smtClean="0">
                <a:solidFill>
                  <a:schemeClr val="tx1"/>
                </a:solidFill>
              </a:rPr>
              <a:t>: leak tightness and particulates generation : </a:t>
            </a:r>
            <a:r>
              <a:rPr lang="en-US" b="1" dirty="0" smtClean="0">
                <a:solidFill>
                  <a:schemeClr val="tx1"/>
                </a:solidFill>
              </a:rPr>
              <a:t>OK</a:t>
            </a:r>
          </a:p>
          <a:p>
            <a:pPr lvl="2"/>
            <a:r>
              <a:rPr lang="fr-FR" dirty="0" err="1">
                <a:solidFill>
                  <a:schemeClr val="tx1"/>
                </a:solidFill>
              </a:rPr>
              <a:t>Ceramic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Filter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Removal Rating &gt; 99.9999999 % at 0.003 </a:t>
            </a:r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en-US" dirty="0">
                <a:solidFill>
                  <a:schemeClr val="tx1"/>
                </a:solidFill>
              </a:rPr>
              <a:t>m</a:t>
            </a:r>
          </a:p>
          <a:p>
            <a:pPr lvl="1"/>
            <a:r>
              <a:rPr lang="en-US" dirty="0" err="1" smtClean="0"/>
              <a:t>Analyse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/>
                </a:solidFill>
              </a:rPr>
              <a:t>CCC564 out of XM5 (N2 forgotten) !!</a:t>
            </a:r>
          </a:p>
          <a:p>
            <a:pPr lvl="1"/>
            <a:r>
              <a:rPr lang="en-US" dirty="0" smtClean="0"/>
              <a:t>Plan: </a:t>
            </a:r>
            <a:r>
              <a:rPr lang="en-US" dirty="0" smtClean="0">
                <a:solidFill>
                  <a:schemeClr val="tx1"/>
                </a:solidFill>
              </a:rPr>
              <a:t>Next step automated start of nitrogen flushing when opening the object to be assembled (cavity or coupler on its TWG)</a:t>
            </a:r>
          </a:p>
          <a:p>
            <a:pPr marL="361950" lvl="2" indent="0">
              <a:buNone/>
            </a:pPr>
            <a:endParaRPr lang="en-US" dirty="0" smtClean="0"/>
          </a:p>
          <a:p>
            <a:pPr marL="0" lvl="2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Goal: compensate for human factor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5123" name="Picture 3" descr="C:\2014 TTC\2014 03 21 photos pour TTC\2014-03-21 16.14.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392" y="301520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2014 TTC\2014 03 21 photos pour TTC\2014-03-21 16.15.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DAPDC5\Manip\iXFEL\I Images et photos CEA-Saclay\XM-3\120926_ISO4 Montage Coupleurs\P105049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400800" y="1529368"/>
            <a:ext cx="329184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980728"/>
            <a:ext cx="1312549" cy="2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33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Cavity</a:t>
            </a:r>
            <a:r>
              <a:rPr lang="fr-FR" dirty="0" smtClean="0"/>
              <a:t> string ASSEMBLY  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0" y="6215567"/>
            <a:ext cx="6752965" cy="381785"/>
          </a:xfrm>
        </p:spPr>
        <p:txBody>
          <a:bodyPr/>
          <a:lstStyle/>
          <a:p>
            <a:pPr marL="190500" indent="0" algn="ctr">
              <a:buNone/>
            </a:pPr>
            <a:r>
              <a:rPr lang="fr-FR" dirty="0" smtClean="0"/>
              <a:t>XM4 (String </a:t>
            </a:r>
            <a:r>
              <a:rPr lang="fr-FR" dirty="0" err="1" smtClean="0"/>
              <a:t>assembly</a:t>
            </a:r>
            <a:r>
              <a:rPr lang="fr-FR" dirty="0" smtClean="0"/>
              <a:t>) on 14/02/2014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801" y="1030991"/>
            <a:ext cx="6840000" cy="5130000"/>
          </a:xfrm>
          <a:prstGeom prst="rect">
            <a:avLst/>
          </a:prstGeom>
        </p:spPr>
      </p:pic>
      <p:sp>
        <p:nvSpPr>
          <p:cNvPr id="8" name="Espace réservé du contenu 6"/>
          <p:cNvSpPr>
            <a:spLocks noGrp="1"/>
          </p:cNvSpPr>
          <p:nvPr>
            <p:ph idx="1"/>
          </p:nvPr>
        </p:nvSpPr>
        <p:spPr>
          <a:xfrm>
            <a:off x="-64" y="980728"/>
            <a:ext cx="6372264" cy="432048"/>
          </a:xfrm>
          <a:solidFill>
            <a:schemeClr val="bg1"/>
          </a:solidFill>
        </p:spPr>
        <p:txBody>
          <a:bodyPr/>
          <a:lstStyle/>
          <a:p>
            <a:pPr marL="176213"/>
            <a:r>
              <a:rPr lang="en-US" dirty="0" smtClean="0"/>
              <a:t>Gate valve, cavity, below, QP package</a:t>
            </a:r>
          </a:p>
        </p:txBody>
      </p:sp>
    </p:spTree>
    <p:extLst>
      <p:ext uri="{BB962C8B-B14F-4D97-AF65-F5344CB8AC3E}">
        <p14:creationId xmlns:p14="http://schemas.microsoft.com/office/powerpoint/2010/main" val="5725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alignment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026" name="Picture 2" descr="cover (2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817937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7" name="Connecteur droit 6"/>
          <p:cNvCxnSpPr/>
          <p:nvPr/>
        </p:nvCxnSpPr>
        <p:spPr>
          <a:xfrm flipH="1">
            <a:off x="6156176" y="3284984"/>
            <a:ext cx="1080121" cy="25922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692049" y="4293096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300</a:t>
            </a:r>
            <a:r>
              <a:rPr lang="fr-FR" dirty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fr-FR" dirty="0">
                <a:solidFill>
                  <a:srgbClr val="C00000"/>
                </a:solidFill>
              </a:rPr>
              <a:t>m</a:t>
            </a:r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~12 m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2051" name="Picture 3" descr="comparators (4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376639"/>
            <a:ext cx="1982280" cy="1693018"/>
          </a:xfrm>
          <a:prstGeom prst="rect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294581" y="4719803"/>
            <a:ext cx="3098269" cy="1949557"/>
            <a:chOff x="294581" y="4246933"/>
            <a:chExt cx="3098269" cy="1949557"/>
          </a:xfrm>
        </p:grpSpPr>
        <p:pic>
          <p:nvPicPr>
            <p:cNvPr id="2054" name="Picture 6" descr="screw_height adjustment  (1)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81" y="4246933"/>
              <a:ext cx="1989126" cy="1949557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3" name="Double flèche verticale 12"/>
            <p:cNvSpPr/>
            <p:nvPr/>
          </p:nvSpPr>
          <p:spPr>
            <a:xfrm>
              <a:off x="1662733" y="4538580"/>
              <a:ext cx="144016" cy="1008112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5" name="Picture 7" descr="P101071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596787"/>
              <a:ext cx="1557154" cy="1047009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2058" name="Picture 10" descr="screw_height adjustment  (6)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19138"/>
            <a:ext cx="1494022" cy="1717973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7" name="Picture 14" descr="V positionneur (3)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421" y="2412048"/>
            <a:ext cx="1329489" cy="252912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1" name="Flèche courbée vers le bas 20"/>
          <p:cNvSpPr/>
          <p:nvPr/>
        </p:nvSpPr>
        <p:spPr>
          <a:xfrm>
            <a:off x="6804248" y="3578125"/>
            <a:ext cx="335199" cy="138907"/>
          </a:xfrm>
          <a:prstGeom prst="curvedDown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169826" y="2156850"/>
            <a:ext cx="2974174" cy="68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7" name="Picture 19" descr="P102021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847" y="1068405"/>
            <a:ext cx="1856910" cy="1430337"/>
          </a:xfrm>
          <a:prstGeom prst="rect">
            <a:avLst/>
          </a:prstGeom>
          <a:noFill/>
          <a:ln w="9525" algn="in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69" name="Picture 21" descr="P102021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7197" y="1660256"/>
            <a:ext cx="1332141" cy="1063395"/>
          </a:xfrm>
          <a:prstGeom prst="rect">
            <a:avLst/>
          </a:prstGeom>
          <a:noFill/>
          <a:ln w="9525" algn="in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2048" name="Connecteur droit avec flèche 2047"/>
          <p:cNvCxnSpPr/>
          <p:nvPr/>
        </p:nvCxnSpPr>
        <p:spPr>
          <a:xfrm flipH="1">
            <a:off x="6818313" y="3789040"/>
            <a:ext cx="153534" cy="36004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à quatre pointes 5"/>
          <p:cNvSpPr/>
          <p:nvPr/>
        </p:nvSpPr>
        <p:spPr>
          <a:xfrm>
            <a:off x="6338302" y="5299482"/>
            <a:ext cx="378864" cy="432048"/>
          </a:xfrm>
          <a:prstGeom prst="quad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195736" y="6309320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notice brass/SS assembly for tools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4536504" cy="4968552"/>
          </a:xfrm>
        </p:spPr>
        <p:txBody>
          <a:bodyPr/>
          <a:lstStyle/>
          <a:p>
            <a:pPr marL="361950"/>
            <a:r>
              <a:rPr lang="en-US" sz="1600" dirty="0" smtClean="0"/>
              <a:t>SPECS : cavities electrical axis in a concentric circle of 300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m diameter</a:t>
            </a:r>
          </a:p>
          <a:p>
            <a:pPr marL="361950"/>
            <a:r>
              <a:rPr lang="en-US" sz="1600" dirty="0" smtClean="0"/>
              <a:t>Need to know the position of electrical axis/ mechanical axis for laser tracking alignment outside of the clean room</a:t>
            </a:r>
          </a:p>
          <a:p>
            <a:pPr marL="361950"/>
            <a:r>
              <a:rPr lang="en-US" sz="1600" dirty="0" smtClean="0"/>
              <a:t> 				</a:t>
            </a:r>
            <a:r>
              <a:rPr lang="en-US" sz="1600" b="1" dirty="0">
                <a:solidFill>
                  <a:schemeClr val="accent1"/>
                </a:solidFill>
              </a:rPr>
              <a:t>in CR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		</a:t>
            </a:r>
            <a:r>
              <a:rPr lang="en-US" sz="1600" b="1" dirty="0" smtClean="0">
                <a:solidFill>
                  <a:schemeClr val="accent1"/>
                </a:solidFill>
              </a:rPr>
              <a:t>0.1mrad</a:t>
            </a:r>
          </a:p>
        </p:txBody>
      </p:sp>
    </p:spTree>
    <p:extLst>
      <p:ext uri="{BB962C8B-B14F-4D97-AF65-F5344CB8AC3E}">
        <p14:creationId xmlns:p14="http://schemas.microsoft.com/office/powerpoint/2010/main" val="1288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Cavity</a:t>
            </a:r>
            <a:r>
              <a:rPr lang="fr-FR" dirty="0" smtClean="0"/>
              <a:t> string ASSEMBLY 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23528" y="1268760"/>
            <a:ext cx="4536504" cy="4968552"/>
          </a:xfrm>
        </p:spPr>
        <p:txBody>
          <a:bodyPr/>
          <a:lstStyle/>
          <a:p>
            <a:pPr marL="176213"/>
            <a:r>
              <a:rPr lang="en-US" dirty="0" smtClean="0"/>
              <a:t>Two cavity bellows connection/day</a:t>
            </a:r>
          </a:p>
          <a:p>
            <a:pPr lvl="1"/>
            <a:r>
              <a:rPr lang="en-US" dirty="0" smtClean="0"/>
              <a:t>Plan: </a:t>
            </a:r>
            <a:r>
              <a:rPr lang="en-US" dirty="0" smtClean="0">
                <a:solidFill>
                  <a:schemeClr val="tx1"/>
                </a:solidFill>
              </a:rPr>
              <a:t>two teams working in parallel on two half-strings</a:t>
            </a:r>
          </a:p>
          <a:p>
            <a:pPr marL="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Do (during XM-2): </a:t>
            </a:r>
            <a:r>
              <a:rPr lang="en-US" dirty="0" smtClean="0">
                <a:solidFill>
                  <a:schemeClr val="tx1"/>
                </a:solidFill>
              </a:rPr>
              <a:t>Pumping system was limited by the capacity of venting cavity </a:t>
            </a:r>
            <a:r>
              <a:rPr lang="en-US" dirty="0" err="1" smtClean="0">
                <a:solidFill>
                  <a:schemeClr val="tx1"/>
                </a:solidFill>
              </a:rPr>
              <a:t>Cav</a:t>
            </a:r>
            <a:r>
              <a:rPr lang="en-US" dirty="0" smtClean="0">
                <a:solidFill>
                  <a:schemeClr val="tx1"/>
                </a:solidFill>
              </a:rPr>
              <a:t> n+1 in parallel with connecting </a:t>
            </a:r>
            <a:r>
              <a:rPr lang="en-US" dirty="0" err="1" smtClean="0">
                <a:solidFill>
                  <a:schemeClr val="tx1"/>
                </a:solidFill>
              </a:rPr>
              <a:t>Cav</a:t>
            </a:r>
            <a:r>
              <a:rPr lang="en-US" dirty="0" smtClean="0">
                <a:solidFill>
                  <a:schemeClr val="tx1"/>
                </a:solidFill>
              </a:rPr>
              <a:t> n. This is only possible at two locations along the rail.</a:t>
            </a:r>
          </a:p>
          <a:p>
            <a:pPr marL="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Check: </a:t>
            </a:r>
            <a:r>
              <a:rPr lang="en-US" dirty="0" smtClean="0">
                <a:solidFill>
                  <a:schemeClr val="tx1"/>
                </a:solidFill>
              </a:rPr>
              <a:t>which cavity can be addressed from starting the connection to pump until the end of the cavity assembly</a:t>
            </a:r>
          </a:p>
          <a:p>
            <a:pPr marL="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Add: </a:t>
            </a:r>
            <a:r>
              <a:rPr lang="en-US" dirty="0" smtClean="0">
                <a:solidFill>
                  <a:schemeClr val="tx1"/>
                </a:solidFill>
              </a:rPr>
              <a:t>longer multi-utilities pipes from the technical floor to the PTM subsystem (turbo molecular pump and gauges and valves)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Qualified for XM5</a:t>
            </a:r>
            <a:endParaRPr lang="en-US" dirty="0" smtClean="0"/>
          </a:p>
          <a:p>
            <a:pPr marL="0"/>
            <a:r>
              <a:rPr lang="en-US" dirty="0" smtClean="0"/>
              <a:t>BUT Most of the time is used to clean flange holes by blowing ionized N2.</a:t>
            </a:r>
          </a:p>
          <a:p>
            <a:pPr lvl="2"/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8" name="Picture 11" descr="P10200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959" y="1237090"/>
            <a:ext cx="2268537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16" descr="3 - first blowing (7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709" y="4005064"/>
            <a:ext cx="2971365" cy="22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13" descr="P102017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9451" y="1501257"/>
            <a:ext cx="2190821" cy="207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91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OUTline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968552"/>
          </a:xfrm>
        </p:spPr>
        <p:txBody>
          <a:bodyPr/>
          <a:lstStyle/>
          <a:p>
            <a:pPr marL="0" lvl="1" indent="0">
              <a:buNone/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XFEL project on CEA-</a:t>
            </a:r>
            <a:r>
              <a:rPr lang="en-US" sz="2000" dirty="0" err="1" smtClean="0"/>
              <a:t>Saclay</a:t>
            </a:r>
            <a:r>
              <a:rPr lang="en-US" sz="2000" dirty="0" smtClean="0"/>
              <a:t> production site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Cleanliness, leak tightness, venting,  alignment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Lessons learned issues examples from daily work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on each workstations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Quality system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From procedures to assembly report in EDMS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F</a:t>
            </a:r>
            <a:r>
              <a:rPr lang="en-US" sz="2000" dirty="0" smtClean="0"/>
              <a:t>rom traveler to hold points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Progress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Pre-series module RF test results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Cavity</a:t>
            </a:r>
            <a:r>
              <a:rPr lang="fr-FR" dirty="0" smtClean="0"/>
              <a:t> string ASSEMBLY RAMP-UP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23528" y="1268760"/>
            <a:ext cx="4536504" cy="4968552"/>
          </a:xfrm>
        </p:spPr>
        <p:txBody>
          <a:bodyPr/>
          <a:lstStyle/>
          <a:p>
            <a:pPr marL="176213"/>
            <a:r>
              <a:rPr lang="en-US" dirty="0" smtClean="0"/>
              <a:t>New schemes have been developed for cavity string and couplers assembly in 6 days in order to have an output of one string per week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voids </a:t>
            </a:r>
            <a:r>
              <a:rPr lang="en-US" dirty="0">
                <a:solidFill>
                  <a:schemeClr val="tx1"/>
                </a:solidFill>
              </a:rPr>
              <a:t>valve </a:t>
            </a:r>
            <a:r>
              <a:rPr lang="en-US" dirty="0" smtClean="0">
                <a:solidFill>
                  <a:schemeClr val="tx1"/>
                </a:solidFill>
              </a:rPr>
              <a:t>close/open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Limits the number of venting/pumping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Speed up production by assembling couplers on the string.</a:t>
            </a:r>
          </a:p>
          <a:p>
            <a:pPr marL="0"/>
            <a:r>
              <a:rPr lang="en-US" dirty="0" smtClean="0"/>
              <a:t>BUT needs to be implemented.</a:t>
            </a:r>
          </a:p>
          <a:p>
            <a:pPr lvl="2"/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</p:spTree>
    <p:extLst>
      <p:ext uri="{BB962C8B-B14F-4D97-AF65-F5344CB8AC3E}">
        <p14:creationId xmlns:p14="http://schemas.microsoft.com/office/powerpoint/2010/main" val="38011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roll-out Area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403648" y="6431591"/>
            <a:ext cx="6336705" cy="381785"/>
          </a:xfrm>
        </p:spPr>
        <p:txBody>
          <a:bodyPr/>
          <a:lstStyle/>
          <a:p>
            <a:pPr marL="190500" indent="0">
              <a:buNone/>
            </a:pPr>
            <a:r>
              <a:rPr lang="fr-FR" dirty="0" smtClean="0"/>
              <a:t>XM4 (Roll Out) on 20/03/2014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868144" y="6305192"/>
            <a:ext cx="2123400" cy="365125"/>
          </a:xfrm>
        </p:spPr>
        <p:txBody>
          <a:bodyPr/>
          <a:lstStyle/>
          <a:p>
            <a:r>
              <a:rPr lang="fr-FR" dirty="0" smtClean="0"/>
              <a:t>S. BERRY | TTC 2014  | 24/03/2014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1026" name="Picture 2" descr="D:\DCIM\100_PANA\140320_factory overview\P1000555 XM4 le 14032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1026205"/>
            <a:ext cx="6696744" cy="536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6"/>
          <p:cNvSpPr txBox="1">
            <a:spLocks/>
          </p:cNvSpPr>
          <p:nvPr/>
        </p:nvSpPr>
        <p:spPr>
          <a:xfrm>
            <a:off x="-64" y="980728"/>
            <a:ext cx="6804312" cy="4320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360363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15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90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SzPct val="90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SzPct val="36000"/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36195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tabLst>
                <a:tab pos="8077200" algn="r"/>
              </a:tabLst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/>
            <a:r>
              <a:rPr lang="en-US" dirty="0" smtClean="0"/>
              <a:t>Welding, superinsulation, tuner, </a:t>
            </a:r>
            <a:r>
              <a:rPr lang="en-US" dirty="0" err="1" smtClean="0"/>
              <a:t>senors</a:t>
            </a:r>
            <a:r>
              <a:rPr lang="en-US" dirty="0" smtClean="0"/>
              <a:t> ,</a:t>
            </a:r>
            <a:r>
              <a:rPr lang="en-US" dirty="0" err="1" smtClean="0"/>
              <a:t>magn.shields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28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179512" y="980728"/>
            <a:ext cx="8589640" cy="54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83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64770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q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roll-out Area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1232"/>
            <a:ext cx="9144000" cy="454202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31640" y="5949280"/>
            <a:ext cx="695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DA8700"/>
                </a:solidFill>
                <a:latin typeface="Arial" charset="0"/>
                <a:cs typeface="Arial" charset="0"/>
              </a:rPr>
              <a:t>XM-1 and XM1 on Roll-Out </a:t>
            </a:r>
            <a:r>
              <a:rPr lang="fr-FR" b="1" dirty="0" smtClean="0">
                <a:solidFill>
                  <a:srgbClr val="DA8700"/>
                </a:solidFill>
                <a:latin typeface="Arial" charset="0"/>
                <a:cs typeface="Arial" charset="0"/>
              </a:rPr>
              <a:t>Area </a:t>
            </a:r>
            <a:r>
              <a:rPr lang="fr-FR" b="1" dirty="0" err="1" smtClean="0">
                <a:solidFill>
                  <a:srgbClr val="DA8700"/>
                </a:solidFill>
                <a:latin typeface="Arial" charset="0"/>
                <a:cs typeface="Arial" charset="0"/>
              </a:rPr>
              <a:t>during</a:t>
            </a:r>
            <a:r>
              <a:rPr lang="fr-FR" b="1" dirty="0" smtClean="0">
                <a:solidFill>
                  <a:srgbClr val="DA8700"/>
                </a:solidFill>
                <a:latin typeface="Arial" charset="0"/>
                <a:cs typeface="Arial" charset="0"/>
              </a:rPr>
              <a:t> </a:t>
            </a:r>
            <a:r>
              <a:rPr lang="fr-FR" b="1" dirty="0" err="1" smtClean="0">
                <a:solidFill>
                  <a:srgbClr val="DA8700"/>
                </a:solidFill>
                <a:latin typeface="Arial" charset="0"/>
                <a:cs typeface="Arial" charset="0"/>
              </a:rPr>
              <a:t>welding</a:t>
            </a:r>
            <a:r>
              <a:rPr lang="fr-FR" b="1" dirty="0" smtClean="0">
                <a:solidFill>
                  <a:srgbClr val="DA8700"/>
                </a:solidFill>
                <a:latin typeface="Arial" charset="0"/>
                <a:cs typeface="Arial" charset="0"/>
              </a:rPr>
              <a:t> investigations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3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Welding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Issue n°1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0500" indent="0">
              <a:buNone/>
            </a:pPr>
            <a:r>
              <a:rPr lang="fr-FR" b="1" dirty="0" smtClean="0"/>
              <a:t>1 - Qualifications</a:t>
            </a:r>
          </a:p>
          <a:p>
            <a:pPr marL="190500" indent="0">
              <a:buNone/>
            </a:pPr>
            <a:r>
              <a:rPr lang="fr-FR" dirty="0" smtClean="0"/>
              <a:t>PED (</a:t>
            </a:r>
            <a:r>
              <a:rPr lang="fr-FR" dirty="0" err="1" smtClean="0"/>
              <a:t>TÜV-Nord</a:t>
            </a:r>
            <a:r>
              <a:rPr lang="fr-FR" dirty="0" smtClean="0"/>
              <a:t>) </a:t>
            </a:r>
            <a:r>
              <a:rPr lang="fr-FR" dirty="0" err="1" smtClean="0"/>
              <a:t>request</a:t>
            </a:r>
            <a:r>
              <a:rPr lang="fr-FR" dirty="0" smtClean="0"/>
              <a:t>:</a:t>
            </a:r>
          </a:p>
          <a:p>
            <a:pPr marL="533400" indent="-342900">
              <a:buFont typeface="+mj-lt"/>
              <a:buAutoNum type="arabicPeriod"/>
            </a:pPr>
            <a:r>
              <a:rPr lang="en-US" dirty="0" err="1" smtClean="0"/>
              <a:t>Alsyom</a:t>
            </a:r>
            <a:r>
              <a:rPr lang="en-US" dirty="0" smtClean="0"/>
              <a:t>/SEIV </a:t>
            </a:r>
            <a:r>
              <a:rPr lang="en-US" dirty="0"/>
              <a:t>certificate according to EN3834 </a:t>
            </a:r>
            <a:r>
              <a:rPr lang="en-US" dirty="0" smtClean="0"/>
              <a:t>‘</a:t>
            </a:r>
            <a:r>
              <a:rPr lang="en-US" i="1" dirty="0"/>
              <a:t>Quality requirements for fusion welding of metallic </a:t>
            </a:r>
            <a:r>
              <a:rPr lang="en-US" i="1" dirty="0" smtClean="0"/>
              <a:t>materials’</a:t>
            </a:r>
            <a:endParaRPr lang="fr-FR" i="1" dirty="0"/>
          </a:p>
          <a:p>
            <a:pPr marL="533400" indent="-342900">
              <a:buFont typeface="+mj-lt"/>
              <a:buAutoNum type="arabicPeriod"/>
            </a:pPr>
            <a:r>
              <a:rPr lang="en-US" dirty="0" smtClean="0"/>
              <a:t>WPQR </a:t>
            </a:r>
            <a:r>
              <a:rPr lang="en-US" dirty="0"/>
              <a:t>and WPS for all pipe (orbital) and lip welds (hand</a:t>
            </a:r>
            <a:r>
              <a:rPr lang="en-US" dirty="0" smtClean="0"/>
              <a:t>), i.e. procedures</a:t>
            </a:r>
            <a:endParaRPr lang="fr-FR" dirty="0"/>
          </a:p>
          <a:p>
            <a:pPr marL="533400" indent="-342900">
              <a:buFont typeface="+mj-lt"/>
              <a:buAutoNum type="arabicPeriod"/>
            </a:pPr>
            <a:r>
              <a:rPr lang="en-US" dirty="0" smtClean="0"/>
              <a:t>welder </a:t>
            </a:r>
            <a:r>
              <a:rPr lang="en-US" dirty="0"/>
              <a:t>certificates EN 287-1 (hand welds)</a:t>
            </a:r>
            <a:endParaRPr lang="fr-FR" dirty="0"/>
          </a:p>
          <a:p>
            <a:pPr marL="533400" indent="-342900">
              <a:buFont typeface="+mj-lt"/>
              <a:buAutoNum type="arabicPeriod"/>
            </a:pPr>
            <a:r>
              <a:rPr lang="en-US" dirty="0" smtClean="0"/>
              <a:t>operator </a:t>
            </a:r>
            <a:r>
              <a:rPr lang="en-US" dirty="0"/>
              <a:t>certificate EN 1418 (orbital welds</a:t>
            </a:r>
            <a:r>
              <a:rPr lang="en-US" dirty="0" smtClean="0"/>
              <a:t>)</a:t>
            </a:r>
          </a:p>
          <a:p>
            <a:pPr marL="190500" indent="0">
              <a:buNone/>
            </a:pPr>
            <a:endParaRPr lang="en-US" dirty="0" smtClean="0"/>
          </a:p>
          <a:p>
            <a:pPr marL="190500" indent="0">
              <a:buNone/>
            </a:pPr>
            <a:r>
              <a:rPr lang="en-US" dirty="0" smtClean="0"/>
              <a:t>The last three items have been obtained by </a:t>
            </a:r>
            <a:r>
              <a:rPr lang="en-US" dirty="0" err="1" smtClean="0"/>
              <a:t>Alsyom</a:t>
            </a:r>
            <a:r>
              <a:rPr lang="en-US" dirty="0" smtClean="0"/>
              <a:t>/SEIV in May 2013.</a:t>
            </a:r>
            <a:endParaRPr lang="fr-FR" dirty="0"/>
          </a:p>
          <a:p>
            <a:pPr marL="190500" indent="0">
              <a:buNone/>
            </a:pPr>
            <a:endParaRPr lang="fr-FR" dirty="0" smtClean="0"/>
          </a:p>
          <a:p>
            <a:pPr marL="190500" indent="0">
              <a:buNone/>
            </a:pPr>
            <a:r>
              <a:rPr lang="fr-FR" b="1" dirty="0" smtClean="0"/>
              <a:t>CEA and </a:t>
            </a:r>
            <a:r>
              <a:rPr lang="fr-FR" b="1" dirty="0" err="1" smtClean="0"/>
              <a:t>Alsyom</a:t>
            </a:r>
            <a:r>
              <a:rPr lang="fr-FR" b="1" dirty="0" smtClean="0"/>
              <a:t> </a:t>
            </a:r>
            <a:r>
              <a:rPr lang="fr-FR" b="1" dirty="0" err="1" smtClean="0"/>
              <a:t>worked</a:t>
            </a:r>
            <a:r>
              <a:rPr lang="fr-FR" b="1" dirty="0" smtClean="0"/>
              <a:t> on the EN3834 qualification</a:t>
            </a:r>
            <a:r>
              <a:rPr lang="fr-FR" dirty="0"/>
              <a:t> </a:t>
            </a:r>
            <a:r>
              <a:rPr lang="fr-FR" dirty="0" smtClean="0"/>
              <a:t>: </a:t>
            </a:r>
          </a:p>
          <a:p>
            <a:pPr marL="190500" indent="0">
              <a:buNone/>
            </a:pPr>
            <a:r>
              <a:rPr lang="fr-FR" dirty="0"/>
              <a:t>	</a:t>
            </a:r>
            <a:r>
              <a:rPr lang="fr-FR" dirty="0" err="1" smtClean="0"/>
              <a:t>Auditing</a:t>
            </a:r>
            <a:r>
              <a:rPr lang="fr-FR" dirty="0" smtClean="0"/>
              <a:t> on 11 March 2014</a:t>
            </a:r>
          </a:p>
          <a:p>
            <a:pPr marL="190500" indent="0">
              <a:buNone/>
            </a:pPr>
            <a:r>
              <a:rPr lang="fr-FR" dirty="0"/>
              <a:t>	</a:t>
            </a:r>
            <a:r>
              <a:rPr lang="fr-FR" dirty="0" err="1" smtClean="0"/>
              <a:t>Certificate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on 24 March 2014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138257-F4D6-4F1D-948F-CA7075A7EDB0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O. Napoly, LCWS’13, Tokyo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0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Welding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Issue n°2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14120" y="1071477"/>
            <a:ext cx="8848725" cy="5669891"/>
          </a:xfrm>
        </p:spPr>
        <p:txBody>
          <a:bodyPr/>
          <a:lstStyle/>
          <a:p>
            <a:pPr marL="190500" indent="0">
              <a:spcBef>
                <a:spcPts val="1500"/>
              </a:spcBef>
              <a:buNone/>
            </a:pPr>
            <a:r>
              <a:rPr lang="en-US" b="1" dirty="0" smtClean="0"/>
              <a:t>2 – Non Destructive Test by Radiography</a:t>
            </a:r>
          </a:p>
          <a:p>
            <a:pPr marL="190500" indent="0">
              <a:spcBef>
                <a:spcPts val="1500"/>
              </a:spcBef>
              <a:buNone/>
            </a:pPr>
            <a:r>
              <a:rPr lang="en-US" dirty="0" smtClean="0"/>
              <a:t>TÜV-Nord requested systematic Non-Destructive Testing by X-Ray radiography (RT) for all the welds (17 welds) of the Helium 2K two-phase line along cavity string, for all the cryomodules.</a:t>
            </a:r>
          </a:p>
          <a:p>
            <a:pPr marL="190500" indent="0">
              <a:spcBef>
                <a:spcPts val="1500"/>
              </a:spcBef>
              <a:buNone/>
            </a:pPr>
            <a:r>
              <a:rPr lang="en-US" dirty="0" smtClean="0"/>
              <a:t>These NDT come in addition to the systematic Visual Test (VT) and Leak Test (LT), and Paint Test (PT) for a couple of lip-welds.</a:t>
            </a:r>
          </a:p>
          <a:p>
            <a:pPr marL="190500" indent="0">
              <a:spcBef>
                <a:spcPts val="1500"/>
              </a:spcBef>
              <a:buNone/>
            </a:pPr>
            <a:r>
              <a:rPr lang="en-US" b="1" dirty="0" smtClean="0"/>
              <a:t>Organizing and bringing NDT at Saclay is challenging</a:t>
            </a:r>
            <a:r>
              <a:rPr lang="en-US" dirty="0" smtClean="0"/>
              <a:t>:</a:t>
            </a:r>
          </a:p>
          <a:p>
            <a:pPr marL="533400" indent="-342900">
              <a:spcBef>
                <a:spcPts val="1500"/>
              </a:spcBef>
              <a:buAutoNum type="arabicParenR"/>
            </a:pPr>
            <a:r>
              <a:rPr lang="en-US" sz="1600" dirty="0" smtClean="0"/>
              <a:t>Contract: a call for tender needs to be organized for about 92 campaigns </a:t>
            </a:r>
          </a:p>
          <a:p>
            <a:pPr marL="533400" indent="-342900">
              <a:spcBef>
                <a:spcPts val="1500"/>
              </a:spcBef>
              <a:buAutoNum type="arabicParenR"/>
            </a:pPr>
            <a:r>
              <a:rPr lang="en-US" sz="1600" dirty="0" smtClean="0"/>
              <a:t>Safety: CEA-Saclay has very strict safety regulations for implementing X-Ray radiography</a:t>
            </a:r>
            <a:r>
              <a:rPr lang="en-US" sz="1600" dirty="0"/>
              <a:t> </a:t>
            </a:r>
            <a:r>
              <a:rPr lang="en-US" sz="1600" i="1" dirty="0">
                <a:solidFill>
                  <a:srgbClr val="0070C0"/>
                </a:solidFill>
                <a:sym typeface="Symbol"/>
              </a:rPr>
              <a:t>  </a:t>
            </a:r>
            <a:r>
              <a:rPr lang="en-US" sz="1600" i="1" dirty="0" smtClean="0">
                <a:solidFill>
                  <a:srgbClr val="0070C0"/>
                </a:solidFill>
              </a:rPr>
              <a:t>today 250 m radius outside area is controlled during the night, mobile lead shields (&gt;6 </a:t>
            </a:r>
            <a:r>
              <a:rPr lang="en-US" sz="1600" i="1" dirty="0">
                <a:solidFill>
                  <a:srgbClr val="0070C0"/>
                </a:solidFill>
              </a:rPr>
              <a:t>mm</a:t>
            </a:r>
            <a:r>
              <a:rPr lang="en-US" sz="1600" i="1" dirty="0" smtClean="0">
                <a:solidFill>
                  <a:srgbClr val="0070C0"/>
                </a:solidFill>
              </a:rPr>
              <a:t>) are under study to prevent outside radiation. </a:t>
            </a:r>
            <a:endParaRPr lang="en-US" sz="16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138257-F4D6-4F1D-948F-CA7075A7EDB0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O. Napoly, LCWS’13, Tokyo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16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Welding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Issue n°3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0500" indent="0">
              <a:buNone/>
            </a:pPr>
            <a:r>
              <a:rPr lang="en-US" b="1" dirty="0" smtClean="0"/>
              <a:t>3 – Execution of NDT and TÜV inspection</a:t>
            </a:r>
          </a:p>
          <a:p>
            <a:pPr marL="190500" indent="0">
              <a:buNone/>
            </a:pPr>
            <a:r>
              <a:rPr lang="en-US" dirty="0" smtClean="0"/>
              <a:t>Module </a:t>
            </a:r>
            <a:r>
              <a:rPr lang="en-US" dirty="0"/>
              <a:t>assembly </a:t>
            </a:r>
            <a:r>
              <a:rPr lang="en-US" dirty="0" smtClean="0"/>
              <a:t>at two different workstations will need to be synchronized (in </a:t>
            </a:r>
            <a:r>
              <a:rPr lang="en-US" dirty="0"/>
              <a:t>the </a:t>
            </a:r>
            <a:r>
              <a:rPr lang="en-US" dirty="0" smtClean="0"/>
              <a:t>best case) or delayed (in the worst case) with </a:t>
            </a:r>
            <a:r>
              <a:rPr lang="en-US" dirty="0"/>
              <a:t>the </a:t>
            </a:r>
            <a:r>
              <a:rPr lang="en-US" b="1" dirty="0"/>
              <a:t>external</a:t>
            </a:r>
            <a:r>
              <a:rPr lang="en-US" dirty="0"/>
              <a:t> action of </a:t>
            </a:r>
            <a:r>
              <a:rPr lang="en-US" dirty="0" smtClean="0"/>
              <a:t>NDT operators and of TÜV-Nord inspector,</a:t>
            </a:r>
            <a:r>
              <a:rPr lang="en-US" b="1" dirty="0" smtClean="0"/>
              <a:t> on a weekly basis !</a:t>
            </a:r>
          </a:p>
          <a:p>
            <a:pPr marL="190500" indent="0">
              <a:buNone/>
            </a:pPr>
            <a:endParaRPr lang="en-US" b="1" dirty="0" smtClean="0"/>
          </a:p>
          <a:p>
            <a:pPr marL="190500" indent="0">
              <a:buNone/>
            </a:pPr>
            <a:r>
              <a:rPr lang="en-US" dirty="0" smtClean="0"/>
              <a:t>The time windows for these two visits is not more than 2 days.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138257-F4D6-4F1D-948F-CA7075A7EDB0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O. Napoly, LCWS’13, Tokyo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115616" y="3429000"/>
            <a:ext cx="6893567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ctr"/>
            <a:r>
              <a:rPr lang="fr-FR" dirty="0" err="1" smtClean="0"/>
              <a:t>Welding</a:t>
            </a:r>
            <a:r>
              <a:rPr lang="fr-FR" dirty="0" smtClean="0"/>
              <a:t> Issue n°4</a:t>
            </a:r>
            <a:endParaRPr lang="fr-FR" dirty="0"/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 bwMode="auto">
          <a:xfrm>
            <a:off x="295275" y="4149080"/>
            <a:ext cx="884872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0500" indent="0">
              <a:buFontTx/>
              <a:buNone/>
            </a:pPr>
            <a:r>
              <a:rPr lang="en-US" b="1" kern="0" dirty="0" smtClean="0"/>
              <a:t>4 – Get conform Welds ( No pores, or blow-holes)</a:t>
            </a:r>
          </a:p>
        </p:txBody>
      </p:sp>
    </p:spTree>
    <p:extLst>
      <p:ext uri="{BB962C8B-B14F-4D97-AF65-F5344CB8AC3E}">
        <p14:creationId xmlns:p14="http://schemas.microsoft.com/office/powerpoint/2010/main" val="36496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r>
              <a:rPr lang="fr-FR" dirty="0" smtClean="0"/>
              <a:t> Area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036374"/>
            <a:ext cx="6552728" cy="4912556"/>
          </a:xfrm>
          <a:prstGeom prst="rect">
            <a:avLst/>
          </a:prstGeom>
        </p:spPr>
      </p:pic>
      <p:sp>
        <p:nvSpPr>
          <p:cNvPr id="13" name="Espace réservé du contenu 6"/>
          <p:cNvSpPr>
            <a:spLocks noGrp="1"/>
          </p:cNvSpPr>
          <p:nvPr>
            <p:ph idx="1"/>
          </p:nvPr>
        </p:nvSpPr>
        <p:spPr>
          <a:xfrm>
            <a:off x="-64" y="980728"/>
            <a:ext cx="6372264" cy="432048"/>
          </a:xfrm>
          <a:solidFill>
            <a:schemeClr val="bg1"/>
          </a:solidFill>
        </p:spPr>
        <p:txBody>
          <a:bodyPr/>
          <a:lstStyle/>
          <a:p>
            <a:pPr marL="176213"/>
            <a:r>
              <a:rPr lang="en-US" dirty="0" smtClean="0"/>
              <a:t>Alignment, tuner checks, </a:t>
            </a:r>
            <a:r>
              <a:rPr lang="en-US" dirty="0" err="1" smtClean="0"/>
              <a:t>magn.shielding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48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r>
              <a:rPr lang="fr-FR" dirty="0" smtClean="0"/>
              <a:t> Area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90500"/>
            <a:r>
              <a:rPr lang="fr-FR" dirty="0" smtClean="0"/>
              <a:t>Software </a:t>
            </a:r>
            <a:r>
              <a:rPr lang="fr-FR" dirty="0" err="1"/>
              <a:t>development</a:t>
            </a:r>
            <a:r>
              <a:rPr lang="fr-FR" dirty="0"/>
              <a:t> </a:t>
            </a:r>
            <a:r>
              <a:rPr lang="fr-FR" dirty="0" smtClean="0"/>
              <a:t>for </a:t>
            </a:r>
            <a:r>
              <a:rPr lang="fr-FR" dirty="0" err="1" smtClean="0"/>
              <a:t>automated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ready</a:t>
            </a:r>
            <a:endParaRPr lang="fr-FR" dirty="0" smtClean="0"/>
          </a:p>
          <a:p>
            <a:pPr marL="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To be checked very soon</a:t>
            </a:r>
            <a:endParaRPr lang="fr-FR" dirty="0"/>
          </a:p>
          <a:p>
            <a:pPr marL="0" lvl="1" indent="0">
              <a:buNone/>
            </a:pPr>
            <a:endParaRPr lang="fr-FR" dirty="0"/>
          </a:p>
          <a:p>
            <a:pPr lvl="2"/>
            <a:endParaRPr lang="fr-FR" dirty="0" smtClean="0"/>
          </a:p>
          <a:p>
            <a:pPr marL="361950" lvl="2" indent="0">
              <a:buNone/>
            </a:pPr>
            <a:endParaRPr lang="fr-FR" dirty="0"/>
          </a:p>
          <a:p>
            <a:pPr marL="0" indent="177800"/>
            <a:r>
              <a:rPr lang="en-US" dirty="0"/>
              <a:t>Observation of </a:t>
            </a:r>
            <a:r>
              <a:rPr lang="en-US" dirty="0" err="1"/>
              <a:t>mis</a:t>
            </a:r>
            <a:r>
              <a:rPr lang="en-US" dirty="0"/>
              <a:t>-assembly of tuner studs</a:t>
            </a:r>
          </a:p>
          <a:p>
            <a:pPr lvl="1"/>
            <a:r>
              <a:rPr lang="en-US" dirty="0"/>
              <a:t> check on XM2, correct on XM3&amp;4</a:t>
            </a:r>
          </a:p>
          <a:p>
            <a:r>
              <a:rPr lang="en-US" i="1" dirty="0"/>
              <a:t>			      </a:t>
            </a:r>
            <a:r>
              <a:rPr lang="en-US" i="1" dirty="0" smtClean="0"/>
              <a:t>	  </a:t>
            </a:r>
            <a:r>
              <a:rPr lang="en-US" sz="1600" i="1" dirty="0"/>
              <a:t>(Picture taken on </a:t>
            </a:r>
            <a:r>
              <a:rPr lang="en-US" sz="1600" i="1" dirty="0" smtClean="0"/>
              <a:t>XM3 at AL workstation)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 Improve qualification of ALSYOM operators !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sz="1600" i="1" dirty="0">
              <a:solidFill>
                <a:srgbClr val="5F5F5F"/>
              </a:solidFill>
            </a:endParaRPr>
          </a:p>
          <a:p>
            <a:endParaRPr lang="en-US" sz="1600" i="1" dirty="0">
              <a:solidFill>
                <a:srgbClr val="5F5F5F"/>
              </a:solidFill>
            </a:endParaRPr>
          </a:p>
          <a:p>
            <a:r>
              <a:rPr lang="en-US" dirty="0"/>
              <a:t>		</a:t>
            </a:r>
          </a:p>
          <a:p>
            <a:pPr lvl="2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279206"/>
            <a:ext cx="3960440" cy="295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101022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1026942"/>
            <a:ext cx="6494318" cy="53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Cantilever Area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5" name="Espace réservé du contenu 6"/>
          <p:cNvSpPr>
            <a:spLocks noGrp="1"/>
          </p:cNvSpPr>
          <p:nvPr>
            <p:ph sz="quarter" idx="20"/>
          </p:nvPr>
        </p:nvSpPr>
        <p:spPr>
          <a:xfrm>
            <a:off x="-64" y="980728"/>
            <a:ext cx="6372264" cy="432048"/>
          </a:xfrm>
          <a:solidFill>
            <a:schemeClr val="bg1"/>
          </a:solidFill>
        </p:spPr>
        <p:txBody>
          <a:bodyPr vert="horz" lIns="0" tIns="0" rIns="0" bIns="0" rtlCol="0">
            <a:noAutofit/>
          </a:bodyPr>
          <a:lstStyle/>
          <a:p>
            <a:pPr marL="176213" algn="l"/>
            <a:r>
              <a:rPr lang="en-US" sz="2200" dirty="0">
                <a:solidFill>
                  <a:schemeClr val="tx2"/>
                </a:solidFill>
              </a:rPr>
              <a:t>Thermal shields, super insulations, current leads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</p:spTree>
    <p:extLst>
      <p:ext uri="{BB962C8B-B14F-4D97-AF65-F5344CB8AC3E}">
        <p14:creationId xmlns:p14="http://schemas.microsoft.com/office/powerpoint/2010/main" val="33473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Cantilever Area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1728192"/>
          </a:xfrm>
        </p:spPr>
        <p:txBody>
          <a:bodyPr/>
          <a:lstStyle/>
          <a:p>
            <a:pPr marL="0" lvl="1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4K MLI superinsulation</a:t>
            </a:r>
            <a:endParaRPr lang="en-US" sz="2200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wrapping </a:t>
            </a:r>
            <a:r>
              <a:rPr lang="en-US" dirty="0"/>
              <a:t>of the 4K super insulation is different </a:t>
            </a:r>
            <a:r>
              <a:rPr lang="en-US" dirty="0" smtClean="0"/>
              <a:t>on Chinese or Italian cold mass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CX</a:t>
            </a:r>
            <a:r>
              <a:rPr lang="en-US" dirty="0"/>
              <a:t>: XM-1 </a:t>
            </a:r>
            <a:r>
              <a:rPr lang="en-US" dirty="0" smtClean="0"/>
              <a:t>: wrap on coupler side</a:t>
            </a: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EZ</a:t>
            </a:r>
            <a:r>
              <a:rPr lang="en-US" dirty="0"/>
              <a:t>: XM-3 XM-2 </a:t>
            </a:r>
            <a:r>
              <a:rPr lang="en-US" dirty="0" smtClean="0"/>
              <a:t>XM1 : opposite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Act: </a:t>
            </a:r>
            <a:r>
              <a:rPr lang="en-US" dirty="0" err="1" smtClean="0">
                <a:solidFill>
                  <a:schemeClr val="tx1"/>
                </a:solidFill>
              </a:rPr>
              <a:t>Alsyom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cea</a:t>
            </a:r>
            <a:r>
              <a:rPr lang="en-US" dirty="0" smtClean="0">
                <a:solidFill>
                  <a:schemeClr val="tx1"/>
                </a:solidFill>
              </a:rPr>
              <a:t> need to </a:t>
            </a:r>
          </a:p>
          <a:p>
            <a:pPr marL="0" lvl="1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develop different methods</a:t>
            </a:r>
          </a:p>
          <a:p>
            <a:pPr marL="273050" lvl="1" indent="0"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273050" lvl="1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Adaptation </a:t>
            </a:r>
            <a:r>
              <a:rPr lang="en-US" sz="2200" dirty="0">
                <a:solidFill>
                  <a:schemeClr val="tx2"/>
                </a:solidFill>
              </a:rPr>
              <a:t>to producers differences</a:t>
            </a:r>
          </a:p>
          <a:p>
            <a:pPr marL="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276872"/>
            <a:ext cx="5184576" cy="3888432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259632" y="6287575"/>
            <a:ext cx="7761077" cy="381785"/>
          </a:xfrm>
        </p:spPr>
        <p:txBody>
          <a:bodyPr/>
          <a:lstStyle/>
          <a:p>
            <a:pPr marL="190500" indent="0">
              <a:buNone/>
            </a:pPr>
            <a:r>
              <a:rPr lang="fr-FR" dirty="0" smtClean="0"/>
              <a:t>XM1 (Cantilever) on 14/02/2014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15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Quick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numéro de diapositive 1"/>
          <p:cNvSpPr txBox="1">
            <a:spLocks/>
          </p:cNvSpPr>
          <p:nvPr/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Picture 3" descr="all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054225"/>
            <a:ext cx="874871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DESY-Logo-cyan-RGB_Hintergrund weis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1236663"/>
            <a:ext cx="67124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Helmholtz_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568" y="1253881"/>
            <a:ext cx="1492020" cy="60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3" descr="class-fondblanc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3775075"/>
            <a:ext cx="615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ttp://www.fisica.unimi.it/templates/calcolo/images/calcolo-littl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539" y="4089019"/>
            <a:ext cx="906736" cy="79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Vai alla homepage dell'INFN di Milan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400" y="4022725"/>
            <a:ext cx="1242691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2852738" y="5184775"/>
            <a:ext cx="3144837" cy="1192213"/>
            <a:chOff x="5964964" y="5147882"/>
            <a:chExt cx="3144852" cy="1193097"/>
          </a:xfrm>
        </p:grpSpPr>
        <p:pic>
          <p:nvPicPr>
            <p:cNvPr id="20" name="Picture 4" descr="logomecborde_00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73" y="5147882"/>
              <a:ext cx="2986087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4964" y="5775359"/>
              <a:ext cx="3144852" cy="56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17" descr="http://www.ihep.su/ihep/util2/logoihep70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194627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логотип Института Ядерной Физики СО РАН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888" y="1485900"/>
            <a:ext cx="10747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http://www.inr.troitsk.ru/romel-mp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713" y="1109663"/>
            <a:ext cx="9366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638" y="2260600"/>
            <a:ext cx="10287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Paul Scherrer Instit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338" y="5126038"/>
            <a:ext cx="11715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535738" y="5511800"/>
            <a:ext cx="846137" cy="652463"/>
            <a:chOff x="989901" y="4144162"/>
            <a:chExt cx="1484851" cy="1096948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989901" y="4144162"/>
              <a:ext cx="1484851" cy="10821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fr-FR"/>
            </a:p>
          </p:txBody>
        </p:sp>
        <p:pic>
          <p:nvPicPr>
            <p:cNvPr id="29" name="Picture 26" descr="Stockholm University home">
              <a:hlinkClick r:id="rId17" tooltip="Stockholm University home"/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683" y="4202885"/>
              <a:ext cx="109537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28" descr="http://www.ifj.edu.pl/img/s.pl/head/r2c1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150" y="4764088"/>
            <a:ext cx="8572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1" descr="Uppsala universitet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350963"/>
            <a:ext cx="9191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3" descr="http://www.portal.pwr.wroc.pl/24/sys_images/h_2.pn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525" y="4389438"/>
            <a:ext cx="27765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 descr="http://phenix-france.in2p3.fr/software/jin/Images/logo_cnrs.g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736851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8" descr="http://www.ipj.gov.pl/common/images/akt/50lecie/medal.gif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988" y="5229200"/>
            <a:ext cx="69079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XM-1.jpg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482075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COUPLER Area</a:t>
            </a:r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1043608" y="6309320"/>
            <a:ext cx="5168789" cy="381785"/>
          </a:xfrm>
        </p:spPr>
        <p:txBody>
          <a:bodyPr/>
          <a:lstStyle/>
          <a:p>
            <a:pPr marL="190500" indent="0">
              <a:buNone/>
            </a:pPr>
            <a:r>
              <a:rPr lang="fr-FR" dirty="0" smtClean="0"/>
              <a:t>XM-1 (Warm </a:t>
            </a:r>
            <a:r>
              <a:rPr lang="fr-FR" dirty="0" err="1" smtClean="0"/>
              <a:t>couplers</a:t>
            </a:r>
            <a:r>
              <a:rPr lang="fr-FR" dirty="0" smtClean="0"/>
              <a:t>) on 14/02/2014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86" y="1030991"/>
            <a:ext cx="6804000" cy="5103000"/>
          </a:xfrm>
          <a:prstGeom prst="rect">
            <a:avLst/>
          </a:prstGeom>
        </p:spPr>
      </p:pic>
      <p:sp>
        <p:nvSpPr>
          <p:cNvPr id="19" name="Espace réservé du contenu 6"/>
          <p:cNvSpPr>
            <a:spLocks noGrp="1"/>
          </p:cNvSpPr>
          <p:nvPr>
            <p:ph sz="quarter" idx="20"/>
          </p:nvPr>
        </p:nvSpPr>
        <p:spPr>
          <a:xfrm>
            <a:off x="-64" y="980728"/>
            <a:ext cx="4428048" cy="432048"/>
          </a:xfr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/>
          <a:p>
            <a:pPr marL="176213" algn="l"/>
            <a:r>
              <a:rPr lang="en-US" sz="2200" dirty="0">
                <a:solidFill>
                  <a:schemeClr val="tx2"/>
                </a:solidFill>
              </a:rPr>
              <a:t>Warm part, wave guide, CP Line</a:t>
            </a:r>
          </a:p>
        </p:txBody>
      </p:sp>
    </p:spTree>
    <p:extLst>
      <p:ext uri="{BB962C8B-B14F-4D97-AF65-F5344CB8AC3E}">
        <p14:creationId xmlns:p14="http://schemas.microsoft.com/office/powerpoint/2010/main" val="7244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5790408" y="-27384"/>
            <a:ext cx="3480440" cy="3321660"/>
            <a:chOff x="5790408" y="-27384"/>
            <a:chExt cx="3480440" cy="3321660"/>
          </a:xfrm>
        </p:grpSpPr>
        <p:pic>
          <p:nvPicPr>
            <p:cNvPr id="2050" name="Picture 2" descr="C:\2014 TTC\P1000239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 flipV="1">
              <a:off x="6168775" y="-183999"/>
              <a:ext cx="2818609" cy="3131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5790408" y="2924944"/>
              <a:ext cx="3480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dirty="0"/>
                <a:t>The problem </a:t>
              </a:r>
              <a:r>
                <a:rPr lang="en-US" dirty="0" smtClean="0"/>
                <a:t>exists </a:t>
              </a:r>
              <a:r>
                <a:rPr lang="en-US" dirty="0"/>
                <a:t>since XM-1</a:t>
              </a:r>
              <a:r>
                <a:rPr lang="en-US" dirty="0" smtClean="0"/>
                <a:t>!!</a:t>
              </a:r>
              <a:endParaRPr lang="en-US" dirty="0"/>
            </a:p>
          </p:txBody>
        </p:sp>
      </p:grp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COUPLER Area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1268760"/>
            <a:ext cx="4428048" cy="4968552"/>
          </a:xfrm>
        </p:spPr>
        <p:txBody>
          <a:bodyPr/>
          <a:lstStyle/>
          <a:p>
            <a:pPr marL="273050"/>
            <a:r>
              <a:rPr lang="en-US" dirty="0"/>
              <a:t>in </a:t>
            </a:r>
            <a:r>
              <a:rPr lang="en-US" dirty="0" smtClean="0"/>
              <a:t>operation cold window moves !</a:t>
            </a:r>
          </a:p>
          <a:p>
            <a:pPr marL="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Check: </a:t>
            </a:r>
            <a:r>
              <a:rPr lang="en-US" dirty="0" smtClean="0">
                <a:solidFill>
                  <a:schemeClr val="tx1"/>
                </a:solidFill>
              </a:rPr>
              <a:t>New problem discovered during coupler sensor </a:t>
            </a:r>
            <a:r>
              <a:rPr lang="en-US" dirty="0">
                <a:solidFill>
                  <a:schemeClr val="tx1"/>
                </a:solidFill>
              </a:rPr>
              <a:t>test on XM1 and </a:t>
            </a:r>
            <a:r>
              <a:rPr lang="en-US" dirty="0" smtClean="0">
                <a:solidFill>
                  <a:schemeClr val="tx1"/>
                </a:solidFill>
              </a:rPr>
              <a:t>following modules</a:t>
            </a:r>
          </a:p>
          <a:p>
            <a:pPr lvl="1"/>
            <a:r>
              <a:rPr lang="en-US" dirty="0" err="1" smtClean="0"/>
              <a:t>Analyse</a:t>
            </a:r>
            <a:r>
              <a:rPr lang="en-US" dirty="0" smtClean="0"/>
              <a:t>: </a:t>
            </a:r>
            <a:r>
              <a:rPr lang="en-US" dirty="0">
                <a:solidFill>
                  <a:schemeClr val="tx1"/>
                </a:solidFill>
              </a:rPr>
              <a:t>same problem with XM-1 on AMTF </a:t>
            </a:r>
            <a:r>
              <a:rPr lang="en-US" dirty="0" smtClean="0">
                <a:solidFill>
                  <a:schemeClr val="tx1"/>
                </a:solidFill>
              </a:rPr>
              <a:t>at DESY: </a:t>
            </a:r>
            <a:r>
              <a:rPr lang="en-US" dirty="0">
                <a:solidFill>
                  <a:schemeClr val="tx1"/>
                </a:solidFill>
              </a:rPr>
              <a:t>understood </a:t>
            </a:r>
            <a:r>
              <a:rPr lang="en-US" dirty="0" smtClean="0">
                <a:solidFill>
                  <a:schemeClr val="tx1"/>
                </a:solidFill>
              </a:rPr>
              <a:t>a conflict </a:t>
            </a:r>
            <a:r>
              <a:rPr lang="en-US" dirty="0">
                <a:solidFill>
                  <a:schemeClr val="tx1"/>
                </a:solidFill>
              </a:rPr>
              <a:t>of Peek support </a:t>
            </a:r>
            <a:r>
              <a:rPr lang="en-US" dirty="0" smtClean="0">
                <a:solidFill>
                  <a:schemeClr val="tx1"/>
                </a:solidFill>
              </a:rPr>
              <a:t>and wire of the PT1000</a:t>
            </a:r>
          </a:p>
          <a:p>
            <a:pPr lvl="1"/>
            <a:r>
              <a:rPr lang="en-US" dirty="0" smtClean="0"/>
              <a:t>Plan : </a:t>
            </a:r>
            <a:r>
              <a:rPr lang="en-US" dirty="0" smtClean="0">
                <a:solidFill>
                  <a:schemeClr val="tx1"/>
                </a:solidFill>
              </a:rPr>
              <a:t>new/better </a:t>
            </a:r>
            <a:r>
              <a:rPr lang="en-US" dirty="0" err="1" smtClean="0">
                <a:solidFill>
                  <a:schemeClr val="tx1"/>
                </a:solidFill>
              </a:rPr>
              <a:t>thermalization</a:t>
            </a:r>
            <a:r>
              <a:rPr lang="en-US" dirty="0" smtClean="0">
                <a:solidFill>
                  <a:schemeClr val="tx1"/>
                </a:solidFill>
              </a:rPr>
              <a:t> should be applied to XM2,3,4 and the following</a:t>
            </a:r>
          </a:p>
          <a:p>
            <a:pPr lvl="1"/>
            <a:r>
              <a:rPr lang="en-US" dirty="0" smtClean="0"/>
              <a:t>Do: </a:t>
            </a:r>
            <a:r>
              <a:rPr lang="en-US" dirty="0" smtClean="0">
                <a:solidFill>
                  <a:schemeClr val="tx1"/>
                </a:solidFill>
              </a:rPr>
              <a:t>repairing causes delays: operations cannot be fully parallelized because new procedure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 smtClean="0"/>
              <a:t>about one week for XM2 </a:t>
            </a:r>
            <a:r>
              <a:rPr lang="en-US" dirty="0"/>
              <a:t>(disassemble the XM2 8K shield in order to change the </a:t>
            </a:r>
            <a:r>
              <a:rPr lang="en-US" dirty="0" err="1" smtClean="0"/>
              <a:t>thermalization</a:t>
            </a:r>
            <a:r>
              <a:rPr lang="en-US" dirty="0" smtClean="0"/>
              <a:t>) and thus two weeks for XM3 and following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Approval by WP05 is needed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3203575" y="6305550"/>
            <a:ext cx="5940425" cy="365125"/>
          </a:xfrm>
        </p:spPr>
        <p:txBody>
          <a:bodyPr/>
          <a:lstStyle/>
          <a:p>
            <a:r>
              <a:rPr lang="fr-FR" dirty="0" smtClean="0"/>
              <a:t>S. BERRY | TTC 2014  | 24/03/2014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716017" y="1916832"/>
            <a:ext cx="4427984" cy="4176464"/>
            <a:chOff x="4716017" y="1916832"/>
            <a:chExt cx="4427984" cy="4176464"/>
          </a:xfrm>
        </p:grpSpPr>
        <p:sp>
          <p:nvSpPr>
            <p:cNvPr id="13" name="Espace réservé du contenu 6"/>
            <p:cNvSpPr txBox="1">
              <a:spLocks/>
            </p:cNvSpPr>
            <p:nvPr/>
          </p:nvSpPr>
          <p:spPr>
            <a:xfrm>
              <a:off x="5148064" y="5805264"/>
              <a:ext cx="3744416" cy="2880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179388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itchFamily="34" charset="0"/>
                <a:buNone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60363" indent="-360363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90000"/>
                <a:buFontTx/>
                <a:buBlip>
                  <a:blip r:embed="rId3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2pPr>
              <a:lvl3pPr marL="647700" indent="-28575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SzPct val="90000"/>
                <a:buFont typeface="Wingdings" panose="05000000000000000000" pitchFamily="2" charset="2"/>
                <a:buChar char="q"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3pPr>
              <a:lvl4pPr marL="1009650" indent="-238125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SzPct val="36000"/>
                <a:buFontTx/>
                <a:buBlip>
                  <a:blip r:embed="rId4"/>
                </a:buBlip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4pPr>
              <a:lvl5pPr marL="1133475" indent="-11430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buClr>
                  <a:srgbClr val="666666"/>
                </a:buClr>
                <a:buFont typeface="Arial" pitchFamily="34" charset="0"/>
                <a:buChar char="-"/>
                <a:defRPr sz="1600" kern="1200">
                  <a:solidFill>
                    <a:srgbClr val="66666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XM-3 on </a:t>
              </a:r>
              <a:r>
                <a:rPr lang="en-US" sz="1600" dirty="0" smtClean="0">
                  <a:solidFill>
                    <a:schemeClr val="tx1"/>
                  </a:solidFill>
                </a:rPr>
                <a:t>January </a:t>
              </a:r>
              <a:r>
                <a:rPr lang="en-US" sz="1600" dirty="0">
                  <a:solidFill>
                    <a:schemeClr val="tx1"/>
                  </a:solidFill>
                </a:rPr>
                <a:t>the 17th 2013</a:t>
              </a:r>
            </a:p>
            <a:p>
              <a:pPr marL="0" lvl="1" indent="0">
                <a:buFontTx/>
                <a:buNone/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6" name="Picture 2" descr="\\DAPDC5\Manip\iXFEL\I Images et photos CEA-Saclay\XM-3\130117_Montage coquilles 4K\P1070315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5108032" y="1524817"/>
              <a:ext cx="3643953" cy="442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5" descr="C:\Users\on095247\Pictures\2014-03-19\01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1" y="4941168"/>
            <a:ext cx="345638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COUPLER Area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968552"/>
          </a:xfrm>
        </p:spPr>
        <p:txBody>
          <a:bodyPr/>
          <a:lstStyle/>
          <a:p>
            <a:pPr marL="177800"/>
            <a:r>
              <a:rPr lang="en-US" dirty="0" smtClean="0"/>
              <a:t>coupler 70K shells and </a:t>
            </a:r>
            <a:r>
              <a:rPr lang="en-US" dirty="0" err="1" smtClean="0"/>
              <a:t>cryomodule</a:t>
            </a:r>
            <a:r>
              <a:rPr lang="en-US" dirty="0" smtClean="0"/>
              <a:t> 70K thermal shields      		collision 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XM1: Coupler </a:t>
            </a:r>
            <a:r>
              <a:rPr lang="en-US" dirty="0"/>
              <a:t>of cavity n°8 stuck : collision between 70 K shields and coupler 70K </a:t>
            </a:r>
            <a:r>
              <a:rPr lang="en-US" dirty="0" smtClean="0"/>
              <a:t>shells. </a:t>
            </a:r>
            <a:r>
              <a:rPr lang="en-US" dirty="0"/>
              <a:t>Problem </a:t>
            </a:r>
            <a:r>
              <a:rPr lang="en-US" dirty="0" smtClean="0"/>
              <a:t>fixed </a:t>
            </a:r>
            <a:r>
              <a:rPr lang="en-US" dirty="0"/>
              <a:t>by better centering of warm </a:t>
            </a:r>
            <a:r>
              <a:rPr lang="en-US" dirty="0" smtClean="0"/>
              <a:t>part </a:t>
            </a:r>
            <a:r>
              <a:rPr lang="en-US" dirty="0"/>
              <a:t>and action on cryostat 70 K shield (cf. picture from XM-1)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Agreement between WP03/WP05 is needed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19" name="Espace réservé du contenu 18"/>
          <p:cNvPicPr>
            <a:picLocks noGrp="1" noChangeAspect="1"/>
          </p:cNvPicPr>
          <p:nvPr>
            <p:ph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380" y="2607324"/>
            <a:ext cx="3696216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shipment</a:t>
            </a:r>
            <a:r>
              <a:rPr lang="fr-FR" dirty="0" smtClean="0"/>
              <a:t> Area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7" y="980728"/>
            <a:ext cx="704538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P101022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658" y="1124744"/>
            <a:ext cx="7758684" cy="55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DAPDC5\Manip\iXFEL\I Images et photos CEA-Saclay\XM-1\en SH\P10005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681728" cy="3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980728"/>
            <a:ext cx="4572000" cy="43088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/>
          <a:p>
            <a:pPr marL="176213">
              <a:spcAft>
                <a:spcPts val="400"/>
              </a:spcAft>
              <a:buFont typeface="Arial" pitchFamily="34" charset="0"/>
              <a:buNone/>
            </a:pPr>
            <a:r>
              <a:rPr lang="fr-FR" sz="2200" dirty="0" smtClean="0">
                <a:solidFill>
                  <a:schemeClr val="tx2"/>
                </a:solidFill>
              </a:rPr>
              <a:t>End caps, Final </a:t>
            </a:r>
            <a:r>
              <a:rPr lang="fr-FR" sz="2200" dirty="0" err="1" smtClean="0">
                <a:solidFill>
                  <a:schemeClr val="tx2"/>
                </a:solidFill>
              </a:rPr>
              <a:t>checks</a:t>
            </a:r>
            <a:r>
              <a:rPr lang="fr-FR" sz="2200" dirty="0" smtClean="0">
                <a:solidFill>
                  <a:schemeClr val="tx2"/>
                </a:solidFill>
              </a:rPr>
              <a:t>, </a:t>
            </a:r>
            <a:r>
              <a:rPr lang="fr-FR" sz="2200" dirty="0" err="1">
                <a:solidFill>
                  <a:schemeClr val="tx2"/>
                </a:solidFill>
              </a:rPr>
              <a:t>Shipment</a:t>
            </a:r>
            <a:endParaRPr lang="fr-F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/>
              <a:t>integration</a:t>
            </a:r>
            <a:r>
              <a:rPr lang="fr-FR" sz="2000" dirty="0"/>
              <a:t> </a:t>
            </a:r>
            <a:r>
              <a:rPr lang="fr-FR" sz="2000" dirty="0" smtClean="0"/>
              <a:t>of </a:t>
            </a:r>
            <a:r>
              <a:rPr lang="fr-FR" sz="2000" dirty="0"/>
              <a:t>the </a:t>
            </a:r>
            <a:r>
              <a:rPr lang="fr-FR" sz="2000" dirty="0" err="1"/>
              <a:t>cryomodule</a:t>
            </a:r>
            <a:r>
              <a:rPr lang="fr-FR" sz="2000" dirty="0"/>
              <a:t> </a:t>
            </a:r>
            <a:r>
              <a:rPr lang="fr-FR" sz="2000" dirty="0" smtClean="0"/>
              <a:t> in </a:t>
            </a:r>
            <a:r>
              <a:rPr lang="fr-FR" sz="2000" dirty="0" err="1" smtClean="0"/>
              <a:t>quality</a:t>
            </a:r>
            <a:r>
              <a:rPr lang="fr-FR" sz="2000" dirty="0" smtClean="0"/>
              <a:t> system (</a:t>
            </a:r>
            <a:r>
              <a:rPr lang="fr-FR" sz="2000" dirty="0" err="1" smtClean="0"/>
              <a:t>Alsyom</a:t>
            </a:r>
            <a:r>
              <a:rPr lang="fr-FR" sz="2000" dirty="0" smtClean="0"/>
              <a:t> </a:t>
            </a:r>
            <a:r>
              <a:rPr lang="fr-FR" sz="2000" dirty="0" err="1" smtClean="0"/>
              <a:t>duty</a:t>
            </a:r>
            <a:r>
              <a:rPr lang="fr-FR" sz="2000" dirty="0"/>
              <a:t>)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7968" y="1268760"/>
            <a:ext cx="4428048" cy="4968552"/>
          </a:xfrm>
        </p:spPr>
        <p:txBody>
          <a:bodyPr/>
          <a:lstStyle/>
          <a:p>
            <a:r>
              <a:rPr lang="en-US" sz="2000" dirty="0" err="1"/>
              <a:t>Garanty</a:t>
            </a:r>
            <a:r>
              <a:rPr lang="en-US" sz="2000" dirty="0"/>
              <a:t> the conformity of the assembled </a:t>
            </a:r>
            <a:r>
              <a:rPr lang="en-US" sz="2000" dirty="0" err="1"/>
              <a:t>cryomodules</a:t>
            </a:r>
            <a:r>
              <a:rPr lang="en-US" sz="2000" dirty="0"/>
              <a:t> with technical specifications and certification.</a:t>
            </a:r>
          </a:p>
          <a:p>
            <a:r>
              <a:rPr lang="en-US" sz="2000" dirty="0"/>
              <a:t>Be in a continuous improvement process</a:t>
            </a:r>
            <a:r>
              <a:rPr lang="en-US" sz="2400" dirty="0"/>
              <a:t>.</a:t>
            </a:r>
          </a:p>
          <a:p>
            <a:pPr marL="0" lvl="1" indent="0">
              <a:buNone/>
            </a:pPr>
            <a:endParaRPr lang="fr-FR" dirty="0" smtClean="0"/>
          </a:p>
          <a:p>
            <a:pPr lvl="1"/>
            <a:r>
              <a:rPr lang="en-US" dirty="0"/>
              <a:t>Correct </a:t>
            </a:r>
            <a:r>
              <a:rPr lang="en-US" dirty="0" smtClean="0"/>
              <a:t> application </a:t>
            </a:r>
            <a:r>
              <a:rPr lang="en-US" dirty="0"/>
              <a:t>of tests and assembly procedures</a:t>
            </a:r>
          </a:p>
          <a:p>
            <a:pPr lvl="1"/>
            <a:r>
              <a:rPr lang="en-US" dirty="0"/>
              <a:t>Correct use of assembly tools and test equipment</a:t>
            </a:r>
          </a:p>
          <a:p>
            <a:pPr lvl="1"/>
            <a:r>
              <a:rPr lang="en-US" u="sng" dirty="0"/>
              <a:t>Any noticed deviation must be write down and </a:t>
            </a:r>
            <a:r>
              <a:rPr lang="en-US" u="sng" dirty="0" err="1"/>
              <a:t>Alsyom</a:t>
            </a:r>
            <a:r>
              <a:rPr lang="en-US" u="sng" dirty="0"/>
              <a:t> or CEA must answer or </a:t>
            </a:r>
            <a:r>
              <a:rPr lang="en-US" u="sng" dirty="0" smtClean="0"/>
              <a:t>correct</a:t>
            </a:r>
            <a:endParaRPr lang="fr-FR" dirty="0" smtClean="0"/>
          </a:p>
          <a:p>
            <a:pPr lvl="1"/>
            <a:r>
              <a:rPr lang="en-US" dirty="0"/>
              <a:t>Save each module configuration, BOM generation</a:t>
            </a:r>
          </a:p>
          <a:p>
            <a:pPr lvl="1"/>
            <a:r>
              <a:rPr lang="en-US" dirty="0"/>
              <a:t>Save all assembly  and test reports and all checks in EDMS</a:t>
            </a:r>
          </a:p>
          <a:p>
            <a:pPr marL="0" lvl="1" indent="0">
              <a:buNone/>
            </a:pPr>
            <a:endParaRPr lang="fr-FR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2050" name="Picture 2" descr="http://upload.wikimedia.org/wikipedia/commons/a/a8/PDCA_Proces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468" y="980728"/>
            <a:ext cx="450303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7592962" cy="478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331640" y="2480328"/>
            <a:ext cx="7848872" cy="4377672"/>
            <a:chOff x="1331640" y="2480328"/>
            <a:chExt cx="7848872" cy="4377672"/>
          </a:xfrm>
        </p:grpSpPr>
        <p:sp>
          <p:nvSpPr>
            <p:cNvPr id="2" name="Rectangle 1"/>
            <p:cNvSpPr/>
            <p:nvPr/>
          </p:nvSpPr>
          <p:spPr>
            <a:xfrm>
              <a:off x="1331640" y="2492896"/>
              <a:ext cx="7812360" cy="4365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480328"/>
              <a:ext cx="7848872" cy="4333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764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30622"/>
            <a:ext cx="6480720" cy="77809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Supervision of the </a:t>
            </a:r>
            <a:r>
              <a:rPr lang="fr-FR" sz="2400" dirty="0" err="1" smtClean="0"/>
              <a:t>cryomodule</a:t>
            </a:r>
            <a:r>
              <a:rPr lang="fr-FR" sz="2400" dirty="0" smtClean="0"/>
              <a:t> </a:t>
            </a:r>
            <a:r>
              <a:rPr lang="fr-FR" sz="2400" dirty="0" err="1" smtClean="0"/>
              <a:t>integration</a:t>
            </a:r>
            <a:r>
              <a:rPr lang="fr-FR" sz="2400" dirty="0" smtClean="0"/>
              <a:t> (</a:t>
            </a:r>
            <a:r>
              <a:rPr lang="fr-FR" sz="2400" dirty="0" err="1" smtClean="0"/>
              <a:t>cea</a:t>
            </a:r>
            <a:r>
              <a:rPr lang="fr-FR" sz="2400" dirty="0" smtClean="0"/>
              <a:t> </a:t>
            </a:r>
            <a:r>
              <a:rPr lang="fr-FR" sz="2400" dirty="0" err="1" smtClean="0"/>
              <a:t>duty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58718" y="1196752"/>
            <a:ext cx="8733761" cy="5544616"/>
            <a:chOff x="179512" y="1389891"/>
            <a:chExt cx="8420100" cy="474821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389891"/>
              <a:ext cx="8420100" cy="474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60604" y="4901724"/>
              <a:ext cx="8339008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403648" y="1844824"/>
            <a:ext cx="7175171" cy="2880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Blip>
                <a:blip r:embed="rId3"/>
              </a:buBlip>
            </a:pPr>
            <a:r>
              <a:rPr lang="fr-FR" sz="1700" dirty="0" err="1">
                <a:solidFill>
                  <a:srgbClr val="666666"/>
                </a:solidFill>
              </a:rPr>
              <a:t>Hold</a:t>
            </a:r>
            <a:r>
              <a:rPr lang="fr-FR" sz="1700" dirty="0">
                <a:solidFill>
                  <a:srgbClr val="666666"/>
                </a:solidFill>
              </a:rPr>
              <a:t> points are </a:t>
            </a:r>
            <a:r>
              <a:rPr lang="fr-FR" sz="1700" dirty="0" err="1">
                <a:solidFill>
                  <a:srgbClr val="666666"/>
                </a:solidFill>
              </a:rPr>
              <a:t>defined</a:t>
            </a:r>
            <a:r>
              <a:rPr lang="fr-FR" sz="1700" dirty="0">
                <a:solidFill>
                  <a:srgbClr val="666666"/>
                </a:solidFill>
              </a:rPr>
              <a:t> in the traveler. 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1600" dirty="0" smtClean="0"/>
              <a:t>Occurrences : at the end of </a:t>
            </a:r>
            <a:r>
              <a:rPr lang="fr-FR" sz="1600" dirty="0" err="1" smtClean="0"/>
              <a:t>critical</a:t>
            </a:r>
            <a:r>
              <a:rPr lang="fr-FR" sz="1600" dirty="0" smtClean="0"/>
              <a:t> </a:t>
            </a:r>
            <a:r>
              <a:rPr lang="fr-FR" sz="1600" dirty="0" err="1" smtClean="0"/>
              <a:t>assemblies</a:t>
            </a:r>
            <a:r>
              <a:rPr lang="fr-FR" sz="1600" dirty="0" smtClean="0"/>
              <a:t> or tests and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</a:t>
            </a: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 err="1" smtClean="0"/>
              <a:t>workstation</a:t>
            </a:r>
            <a:endParaRPr lang="fr-FR" sz="1600" dirty="0" smtClean="0"/>
          </a:p>
          <a:p>
            <a:pPr marL="400050" lvl="1" indent="0">
              <a:buFont typeface="Arial" panose="020B0604020202020204" pitchFamily="34" charset="0"/>
              <a:buNone/>
            </a:pPr>
            <a:endParaRPr lang="fr-FR" sz="1600" dirty="0" smtClean="0"/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Blip>
                <a:blip r:embed="rId3"/>
              </a:buBlip>
            </a:pPr>
            <a:r>
              <a:rPr lang="fr-FR" sz="1700" dirty="0">
                <a:solidFill>
                  <a:srgbClr val="666666"/>
                </a:solidFill>
              </a:rPr>
              <a:t> </a:t>
            </a:r>
            <a:r>
              <a:rPr lang="fr-FR" sz="1700" dirty="0" err="1">
                <a:solidFill>
                  <a:srgbClr val="666666"/>
                </a:solidFill>
              </a:rPr>
              <a:t>They</a:t>
            </a:r>
            <a:r>
              <a:rPr lang="fr-FR" sz="1700" dirty="0">
                <a:solidFill>
                  <a:srgbClr val="666666"/>
                </a:solidFill>
              </a:rPr>
              <a:t> are </a:t>
            </a:r>
            <a:r>
              <a:rPr lang="fr-FR" sz="1700" dirty="0" err="1">
                <a:solidFill>
                  <a:srgbClr val="666666"/>
                </a:solidFill>
              </a:rPr>
              <a:t>carried</a:t>
            </a:r>
            <a:r>
              <a:rPr lang="fr-FR" sz="1700" dirty="0">
                <a:solidFill>
                  <a:srgbClr val="666666"/>
                </a:solidFill>
              </a:rPr>
              <a:t> out by CEA </a:t>
            </a:r>
            <a:r>
              <a:rPr lang="fr-FR" sz="1700" dirty="0" err="1">
                <a:solidFill>
                  <a:srgbClr val="666666"/>
                </a:solidFill>
              </a:rPr>
              <a:t>quality</a:t>
            </a:r>
            <a:r>
              <a:rPr lang="fr-FR" sz="1700" dirty="0">
                <a:solidFill>
                  <a:srgbClr val="666666"/>
                </a:solidFill>
              </a:rPr>
              <a:t> </a:t>
            </a:r>
            <a:r>
              <a:rPr lang="fr-FR" sz="1700" dirty="0" err="1">
                <a:solidFill>
                  <a:srgbClr val="666666"/>
                </a:solidFill>
              </a:rPr>
              <a:t>representative</a:t>
            </a:r>
            <a:r>
              <a:rPr lang="fr-FR" sz="1700" dirty="0">
                <a:solidFill>
                  <a:srgbClr val="666666"/>
                </a:solidFill>
              </a:rPr>
              <a:t> and </a:t>
            </a:r>
            <a:r>
              <a:rPr lang="fr-FR" sz="1700" dirty="0" err="1">
                <a:solidFill>
                  <a:srgbClr val="666666"/>
                </a:solidFill>
              </a:rPr>
              <a:t>technical</a:t>
            </a:r>
            <a:r>
              <a:rPr lang="fr-FR" sz="1700" dirty="0">
                <a:solidFill>
                  <a:srgbClr val="666666"/>
                </a:solidFill>
              </a:rPr>
              <a:t> experts (RF, </a:t>
            </a:r>
            <a:r>
              <a:rPr lang="fr-FR" sz="1700" dirty="0" err="1">
                <a:solidFill>
                  <a:srgbClr val="666666"/>
                </a:solidFill>
              </a:rPr>
              <a:t>alignment</a:t>
            </a:r>
            <a:r>
              <a:rPr lang="fr-FR" sz="1700" dirty="0">
                <a:solidFill>
                  <a:srgbClr val="666666"/>
                </a:solidFill>
              </a:rPr>
              <a:t>, vacuum…) </a:t>
            </a:r>
            <a:r>
              <a:rPr lang="fr-FR" sz="1700" dirty="0" err="1">
                <a:solidFill>
                  <a:srgbClr val="666666"/>
                </a:solidFill>
              </a:rPr>
              <a:t>with</a:t>
            </a:r>
            <a:r>
              <a:rPr lang="fr-FR" sz="1700" dirty="0">
                <a:solidFill>
                  <a:srgbClr val="666666"/>
                </a:solidFill>
              </a:rPr>
              <a:t> </a:t>
            </a:r>
            <a:r>
              <a:rPr lang="fr-FR" sz="1700" dirty="0" err="1">
                <a:solidFill>
                  <a:srgbClr val="666666"/>
                </a:solidFill>
              </a:rPr>
              <a:t>Alsyom</a:t>
            </a:r>
            <a:r>
              <a:rPr lang="fr-FR" sz="1700" dirty="0">
                <a:solidFill>
                  <a:srgbClr val="666666"/>
                </a:solidFill>
              </a:rPr>
              <a:t> </a:t>
            </a:r>
            <a:r>
              <a:rPr lang="fr-FR" sz="1700" dirty="0" err="1">
                <a:solidFill>
                  <a:srgbClr val="666666"/>
                </a:solidFill>
              </a:rPr>
              <a:t>quality</a:t>
            </a:r>
            <a:r>
              <a:rPr lang="fr-FR" sz="1700" dirty="0">
                <a:solidFill>
                  <a:srgbClr val="666666"/>
                </a:solidFill>
              </a:rPr>
              <a:t> </a:t>
            </a:r>
            <a:r>
              <a:rPr lang="fr-FR" sz="1700" dirty="0" err="1">
                <a:solidFill>
                  <a:srgbClr val="666666"/>
                </a:solidFill>
              </a:rPr>
              <a:t>representative</a:t>
            </a:r>
            <a:r>
              <a:rPr lang="fr-FR" sz="1700" dirty="0">
                <a:solidFill>
                  <a:srgbClr val="666666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600" dirty="0" smtClean="0"/>
          </a:p>
          <a:p>
            <a:pPr marL="360363" lvl="1" indent="-360363">
              <a:lnSpc>
                <a:spcPts val="2000"/>
              </a:lnSpc>
              <a:spcBef>
                <a:spcPts val="0"/>
              </a:spcBef>
              <a:buSzPct val="90000"/>
              <a:buBlip>
                <a:blip r:embed="rId3"/>
              </a:buBlip>
            </a:pPr>
            <a:r>
              <a:rPr lang="fr-FR" sz="1700" dirty="0">
                <a:solidFill>
                  <a:srgbClr val="666666"/>
                </a:solidFill>
              </a:rPr>
              <a:t>The approbation of an </a:t>
            </a:r>
            <a:r>
              <a:rPr lang="fr-FR" sz="1700" dirty="0" err="1">
                <a:solidFill>
                  <a:srgbClr val="666666"/>
                </a:solidFill>
              </a:rPr>
              <a:t>Hold</a:t>
            </a:r>
            <a:r>
              <a:rPr lang="fr-FR" sz="1700" dirty="0">
                <a:solidFill>
                  <a:srgbClr val="666666"/>
                </a:solidFill>
              </a:rPr>
              <a:t> point </a:t>
            </a:r>
            <a:r>
              <a:rPr lang="fr-FR" sz="1700" dirty="0" err="1">
                <a:solidFill>
                  <a:srgbClr val="666666"/>
                </a:solidFill>
              </a:rPr>
              <a:t>involves</a:t>
            </a:r>
            <a:r>
              <a:rPr lang="fr-FR" sz="1700" dirty="0">
                <a:solidFill>
                  <a:srgbClr val="666666"/>
                </a:solidFill>
              </a:rPr>
              <a:t> the </a:t>
            </a:r>
            <a:r>
              <a:rPr lang="fr-FR" sz="1700" dirty="0" err="1">
                <a:solidFill>
                  <a:srgbClr val="666666"/>
                </a:solidFill>
              </a:rPr>
              <a:t>verification</a:t>
            </a:r>
            <a:r>
              <a:rPr lang="fr-FR" sz="1700" dirty="0">
                <a:solidFill>
                  <a:srgbClr val="666666"/>
                </a:solidFill>
              </a:rPr>
              <a:t> of : </a:t>
            </a:r>
          </a:p>
          <a:p>
            <a:pPr marL="647700" lvl="2" indent="-285750">
              <a:lnSpc>
                <a:spcPts val="2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q"/>
            </a:pPr>
            <a:r>
              <a:rPr lang="fr-FR" sz="1700" dirty="0">
                <a:solidFill>
                  <a:srgbClr val="666666"/>
                </a:solidFill>
              </a:rPr>
              <a:t>Visual inspection of the </a:t>
            </a:r>
            <a:r>
              <a:rPr lang="fr-FR" sz="1700" dirty="0" err="1">
                <a:solidFill>
                  <a:srgbClr val="666666"/>
                </a:solidFill>
              </a:rPr>
              <a:t>assembly</a:t>
            </a:r>
            <a:endParaRPr lang="fr-FR" sz="1700" dirty="0">
              <a:solidFill>
                <a:srgbClr val="666666"/>
              </a:solidFill>
            </a:endParaRPr>
          </a:p>
          <a:p>
            <a:pPr marL="647700" lvl="2" indent="-285750">
              <a:lnSpc>
                <a:spcPts val="2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q"/>
            </a:pPr>
            <a:r>
              <a:rPr lang="fr-FR" sz="1700" dirty="0" err="1">
                <a:solidFill>
                  <a:srgbClr val="666666"/>
                </a:solidFill>
              </a:rPr>
              <a:t>Mechanical</a:t>
            </a:r>
            <a:r>
              <a:rPr lang="fr-FR" sz="1700" dirty="0">
                <a:solidFill>
                  <a:srgbClr val="666666"/>
                </a:solidFill>
              </a:rPr>
              <a:t> check if </a:t>
            </a:r>
            <a:r>
              <a:rPr lang="fr-FR" sz="1700" dirty="0" err="1">
                <a:solidFill>
                  <a:srgbClr val="666666"/>
                </a:solidFill>
              </a:rPr>
              <a:t>needed</a:t>
            </a:r>
            <a:endParaRPr lang="fr-FR" sz="1700" dirty="0">
              <a:solidFill>
                <a:srgbClr val="666666"/>
              </a:solidFill>
            </a:endParaRPr>
          </a:p>
          <a:p>
            <a:pPr marL="647700" lvl="2" indent="-285750">
              <a:lnSpc>
                <a:spcPts val="2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q"/>
            </a:pPr>
            <a:r>
              <a:rPr lang="fr-FR" sz="1700" dirty="0">
                <a:solidFill>
                  <a:srgbClr val="666666"/>
                </a:solidFill>
              </a:rPr>
              <a:t>Control of the tests reports</a:t>
            </a:r>
          </a:p>
          <a:p>
            <a:pPr marL="647700" lvl="2" indent="-285750">
              <a:lnSpc>
                <a:spcPts val="2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q"/>
            </a:pPr>
            <a:endParaRPr lang="fr-FR" sz="17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2400" b="1" kern="1200" dirty="0">
                <a:latin typeface="Arial" charset="0"/>
                <a:ea typeface="+mn-ea"/>
                <a:cs typeface="Arial" charset="0"/>
              </a:rPr>
              <a:t>XM-3 </a:t>
            </a:r>
            <a:r>
              <a:rPr lang="fr-FR" sz="2400" b="1" kern="1200" dirty="0" smtClean="0">
                <a:latin typeface="Arial" charset="0"/>
                <a:ea typeface="+mn-ea"/>
                <a:cs typeface="Arial" charset="0"/>
              </a:rPr>
              <a:t>RF Test </a:t>
            </a:r>
            <a:r>
              <a:rPr lang="fr-FR" sz="2400" b="1" kern="1200" dirty="0" err="1" smtClean="0">
                <a:latin typeface="Arial" charset="0"/>
                <a:ea typeface="+mn-ea"/>
                <a:cs typeface="Arial" charset="0"/>
              </a:rPr>
              <a:t>Results</a:t>
            </a:r>
            <a:endParaRPr lang="fr-FR" sz="2400" b="1" kern="120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4294967295"/>
          </p:nvPr>
        </p:nvSpPr>
        <p:spPr>
          <a:xfrm>
            <a:off x="1392238" y="6525344"/>
            <a:ext cx="64579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O. Napoly, XFEL MAC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59825" y="6642100"/>
            <a:ext cx="384175" cy="215900"/>
          </a:xfrm>
          <a:prstGeom prst="rect">
            <a:avLst/>
          </a:prstGeom>
        </p:spPr>
        <p:txBody>
          <a:bodyPr/>
          <a:lstStyle/>
          <a:p>
            <a:fld id="{AEFB9B6D-867A-40B8-ACB0-35CC9F272C9C}" type="slidenum">
              <a:rPr lang="fr-FR" smtClean="0"/>
              <a:pPr/>
              <a:t>36</a:t>
            </a:fld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12920" y="1045572"/>
            <a:ext cx="8820456" cy="5509200"/>
            <a:chOff x="157655" y="1124744"/>
            <a:chExt cx="8820456" cy="5509200"/>
          </a:xfrm>
        </p:grpSpPr>
        <p:sp>
          <p:nvSpPr>
            <p:cNvPr id="3" name="Rectangle 2"/>
            <p:cNvSpPr/>
            <p:nvPr/>
          </p:nvSpPr>
          <p:spPr>
            <a:xfrm>
              <a:off x="157655" y="1124744"/>
              <a:ext cx="5218386" cy="3919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363" lvl="1" indent="-360363">
                <a:lnSpc>
                  <a:spcPts val="2000"/>
                </a:lnSpc>
                <a:buSzPct val="90000"/>
                <a:buBlip>
                  <a:blip r:embed="rId3"/>
                </a:buBlip>
              </a:pPr>
              <a:r>
                <a:rPr lang="en-US" sz="1600" dirty="0"/>
                <a:t>A success for the Accelerator Consortium:</a:t>
              </a:r>
            </a:p>
            <a:p>
              <a:pPr marL="647700" lvl="2" indent="-285750">
                <a:lnSpc>
                  <a:spcPts val="2000"/>
                </a:lnSpc>
                <a:buSzPct val="90000"/>
                <a:buFont typeface="Wingdings" panose="05000000000000000000" pitchFamily="2" charset="2"/>
                <a:buChar char="q"/>
              </a:pPr>
              <a:r>
                <a:rPr lang="en-US" sz="1600" dirty="0">
                  <a:solidFill>
                    <a:srgbClr val="666666"/>
                  </a:solidFill>
                </a:rPr>
                <a:t>Average individual cavity gradient: 32 MV/m </a:t>
              </a:r>
            </a:p>
            <a:p>
              <a:pPr marL="647700" lvl="2" indent="-285750">
                <a:lnSpc>
                  <a:spcPts val="2000"/>
                </a:lnSpc>
                <a:buSzPct val="90000"/>
                <a:buFont typeface="Wingdings" panose="05000000000000000000" pitchFamily="2" charset="2"/>
                <a:buChar char="q"/>
              </a:pPr>
              <a:r>
                <a:rPr lang="en-US" sz="1600" dirty="0">
                  <a:solidFill>
                    <a:srgbClr val="666666"/>
                  </a:solidFill>
                </a:rPr>
                <a:t>Average cavity pair gradient: 29 MV/m</a:t>
              </a:r>
            </a:p>
            <a:p>
              <a:pPr marL="647700" lvl="2" indent="-285750">
                <a:lnSpc>
                  <a:spcPts val="2000"/>
                </a:lnSpc>
                <a:buSzPct val="90000"/>
                <a:buFont typeface="Wingdings" panose="05000000000000000000" pitchFamily="2" charset="2"/>
                <a:buChar char="q"/>
              </a:pPr>
              <a:r>
                <a:rPr lang="en-US" sz="1600" dirty="0">
                  <a:solidFill>
                    <a:srgbClr val="666666"/>
                  </a:solidFill>
                </a:rPr>
                <a:t>Three cavities reach gradients above 38 MV/m</a:t>
              </a:r>
            </a:p>
            <a:p>
              <a:pPr marL="647700" lvl="2" indent="-285750">
                <a:lnSpc>
                  <a:spcPts val="2000"/>
                </a:lnSpc>
                <a:buSzPct val="90000"/>
                <a:buFont typeface="Wingdings" panose="05000000000000000000" pitchFamily="2" charset="2"/>
                <a:buChar char="q"/>
              </a:pPr>
              <a:r>
                <a:rPr lang="en-US" sz="1600" dirty="0">
                  <a:solidFill>
                    <a:srgbClr val="666666"/>
                  </a:solidFill>
                </a:rPr>
                <a:t>Cryogenics losses are lower than specified.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sz="1600" b="0" dirty="0"/>
            </a:p>
            <a:p>
              <a:pPr marL="360363" lvl="1" indent="-360363">
                <a:lnSpc>
                  <a:spcPts val="2000"/>
                </a:lnSpc>
                <a:buSzPct val="90000"/>
                <a:buBlip>
                  <a:blip r:embed="rId3"/>
                </a:buBlip>
              </a:pPr>
              <a:r>
                <a:rPr lang="en-US" sz="1600" dirty="0"/>
                <a:t>A success for WP03+WP09</a:t>
              </a:r>
              <a:r>
                <a:rPr lang="en-US" sz="1600" dirty="0" smtClean="0"/>
                <a:t>: 230MV</a:t>
              </a:r>
              <a:endParaRPr lang="en-US" sz="1600" dirty="0"/>
            </a:p>
            <a:p>
              <a:pPr marL="647700" lvl="2" indent="-285750">
                <a:lnSpc>
                  <a:spcPts val="2000"/>
                </a:lnSpc>
                <a:buSzPct val="90000"/>
                <a:buFont typeface="Wingdings" panose="05000000000000000000" pitchFamily="2" charset="2"/>
                <a:buChar char="q"/>
              </a:pPr>
              <a:r>
                <a:rPr lang="en-US" sz="1600" dirty="0">
                  <a:solidFill>
                    <a:srgbClr val="666666"/>
                  </a:solidFill>
                </a:rPr>
                <a:t>Seven cavities are reproducing VT gradient</a:t>
              </a:r>
            </a:p>
            <a:p>
              <a:pPr marL="647700" lvl="2" indent="-285750">
                <a:lnSpc>
                  <a:spcPts val="2000"/>
                </a:lnSpc>
                <a:buSzPct val="90000"/>
                <a:buFont typeface="Wingdings" panose="05000000000000000000" pitchFamily="2" charset="2"/>
                <a:buChar char="q"/>
              </a:pPr>
              <a:r>
                <a:rPr lang="en-US" sz="1600" dirty="0">
                  <a:solidFill>
                    <a:schemeClr val="tx2"/>
                  </a:solidFill>
                </a:rPr>
                <a:t>Cavity 1 is degraded from 31 down to 23 MV/m </a:t>
              </a:r>
              <a:r>
                <a:rPr lang="en-US" sz="1600" dirty="0">
                  <a:solidFill>
                    <a:srgbClr val="666666"/>
                  </a:solidFill>
                </a:rPr>
                <a:t>useable gradient: gate valve/cav1 connection not for training !</a:t>
              </a:r>
            </a:p>
            <a:p>
              <a:endParaRPr lang="en-US" sz="1600" dirty="0"/>
            </a:p>
            <a:p>
              <a:pPr marL="360363" lvl="1" indent="-360363">
                <a:lnSpc>
                  <a:spcPts val="2000"/>
                </a:lnSpc>
                <a:buSzPct val="90000"/>
                <a:buBlip>
                  <a:blip r:embed="rId3"/>
                </a:buBlip>
              </a:pPr>
              <a:r>
                <a:rPr lang="en-US" sz="1600" dirty="0"/>
                <a:t>A success for CEA:</a:t>
              </a:r>
            </a:p>
            <a:p>
              <a:pPr marL="647700" lvl="2" indent="-285750">
                <a:lnSpc>
                  <a:spcPts val="2000"/>
                </a:lnSpc>
                <a:buSzPct val="90000"/>
                <a:buFont typeface="Wingdings" panose="05000000000000000000" pitchFamily="2" charset="2"/>
                <a:buChar char="q"/>
              </a:pPr>
              <a:r>
                <a:rPr lang="en-US" sz="1600" dirty="0">
                  <a:solidFill>
                    <a:srgbClr val="666666"/>
                  </a:solidFill>
                </a:rPr>
                <a:t>XM-3 is the assembly demonstration cryomodule of CEA w.r.t. ALSYOM contract</a:t>
              </a:r>
              <a:r>
                <a:rPr lang="en-US" sz="1600" dirty="0" smtClean="0">
                  <a:solidFill>
                    <a:srgbClr val="666666"/>
                  </a:solidFill>
                </a:rPr>
                <a:t>.</a:t>
              </a:r>
              <a:endParaRPr lang="en-US" sz="1600" dirty="0">
                <a:solidFill>
                  <a:srgbClr val="666666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703" y="3788600"/>
              <a:ext cx="3672408" cy="28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101" y="905809"/>
            <a:ext cx="3662142" cy="28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1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fr-FR" dirty="0" smtClean="0"/>
              <a:t>XM-2 </a:t>
            </a:r>
            <a:r>
              <a:rPr lang="en-US" dirty="0" smtClean="0"/>
              <a:t>RF </a:t>
            </a:r>
            <a:r>
              <a:rPr lang="en-US" dirty="0"/>
              <a:t>test results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043514"/>
            <a:ext cx="5220072" cy="389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847803"/>
            <a:ext cx="8762486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7504" y="1268760"/>
            <a:ext cx="3888432" cy="4968552"/>
          </a:xfrm>
        </p:spPr>
        <p:txBody>
          <a:bodyPr/>
          <a:lstStyle/>
          <a:p>
            <a:r>
              <a:rPr lang="en-US" dirty="0" smtClean="0"/>
              <a:t>Successful RF test for XM-2</a:t>
            </a:r>
          </a:p>
          <a:p>
            <a:pPr lvl="1"/>
            <a:r>
              <a:rPr lang="en-US" dirty="0" smtClean="0"/>
              <a:t>Vert. Test average: 25,8 MV/m</a:t>
            </a:r>
          </a:p>
          <a:p>
            <a:pPr lvl="1"/>
            <a:r>
              <a:rPr lang="en-US" dirty="0" smtClean="0"/>
              <a:t>Module test Average: 24,5 MV/m</a:t>
            </a:r>
          </a:p>
          <a:p>
            <a:pPr lvl="1"/>
            <a:r>
              <a:rPr lang="en-US" dirty="0" smtClean="0"/>
              <a:t>XFEL specification: 23,6 MV/m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cryomodule</a:t>
            </a:r>
            <a:r>
              <a:rPr lang="en-US" dirty="0" smtClean="0"/>
              <a:t> reaches 196 MV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10MV decrease </a:t>
            </a:r>
            <a:r>
              <a:rPr lang="en-US" dirty="0" smtClean="0"/>
              <a:t>vs. Vert. Tests</a:t>
            </a:r>
          </a:p>
          <a:p>
            <a:pPr lvl="2"/>
            <a:r>
              <a:rPr lang="en-US" dirty="0" smtClean="0"/>
              <a:t>Due to cavities in position 1 2 3 4 8</a:t>
            </a:r>
          </a:p>
          <a:p>
            <a:pPr lvl="2"/>
            <a:r>
              <a:rPr lang="en-US" dirty="0" smtClean="0"/>
              <a:t>Qualifies CEA pumping unit even if</a:t>
            </a:r>
          </a:p>
          <a:p>
            <a:pPr marL="361950" lvl="2" indent="0">
              <a:buNone/>
            </a:pPr>
            <a:r>
              <a:rPr lang="en-US" dirty="0" smtClean="0">
                <a:latin typeface="Arial" charset="0"/>
              </a:rPr>
              <a:t>     uncontrolled venting up to 2-7 </a:t>
            </a:r>
            <a:r>
              <a:rPr lang="en-US" dirty="0" err="1" smtClean="0">
                <a:latin typeface="Arial" charset="0"/>
              </a:rPr>
              <a:t>hPa</a:t>
            </a:r>
            <a:endParaRPr lang="en-US" dirty="0" smtClean="0">
              <a:latin typeface="Arial" charset="0"/>
            </a:endParaRPr>
          </a:p>
          <a:p>
            <a:pPr marL="361950" lvl="2" indent="0">
              <a:buNone/>
            </a:pP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Corrective action realized.</a:t>
            </a:r>
          </a:p>
        </p:txBody>
      </p:sp>
    </p:spTree>
    <p:extLst>
      <p:ext uri="{BB962C8B-B14F-4D97-AF65-F5344CB8AC3E}">
        <p14:creationId xmlns:p14="http://schemas.microsoft.com/office/powerpoint/2010/main" val="36379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7016" y="980728"/>
            <a:ext cx="8856984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dirty="0" smtClean="0"/>
              <a:t>LESSONS LEARN:</a:t>
            </a:r>
          </a:p>
          <a:p>
            <a:pPr marL="742950" lvl="1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ü"/>
            </a:pPr>
            <a:r>
              <a:rPr lang="en-US" dirty="0"/>
              <a:t>High tech components procurement: from spec to cleaning</a:t>
            </a:r>
          </a:p>
          <a:p>
            <a:pPr marL="742950" lvl="1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ü"/>
            </a:pPr>
            <a:r>
              <a:rPr lang="en-US" dirty="0"/>
              <a:t>Tools design in particular for the CR</a:t>
            </a:r>
          </a:p>
          <a:p>
            <a:pPr marL="742950" lvl="1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ü"/>
            </a:pPr>
            <a:r>
              <a:rPr lang="en-US" dirty="0"/>
              <a:t>Able to process improvement </a:t>
            </a:r>
          </a:p>
          <a:p>
            <a:pPr marL="742950" lvl="1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ü"/>
            </a:pPr>
            <a:r>
              <a:rPr lang="en-US" dirty="0"/>
              <a:t>Quality </a:t>
            </a:r>
            <a:r>
              <a:rPr lang="en-US" dirty="0" smtClean="0"/>
              <a:t>System </a:t>
            </a:r>
            <a:r>
              <a:rPr lang="en-US" dirty="0"/>
              <a:t>development</a:t>
            </a:r>
          </a:p>
          <a:p>
            <a:pPr marL="742950" lvl="1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ü"/>
            </a:pPr>
            <a:r>
              <a:rPr lang="en-US" dirty="0"/>
              <a:t>Know-how </a:t>
            </a:r>
            <a:r>
              <a:rPr lang="en-US" dirty="0" smtClean="0"/>
              <a:t>transfer to industry</a:t>
            </a:r>
            <a:endParaRPr lang="en-US" dirty="0"/>
          </a:p>
          <a:p>
            <a:pPr marL="742950" lvl="1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ü"/>
            </a:pPr>
            <a:r>
              <a:rPr lang="en-US" dirty="0"/>
              <a:t>Welding </a:t>
            </a:r>
            <a:r>
              <a:rPr lang="en-US" dirty="0" smtClean="0"/>
              <a:t>certification</a:t>
            </a:r>
          </a:p>
          <a:p>
            <a:pPr marL="171450" lvl="1" indent="-171450"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dirty="0" smtClean="0"/>
              <a:t>RESULTS</a:t>
            </a:r>
          </a:p>
          <a:p>
            <a:pPr marL="742950" lvl="1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ü"/>
            </a:pPr>
            <a:r>
              <a:rPr lang="en-US" dirty="0" smtClean="0"/>
              <a:t>XM-3 </a:t>
            </a:r>
            <a:r>
              <a:rPr lang="en-US" dirty="0"/>
              <a:t>and XM-2 are a </a:t>
            </a:r>
            <a:r>
              <a:rPr lang="en-US" dirty="0">
                <a:solidFill>
                  <a:srgbClr val="C00000"/>
                </a:solidFill>
              </a:rPr>
              <a:t>success</a:t>
            </a:r>
            <a:r>
              <a:rPr lang="en-US" dirty="0"/>
              <a:t>, XM-1 is on </a:t>
            </a:r>
            <a:r>
              <a:rPr lang="en-US" dirty="0" smtClean="0"/>
              <a:t>specs</a:t>
            </a:r>
          </a:p>
          <a:p>
            <a:pPr lvl="2">
              <a:spcAft>
                <a:spcPts val="600"/>
              </a:spcAft>
              <a:buSzPct val="90000"/>
            </a:pPr>
            <a:r>
              <a:rPr lang="en-US" dirty="0" smtClean="0"/>
              <a:t>Preliminary results XM-1 mean </a:t>
            </a:r>
            <a:r>
              <a:rPr lang="en-US" dirty="0" err="1" smtClean="0"/>
              <a:t>Eacc</a:t>
            </a:r>
            <a:r>
              <a:rPr lang="en-US" dirty="0" smtClean="0"/>
              <a:t>= </a:t>
            </a:r>
            <a:r>
              <a:rPr lang="fr-FR" dirty="0" smtClean="0"/>
              <a:t>25,6 &gt;23,6 MV/m</a:t>
            </a:r>
            <a:endParaRPr lang="fr-FR" dirty="0"/>
          </a:p>
          <a:p>
            <a:pPr marL="171450" lvl="1" indent="-171450"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dirty="0" smtClean="0"/>
              <a:t>CHALLENGES</a:t>
            </a:r>
            <a:r>
              <a:rPr lang="en-US" dirty="0"/>
              <a:t>: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Continue to </a:t>
            </a:r>
            <a:r>
              <a:rPr lang="en-US" dirty="0" smtClean="0">
                <a:solidFill>
                  <a:srgbClr val="C00000"/>
                </a:solidFill>
              </a:rPr>
              <a:t>guaranty </a:t>
            </a:r>
            <a:r>
              <a:rPr lang="en-US" dirty="0">
                <a:solidFill>
                  <a:srgbClr val="C00000"/>
                </a:solidFill>
              </a:rPr>
              <a:t>the conformity </a:t>
            </a:r>
            <a:r>
              <a:rPr lang="en-US" dirty="0"/>
              <a:t>of the </a:t>
            </a:r>
            <a:r>
              <a:rPr lang="en-US" dirty="0" err="1" smtClean="0"/>
              <a:t>cryomodules</a:t>
            </a:r>
            <a:r>
              <a:rPr lang="en-US" dirty="0" smtClean="0"/>
              <a:t>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Schedule of </a:t>
            </a:r>
            <a:r>
              <a:rPr lang="en-US" dirty="0" smtClean="0">
                <a:solidFill>
                  <a:srgbClr val="C00000"/>
                </a:solidFill>
              </a:rPr>
              <a:t>1 module / week </a:t>
            </a:r>
            <a:r>
              <a:rPr lang="en-US" dirty="0" smtClean="0"/>
              <a:t>in one shift after ramp-up	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dirty="0"/>
          </a:p>
          <a:p>
            <a:pPr marL="171450" lvl="1" indent="-171450"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dirty="0"/>
              <a:t>KEY ISSUE         </a:t>
            </a:r>
          </a:p>
          <a:p>
            <a:pPr marL="742950" lvl="1" indent="-285750">
              <a:spcAft>
                <a:spcPts val="600"/>
              </a:spcAft>
              <a:buSzPct val="90000"/>
              <a:buFont typeface="Wingdings" panose="05000000000000000000" pitchFamily="2" charset="2"/>
              <a:buChar char="ü"/>
            </a:pPr>
            <a:r>
              <a:rPr lang="en-US" dirty="0"/>
              <a:t>qualified and well trained </a:t>
            </a:r>
            <a:r>
              <a:rPr lang="en-US" dirty="0" smtClean="0"/>
              <a:t>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DSM	</a:t>
            </a:r>
            <a:br>
              <a:rPr lang="fr-FR" dirty="0" smtClean="0"/>
            </a:br>
            <a:r>
              <a:rPr lang="fr-FR" dirty="0" err="1" smtClean="0"/>
              <a:t>Irfu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SACM</a:t>
            </a:r>
            <a:br>
              <a:rPr lang="fr-FR" dirty="0" smtClean="0"/>
            </a:br>
            <a:r>
              <a:rPr lang="fr-FR" dirty="0" smtClean="0"/>
              <a:t>LIDC2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Commissariat à l’énergie atomique et aux énergies alternatives</a:t>
            </a:r>
          </a:p>
          <a:p>
            <a:r>
              <a:rPr lang="fr-FR" dirty="0" smtClean="0"/>
              <a:t>Centre de Saclay</a:t>
            </a:r>
            <a:r>
              <a:rPr lang="fr-FR" sz="950" b="1" dirty="0" smtClean="0"/>
              <a:t> </a:t>
            </a:r>
            <a:r>
              <a:rPr lang="fr-FR" sz="950" b="1" dirty="0" smtClean="0">
                <a:solidFill>
                  <a:schemeClr val="bg2"/>
                </a:solidFill>
              </a:rPr>
              <a:t>| </a:t>
            </a:r>
            <a:r>
              <a:rPr lang="fr-FR" dirty="0" smtClean="0"/>
              <a:t>91191 Gif-sur-Yvette Cedex</a:t>
            </a:r>
          </a:p>
          <a:p>
            <a:r>
              <a:rPr lang="fr-FR" dirty="0" smtClean="0"/>
              <a:t>T. +33 (0)1 69 08 69 39</a:t>
            </a:r>
          </a:p>
          <a:p>
            <a:pPr lvl="1"/>
            <a:r>
              <a:rPr lang="fr-FR" dirty="0" smtClean="0"/>
              <a:t>Etablissement public à caractère industriel et commercial </a:t>
            </a:r>
            <a:r>
              <a:rPr lang="fr-FR" sz="8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RCS Paris B 775 685 019</a:t>
            </a:r>
            <a:endParaRPr lang="fr-FR" dirty="0"/>
          </a:p>
        </p:txBody>
      </p:sp>
      <p:pic>
        <p:nvPicPr>
          <p:cNvPr id="6147" name="Picture 3" descr="\\DAPDC5\Manip\iXFEL\I Images et photos CEA-Saclay\Divers\vacuum vessels in hall\Cryomodules_1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2708920"/>
            <a:ext cx="5977719" cy="29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www.paeger-consulting.de/assets/images/pdca-kroll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385479" cy="21776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1043608" y="23080"/>
            <a:ext cx="8424936" cy="3837968"/>
            <a:chOff x="2555776" y="1630336"/>
            <a:chExt cx="8424936" cy="3837968"/>
          </a:xfrm>
        </p:grpSpPr>
        <p:pic>
          <p:nvPicPr>
            <p:cNvPr id="21" name="Picture 2" descr="\\dapnia\data\manip\SACM_Prototypage_XFEL\I Images\PXFEL3_1\S43\P1010197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952" r="96785">
                          <a14:foregroundMark x1="72445" y1="41885" x2="72445" y2="41885"/>
                          <a14:foregroundMark x1="78530" y1="45026" x2="78530" y2="45026"/>
                          <a14:foregroundMark x1="41791" y1="74346" x2="41791" y2="74346"/>
                          <a14:foregroundMark x1="36969" y1="71728" x2="36969" y2="71728"/>
                          <a14:foregroundMark x1="32032" y1="70419" x2="32032" y2="70419"/>
                          <a14:foregroundMark x1="40184" y1="73560" x2="40184" y2="73560"/>
                          <a14:backgroundMark x1="40413" y1="14398" x2="40413" y2="14398"/>
                          <a14:backgroundMark x1="27325" y1="10733" x2="27325" y2="10733"/>
                          <a14:backgroundMark x1="42939" y1="41361" x2="42939" y2="41361"/>
                          <a14:backgroundMark x1="38002" y1="41099" x2="38002" y2="41099"/>
                          <a14:backgroundMark x1="49024" y1="41885" x2="49024" y2="41885"/>
                          <a14:backgroundMark x1="57176" y1="41885" x2="57176" y2="41885"/>
                          <a14:backgroundMark x1="44087" y1="93194" x2="44087" y2="93194"/>
                          <a14:backgroundMark x1="37887" y1="81675" x2="37887" y2="81675"/>
                          <a14:backgroundMark x1="30884" y1="76702" x2="30884" y2="76702"/>
                          <a14:backgroundMark x1="54420" y1="87435" x2="54420" y2="87435"/>
                          <a14:backgroundMark x1="71642" y1="94764" x2="71642" y2="94764"/>
                          <a14:backgroundMark x1="70379" y1="86126" x2="70379" y2="86126"/>
                          <a14:backgroundMark x1="44317" y1="73037" x2="44317" y2="73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44368" y="1630336"/>
              <a:ext cx="5636344" cy="246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\\dapnia\data\manip\SACM_Prototypage_XFEL\I Images\PXFEL3_1\S43\P1010197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952" r="96785">
                          <a14:foregroundMark x1="72445" y1="41885" x2="72445" y2="41885"/>
                          <a14:foregroundMark x1="78530" y1="45026" x2="78530" y2="45026"/>
                          <a14:foregroundMark x1="41791" y1="74346" x2="41791" y2="74346"/>
                          <a14:foregroundMark x1="36969" y1="71728" x2="36969" y2="71728"/>
                          <a14:foregroundMark x1="32032" y1="70419" x2="32032" y2="70419"/>
                          <a14:foregroundMark x1="40184" y1="73560" x2="40184" y2="73560"/>
                          <a14:backgroundMark x1="40413" y1="14398" x2="40413" y2="14398"/>
                          <a14:backgroundMark x1="27325" y1="10733" x2="27325" y2="10733"/>
                          <a14:backgroundMark x1="42939" y1="41361" x2="42939" y2="41361"/>
                          <a14:backgroundMark x1="38002" y1="41099" x2="38002" y2="41099"/>
                          <a14:backgroundMark x1="49024" y1="41885" x2="49024" y2="41885"/>
                          <a14:backgroundMark x1="57176" y1="41885" x2="57176" y2="41885"/>
                          <a14:backgroundMark x1="44087" y1="93194" x2="44087" y2="93194"/>
                          <a14:backgroundMark x1="37887" y1="81675" x2="37887" y2="81675"/>
                          <a14:backgroundMark x1="30884" y1="76702" x2="30884" y2="76702"/>
                          <a14:backgroundMark x1="54420" y1="87435" x2="54420" y2="87435"/>
                          <a14:backgroundMark x1="71642" y1="94764" x2="71642" y2="94764"/>
                          <a14:backgroundMark x1="70379" y1="86126" x2="70379" y2="86126"/>
                          <a14:backgroundMark x1="44317" y1="73037" x2="44317" y2="73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79752" y="1918368"/>
              <a:ext cx="5636344" cy="246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\\dapnia\data\manip\SACM_Prototypage_XFEL\I Images\PXFEL3_1\S43\P1010197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952" r="96785">
                          <a14:foregroundMark x1="72445" y1="41885" x2="72445" y2="41885"/>
                          <a14:foregroundMark x1="78530" y1="45026" x2="78530" y2="45026"/>
                          <a14:foregroundMark x1="41791" y1="74346" x2="41791" y2="74346"/>
                          <a14:foregroundMark x1="36969" y1="71728" x2="36969" y2="71728"/>
                          <a14:foregroundMark x1="32032" y1="70419" x2="32032" y2="70419"/>
                          <a14:foregroundMark x1="40184" y1="73560" x2="40184" y2="73560"/>
                          <a14:backgroundMark x1="40413" y1="14398" x2="40413" y2="14398"/>
                          <a14:backgroundMark x1="27325" y1="10733" x2="27325" y2="10733"/>
                          <a14:backgroundMark x1="42939" y1="41361" x2="42939" y2="41361"/>
                          <a14:backgroundMark x1="38002" y1="41099" x2="38002" y2="41099"/>
                          <a14:backgroundMark x1="49024" y1="41885" x2="49024" y2="41885"/>
                          <a14:backgroundMark x1="57176" y1="41885" x2="57176" y2="41885"/>
                          <a14:backgroundMark x1="44087" y1="93194" x2="44087" y2="93194"/>
                          <a14:backgroundMark x1="37887" y1="81675" x2="37887" y2="81675"/>
                          <a14:backgroundMark x1="30884" y1="76702" x2="30884" y2="76702"/>
                          <a14:backgroundMark x1="54420" y1="87435" x2="54420" y2="87435"/>
                          <a14:backgroundMark x1="71642" y1="94764" x2="71642" y2="94764"/>
                          <a14:backgroundMark x1="70379" y1="86126" x2="70379" y2="86126"/>
                          <a14:backgroundMark x1="44317" y1="73037" x2="44317" y2="73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03688" y="2206400"/>
              <a:ext cx="5636344" cy="246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\\dapnia\data\manip\SACM_Prototypage_XFEL\I Images\PXFEL3_1\S43\P1010197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952" r="96785">
                          <a14:foregroundMark x1="72445" y1="41885" x2="72445" y2="41885"/>
                          <a14:foregroundMark x1="78530" y1="45026" x2="78530" y2="45026"/>
                          <a14:foregroundMark x1="41791" y1="74346" x2="41791" y2="74346"/>
                          <a14:foregroundMark x1="36969" y1="71728" x2="36969" y2="71728"/>
                          <a14:foregroundMark x1="32032" y1="70419" x2="32032" y2="70419"/>
                          <a14:foregroundMark x1="40184" y1="73560" x2="40184" y2="73560"/>
                          <a14:backgroundMark x1="40413" y1="14398" x2="40413" y2="14398"/>
                          <a14:backgroundMark x1="27325" y1="10733" x2="27325" y2="10733"/>
                          <a14:backgroundMark x1="42939" y1="41361" x2="42939" y2="41361"/>
                          <a14:backgroundMark x1="38002" y1="41099" x2="38002" y2="41099"/>
                          <a14:backgroundMark x1="49024" y1="41885" x2="49024" y2="41885"/>
                          <a14:backgroundMark x1="57176" y1="41885" x2="57176" y2="41885"/>
                          <a14:backgroundMark x1="44087" y1="93194" x2="44087" y2="93194"/>
                          <a14:backgroundMark x1="37887" y1="81675" x2="37887" y2="81675"/>
                          <a14:backgroundMark x1="30884" y1="76702" x2="30884" y2="76702"/>
                          <a14:backgroundMark x1="54420" y1="87435" x2="54420" y2="87435"/>
                          <a14:backgroundMark x1="71642" y1="94764" x2="71642" y2="94764"/>
                          <a14:backgroundMark x1="70379" y1="86126" x2="70379" y2="86126"/>
                          <a14:backgroundMark x1="44317" y1="73037" x2="44317" y2="73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07904" y="2422424"/>
              <a:ext cx="5636344" cy="246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\\dapnia\data\manip\SACM_Prototypage_XFEL\I Images\PXFEL3_1\S43\P1010197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952" r="96785">
                          <a14:foregroundMark x1="72445" y1="41885" x2="72445" y2="41885"/>
                          <a14:foregroundMark x1="78530" y1="45026" x2="78530" y2="45026"/>
                          <a14:foregroundMark x1="41791" y1="74346" x2="41791" y2="74346"/>
                          <a14:foregroundMark x1="36969" y1="71728" x2="36969" y2="71728"/>
                          <a14:foregroundMark x1="32032" y1="70419" x2="32032" y2="70419"/>
                          <a14:foregroundMark x1="40184" y1="73560" x2="40184" y2="73560"/>
                          <a14:backgroundMark x1="40413" y1="14398" x2="40413" y2="14398"/>
                          <a14:backgroundMark x1="27325" y1="10733" x2="27325" y2="10733"/>
                          <a14:backgroundMark x1="42939" y1="41361" x2="42939" y2="41361"/>
                          <a14:backgroundMark x1="38002" y1="41099" x2="38002" y2="41099"/>
                          <a14:backgroundMark x1="49024" y1="41885" x2="49024" y2="41885"/>
                          <a14:backgroundMark x1="57176" y1="41885" x2="57176" y2="41885"/>
                          <a14:backgroundMark x1="44087" y1="93194" x2="44087" y2="93194"/>
                          <a14:backgroundMark x1="37887" y1="81675" x2="37887" y2="81675"/>
                          <a14:backgroundMark x1="30884" y1="76702" x2="30884" y2="76702"/>
                          <a14:backgroundMark x1="54420" y1="87435" x2="54420" y2="87435"/>
                          <a14:backgroundMark x1="71642" y1="94764" x2="71642" y2="94764"/>
                          <a14:backgroundMark x1="70379" y1="86126" x2="70379" y2="86126"/>
                          <a14:backgroundMark x1="44317" y1="73037" x2="44317" y2="73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51560" y="2710456"/>
              <a:ext cx="5636344" cy="246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\\dapnia\data\manip\SACM_Prototypage_XFEL\I Images\PXFEL3_1\S43\P1010197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952" r="96785">
                          <a14:foregroundMark x1="72445" y1="41885" x2="72445" y2="41885"/>
                          <a14:foregroundMark x1="78530" y1="45026" x2="78530" y2="45026"/>
                          <a14:foregroundMark x1="41791" y1="74346" x2="41791" y2="74346"/>
                          <a14:foregroundMark x1="36969" y1="71728" x2="36969" y2="71728"/>
                          <a14:foregroundMark x1="32032" y1="70419" x2="32032" y2="70419"/>
                          <a14:foregroundMark x1="40184" y1="73560" x2="40184" y2="73560"/>
                          <a14:backgroundMark x1="40413" y1="14398" x2="40413" y2="14398"/>
                          <a14:backgroundMark x1="27325" y1="10733" x2="27325" y2="10733"/>
                          <a14:backgroundMark x1="42939" y1="41361" x2="42939" y2="41361"/>
                          <a14:backgroundMark x1="38002" y1="41099" x2="38002" y2="41099"/>
                          <a14:backgroundMark x1="49024" y1="41885" x2="49024" y2="41885"/>
                          <a14:backgroundMark x1="57176" y1="41885" x2="57176" y2="41885"/>
                          <a14:backgroundMark x1="44087" y1="93194" x2="44087" y2="93194"/>
                          <a14:backgroundMark x1="37887" y1="81675" x2="37887" y2="81675"/>
                          <a14:backgroundMark x1="30884" y1="76702" x2="30884" y2="76702"/>
                          <a14:backgroundMark x1="54420" y1="87435" x2="54420" y2="87435"/>
                          <a14:backgroundMark x1="71642" y1="94764" x2="71642" y2="94764"/>
                          <a14:backgroundMark x1="70379" y1="86126" x2="70379" y2="86126"/>
                          <a14:backgroundMark x1="44317" y1="73037" x2="44317" y2="73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55776" y="2998488"/>
              <a:ext cx="5636344" cy="246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ZoneTexte 21"/>
          <p:cNvSpPr txBox="1"/>
          <p:nvPr/>
        </p:nvSpPr>
        <p:spPr>
          <a:xfrm>
            <a:off x="6012160" y="416359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Thanks CEA colleagues, </a:t>
            </a:r>
            <a:r>
              <a:rPr lang="en-US" sz="2400" b="1" dirty="0" err="1" smtClean="0">
                <a:solidFill>
                  <a:schemeClr val="bg1"/>
                </a:solidFill>
              </a:rPr>
              <a:t>Alsyom</a:t>
            </a:r>
            <a:r>
              <a:rPr lang="en-US" sz="2400" b="1" dirty="0" smtClean="0">
                <a:solidFill>
                  <a:schemeClr val="bg1"/>
                </a:solidFill>
              </a:rPr>
              <a:t> staff and DESY INFN LAL collaborators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7164288" y="3068960"/>
            <a:ext cx="180020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148064" y="3933056"/>
            <a:ext cx="20882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060848"/>
            <a:ext cx="8712968" cy="4176464"/>
          </a:xfrm>
        </p:spPr>
        <p:txBody>
          <a:bodyPr/>
          <a:lstStyle/>
          <a:p>
            <a:pPr marL="0" algn="ctr">
              <a:spcAft>
                <a:spcPts val="0"/>
              </a:spcAft>
            </a:pPr>
            <a:r>
              <a:rPr lang="en-GB" sz="3200" dirty="0" smtClean="0">
                <a:solidFill>
                  <a:srgbClr val="666666"/>
                </a:solidFill>
              </a:rPr>
              <a:t>To assemble </a:t>
            </a:r>
            <a:r>
              <a:rPr lang="en-GB" sz="3200" b="1" dirty="0" smtClean="0">
                <a:solidFill>
                  <a:srgbClr val="666666"/>
                </a:solidFill>
              </a:rPr>
              <a:t>103</a:t>
            </a:r>
            <a:r>
              <a:rPr lang="en-GB" sz="3200" dirty="0" smtClean="0">
                <a:solidFill>
                  <a:srgbClr val="666666"/>
                </a:solidFill>
              </a:rPr>
              <a:t> accelerator </a:t>
            </a:r>
            <a:r>
              <a:rPr lang="en-GB" sz="3200" dirty="0" err="1" smtClean="0">
                <a:solidFill>
                  <a:srgbClr val="666666"/>
                </a:solidFill>
              </a:rPr>
              <a:t>cryomodules</a:t>
            </a:r>
            <a:r>
              <a:rPr lang="en-GB" sz="3200" dirty="0" smtClean="0">
                <a:solidFill>
                  <a:srgbClr val="666666"/>
                </a:solidFill>
              </a:rPr>
              <a:t> </a:t>
            </a:r>
          </a:p>
          <a:p>
            <a:pPr marL="0" algn="ctr">
              <a:spcAft>
                <a:spcPts val="0"/>
              </a:spcAft>
            </a:pPr>
            <a:r>
              <a:rPr lang="en-GB" sz="3200" dirty="0" smtClean="0">
                <a:solidFill>
                  <a:srgbClr val="666666"/>
                </a:solidFill>
              </a:rPr>
              <a:t>with a nominal </a:t>
            </a:r>
            <a:r>
              <a:rPr lang="en-GB" sz="3200" b="1" dirty="0" smtClean="0">
                <a:solidFill>
                  <a:srgbClr val="666666"/>
                </a:solidFill>
              </a:rPr>
              <a:t>rate of 1 per week</a:t>
            </a:r>
            <a:endParaRPr lang="en-GB" sz="3200" dirty="0" smtClean="0">
              <a:solidFill>
                <a:srgbClr val="666666"/>
              </a:solidFill>
            </a:endParaRPr>
          </a:p>
          <a:p>
            <a:pPr marL="0" algn="ctr">
              <a:spcAft>
                <a:spcPts val="0"/>
              </a:spcAft>
            </a:pPr>
            <a:r>
              <a:rPr lang="en-GB" sz="3200" dirty="0" smtClean="0">
                <a:solidFill>
                  <a:srgbClr val="666666"/>
                </a:solidFill>
              </a:rPr>
              <a:t>The foreseen production cycle is 7 weeks</a:t>
            </a:r>
          </a:p>
          <a:p>
            <a:pPr marL="0" algn="ctr">
              <a:spcAft>
                <a:spcPts val="0"/>
              </a:spcAft>
            </a:pPr>
            <a:endParaRPr lang="en-GB" sz="3200" dirty="0" smtClean="0">
              <a:solidFill>
                <a:srgbClr val="666666"/>
              </a:solidFill>
            </a:endParaRPr>
          </a:p>
          <a:p>
            <a:pPr marL="0" algn="ctr">
              <a:spcAft>
                <a:spcPts val="0"/>
              </a:spcAft>
            </a:pPr>
            <a:r>
              <a:rPr lang="en-GB" sz="3200" dirty="0" smtClean="0">
                <a:solidFill>
                  <a:srgbClr val="666666"/>
                </a:solidFill>
              </a:rPr>
              <a:t>The assembly is operated </a:t>
            </a:r>
            <a:r>
              <a:rPr lang="en-GB" sz="3200" dirty="0">
                <a:solidFill>
                  <a:srgbClr val="666666"/>
                </a:solidFill>
              </a:rPr>
              <a:t>by an industrial </a:t>
            </a:r>
            <a:r>
              <a:rPr lang="en-GB" sz="3200" dirty="0" smtClean="0">
                <a:solidFill>
                  <a:srgbClr val="666666"/>
                </a:solidFill>
              </a:rPr>
              <a:t>contractor </a:t>
            </a:r>
            <a:r>
              <a:rPr lang="en-GB" sz="3200" b="1" dirty="0" smtClean="0">
                <a:solidFill>
                  <a:srgbClr val="666666"/>
                </a:solidFill>
              </a:rPr>
              <a:t>ALSYOM</a:t>
            </a:r>
            <a:r>
              <a:rPr lang="en-GB" sz="3200" dirty="0">
                <a:solidFill>
                  <a:srgbClr val="666666"/>
                </a:solidFill>
              </a:rPr>
              <a:t/>
            </a:r>
            <a:br>
              <a:rPr lang="en-GB" sz="3200" dirty="0">
                <a:solidFill>
                  <a:srgbClr val="666666"/>
                </a:solidFill>
              </a:rPr>
            </a:br>
            <a:r>
              <a:rPr lang="en-GB" sz="3200" dirty="0">
                <a:solidFill>
                  <a:srgbClr val="666666"/>
                </a:solidFill>
              </a:rPr>
              <a:t>on the </a:t>
            </a:r>
            <a:r>
              <a:rPr lang="en-GB" sz="3200" dirty="0" err="1">
                <a:solidFill>
                  <a:srgbClr val="666666"/>
                </a:solidFill>
              </a:rPr>
              <a:t>Saclay</a:t>
            </a:r>
            <a:r>
              <a:rPr lang="en-GB" sz="3200" dirty="0">
                <a:solidFill>
                  <a:srgbClr val="666666"/>
                </a:solidFill>
              </a:rPr>
              <a:t> site and </a:t>
            </a:r>
            <a:r>
              <a:rPr lang="en-GB" sz="3200" dirty="0" smtClean="0">
                <a:solidFill>
                  <a:srgbClr val="666666"/>
                </a:solidFill>
              </a:rPr>
              <a:t>infrastructures </a:t>
            </a:r>
          </a:p>
          <a:p>
            <a:pPr marL="0" algn="ctr">
              <a:spcAft>
                <a:spcPts val="0"/>
              </a:spcAft>
            </a:pPr>
            <a:r>
              <a:rPr lang="en-GB" sz="3200" dirty="0" smtClean="0">
                <a:solidFill>
                  <a:srgbClr val="666666"/>
                </a:solidFill>
              </a:rPr>
              <a:t>under </a:t>
            </a:r>
            <a:r>
              <a:rPr lang="en-GB" sz="3200" b="1" dirty="0" smtClean="0">
                <a:solidFill>
                  <a:srgbClr val="666666"/>
                </a:solidFill>
              </a:rPr>
              <a:t>CEA supervision</a:t>
            </a:r>
            <a:endParaRPr lang="en-GB" sz="2400" b="1" dirty="0"/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62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-2268760" y="0"/>
            <a:ext cx="2160240" cy="10156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insérer une image :</a:t>
            </a:r>
          </a:p>
          <a:p>
            <a:pPr algn="ctr"/>
            <a:r>
              <a:rPr lang="fr-FR" sz="1200" dirty="0" smtClean="0"/>
              <a:t>Menu « Insertion  / Image »</a:t>
            </a:r>
          </a:p>
          <a:p>
            <a:pPr algn="ctr"/>
            <a:r>
              <a:rPr lang="fr-FR" sz="1200" b="1" dirty="0" smtClean="0"/>
              <a:t>ou</a:t>
            </a:r>
          </a:p>
          <a:p>
            <a:pPr algn="ctr"/>
            <a:r>
              <a:rPr lang="fr-FR" sz="1200" dirty="0" smtClean="0"/>
              <a:t>Cliquer sur l’icône de la zone image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7016" y="1507232"/>
            <a:ext cx="8856984" cy="451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lnSpc>
                <a:spcPts val="2000"/>
              </a:lnSpc>
              <a:spcAft>
                <a:spcPts val="1200"/>
              </a:spcAft>
              <a:buSzPct val="90000"/>
              <a:buFont typeface="Arial" pitchFamily="34" charset="0"/>
              <a:buChar char="•"/>
            </a:pPr>
            <a:r>
              <a:rPr lang="en-US" dirty="0" smtClean="0"/>
              <a:t>n°1 problem: cope with the industrialization equation « parts + procedures = </a:t>
            </a:r>
            <a:r>
              <a:rPr lang="en-US" dirty="0" err="1" smtClean="0"/>
              <a:t>cryomodule</a:t>
            </a:r>
            <a:r>
              <a:rPr lang="en-US" dirty="0" smtClean="0"/>
              <a:t> on specs 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         XM-3 and XM-2 are a </a:t>
            </a:r>
            <a:r>
              <a:rPr lang="en-US" dirty="0" smtClean="0">
                <a:solidFill>
                  <a:srgbClr val="FF0000"/>
                </a:solidFill>
              </a:rPr>
              <a:t>success</a:t>
            </a:r>
            <a:r>
              <a:rPr lang="en-US" dirty="0" smtClean="0"/>
              <a:t>, XM-1 is on specs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         XM-1 revealed the challenges and difficulties of the Helium tank welding: </a:t>
            </a:r>
            <a:r>
              <a:rPr lang="en-US" i="1" dirty="0" smtClean="0"/>
              <a:t>qualification</a:t>
            </a:r>
            <a:r>
              <a:rPr lang="en-US" dirty="0" smtClean="0"/>
              <a:t>, </a:t>
            </a:r>
            <a:r>
              <a:rPr lang="en-US" i="1" dirty="0" smtClean="0"/>
              <a:t>radiography</a:t>
            </a:r>
            <a:r>
              <a:rPr lang="en-US" dirty="0" smtClean="0"/>
              <a:t>, </a:t>
            </a:r>
            <a:r>
              <a:rPr lang="en-US" i="1" dirty="0" smtClean="0"/>
              <a:t>conformity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         following modules: welding control and its organization  is an issue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n°2 problem: schedule of 1 module / week in one shift after ramp-up		</a:t>
            </a:r>
            <a:r>
              <a:rPr lang="en-US" dirty="0" smtClean="0">
                <a:solidFill>
                  <a:srgbClr val="0070C0"/>
                </a:solidFill>
              </a:rPr>
              <a:t>String Assembly still needs some work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n°3 problem: fast ramp-up schedule		</a:t>
            </a:r>
            <a:r>
              <a:rPr lang="en-US" dirty="0" smtClean="0">
                <a:solidFill>
                  <a:srgbClr val="FF0000"/>
                </a:solidFill>
              </a:rPr>
              <a:t>Not OK yet</a:t>
            </a:r>
          </a:p>
          <a:p>
            <a:r>
              <a:rPr lang="en-US" dirty="0" smtClean="0"/>
              <a:t>         qualified and well trained people is the issue</a:t>
            </a:r>
            <a:endParaRPr lang="en-US" dirty="0" smtClean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n°4 problem : fastening hardware, procurement and cleaning					</a:t>
            </a:r>
            <a:r>
              <a:rPr lang="en-US" dirty="0" smtClean="0">
                <a:solidFill>
                  <a:srgbClr val="0070C0"/>
                </a:solidFill>
              </a:rPr>
              <a:t>under control now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CEA ORGANISATION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10 FTE</a:t>
            </a:r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3956040" y="1268759"/>
            <a:ext cx="1807840" cy="631175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Leader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2430049" y="2296732"/>
            <a:ext cx="1997935" cy="631175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</a:t>
            </a: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5278718" y="2296733"/>
            <a:ext cx="1936274" cy="635644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</a:t>
            </a:r>
            <a:r>
              <a:rPr kumimoji="0" lang="fr-FR" sz="180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7352779" y="2996952"/>
            <a:ext cx="1628382" cy="1291292"/>
          </a:xfrm>
          <a:prstGeom prst="roundRect">
            <a:avLst/>
          </a:prstGeom>
          <a:solidFill>
            <a:srgbClr val="9F2542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Experts: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Vacuum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2145609" y="4346532"/>
            <a:ext cx="2483484" cy="917642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Clean </a:t>
            </a:r>
            <a:r>
              <a:rPr kumimoji="0" lang="fr-FR" sz="180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Rooms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kern="0" dirty="0">
                <a:solidFill>
                  <a:prstClr val="white"/>
                </a:solidFill>
                <a:latin typeface="Calibri"/>
              </a:rPr>
              <a:t>A</a:t>
            </a:r>
            <a:r>
              <a:rPr kumimoji="0" lang="fr-FR" sz="180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rea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Manager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667894" y="3972658"/>
            <a:ext cx="1375792" cy="631175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Workshop </a:t>
            </a:r>
            <a:r>
              <a:rPr lang="fr-FR" sz="1800" b="0" kern="0" dirty="0" smtClean="0">
                <a:solidFill>
                  <a:prstClr val="white"/>
                </a:solidFill>
                <a:latin typeface="Calibri"/>
              </a:rPr>
              <a:t>manager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139688" y="3355288"/>
            <a:ext cx="1375792" cy="631175"/>
          </a:xfrm>
          <a:prstGeom prst="roundRect">
            <a:avLst/>
          </a:prstGeom>
          <a:solidFill>
            <a:srgbClr val="F79646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ALSYOM</a:t>
            </a:r>
          </a:p>
        </p:txBody>
      </p:sp>
      <p:sp>
        <p:nvSpPr>
          <p:cNvPr id="47" name="Rectangle à coins arrondis 46"/>
          <p:cNvSpPr/>
          <p:nvPr/>
        </p:nvSpPr>
        <p:spPr>
          <a:xfrm>
            <a:off x="5090828" y="4351868"/>
            <a:ext cx="2790865" cy="900586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Assembly</a:t>
            </a: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Halls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Area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Manager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Connecteur droit 47"/>
          <p:cNvCxnSpPr>
            <a:stCxn id="40" idx="2"/>
          </p:cNvCxnSpPr>
          <p:nvPr/>
        </p:nvCxnSpPr>
        <p:spPr>
          <a:xfrm>
            <a:off x="4859960" y="1899934"/>
            <a:ext cx="39824" cy="2905418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9" name="Connecteur droit 48"/>
          <p:cNvCxnSpPr>
            <a:stCxn id="41" idx="3"/>
            <a:endCxn id="42" idx="1"/>
          </p:cNvCxnSpPr>
          <p:nvPr/>
        </p:nvCxnSpPr>
        <p:spPr>
          <a:xfrm>
            <a:off x="4427984" y="2612320"/>
            <a:ext cx="850734" cy="223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0" name="Connecteur droit 49"/>
          <p:cNvCxnSpPr>
            <a:stCxn id="53" idx="3"/>
            <a:endCxn id="43" idx="1"/>
          </p:cNvCxnSpPr>
          <p:nvPr/>
        </p:nvCxnSpPr>
        <p:spPr>
          <a:xfrm flipV="1">
            <a:off x="6022755" y="3642598"/>
            <a:ext cx="1330024" cy="2998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1" name="Connecteur droit 50"/>
          <p:cNvCxnSpPr>
            <a:stCxn id="46" idx="3"/>
            <a:endCxn id="53" idx="1"/>
          </p:cNvCxnSpPr>
          <p:nvPr/>
        </p:nvCxnSpPr>
        <p:spPr>
          <a:xfrm>
            <a:off x="1515480" y="3670876"/>
            <a:ext cx="2181685" cy="1704"/>
          </a:xfrm>
          <a:prstGeom prst="line">
            <a:avLst/>
          </a:prstGeom>
          <a:noFill/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cxnSp>
        <p:nvCxnSpPr>
          <p:cNvPr id="52" name="Connecteur droit 51"/>
          <p:cNvCxnSpPr>
            <a:stCxn id="44" idx="3"/>
            <a:endCxn id="47" idx="1"/>
          </p:cNvCxnSpPr>
          <p:nvPr/>
        </p:nvCxnSpPr>
        <p:spPr>
          <a:xfrm flipV="1">
            <a:off x="4629093" y="4802161"/>
            <a:ext cx="461735" cy="319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3" name="Rectangle à coins arrondis 52"/>
          <p:cNvSpPr/>
          <p:nvPr/>
        </p:nvSpPr>
        <p:spPr>
          <a:xfrm>
            <a:off x="3697165" y="3356992"/>
            <a:ext cx="2325590" cy="631175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Fabrication Manager</a:t>
            </a:r>
          </a:p>
        </p:txBody>
      </p:sp>
      <p:sp>
        <p:nvSpPr>
          <p:cNvPr id="54" name="Forme libre 53"/>
          <p:cNvSpPr/>
          <p:nvPr/>
        </p:nvSpPr>
        <p:spPr>
          <a:xfrm>
            <a:off x="1355790" y="4457987"/>
            <a:ext cx="5389961" cy="1002073"/>
          </a:xfrm>
          <a:custGeom>
            <a:avLst/>
            <a:gdLst>
              <a:gd name="connsiteX0" fmla="*/ 8546 w 4537817"/>
              <a:gd name="connsiteY0" fmla="*/ 0 h 709301"/>
              <a:gd name="connsiteX1" fmla="*/ 0 w 4537817"/>
              <a:gd name="connsiteY1" fmla="*/ 709301 h 709301"/>
              <a:gd name="connsiteX2" fmla="*/ 4537817 w 4537817"/>
              <a:gd name="connsiteY2" fmla="*/ 700755 h 709301"/>
              <a:gd name="connsiteX3" fmla="*/ 4537817 w 4537817"/>
              <a:gd name="connsiteY3" fmla="*/ 512747 h 70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7817" h="709301">
                <a:moveTo>
                  <a:pt x="8546" y="0"/>
                </a:moveTo>
                <a:lnTo>
                  <a:pt x="0" y="709301"/>
                </a:lnTo>
                <a:lnTo>
                  <a:pt x="4537817" y="700755"/>
                </a:lnTo>
                <a:lnTo>
                  <a:pt x="4537817" y="512747"/>
                </a:lnTo>
              </a:path>
            </a:pathLst>
          </a:cu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" name="Connecteur droit 54"/>
          <p:cNvCxnSpPr>
            <a:endCxn id="44" idx="2"/>
          </p:cNvCxnSpPr>
          <p:nvPr/>
        </p:nvCxnSpPr>
        <p:spPr>
          <a:xfrm flipV="1">
            <a:off x="3387351" y="5264174"/>
            <a:ext cx="0" cy="195887"/>
          </a:xfrm>
          <a:prstGeom prst="lin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6680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350" y="1113968"/>
            <a:ext cx="7512058" cy="548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ALSYOM ORGANISATION on 28/04</a:t>
            </a:r>
            <a:endParaRPr lang="fr-FR" dirty="0"/>
          </a:p>
        </p:txBody>
      </p:sp>
      <p:sp>
        <p:nvSpPr>
          <p:cNvPr id="19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28(27) ALSYOM</a:t>
            </a:r>
          </a:p>
          <a:p>
            <a:r>
              <a:rPr lang="fr-FR" dirty="0" smtClean="0"/>
              <a:t>2 SEIV (</a:t>
            </a:r>
            <a:r>
              <a:rPr lang="fr-FR" i="1" dirty="0" err="1" smtClean="0"/>
              <a:t>welding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420282" y="3910547"/>
            <a:ext cx="28405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1</a:t>
            </a:r>
            <a:endParaRPr lang="fr-FR" sz="1400" b="0" dirty="0"/>
          </a:p>
        </p:txBody>
      </p:sp>
      <p:sp>
        <p:nvSpPr>
          <p:cNvPr id="30" name="ZoneTexte 29"/>
          <p:cNvSpPr txBox="1"/>
          <p:nvPr/>
        </p:nvSpPr>
        <p:spPr>
          <a:xfrm>
            <a:off x="7888348" y="5067907"/>
            <a:ext cx="28405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2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149132" y="6198891"/>
            <a:ext cx="63190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21</a:t>
            </a:r>
            <a:r>
              <a:rPr lang="fr-FR" sz="1400" b="0" dirty="0" smtClean="0"/>
              <a:t>/20</a:t>
            </a:r>
            <a:endParaRPr lang="fr-FR" sz="1800" b="0" dirty="0" smtClean="0"/>
          </a:p>
        </p:txBody>
      </p:sp>
      <p:sp>
        <p:nvSpPr>
          <p:cNvPr id="32" name="ZoneTexte 31"/>
          <p:cNvSpPr txBox="1"/>
          <p:nvPr/>
        </p:nvSpPr>
        <p:spPr>
          <a:xfrm>
            <a:off x="2991804" y="6134496"/>
            <a:ext cx="28405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1</a:t>
            </a:r>
            <a:endParaRPr lang="fr-FR" sz="1800" b="0" dirty="0"/>
          </a:p>
        </p:txBody>
      </p:sp>
      <p:sp>
        <p:nvSpPr>
          <p:cNvPr id="33" name="ZoneTexte 32"/>
          <p:cNvSpPr txBox="1"/>
          <p:nvPr/>
        </p:nvSpPr>
        <p:spPr>
          <a:xfrm>
            <a:off x="3920966" y="5052797"/>
            <a:ext cx="28405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1</a:t>
            </a:r>
            <a:endParaRPr lang="fr-FR" sz="1800" b="0" baseline="30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2077261" y="5076534"/>
            <a:ext cx="28405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/>
              <a:t>1</a:t>
            </a:r>
            <a:endParaRPr lang="fr-FR" sz="1800" b="0" dirty="0"/>
          </a:p>
        </p:txBody>
      </p:sp>
      <p:sp>
        <p:nvSpPr>
          <p:cNvPr id="35" name="ZoneTexte 34"/>
          <p:cNvSpPr txBox="1"/>
          <p:nvPr/>
        </p:nvSpPr>
        <p:spPr>
          <a:xfrm>
            <a:off x="1999987" y="2806531"/>
            <a:ext cx="28405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1</a:t>
            </a:r>
            <a:endParaRPr lang="fr-FR" sz="1800" b="0" dirty="0"/>
          </a:p>
        </p:txBody>
      </p:sp>
      <p:sp>
        <p:nvSpPr>
          <p:cNvPr id="36" name="ZoneTexte 35"/>
          <p:cNvSpPr txBox="1"/>
          <p:nvPr/>
        </p:nvSpPr>
        <p:spPr>
          <a:xfrm>
            <a:off x="3957218" y="3910547"/>
            <a:ext cx="28405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1</a:t>
            </a:r>
            <a:endParaRPr lang="fr-FR" sz="1800" b="0" dirty="0"/>
          </a:p>
        </p:txBody>
      </p:sp>
      <p:sp>
        <p:nvSpPr>
          <p:cNvPr id="37" name="ZoneTexte 36"/>
          <p:cNvSpPr txBox="1"/>
          <p:nvPr/>
        </p:nvSpPr>
        <p:spPr>
          <a:xfrm>
            <a:off x="5886465" y="5051308"/>
            <a:ext cx="28405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1</a:t>
            </a:r>
            <a:endParaRPr lang="fr-FR" sz="1800" b="0" dirty="0"/>
          </a:p>
        </p:txBody>
      </p:sp>
      <p:sp>
        <p:nvSpPr>
          <p:cNvPr id="39" name="ZoneTexte 38"/>
          <p:cNvSpPr txBox="1"/>
          <p:nvPr/>
        </p:nvSpPr>
        <p:spPr>
          <a:xfrm>
            <a:off x="7673368" y="1454263"/>
            <a:ext cx="1507144" cy="6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fr-FR" sz="2000" dirty="0" smtClean="0"/>
              <a:t>On site</a:t>
            </a:r>
          </a:p>
          <a:p>
            <a:r>
              <a:rPr lang="fr-FR" sz="1400" dirty="0" err="1" smtClean="0"/>
              <a:t>actual</a:t>
            </a:r>
            <a:r>
              <a:rPr lang="fr-FR" sz="1400" dirty="0" smtClean="0"/>
              <a:t> / </a:t>
            </a:r>
            <a:r>
              <a:rPr lang="fr-FR" sz="1400" dirty="0" err="1" smtClean="0"/>
              <a:t>foreseen</a:t>
            </a:r>
            <a:endParaRPr lang="fr-FR" sz="1800" b="0" baseline="30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726685" y="980728"/>
            <a:ext cx="1381819" cy="400110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r-FR" sz="2000" b="0" dirty="0" smtClean="0">
                <a:solidFill>
                  <a:schemeClr val="bg1"/>
                </a:solidFill>
              </a:rPr>
              <a:t> Off site </a:t>
            </a:r>
            <a:endParaRPr lang="fr-FR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Planning of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Specifcations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1" y="980728"/>
            <a:ext cx="899411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0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Progress </a:t>
            </a:r>
            <a:r>
              <a:rPr lang="fr-FR" dirty="0" smtClean="0"/>
              <a:t>Report (1) on 21/03/2014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44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857" r="67143"/>
          <a:stretch/>
        </p:blipFill>
        <p:spPr bwMode="auto">
          <a:xfrm>
            <a:off x="744914" y="5085184"/>
            <a:ext cx="340292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2" descr="image00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5229201"/>
            <a:ext cx="1224136" cy="11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20" y="1196753"/>
            <a:ext cx="88786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96135"/>
            <a:ext cx="9144000" cy="194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763688" y="44624"/>
            <a:ext cx="6552728" cy="908720"/>
          </a:xfrm>
        </p:spPr>
        <p:txBody>
          <a:bodyPr/>
          <a:lstStyle/>
          <a:p>
            <a:r>
              <a:rPr lang="fr-FR" dirty="0" smtClean="0"/>
              <a:t>  ALSYOM Staff EVOLUTION </a:t>
            </a:r>
            <a:r>
              <a:rPr lang="fr-FR" dirty="0"/>
              <a:t>&amp;</a:t>
            </a:r>
            <a:r>
              <a:rPr lang="fr-FR" dirty="0" smtClean="0"/>
              <a:t> Planning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>
          <a:xfrm>
            <a:off x="8025304" y="6518665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45</a:t>
            </a:fld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908720"/>
            <a:ext cx="9111147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7020272" y="6309320"/>
            <a:ext cx="19732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Project </a:t>
            </a:r>
            <a:r>
              <a:rPr lang="fr-FR" sz="1400" dirty="0" err="1" smtClean="0"/>
              <a:t>Weeks</a:t>
            </a:r>
            <a:endParaRPr lang="fr-FR" sz="1400" dirty="0"/>
          </a:p>
        </p:txBody>
      </p:sp>
      <p:grpSp>
        <p:nvGrpSpPr>
          <p:cNvPr id="70" name="Groupe 69"/>
          <p:cNvGrpSpPr/>
          <p:nvPr/>
        </p:nvGrpSpPr>
        <p:grpSpPr>
          <a:xfrm>
            <a:off x="1331640" y="6533546"/>
            <a:ext cx="6264696" cy="369332"/>
            <a:chOff x="1331640" y="6533546"/>
            <a:chExt cx="6264696" cy="369332"/>
          </a:xfrm>
        </p:grpSpPr>
        <p:cxnSp>
          <p:nvCxnSpPr>
            <p:cNvPr id="15" name="Connecteur droit avec flèche 14"/>
            <p:cNvCxnSpPr/>
            <p:nvPr/>
          </p:nvCxnSpPr>
          <p:spPr bwMode="auto">
            <a:xfrm>
              <a:off x="1363724" y="6599134"/>
              <a:ext cx="115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ZoneTexte 15"/>
            <p:cNvSpPr txBox="1"/>
            <p:nvPr/>
          </p:nvSpPr>
          <p:spPr>
            <a:xfrm>
              <a:off x="1331640" y="6533546"/>
              <a:ext cx="1040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70C0"/>
                  </a:solidFill>
                </a:rPr>
                <a:t>2012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 bwMode="auto">
            <a:xfrm>
              <a:off x="2515852" y="6597352"/>
              <a:ext cx="396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8" name="ZoneTexte 17"/>
            <p:cNvSpPr txBox="1"/>
            <p:nvPr/>
          </p:nvSpPr>
          <p:spPr>
            <a:xfrm>
              <a:off x="3779913" y="6533546"/>
              <a:ext cx="17866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70C0"/>
                  </a:solidFill>
                </a:rPr>
                <a:t>2013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876256" y="6533546"/>
              <a:ext cx="720080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70C0"/>
                  </a:solidFill>
                </a:rPr>
                <a:t>2014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 bwMode="auto">
            <a:xfrm>
              <a:off x="6476732" y="6597352"/>
              <a:ext cx="1008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22" name="ZoneTexte 21"/>
          <p:cNvSpPr txBox="1"/>
          <p:nvPr/>
        </p:nvSpPr>
        <p:spPr>
          <a:xfrm>
            <a:off x="2885672" y="3839280"/>
            <a:ext cx="1340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Start of training </a:t>
            </a:r>
            <a:r>
              <a:rPr lang="fr-FR" sz="1000" dirty="0">
                <a:solidFill>
                  <a:srgbClr val="FF0000"/>
                </a:solidFill>
              </a:rPr>
              <a:t>p</a:t>
            </a:r>
            <a:r>
              <a:rPr lang="fr-FR" sz="1000" dirty="0" smtClean="0">
                <a:solidFill>
                  <a:srgbClr val="FF0000"/>
                </a:solidFill>
              </a:rPr>
              <a:t>hase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499992" y="2996952"/>
            <a:ext cx="1340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Start of production phase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59632" y="4653136"/>
            <a:ext cx="1340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Start of observation </a:t>
            </a:r>
            <a:r>
              <a:rPr lang="fr-FR" sz="1000" dirty="0">
                <a:solidFill>
                  <a:srgbClr val="FF0000"/>
                </a:solidFill>
              </a:rPr>
              <a:t>p</a:t>
            </a:r>
            <a:r>
              <a:rPr lang="fr-FR" sz="1000" dirty="0" smtClean="0">
                <a:solidFill>
                  <a:srgbClr val="FF0000"/>
                </a:solidFill>
              </a:rPr>
              <a:t>hase</a:t>
            </a:r>
            <a:endParaRPr lang="fr-FR" sz="1000" dirty="0">
              <a:solidFill>
                <a:srgbClr val="FF0000"/>
              </a:solidFill>
            </a:endParaRPr>
          </a:p>
        </p:txBody>
      </p:sp>
      <p:cxnSp>
        <p:nvCxnSpPr>
          <p:cNvPr id="25" name="Connecteur droit avec flèche 24"/>
          <p:cNvCxnSpPr>
            <a:stCxn id="24" idx="2"/>
            <a:endCxn id="56" idx="0"/>
          </p:cNvCxnSpPr>
          <p:nvPr/>
        </p:nvCxnSpPr>
        <p:spPr bwMode="auto">
          <a:xfrm flipH="1">
            <a:off x="1304594" y="5053246"/>
            <a:ext cx="625073" cy="7564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2" idx="2"/>
            <a:endCxn id="55" idx="0"/>
          </p:cNvCxnSpPr>
          <p:nvPr/>
        </p:nvCxnSpPr>
        <p:spPr bwMode="auto">
          <a:xfrm flipH="1">
            <a:off x="3539715" y="4239390"/>
            <a:ext cx="15992" cy="10882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3" idx="2"/>
            <a:endCxn id="59" idx="0"/>
          </p:cNvCxnSpPr>
          <p:nvPr/>
        </p:nvCxnSpPr>
        <p:spPr bwMode="auto">
          <a:xfrm>
            <a:off x="5170027" y="3397062"/>
            <a:ext cx="540570" cy="10363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899592" y="6093296"/>
            <a:ext cx="5616624" cy="432048"/>
            <a:chOff x="6755653" y="6913150"/>
            <a:chExt cx="7544970" cy="278087"/>
          </a:xfrm>
        </p:grpSpPr>
        <p:sp>
          <p:nvSpPr>
            <p:cNvPr id="47" name="ZoneTexte 46"/>
            <p:cNvSpPr txBox="1"/>
            <p:nvPr/>
          </p:nvSpPr>
          <p:spPr>
            <a:xfrm>
              <a:off x="8523528" y="6919770"/>
              <a:ext cx="3722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w1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9554505" y="6919770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w11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0631087" y="6917858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w21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1698036" y="6913150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w31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12764864" y="6923656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w41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3849859" y="6913719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w51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755653" y="6929627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w38</a:t>
              </a:r>
              <a:endParaRPr lang="fr-FR" sz="11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115616" y="5480808"/>
            <a:ext cx="2903065" cy="612488"/>
            <a:chOff x="6616353" y="6093296"/>
            <a:chExt cx="4127201" cy="612488"/>
          </a:xfrm>
        </p:grpSpPr>
        <p:cxnSp>
          <p:nvCxnSpPr>
            <p:cNvPr id="32" name="Connecteur droit 31"/>
            <p:cNvCxnSpPr/>
            <p:nvPr/>
          </p:nvCxnSpPr>
          <p:spPr bwMode="auto">
            <a:xfrm flipV="1">
              <a:off x="7005297" y="6442291"/>
              <a:ext cx="3426312" cy="188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33" name="ZoneTexte 32"/>
            <p:cNvSpPr txBox="1"/>
            <p:nvPr/>
          </p:nvSpPr>
          <p:spPr>
            <a:xfrm>
              <a:off x="8442576" y="6093296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XM-3</a:t>
              </a:r>
              <a:endParaRPr lang="fr-FR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10206227" y="6444174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24/04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616353" y="6422204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17/09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308847" y="4983229"/>
            <a:ext cx="2199257" cy="606011"/>
            <a:chOff x="9783168" y="5842257"/>
            <a:chExt cx="2559297" cy="606011"/>
          </a:xfrm>
        </p:grpSpPr>
        <p:cxnSp>
          <p:nvCxnSpPr>
            <p:cNvPr id="34" name="Connecteur droit 33"/>
            <p:cNvCxnSpPr/>
            <p:nvPr/>
          </p:nvCxnSpPr>
          <p:spPr bwMode="auto">
            <a:xfrm>
              <a:off x="10071200" y="6201319"/>
              <a:ext cx="195945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35" name="ZoneTexte 34"/>
            <p:cNvSpPr txBox="1"/>
            <p:nvPr/>
          </p:nvSpPr>
          <p:spPr>
            <a:xfrm>
              <a:off x="10615539" y="5842257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XM-2</a:t>
              </a:r>
              <a:endParaRPr lang="fr-FR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9783168" y="6186658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02/04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11805138" y="6183847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07/08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5436098" y="4077072"/>
            <a:ext cx="2448268" cy="617908"/>
            <a:chOff x="10511933" y="3861048"/>
            <a:chExt cx="1098948" cy="617908"/>
          </a:xfrm>
        </p:grpSpPr>
        <p:cxnSp>
          <p:nvCxnSpPr>
            <p:cNvPr id="38" name="Connecteur droit 37"/>
            <p:cNvCxnSpPr/>
            <p:nvPr/>
          </p:nvCxnSpPr>
          <p:spPr bwMode="auto">
            <a:xfrm>
              <a:off x="10638644" y="4222583"/>
              <a:ext cx="97223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 w="med" len="med"/>
            </a:ln>
            <a:effectLst/>
          </p:spPr>
        </p:cxnSp>
        <p:sp>
          <p:nvSpPr>
            <p:cNvPr id="39" name="ZoneTexte 38"/>
            <p:cNvSpPr txBox="1"/>
            <p:nvPr/>
          </p:nvSpPr>
          <p:spPr>
            <a:xfrm>
              <a:off x="10908704" y="3861048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XM1</a:t>
              </a:r>
              <a:endParaRPr lang="fr-FR" dirty="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10511933" y="4217346"/>
              <a:ext cx="2464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04/09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5940147" y="3717032"/>
            <a:ext cx="1944217" cy="621649"/>
            <a:chOff x="9748454" y="3717032"/>
            <a:chExt cx="555292" cy="621649"/>
          </a:xfrm>
        </p:grpSpPr>
        <p:cxnSp>
          <p:nvCxnSpPr>
            <p:cNvPr id="40" name="Connecteur droit 39"/>
            <p:cNvCxnSpPr/>
            <p:nvPr/>
          </p:nvCxnSpPr>
          <p:spPr bwMode="auto">
            <a:xfrm>
              <a:off x="9756576" y="4087595"/>
              <a:ext cx="54717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 w="med" len="med"/>
            </a:ln>
            <a:effectLst/>
          </p:spPr>
        </p:cxnSp>
        <p:sp>
          <p:nvSpPr>
            <p:cNvPr id="41" name="ZoneTexte 40"/>
            <p:cNvSpPr txBox="1"/>
            <p:nvPr/>
          </p:nvSpPr>
          <p:spPr>
            <a:xfrm>
              <a:off x="9756576" y="3717032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XM2</a:t>
              </a:r>
              <a:endParaRPr lang="fr-FR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9748454" y="4077071"/>
              <a:ext cx="228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23/09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4416294" y="4581128"/>
            <a:ext cx="2603978" cy="581572"/>
            <a:chOff x="11185046" y="5596332"/>
            <a:chExt cx="2603978" cy="581572"/>
          </a:xfrm>
        </p:grpSpPr>
        <p:sp>
          <p:nvSpPr>
            <p:cNvPr id="37" name="ZoneTexte 36"/>
            <p:cNvSpPr txBox="1"/>
            <p:nvPr/>
          </p:nvSpPr>
          <p:spPr>
            <a:xfrm>
              <a:off x="12289302" y="5596332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XM-1</a:t>
              </a:r>
              <a:endParaRPr lang="fr-FR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11185046" y="5916294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01/07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 bwMode="auto">
            <a:xfrm>
              <a:off x="11484768" y="5949280"/>
              <a:ext cx="195945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66" name="ZoneTexte 65"/>
            <p:cNvSpPr txBox="1"/>
            <p:nvPr/>
          </p:nvSpPr>
          <p:spPr>
            <a:xfrm>
              <a:off x="13251697" y="5909202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27/02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 rot="16200000">
            <a:off x="-621357" y="3220211"/>
            <a:ext cx="216822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/>
              <a:t>ALSYOM </a:t>
            </a:r>
            <a:r>
              <a:rPr lang="fr-FR" dirty="0" smtClean="0"/>
              <a:t>Staff </a:t>
            </a:r>
            <a:r>
              <a:rPr lang="fr-FR" dirty="0" err="1"/>
              <a:t>o</a:t>
            </a:r>
            <a:r>
              <a:rPr lang="fr-FR" dirty="0" err="1" smtClean="0"/>
              <a:t>nly</a:t>
            </a:r>
            <a:endParaRPr lang="fr-FR" dirty="0" smtClean="0"/>
          </a:p>
          <a:p>
            <a:r>
              <a:rPr lang="fr-FR" dirty="0" smtClean="0"/>
              <a:t>SEIV not incl. </a:t>
            </a:r>
            <a:endParaRPr lang="fr-FR" dirty="0"/>
          </a:p>
        </p:txBody>
      </p:sp>
      <p:grpSp>
        <p:nvGrpSpPr>
          <p:cNvPr id="62" name="Groupe 61"/>
          <p:cNvGrpSpPr/>
          <p:nvPr/>
        </p:nvGrpSpPr>
        <p:grpSpPr>
          <a:xfrm>
            <a:off x="7812360" y="2060848"/>
            <a:ext cx="1224136" cy="621649"/>
            <a:chOff x="9748454" y="3717032"/>
            <a:chExt cx="555292" cy="621649"/>
          </a:xfrm>
        </p:grpSpPr>
        <p:cxnSp>
          <p:nvCxnSpPr>
            <p:cNvPr id="63" name="Connecteur droit 62"/>
            <p:cNvCxnSpPr/>
            <p:nvPr/>
          </p:nvCxnSpPr>
          <p:spPr bwMode="auto">
            <a:xfrm>
              <a:off x="9756576" y="4087595"/>
              <a:ext cx="54717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 w="med" len="med"/>
            </a:ln>
            <a:effectLst/>
          </p:spPr>
        </p:cxnSp>
        <p:sp>
          <p:nvSpPr>
            <p:cNvPr id="64" name="ZoneTexte 63"/>
            <p:cNvSpPr txBox="1"/>
            <p:nvPr/>
          </p:nvSpPr>
          <p:spPr>
            <a:xfrm>
              <a:off x="9756576" y="3717032"/>
              <a:ext cx="188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XM6</a:t>
              </a:r>
              <a:endParaRPr lang="fr-FR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9748454" y="4077071"/>
              <a:ext cx="326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17/03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6588223" y="2780928"/>
            <a:ext cx="1944217" cy="621649"/>
            <a:chOff x="9748454" y="3717032"/>
            <a:chExt cx="555292" cy="621649"/>
          </a:xfrm>
        </p:grpSpPr>
        <p:cxnSp>
          <p:nvCxnSpPr>
            <p:cNvPr id="73" name="Connecteur droit 72"/>
            <p:cNvCxnSpPr/>
            <p:nvPr/>
          </p:nvCxnSpPr>
          <p:spPr bwMode="auto">
            <a:xfrm>
              <a:off x="9756576" y="4087595"/>
              <a:ext cx="54717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 w="med" len="med"/>
            </a:ln>
            <a:effectLst/>
          </p:spPr>
        </p:cxnSp>
        <p:sp>
          <p:nvSpPr>
            <p:cNvPr id="74" name="ZoneTexte 73"/>
            <p:cNvSpPr txBox="1"/>
            <p:nvPr/>
          </p:nvSpPr>
          <p:spPr>
            <a:xfrm>
              <a:off x="9756576" y="3717032"/>
              <a:ext cx="188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XM4</a:t>
              </a:r>
              <a:endParaRPr lang="fr-FR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9748454" y="4077071"/>
              <a:ext cx="228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06/01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6228184" y="3239399"/>
            <a:ext cx="1944217" cy="621649"/>
            <a:chOff x="9748454" y="3717032"/>
            <a:chExt cx="555292" cy="621649"/>
          </a:xfrm>
        </p:grpSpPr>
        <p:cxnSp>
          <p:nvCxnSpPr>
            <p:cNvPr id="77" name="Connecteur droit 76"/>
            <p:cNvCxnSpPr/>
            <p:nvPr/>
          </p:nvCxnSpPr>
          <p:spPr bwMode="auto">
            <a:xfrm>
              <a:off x="9756576" y="4087595"/>
              <a:ext cx="54717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 w="med" len="med"/>
            </a:ln>
            <a:effectLst/>
          </p:spPr>
        </p:cxnSp>
        <p:sp>
          <p:nvSpPr>
            <p:cNvPr id="78" name="ZoneTexte 77"/>
            <p:cNvSpPr txBox="1"/>
            <p:nvPr/>
          </p:nvSpPr>
          <p:spPr>
            <a:xfrm>
              <a:off x="9756576" y="3717032"/>
              <a:ext cx="188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XM3</a:t>
              </a:r>
              <a:endParaRPr lang="fr-FR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9748454" y="4077071"/>
              <a:ext cx="228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21/11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7164287" y="2348880"/>
            <a:ext cx="1944217" cy="621649"/>
            <a:chOff x="9748454" y="3717032"/>
            <a:chExt cx="555292" cy="621649"/>
          </a:xfrm>
        </p:grpSpPr>
        <p:cxnSp>
          <p:nvCxnSpPr>
            <p:cNvPr id="81" name="Connecteur droit 80"/>
            <p:cNvCxnSpPr/>
            <p:nvPr/>
          </p:nvCxnSpPr>
          <p:spPr bwMode="auto">
            <a:xfrm>
              <a:off x="9756576" y="4087595"/>
              <a:ext cx="54717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 w="med" len="med"/>
            </a:ln>
            <a:effectLst/>
          </p:spPr>
        </p:cxnSp>
        <p:sp>
          <p:nvSpPr>
            <p:cNvPr id="82" name="ZoneTexte 81"/>
            <p:cNvSpPr txBox="1"/>
            <p:nvPr/>
          </p:nvSpPr>
          <p:spPr>
            <a:xfrm>
              <a:off x="9756576" y="3717032"/>
              <a:ext cx="188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XM5</a:t>
              </a:r>
              <a:endParaRPr lang="fr-FR" dirty="0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9748454" y="4077071"/>
              <a:ext cx="228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24/02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7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Progress </a:t>
            </a:r>
            <a:r>
              <a:rPr lang="fr-FR" dirty="0" smtClean="0"/>
              <a:t>Report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8568000" cy="5589240"/>
          </a:xfrm>
        </p:spPr>
        <p:txBody>
          <a:bodyPr/>
          <a:lstStyle/>
          <a:p>
            <a:pPr defTabSz="977900">
              <a:tabLst>
                <a:tab pos="5199063" algn="l"/>
              </a:tabLst>
            </a:pPr>
            <a:r>
              <a:rPr lang="en-US" sz="1600" b="1" dirty="0" smtClean="0"/>
              <a:t>MODULE 	</a:t>
            </a:r>
            <a:r>
              <a:rPr lang="en-US" sz="1600" dirty="0"/>
              <a:t> Shipment </a:t>
            </a:r>
            <a:endParaRPr lang="en-US" sz="1600" dirty="0" smtClean="0"/>
          </a:p>
          <a:p>
            <a:pPr defTabSz="977900">
              <a:tabLst>
                <a:tab pos="5199063" algn="l"/>
              </a:tabLst>
            </a:pPr>
            <a:r>
              <a:rPr lang="en-US" sz="1600" b="1" dirty="0" smtClean="0"/>
              <a:t>	</a:t>
            </a:r>
            <a:r>
              <a:rPr lang="en-US" sz="1600" dirty="0" smtClean="0"/>
              <a:t>	</a:t>
            </a:r>
          </a:p>
          <a:p>
            <a:pPr marL="723900" indent="-273050" defTabSz="977900">
              <a:spcAft>
                <a:spcPts val="0"/>
              </a:spcAft>
              <a:tabLst>
                <a:tab pos="5199063" algn="l"/>
              </a:tabLst>
            </a:pPr>
            <a:r>
              <a:rPr lang="en-US" sz="1600" dirty="0" smtClean="0"/>
              <a:t>XM-3 successful RF acceptance test at DESY</a:t>
            </a:r>
          </a:p>
          <a:p>
            <a:pPr marL="1011237" lvl="2" indent="-273050" defTabSz="977900">
              <a:tabLst>
                <a:tab pos="5199063" algn="l"/>
              </a:tabLst>
            </a:pPr>
            <a:r>
              <a:rPr lang="en-US" dirty="0" smtClean="0"/>
              <a:t>Large </a:t>
            </a:r>
            <a:r>
              <a:rPr lang="en-US" dirty="0"/>
              <a:t>grain </a:t>
            </a:r>
            <a:r>
              <a:rPr lang="en-US" dirty="0" smtClean="0"/>
              <a:t>cavities, </a:t>
            </a:r>
            <a:r>
              <a:rPr lang="en-US" dirty="0"/>
              <a:t>TTF3 couplers</a:t>
            </a:r>
            <a:r>
              <a:rPr lang="en-US" dirty="0" smtClean="0"/>
              <a:t>		</a:t>
            </a:r>
          </a:p>
          <a:p>
            <a:pPr marL="723900" indent="-273050" defTabSz="977900">
              <a:spcAft>
                <a:spcPts val="0"/>
              </a:spcAft>
              <a:tabLst>
                <a:tab pos="5199063" algn="l"/>
              </a:tabLst>
            </a:pPr>
            <a:r>
              <a:rPr lang="en-US" sz="1600" dirty="0" smtClean="0"/>
              <a:t>XM-2 successful RF acceptance test at DESY	</a:t>
            </a:r>
            <a:endParaRPr lang="fr-FR" dirty="0"/>
          </a:p>
          <a:p>
            <a:pPr marL="1011237" lvl="2" indent="-273050" defTabSz="977900">
              <a:tabLst>
                <a:tab pos="5199063" algn="l"/>
              </a:tabLst>
            </a:pPr>
            <a:r>
              <a:rPr lang="en-US" dirty="0" smtClean="0"/>
              <a:t>Series cavity, qualifying CEA pumping system in clean room </a:t>
            </a:r>
            <a:endParaRPr lang="en-US" dirty="0"/>
          </a:p>
          <a:p>
            <a:pPr marL="723900" indent="-273050" defTabSz="977900">
              <a:spcAft>
                <a:spcPts val="0"/>
              </a:spcAft>
              <a:tabLst>
                <a:tab pos="5199063" algn="l"/>
              </a:tabLst>
            </a:pPr>
            <a:r>
              <a:rPr lang="en-US" sz="1600" dirty="0" smtClean="0"/>
              <a:t>XM-1 delivered to DESY          now at AMTF</a:t>
            </a:r>
            <a:r>
              <a:rPr lang="en-US" sz="1600" dirty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27/02/2014</a:t>
            </a:r>
            <a:endParaRPr lang="en-US" sz="1600" dirty="0" smtClean="0"/>
          </a:p>
          <a:p>
            <a:pPr marL="1011237" lvl="2" indent="-273050" defTabSz="977900">
              <a:tabLst>
                <a:tab pos="5199063" algn="l"/>
              </a:tabLst>
            </a:pPr>
            <a:r>
              <a:rPr lang="en-US" dirty="0"/>
              <a:t>revealed the </a:t>
            </a:r>
            <a:r>
              <a:rPr lang="en-US" dirty="0" smtClean="0"/>
              <a:t>difficulties </a:t>
            </a:r>
            <a:r>
              <a:rPr lang="en-US" dirty="0"/>
              <a:t>of the </a:t>
            </a:r>
            <a:r>
              <a:rPr lang="en-US" dirty="0" smtClean="0"/>
              <a:t>Helium tank </a:t>
            </a:r>
            <a:r>
              <a:rPr lang="en-US" dirty="0"/>
              <a:t>welding</a:t>
            </a:r>
            <a:r>
              <a:rPr lang="en-US" dirty="0" smtClean="0"/>
              <a:t>:</a:t>
            </a:r>
          </a:p>
          <a:p>
            <a:pPr marL="723900" lvl="1" indent="-273050" defTabSz="977900">
              <a:buNone/>
              <a:tabLst>
                <a:tab pos="519906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XM1 </a:t>
            </a:r>
            <a:r>
              <a:rPr lang="en-US" dirty="0">
                <a:solidFill>
                  <a:schemeClr val="tx2"/>
                </a:solidFill>
              </a:rPr>
              <a:t>on the </a:t>
            </a:r>
            <a:r>
              <a:rPr lang="en-US" dirty="0" smtClean="0">
                <a:solidFill>
                  <a:schemeClr val="tx2"/>
                </a:solidFill>
              </a:rPr>
              <a:t>Shipment Area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rgbClr val="808080"/>
                </a:solidFill>
              </a:rPr>
              <a:t>Week </a:t>
            </a:r>
            <a:r>
              <a:rPr lang="en-US" dirty="0" smtClean="0">
                <a:solidFill>
                  <a:srgbClr val="808080"/>
                </a:solidFill>
              </a:rPr>
              <a:t>n°13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  <a:p>
            <a:pPr marL="1011237" lvl="2" indent="-273050" defTabSz="977900">
              <a:tabLst>
                <a:tab pos="5199063" algn="l"/>
              </a:tabLst>
            </a:pPr>
            <a:r>
              <a:rPr lang="en-US" dirty="0"/>
              <a:t>revealed the </a:t>
            </a:r>
            <a:r>
              <a:rPr lang="en-US" dirty="0" smtClean="0"/>
              <a:t>coupler thermal sensor collision with PEEK holder</a:t>
            </a:r>
          </a:p>
          <a:p>
            <a:pPr marL="723900" lvl="1" indent="-273050" defTabSz="977900">
              <a:buNone/>
              <a:tabLst>
                <a:tab pos="5199063" algn="l"/>
              </a:tabLst>
            </a:pPr>
            <a:r>
              <a:rPr lang="en-US" dirty="0">
                <a:solidFill>
                  <a:schemeClr val="tx2"/>
                </a:solidFill>
              </a:rPr>
              <a:t>XM2 on the Cantilever Area	</a:t>
            </a:r>
            <a:r>
              <a:rPr lang="en-US" sz="1600" dirty="0" smtClean="0">
                <a:solidFill>
                  <a:srgbClr val="666666"/>
                </a:solidFill>
              </a:rPr>
              <a:t>Week </a:t>
            </a:r>
            <a:r>
              <a:rPr lang="en-US" sz="1600" dirty="0">
                <a:solidFill>
                  <a:srgbClr val="666666"/>
                </a:solidFill>
              </a:rPr>
              <a:t>n°15 </a:t>
            </a:r>
            <a:endParaRPr lang="en-US" sz="1600" dirty="0" smtClean="0">
              <a:solidFill>
                <a:srgbClr val="666666"/>
              </a:solidFill>
            </a:endParaRPr>
          </a:p>
          <a:p>
            <a:pPr marL="723900" lvl="1" indent="-273050" defTabSz="977900">
              <a:buNone/>
              <a:tabLst>
                <a:tab pos="5199063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marL="723900" lvl="1" indent="-273050" defTabSz="977900">
              <a:buNone/>
              <a:tabLst>
                <a:tab pos="519906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XM3 </a:t>
            </a:r>
            <a:r>
              <a:rPr lang="en-US" dirty="0">
                <a:solidFill>
                  <a:schemeClr val="tx2"/>
                </a:solidFill>
              </a:rPr>
              <a:t>on the Alignment Area</a:t>
            </a: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666666"/>
                </a:solidFill>
              </a:rPr>
              <a:t>Week n°17</a:t>
            </a:r>
            <a:endParaRPr lang="en-US" sz="1600" dirty="0" smtClean="0"/>
          </a:p>
          <a:p>
            <a:pPr marL="1011237" lvl="2" indent="-273050" defTabSz="977900">
              <a:tabLst>
                <a:tab pos="5199063" algn="l"/>
              </a:tabLst>
            </a:pPr>
            <a:r>
              <a:rPr lang="fr-FR" dirty="0" smtClean="0"/>
              <a:t>first </a:t>
            </a:r>
            <a:r>
              <a:rPr lang="fr-FR" dirty="0"/>
              <a:t>XFEL module </a:t>
            </a:r>
            <a:r>
              <a:rPr lang="fr-FR" dirty="0" err="1"/>
              <a:t>with</a:t>
            </a:r>
            <a:r>
              <a:rPr lang="fr-FR" dirty="0"/>
              <a:t> no </a:t>
            </a:r>
            <a:r>
              <a:rPr lang="fr-FR" dirty="0" err="1"/>
              <a:t>repair</a:t>
            </a:r>
            <a:r>
              <a:rPr lang="fr-FR" dirty="0"/>
              <a:t> </a:t>
            </a:r>
            <a:r>
              <a:rPr lang="fr-FR" dirty="0" err="1"/>
              <a:t>welds</a:t>
            </a:r>
            <a:r>
              <a:rPr lang="fr-FR" dirty="0"/>
              <a:t> </a:t>
            </a:r>
            <a:r>
              <a:rPr lang="fr-FR" dirty="0" err="1"/>
              <a:t>needed</a:t>
            </a:r>
            <a:endParaRPr lang="fr-FR" dirty="0"/>
          </a:p>
          <a:p>
            <a:pPr marL="723900" indent="-273050" defTabSz="977900">
              <a:spcAft>
                <a:spcPts val="0"/>
              </a:spcAft>
              <a:tabLst>
                <a:tab pos="5199063" algn="l"/>
              </a:tabLst>
            </a:pPr>
            <a:r>
              <a:rPr lang="en-US" sz="1600" dirty="0" smtClean="0"/>
              <a:t>XM4 on the Roll-out Area	</a:t>
            </a:r>
            <a:r>
              <a:rPr lang="en-US" sz="1600" dirty="0">
                <a:solidFill>
                  <a:srgbClr val="666666"/>
                </a:solidFill>
              </a:rPr>
              <a:t>Week </a:t>
            </a:r>
            <a:r>
              <a:rPr lang="en-US" sz="1600" dirty="0" smtClean="0">
                <a:solidFill>
                  <a:srgbClr val="666666"/>
                </a:solidFill>
              </a:rPr>
              <a:t>n°18</a:t>
            </a:r>
          </a:p>
          <a:p>
            <a:pPr marL="723900" indent="-273050" defTabSz="977900">
              <a:spcAft>
                <a:spcPts val="0"/>
              </a:spcAft>
              <a:tabLst>
                <a:tab pos="5199063" algn="l"/>
              </a:tabLst>
            </a:pPr>
            <a:r>
              <a:rPr lang="en-US" sz="1600" dirty="0">
                <a:solidFill>
                  <a:srgbClr val="666666"/>
                </a:solidFill>
              </a:rPr>
              <a:t>	</a:t>
            </a:r>
            <a:endParaRPr lang="en-US" sz="1600" dirty="0" smtClean="0"/>
          </a:p>
          <a:p>
            <a:pPr marL="723900" indent="-273050" defTabSz="977900">
              <a:spcAft>
                <a:spcPts val="0"/>
              </a:spcAft>
              <a:tabLst>
                <a:tab pos="5199063" algn="l"/>
              </a:tabLst>
            </a:pPr>
            <a:r>
              <a:rPr lang="en-US" sz="1600" dirty="0" smtClean="0"/>
              <a:t>XM5 under string assembly (</a:t>
            </a:r>
            <a:r>
              <a:rPr lang="en-US" sz="1600" b="1" dirty="0" smtClean="0"/>
              <a:t>8 </a:t>
            </a:r>
            <a:r>
              <a:rPr lang="en-US" sz="1600" dirty="0" smtClean="0"/>
              <a:t>cavities connected)</a:t>
            </a:r>
            <a:r>
              <a:rPr lang="en-US" sz="1600" dirty="0">
                <a:solidFill>
                  <a:srgbClr val="666666"/>
                </a:solidFill>
              </a:rPr>
              <a:t> </a:t>
            </a:r>
            <a:r>
              <a:rPr lang="en-US" sz="1600" dirty="0" smtClean="0">
                <a:solidFill>
                  <a:srgbClr val="666666"/>
                </a:solidFill>
              </a:rPr>
              <a:t>	Week n°19</a:t>
            </a:r>
            <a:endParaRPr lang="en-US" sz="1600" dirty="0">
              <a:solidFill>
                <a:srgbClr val="666666"/>
              </a:solidFill>
            </a:endParaRPr>
          </a:p>
          <a:p>
            <a:pPr marL="723900" indent="-273050" defTabSz="977900">
              <a:spcAft>
                <a:spcPts val="0"/>
              </a:spcAft>
              <a:tabLst>
                <a:tab pos="5199063" algn="l"/>
              </a:tabLst>
            </a:pPr>
            <a:endParaRPr lang="en-US" sz="1600" dirty="0" smtClean="0"/>
          </a:p>
          <a:p>
            <a:pPr marL="723900" indent="-273050" defTabSz="977900">
              <a:spcAft>
                <a:spcPts val="0"/>
              </a:spcAft>
              <a:tabLst>
                <a:tab pos="5199063" algn="l"/>
              </a:tabLst>
            </a:pPr>
            <a:r>
              <a:rPr lang="en-US" sz="1600" dirty="0" smtClean="0"/>
              <a:t>XM6 </a:t>
            </a:r>
            <a:r>
              <a:rPr lang="en-US" sz="1600" dirty="0"/>
              <a:t>under </a:t>
            </a:r>
            <a:r>
              <a:rPr lang="en-US" sz="1600" dirty="0" smtClean="0"/>
              <a:t>cold coupler (</a:t>
            </a:r>
            <a:r>
              <a:rPr lang="en-US" sz="1600" b="1" dirty="0" smtClean="0"/>
              <a:t>2 </a:t>
            </a:r>
            <a:r>
              <a:rPr lang="en-US" sz="1600" dirty="0" smtClean="0"/>
              <a:t>couplers connected)</a:t>
            </a:r>
            <a:r>
              <a:rPr lang="en-US" sz="1600" dirty="0">
                <a:solidFill>
                  <a:srgbClr val="666666"/>
                </a:solidFill>
              </a:rPr>
              <a:t> </a:t>
            </a:r>
            <a:r>
              <a:rPr lang="en-US" sz="1600" dirty="0" smtClean="0">
                <a:solidFill>
                  <a:srgbClr val="666666"/>
                </a:solidFill>
              </a:rPr>
              <a:t>	Week n°20 </a:t>
            </a:r>
            <a:endParaRPr lang="en-US" sz="1600" dirty="0">
              <a:solidFill>
                <a:srgbClr val="666666"/>
              </a:solidFill>
            </a:endParaRPr>
          </a:p>
          <a:p>
            <a:pPr marL="546100" lvl="1" indent="-273050" defTabSz="977900">
              <a:tabLst>
                <a:tab pos="5743575" algn="l"/>
              </a:tabLst>
            </a:pPr>
            <a:endParaRPr lang="en-US" dirty="0" smtClean="0"/>
          </a:p>
          <a:p>
            <a:pPr marL="546100" lvl="1" indent="-273050" defTabSz="977900">
              <a:tabLst>
                <a:tab pos="5743575" algn="l"/>
              </a:tabLst>
            </a:pPr>
            <a:r>
              <a:rPr lang="en-US" dirty="0" smtClean="0"/>
              <a:t>Transition </a:t>
            </a:r>
            <a:r>
              <a:rPr lang="en-US" dirty="0"/>
              <a:t>to 1 module/week foreseen on Week n°15 when </a:t>
            </a:r>
            <a:r>
              <a:rPr lang="en-US" dirty="0" err="1"/>
              <a:t>Alsyom</a:t>
            </a:r>
            <a:r>
              <a:rPr lang="en-US" dirty="0"/>
              <a:t> staff is complete.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46</a:t>
            </a:fld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949306"/>
              </p:ext>
            </p:extLst>
          </p:nvPr>
        </p:nvGraphicFramePr>
        <p:xfrm>
          <a:off x="6702871" y="936016"/>
          <a:ext cx="2333625" cy="511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Feuille de calcul" r:id="rId5" imgW="2333639" imgH="4429070" progId="Excel.Sheet.12">
                  <p:embed/>
                </p:oleObj>
              </mc:Choice>
              <mc:Fallback>
                <p:oleObj name="Feuille de calcul" r:id="rId5" imgW="2333639" imgH="4429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2871" y="936016"/>
                        <a:ext cx="2333625" cy="5112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2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9433" y="3316288"/>
            <a:ext cx="4318596" cy="3239496"/>
          </a:xfrm>
          <a:prstGeom prst="rect">
            <a:avLst/>
          </a:prstGeom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52" y="3316288"/>
            <a:ext cx="4320000" cy="323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392238" y="6642100"/>
            <a:ext cx="6457950" cy="2159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O. Napoly, XFEL MAC</a:t>
            </a:r>
            <a:endParaRPr lang="fr-FR" smtClean="0"/>
          </a:p>
        </p:txBody>
      </p:sp>
      <p:sp>
        <p:nvSpPr>
          <p:cNvPr id="9219" name="Espace réservé de la date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7 November 2013</a:t>
            </a:r>
          </a:p>
        </p:txBody>
      </p:sp>
      <p:sp>
        <p:nvSpPr>
          <p:cNvPr id="9220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759825" y="6642100"/>
            <a:ext cx="384175" cy="215900"/>
          </a:xfrm>
          <a:prstGeom prst="rect">
            <a:avLst/>
          </a:prstGeom>
          <a:noFill/>
        </p:spPr>
        <p:txBody>
          <a:bodyPr/>
          <a:lstStyle/>
          <a:p>
            <a:fld id="{74992A10-A16C-4F10-9641-01663128F90C}" type="slidenum">
              <a:rPr lang="fr-FR" smtClean="0"/>
              <a:pPr/>
              <a:t>47</a:t>
            </a:fld>
            <a:endParaRPr lang="fr-FR" smtClean="0"/>
          </a:p>
        </p:txBody>
      </p:sp>
      <p:grpSp>
        <p:nvGrpSpPr>
          <p:cNvPr id="9221" name="Group 2"/>
          <p:cNvGrpSpPr>
            <a:grpSpLocks/>
          </p:cNvGrpSpPr>
          <p:nvPr/>
        </p:nvGrpSpPr>
        <p:grpSpPr bwMode="auto">
          <a:xfrm>
            <a:off x="288000" y="623888"/>
            <a:ext cx="8856000" cy="2692400"/>
            <a:chOff x="89" y="2001"/>
            <a:chExt cx="5671" cy="1696"/>
          </a:xfrm>
        </p:grpSpPr>
        <p:grpSp>
          <p:nvGrpSpPr>
            <p:cNvPr id="9223" name="Group 3"/>
            <p:cNvGrpSpPr>
              <a:grpSpLocks/>
            </p:cNvGrpSpPr>
            <p:nvPr/>
          </p:nvGrpSpPr>
          <p:grpSpPr bwMode="auto">
            <a:xfrm>
              <a:off x="89" y="2001"/>
              <a:ext cx="5671" cy="1696"/>
              <a:chOff x="0" y="2317"/>
              <a:chExt cx="5760" cy="1578"/>
            </a:xfrm>
          </p:grpSpPr>
          <p:pic>
            <p:nvPicPr>
              <p:cNvPr id="9231" name="Picture 4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7891"/>
              <a:stretch>
                <a:fillRect/>
              </a:stretch>
            </p:blipFill>
            <p:spPr bwMode="auto">
              <a:xfrm>
                <a:off x="0" y="2317"/>
                <a:ext cx="5760" cy="1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2" name="Rectangle 5"/>
              <p:cNvSpPr>
                <a:spLocks noChangeArrowheads="1"/>
              </p:cNvSpPr>
              <p:nvPr/>
            </p:nvSpPr>
            <p:spPr bwMode="auto">
              <a:xfrm>
                <a:off x="2575" y="3664"/>
                <a:ext cx="1361" cy="2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224" name="Rectangle 6"/>
            <p:cNvSpPr>
              <a:spLocks noChangeArrowheads="1"/>
            </p:cNvSpPr>
            <p:nvPr/>
          </p:nvSpPr>
          <p:spPr bwMode="auto">
            <a:xfrm>
              <a:off x="177" y="2126"/>
              <a:ext cx="1064" cy="978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9525">
              <a:solidFill>
                <a:srgbClr val="A7C1DD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sz="1600"/>
            </a:p>
            <a:p>
              <a:pPr algn="ctr"/>
              <a:r>
                <a:rPr lang="en-US" sz="1800"/>
                <a:t>ISO 7 </a:t>
              </a:r>
            </a:p>
            <a:p>
              <a:pPr algn="ctr"/>
              <a:r>
                <a:rPr lang="en-US" sz="1800"/>
                <a:t>(class 10 000)</a:t>
              </a:r>
            </a:p>
            <a:p>
              <a:pPr algn="ctr"/>
              <a:r>
                <a:rPr lang="en-US" sz="1600"/>
                <a:t>28 m</a:t>
              </a:r>
              <a:r>
                <a:rPr lang="en-US" sz="1600" baseline="30000"/>
                <a:t>2</a:t>
              </a:r>
              <a:endParaRPr lang="en-US" sz="1800"/>
            </a:p>
            <a:p>
              <a:pPr algn="ctr"/>
              <a:r>
                <a:rPr lang="en-US" sz="1600" b="0"/>
                <a:t>5.92 m x 4.72 m</a:t>
              </a:r>
            </a:p>
            <a:p>
              <a:pPr algn="ctr"/>
              <a:endParaRPr lang="en-GB" sz="1600" baseline="30000"/>
            </a:p>
          </p:txBody>
        </p:sp>
        <p:sp>
          <p:nvSpPr>
            <p:cNvPr id="9225" name="Rectangle 7"/>
            <p:cNvSpPr>
              <a:spLocks noChangeArrowheads="1"/>
            </p:cNvSpPr>
            <p:nvPr/>
          </p:nvSpPr>
          <p:spPr bwMode="auto">
            <a:xfrm>
              <a:off x="1241" y="2108"/>
              <a:ext cx="1373" cy="997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9525">
              <a:solidFill>
                <a:srgbClr val="A7C1DD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sz="1600" dirty="0"/>
            </a:p>
            <a:p>
              <a:pPr algn="ctr"/>
              <a:r>
                <a:rPr lang="en-US" sz="1800" dirty="0"/>
                <a:t>ISO 5 </a:t>
              </a:r>
            </a:p>
            <a:p>
              <a:pPr algn="ctr"/>
              <a:r>
                <a:rPr lang="en-US" sz="1800" dirty="0"/>
                <a:t>(class 100)</a:t>
              </a:r>
            </a:p>
            <a:p>
              <a:pPr algn="ctr"/>
              <a:r>
                <a:rPr lang="en-US" sz="1800" dirty="0"/>
                <a:t>38 m</a:t>
              </a:r>
              <a:r>
                <a:rPr lang="en-US" sz="1800" baseline="30000" dirty="0"/>
                <a:t>2</a:t>
              </a:r>
              <a:endParaRPr lang="en-US" sz="1800" dirty="0"/>
            </a:p>
            <a:p>
              <a:pPr algn="ctr"/>
              <a:r>
                <a:rPr lang="en-US" sz="1600" b="0" dirty="0"/>
                <a:t>7.72 m x 4.72 m</a:t>
              </a:r>
              <a:endParaRPr lang="en-US" sz="1600" b="0" baseline="30000" dirty="0"/>
            </a:p>
            <a:p>
              <a:pPr algn="ctr"/>
              <a:endParaRPr lang="en-GB" sz="1600" b="0" baseline="30000" dirty="0"/>
            </a:p>
          </p:txBody>
        </p:sp>
        <p:grpSp>
          <p:nvGrpSpPr>
            <p:cNvPr id="9226" name="Group 8"/>
            <p:cNvGrpSpPr>
              <a:grpSpLocks/>
            </p:cNvGrpSpPr>
            <p:nvPr/>
          </p:nvGrpSpPr>
          <p:grpSpPr bwMode="auto">
            <a:xfrm>
              <a:off x="2614" y="2100"/>
              <a:ext cx="2747" cy="1548"/>
              <a:chOff x="2832" y="2100"/>
              <a:chExt cx="2976" cy="1548"/>
            </a:xfrm>
          </p:grpSpPr>
          <p:sp>
            <p:nvSpPr>
              <p:cNvPr id="9229" name="Rectangle 9"/>
              <p:cNvSpPr>
                <a:spLocks noChangeArrowheads="1"/>
              </p:cNvSpPr>
              <p:nvPr/>
            </p:nvSpPr>
            <p:spPr bwMode="auto">
              <a:xfrm>
                <a:off x="2832" y="2100"/>
                <a:ext cx="2976" cy="1325"/>
              </a:xfrm>
              <a:prstGeom prst="rect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rgbClr val="A7C1DD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600" dirty="0"/>
              </a:p>
              <a:p>
                <a:pPr algn="ctr">
                  <a:spcBef>
                    <a:spcPct val="20000"/>
                  </a:spcBef>
                </a:pPr>
                <a:r>
                  <a:rPr lang="en-US" sz="1800" dirty="0"/>
                  <a:t>ISO4 (Class 10) 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2000" dirty="0"/>
                  <a:t>112 m²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1600" b="0" dirty="0"/>
                  <a:t>7.8 m x </a:t>
                </a:r>
                <a:r>
                  <a:rPr lang="en-US" sz="1600" b="0" dirty="0" smtClean="0"/>
                  <a:t>(6.6+7.8) </a:t>
                </a:r>
                <a:r>
                  <a:rPr lang="en-US" sz="1600" b="0" dirty="0"/>
                  <a:t>m</a:t>
                </a:r>
                <a:r>
                  <a:rPr lang="en-US" sz="1800" baseline="30000" dirty="0"/>
                  <a:t> </a:t>
                </a:r>
              </a:p>
              <a:p>
                <a:pPr algn="ctr">
                  <a:spcBef>
                    <a:spcPct val="20000"/>
                  </a:spcBef>
                </a:pPr>
                <a:endParaRPr lang="en-US" sz="1800" baseline="30000" dirty="0"/>
              </a:p>
              <a:p>
                <a:pPr algn="ctr">
                  <a:spcBef>
                    <a:spcPct val="20000"/>
                  </a:spcBef>
                </a:pPr>
                <a:endParaRPr lang="en-US" sz="1800" baseline="30000" dirty="0"/>
              </a:p>
              <a:p>
                <a:pPr algn="ctr">
                  <a:spcBef>
                    <a:spcPct val="20000"/>
                  </a:spcBef>
                </a:pPr>
                <a:endParaRPr lang="en-GB" sz="1800" b="0" dirty="0"/>
              </a:p>
            </p:txBody>
          </p:sp>
          <p:sp>
            <p:nvSpPr>
              <p:cNvPr id="9230" name="Rectangle 10"/>
              <p:cNvSpPr>
                <a:spLocks noChangeArrowheads="1"/>
              </p:cNvSpPr>
              <p:nvPr/>
            </p:nvSpPr>
            <p:spPr bwMode="auto">
              <a:xfrm>
                <a:off x="4320" y="3408"/>
                <a:ext cx="1488" cy="240"/>
              </a:xfrm>
              <a:prstGeom prst="rect">
                <a:avLst/>
              </a:prstGeom>
              <a:solidFill>
                <a:srgbClr val="00CCFF">
                  <a:alpha val="50195"/>
                </a:srgbClr>
              </a:solidFill>
              <a:ln w="9525">
                <a:solidFill>
                  <a:srgbClr val="A7C1DD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2614" y="3024"/>
              <a:ext cx="27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3701" y="3024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800" b="0"/>
                <a:t>15.6 m</a:t>
              </a:r>
            </a:p>
          </p:txBody>
        </p:sp>
      </p:grpSp>
      <p:sp>
        <p:nvSpPr>
          <p:cNvPr id="9222" name="Rectangle 13"/>
          <p:cNvSpPr>
            <a:spLocks noGrp="1" noChangeArrowheads="1"/>
          </p:cNvSpPr>
          <p:nvPr>
            <p:ph type="title"/>
          </p:nvPr>
        </p:nvSpPr>
        <p:spPr>
          <a:xfrm>
            <a:off x="1116013" y="44450"/>
            <a:ext cx="6840537" cy="504825"/>
          </a:xfrm>
          <a:noFill/>
        </p:spPr>
        <p:txBody>
          <a:bodyPr/>
          <a:lstStyle/>
          <a:p>
            <a:pPr algn="ctr"/>
            <a:r>
              <a:rPr lang="en-GB" b="1" dirty="0" smtClean="0">
                <a:solidFill>
                  <a:srgbClr val="DA8700"/>
                </a:solidFill>
              </a:rPr>
              <a:t>Clean Room Layout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689100" y="3341300"/>
            <a:ext cx="9364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May 2012</a:t>
            </a:r>
          </a:p>
          <a:p>
            <a:r>
              <a:rPr lang="fr-FR" dirty="0" smtClean="0"/>
              <a:t>PXFEL2_2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837300" y="3341300"/>
            <a:ext cx="153990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fr-FR"/>
            </a:defPPr>
          </a:lstStyle>
          <a:p>
            <a:pPr algn="ctr"/>
            <a:r>
              <a:rPr lang="fr-FR" dirty="0" err="1" smtClean="0"/>
              <a:t>December</a:t>
            </a:r>
            <a:r>
              <a:rPr lang="fr-FR" dirty="0" smtClean="0"/>
              <a:t> 2012</a:t>
            </a:r>
          </a:p>
          <a:p>
            <a:pPr algn="ctr"/>
            <a:r>
              <a:rPr lang="fr-FR" dirty="0" smtClean="0"/>
              <a:t>XM-3,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Alsyom</a:t>
            </a:r>
            <a:endParaRPr lang="fr-FR" dirty="0"/>
          </a:p>
        </p:txBody>
      </p:sp>
      <p:cxnSp>
        <p:nvCxnSpPr>
          <p:cNvPr id="4" name="Connecteur droit avec flèche 3"/>
          <p:cNvCxnSpPr>
            <a:stCxn id="2" idx="3"/>
            <a:endCxn id="22" idx="1"/>
          </p:cNvCxnSpPr>
          <p:nvPr/>
        </p:nvCxnSpPr>
        <p:spPr bwMode="auto">
          <a:xfrm>
            <a:off x="2625575" y="3572133"/>
            <a:ext cx="32117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992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240829"/>
            <a:ext cx="748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 One-week throughput at String Assembly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7 November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759825" y="6642100"/>
            <a:ext cx="38417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392238" y="6525344"/>
            <a:ext cx="64579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O. </a:t>
            </a:r>
            <a:r>
              <a:rPr lang="en-US" dirty="0" err="1" smtClean="0"/>
              <a:t>Napoly</a:t>
            </a:r>
            <a:r>
              <a:rPr lang="en-US" dirty="0" smtClean="0"/>
              <a:t>, XFEL MAC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99545" y="866107"/>
            <a:ext cx="86816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 smtClean="0"/>
              <a:t>The key </a:t>
            </a:r>
            <a:r>
              <a:rPr lang="fr-FR" sz="1800" b="0" dirty="0" err="1" smtClean="0"/>
              <a:t>it</a:t>
            </a:r>
            <a:r>
              <a:rPr lang="fr-FR" sz="1800" b="0" dirty="0" smtClean="0"/>
              <a:t> to </a:t>
            </a:r>
            <a:r>
              <a:rPr lang="fr-FR" sz="1800" b="0" dirty="0" err="1" smtClean="0"/>
              <a:t>be</a:t>
            </a:r>
            <a:r>
              <a:rPr lang="fr-FR" sz="1800" b="0" dirty="0" smtClean="0"/>
              <a:t> able to </a:t>
            </a:r>
            <a:r>
              <a:rPr lang="fr-FR" sz="1800" b="0" dirty="0" err="1" smtClean="0"/>
              <a:t>work</a:t>
            </a:r>
            <a:r>
              <a:rPr lang="fr-FR" sz="1800" b="0" dirty="0" smtClean="0"/>
              <a:t> out </a:t>
            </a:r>
            <a:r>
              <a:rPr lang="fr-FR" sz="1800" b="0" dirty="0" err="1" smtClean="0"/>
              <a:t>two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cavity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conections</a:t>
            </a:r>
            <a:r>
              <a:rPr lang="fr-FR" sz="1800" b="0" dirty="0" smtClean="0"/>
              <a:t> per </a:t>
            </a:r>
            <a:r>
              <a:rPr lang="fr-FR" sz="1800" b="0" dirty="0" err="1" smtClean="0"/>
              <a:t>day</a:t>
            </a:r>
            <a:r>
              <a:rPr lang="fr-FR" sz="1800" b="0" dirty="0" smtClean="0"/>
              <a:t>.</a:t>
            </a:r>
            <a:endParaRPr lang="fr-FR" sz="1800" b="0" dirty="0"/>
          </a:p>
          <a:p>
            <a:r>
              <a:rPr lang="fr-FR" sz="1800" b="0" dirty="0" smtClean="0"/>
              <a:t>To </a:t>
            </a:r>
            <a:r>
              <a:rPr lang="fr-FR" sz="1800" b="0" dirty="0" err="1" smtClean="0"/>
              <a:t>achieve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this</a:t>
            </a:r>
            <a:r>
              <a:rPr lang="fr-FR" sz="1800" b="0" dirty="0" smtClean="0"/>
              <a:t> CEA and </a:t>
            </a:r>
            <a:r>
              <a:rPr lang="fr-FR" sz="1800" b="0" dirty="0" err="1" smtClean="0"/>
              <a:t>Alsyom</a:t>
            </a:r>
            <a:r>
              <a:rPr lang="fr-FR" sz="1800" b="0" dirty="0" smtClean="0"/>
              <a:t> are </a:t>
            </a:r>
            <a:r>
              <a:rPr lang="fr-FR" sz="1800" b="0" dirty="0" err="1" smtClean="0"/>
              <a:t>working</a:t>
            </a:r>
            <a:r>
              <a:rPr lang="fr-FR" sz="1800" b="0" dirty="0" smtClean="0"/>
              <a:t> on 2 solutions:</a:t>
            </a:r>
          </a:p>
          <a:p>
            <a:endParaRPr lang="fr-FR" sz="1800" b="0" dirty="0" smtClean="0"/>
          </a:p>
          <a:p>
            <a:pPr marL="457200" indent="-457200">
              <a:buAutoNum type="arabicParenR"/>
            </a:pPr>
            <a:r>
              <a:rPr lang="fr-FR" sz="1800" b="0" dirty="0" err="1" smtClean="0"/>
              <a:t>Bringing</a:t>
            </a:r>
            <a:r>
              <a:rPr lang="fr-FR" sz="1800" b="0" dirty="0" smtClean="0"/>
              <a:t> more </a:t>
            </a:r>
            <a:r>
              <a:rPr lang="fr-FR" sz="1800" b="0" dirty="0" err="1" smtClean="0"/>
              <a:t>venting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connection</a:t>
            </a:r>
            <a:r>
              <a:rPr lang="fr-FR" sz="1800" b="0" dirty="0" smtClean="0"/>
              <a:t> services </a:t>
            </a:r>
            <a:r>
              <a:rPr lang="fr-FR" sz="1800" b="0" dirty="0" err="1" smtClean="0"/>
              <a:t>from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three</a:t>
            </a:r>
            <a:r>
              <a:rPr lang="fr-FR" sz="1800" b="0" dirty="0" smtClean="0"/>
              <a:t> underground CEA vacuum </a:t>
            </a:r>
            <a:r>
              <a:rPr lang="fr-FR" sz="1800" b="0" dirty="0" err="1" smtClean="0"/>
              <a:t>systems</a:t>
            </a:r>
            <a:r>
              <a:rPr lang="fr-FR" sz="1800" b="0" dirty="0" smtClean="0"/>
              <a:t> (</a:t>
            </a:r>
            <a:r>
              <a:rPr lang="fr-FR" sz="1800" b="0" dirty="0" err="1" smtClean="0"/>
              <a:t>primary</a:t>
            </a:r>
            <a:r>
              <a:rPr lang="fr-FR" sz="1800" b="0" dirty="0" smtClean="0"/>
              <a:t> + mass </a:t>
            </a:r>
            <a:r>
              <a:rPr lang="fr-FR" sz="1800" b="0" dirty="0" err="1" smtClean="0"/>
              <a:t>spectrometer</a:t>
            </a:r>
            <a:r>
              <a:rPr lang="fr-FR" sz="1800" b="0" dirty="0" smtClean="0"/>
              <a:t>)</a:t>
            </a:r>
          </a:p>
          <a:p>
            <a:pPr marL="457200" indent="-457200">
              <a:buAutoNum type="arabicParenR"/>
            </a:pPr>
            <a:endParaRPr lang="fr-FR" sz="1800" b="0" dirty="0"/>
          </a:p>
          <a:p>
            <a:pPr marL="457200" indent="-457200">
              <a:buAutoNum type="arabicParenR"/>
            </a:pPr>
            <a:r>
              <a:rPr lang="fr-FR" sz="1800" b="0" dirty="0" smtClean="0"/>
              <a:t> </a:t>
            </a:r>
            <a:r>
              <a:rPr lang="fr-FR" sz="1800" b="0" dirty="0" err="1" smtClean="0"/>
              <a:t>Avoiding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cavity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venting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before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connection</a:t>
            </a:r>
            <a:r>
              <a:rPr lang="fr-FR" sz="1800" b="0" dirty="0" smtClean="0"/>
              <a:t> </a:t>
            </a:r>
          </a:p>
          <a:p>
            <a:pPr marL="457200" indent="-457200">
              <a:buAutoNum type="arabicParenR"/>
            </a:pPr>
            <a:endParaRPr lang="fr-FR" sz="1800" b="0" dirty="0"/>
          </a:p>
          <a:p>
            <a:r>
              <a:rPr lang="fr-FR" sz="1800" b="0" dirty="0" smtClean="0"/>
              <a:t>Solution n°1 </a:t>
            </a:r>
            <a:r>
              <a:rPr lang="fr-FR" sz="1800" b="0" dirty="0" err="1" smtClean="0"/>
              <a:t>is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being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implemented</a:t>
            </a:r>
            <a:endParaRPr lang="fr-FR" sz="1800" b="0" dirty="0" smtClean="0"/>
          </a:p>
          <a:p>
            <a:r>
              <a:rPr lang="fr-FR" sz="1800" b="0" dirty="0" smtClean="0"/>
              <a:t>Solution n°2 </a:t>
            </a:r>
            <a:r>
              <a:rPr lang="fr-FR" sz="1800" b="0" dirty="0" err="1" smtClean="0"/>
              <a:t>is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being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tested</a:t>
            </a:r>
            <a:r>
              <a:rPr lang="fr-FR" sz="1800" b="0" dirty="0" smtClean="0"/>
              <a:t>: </a:t>
            </a:r>
            <a:r>
              <a:rPr lang="fr-FR" sz="1800" b="0" dirty="0" err="1" smtClean="0"/>
              <a:t>it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is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superior</a:t>
            </a:r>
            <a:r>
              <a:rPr lang="fr-FR" sz="1800" b="0" dirty="0" smtClean="0"/>
              <a:t> </a:t>
            </a:r>
          </a:p>
          <a:p>
            <a:r>
              <a:rPr lang="fr-FR" sz="1800" b="0" dirty="0" err="1" smtClean="0"/>
              <a:t>because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it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avoids</a:t>
            </a:r>
            <a:r>
              <a:rPr lang="fr-FR" sz="1800" b="0" dirty="0" smtClean="0"/>
              <a:t> 8 valve close/open per </a:t>
            </a:r>
          </a:p>
          <a:p>
            <a:r>
              <a:rPr lang="fr-FR" sz="1800" b="0" dirty="0"/>
              <a:t>m</a:t>
            </a:r>
            <a:r>
              <a:rPr lang="fr-FR" sz="1800" b="0" dirty="0" smtClean="0"/>
              <a:t>odule, but </a:t>
            </a:r>
            <a:r>
              <a:rPr lang="fr-FR" sz="1800" b="0" dirty="0" err="1" smtClean="0"/>
              <a:t>it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requires</a:t>
            </a:r>
            <a:r>
              <a:rPr lang="fr-FR" sz="1800" b="0" dirty="0" smtClean="0"/>
              <a:t> a </a:t>
            </a:r>
            <a:r>
              <a:rPr lang="fr-FR" sz="1800" b="0" dirty="0" err="1" smtClean="0"/>
              <a:t>different</a:t>
            </a:r>
            <a:r>
              <a:rPr lang="fr-FR" sz="1800" b="0" dirty="0" smtClean="0"/>
              <a:t> arrangement</a:t>
            </a:r>
          </a:p>
          <a:p>
            <a:r>
              <a:rPr lang="fr-FR" sz="1800" b="0" dirty="0" err="1"/>
              <a:t>f</a:t>
            </a:r>
            <a:r>
              <a:rPr lang="fr-FR" sz="1800" b="0" dirty="0" err="1" smtClean="0"/>
              <a:t>ilter</a:t>
            </a:r>
            <a:r>
              <a:rPr lang="fr-FR" sz="1800" b="0" dirty="0" smtClean="0"/>
              <a:t> and valve for the </a:t>
            </a:r>
            <a:r>
              <a:rPr lang="fr-FR" sz="1800" b="0" dirty="0" err="1" smtClean="0"/>
              <a:t>flushing</a:t>
            </a:r>
            <a:r>
              <a:rPr lang="fr-FR" sz="1800" b="0" dirty="0" smtClean="0"/>
              <a:t>.</a:t>
            </a:r>
          </a:p>
          <a:p>
            <a:endParaRPr lang="fr-FR" sz="1800" b="0" dirty="0"/>
          </a:p>
          <a:p>
            <a:r>
              <a:rPr lang="fr-FR" sz="1800" b="0" dirty="0" err="1" smtClean="0"/>
              <a:t>Pumping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through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filter</a:t>
            </a:r>
            <a:r>
              <a:rPr lang="fr-FR" sz="1800" b="0" dirty="0" smtClean="0"/>
              <a:t> has been</a:t>
            </a:r>
          </a:p>
          <a:p>
            <a:r>
              <a:rPr lang="fr-FR" sz="1800" b="0" dirty="0" err="1" smtClean="0"/>
              <a:t>successfuly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achieved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with</a:t>
            </a:r>
            <a:r>
              <a:rPr lang="fr-FR" sz="1800" b="0" dirty="0" smtClean="0"/>
              <a:t> the </a:t>
            </a:r>
            <a:r>
              <a:rPr lang="fr-FR" sz="1800" b="0" dirty="0" err="1" smtClean="0"/>
              <a:t>Swagelock</a:t>
            </a:r>
            <a:endParaRPr lang="fr-FR" sz="1800" b="0" dirty="0" smtClean="0"/>
          </a:p>
          <a:p>
            <a:r>
              <a:rPr lang="fr-FR" sz="1800" b="0" dirty="0" err="1" smtClean="0"/>
              <a:t>filter</a:t>
            </a:r>
            <a:r>
              <a:rPr lang="fr-FR" sz="1800" b="0" dirty="0" smtClean="0"/>
              <a:t> </a:t>
            </a:r>
            <a:r>
              <a:rPr lang="fr-FR" sz="1800" b="0" dirty="0" err="1"/>
              <a:t>reference</a:t>
            </a:r>
            <a:r>
              <a:rPr lang="fr-FR" sz="1800" b="0" dirty="0"/>
              <a:t>: </a:t>
            </a:r>
            <a:r>
              <a:rPr lang="fr-FR" sz="1400" b="0" dirty="0"/>
              <a:t>SS-SCF3-VR4-P-30 </a:t>
            </a:r>
          </a:p>
          <a:p>
            <a:r>
              <a:rPr lang="fr-FR" b="0" dirty="0"/>
              <a:t>HIGH PURITY </a:t>
            </a:r>
            <a:r>
              <a:rPr lang="fr-FR" b="0" dirty="0" smtClean="0"/>
              <a:t>FILTER, 1/4</a:t>
            </a:r>
            <a:r>
              <a:rPr lang="fr-FR" b="0" dirty="0"/>
              <a:t>" MALE VCR</a:t>
            </a:r>
          </a:p>
          <a:p>
            <a:r>
              <a:rPr lang="fr-FR" b="0" dirty="0"/>
              <a:t>ELEMENT FILTRANT CERAMIQUE MEMBRALOX - 10 </a:t>
            </a:r>
            <a:r>
              <a:rPr lang="fr-FR" b="0" dirty="0" smtClean="0"/>
              <a:t>CM2</a:t>
            </a:r>
            <a:endParaRPr lang="fr-FR" b="0" dirty="0"/>
          </a:p>
        </p:txBody>
      </p:sp>
      <p:pic>
        <p:nvPicPr>
          <p:cNvPr id="4098" name="Picture 2" descr="C:\Users\on095247\Documents\XFEL gros volumes\iXFEL\Salle Blanche\Solution n°3\déconnex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342" y="2973243"/>
            <a:ext cx="3048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96136" y="2348880"/>
            <a:ext cx="3347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Vacuum </a:t>
            </a:r>
            <a:r>
              <a:rPr lang="fr-FR" dirty="0" err="1" smtClean="0">
                <a:solidFill>
                  <a:schemeClr val="accent2"/>
                </a:solidFill>
              </a:rPr>
              <a:t>process</a:t>
            </a:r>
            <a:r>
              <a:rPr lang="fr-FR" dirty="0" smtClean="0">
                <a:solidFill>
                  <a:schemeClr val="accent2"/>
                </a:solidFill>
              </a:rPr>
              <a:t> time/module</a:t>
            </a:r>
          </a:p>
          <a:p>
            <a:r>
              <a:rPr lang="fr-FR" dirty="0" err="1" smtClean="0">
                <a:solidFill>
                  <a:schemeClr val="bg2"/>
                </a:solidFill>
              </a:rPr>
              <a:t>reduction</a:t>
            </a:r>
            <a:r>
              <a:rPr lang="fr-FR" dirty="0" smtClean="0">
                <a:solidFill>
                  <a:schemeClr val="bg2"/>
                </a:solidFill>
              </a:rPr>
              <a:t> of </a:t>
            </a:r>
            <a:r>
              <a:rPr lang="fr-FR" dirty="0" err="1">
                <a:solidFill>
                  <a:schemeClr val="bg2"/>
                </a:solidFill>
              </a:rPr>
              <a:t>o</a:t>
            </a:r>
            <a:r>
              <a:rPr lang="fr-FR" dirty="0" err="1" smtClean="0">
                <a:solidFill>
                  <a:schemeClr val="bg2"/>
                </a:solidFill>
              </a:rPr>
              <a:t>perator</a:t>
            </a:r>
            <a:r>
              <a:rPr lang="fr-FR" dirty="0" smtClean="0">
                <a:solidFill>
                  <a:schemeClr val="bg2"/>
                </a:solidFill>
              </a:rPr>
              <a:t> time:8H </a:t>
            </a:r>
            <a:endParaRPr lang="fr-FR" dirty="0">
              <a:solidFill>
                <a:schemeClr val="bg2"/>
              </a:solidFill>
            </a:endParaRPr>
          </a:p>
          <a:p>
            <a:endParaRPr lang="fr-FR" dirty="0" smtClean="0">
              <a:solidFill>
                <a:schemeClr val="accent2"/>
              </a:solidFill>
            </a:endParaRPr>
          </a:p>
          <a:p>
            <a:r>
              <a:rPr lang="fr-FR" dirty="0">
                <a:solidFill>
                  <a:schemeClr val="accent2"/>
                </a:solidFill>
              </a:rPr>
              <a:t>	</a:t>
            </a:r>
            <a:r>
              <a:rPr lang="fr-FR" dirty="0" smtClean="0">
                <a:solidFill>
                  <a:schemeClr val="accent2"/>
                </a:solidFill>
              </a:rPr>
              <a:t>	178 H</a:t>
            </a:r>
          </a:p>
          <a:p>
            <a:endParaRPr lang="fr-FR" dirty="0">
              <a:solidFill>
                <a:schemeClr val="accent2"/>
              </a:solidFill>
            </a:endParaRPr>
          </a:p>
          <a:p>
            <a:endParaRPr lang="fr-FR" dirty="0" smtClean="0">
              <a:solidFill>
                <a:schemeClr val="accent2"/>
              </a:solidFill>
            </a:endParaRPr>
          </a:p>
          <a:p>
            <a:endParaRPr lang="fr-FR" dirty="0">
              <a:solidFill>
                <a:schemeClr val="accent2"/>
              </a:solidFill>
            </a:endParaRPr>
          </a:p>
          <a:p>
            <a:endParaRPr lang="fr-FR" dirty="0" smtClean="0">
              <a:solidFill>
                <a:schemeClr val="accent2"/>
              </a:solidFill>
            </a:endParaRPr>
          </a:p>
          <a:p>
            <a:endParaRPr lang="fr-FR" dirty="0">
              <a:solidFill>
                <a:schemeClr val="accent2"/>
              </a:solidFill>
            </a:endParaRPr>
          </a:p>
          <a:p>
            <a:endParaRPr lang="fr-FR" dirty="0" smtClean="0">
              <a:solidFill>
                <a:schemeClr val="accent2"/>
              </a:solidFill>
            </a:endParaRPr>
          </a:p>
          <a:p>
            <a:r>
              <a:rPr lang="fr-FR" dirty="0" smtClean="0">
                <a:solidFill>
                  <a:schemeClr val="accent2"/>
                </a:solidFill>
              </a:rPr>
              <a:t>		25H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Réparation des cavités XM5-XM100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636311" cy="51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90"/>
          <a:stretch/>
        </p:blipFill>
        <p:spPr bwMode="auto">
          <a:xfrm>
            <a:off x="1253728" y="1161345"/>
            <a:ext cx="7854776" cy="579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dedicated</a:t>
            </a:r>
            <a:r>
              <a:rPr lang="fr-FR" dirty="0" smtClean="0"/>
              <a:t> ASSEMBLY BUILDINGS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025304" y="6488294"/>
            <a:ext cx="1118696" cy="365125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489888"/>
            <a:ext cx="5939824" cy="365125"/>
          </a:xfrm>
        </p:spPr>
        <p:txBody>
          <a:bodyPr/>
          <a:lstStyle/>
          <a:p>
            <a:r>
              <a:rPr lang="fr-FR" smtClean="0"/>
              <a:t>S. BERRY | TTC 2014  | 24/03/2014</a:t>
            </a:r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877" y="2990958"/>
            <a:ext cx="191202" cy="61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55850" y="1292771"/>
            <a:ext cx="1812925" cy="4572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0"/>
              <a:t>XFel Village</a:t>
            </a: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6908800" y="2419896"/>
            <a:ext cx="220663" cy="8382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 dirty="0" smtClean="0">
                <a:solidFill>
                  <a:schemeClr val="bg1"/>
                </a:solidFill>
              </a:rPr>
              <a:t>3</a:t>
            </a:r>
            <a:endParaRPr lang="en-GB" sz="1800" b="0" dirty="0">
              <a:solidFill>
                <a:schemeClr val="bg1"/>
              </a:solidFill>
            </a:endParaRPr>
          </a:p>
          <a:p>
            <a:pPr algn="ctr"/>
            <a:endParaRPr lang="en-GB" sz="1800" b="0" dirty="0">
              <a:solidFill>
                <a:schemeClr val="bg1"/>
              </a:solidFill>
            </a:endParaRPr>
          </a:p>
          <a:p>
            <a:pPr algn="ctr"/>
            <a:r>
              <a:rPr lang="en-GB" sz="1800" b="0" dirty="0" smtClean="0">
                <a:solidFill>
                  <a:schemeClr val="bg1"/>
                </a:solidFill>
              </a:rPr>
              <a:t>2</a:t>
            </a:r>
            <a:endParaRPr lang="en-GB" sz="1800" b="0" dirty="0">
              <a:solidFill>
                <a:schemeClr val="bg1"/>
              </a:solidFill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6291263" y="1937295"/>
            <a:ext cx="835025" cy="432000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5156200" y="2015971"/>
            <a:ext cx="473075" cy="7620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4427984" y="2838996"/>
            <a:ext cx="1185416" cy="324000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>
                <a:solidFill>
                  <a:srgbClr val="003366"/>
                </a:solidFill>
              </a:rPr>
              <a:t>5</a:t>
            </a: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7227888" y="1915071"/>
            <a:ext cx="1676400" cy="530225"/>
          </a:xfrm>
          <a:prstGeom prst="rect">
            <a:avLst/>
          </a:prstGeom>
          <a:solidFill>
            <a:schemeClr val="bg1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0" dirty="0" err="1">
                <a:solidFill>
                  <a:srgbClr val="008000"/>
                </a:solidFill>
              </a:rPr>
              <a:t>Bldg</a:t>
            </a:r>
            <a:r>
              <a:rPr lang="fr-FR" sz="1400" b="0" dirty="0">
                <a:solidFill>
                  <a:srgbClr val="008000"/>
                </a:solidFill>
              </a:rPr>
              <a:t> 124 </a:t>
            </a:r>
            <a:r>
              <a:rPr lang="fr-FR" sz="1400" b="0" dirty="0" err="1">
                <a:solidFill>
                  <a:srgbClr val="008000"/>
                </a:solidFill>
              </a:rPr>
              <a:t>North</a:t>
            </a:r>
            <a:endParaRPr lang="fr-FR" sz="1400" b="0" dirty="0">
              <a:solidFill>
                <a:srgbClr val="008000"/>
              </a:solidFill>
            </a:endParaRPr>
          </a:p>
          <a:p>
            <a:pPr algn="ctr"/>
            <a:r>
              <a:rPr lang="fr-FR" sz="1400" b="0" dirty="0">
                <a:solidFill>
                  <a:srgbClr val="008000"/>
                </a:solidFill>
              </a:rPr>
              <a:t>25x15 m²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2716213" y="2804071"/>
            <a:ext cx="1584325" cy="530225"/>
          </a:xfrm>
          <a:prstGeom prst="rect">
            <a:avLst/>
          </a:prstGeom>
          <a:solidFill>
            <a:schemeClr val="bg1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0">
                <a:solidFill>
                  <a:srgbClr val="008000"/>
                </a:solidFill>
              </a:rPr>
              <a:t>Bldg 126 North</a:t>
            </a:r>
          </a:p>
          <a:p>
            <a:pPr algn="ctr"/>
            <a:r>
              <a:rPr lang="fr-FR" sz="1400" b="0">
                <a:solidFill>
                  <a:srgbClr val="008000"/>
                </a:solidFill>
              </a:rPr>
              <a:t>40x11 m²</a:t>
            </a: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4533900" y="2027846"/>
            <a:ext cx="576000" cy="762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4156075" y="3596234"/>
            <a:ext cx="1512888" cy="5302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0">
                <a:solidFill>
                  <a:srgbClr val="008000"/>
                </a:solidFill>
              </a:rPr>
              <a:t>Bldg 126 South 30x17 m²</a:t>
            </a: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5689600" y="3393088"/>
            <a:ext cx="411163" cy="828000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="0" dirty="0">
                <a:solidFill>
                  <a:srgbClr val="003366"/>
                </a:solidFill>
              </a:rPr>
              <a:t>8</a:t>
            </a: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6781800" y="2889796"/>
            <a:ext cx="114300" cy="3683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b="0" dirty="0" smtClean="0">
                <a:solidFill>
                  <a:schemeClr val="bg1"/>
                </a:solidFill>
              </a:rPr>
              <a:t>1</a:t>
            </a:r>
            <a:endParaRPr lang="fr-FR" sz="1800" b="0" dirty="0">
              <a:solidFill>
                <a:schemeClr val="bg1"/>
              </a:solidFill>
            </a:endParaRP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3175000" y="1683296"/>
            <a:ext cx="76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3175000" y="1683296"/>
            <a:ext cx="83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5664200" y="2064296"/>
            <a:ext cx="6096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5588000" y="2292896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b="0" dirty="0" err="1" smtClean="0">
                <a:solidFill>
                  <a:schemeClr val="bg1"/>
                </a:solidFill>
              </a:rPr>
              <a:t>CourtYard</a:t>
            </a:r>
            <a:endParaRPr lang="fr-FR" sz="1800" b="0" dirty="0">
              <a:solidFill>
                <a:schemeClr val="bg1"/>
              </a:solidFill>
            </a:endParaRP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6028393" y="3804335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800" b="0" dirty="0" smtClean="0">
                <a:solidFill>
                  <a:srgbClr val="003366"/>
                </a:solidFill>
              </a:rPr>
              <a:t>6</a:t>
            </a:r>
            <a:endParaRPr lang="fr-FR" sz="1800" b="0" dirty="0">
              <a:solidFill>
                <a:srgbClr val="003366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65250" y="6434684"/>
            <a:ext cx="1449388" cy="366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800" b="0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fr-FR" sz="1800" b="0">
                <a:latin typeface="Times New Roman" pitchFamily="18" charset="0"/>
              </a:rPr>
              <a:t>GoogleMap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7246" y="1924596"/>
            <a:ext cx="1281113" cy="822325"/>
          </a:xfrm>
          <a:prstGeom prst="rect">
            <a:avLst/>
          </a:prstGeom>
          <a:solidFill>
            <a:schemeClr val="accent2">
              <a:alpha val="5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0">
                <a:latin typeface="Times New Roman" pitchFamily="18" charset="0"/>
              </a:rPr>
              <a:t>Clean rooms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87884" y="2885034"/>
            <a:ext cx="1439862" cy="822325"/>
          </a:xfrm>
          <a:prstGeom prst="rect">
            <a:avLst/>
          </a:prstGeom>
          <a:solidFill>
            <a:srgbClr val="008000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0">
                <a:latin typeface="Times New Roman" pitchFamily="18" charset="0"/>
              </a:rPr>
              <a:t>Assembly halls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5496" y="3859759"/>
            <a:ext cx="1728788" cy="461665"/>
          </a:xfrm>
          <a:prstGeom prst="rect">
            <a:avLst/>
          </a:prstGeom>
          <a:solidFill>
            <a:srgbClr val="FFFF00">
              <a:alpha val="5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0" dirty="0" smtClean="0">
                <a:latin typeface="Times New Roman" pitchFamily="18" charset="0"/>
              </a:rPr>
              <a:t>Offices</a:t>
            </a:r>
            <a:endParaRPr lang="fr-FR" sz="2400" b="0" dirty="0">
              <a:latin typeface="Times New Roman" pitchFamily="18" charset="0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57803">
            <a:off x="5861245" y="1734694"/>
            <a:ext cx="191112" cy="6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8196" y="4558259"/>
            <a:ext cx="1728788" cy="461665"/>
          </a:xfrm>
          <a:prstGeom prst="rect">
            <a:avLst/>
          </a:prstGeom>
          <a:solidFill>
            <a:srgbClr val="FF0000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0" dirty="0" err="1" smtClean="0">
                <a:latin typeface="Times New Roman" pitchFamily="18" charset="0"/>
              </a:rPr>
              <a:t>Warehouse</a:t>
            </a:r>
            <a:endParaRPr lang="fr-FR" sz="2400" b="0" dirty="0">
              <a:latin typeface="Times New Roman" pitchFamily="18" charset="0"/>
            </a:endParaRPr>
          </a:p>
        </p:txBody>
      </p:sp>
      <p:sp>
        <p:nvSpPr>
          <p:cNvPr id="35" name="Rectangle 49"/>
          <p:cNvSpPr>
            <a:spLocks noChangeArrowheads="1"/>
          </p:cNvSpPr>
          <p:nvPr/>
        </p:nvSpPr>
        <p:spPr bwMode="auto">
          <a:xfrm>
            <a:off x="6108646" y="3835292"/>
            <a:ext cx="1524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1800" b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0"/>
            <a:ext cx="7489825" cy="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2</a:t>
            </a:r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 K Blankets: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Prototype by </a:t>
            </a:r>
            <a:r>
              <a:rPr lang="en-GB" sz="2400" dirty="0" err="1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Jehier</a:t>
            </a:r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 for XM-2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7 November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759825" y="6642100"/>
            <a:ext cx="38417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392238" y="6642100"/>
            <a:ext cx="64579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O. Napoly, XFEL MAC</a:t>
            </a:r>
            <a:endParaRPr lang="fr-FR" dirty="0"/>
          </a:p>
        </p:txBody>
      </p:sp>
      <p:pic>
        <p:nvPicPr>
          <p:cNvPr id="3074" name="Picture 2" descr="C:\Users\on095247\Documents\Bibliothèque\Photos\XFEL\Saclay\XM-2\Superisolation\P10102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70" y="3732481"/>
            <a:ext cx="3611671" cy="270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n095247\Documents\Bibliothèque\Photos\XFEL\Saclay\XM-2\Superisolation\DSC054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70" y="967005"/>
            <a:ext cx="3611671" cy="27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n095247\Documents\Bibliothèque\Photos\XFEL\Saclay\XM-2\Superisolation\P10102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261" y="3727721"/>
            <a:ext cx="3612494" cy="27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262" y="967005"/>
            <a:ext cx="360000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0"/>
            <a:ext cx="748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Magnetic </a:t>
            </a:r>
            <a:r>
              <a:rPr lang="en-GB" sz="2400" dirty="0" err="1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Shieldings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 May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759825" y="6642100"/>
            <a:ext cx="38417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392238" y="6642100"/>
            <a:ext cx="64579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O. Napoly, LC 2013</a:t>
            </a:r>
            <a:endParaRPr lang="fr-FR"/>
          </a:p>
        </p:txBody>
      </p:sp>
      <p:pic>
        <p:nvPicPr>
          <p:cNvPr id="1026" name="Picture 2" descr="C:\Users\on095247\Documents\Bibliothèque\Photos\XFEL\Saclay\PXFEL2_2\2011 03 28 MM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4658" y="677451"/>
            <a:ext cx="5882024" cy="26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6621" y="3470060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630" y="3470060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7683" y="1323992"/>
            <a:ext cx="310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/>
              <a:t>P</a:t>
            </a:r>
            <a:r>
              <a:rPr lang="fr-FR" sz="1800" b="0" dirty="0" smtClean="0"/>
              <a:t>rototype by </a:t>
            </a:r>
            <a:r>
              <a:rPr lang="fr-FR" sz="1800" b="0" dirty="0" err="1" smtClean="0"/>
              <a:t>MecaMagnetic</a:t>
            </a:r>
            <a:r>
              <a:rPr lang="fr-FR" sz="1800" b="0" dirty="0"/>
              <a:t> </a:t>
            </a:r>
            <a:r>
              <a:rPr lang="fr-FR" sz="1800" b="0" dirty="0" smtClean="0"/>
              <a:t>for PXFEL configuration</a:t>
            </a:r>
          </a:p>
          <a:p>
            <a:r>
              <a:rPr lang="fr-FR" sz="1800" b="0" dirty="0" smtClean="0"/>
              <a:t>(warm-up tube </a:t>
            </a:r>
            <a:r>
              <a:rPr lang="fr-FR" sz="1800" b="0" dirty="0" err="1" smtClean="0"/>
              <a:t>with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flange</a:t>
            </a:r>
            <a:r>
              <a:rPr lang="fr-FR" sz="1800" b="0" dirty="0" smtClean="0"/>
              <a:t>)</a:t>
            </a:r>
            <a:endParaRPr lang="fr-FR" sz="1800" b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64717" y="3768650"/>
            <a:ext cx="3091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 err="1" smtClean="0"/>
              <a:t>Pre-series</a:t>
            </a:r>
            <a:r>
              <a:rPr lang="fr-FR" sz="1800" b="0" dirty="0" smtClean="0"/>
              <a:t> by </a:t>
            </a:r>
            <a:r>
              <a:rPr lang="fr-FR" sz="1800" b="0" dirty="0" err="1" smtClean="0"/>
              <a:t>MecaMagnetic</a:t>
            </a:r>
            <a:r>
              <a:rPr lang="fr-FR" sz="1800" b="0" dirty="0" smtClean="0"/>
              <a:t> for XFEL configuration</a:t>
            </a:r>
          </a:p>
          <a:p>
            <a:r>
              <a:rPr lang="fr-FR" sz="1800" b="0" dirty="0" smtClean="0"/>
              <a:t>(warm-up tube </a:t>
            </a:r>
            <a:r>
              <a:rPr lang="fr-FR" sz="1800" b="0" dirty="0" err="1" smtClean="0"/>
              <a:t>with</a:t>
            </a:r>
            <a:r>
              <a:rPr lang="fr-FR" sz="1800" b="0" dirty="0" smtClean="0"/>
              <a:t> Ti/SS transition): </a:t>
            </a:r>
            <a:r>
              <a:rPr lang="fr-FR" sz="1800" b="0" dirty="0" err="1" smtClean="0"/>
              <a:t>benchmarking</a:t>
            </a:r>
            <a:r>
              <a:rPr lang="fr-FR" sz="1800" b="0" dirty="0" smtClean="0"/>
              <a:t> XM-3 </a:t>
            </a:r>
            <a:r>
              <a:rPr lang="fr-FR" sz="1800" b="0" dirty="0" err="1" smtClean="0"/>
              <a:t>cavities</a:t>
            </a:r>
            <a:r>
              <a:rPr lang="fr-FR" sz="1800" b="0" dirty="0"/>
              <a:t> </a:t>
            </a:r>
            <a:r>
              <a:rPr lang="fr-FR" sz="1800" b="0" dirty="0" smtClean="0"/>
              <a:t>!</a:t>
            </a:r>
            <a:endParaRPr lang="fr-FR" sz="1800" b="0" dirty="0"/>
          </a:p>
        </p:txBody>
      </p:sp>
    </p:spTree>
    <p:extLst>
      <p:ext uri="{BB962C8B-B14F-4D97-AF65-F5344CB8AC3E}">
        <p14:creationId xmlns:p14="http://schemas.microsoft.com/office/powerpoint/2010/main" val="28902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n095247\Documents\Bibliothèque\Photos\XFEL\Saclay\PXFEL2\Démontage\2010 09 23 2 matelas superisolan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9385" y="598156"/>
            <a:ext cx="3622087" cy="24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0"/>
            <a:ext cx="748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Super-insulation Blankets 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169100" y="4966939"/>
            <a:ext cx="876935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</a:pPr>
            <a:r>
              <a:rPr lang="en-GB" sz="1800" b="0" dirty="0">
                <a:cs typeface="Arial" charset="0"/>
                <a:sym typeface="Wingdings" pitchFamily="2" charset="2"/>
              </a:rPr>
              <a:t>N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egotiations with 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Jehier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allowed about 10% reduction / 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CfT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offer, through: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0" dirty="0">
                <a:cs typeface="Arial" charset="0"/>
                <a:sym typeface="Wingdings" pitchFamily="2" charset="2"/>
              </a:rPr>
              <a:t>m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ore flexible (rapid) delivery rate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1800" b="0" dirty="0">
                <a:cs typeface="Arial" charset="0"/>
                <a:sym typeface="Wingdings" pitchFamily="2" charset="2"/>
              </a:rPr>
              <a:t>s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implification of 2K blankets fabrication</a:t>
            </a:r>
          </a:p>
          <a:p>
            <a:pPr marL="457200" indent="-457200">
              <a:spcBef>
                <a:spcPts val="600"/>
              </a:spcBef>
            </a:pPr>
            <a:r>
              <a:rPr lang="en-GB" sz="1800" dirty="0" smtClean="0">
                <a:cs typeface="Arial" charset="0"/>
                <a:sym typeface="Wingdings" pitchFamily="2" charset="2"/>
              </a:rPr>
              <a:t>70 K blankets ordered in advance for XM-3, XM-2, XM-1</a:t>
            </a:r>
            <a:r>
              <a:rPr lang="en-GB" sz="1800" dirty="0">
                <a:cs typeface="Arial" charset="0"/>
                <a:sym typeface="Wingdings" pitchFamily="2" charset="2"/>
              </a:rPr>
              <a:t> 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(delivered in June 2012)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30 May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759825" y="6642100"/>
            <a:ext cx="38417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392238" y="6642100"/>
            <a:ext cx="64579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O. Napoly, LC 2013</a:t>
            </a:r>
            <a:endParaRPr lang="fr-FR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0168"/>
              </p:ext>
            </p:extLst>
          </p:nvPr>
        </p:nvGraphicFramePr>
        <p:xfrm>
          <a:off x="398461" y="3537232"/>
          <a:ext cx="8229602" cy="1285240"/>
        </p:xfrm>
        <a:graphic>
          <a:graphicData uri="http://schemas.openxmlformats.org/drawingml/2006/table">
            <a:tbl>
              <a:tblPr firstRow="1" bandRow="1"/>
              <a:tblGrid>
                <a:gridCol w="1179817"/>
                <a:gridCol w="1219195"/>
                <a:gridCol w="1793404"/>
                <a:gridCol w="2018593"/>
                <a:gridCol w="2018593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err="1" smtClean="0"/>
                        <a:t>Cryo</a:t>
                      </a:r>
                      <a:r>
                        <a:rPr lang="en-US" dirty="0" smtClean="0"/>
                        <a:t> loss</a:t>
                      </a:r>
                      <a:r>
                        <a:rPr lang="en-US" baseline="0" dirty="0" smtClean="0"/>
                        <a:t> at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PXFEL 3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PXFEL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3_1</a:t>
                      </a:r>
                    </a:p>
                    <a:p>
                      <a:pPr algn="ctr"/>
                      <a:r>
                        <a:rPr lang="en-US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cooldown</a:t>
                      </a:r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 2011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PXFEL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3_1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cooldown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Feb 2012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PXFEL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2_3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cooldown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March 2013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40 / 80 K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134 W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96 W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97-102 W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 W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9100" y="838004"/>
            <a:ext cx="5388319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Super-insulation blankets have been qualified (PXFEL2_1 and PXFEL3_1).</a:t>
            </a:r>
          </a:p>
          <a:p>
            <a:pPr marL="457200" indent="-457200">
              <a:spcBef>
                <a:spcPts val="600"/>
              </a:spcBef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The 40/80 K super-insulation blanket (2x15 layers):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costs about 4 k€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saves 1 day on cantilever and about 7 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p.day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(balance at ~600 € / day)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saves about 30 W @ 40 K with respect to multilayers (30 + 29 separators).</a:t>
            </a:r>
          </a:p>
        </p:txBody>
      </p:sp>
    </p:spTree>
    <p:extLst>
      <p:ext uri="{BB962C8B-B14F-4D97-AF65-F5344CB8AC3E}">
        <p14:creationId xmlns:p14="http://schemas.microsoft.com/office/powerpoint/2010/main" val="10987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0"/>
            <a:ext cx="7489825" cy="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70 K Blankets: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Prototype by </a:t>
            </a:r>
            <a:r>
              <a:rPr lang="en-GB" sz="2400" dirty="0" err="1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Jehier</a:t>
            </a:r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 for PXFEL2_2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7 November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759825" y="6642100"/>
            <a:ext cx="384175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392238" y="6642100"/>
            <a:ext cx="645795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O. Napoly, XFEL MAC</a:t>
            </a:r>
            <a:endParaRPr lang="fr-FR"/>
          </a:p>
        </p:txBody>
      </p:sp>
      <p:pic>
        <p:nvPicPr>
          <p:cNvPr id="2050" name="Picture 2" descr="C:\Users\on095247\Documents\Bibliothèque\Photos\XFEL\Saclay\Legros oct-12\CA-WS5\ASS_AH_142\P10407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210" y="3603108"/>
            <a:ext cx="4322365" cy="288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n095247\Documents\Bibliothèque\Photos\XFEL\Saclay\Legros oct-12\CA-WS5\ASS_AH_142\P10407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95" y="982672"/>
            <a:ext cx="3668009" cy="55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n095247\Documents\Bibliothèque\Photos\XFEL\Saclay\Legros oct-12\CA-WS5\ASS_AH_142\P10407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210" y="982672"/>
            <a:ext cx="4322365" cy="288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3012" y="4351047"/>
            <a:ext cx="3159409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dirty="0" smtClean="0"/>
              <a:t>Cold </a:t>
            </a:r>
            <a:r>
              <a:rPr lang="fr-FR" altLang="fr-FR" dirty="0" err="1" smtClean="0"/>
              <a:t>Re-entrant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Cavity</a:t>
            </a:r>
            <a:r>
              <a:rPr lang="fr-FR" altLang="fr-FR" dirty="0" smtClean="0"/>
              <a:t> </a:t>
            </a:r>
            <a:r>
              <a:rPr lang="fr-FR" altLang="fr-FR" dirty="0"/>
              <a:t>BPM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275" y="862325"/>
            <a:ext cx="8848725" cy="5616575"/>
          </a:xfrm>
        </p:spPr>
        <p:txBody>
          <a:bodyPr/>
          <a:lstStyle/>
          <a:p>
            <a:pPr marL="190500" indent="0">
              <a:buNone/>
            </a:pPr>
            <a:r>
              <a:rPr lang="en-US" dirty="0" smtClean="0"/>
              <a:t>31 XFEL cryomodules will be equipped with a cold BPM of the re-entrant type, designed, fabricated and equipped with FE electronics by CEA and industry.</a:t>
            </a:r>
          </a:p>
          <a:p>
            <a:pPr marL="1905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These BPM will be attached to the </a:t>
            </a:r>
            <a:r>
              <a:rPr lang="en-US" dirty="0" err="1" smtClean="0"/>
              <a:t>quadripole</a:t>
            </a:r>
            <a:r>
              <a:rPr lang="en-US" dirty="0" smtClean="0"/>
              <a:t> (upstream) and to the gate valve into a so-called BPM-</a:t>
            </a:r>
            <a:r>
              <a:rPr lang="en-US" dirty="0" err="1" smtClean="0"/>
              <a:t>Quadripole</a:t>
            </a:r>
            <a:r>
              <a:rPr lang="en-US" dirty="0" smtClean="0"/>
              <a:t> Unit (BQU) cleaned and assembled at DESY ISO4 clean room and later shipped to CEA/Saclay.</a:t>
            </a:r>
          </a:p>
          <a:p>
            <a:pPr marL="190500" indent="0">
              <a:buNone/>
            </a:pPr>
            <a:r>
              <a:rPr lang="en-US" dirty="0" smtClean="0"/>
              <a:t>Although the specified XFEL resolution is 50 µm, the re-entrant cavity BPM has the potential for 1 µm resolution. In the FLASH warm beam line, 8 µm resolution was </a:t>
            </a:r>
            <a:r>
              <a:rPr lang="en-US" dirty="0" err="1" smtClean="0"/>
              <a:t>mearured</a:t>
            </a:r>
            <a:r>
              <a:rPr lang="en-US" dirty="0" smtClean="0"/>
              <a:t> in the past with prototype BPM.</a:t>
            </a:r>
          </a:p>
          <a:p>
            <a:pPr marL="1905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This is a broadband BPM, although of the cavity type, the time resolution is 40 ns.</a:t>
            </a:r>
            <a:endParaRPr lang="en-US" dirty="0"/>
          </a:p>
          <a:p>
            <a:pPr marL="190500" indent="0">
              <a:buNone/>
            </a:pPr>
            <a:r>
              <a:rPr lang="en-US" dirty="0" smtClean="0"/>
              <a:t>Two such BPM have been included in XM-1 and XM1 </a:t>
            </a:r>
            <a:endParaRPr lang="en-US" dirty="0"/>
          </a:p>
        </p:txBody>
      </p:sp>
      <p:pic>
        <p:nvPicPr>
          <p:cNvPr id="17412" name="Picture 17" descr="xfel-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-82550"/>
            <a:ext cx="12144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10006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313" y="4351048"/>
            <a:ext cx="29606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934630"/>
              </p:ext>
            </p:extLst>
          </p:nvPr>
        </p:nvGraphicFramePr>
        <p:xfrm>
          <a:off x="490713" y="4341333"/>
          <a:ext cx="2797175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r:id="rId6" imgW="2457143" imgH="1943371" progId="Unknown">
                  <p:embed/>
                </p:oleObj>
              </mc:Choice>
              <mc:Fallback>
                <p:oleObj r:id="rId6" imgW="2457143" imgH="1943371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13" y="4341333"/>
                        <a:ext cx="2797175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650136" y="6329548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>
                <a:solidFill>
                  <a:srgbClr val="FFFFFF"/>
                </a:solidFill>
              </a:rPr>
              <a:t>PXFEL2</a:t>
            </a:r>
            <a:endParaRPr lang="fr-FR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dirty="0" smtClean="0"/>
              <a:t>Cold </a:t>
            </a:r>
            <a:r>
              <a:rPr lang="fr-FR" altLang="fr-FR" dirty="0" err="1" smtClean="0"/>
              <a:t>Re-entrant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Cavity</a:t>
            </a:r>
            <a:r>
              <a:rPr lang="fr-FR" altLang="fr-FR" dirty="0" smtClean="0"/>
              <a:t> </a:t>
            </a:r>
            <a:r>
              <a:rPr lang="fr-FR" altLang="fr-FR" dirty="0"/>
              <a:t>BPM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275" y="862325"/>
            <a:ext cx="8848725" cy="5616575"/>
          </a:xfrm>
        </p:spPr>
        <p:txBody>
          <a:bodyPr/>
          <a:lstStyle/>
          <a:p>
            <a:pPr marL="190500" indent="0" algn="ctr">
              <a:buNone/>
            </a:pPr>
            <a:r>
              <a:rPr lang="en-US" dirty="0" smtClean="0"/>
              <a:t>Copper coating and fabrication status</a:t>
            </a:r>
          </a:p>
          <a:p>
            <a:pPr marL="190500" indent="0">
              <a:buNone/>
            </a:pPr>
            <a:r>
              <a:rPr lang="en-US" dirty="0" smtClean="0"/>
              <a:t>Cleaning of the copper coating led to a tarnishing problem once.</a:t>
            </a:r>
          </a:p>
          <a:p>
            <a:pPr marL="190500" indent="0">
              <a:buNone/>
            </a:pPr>
            <a:endParaRPr lang="en-US" dirty="0"/>
          </a:p>
          <a:p>
            <a:pPr marL="190500" indent="0">
              <a:buNone/>
            </a:pPr>
            <a:endParaRPr lang="en-US" dirty="0" smtClean="0"/>
          </a:p>
          <a:p>
            <a:pPr marL="190500" indent="0">
              <a:buNone/>
            </a:pPr>
            <a:endParaRPr lang="en-US" dirty="0"/>
          </a:p>
          <a:p>
            <a:pPr marL="190500" indent="0">
              <a:buNone/>
            </a:pPr>
            <a:endParaRPr lang="en-US" dirty="0" smtClean="0"/>
          </a:p>
          <a:p>
            <a:pPr marL="190500" indent="0">
              <a:buNone/>
            </a:pPr>
            <a:endParaRPr lang="en-US" dirty="0"/>
          </a:p>
          <a:p>
            <a:pPr marL="190500" indent="0">
              <a:buNone/>
            </a:pPr>
            <a:endParaRPr lang="en-US" dirty="0" smtClean="0"/>
          </a:p>
          <a:p>
            <a:pPr marL="190500" indent="0">
              <a:buNone/>
            </a:pPr>
            <a:endParaRPr lang="en-US" dirty="0"/>
          </a:p>
          <a:p>
            <a:pPr marL="190500" indent="0">
              <a:buNone/>
            </a:pPr>
            <a:endParaRPr lang="en-US" dirty="0" smtClean="0"/>
          </a:p>
          <a:p>
            <a:pPr marL="190500" indent="0">
              <a:buNone/>
            </a:pPr>
            <a:r>
              <a:rPr lang="en-US" dirty="0" smtClean="0"/>
              <a:t>The production of SS bodies is underway</a:t>
            </a:r>
            <a:endParaRPr lang="en-US" dirty="0"/>
          </a:p>
        </p:txBody>
      </p:sp>
      <p:pic>
        <p:nvPicPr>
          <p:cNvPr id="17412" name="Picture 17" descr="xfel-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-82550"/>
            <a:ext cx="12144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802" y="3826827"/>
            <a:ext cx="3561525" cy="269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5" y="1678607"/>
            <a:ext cx="35893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27" y="1677672"/>
            <a:ext cx="26733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296" y="1678607"/>
            <a:ext cx="2264744" cy="1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2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dirty="0" err="1"/>
              <a:t>Electronics</a:t>
            </a:r>
            <a:r>
              <a:rPr lang="fr-FR" altLang="fr-FR" b="1" dirty="0" smtClean="0">
                <a:solidFill>
                  <a:srgbClr val="FF0000"/>
                </a:solidFill>
              </a:rPr>
              <a:t> </a:t>
            </a:r>
            <a:r>
              <a:rPr lang="fr-FR" altLang="fr-FR" dirty="0" err="1"/>
              <a:t>Status</a:t>
            </a:r>
            <a:endParaRPr lang="fr-FR" altLang="fr-FR" dirty="0"/>
          </a:p>
        </p:txBody>
      </p:sp>
      <p:sp>
        <p:nvSpPr>
          <p:cNvPr id="22531" name="Rectangle 18"/>
          <p:cNvSpPr>
            <a:spLocks noChangeAspect="1" noChangeArrowheads="1"/>
          </p:cNvSpPr>
          <p:nvPr/>
        </p:nvSpPr>
        <p:spPr bwMode="auto">
          <a:xfrm>
            <a:off x="827088" y="981075"/>
            <a:ext cx="83169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0000" t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defRPr/>
            </a:pPr>
            <a:endParaRPr lang="en-US" sz="1100" b="1" i="1" u="sng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defRPr/>
            </a:pPr>
            <a:endParaRPr lang="en-US" sz="1100" b="1" i="1" u="sng" dirty="0">
              <a:solidFill>
                <a:srgbClr val="000000"/>
              </a:solidFill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3333CC"/>
                </a:solidFill>
                <a:sym typeface="Wingdings" pitchFamily="2" charset="2"/>
              </a:rPr>
              <a:t>RFFE electronics prototype received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3333CC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3333CC"/>
                </a:solidFill>
                <a:sym typeface="Wingdings" pitchFamily="2" charset="2"/>
              </a:rPr>
              <a:t>All functions are incremented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3333CC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RFFE under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laboratory 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tests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C00000"/>
              </a:solidFill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defRPr/>
            </a:pPr>
            <a:endParaRPr lang="en-US" b="1" dirty="0">
              <a:solidFill>
                <a:srgbClr val="C00000"/>
              </a:solidFill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defRPr/>
            </a:pP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C00000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3333CC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3333CC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3333CC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3333CC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3333CC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3333CC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3333CC"/>
              </a:solidFill>
              <a:sym typeface="Wingdings" pitchFamily="2" charset="2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buFont typeface="Wingdings" pitchFamily="2" charset="2"/>
              <a:buChar char="q"/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0000"/>
              <a:defRPr/>
            </a:pPr>
            <a:endParaRPr lang="en-US" sz="1600" b="1" dirty="0">
              <a:solidFill>
                <a:srgbClr val="3333CC"/>
              </a:solidFill>
              <a:sym typeface="Wingdings" pitchFamily="2" charset="2"/>
            </a:endParaRPr>
          </a:p>
        </p:txBody>
      </p:sp>
      <p:pic>
        <p:nvPicPr>
          <p:cNvPr id="21508" name="Picture 17" descr="xfel-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-82550"/>
            <a:ext cx="12144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924175"/>
            <a:ext cx="4689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1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Workstations</a:t>
            </a:r>
            <a:r>
              <a:rPr lang="fr-FR" dirty="0" smtClean="0"/>
              <a:t> in </a:t>
            </a:r>
            <a:r>
              <a:rPr lang="fr-FR" dirty="0" err="1" smtClean="0"/>
              <a:t>assy</a:t>
            </a:r>
            <a:r>
              <a:rPr lang="fr-FR" dirty="0" smtClean="0"/>
              <a:t> halls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025304" y="6361609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6" name="Image 5" descr="POS218 septembre 2010-Model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3257" y="932014"/>
            <a:ext cx="6886951" cy="58837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780383" y="3583056"/>
            <a:ext cx="3385457" cy="327494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fr-FR" sz="3200" dirty="0"/>
              <a:t>t</a:t>
            </a:r>
            <a:r>
              <a:rPr lang="fr-FR" sz="3200" dirty="0" smtClean="0"/>
              <a:t>he XFEL Village</a:t>
            </a:r>
            <a:endParaRPr lang="fr-FR" sz="3200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151169" y="2346701"/>
            <a:ext cx="2062245" cy="27699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buNone/>
              <a:defRPr sz="1200">
                <a:ea typeface="ＭＳ Ｐゴシック" pitchFamily="34" charset="-128"/>
              </a:defRPr>
            </a:lvl1pPr>
            <a:lvl2pPr marL="742950" indent="-285750" eaLnBrk="0" hangingPunct="0">
              <a:defRPr>
                <a:ea typeface="ＭＳ Ｐゴシック" pitchFamily="34" charset="-128"/>
              </a:defRPr>
            </a:lvl2pPr>
            <a:lvl3pPr marL="1143000" indent="-228600" eaLnBrk="0" hangingPunct="0">
              <a:defRPr>
                <a:ea typeface="ＭＳ Ｐゴシック" pitchFamily="34" charset="-128"/>
              </a:defRPr>
            </a:lvl3pPr>
            <a:lvl4pPr marL="1600200" indent="-228600" eaLnBrk="0" hangingPunct="0">
              <a:defRPr>
                <a:ea typeface="ＭＳ Ｐゴシック" pitchFamily="34" charset="-128"/>
              </a:defRPr>
            </a:lvl4pPr>
            <a:lvl5pPr marL="2057400" indent="-228600" eaLnBrk="0" hangingPunct="0">
              <a:defRPr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9pPr>
          </a:lstStyle>
          <a:p>
            <a:r>
              <a:rPr lang="en-US" b="1" dirty="0"/>
              <a:t>Coupler Area </a:t>
            </a:r>
            <a:r>
              <a:rPr lang="en-US" dirty="0"/>
              <a:t>CO-WS1 &amp; 2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586997" y="1238316"/>
            <a:ext cx="2343078" cy="27699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buNone/>
              <a:defRPr sz="1200">
                <a:ea typeface="ＭＳ Ｐゴシック" pitchFamily="34" charset="-128"/>
              </a:defRPr>
            </a:lvl1pPr>
            <a:lvl2pPr marL="742950" indent="-285750" eaLnBrk="0" hangingPunct="0">
              <a:defRPr>
                <a:ea typeface="ＭＳ Ｐゴシック" pitchFamily="34" charset="-128"/>
              </a:defRPr>
            </a:lvl2pPr>
            <a:lvl3pPr marL="1143000" indent="-228600" eaLnBrk="0" hangingPunct="0">
              <a:defRPr>
                <a:ea typeface="ＭＳ Ｐゴシック" pitchFamily="34" charset="-128"/>
              </a:defRPr>
            </a:lvl3pPr>
            <a:lvl4pPr marL="1600200" indent="-228600" eaLnBrk="0" hangingPunct="0">
              <a:defRPr>
                <a:ea typeface="ＭＳ Ｐゴシック" pitchFamily="34" charset="-128"/>
              </a:defRPr>
            </a:lvl4pPr>
            <a:lvl5pPr marL="2057400" indent="-228600" eaLnBrk="0" hangingPunct="0">
              <a:defRPr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9pPr>
          </a:lstStyle>
          <a:p>
            <a:r>
              <a:rPr lang="en-US" b="1" dirty="0"/>
              <a:t>Alignment Area </a:t>
            </a:r>
            <a:r>
              <a:rPr lang="en-US" dirty="0"/>
              <a:t>AL-WS1 &amp; 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08329" y="4828762"/>
            <a:ext cx="1127138" cy="648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buNone/>
              <a:defRPr sz="1200">
                <a:ea typeface="ＭＳ Ｐゴシック" pitchFamily="34" charset="-128"/>
              </a:defRPr>
            </a:lvl1pPr>
            <a:lvl2pPr marL="742950" indent="-285750" eaLnBrk="0" hangingPunct="0">
              <a:defRPr>
                <a:ea typeface="ＭＳ Ｐゴシック" pitchFamily="34" charset="-128"/>
              </a:defRPr>
            </a:lvl2pPr>
            <a:lvl3pPr marL="1143000" indent="-228600" eaLnBrk="0" hangingPunct="0">
              <a:defRPr>
                <a:ea typeface="ＭＳ Ｐゴシック" pitchFamily="34" charset="-128"/>
              </a:defRPr>
            </a:lvl3pPr>
            <a:lvl4pPr marL="1600200" indent="-228600" eaLnBrk="0" hangingPunct="0">
              <a:defRPr>
                <a:ea typeface="ＭＳ Ｐゴシック" pitchFamily="34" charset="-128"/>
              </a:defRPr>
            </a:lvl4pPr>
            <a:lvl5pPr marL="2057400" indent="-228600" eaLnBrk="0" hangingPunct="0">
              <a:defRPr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9pPr>
          </a:lstStyle>
          <a:p>
            <a:r>
              <a:rPr lang="en-US" b="1" dirty="0"/>
              <a:t>Shipment Area </a:t>
            </a:r>
          </a:p>
          <a:p>
            <a:r>
              <a:rPr lang="en-US" dirty="0"/>
              <a:t>SH-WS1 &amp; 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63309" y="1053651"/>
            <a:ext cx="1076497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buNone/>
              <a:defRPr sz="1200">
                <a:ea typeface="ＭＳ Ｐゴシック" pitchFamily="34" charset="-128"/>
              </a:defRPr>
            </a:lvl1pPr>
            <a:lvl2pPr marL="742950" indent="-285750" eaLnBrk="0" hangingPunct="0">
              <a:defRPr>
                <a:ea typeface="ＭＳ Ｐゴシック" pitchFamily="34" charset="-128"/>
              </a:defRPr>
            </a:lvl2pPr>
            <a:lvl3pPr marL="1143000" indent="-228600" eaLnBrk="0" hangingPunct="0">
              <a:defRPr>
                <a:ea typeface="ＭＳ Ｐゴシック" pitchFamily="34" charset="-128"/>
              </a:defRPr>
            </a:lvl3pPr>
            <a:lvl4pPr marL="1600200" indent="-228600" eaLnBrk="0" hangingPunct="0">
              <a:defRPr>
                <a:ea typeface="ＭＳ Ｐゴシック" pitchFamily="34" charset="-128"/>
              </a:defRPr>
            </a:lvl4pPr>
            <a:lvl5pPr marL="2057400" indent="-228600" eaLnBrk="0" hangingPunct="0">
              <a:defRPr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9pPr>
          </a:lstStyle>
          <a:p>
            <a:r>
              <a:rPr lang="en-US" b="1" dirty="0"/>
              <a:t>Roll-out Area</a:t>
            </a:r>
          </a:p>
          <a:p>
            <a:r>
              <a:rPr lang="en-US" dirty="0"/>
              <a:t>RO-WS1 &amp; </a:t>
            </a:r>
            <a:r>
              <a:rPr lang="en-US" dirty="0" smtClean="0"/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03848" y="1681385"/>
            <a:ext cx="1006327" cy="27699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1200" b="1" dirty="0"/>
              <a:t>Warehouse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791496" y="3418261"/>
            <a:ext cx="1273389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buNone/>
              <a:defRPr sz="1200">
                <a:ea typeface="ＭＳ Ｐゴシック" pitchFamily="34" charset="-128"/>
              </a:defRPr>
            </a:lvl1pPr>
            <a:lvl2pPr marL="742950" indent="-285750" eaLnBrk="0" hangingPunct="0">
              <a:defRPr>
                <a:ea typeface="ＭＳ Ｐゴシック" pitchFamily="34" charset="-128"/>
              </a:defRPr>
            </a:lvl2pPr>
            <a:lvl3pPr marL="1143000" indent="-228600" eaLnBrk="0" hangingPunct="0">
              <a:defRPr>
                <a:ea typeface="ＭＳ Ｐゴシック" pitchFamily="34" charset="-128"/>
              </a:defRPr>
            </a:lvl3pPr>
            <a:lvl4pPr marL="1600200" indent="-228600" eaLnBrk="0" hangingPunct="0">
              <a:defRPr>
                <a:ea typeface="ＭＳ Ｐゴシック" pitchFamily="34" charset="-128"/>
              </a:defRPr>
            </a:lvl4pPr>
            <a:lvl5pPr marL="2057400" indent="-228600" eaLnBrk="0" hangingPunct="0">
              <a:defRPr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9pPr>
          </a:lstStyle>
          <a:p>
            <a:r>
              <a:rPr lang="en-US" b="1" dirty="0"/>
              <a:t>Clean room </a:t>
            </a:r>
            <a:r>
              <a:rPr lang="en-US" b="1" dirty="0" smtClean="0"/>
              <a:t>Areas</a:t>
            </a:r>
            <a:endParaRPr lang="en-US" b="1" dirty="0"/>
          </a:p>
          <a:p>
            <a:r>
              <a:rPr lang="en-US" b="1" dirty="0" smtClean="0"/>
              <a:t>CC</a:t>
            </a:r>
            <a:r>
              <a:rPr lang="en-US" dirty="0" smtClean="0"/>
              <a:t>-WS1</a:t>
            </a:r>
            <a:endParaRPr lang="en-US" dirty="0"/>
          </a:p>
          <a:p>
            <a:r>
              <a:rPr lang="en-US" b="1" dirty="0"/>
              <a:t>SA</a:t>
            </a:r>
            <a:r>
              <a:rPr lang="en-US" dirty="0"/>
              <a:t>-WS1 &amp;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656686" y="2782766"/>
            <a:ext cx="1273389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buNone/>
              <a:defRPr sz="1200">
                <a:ea typeface="ＭＳ Ｐゴシック" pitchFamily="34" charset="-128"/>
              </a:defRPr>
            </a:lvl1pPr>
            <a:lvl2pPr marL="742950" indent="-285750" eaLnBrk="0" hangingPunct="0">
              <a:defRPr>
                <a:ea typeface="ＭＳ Ｐゴシック" pitchFamily="34" charset="-128"/>
              </a:defRPr>
            </a:lvl2pPr>
            <a:lvl3pPr marL="1143000" indent="-228600" eaLnBrk="0" hangingPunct="0">
              <a:defRPr>
                <a:ea typeface="ＭＳ Ｐゴシック" pitchFamily="34" charset="-128"/>
              </a:defRPr>
            </a:lvl3pPr>
            <a:lvl4pPr marL="1600200" indent="-228600" eaLnBrk="0" hangingPunct="0">
              <a:defRPr>
                <a:ea typeface="ＭＳ Ｐゴシック" pitchFamily="34" charset="-128"/>
              </a:defRPr>
            </a:lvl4pPr>
            <a:lvl5pPr marL="2057400" indent="-228600" eaLnBrk="0" hangingPunct="0">
              <a:defRPr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9pPr>
          </a:lstStyle>
          <a:p>
            <a:r>
              <a:rPr lang="en-US" b="1" dirty="0"/>
              <a:t>Reception Area</a:t>
            </a:r>
          </a:p>
          <a:p>
            <a:r>
              <a:rPr lang="en-US" dirty="0" smtClean="0"/>
              <a:t>REC-WS1b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601524" y="3583056"/>
            <a:ext cx="2045026" cy="27699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buNone/>
              <a:defRPr sz="1200">
                <a:ea typeface="ＭＳ Ｐゴシック" pitchFamily="34" charset="-128"/>
              </a:defRPr>
            </a:lvl1pPr>
            <a:lvl2pPr marL="742950" indent="-285750" eaLnBrk="0" hangingPunct="0">
              <a:defRPr>
                <a:ea typeface="ＭＳ Ｐゴシック" pitchFamily="34" charset="-128"/>
              </a:defRPr>
            </a:lvl2pPr>
            <a:lvl3pPr marL="1143000" indent="-228600" eaLnBrk="0" hangingPunct="0">
              <a:defRPr>
                <a:ea typeface="ＭＳ Ｐゴシック" pitchFamily="34" charset="-128"/>
              </a:defRPr>
            </a:lvl3pPr>
            <a:lvl4pPr marL="1600200" indent="-228600" eaLnBrk="0" hangingPunct="0">
              <a:defRPr>
                <a:ea typeface="ＭＳ Ｐゴシック" pitchFamily="34" charset="-128"/>
              </a:defRPr>
            </a:lvl4pPr>
            <a:lvl5pPr marL="2057400" indent="-228600" eaLnBrk="0" hangingPunct="0">
              <a:defRPr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9pPr>
          </a:lstStyle>
          <a:p>
            <a:r>
              <a:rPr lang="en-US" b="1" dirty="0"/>
              <a:t>Cantilever Area </a:t>
            </a:r>
            <a:r>
              <a:rPr lang="en-US" dirty="0"/>
              <a:t>CA-WS1</a:t>
            </a:r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7031365" y="3338295"/>
            <a:ext cx="192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/>
          <p:cNvCxnSpPr/>
          <p:nvPr/>
        </p:nvCxnSpPr>
        <p:spPr bwMode="auto">
          <a:xfrm>
            <a:off x="7223465" y="3338291"/>
            <a:ext cx="0" cy="3611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19"/>
          <p:cNvCxnSpPr/>
          <p:nvPr/>
        </p:nvCxnSpPr>
        <p:spPr bwMode="auto">
          <a:xfrm flipH="1">
            <a:off x="6154207" y="1075348"/>
            <a:ext cx="121438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2339752" y="1033313"/>
            <a:ext cx="1008112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buNone/>
              <a:defRPr sz="1200">
                <a:ea typeface="ＭＳ Ｐゴシック" pitchFamily="34" charset="-128"/>
              </a:defRPr>
            </a:lvl1pPr>
            <a:lvl2pPr marL="742950" indent="-285750" eaLnBrk="0" hangingPunct="0">
              <a:defRPr>
                <a:ea typeface="ＭＳ Ｐゴシック" pitchFamily="34" charset="-128"/>
              </a:defRPr>
            </a:lvl2pPr>
            <a:lvl3pPr marL="1143000" indent="-228600" eaLnBrk="0" hangingPunct="0">
              <a:defRPr>
                <a:ea typeface="ＭＳ Ｐゴシック" pitchFamily="34" charset="-128"/>
              </a:defRPr>
            </a:lvl3pPr>
            <a:lvl4pPr marL="1600200" indent="-228600" eaLnBrk="0" hangingPunct="0">
              <a:defRPr>
                <a:ea typeface="ＭＳ Ｐゴシック" pitchFamily="34" charset="-128"/>
              </a:defRPr>
            </a:lvl4pPr>
            <a:lvl5pPr marL="2057400" indent="-228600" eaLnBrk="0" hangingPunct="0">
              <a:defRPr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>
                <a:ea typeface="ＭＳ Ｐゴシック" pitchFamily="34" charset="-128"/>
              </a:defRPr>
            </a:lvl9pPr>
          </a:lstStyle>
          <a:p>
            <a:r>
              <a:rPr lang="en-US" b="1" dirty="0"/>
              <a:t>Reception Area</a:t>
            </a:r>
          </a:p>
          <a:p>
            <a:r>
              <a:rPr lang="en-US" dirty="0" smtClean="0"/>
              <a:t>REC-WS1a</a:t>
            </a:r>
          </a:p>
        </p:txBody>
      </p:sp>
    </p:spTree>
    <p:extLst>
      <p:ext uri="{BB962C8B-B14F-4D97-AF65-F5344CB8AC3E}">
        <p14:creationId xmlns:p14="http://schemas.microsoft.com/office/powerpoint/2010/main" val="18738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Phases of the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fr-FR" sz="2000" dirty="0" err="1" smtClean="0">
                <a:solidFill>
                  <a:schemeClr val="bg2">
                    <a:lumMod val="75000"/>
                  </a:schemeClr>
                </a:solidFill>
              </a:rPr>
              <a:t>Preliminary</a:t>
            </a: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2">
                    <a:lumMod val="75000"/>
                  </a:schemeClr>
                </a:solidFill>
              </a:rPr>
              <a:t>study</a:t>
            </a: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2">
                    <a:lumMod val="75000"/>
                  </a:schemeClr>
                </a:solidFill>
              </a:rPr>
              <a:t>subcontracted</a:t>
            </a: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bg2">
                    <a:lumMod val="75000"/>
                  </a:schemeClr>
                </a:solidFill>
              </a:rPr>
              <a:t>			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2007 – 2008</a:t>
            </a:r>
          </a:p>
          <a:p>
            <a:pPr marL="457200" lvl="1" indent="-457200">
              <a:buFont typeface="+mj-lt"/>
              <a:buAutoNum type="arabicPeriod"/>
            </a:pPr>
            <a:endParaRPr lang="en-US" sz="2000" dirty="0"/>
          </a:p>
          <a:p>
            <a:pPr marL="4572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Preparation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of Infrastructure and Tooling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		2009 – 2010</a:t>
            </a:r>
          </a:p>
          <a:p>
            <a:pPr marL="457200" lvl="1" indent="-457200">
              <a:buFont typeface="+mj-lt"/>
              <a:buAutoNum type="arabicPeriod"/>
            </a:pPr>
            <a:endParaRPr lang="en-US" sz="2000" dirty="0">
              <a:solidFill>
                <a:srgbClr val="808080"/>
              </a:solidFill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fr-FR" sz="2000" dirty="0" err="1">
                <a:solidFill>
                  <a:srgbClr val="808080"/>
                </a:solidFill>
              </a:rPr>
              <a:t>Pre-industrial</a:t>
            </a:r>
            <a:r>
              <a:rPr lang="fr-FR" sz="2000" dirty="0">
                <a:solidFill>
                  <a:srgbClr val="808080"/>
                </a:solidFill>
              </a:rPr>
              <a:t> </a:t>
            </a:r>
            <a:r>
              <a:rPr lang="fr-FR" sz="2000" dirty="0" err="1">
                <a:solidFill>
                  <a:srgbClr val="808080"/>
                </a:solidFill>
              </a:rPr>
              <a:t>study</a:t>
            </a:r>
            <a:r>
              <a:rPr lang="fr-FR" sz="2000" dirty="0">
                <a:solidFill>
                  <a:srgbClr val="808080"/>
                </a:solidFill>
              </a:rPr>
              <a:t> </a:t>
            </a:r>
            <a:r>
              <a:rPr lang="fr-FR" sz="2000" dirty="0" smtClean="0">
                <a:solidFill>
                  <a:srgbClr val="808080"/>
                </a:solidFill>
              </a:rPr>
              <a:t> and </a:t>
            </a:r>
            <a:r>
              <a:rPr lang="fr-FR" sz="2000" dirty="0" err="1" smtClean="0">
                <a:solidFill>
                  <a:srgbClr val="808080"/>
                </a:solidFill>
              </a:rPr>
              <a:t>prototyping</a:t>
            </a:r>
            <a:r>
              <a:rPr lang="fr-FR" sz="2000" dirty="0" smtClean="0">
                <a:solidFill>
                  <a:srgbClr val="808080"/>
                </a:solidFill>
              </a:rPr>
              <a:t>			</a:t>
            </a:r>
            <a:r>
              <a:rPr lang="en-US" sz="2000" dirty="0" smtClean="0">
                <a:solidFill>
                  <a:srgbClr val="808080"/>
                </a:solidFill>
              </a:rPr>
              <a:t>2010 – 2012</a:t>
            </a:r>
          </a:p>
          <a:p>
            <a:pPr lvl="3"/>
            <a:endParaRPr lang="fr-FR" sz="1800" dirty="0">
              <a:solidFill>
                <a:srgbClr val="808080"/>
              </a:solidFill>
            </a:endParaRPr>
          </a:p>
          <a:p>
            <a:pPr lvl="3"/>
            <a:r>
              <a:rPr lang="en-US" sz="1800" dirty="0" smtClean="0">
                <a:solidFill>
                  <a:srgbClr val="808080"/>
                </a:solidFill>
              </a:rPr>
              <a:t>Preindustrial study</a:t>
            </a:r>
          </a:p>
          <a:p>
            <a:pPr lvl="3"/>
            <a:r>
              <a:rPr lang="en-US" sz="1800" dirty="0" smtClean="0">
                <a:solidFill>
                  <a:srgbClr val="808080"/>
                </a:solidFill>
              </a:rPr>
              <a:t>Training </a:t>
            </a:r>
            <a:r>
              <a:rPr lang="en-US" sz="1800" dirty="0">
                <a:solidFill>
                  <a:srgbClr val="808080"/>
                </a:solidFill>
              </a:rPr>
              <a:t>and Commissioning at </a:t>
            </a:r>
            <a:r>
              <a:rPr lang="en-US" sz="1800" dirty="0" err="1">
                <a:solidFill>
                  <a:srgbClr val="808080"/>
                </a:solidFill>
              </a:rPr>
              <a:t>Saclay</a:t>
            </a:r>
            <a:r>
              <a:rPr lang="en-US" sz="1800" dirty="0">
                <a:solidFill>
                  <a:srgbClr val="808080"/>
                </a:solidFill>
              </a:rPr>
              <a:t> with XFEL Prototype Modules (PXFEL2 and PXFEL3) </a:t>
            </a:r>
          </a:p>
          <a:p>
            <a:pPr lvl="3"/>
            <a:endParaRPr lang="en-US" sz="1800" dirty="0" smtClean="0">
              <a:solidFill>
                <a:srgbClr val="808080"/>
              </a:solidFill>
            </a:endParaRPr>
          </a:p>
          <a:p>
            <a:pPr lvl="3">
              <a:buSzPct val="100000"/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808080"/>
                </a:solidFill>
              </a:rPr>
              <a:t>Leading </a:t>
            </a:r>
            <a:r>
              <a:rPr lang="en-US" sz="1800" dirty="0">
                <a:solidFill>
                  <a:srgbClr val="808080"/>
                </a:solidFill>
              </a:rPr>
              <a:t>to Restricted Call for Tender signed in July </a:t>
            </a:r>
            <a:r>
              <a:rPr lang="en-US" sz="1800" dirty="0" smtClean="0">
                <a:solidFill>
                  <a:srgbClr val="808080"/>
                </a:solidFill>
              </a:rPr>
              <a:t>2012</a:t>
            </a:r>
            <a:endParaRPr lang="en-US" sz="1800" dirty="0">
              <a:solidFill>
                <a:srgbClr val="808080"/>
              </a:solidFill>
            </a:endParaRPr>
          </a:p>
          <a:p>
            <a:pPr lvl="3">
              <a:buSzPct val="100000"/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808080"/>
              </a:solidFill>
            </a:endParaRPr>
          </a:p>
          <a:p>
            <a:pPr marL="0" lvl="1" indent="0">
              <a:buNone/>
            </a:pPr>
            <a:endParaRPr lang="en-US" sz="2000" dirty="0">
              <a:solidFill>
                <a:srgbClr val="808080"/>
              </a:solidFill>
            </a:endParaRPr>
          </a:p>
          <a:p>
            <a:pPr marL="0" lvl="1" indent="0">
              <a:buNone/>
            </a:pPr>
            <a:r>
              <a:rPr lang="en-US" sz="2000" dirty="0" smtClean="0">
                <a:solidFill>
                  <a:srgbClr val="808080"/>
                </a:solidFill>
              </a:rPr>
              <a:t>4.    XFEL </a:t>
            </a:r>
            <a:r>
              <a:rPr lang="en-US" sz="2000" dirty="0">
                <a:solidFill>
                  <a:srgbClr val="808080"/>
                </a:solidFill>
              </a:rPr>
              <a:t>module assembly by industry operator </a:t>
            </a:r>
            <a:r>
              <a:rPr lang="en-US" sz="2000" dirty="0" smtClean="0">
                <a:solidFill>
                  <a:srgbClr val="808080"/>
                </a:solidFill>
              </a:rPr>
              <a:t>	2012 - 2015</a:t>
            </a:r>
            <a:endParaRPr lang="en-US" sz="2000" dirty="0">
              <a:solidFill>
                <a:srgbClr val="808080"/>
              </a:solidFill>
            </a:endParaRPr>
          </a:p>
          <a:p>
            <a:pPr marL="0" lvl="1" indent="0">
              <a:buSzPct val="100000"/>
              <a:buNone/>
            </a:pPr>
            <a:endParaRPr lang="en-US" sz="2000" dirty="0">
              <a:solidFill>
                <a:srgbClr val="80808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51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 3 : PROTOTYPING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/>
            <a:r>
              <a:rPr lang="fr-FR" dirty="0" smtClean="0"/>
              <a:t>GOAL : 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/>
              <a:t>the « </a:t>
            </a:r>
            <a:r>
              <a:rPr lang="fr-FR" dirty="0" err="1"/>
              <a:t>Factory</a:t>
            </a:r>
            <a:r>
              <a:rPr lang="fr-FR" dirty="0"/>
              <a:t> » </a:t>
            </a:r>
            <a:r>
              <a:rPr lang="fr-FR" dirty="0" err="1" smtClean="0"/>
              <a:t>ready</a:t>
            </a:r>
            <a:endParaRPr lang="fr-FR" dirty="0"/>
          </a:p>
          <a:p>
            <a:pPr marL="0" algn="ctr"/>
            <a:endParaRPr lang="en-US" dirty="0"/>
          </a:p>
          <a:p>
            <a:pPr lvl="1">
              <a:lnSpc>
                <a:spcPts val="2800"/>
              </a:lnSpc>
            </a:pPr>
            <a:r>
              <a:rPr lang="fr-FR" sz="2000" dirty="0" err="1"/>
              <a:t>Implement</a:t>
            </a:r>
            <a:r>
              <a:rPr lang="fr-FR" sz="2000" dirty="0"/>
              <a:t> the </a:t>
            </a:r>
            <a:r>
              <a:rPr lang="fr-FR" sz="2000" dirty="0" err="1"/>
              <a:t>pre-industrial</a:t>
            </a:r>
            <a:r>
              <a:rPr lang="fr-FR" sz="2000" dirty="0"/>
              <a:t> </a:t>
            </a:r>
            <a:r>
              <a:rPr lang="fr-FR" sz="2000" dirty="0" err="1"/>
              <a:t>study</a:t>
            </a:r>
            <a:r>
              <a:rPr lang="fr-FR" sz="2000" dirty="0"/>
              <a:t> </a:t>
            </a:r>
            <a:endParaRPr lang="fr-FR" sz="2000" dirty="0" smtClean="0"/>
          </a:p>
          <a:p>
            <a:pPr lvl="1">
              <a:lnSpc>
                <a:spcPts val="2800"/>
              </a:lnSpc>
            </a:pPr>
            <a:r>
              <a:rPr lang="fr-FR" sz="2000" dirty="0"/>
              <a:t>Check the infrastructures </a:t>
            </a:r>
            <a:endParaRPr lang="fr-FR" sz="2000" dirty="0" smtClean="0"/>
          </a:p>
          <a:p>
            <a:pPr lvl="1">
              <a:lnSpc>
                <a:spcPts val="2800"/>
              </a:lnSpc>
            </a:pPr>
            <a:r>
              <a:rPr lang="fr-FR" sz="2000" dirty="0"/>
              <a:t>Check the </a:t>
            </a:r>
            <a:r>
              <a:rPr lang="fr-FR" sz="2000" dirty="0" err="1"/>
              <a:t>tools</a:t>
            </a:r>
            <a:r>
              <a:rPr lang="fr-FR" sz="2000" dirty="0"/>
              <a:t> </a:t>
            </a:r>
          </a:p>
          <a:p>
            <a:pPr lvl="1">
              <a:lnSpc>
                <a:spcPts val="2800"/>
              </a:lnSpc>
            </a:pPr>
            <a:r>
              <a:rPr lang="fr-FR" sz="2000" dirty="0"/>
              <a:t>Check the </a:t>
            </a:r>
            <a:r>
              <a:rPr lang="fr-FR" sz="2000" dirty="0" err="1"/>
              <a:t>procedures</a:t>
            </a:r>
            <a:r>
              <a:rPr lang="fr-FR" sz="2000" dirty="0"/>
              <a:t> </a:t>
            </a:r>
          </a:p>
          <a:p>
            <a:pPr lvl="1">
              <a:lnSpc>
                <a:spcPts val="2800"/>
              </a:lnSpc>
            </a:pPr>
            <a:r>
              <a:rPr lang="fr-FR" sz="2000" dirty="0"/>
              <a:t>Train the CEA-IRFU team </a:t>
            </a:r>
            <a:endParaRPr lang="fr-FR" sz="2000" dirty="0" smtClean="0"/>
          </a:p>
          <a:p>
            <a:pPr lvl="1">
              <a:lnSpc>
                <a:spcPts val="2800"/>
              </a:lnSpc>
            </a:pPr>
            <a:r>
              <a:rPr lang="en-US" sz="2000" dirty="0" smtClean="0"/>
              <a:t>Prepare </a:t>
            </a:r>
            <a:r>
              <a:rPr lang="en-US" sz="2000" dirty="0"/>
              <a:t>all the documentation templates </a:t>
            </a:r>
          </a:p>
          <a:p>
            <a:pPr lvl="1">
              <a:lnSpc>
                <a:spcPts val="2800"/>
              </a:lnSpc>
            </a:pPr>
            <a:r>
              <a:rPr lang="en-US" sz="2000" dirty="0"/>
              <a:t>Set-up the QA/QC and </a:t>
            </a:r>
            <a:r>
              <a:rPr lang="en-US" sz="2000" dirty="0" smtClean="0"/>
              <a:t>MBOM</a:t>
            </a:r>
          </a:p>
          <a:p>
            <a:pPr lvl="1">
              <a:lnSpc>
                <a:spcPts val="2800"/>
              </a:lnSpc>
            </a:pPr>
            <a:r>
              <a:rPr lang="fr-FR" sz="2000" dirty="0" smtClean="0"/>
              <a:t>Feedback </a:t>
            </a:r>
            <a:r>
              <a:rPr lang="fr-FR" sz="2000" dirty="0" err="1"/>
              <a:t>from</a:t>
            </a:r>
            <a:r>
              <a:rPr lang="fr-FR" sz="2000" dirty="0"/>
              <a:t> the </a:t>
            </a:r>
            <a:r>
              <a:rPr lang="fr-FR" sz="2000" dirty="0" err="1"/>
              <a:t>assemblies</a:t>
            </a:r>
            <a:r>
              <a:rPr lang="fr-FR" sz="2000" dirty="0"/>
              <a:t> </a:t>
            </a:r>
            <a:endParaRPr lang="fr-FR" sz="2000" dirty="0" smtClean="0"/>
          </a:p>
          <a:p>
            <a:pPr lvl="1">
              <a:lnSpc>
                <a:spcPts val="2800"/>
              </a:lnSpc>
            </a:pPr>
            <a:r>
              <a:rPr lang="fr-FR" sz="2000" dirty="0" err="1" smtClean="0">
                <a:solidFill>
                  <a:srgbClr val="808080"/>
                </a:solidFill>
              </a:rPr>
              <a:t>With</a:t>
            </a:r>
            <a:r>
              <a:rPr lang="fr-FR" sz="2000" dirty="0" smtClean="0">
                <a:solidFill>
                  <a:srgbClr val="808080"/>
                </a:solidFill>
              </a:rPr>
              <a:t> the support of DESY </a:t>
            </a:r>
            <a:r>
              <a:rPr lang="en-US" sz="2000" dirty="0" smtClean="0">
                <a:solidFill>
                  <a:srgbClr val="808080"/>
                </a:solidFill>
              </a:rPr>
              <a:t>colleagues</a:t>
            </a:r>
          </a:p>
          <a:p>
            <a:endParaRPr lang="en-US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05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7504" y="1109457"/>
            <a:ext cx="8848725" cy="5596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/>
              <a:t>prototyping</a:t>
            </a:r>
            <a:r>
              <a:rPr lang="fr-FR" sz="2400" dirty="0"/>
              <a:t> </a:t>
            </a:r>
            <a:r>
              <a:rPr lang="en-GB" sz="2400" dirty="0" smtClean="0"/>
              <a:t>phase (~10 CEA persons) :</a:t>
            </a:r>
          </a:p>
          <a:p>
            <a:pPr lvl="1" algn="just">
              <a:lnSpc>
                <a:spcPts val="2400"/>
              </a:lnSpc>
            </a:pPr>
            <a:r>
              <a:rPr lang="en-GB" sz="2400" dirty="0" smtClean="0"/>
              <a:t>the module disassembly of PXFEL2_1 (started 24/08/2010)</a:t>
            </a:r>
          </a:p>
          <a:p>
            <a:pPr lvl="1">
              <a:lnSpc>
                <a:spcPts val="2400"/>
              </a:lnSpc>
            </a:pPr>
            <a:endParaRPr lang="en-GB" sz="2400" dirty="0" smtClean="0"/>
          </a:p>
          <a:p>
            <a:pPr lvl="1">
              <a:lnSpc>
                <a:spcPts val="2400"/>
              </a:lnSpc>
            </a:pPr>
            <a:r>
              <a:rPr lang="en-GB" sz="2400" dirty="0" smtClean="0"/>
              <a:t>the module re-assembly of PXFEL2_1</a:t>
            </a:r>
          </a:p>
          <a:p>
            <a:pPr lvl="1">
              <a:lnSpc>
                <a:spcPts val="2400"/>
              </a:lnSpc>
            </a:pPr>
            <a:endParaRPr lang="en-GB" sz="2400" dirty="0" smtClean="0"/>
          </a:p>
          <a:p>
            <a:pPr lvl="1">
              <a:lnSpc>
                <a:spcPts val="2400"/>
              </a:lnSpc>
            </a:pPr>
            <a:r>
              <a:rPr lang="en-GB" sz="2400" dirty="0" smtClean="0"/>
              <a:t>the string and module assembly of PXFEL3_1 (02/05/2011 – 26/10/2011)</a:t>
            </a:r>
            <a:r>
              <a:rPr lang="en-GB" sz="1800" dirty="0" smtClean="0"/>
              <a:t>	</a:t>
            </a:r>
            <a:r>
              <a:rPr lang="en-GB" sz="1800" i="1" dirty="0" smtClean="0">
                <a:solidFill>
                  <a:srgbClr val="0070C0"/>
                </a:solidFill>
              </a:rPr>
              <a:t>using DESY cavity posts and clean room tools</a:t>
            </a:r>
          </a:p>
          <a:p>
            <a:pPr lvl="1">
              <a:lnSpc>
                <a:spcPts val="2400"/>
              </a:lnSpc>
            </a:pPr>
            <a:endParaRPr lang="en-GB" sz="2400" dirty="0" smtClean="0"/>
          </a:p>
          <a:p>
            <a:pPr lvl="1">
              <a:lnSpc>
                <a:spcPts val="2400"/>
              </a:lnSpc>
            </a:pPr>
            <a:r>
              <a:rPr lang="en-GB" sz="2400" dirty="0" smtClean="0"/>
              <a:t>the string and module assembly of PXFEL2_2 (30/01/2012 – 04/09/2012)</a:t>
            </a:r>
            <a:r>
              <a:rPr lang="en-GB" sz="1800" i="1" dirty="0" smtClean="0">
                <a:solidFill>
                  <a:srgbClr val="0070C0"/>
                </a:solidFill>
              </a:rPr>
              <a:t>	using CEA cavity posts and clean room tools</a:t>
            </a:r>
          </a:p>
          <a:p>
            <a:pPr marL="476250" lvl="1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76250" lvl="1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XFEL </a:t>
            </a:r>
            <a:r>
              <a:rPr lang="en-US" sz="2400" dirty="0" err="1" smtClean="0">
                <a:solidFill>
                  <a:schemeClr val="tx2"/>
                </a:solidFill>
              </a:rPr>
              <a:t>preseries</a:t>
            </a:r>
            <a:r>
              <a:rPr lang="en-US" sz="2400" dirty="0" smtClean="0">
                <a:solidFill>
                  <a:schemeClr val="tx2"/>
                </a:solidFill>
              </a:rPr>
              <a:t> and series modules</a:t>
            </a:r>
          </a:p>
          <a:p>
            <a:pPr lvl="1" algn="just">
              <a:lnSpc>
                <a:spcPts val="2400"/>
              </a:lnSpc>
            </a:pPr>
            <a:r>
              <a:rPr lang="en-GB" sz="2400" dirty="0" smtClean="0"/>
              <a:t>XM-3: </a:t>
            </a:r>
            <a:r>
              <a:rPr lang="en-US" sz="2400" dirty="0" err="1"/>
              <a:t>cryomodule</a:t>
            </a:r>
            <a:r>
              <a:rPr lang="en-US" sz="2400" dirty="0"/>
              <a:t> assembly demonstration </a:t>
            </a:r>
            <a:r>
              <a:rPr lang="en-US" sz="2400" dirty="0" smtClean="0"/>
              <a:t>by CEA to </a:t>
            </a:r>
            <a:r>
              <a:rPr lang="en-US" sz="2400" dirty="0" err="1" smtClean="0"/>
              <a:t>Alsyom</a:t>
            </a:r>
            <a:r>
              <a:rPr lang="en-US" sz="2400" dirty="0" smtClean="0"/>
              <a:t> </a:t>
            </a:r>
            <a:endParaRPr lang="en-GB" sz="2400" dirty="0" smtClean="0"/>
          </a:p>
          <a:p>
            <a:pPr lvl="1" algn="just">
              <a:lnSpc>
                <a:spcPts val="2400"/>
              </a:lnSpc>
            </a:pPr>
            <a:r>
              <a:rPr lang="en-GB" sz="2400" dirty="0" smtClean="0"/>
              <a:t>XM-2 and XM-1: </a:t>
            </a:r>
            <a:r>
              <a:rPr lang="en-US" sz="2400" dirty="0" smtClean="0"/>
              <a:t>pre-series </a:t>
            </a:r>
            <a:r>
              <a:rPr lang="en-US" sz="2400" dirty="0"/>
              <a:t>modules by mixed CEA-</a:t>
            </a:r>
            <a:r>
              <a:rPr lang="en-US" sz="2400" dirty="0" err="1"/>
              <a:t>Alsyom</a:t>
            </a:r>
            <a:r>
              <a:rPr lang="en-US" sz="2400" dirty="0"/>
              <a:t> teams (co-activity or transfer of knowledge) </a:t>
            </a:r>
            <a:endParaRPr lang="en-GB" sz="2400" dirty="0" smtClean="0"/>
          </a:p>
          <a:p>
            <a:pPr lvl="1" algn="just">
              <a:lnSpc>
                <a:spcPts val="2400"/>
              </a:lnSpc>
            </a:pPr>
            <a:endParaRPr lang="en-GB" sz="2400" dirty="0" smtClean="0"/>
          </a:p>
          <a:p>
            <a:pPr lvl="1" algn="just">
              <a:lnSpc>
                <a:spcPts val="2400"/>
              </a:lnSpc>
            </a:pPr>
            <a:r>
              <a:rPr lang="en-GB" sz="2400" dirty="0" smtClean="0"/>
              <a:t>XM1-100 </a:t>
            </a:r>
            <a:r>
              <a:rPr lang="en-US" sz="2400" dirty="0"/>
              <a:t>series modules by </a:t>
            </a:r>
            <a:r>
              <a:rPr lang="en-US" sz="2400" dirty="0" err="1"/>
              <a:t>Alsyom</a:t>
            </a:r>
            <a:r>
              <a:rPr lang="en-US" sz="2400" dirty="0"/>
              <a:t>, under </a:t>
            </a:r>
            <a:r>
              <a:rPr lang="en-US" sz="2400" dirty="0" smtClean="0"/>
              <a:t>CEA supervision</a:t>
            </a:r>
            <a:endParaRPr lang="en-GB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75084" y="120750"/>
            <a:ext cx="7353300" cy="7159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err="1" smtClean="0"/>
              <a:t>prototyping</a:t>
            </a:r>
            <a:r>
              <a:rPr lang="fr-FR" dirty="0" smtClean="0"/>
              <a:t> AND LEARNING PHASE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84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_powerpoint_CEA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13039</TotalTime>
  <Words>3471</Words>
  <Application>Microsoft Office PowerPoint</Application>
  <PresentationFormat>Affichage à l'écran (4:3)</PresentationFormat>
  <Paragraphs>794</Paragraphs>
  <Slides>56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56</vt:i4>
      </vt:variant>
    </vt:vector>
  </HeadingPairs>
  <TitlesOfParts>
    <vt:vector size="59" baseType="lpstr">
      <vt:lpstr>Mod_powerpoint_CEA_Irfu</vt:lpstr>
      <vt:lpstr>Feuille de calcul</vt:lpstr>
      <vt:lpstr>Unknown</vt:lpstr>
      <vt:lpstr>CEA expertise with clean room assembly of XFEL </vt:lpstr>
      <vt:lpstr>OUTline</vt:lpstr>
      <vt:lpstr>Quick overview</vt:lpstr>
      <vt:lpstr>GOAL</vt:lpstr>
      <vt:lpstr>dedicated ASSEMBLY BUILDINGS</vt:lpstr>
      <vt:lpstr>Workstations in assy halls</vt:lpstr>
      <vt:lpstr>Phases of the project</vt:lpstr>
      <vt:lpstr>Phase 3 : PROTOTYPING</vt:lpstr>
      <vt:lpstr>Présentation PowerPoint</vt:lpstr>
      <vt:lpstr>WHY Clean room assembly</vt:lpstr>
      <vt:lpstr>Cleaning of all components, tools</vt:lpstr>
      <vt:lpstr>High cleanability of components</vt:lpstr>
      <vt:lpstr>PUMPING and VENTING Up to AtM.</vt:lpstr>
      <vt:lpstr>Cold COUPLER ASSEMBLY</vt:lpstr>
      <vt:lpstr>Cold COUPLER ASSEMBLY (leak check issue)</vt:lpstr>
      <vt:lpstr>Cold COUPLER ASSEMBLY (flushing issue)</vt:lpstr>
      <vt:lpstr>Cavity string ASSEMBLY  </vt:lpstr>
      <vt:lpstr>components alignment</vt:lpstr>
      <vt:lpstr>Cavity string ASSEMBLY  </vt:lpstr>
      <vt:lpstr>Cavity string ASSEMBLY RAMP-UP </vt:lpstr>
      <vt:lpstr>roll-out Area</vt:lpstr>
      <vt:lpstr>roll-out Area</vt:lpstr>
      <vt:lpstr>Welding Issue n°1</vt:lpstr>
      <vt:lpstr>Welding Issue n°2</vt:lpstr>
      <vt:lpstr>Welding Issue n°3</vt:lpstr>
      <vt:lpstr>alignment Area</vt:lpstr>
      <vt:lpstr>alignment Area</vt:lpstr>
      <vt:lpstr>Cantilever Area</vt:lpstr>
      <vt:lpstr>Cantilever Area</vt:lpstr>
      <vt:lpstr>COUPLER Area</vt:lpstr>
      <vt:lpstr>COUPLER Area</vt:lpstr>
      <vt:lpstr>COUPLER Area</vt:lpstr>
      <vt:lpstr>shipment Area</vt:lpstr>
      <vt:lpstr>integration of the cryomodule  in quality system (Alsyom duty)</vt:lpstr>
      <vt:lpstr>Supervision of the cryomodule integration (cea duty)</vt:lpstr>
      <vt:lpstr>XM-3 RF Test Results</vt:lpstr>
      <vt:lpstr>module XM-2 RF test results</vt:lpstr>
      <vt:lpstr>Conclusion</vt:lpstr>
      <vt:lpstr>DSM  Irfu SACM LIDC2</vt:lpstr>
      <vt:lpstr>Conclusion</vt:lpstr>
      <vt:lpstr>  CEA ORGANISATION</vt:lpstr>
      <vt:lpstr>  ALSYOM ORGANISATION on 28/04</vt:lpstr>
      <vt:lpstr> Planning of Technical Specifcations</vt:lpstr>
      <vt:lpstr>Progress Report (1) on 21/03/2014 </vt:lpstr>
      <vt:lpstr>  ALSYOM Staff EVOLUTION &amp; Planning</vt:lpstr>
      <vt:lpstr>Progress Report (2)</vt:lpstr>
      <vt:lpstr>Clean Room Layout</vt:lpstr>
      <vt:lpstr>Présentation PowerPoint</vt:lpstr>
      <vt:lpstr>Réparation des cavités XM5-XM100</vt:lpstr>
      <vt:lpstr>Présentation PowerPoint</vt:lpstr>
      <vt:lpstr>Présentation PowerPoint</vt:lpstr>
      <vt:lpstr>Présentation PowerPoint</vt:lpstr>
      <vt:lpstr>Présentation PowerPoint</vt:lpstr>
      <vt:lpstr>Cold Re-entrant Cavity BPM</vt:lpstr>
      <vt:lpstr>Cold Re-entrant Cavity BPM</vt:lpstr>
      <vt:lpstr>Electronics Status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stephane.berry@cea.fr</dc:creator>
  <cp:lastModifiedBy>BERRY Stéphane</cp:lastModifiedBy>
  <cp:revision>338</cp:revision>
  <dcterms:created xsi:type="dcterms:W3CDTF">2013-09-10T06:00:10Z</dcterms:created>
  <dcterms:modified xsi:type="dcterms:W3CDTF">2014-05-15T12:35:42Z</dcterms:modified>
</cp:coreProperties>
</file>