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5" r:id="rId4"/>
  </p:sldMasterIdLst>
  <p:notesMasterIdLst>
    <p:notesMasterId r:id="rId52"/>
  </p:notesMasterIdLst>
  <p:sldIdLst>
    <p:sldId id="256" r:id="rId5"/>
    <p:sldId id="466" r:id="rId6"/>
    <p:sldId id="350" r:id="rId7"/>
    <p:sldId id="360" r:id="rId8"/>
    <p:sldId id="361" r:id="rId9"/>
    <p:sldId id="362" r:id="rId10"/>
    <p:sldId id="363" r:id="rId11"/>
    <p:sldId id="364" r:id="rId12"/>
    <p:sldId id="349" r:id="rId13"/>
    <p:sldId id="381" r:id="rId14"/>
    <p:sldId id="372" r:id="rId15"/>
    <p:sldId id="396" r:id="rId16"/>
    <p:sldId id="403" r:id="rId17"/>
    <p:sldId id="465" r:id="rId18"/>
    <p:sldId id="379" r:id="rId19"/>
    <p:sldId id="398" r:id="rId20"/>
    <p:sldId id="405" r:id="rId21"/>
    <p:sldId id="406" r:id="rId22"/>
    <p:sldId id="404" r:id="rId23"/>
    <p:sldId id="409" r:id="rId24"/>
    <p:sldId id="438" r:id="rId25"/>
    <p:sldId id="430" r:id="rId26"/>
    <p:sldId id="417" r:id="rId27"/>
    <p:sldId id="418" r:id="rId28"/>
    <p:sldId id="419" r:id="rId29"/>
    <p:sldId id="450" r:id="rId30"/>
    <p:sldId id="451" r:id="rId31"/>
    <p:sldId id="452" r:id="rId32"/>
    <p:sldId id="453" r:id="rId33"/>
    <p:sldId id="454" r:id="rId34"/>
    <p:sldId id="455" r:id="rId35"/>
    <p:sldId id="467" r:id="rId36"/>
    <p:sldId id="471" r:id="rId37"/>
    <p:sldId id="472" r:id="rId38"/>
    <p:sldId id="468" r:id="rId39"/>
    <p:sldId id="469" r:id="rId40"/>
    <p:sldId id="470" r:id="rId41"/>
    <p:sldId id="456" r:id="rId42"/>
    <p:sldId id="457" r:id="rId43"/>
    <p:sldId id="458" r:id="rId44"/>
    <p:sldId id="459" r:id="rId45"/>
    <p:sldId id="463" r:id="rId46"/>
    <p:sldId id="464" r:id="rId47"/>
    <p:sldId id="473" r:id="rId48"/>
    <p:sldId id="460" r:id="rId49"/>
    <p:sldId id="461" r:id="rId50"/>
    <p:sldId id="462" r:id="rId51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FF00"/>
    <a:srgbClr val="C66146"/>
    <a:srgbClr val="360FA3"/>
    <a:srgbClr val="00B2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-45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6D0D1-6234-4F18-998E-0CAAD3DEC451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0FE61-0399-40EB-A0A1-A1CB6F7E9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2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C124-E31B-314B-9A27-DCCDE9C7F20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5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6426099"/>
            <a:ext cx="9144000" cy="4319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85342" y="0"/>
            <a:ext cx="3071004" cy="6426099"/>
          </a:xfrm>
          <a:prstGeom prst="rect">
            <a:avLst/>
          </a:prstGeom>
          <a:gradFill flip="none" rotWithShape="1">
            <a:gsLst>
              <a:gs pos="0">
                <a:srgbClr val="008657">
                  <a:shade val="30000"/>
                  <a:satMod val="115000"/>
                </a:srgbClr>
              </a:gs>
              <a:gs pos="50000">
                <a:srgbClr val="008657">
                  <a:shade val="67500"/>
                  <a:satMod val="115000"/>
                </a:srgbClr>
              </a:gs>
              <a:gs pos="100000">
                <a:srgbClr val="008657">
                  <a:shade val="100000"/>
                  <a:satMod val="115000"/>
                </a:srgb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rgbClr val="00865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New_DOE_Logo_Color_042808.png"/>
          <p:cNvPicPr>
            <a:picLocks noChangeAspect="1"/>
          </p:cNvPicPr>
          <p:nvPr/>
        </p:nvPicPr>
        <p:blipFill rotWithShape="1">
          <a:blip r:embed="rId2" cstate="print"/>
          <a:srcRect l="-1" t="-11082" r="-3675" b="-11082"/>
          <a:stretch/>
        </p:blipFill>
        <p:spPr bwMode="auto">
          <a:xfrm>
            <a:off x="303417" y="6437974"/>
            <a:ext cx="1417315" cy="42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52" y="6485683"/>
            <a:ext cx="2404872" cy="305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 b="6294"/>
          <a:stretch/>
        </p:blipFill>
        <p:spPr>
          <a:xfrm>
            <a:off x="6085342" y="283"/>
            <a:ext cx="3075160" cy="6425816"/>
          </a:xfrm>
          <a:prstGeom prst="rect">
            <a:avLst/>
          </a:prstGeom>
        </p:spPr>
      </p:pic>
      <p:pic>
        <p:nvPicPr>
          <p:cNvPr id="12" name="Picture 1" descr="nscd_Circles_PPT_template4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7" t="12038" b="14075"/>
          <a:stretch>
            <a:fillRect/>
          </a:stretch>
        </p:blipFill>
        <p:spPr bwMode="auto">
          <a:xfrm>
            <a:off x="4381500" y="825500"/>
            <a:ext cx="4762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6426099"/>
            <a:ext cx="9144000" cy="43190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38100" dir="189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52" y="6485683"/>
            <a:ext cx="2404872" cy="30508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22960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6560" y="1291787"/>
            <a:ext cx="82296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688586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8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8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633485"/>
            <a:ext cx="2895600" cy="182562"/>
          </a:xfrm>
          <a:prstGeom prst="rect">
            <a:avLst/>
          </a:prstGeom>
          <a:ln/>
        </p:spPr>
        <p:txBody>
          <a:bodyPr/>
          <a:lstStyle/>
          <a:p>
            <a:pPr algn="l"/>
            <a:r>
              <a:rPr lang="en-US" sz="8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SLHiPP-4</a:t>
            </a:r>
            <a:r>
              <a:rPr lang="en-US" sz="800" baseline="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, May 15-16, 2014</a:t>
            </a:r>
            <a:endParaRPr lang="en-US" sz="8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381000"/>
            <a:ext cx="6096000" cy="1348061"/>
          </a:xfrm>
        </p:spPr>
        <p:txBody>
          <a:bodyPr/>
          <a:lstStyle/>
          <a:p>
            <a:r>
              <a:rPr lang="en-US" sz="3200" dirty="0" smtClean="0"/>
              <a:t>SNS Lessons Learned from Design, Integration, and Operation</a:t>
            </a:r>
            <a:endParaRPr lang="en-US" sz="2400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28600" y="2895600"/>
            <a:ext cx="4473575" cy="2406813"/>
          </a:xfrm>
        </p:spPr>
        <p:txBody>
          <a:bodyPr/>
          <a:lstStyle/>
          <a:p>
            <a:pPr>
              <a:spcBef>
                <a:spcPct val="0"/>
              </a:spcBef>
              <a:buFont typeface="Arial" pitchFamily="34" charset="0"/>
              <a:buNone/>
            </a:pPr>
            <a:r>
              <a:rPr lang="en-US" sz="1600" b="0" dirty="0" smtClean="0">
                <a:latin typeface="Arial Narrow" pitchFamily="34" charset="0"/>
              </a:rPr>
              <a:t>Presented at the </a:t>
            </a:r>
            <a:r>
              <a:rPr lang="en-US" sz="1600" dirty="0" smtClean="0">
                <a:latin typeface="Arial Narrow" pitchFamily="34" charset="0"/>
              </a:rPr>
              <a:t/>
            </a:r>
            <a:br>
              <a:rPr lang="en-US" sz="1600" dirty="0" smtClean="0">
                <a:latin typeface="Arial Narrow" pitchFamily="34" charset="0"/>
              </a:rPr>
            </a:br>
            <a:r>
              <a:rPr lang="en-US" sz="2000" dirty="0" smtClean="0">
                <a:latin typeface="Arial Narrow" pitchFamily="34" charset="0"/>
              </a:rPr>
              <a:t>4</a:t>
            </a:r>
            <a:r>
              <a:rPr lang="en-US" sz="2000" baseline="30000" dirty="0" smtClean="0">
                <a:latin typeface="Arial Narrow" pitchFamily="34" charset="0"/>
              </a:rPr>
              <a:t>th</a:t>
            </a:r>
            <a:r>
              <a:rPr lang="en-US" sz="2000" dirty="0" smtClean="0">
                <a:latin typeface="Arial Narrow" pitchFamily="34" charset="0"/>
              </a:rPr>
              <a:t> Open Collaboration Meeting </a:t>
            </a:r>
          </a:p>
          <a:p>
            <a:pPr>
              <a:spcBef>
                <a:spcPct val="0"/>
              </a:spcBef>
              <a:buFont typeface="Arial" pitchFamily="34" charset="0"/>
              <a:buNone/>
            </a:pPr>
            <a:r>
              <a:rPr lang="en-US" sz="2000" dirty="0" smtClean="0"/>
              <a:t>on Superconducting </a:t>
            </a:r>
            <a:r>
              <a:rPr lang="en-US" sz="2000" dirty="0" err="1" smtClean="0"/>
              <a:t>Linacs</a:t>
            </a:r>
            <a:r>
              <a:rPr lang="en-US" sz="2000" dirty="0" smtClean="0"/>
              <a:t> for High Power Proton Beams (SLHiPP-4), CERN</a:t>
            </a:r>
            <a:endParaRPr lang="en-US" sz="2000" dirty="0" smtClean="0">
              <a:latin typeface="Arial Narrow" pitchFamily="34" charset="0"/>
            </a:endParaRPr>
          </a:p>
          <a:p>
            <a:pPr>
              <a:spcBef>
                <a:spcPct val="0"/>
              </a:spcBef>
              <a:buFont typeface="Arial" pitchFamily="34" charset="0"/>
              <a:buNone/>
            </a:pPr>
            <a:r>
              <a:rPr lang="en-US" sz="2000" dirty="0" smtClean="0"/>
              <a:t>May 15-16, 2014</a:t>
            </a:r>
            <a:endParaRPr lang="en-US" sz="2000" dirty="0" smtClean="0">
              <a:latin typeface="Arial Narrow" pitchFamily="34" charset="0"/>
            </a:endParaRPr>
          </a:p>
          <a:p>
            <a:pPr>
              <a:spcBef>
                <a:spcPts val="1200"/>
              </a:spcBef>
              <a:buFont typeface="Arial" pitchFamily="34" charset="0"/>
              <a:buNone/>
            </a:pPr>
            <a:r>
              <a:rPr lang="en-US" sz="2000" dirty="0" err="1" smtClean="0">
                <a:latin typeface="Arial Narrow" pitchFamily="34" charset="0"/>
              </a:rPr>
              <a:t>Sang-ho</a:t>
            </a:r>
            <a:r>
              <a:rPr lang="en-US" sz="2000" dirty="0" smtClean="0">
                <a:latin typeface="Arial Narrow" pitchFamily="34" charset="0"/>
              </a:rPr>
              <a:t> Kim</a:t>
            </a:r>
          </a:p>
          <a:p>
            <a:pPr>
              <a:spcBef>
                <a:spcPct val="0"/>
              </a:spcBef>
              <a:buFont typeface="Arial" pitchFamily="34" charset="0"/>
              <a:buNone/>
            </a:pPr>
            <a:r>
              <a:rPr lang="en-US" sz="2000" dirty="0" smtClean="0">
                <a:latin typeface="Arial Narrow" pitchFamily="34" charset="0"/>
              </a:rPr>
              <a:t>Spallation Neutron Source</a:t>
            </a:r>
            <a:br>
              <a:rPr lang="en-US" sz="2000" dirty="0" smtClean="0">
                <a:latin typeface="Arial Narrow" pitchFamily="34" charset="0"/>
              </a:rPr>
            </a:br>
            <a:r>
              <a:rPr lang="en-US" sz="2000" b="0" dirty="0" smtClean="0">
                <a:latin typeface="Arial Narrow" pitchFamily="34" charset="0"/>
              </a:rPr>
              <a:t>Research Accelerator Division, ORNL</a:t>
            </a:r>
          </a:p>
        </p:txBody>
      </p:sp>
    </p:spTree>
    <p:extLst>
      <p:ext uri="{BB962C8B-B14F-4D97-AF65-F5344CB8AC3E}">
        <p14:creationId xmlns:p14="http://schemas.microsoft.com/office/powerpoint/2010/main" val="170437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2910" y="177800"/>
            <a:ext cx="8229600" cy="88036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 smtClean="0"/>
              <a:t>Limiting gradients </a:t>
            </a:r>
            <a:r>
              <a:rPr lang="en-US" dirty="0" smtClean="0"/>
              <a:t>of </a:t>
            </a:r>
            <a:r>
              <a:rPr lang="en-US" dirty="0" smtClean="0"/>
              <a:t>both types of cavities at low and high duty factor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6560" y="1291786"/>
            <a:ext cx="3232440" cy="4772589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Electrons from one cavity can affect other cavities in the cryomodule</a:t>
            </a:r>
          </a:p>
          <a:p>
            <a:r>
              <a:rPr lang="en-US" sz="2400" dirty="0" smtClean="0"/>
              <a:t>At low repetition rate the limiting gradients between individual and collective are about same. (longer gap between pulses)</a:t>
            </a:r>
          </a:p>
          <a:p>
            <a:r>
              <a:rPr lang="en-US" sz="2400" dirty="0" smtClean="0"/>
              <a:t>At higher duty factor (&gt;30 Hz) collective effect </a:t>
            </a:r>
            <a:r>
              <a:rPr lang="en-US" sz="2400" dirty="0" smtClean="0"/>
              <a:t>decreases </a:t>
            </a:r>
            <a:r>
              <a:rPr lang="en-US" sz="2400" dirty="0" smtClean="0"/>
              <a:t>achievable gradients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999" y="1447800"/>
            <a:ext cx="5515009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0800000">
            <a:off x="3276600" y="2590800"/>
            <a:ext cx="461665" cy="205440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 smtClean="0"/>
              <a:t>Number of Cavities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57150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Eacc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14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ND_all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3494" r="45184" b="64140"/>
          <a:stretch>
            <a:fillRect/>
          </a:stretch>
        </p:blipFill>
        <p:spPr bwMode="auto">
          <a:xfrm>
            <a:off x="409575" y="2255838"/>
            <a:ext cx="3082925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ND_15_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 t="3178" r="45349" b="64105"/>
          <a:stretch>
            <a:fillRect/>
          </a:stretch>
        </p:blipFill>
        <p:spPr bwMode="auto">
          <a:xfrm>
            <a:off x="407988" y="4322763"/>
            <a:ext cx="3060700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1774825" y="4543425"/>
            <a:ext cx="16097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600" b="0">
                <a:latin typeface="Arial" charset="0"/>
                <a:ea typeface="굴림" pitchFamily="50" charset="-127"/>
              </a:rPr>
              <a:t>15a; 19 MV/m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600" b="0">
                <a:latin typeface="Arial" charset="0"/>
                <a:ea typeface="굴림" pitchFamily="50" charset="-127"/>
              </a:rPr>
              <a:t>15b; 17 MV/m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600" b="0">
                <a:latin typeface="Arial" charset="0"/>
                <a:ea typeface="굴림" pitchFamily="50" charset="-127"/>
              </a:rPr>
              <a:t>15c; 21.5 MV/m</a:t>
            </a: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1812925" y="2481263"/>
            <a:ext cx="16208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600" b="0">
                <a:latin typeface="Arial" charset="0"/>
                <a:ea typeface="굴림" pitchFamily="50" charset="-127"/>
              </a:rPr>
              <a:t>13a; 14.5 MV/m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600" b="0">
                <a:latin typeface="Arial" charset="0"/>
                <a:ea typeface="굴림" pitchFamily="50" charset="-127"/>
              </a:rPr>
              <a:t>13b; 15 MV/m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600" b="0">
                <a:latin typeface="Arial" charset="0"/>
                <a:ea typeface="굴림" pitchFamily="50" charset="-127"/>
              </a:rPr>
              <a:t>13c; 15 MV/m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600" b="0">
                <a:latin typeface="Arial" charset="0"/>
                <a:ea typeface="굴림" pitchFamily="50" charset="-127"/>
              </a:rPr>
              <a:t>13d; 10.5 MV/m</a:t>
            </a: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1354138" y="6340475"/>
            <a:ext cx="1271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400" b="0">
                <a:latin typeface="Arial" charset="0"/>
                <a:ea typeface="굴림" pitchFamily="50" charset="-127"/>
              </a:rPr>
              <a:t>(1 unit=10 us)</a:t>
            </a:r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 rot="10800000">
            <a:off x="0" y="3622675"/>
            <a:ext cx="3968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400" b="0">
                <a:latin typeface="Arial" charset="0"/>
                <a:ea typeface="굴림" pitchFamily="50" charset="-127"/>
              </a:rPr>
              <a:t>Radiation (arb. unit)</a:t>
            </a:r>
          </a:p>
        </p:txBody>
      </p:sp>
      <p:pic>
        <p:nvPicPr>
          <p:cNvPr id="21512" name="Picture 4" descr="quench_detecto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8" y="2232025"/>
            <a:ext cx="2806700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5" descr="quench_detecto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2232025"/>
            <a:ext cx="2805112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Freeform 8"/>
          <p:cNvSpPr>
            <a:spLocks/>
          </p:cNvSpPr>
          <p:nvPr/>
        </p:nvSpPr>
        <p:spPr bwMode="auto">
          <a:xfrm flipH="1">
            <a:off x="4452938" y="3365500"/>
            <a:ext cx="123825" cy="438150"/>
          </a:xfrm>
          <a:custGeom>
            <a:avLst/>
            <a:gdLst>
              <a:gd name="T0" fmla="*/ 2147483647 w 15"/>
              <a:gd name="T1" fmla="*/ 0 h 226"/>
              <a:gd name="T2" fmla="*/ 2147483647 w 15"/>
              <a:gd name="T3" fmla="*/ 2147483647 h 226"/>
              <a:gd name="T4" fmla="*/ 0 w 15"/>
              <a:gd name="T5" fmla="*/ 2147483647 h 226"/>
              <a:gd name="T6" fmla="*/ 0 60000 65536"/>
              <a:gd name="T7" fmla="*/ 0 60000 65536"/>
              <a:gd name="T8" fmla="*/ 0 60000 65536"/>
              <a:gd name="T9" fmla="*/ 0 w 15"/>
              <a:gd name="T10" fmla="*/ 0 h 226"/>
              <a:gd name="T11" fmla="*/ 15 w 15"/>
              <a:gd name="T12" fmla="*/ 226 h 2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226">
                <a:moveTo>
                  <a:pt x="15" y="0"/>
                </a:moveTo>
                <a:lnTo>
                  <a:pt x="10" y="128"/>
                </a:lnTo>
                <a:lnTo>
                  <a:pt x="0" y="22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Freeform 9"/>
          <p:cNvSpPr>
            <a:spLocks/>
          </p:cNvSpPr>
          <p:nvPr/>
        </p:nvSpPr>
        <p:spPr bwMode="auto">
          <a:xfrm>
            <a:off x="7326313" y="3692525"/>
            <a:ext cx="441325" cy="827088"/>
          </a:xfrm>
          <a:custGeom>
            <a:avLst/>
            <a:gdLst>
              <a:gd name="T0" fmla="*/ 2147483647 w 211"/>
              <a:gd name="T1" fmla="*/ 2147483647 h 540"/>
              <a:gd name="T2" fmla="*/ 2147483647 w 211"/>
              <a:gd name="T3" fmla="*/ 0 h 540"/>
              <a:gd name="T4" fmla="*/ 0 w 211"/>
              <a:gd name="T5" fmla="*/ 2147483647 h 540"/>
              <a:gd name="T6" fmla="*/ 0 60000 65536"/>
              <a:gd name="T7" fmla="*/ 0 60000 65536"/>
              <a:gd name="T8" fmla="*/ 0 60000 65536"/>
              <a:gd name="T9" fmla="*/ 0 w 211"/>
              <a:gd name="T10" fmla="*/ 0 h 540"/>
              <a:gd name="T11" fmla="*/ 211 w 211"/>
              <a:gd name="T12" fmla="*/ 540 h 5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" h="540">
                <a:moveTo>
                  <a:pt x="211" y="350"/>
                </a:moveTo>
                <a:lnTo>
                  <a:pt x="87" y="0"/>
                </a:lnTo>
                <a:lnTo>
                  <a:pt x="0" y="54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2"/>
          <p:cNvSpPr txBox="1">
            <a:spLocks/>
          </p:cNvSpPr>
          <p:nvPr/>
        </p:nvSpPr>
        <p:spPr>
          <a:xfrm>
            <a:off x="111125" y="177800"/>
            <a:ext cx="8707438" cy="698500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000">
                <a:solidFill>
                  <a:srgbClr val="006C3A"/>
                </a:solidFill>
                <a:latin typeface="Arial Black" pitchFamily="34" charset="0"/>
                <a:ea typeface="+mj-ea"/>
                <a:cs typeface="+mj-cs"/>
              </a:rPr>
              <a:t>End Group Heating &amp; Partial quench</a:t>
            </a:r>
            <a:endParaRPr lang="en-US" sz="3000" dirty="0">
              <a:solidFill>
                <a:srgbClr val="006C3A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21517" name="TextBox 13"/>
          <p:cNvSpPr txBox="1">
            <a:spLocks noChangeArrowheads="1"/>
          </p:cNvSpPr>
          <p:nvPr/>
        </p:nvSpPr>
        <p:spPr bwMode="auto">
          <a:xfrm>
            <a:off x="4884738" y="1655763"/>
            <a:ext cx="25638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>
                <a:latin typeface="Arial" charset="0"/>
              </a:rPr>
              <a:t>At partial Quench</a:t>
            </a:r>
          </a:p>
        </p:txBody>
      </p:sp>
      <p:sp>
        <p:nvSpPr>
          <p:cNvPr id="21518" name="TextBox 14"/>
          <p:cNvSpPr txBox="1">
            <a:spLocks noChangeArrowheads="1"/>
          </p:cNvSpPr>
          <p:nvPr/>
        </p:nvSpPr>
        <p:spPr bwMode="auto">
          <a:xfrm>
            <a:off x="4046538" y="5324475"/>
            <a:ext cx="1878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b="0">
                <a:latin typeface="Arial" charset="0"/>
              </a:rPr>
              <a:t>Cavity Field </a:t>
            </a:r>
          </a:p>
        </p:txBody>
      </p:sp>
      <p:sp>
        <p:nvSpPr>
          <p:cNvPr id="21519" name="TextBox 15"/>
          <p:cNvSpPr txBox="1">
            <a:spLocks noChangeArrowheads="1"/>
          </p:cNvSpPr>
          <p:nvPr/>
        </p:nvSpPr>
        <p:spPr bwMode="auto">
          <a:xfrm>
            <a:off x="6853238" y="5289550"/>
            <a:ext cx="1604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b="0">
                <a:latin typeface="Arial" charset="0"/>
              </a:rPr>
              <a:t>Forward P</a:t>
            </a:r>
          </a:p>
        </p:txBody>
      </p:sp>
      <p:sp>
        <p:nvSpPr>
          <p:cNvPr id="21520" name="TextBox 13"/>
          <p:cNvSpPr txBox="1">
            <a:spLocks noChangeArrowheads="1"/>
          </p:cNvSpPr>
          <p:nvPr/>
        </p:nvSpPr>
        <p:spPr bwMode="auto">
          <a:xfrm>
            <a:off x="414338" y="1808163"/>
            <a:ext cx="2584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b="0">
                <a:latin typeface="Arial" charset="0"/>
              </a:rPr>
              <a:t>Radiation Signals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4338" y="693003"/>
            <a:ext cx="842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Electron </a:t>
            </a:r>
            <a:r>
              <a:rPr lang="en-US" sz="2400" dirty="0" smtClean="0"/>
              <a:t>activity induces </a:t>
            </a:r>
            <a:r>
              <a:rPr lang="en-US" sz="2400" dirty="0" smtClean="0"/>
              <a:t>heating mostly </a:t>
            </a:r>
            <a:r>
              <a:rPr lang="en-US" sz="2400" dirty="0" smtClean="0"/>
              <a:t>at end group, and ends up with partial </a:t>
            </a:r>
            <a:r>
              <a:rPr lang="en-US" sz="2400" dirty="0" smtClean="0"/>
              <a:t>quench at the end groups</a:t>
            </a:r>
            <a:r>
              <a:rPr lang="en-US" sz="24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380365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Majority of CMs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5786438"/>
            <a:ext cx="128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few CMs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48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09" y="177800"/>
            <a:ext cx="8752177" cy="484748"/>
          </a:xfrm>
        </p:spPr>
        <p:txBody>
          <a:bodyPr/>
          <a:lstStyle/>
          <a:p>
            <a:r>
              <a:rPr lang="en-US" dirty="0" smtClean="0"/>
              <a:t>SNS SCL commissioning and </a:t>
            </a:r>
            <a:r>
              <a:rPr lang="en-US" dirty="0" smtClean="0"/>
              <a:t>operations</a:t>
            </a:r>
            <a:endParaRPr lang="en-US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52400" y="838200"/>
            <a:ext cx="8802687" cy="382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 smtClean="0">
                <a:solidFill>
                  <a:srgbClr val="0000FF"/>
                </a:solidFill>
                <a:ea typeface="굴림" pitchFamily="50" charset="-127"/>
              </a:rPr>
              <a:t>Completed CM installation</a:t>
            </a:r>
            <a:r>
              <a:rPr lang="en-US" altLang="ko-KR" sz="2400" dirty="0" smtClean="0">
                <a:ea typeface="굴림" pitchFamily="50" charset="-127"/>
              </a:rPr>
              <a:t> (April-June 2005)</a:t>
            </a:r>
          </a:p>
          <a:p>
            <a:r>
              <a:rPr lang="en-US" altLang="ko-KR" sz="2400" dirty="0" smtClean="0">
                <a:solidFill>
                  <a:srgbClr val="0000FF"/>
                </a:solidFill>
                <a:ea typeface="굴림" pitchFamily="50" charset="-127"/>
              </a:rPr>
              <a:t>SCL commissioning with beam</a:t>
            </a:r>
            <a:r>
              <a:rPr lang="en-US" altLang="ko-KR" sz="2400" dirty="0" smtClean="0">
                <a:ea typeface="굴림" pitchFamily="50" charset="-127"/>
              </a:rPr>
              <a:t> (Aug.-Sep. 2005)</a:t>
            </a:r>
          </a:p>
          <a:p>
            <a:r>
              <a:rPr lang="en-US" altLang="ko-KR" sz="2400" dirty="0" smtClean="0">
                <a:solidFill>
                  <a:srgbClr val="0000FF"/>
                </a:solidFill>
                <a:ea typeface="굴림" pitchFamily="50" charset="-127"/>
              </a:rPr>
              <a:t>Formal production run</a:t>
            </a:r>
            <a:r>
              <a:rPr lang="en-US" altLang="ko-KR" sz="2400" dirty="0" smtClean="0">
                <a:ea typeface="굴림" pitchFamily="50" charset="-127"/>
              </a:rPr>
              <a:t> (since Oct. </a:t>
            </a:r>
            <a:r>
              <a:rPr lang="en-US" altLang="ko-KR" sz="2400" dirty="0" smtClean="0">
                <a:ea typeface="굴림" pitchFamily="50" charset="-127"/>
              </a:rPr>
              <a:t>2006: FY07) </a:t>
            </a:r>
            <a:r>
              <a:rPr lang="en-US" altLang="ko-KR" sz="2400" dirty="0" smtClean="0">
                <a:ea typeface="굴림" pitchFamily="50" charset="-127"/>
              </a:rPr>
              <a:t>4K operation</a:t>
            </a:r>
          </a:p>
          <a:p>
            <a:r>
              <a:rPr lang="en-US" altLang="ko-KR" sz="2400" dirty="0" smtClean="0">
                <a:solidFill>
                  <a:srgbClr val="0000FF"/>
                </a:solidFill>
                <a:ea typeface="굴림" pitchFamily="50" charset="-127"/>
              </a:rPr>
              <a:t>2 K transition</a:t>
            </a:r>
            <a:r>
              <a:rPr lang="en-US" altLang="ko-KR" sz="2400" dirty="0" smtClean="0">
                <a:ea typeface="굴림" pitchFamily="50" charset="-127"/>
              </a:rPr>
              <a:t>; 30 Hz production run (June 2007)</a:t>
            </a:r>
          </a:p>
          <a:p>
            <a:r>
              <a:rPr lang="en-US" altLang="ko-KR" sz="2400" dirty="0" smtClean="0">
                <a:solidFill>
                  <a:srgbClr val="0000FF"/>
                </a:solidFill>
                <a:ea typeface="굴림" pitchFamily="50" charset="-127"/>
              </a:rPr>
              <a:t>60 Hz </a:t>
            </a:r>
            <a:r>
              <a:rPr lang="en-US" altLang="ko-KR" sz="2400" dirty="0" smtClean="0">
                <a:ea typeface="굴림" pitchFamily="50" charset="-127"/>
              </a:rPr>
              <a:t>production run at 2.1 K (Since Nov. 2007)</a:t>
            </a:r>
          </a:p>
          <a:p>
            <a:r>
              <a:rPr lang="en-US" altLang="ko-KR" sz="2400" dirty="0" smtClean="0">
                <a:solidFill>
                  <a:srgbClr val="0000FF"/>
                </a:solidFill>
                <a:ea typeface="굴림" pitchFamily="50" charset="-127"/>
              </a:rPr>
              <a:t>Present run; 1.25MW beam on target at 60 Hz, ~940 MeV (+13MeV energy margin), 80 cavities in service</a:t>
            </a:r>
          </a:p>
          <a:p>
            <a:r>
              <a:rPr lang="en-US" altLang="ko-KR" sz="2400" dirty="0" smtClean="0">
                <a:solidFill>
                  <a:srgbClr val="0000FF"/>
                </a:solidFill>
                <a:ea typeface="굴림" pitchFamily="50" charset="-127"/>
              </a:rPr>
              <a:t>Presently SCL is running very </a:t>
            </a:r>
            <a:r>
              <a:rPr lang="en-US" altLang="ko-KR" sz="2400" dirty="0" smtClean="0">
                <a:solidFill>
                  <a:srgbClr val="0000FF"/>
                </a:solidFill>
                <a:ea typeface="굴림" pitchFamily="50" charset="-127"/>
              </a:rPr>
              <a:t>reliably</a:t>
            </a:r>
            <a:endParaRPr lang="en-US" altLang="ko-KR" sz="2400" dirty="0" smtClean="0">
              <a:solidFill>
                <a:srgbClr val="0000FF"/>
              </a:solidFill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3521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1" y="152400"/>
            <a:ext cx="9040826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rgbClr val="006600"/>
                </a:solidFill>
                <a:latin typeface="Arial Black" pitchFamily="34" charset="0"/>
              </a:rPr>
              <a:t>High availability for high power beam</a:t>
            </a:r>
            <a:endParaRPr lang="en-US" sz="3200" dirty="0">
              <a:solidFill>
                <a:srgbClr val="006600"/>
              </a:solidFill>
              <a:latin typeface="Arial Black" pitchFamily="34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76201" y="838200"/>
            <a:ext cx="9067799" cy="601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30188" indent="-230188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pitchFamily="34" charset="0"/>
              <a:buChar char="•"/>
            </a:pPr>
            <a:r>
              <a:rPr lang="en-US" altLang="ko-KR" sz="2400" b="1" dirty="0" smtClean="0">
                <a:latin typeface="Arial Narrow" pitchFamily="34" charset="0"/>
                <a:ea typeface="굴림" pitchFamily="50" charset="-127"/>
                <a:sym typeface="Wingdings" pitchFamily="2" charset="2"/>
              </a:rPr>
              <a:t>Matured </a:t>
            </a:r>
            <a:r>
              <a:rPr lang="en-US" altLang="ko-KR" sz="2400" b="1" dirty="0">
                <a:latin typeface="Arial Narrow" pitchFamily="34" charset="0"/>
                <a:ea typeface="굴림" pitchFamily="50" charset="-127"/>
                <a:sym typeface="Wingdings" pitchFamily="2" charset="2"/>
              </a:rPr>
              <a:t>operational experience of pulsed </a:t>
            </a:r>
            <a:r>
              <a:rPr lang="en-US" altLang="ko-KR" sz="2400" b="1" dirty="0" smtClean="0">
                <a:latin typeface="Arial Narrow" pitchFamily="34" charset="0"/>
                <a:ea typeface="굴림" pitchFamily="50" charset="-127"/>
                <a:sym typeface="Wingdings" pitchFamily="2" charset="2"/>
              </a:rPr>
              <a:t>proton SCL as </a:t>
            </a:r>
            <a:r>
              <a:rPr lang="en-US" altLang="ko-KR" sz="2400" b="1" dirty="0">
                <a:latin typeface="Arial Narrow" pitchFamily="34" charset="0"/>
                <a:ea typeface="굴림" pitchFamily="50" charset="-127"/>
                <a:sym typeface="Wingdings" pitchFamily="2" charset="2"/>
              </a:rPr>
              <a:t>a user </a:t>
            </a:r>
            <a:r>
              <a:rPr lang="en-US" altLang="ko-KR" sz="2400" b="1" dirty="0" smtClean="0">
                <a:latin typeface="Arial Narrow" pitchFamily="34" charset="0"/>
                <a:ea typeface="굴림" pitchFamily="50" charset="-127"/>
                <a:sym typeface="Wingdings" pitchFamily="2" charset="2"/>
              </a:rPr>
              <a:t>facility</a:t>
            </a:r>
          </a:p>
          <a:p>
            <a:pPr marL="230188" indent="-230188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pitchFamily="34" charset="0"/>
              <a:buChar char="•"/>
            </a:pPr>
            <a:r>
              <a:rPr lang="en-US" altLang="ko-KR" sz="2400" b="1" dirty="0">
                <a:latin typeface="Arial Narrow" pitchFamily="34" charset="0"/>
                <a:ea typeface="굴림" pitchFamily="50" charset="-127"/>
                <a:sym typeface="Wingdings" pitchFamily="2" charset="2"/>
              </a:rPr>
              <a:t>L</a:t>
            </a:r>
            <a:r>
              <a:rPr lang="en-US" altLang="ko-KR" sz="2400" b="1" dirty="0" smtClean="0">
                <a:latin typeface="Arial Narrow" pitchFamily="34" charset="0"/>
                <a:ea typeface="굴림" pitchFamily="50" charset="-127"/>
                <a:sym typeface="Wingdings" pitchFamily="2" charset="2"/>
              </a:rPr>
              <a:t>earned </a:t>
            </a:r>
            <a:r>
              <a:rPr lang="en-US" altLang="ko-KR" sz="2400" b="1" dirty="0">
                <a:latin typeface="Arial Narrow" pitchFamily="34" charset="0"/>
                <a:ea typeface="굴림" pitchFamily="50" charset="-127"/>
                <a:sym typeface="Wingdings" pitchFamily="2" charset="2"/>
              </a:rPr>
              <a:t>a lot in the last </a:t>
            </a:r>
            <a:r>
              <a:rPr lang="en-US" altLang="ko-KR" sz="2400" b="1" dirty="0" smtClean="0">
                <a:latin typeface="Arial Narrow" pitchFamily="34" charset="0"/>
                <a:ea typeface="굴림" pitchFamily="50" charset="-127"/>
                <a:sym typeface="Wingdings" pitchFamily="2" charset="2"/>
              </a:rPr>
              <a:t>10 </a:t>
            </a:r>
            <a:r>
              <a:rPr lang="en-US" altLang="ko-KR" sz="2400" b="1" dirty="0">
                <a:latin typeface="Arial Narrow" pitchFamily="34" charset="0"/>
                <a:ea typeface="굴림" pitchFamily="50" charset="-127"/>
                <a:sym typeface="Wingdings" pitchFamily="2" charset="2"/>
              </a:rPr>
              <a:t>years about operation of pulsed </a:t>
            </a:r>
            <a:r>
              <a:rPr lang="en-US" altLang="ko-KR" sz="2400" b="1" dirty="0" smtClean="0">
                <a:latin typeface="Arial Narrow" pitchFamily="34" charset="0"/>
                <a:ea typeface="굴림" pitchFamily="50" charset="-127"/>
                <a:sym typeface="Wingdings" pitchFamily="2" charset="2"/>
              </a:rPr>
              <a:t>SCL</a:t>
            </a:r>
            <a:r>
              <a:rPr lang="en-US" altLang="ko-KR" sz="2200" b="1" dirty="0" smtClean="0">
                <a:latin typeface="Arial Narrow" pitchFamily="34" charset="0"/>
                <a:ea typeface="굴림" pitchFamily="50" charset="-127"/>
                <a:sym typeface="Wingdings" pitchFamily="2" charset="2"/>
              </a:rPr>
              <a:t>: </a:t>
            </a:r>
            <a:endParaRPr lang="en-US" altLang="ko-KR" sz="2200" b="1" dirty="0">
              <a:latin typeface="Arial Narrow" pitchFamily="34" charset="0"/>
              <a:ea typeface="굴림" pitchFamily="50" charset="-127"/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altLang="ko-KR" sz="2200" dirty="0">
                <a:latin typeface="Arial Narrow" pitchFamily="34" charset="0"/>
                <a:ea typeface="굴림" pitchFamily="50" charset="-127"/>
                <a:sym typeface="Wingdings" pitchFamily="2" charset="2"/>
              </a:rPr>
              <a:t>Operating temperature, Heating by electron loadings (cavity, FPC, beam pipes), </a:t>
            </a:r>
            <a:r>
              <a:rPr lang="en-US" altLang="ko-KR" sz="2200" dirty="0" smtClean="0">
                <a:latin typeface="Arial Narrow" pitchFamily="34" charset="0"/>
                <a:ea typeface="굴림" pitchFamily="50" charset="-127"/>
                <a:sym typeface="Wingdings" pitchFamily="2" charset="2"/>
              </a:rPr>
              <a:t>Multipacting &amp; DC bias, Turn-on </a:t>
            </a:r>
            <a:r>
              <a:rPr lang="en-US" altLang="ko-KR" sz="2200" dirty="0">
                <a:latin typeface="Arial Narrow" pitchFamily="34" charset="0"/>
                <a:ea typeface="굴림" pitchFamily="50" charset="-127"/>
                <a:sym typeface="Wingdings" pitchFamily="2" charset="2"/>
              </a:rPr>
              <a:t>difficulties, HOM </a:t>
            </a:r>
            <a:r>
              <a:rPr lang="en-US" altLang="ko-KR" sz="2200" dirty="0" smtClean="0">
                <a:latin typeface="Arial Narrow" pitchFamily="34" charset="0"/>
                <a:ea typeface="굴림" pitchFamily="50" charset="-127"/>
                <a:sym typeface="Wingdings" pitchFamily="2" charset="2"/>
              </a:rPr>
              <a:t>coupler, </a:t>
            </a:r>
            <a:r>
              <a:rPr lang="en-US" altLang="ko-KR" sz="2200" dirty="0">
                <a:latin typeface="Arial Narrow" pitchFamily="34" charset="0"/>
                <a:ea typeface="굴림" pitchFamily="50" charset="-127"/>
                <a:sym typeface="Wingdings" pitchFamily="2" charset="2"/>
              </a:rPr>
              <a:t>RF Control, </a:t>
            </a:r>
            <a:r>
              <a:rPr lang="en-US" altLang="ko-KR" sz="2200" dirty="0" smtClean="0">
                <a:latin typeface="Arial Narrow" pitchFamily="34" charset="0"/>
                <a:ea typeface="굴림" pitchFamily="50" charset="-127"/>
                <a:sym typeface="Wingdings" pitchFamily="2" charset="2"/>
              </a:rPr>
              <a:t>Tuner, </a:t>
            </a:r>
            <a:r>
              <a:rPr lang="en-US" altLang="ko-KR" sz="2200" dirty="0">
                <a:latin typeface="Arial Narrow" pitchFamily="34" charset="0"/>
                <a:ea typeface="굴림" pitchFamily="50" charset="-127"/>
                <a:sym typeface="Wingdings" pitchFamily="2" charset="2"/>
              </a:rPr>
              <a:t>Beam loss, </a:t>
            </a:r>
            <a:r>
              <a:rPr lang="en-US" altLang="ko-KR" sz="2200" dirty="0">
                <a:latin typeface="Arial Narrow" pitchFamily="34" charset="0"/>
                <a:ea typeface="굴림" pitchFamily="50" charset="-127"/>
              </a:rPr>
              <a:t>interlocks/MPS, alarms, monitoring, </a:t>
            </a:r>
            <a:r>
              <a:rPr lang="en-US" altLang="ko-KR" sz="2200" dirty="0" smtClean="0">
                <a:latin typeface="Arial Narrow" pitchFamily="34" charset="0"/>
                <a:ea typeface="굴림" pitchFamily="50" charset="-127"/>
              </a:rPr>
              <a:t>…</a:t>
            </a:r>
            <a:endParaRPr lang="en-US" altLang="ko-KR" sz="2200" b="1" dirty="0" smtClean="0">
              <a:latin typeface="Arial Narrow" pitchFamily="34" charset="0"/>
              <a:ea typeface="굴림" pitchFamily="50" charset="-127"/>
              <a:sym typeface="Wingdings" pitchFamily="2" charset="2"/>
            </a:endParaRPr>
          </a:p>
          <a:p>
            <a:pPr marL="230188" indent="-230188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pitchFamily="34" charset="0"/>
              <a:buChar char="•"/>
            </a:pPr>
            <a:r>
              <a:rPr lang="en-US" sz="2400" b="1" dirty="0" smtClean="0">
                <a:latin typeface="Arial Narrow" pitchFamily="34" charset="0"/>
              </a:rPr>
              <a:t>Current operating parameters are providing very stable and reliable SCL operation</a:t>
            </a:r>
            <a:endParaRPr lang="en-US" sz="2400" b="1" dirty="0">
              <a:latin typeface="Arial Narrow" pitchFamily="34" charset="0"/>
            </a:endParaRPr>
          </a:p>
          <a:p>
            <a:pPr marL="687388" lvl="1" indent="-230188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pitchFamily="34" charset="0"/>
              <a:buChar char="•"/>
            </a:pPr>
            <a:r>
              <a:rPr lang="en-US" sz="2200" dirty="0">
                <a:latin typeface="Arial Narrow" pitchFamily="34" charset="0"/>
              </a:rPr>
              <a:t>Average trip (downtime): &lt; 1 trip/day (&lt;5 min./day) </a:t>
            </a:r>
          </a:p>
          <a:p>
            <a:pPr marL="687388" lvl="1" indent="-230188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 Narrow" pitchFamily="34" charset="0"/>
              </a:rPr>
              <a:t>Availability last 3 years: </a:t>
            </a:r>
            <a:endParaRPr lang="en-US" sz="2200" dirty="0">
              <a:latin typeface="Arial Narrow" pitchFamily="34" charset="0"/>
            </a:endParaRPr>
          </a:p>
          <a:p>
            <a:pPr marL="1144588" lvl="2" indent="-230188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pitchFamily="34" charset="0"/>
              <a:buChar char="•"/>
            </a:pPr>
            <a:r>
              <a:rPr lang="en-US" sz="2000" dirty="0">
                <a:latin typeface="Arial Narrow" pitchFamily="34" charset="0"/>
              </a:rPr>
              <a:t>Whole SCL system including RF, HVCM, Control, Vacuum, etc.: </a:t>
            </a:r>
            <a:r>
              <a:rPr lang="en-US" sz="2000" dirty="0" smtClean="0">
                <a:latin typeface="Arial Narrow" pitchFamily="34" charset="0"/>
              </a:rPr>
              <a:t>98 </a:t>
            </a:r>
            <a:r>
              <a:rPr lang="en-US" sz="2000" dirty="0">
                <a:latin typeface="Arial Narrow" pitchFamily="34" charset="0"/>
              </a:rPr>
              <a:t>%</a:t>
            </a:r>
          </a:p>
          <a:p>
            <a:pPr marL="1144588" lvl="2" indent="-230188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pitchFamily="34" charset="0"/>
              <a:buChar char="•"/>
            </a:pPr>
            <a:r>
              <a:rPr lang="en-US" sz="2000" dirty="0">
                <a:latin typeface="Arial Narrow" pitchFamily="34" charset="0"/>
              </a:rPr>
              <a:t>SCL cavities/cryomodules/CHL: 99.5 </a:t>
            </a:r>
            <a:r>
              <a:rPr lang="en-US" sz="2000" dirty="0" smtClean="0">
                <a:latin typeface="Arial Narrow" pitchFamily="34" charset="0"/>
              </a:rPr>
              <a:t>%</a:t>
            </a:r>
          </a:p>
          <a:p>
            <a:pPr marL="687388" lvl="1" indent="-230188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 Narrow" pitchFamily="34" charset="0"/>
              </a:rPr>
              <a:t>Operational flexibility is the major contributor for high availability of SCL</a:t>
            </a:r>
          </a:p>
          <a:p>
            <a:pPr marL="1144588" lvl="2" indent="-230188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 Narrow" pitchFamily="34" charset="0"/>
              </a:rPr>
              <a:t>Almost every </a:t>
            </a:r>
            <a:r>
              <a:rPr lang="en-US" sz="2000" dirty="0">
                <a:latin typeface="Arial Narrow" pitchFamily="34" charset="0"/>
              </a:rPr>
              <a:t>run several cavities have problems in sustaining the nominal operating gradients in various reasons: lower </a:t>
            </a:r>
            <a:r>
              <a:rPr lang="en-US" sz="2000" dirty="0" err="1">
                <a:latin typeface="Arial Narrow" pitchFamily="34" charset="0"/>
              </a:rPr>
              <a:t>Eacc</a:t>
            </a:r>
            <a:r>
              <a:rPr lang="en-US" sz="2000" dirty="0">
                <a:latin typeface="Arial Narrow" pitchFamily="34" charset="0"/>
              </a:rPr>
              <a:t> or </a:t>
            </a:r>
            <a:r>
              <a:rPr lang="en-US" sz="2000" dirty="0" smtClean="0">
                <a:latin typeface="Arial Narrow" pitchFamily="34" charset="0"/>
              </a:rPr>
              <a:t>turn-off to minimize downtime</a:t>
            </a:r>
            <a:endParaRPr lang="en-US" sz="2000" dirty="0" smtClean="0">
              <a:latin typeface="Arial Narrow" pitchFamily="34" charset="0"/>
            </a:endParaRPr>
          </a:p>
          <a:p>
            <a:pPr marL="1144588" lvl="2" indent="-230188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pitchFamily="34" charset="0"/>
              <a:buChar char="•"/>
            </a:pPr>
            <a:r>
              <a:rPr lang="en-US" sz="2000" dirty="0">
                <a:latin typeface="Arial Narrow" pitchFamily="34" charset="0"/>
              </a:rPr>
              <a:t>O</a:t>
            </a:r>
            <a:r>
              <a:rPr lang="en-US" sz="2000" dirty="0" smtClean="0">
                <a:latin typeface="Arial Narrow" pitchFamily="34" charset="0"/>
              </a:rPr>
              <a:t>verall no </a:t>
            </a:r>
            <a:r>
              <a:rPr lang="en-US" sz="2000" dirty="0" smtClean="0">
                <a:latin typeface="Arial Narrow" pitchFamily="34" charset="0"/>
              </a:rPr>
              <a:t>major </a:t>
            </a:r>
            <a:r>
              <a:rPr lang="en-US" sz="2000" dirty="0" smtClean="0">
                <a:latin typeface="Arial Narrow" pitchFamily="34" charset="0"/>
              </a:rPr>
              <a:t>performance degradation so far in long term, but requires many actions to keep performance/integrity</a:t>
            </a:r>
            <a:endParaRPr lang="en-US" sz="2000" dirty="0">
              <a:latin typeface="Arial Narrow" pitchFamily="34" charset="0"/>
            </a:endParaRPr>
          </a:p>
          <a:p>
            <a:pPr marL="1144588" lvl="2" indent="-230188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pitchFamily="34" charset="0"/>
              <a:buChar char="•"/>
            </a:pPr>
            <a:endParaRPr lang="en-US" sz="2400" b="1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0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81013"/>
          </a:xfrm>
        </p:spPr>
        <p:txBody>
          <a:bodyPr/>
          <a:lstStyle/>
          <a:p>
            <a:r>
              <a:rPr lang="en-US" altLang="en-US" smtClean="0"/>
              <a:t>Status of components and parts</a:t>
            </a: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160338" y="830263"/>
            <a:ext cx="8831262" cy="617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FPC; reasonably </a:t>
            </a:r>
            <a:r>
              <a:rPr lang="en-US" altLang="en-US" dirty="0" smtClean="0"/>
              <a:t>stable/robust. </a:t>
            </a:r>
            <a:r>
              <a:rPr lang="en-US" altLang="en-US" dirty="0" smtClean="0"/>
              <a:t>had two mild leaks </a:t>
            </a:r>
            <a:r>
              <a:rPr lang="en-US" altLang="en-US" dirty="0" smtClean="0"/>
              <a:t>at about </a:t>
            </a:r>
            <a:r>
              <a:rPr lang="en-US" altLang="en-US" dirty="0" smtClean="0"/>
              <a:t>10</a:t>
            </a:r>
            <a:r>
              <a:rPr lang="en-US" altLang="en-US" baseline="30000" dirty="0" smtClean="0"/>
              <a:t>-6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torr</a:t>
            </a:r>
            <a:r>
              <a:rPr lang="en-US" altLang="en-US" dirty="0" smtClean="0"/>
              <a:t> l/s from errant beam/discharge </a:t>
            </a:r>
            <a:r>
              <a:rPr lang="en-US" altLang="en-US" dirty="0" smtClean="0"/>
              <a:t>events (very slowly developed~ Over year). Not catastrophic failure</a:t>
            </a:r>
            <a:endParaRPr lang="en-US" altLang="en-US" dirty="0" smtClean="0"/>
          </a:p>
          <a:p>
            <a:r>
              <a:rPr lang="en-US" altLang="en-US" dirty="0" smtClean="0"/>
              <a:t>HOM coupler; vulnerable component especially during conditioning, MP (relatively dirty surface), decide to take out.</a:t>
            </a:r>
          </a:p>
          <a:p>
            <a:r>
              <a:rPr lang="en-US" altLang="en-US" dirty="0" smtClean="0"/>
              <a:t>Cavity </a:t>
            </a:r>
          </a:p>
          <a:p>
            <a:pPr lvl="1"/>
            <a:r>
              <a:rPr lang="en-US" altLang="en-US" dirty="0" smtClean="0"/>
              <a:t>MP; </a:t>
            </a:r>
            <a:r>
              <a:rPr lang="en-US" altLang="en-US" dirty="0" smtClean="0"/>
              <a:t>about 25 cavities show MP, </a:t>
            </a:r>
            <a:r>
              <a:rPr lang="en-US" altLang="en-US" dirty="0" smtClean="0"/>
              <a:t>not a </a:t>
            </a:r>
            <a:r>
              <a:rPr lang="en-US" altLang="en-US" dirty="0" smtClean="0"/>
              <a:t>showstopper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Field </a:t>
            </a:r>
            <a:r>
              <a:rPr lang="en-US" altLang="en-US" dirty="0" smtClean="0"/>
              <a:t>emission; not </a:t>
            </a:r>
            <a:r>
              <a:rPr lang="en-US" altLang="en-US" dirty="0" smtClean="0"/>
              <a:t>much changed, </a:t>
            </a:r>
            <a:r>
              <a:rPr lang="en-US" altLang="en-US" dirty="0" smtClean="0">
                <a:sym typeface="Wingdings" pitchFamily="2" charset="2"/>
              </a:rPr>
              <a:t>main limiting factor</a:t>
            </a:r>
          </a:p>
          <a:p>
            <a:pPr lvl="1"/>
            <a:r>
              <a:rPr lang="en-US" altLang="en-US" dirty="0" smtClean="0">
                <a:sym typeface="Wingdings" pitchFamily="2" charset="2"/>
              </a:rPr>
              <a:t>Errant beam/beam halo  could degrade cavity performance </a:t>
            </a:r>
            <a:endParaRPr lang="en-US" altLang="en-US" dirty="0" smtClean="0"/>
          </a:p>
          <a:p>
            <a:r>
              <a:rPr lang="en-US" altLang="en-US" dirty="0" smtClean="0"/>
              <a:t>Tuner; vulnerable component (both </a:t>
            </a:r>
            <a:r>
              <a:rPr lang="en-US" altLang="en-US" dirty="0" err="1" smtClean="0"/>
              <a:t>piezo</a:t>
            </a:r>
            <a:r>
              <a:rPr lang="en-US" altLang="en-US" dirty="0" smtClean="0"/>
              <a:t> and mech.). 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Large </a:t>
            </a:r>
            <a:r>
              <a:rPr lang="en-US" altLang="en-US" dirty="0" smtClean="0"/>
              <a:t>beam loading, low </a:t>
            </a:r>
            <a:r>
              <a:rPr lang="en-US" altLang="en-US" dirty="0" err="1" smtClean="0"/>
              <a:t>Qex</a:t>
            </a:r>
            <a:r>
              <a:rPr lang="en-US" altLang="en-US" dirty="0" smtClean="0"/>
              <a:t>, reasonable LFD, pretty good field regulation by LLRF</a:t>
            </a:r>
            <a:r>
              <a:rPr lang="en-US" altLang="en-US" dirty="0" smtClean="0">
                <a:sym typeface="Wingdings" panose="05000000000000000000" pitchFamily="2" charset="2"/>
              </a:rPr>
              <a:t> does not require </a:t>
            </a:r>
            <a:r>
              <a:rPr lang="en-US" altLang="en-US" dirty="0" err="1" smtClean="0">
                <a:sym typeface="Wingdings" panose="05000000000000000000" pitchFamily="2" charset="2"/>
              </a:rPr>
              <a:t>Piezo</a:t>
            </a:r>
            <a:r>
              <a:rPr lang="en-US" altLang="en-US" dirty="0" smtClean="0">
                <a:sym typeface="Wingdings" panose="05000000000000000000" pitchFamily="2" charset="2"/>
              </a:rPr>
              <a:t> </a:t>
            </a:r>
            <a:r>
              <a:rPr lang="en-US" altLang="en-US" dirty="0" smtClean="0">
                <a:sym typeface="Wingdings" panose="05000000000000000000" pitchFamily="2" charset="2"/>
              </a:rPr>
              <a:t>tuner (decide to take out)</a:t>
            </a:r>
            <a:endParaRPr lang="en-US" altLang="en-US" dirty="0" smtClean="0"/>
          </a:p>
          <a:p>
            <a:pPr>
              <a:buFont typeface="Arial" charset="0"/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13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14288" y="-85725"/>
            <a:ext cx="91297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3200" b="0" dirty="0">
                <a:solidFill>
                  <a:srgbClr val="00673E"/>
                </a:solidFill>
                <a:latin typeface="Arial Black" pitchFamily="34" charset="0"/>
                <a:ea typeface="굴림" pitchFamily="50" charset="-127"/>
              </a:rPr>
              <a:t>Turn-on and High </a:t>
            </a:r>
            <a:r>
              <a:rPr lang="en-US" altLang="ko-KR" sz="3200" b="0" dirty="0" smtClean="0">
                <a:solidFill>
                  <a:srgbClr val="00673E"/>
                </a:solidFill>
                <a:latin typeface="Arial Black" pitchFamily="34" charset="0"/>
                <a:ea typeface="굴림" pitchFamily="50" charset="-127"/>
              </a:rPr>
              <a:t>power commissioning</a:t>
            </a:r>
            <a:endParaRPr lang="en-US" altLang="ko-KR" sz="3200" b="0" dirty="0">
              <a:solidFill>
                <a:srgbClr val="00673E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77787" y="1108075"/>
            <a:ext cx="8990013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581025" indent="-238125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966788" indent="-271463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60000"/>
              </a:spcBef>
              <a:buClr>
                <a:srgbClr val="00673E"/>
              </a:buClr>
              <a:buFont typeface="Symbol" pitchFamily="18" charset="2"/>
              <a:buChar char="·"/>
            </a:pPr>
            <a:r>
              <a:rPr lang="en-US" altLang="ko-KR" sz="2400" dirty="0">
                <a:latin typeface="Arial" charset="0"/>
                <a:ea typeface="굴림" pitchFamily="50" charset="-127"/>
              </a:rPr>
              <a:t>First turn on must be closely watched and controlled (possible irreversible damage)</a:t>
            </a:r>
          </a:p>
          <a:p>
            <a:pPr lvl="1" eaLnBrk="1" hangingPunct="1"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</a:pPr>
            <a:r>
              <a:rPr lang="en-US" altLang="ko-KR" b="0" dirty="0">
                <a:latin typeface="Arial" charset="0"/>
                <a:ea typeface="굴림" pitchFamily="50" charset="-127"/>
              </a:rPr>
              <a:t>Initial (the first) powering-up, pushing limits, increasing rep. rate (extreme care, close attention)</a:t>
            </a:r>
          </a:p>
          <a:p>
            <a:pPr lvl="2" eaLnBrk="1" hangingPunct="1"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</a:pPr>
            <a:r>
              <a:rPr lang="en-US" altLang="ko-KR" sz="2200" b="0" dirty="0">
                <a:latin typeface="Arial" charset="0"/>
                <a:ea typeface="굴림" pitchFamily="50" charset="-127"/>
              </a:rPr>
              <a:t>Aggressive MP, burst of FE </a:t>
            </a:r>
            <a:r>
              <a:rPr lang="en-US" altLang="ko-KR" sz="2200" b="0" dirty="0">
                <a:latin typeface="Arial" charset="0"/>
                <a:ea typeface="굴림" pitchFamily="50" charset="-127"/>
                <a:sym typeface="Wingdings" pitchFamily="2" charset="2"/>
              </a:rPr>
              <a:t> possibly damage weak components</a:t>
            </a:r>
          </a:p>
          <a:p>
            <a:pPr lvl="2" eaLnBrk="1" hangingPunct="1"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·"/>
            </a:pPr>
            <a:r>
              <a:rPr lang="en-US" altLang="ko-KR" sz="2200" b="0" dirty="0">
                <a:latin typeface="Arial" charset="0"/>
                <a:ea typeface="굴림" pitchFamily="50" charset="-127"/>
              </a:rPr>
              <a:t>Similar situation after thermal cycle (and after long shut down too) </a:t>
            </a:r>
            <a:r>
              <a:rPr lang="en-US" altLang="ko-KR" sz="2200" b="0" dirty="0">
                <a:latin typeface="Arial" charset="0"/>
                <a:ea typeface="굴림" pitchFamily="50" charset="-127"/>
                <a:sym typeface="Wingdings" pitchFamily="2" charset="2"/>
              </a:rPr>
              <a:t> </a:t>
            </a:r>
            <a:r>
              <a:rPr lang="en-US" altLang="ko-KR" sz="2200" b="0" dirty="0">
                <a:latin typeface="Arial" charset="0"/>
                <a:ea typeface="굴림" pitchFamily="50" charset="-127"/>
              </a:rPr>
              <a:t>behavior of the same cavity can be considerably different from </a:t>
            </a:r>
            <a:r>
              <a:rPr lang="en-US" altLang="ko-KR" sz="2200" b="0" dirty="0" smtClean="0">
                <a:latin typeface="Arial" charset="0"/>
                <a:ea typeface="굴림" pitchFamily="50" charset="-127"/>
              </a:rPr>
              <a:t>one run </a:t>
            </a:r>
            <a:r>
              <a:rPr lang="en-US" altLang="ko-KR" sz="2200" b="0" dirty="0">
                <a:latin typeface="Arial" charset="0"/>
                <a:ea typeface="굴림" pitchFamily="50" charset="-127"/>
              </a:rPr>
              <a:t>to </a:t>
            </a:r>
            <a:r>
              <a:rPr lang="en-US" altLang="ko-KR" sz="2200" b="0" dirty="0" smtClean="0">
                <a:latin typeface="Arial" charset="0"/>
                <a:ea typeface="굴림" pitchFamily="50" charset="-127"/>
              </a:rPr>
              <a:t>another (gas redistribution)</a:t>
            </a:r>
            <a:endParaRPr lang="en-US" altLang="ko-KR" sz="2200" b="0" dirty="0">
              <a:latin typeface="Arial" charset="0"/>
              <a:ea typeface="굴림" pitchFamily="50" charset="-127"/>
            </a:endParaRPr>
          </a:p>
          <a:p>
            <a:pPr eaLnBrk="1" hangingPunct="1">
              <a:spcBef>
                <a:spcPct val="60000"/>
              </a:spcBef>
              <a:buClr>
                <a:srgbClr val="00673E"/>
              </a:buClr>
              <a:buFont typeface="Symbol" pitchFamily="18" charset="2"/>
              <a:buChar char="·"/>
            </a:pPr>
            <a:r>
              <a:rPr lang="en-US" altLang="ko-KR" sz="2400" dirty="0" smtClean="0">
                <a:latin typeface="Arial" charset="0"/>
                <a:ea typeface="굴림" pitchFamily="50" charset="-127"/>
              </a:rPr>
              <a:t>Cryomodules/strings </a:t>
            </a:r>
            <a:r>
              <a:rPr lang="en-US" altLang="ko-KR" sz="2400" dirty="0">
                <a:latin typeface="Arial" charset="0"/>
                <a:ea typeface="굴림" pitchFamily="50" charset="-127"/>
              </a:rPr>
              <a:t>must be removed and rebuilt if vented/damaged</a:t>
            </a:r>
          </a:p>
          <a:p>
            <a:pPr lvl="1" eaLnBrk="1" hangingPunct="1">
              <a:spcBef>
                <a:spcPct val="20000"/>
              </a:spcBef>
              <a:buClr>
                <a:srgbClr val="00673E"/>
              </a:buClr>
              <a:buFont typeface="Symbol" pitchFamily="18" charset="2"/>
              <a:buChar char="-"/>
            </a:pPr>
            <a:endParaRPr lang="en-US" altLang="ko-KR" sz="1200" dirty="0"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795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SCL tuning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640175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ko-KR" b="1" dirty="0">
                <a:ea typeface="굴림" pitchFamily="50" charset="-127"/>
              </a:rPr>
              <a:t>Beam </a:t>
            </a:r>
            <a:r>
              <a:rPr lang="en-US" altLang="ko-KR" b="1" dirty="0" smtClean="0">
                <a:ea typeface="굴림" pitchFamily="50" charset="-127"/>
              </a:rPr>
              <a:t>Energy</a:t>
            </a:r>
          </a:p>
          <a:p>
            <a:pPr lvl="1">
              <a:spcBef>
                <a:spcPts val="600"/>
              </a:spcBef>
            </a:pPr>
            <a:r>
              <a:rPr lang="en-US" altLang="ko-KR" sz="2200" dirty="0" smtClean="0">
                <a:ea typeface="굴림" pitchFamily="50" charset="-127"/>
              </a:rPr>
              <a:t>Have </a:t>
            </a:r>
            <a:r>
              <a:rPr lang="en-US" altLang="ko-KR" sz="2200" dirty="0">
                <a:ea typeface="굴림" pitchFamily="50" charset="-127"/>
              </a:rPr>
              <a:t>operated with output energies </a:t>
            </a:r>
            <a:r>
              <a:rPr lang="en-US" altLang="ko-KR" sz="2200" dirty="0" smtClean="0">
                <a:ea typeface="굴림" pitchFamily="50" charset="-127"/>
              </a:rPr>
              <a:t>ranges from 550 MeV to 1070 MeV</a:t>
            </a:r>
          </a:p>
          <a:p>
            <a:pPr lvl="1">
              <a:spcBef>
                <a:spcPts val="600"/>
              </a:spcBef>
            </a:pPr>
            <a:r>
              <a:rPr lang="en-US" altLang="ko-KR" sz="2200" dirty="0" smtClean="0">
                <a:ea typeface="굴림" pitchFamily="50" charset="-127"/>
              </a:rPr>
              <a:t>Routine </a:t>
            </a:r>
            <a:r>
              <a:rPr lang="en-US" altLang="ko-KR" sz="2200" dirty="0">
                <a:ea typeface="굴림" pitchFamily="50" charset="-127"/>
              </a:rPr>
              <a:t>operation </a:t>
            </a:r>
            <a:r>
              <a:rPr lang="en-US" altLang="ko-KR" sz="2200" dirty="0" smtClean="0">
                <a:ea typeface="굴림" pitchFamily="50" charset="-127"/>
              </a:rPr>
              <a:t>at 60 Hz, full duty factor has </a:t>
            </a:r>
            <a:r>
              <a:rPr lang="en-US" altLang="ko-KR" sz="2200" dirty="0">
                <a:ea typeface="굴림" pitchFamily="50" charset="-127"/>
              </a:rPr>
              <a:t>been near </a:t>
            </a:r>
            <a:r>
              <a:rPr lang="en-US" altLang="ko-KR" sz="2200" dirty="0" smtClean="0">
                <a:ea typeface="굴림" pitchFamily="50" charset="-127"/>
              </a:rPr>
              <a:t>900-940 </a:t>
            </a:r>
            <a:r>
              <a:rPr lang="en-US" altLang="ko-KR" sz="2200" dirty="0" smtClean="0">
                <a:ea typeface="굴림" pitchFamily="50" charset="-127"/>
              </a:rPr>
              <a:t>MeV + energy margin</a:t>
            </a:r>
            <a:endParaRPr lang="en-US" altLang="ko-KR" sz="2200" dirty="0">
              <a:ea typeface="굴림" pitchFamily="50" charset="-127"/>
            </a:endParaRPr>
          </a:p>
          <a:p>
            <a:pPr>
              <a:spcBef>
                <a:spcPts val="600"/>
              </a:spcBef>
            </a:pPr>
            <a:r>
              <a:rPr lang="en-US" altLang="ko-KR" b="1" dirty="0" smtClean="0">
                <a:ea typeface="굴림" pitchFamily="50" charset="-127"/>
              </a:rPr>
              <a:t>Tune-up</a:t>
            </a:r>
          </a:p>
          <a:p>
            <a:pPr lvl="1">
              <a:spcBef>
                <a:spcPts val="600"/>
              </a:spcBef>
            </a:pPr>
            <a:r>
              <a:rPr lang="en-US" altLang="ko-KR" sz="2200" dirty="0" smtClean="0">
                <a:ea typeface="굴림" pitchFamily="50" charset="-127"/>
              </a:rPr>
              <a:t>SCL scaling time: took a few days in early days (machine trips during scan, learning process of staffs, software development) AP continuously improves </a:t>
            </a:r>
            <a:r>
              <a:rPr lang="en-US" altLang="ko-KR" sz="2200" dirty="0" smtClean="0">
                <a:ea typeface="굴림" pitchFamily="50" charset="-127"/>
              </a:rPr>
              <a:t>application </a:t>
            </a:r>
            <a:r>
              <a:rPr lang="en-US" altLang="ko-KR" sz="2200" dirty="0" smtClean="0">
                <a:ea typeface="굴림" pitchFamily="50" charset="-127"/>
              </a:rPr>
              <a:t>software</a:t>
            </a:r>
            <a:r>
              <a:rPr lang="en-US" altLang="ko-KR" sz="2200" dirty="0" smtClean="0">
                <a:ea typeface="굴림" pitchFamily="50" charset="-127"/>
                <a:sym typeface="Wingdings" panose="05000000000000000000" pitchFamily="2" charset="2"/>
              </a:rPr>
              <a:t> </a:t>
            </a:r>
            <a:r>
              <a:rPr lang="en-US" altLang="ko-KR" sz="2200" dirty="0" smtClean="0">
                <a:ea typeface="굴림" pitchFamily="50" charset="-127"/>
              </a:rPr>
              <a:t>Now 30 min. </a:t>
            </a:r>
          </a:p>
          <a:p>
            <a:pPr lvl="1">
              <a:spcBef>
                <a:spcPts val="600"/>
              </a:spcBef>
            </a:pPr>
            <a:r>
              <a:rPr lang="en-US" altLang="ko-KR" sz="2200" dirty="0" smtClean="0">
                <a:ea typeface="굴림" pitchFamily="50" charset="-127"/>
              </a:rPr>
              <a:t>It </a:t>
            </a:r>
            <a:r>
              <a:rPr lang="en-US" altLang="ko-KR" sz="2200" dirty="0">
                <a:ea typeface="굴림" pitchFamily="50" charset="-127"/>
              </a:rPr>
              <a:t>is </a:t>
            </a:r>
            <a:r>
              <a:rPr lang="en-US" altLang="ko-KR" sz="2200" dirty="0" smtClean="0">
                <a:ea typeface="굴림" pitchFamily="50" charset="-127"/>
              </a:rPr>
              <a:t>much faster </a:t>
            </a:r>
            <a:r>
              <a:rPr lang="en-US" altLang="ko-KR" sz="2200" dirty="0">
                <a:ea typeface="굴림" pitchFamily="50" charset="-127"/>
              </a:rPr>
              <a:t>to establish 81 phase/amplitude </a:t>
            </a:r>
            <a:r>
              <a:rPr lang="en-US" altLang="ko-KR" sz="2200" dirty="0" err="1">
                <a:ea typeface="굴림" pitchFamily="50" charset="-127"/>
              </a:rPr>
              <a:t>setpoints</a:t>
            </a:r>
            <a:r>
              <a:rPr lang="en-US" altLang="ko-KR" sz="2200" dirty="0">
                <a:ea typeface="굴림" pitchFamily="50" charset="-127"/>
              </a:rPr>
              <a:t> in SCL </a:t>
            </a:r>
            <a:r>
              <a:rPr lang="en-US" altLang="ko-KR" sz="2200" dirty="0" smtClean="0">
                <a:ea typeface="굴림" pitchFamily="50" charset="-127"/>
              </a:rPr>
              <a:t>than </a:t>
            </a:r>
            <a:r>
              <a:rPr lang="en-US" altLang="ko-KR" sz="2200" dirty="0">
                <a:ea typeface="굴림" pitchFamily="50" charset="-127"/>
              </a:rPr>
              <a:t>for the 10 normal conducting </a:t>
            </a:r>
            <a:r>
              <a:rPr lang="en-US" altLang="ko-KR" sz="2200" dirty="0" err="1" smtClean="0">
                <a:ea typeface="굴림" pitchFamily="50" charset="-127"/>
              </a:rPr>
              <a:t>setpoints</a:t>
            </a:r>
            <a:endParaRPr lang="en-US" altLang="ko-KR" sz="2200" dirty="0" smtClean="0"/>
          </a:p>
          <a:p>
            <a:pPr>
              <a:spcBef>
                <a:spcPts val="600"/>
              </a:spcBef>
            </a:pPr>
            <a:r>
              <a:rPr lang="en-US" altLang="ko-KR" dirty="0">
                <a:ea typeface="굴림" pitchFamily="50" charset="-127"/>
              </a:rPr>
              <a:t>•</a:t>
            </a:r>
            <a:r>
              <a:rPr lang="en-US" altLang="ko-KR" b="1" dirty="0" smtClean="0">
                <a:ea typeface="굴림" pitchFamily="50" charset="-127"/>
              </a:rPr>
              <a:t>Flexibility</a:t>
            </a:r>
            <a:endParaRPr lang="en-US" altLang="ko-KR" dirty="0" smtClean="0">
              <a:ea typeface="굴림" pitchFamily="50" charset="-127"/>
            </a:endParaRPr>
          </a:p>
          <a:p>
            <a:pPr lvl="1">
              <a:spcBef>
                <a:spcPts val="600"/>
              </a:spcBef>
            </a:pPr>
            <a:r>
              <a:rPr lang="en-US" altLang="ko-KR" sz="2200" dirty="0" smtClean="0">
                <a:ea typeface="굴림" pitchFamily="50" charset="-127"/>
              </a:rPr>
              <a:t>One </a:t>
            </a:r>
            <a:r>
              <a:rPr lang="en-US" altLang="ko-KR" sz="2200" dirty="0">
                <a:ea typeface="굴림" pitchFamily="50" charset="-127"/>
              </a:rPr>
              <a:t>of the main benefits of a superconducting linac </a:t>
            </a:r>
            <a:r>
              <a:rPr lang="en-US" altLang="ko-KR" sz="2200" dirty="0" smtClean="0">
                <a:ea typeface="굴림" pitchFamily="50" charset="-127"/>
              </a:rPr>
              <a:t>for </a:t>
            </a:r>
            <a:r>
              <a:rPr lang="en-US" altLang="ko-KR" sz="2200" dirty="0">
                <a:ea typeface="굴림" pitchFamily="50" charset="-127"/>
              </a:rPr>
              <a:t>proton beams is operational </a:t>
            </a:r>
            <a:r>
              <a:rPr lang="en-US" altLang="ko-KR" sz="2200" dirty="0" smtClean="0">
                <a:ea typeface="굴림" pitchFamily="50" charset="-127"/>
              </a:rPr>
              <a:t>flexibility</a:t>
            </a:r>
          </a:p>
          <a:p>
            <a:pPr lvl="1">
              <a:spcBef>
                <a:spcPts val="600"/>
              </a:spcBef>
            </a:pPr>
            <a:r>
              <a:rPr lang="en-US" altLang="ko-KR" sz="2200" dirty="0" smtClean="0">
                <a:ea typeface="굴림" pitchFamily="50" charset="-127"/>
              </a:rPr>
              <a:t>We </a:t>
            </a:r>
            <a:r>
              <a:rPr lang="en-US" altLang="ko-KR" sz="2200" dirty="0">
                <a:ea typeface="굴림" pitchFamily="50" charset="-127"/>
              </a:rPr>
              <a:t>have taken advantage of the flexibility of individually powered </a:t>
            </a:r>
            <a:r>
              <a:rPr lang="en-US" altLang="ko-KR" sz="2200" dirty="0" smtClean="0">
                <a:ea typeface="굴림" pitchFamily="50" charset="-127"/>
              </a:rPr>
              <a:t>superconducting </a:t>
            </a:r>
            <a:r>
              <a:rPr lang="en-US" altLang="ko-KR" sz="2200" dirty="0">
                <a:ea typeface="굴림" pitchFamily="50" charset="-127"/>
              </a:rPr>
              <a:t>cavities to “tune around” </a:t>
            </a:r>
            <a:r>
              <a:rPr lang="en-US" altLang="ko-KR" sz="2200" dirty="0" smtClean="0">
                <a:ea typeface="굴림" pitchFamily="50" charset="-127"/>
              </a:rPr>
              <a:t>cavities with </a:t>
            </a:r>
            <a:r>
              <a:rPr lang="en-US" altLang="ko-KR" sz="2200" dirty="0">
                <a:ea typeface="굴림" pitchFamily="50" charset="-127"/>
              </a:rPr>
              <a:t>reduced gradients, etc. </a:t>
            </a:r>
            <a:endParaRPr lang="en-US" altLang="ko-KR" sz="2200" dirty="0" smtClean="0">
              <a:ea typeface="굴림" pitchFamily="50" charset="-127"/>
            </a:endParaRPr>
          </a:p>
          <a:p>
            <a:pPr lvl="1">
              <a:spcBef>
                <a:spcPts val="600"/>
              </a:spcBef>
            </a:pPr>
            <a:r>
              <a:rPr lang="en-US" altLang="ko-KR" sz="2200" dirty="0" smtClean="0">
                <a:ea typeface="굴림" pitchFamily="50" charset="-127"/>
              </a:rPr>
              <a:t>Have </a:t>
            </a:r>
            <a:r>
              <a:rPr lang="en-US" altLang="ko-KR" sz="2200" dirty="0">
                <a:ea typeface="굴림" pitchFamily="50" charset="-127"/>
              </a:rPr>
              <a:t>operated with as many as 20 cavities turned off </a:t>
            </a:r>
            <a:r>
              <a:rPr lang="en-US" altLang="ko-KR" sz="2200" dirty="0" smtClean="0">
                <a:ea typeface="굴림" pitchFamily="50" charset="-127"/>
              </a:rPr>
              <a:t>in </a:t>
            </a:r>
            <a:r>
              <a:rPr lang="en-US" altLang="ko-KR" sz="2200" dirty="0">
                <a:ea typeface="굴림" pitchFamily="50" charset="-127"/>
              </a:rPr>
              <a:t>initial </a:t>
            </a:r>
            <a:r>
              <a:rPr lang="en-US" altLang="ko-KR" sz="2200" dirty="0" err="1">
                <a:ea typeface="굴림" pitchFamily="50" charset="-127"/>
              </a:rPr>
              <a:t>tuneup</a:t>
            </a:r>
            <a:r>
              <a:rPr lang="en-US" altLang="ko-KR" dirty="0">
                <a:ea typeface="굴림" pitchFamily="50" charset="-127"/>
              </a:rPr>
              <a:t>.</a:t>
            </a:r>
          </a:p>
          <a:p>
            <a:pPr>
              <a:spcBef>
                <a:spcPts val="600"/>
              </a:spcBef>
            </a:pPr>
            <a:endParaRPr lang="en-US" altLang="ko-KR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0451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57200" y="987552"/>
            <a:ext cx="8327033" cy="6099048"/>
            <a:chOff x="457200" y="758952"/>
            <a:chExt cx="8327033" cy="609904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758952"/>
              <a:ext cx="8327033" cy="6099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"/>
            <p:cNvSpPr txBox="1"/>
            <p:nvPr/>
          </p:nvSpPr>
          <p:spPr>
            <a:xfrm>
              <a:off x="1681560" y="1505117"/>
              <a:ext cx="816363" cy="35532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IPHI</a:t>
              </a:r>
            </a:p>
          </p:txBody>
        </p:sp>
        <p:sp>
          <p:nvSpPr>
            <p:cNvPr id="20" name="TextBox 1"/>
            <p:cNvSpPr txBox="1"/>
            <p:nvPr/>
          </p:nvSpPr>
          <p:spPr>
            <a:xfrm>
              <a:off x="2275802" y="1413447"/>
              <a:ext cx="816449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LEDA</a:t>
              </a:r>
            </a:p>
          </p:txBody>
        </p:sp>
        <p:sp>
          <p:nvSpPr>
            <p:cNvPr id="21" name="TextBox 1"/>
            <p:cNvSpPr txBox="1"/>
            <p:nvPr/>
          </p:nvSpPr>
          <p:spPr>
            <a:xfrm>
              <a:off x="4925225" y="2155829"/>
              <a:ext cx="816449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EFIT</a:t>
              </a:r>
            </a:p>
          </p:txBody>
        </p:sp>
        <p:sp>
          <p:nvSpPr>
            <p:cNvPr id="22" name="TextBox 1"/>
            <p:cNvSpPr txBox="1"/>
            <p:nvPr/>
          </p:nvSpPr>
          <p:spPr>
            <a:xfrm>
              <a:off x="4906534" y="1774741"/>
              <a:ext cx="816449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ADS</a:t>
              </a:r>
            </a:p>
          </p:txBody>
        </p:sp>
        <p:sp>
          <p:nvSpPr>
            <p:cNvPr id="23" name="TextBox 1"/>
            <p:cNvSpPr txBox="1"/>
            <p:nvPr/>
          </p:nvSpPr>
          <p:spPr>
            <a:xfrm>
              <a:off x="2893821" y="1167902"/>
              <a:ext cx="816449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IFMIF</a:t>
              </a:r>
            </a:p>
          </p:txBody>
        </p:sp>
        <p:sp>
          <p:nvSpPr>
            <p:cNvPr id="24" name="TextBox 1"/>
            <p:cNvSpPr txBox="1"/>
            <p:nvPr/>
          </p:nvSpPr>
          <p:spPr>
            <a:xfrm>
              <a:off x="4746151" y="2904344"/>
              <a:ext cx="816449" cy="35532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PSI</a:t>
              </a:r>
            </a:p>
          </p:txBody>
        </p:sp>
        <p:sp>
          <p:nvSpPr>
            <p:cNvPr id="25" name="TextBox 1"/>
            <p:cNvSpPr txBox="1"/>
            <p:nvPr/>
          </p:nvSpPr>
          <p:spPr>
            <a:xfrm>
              <a:off x="3818467" y="2768601"/>
              <a:ext cx="816449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en-US" sz="1600" b="1" dirty="0" smtClean="0"/>
                <a:t>FRIB</a:t>
              </a:r>
            </a:p>
            <a:p>
              <a:pPr>
                <a:lnSpc>
                  <a:spcPct val="70000"/>
                </a:lnSpc>
              </a:pPr>
              <a:r>
                <a:rPr lang="en-US" sz="1600" b="1" dirty="0" smtClean="0"/>
                <a:t>RISP</a:t>
              </a:r>
              <a:endParaRPr lang="en-US" sz="1600" b="1" dirty="0"/>
            </a:p>
          </p:txBody>
        </p:sp>
        <p:sp>
          <p:nvSpPr>
            <p:cNvPr id="26" name="TextBox 1"/>
            <p:cNvSpPr txBox="1"/>
            <p:nvPr/>
          </p:nvSpPr>
          <p:spPr>
            <a:xfrm>
              <a:off x="3581400" y="3226078"/>
              <a:ext cx="816449" cy="35532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PEFP</a:t>
              </a:r>
            </a:p>
          </p:txBody>
        </p:sp>
        <p:sp>
          <p:nvSpPr>
            <p:cNvPr id="27" name="TextBox 1"/>
            <p:cNvSpPr txBox="1"/>
            <p:nvPr/>
          </p:nvSpPr>
          <p:spPr>
            <a:xfrm>
              <a:off x="2432221" y="2658454"/>
              <a:ext cx="963830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SPIRAL-2</a:t>
              </a:r>
            </a:p>
          </p:txBody>
        </p:sp>
        <p:sp>
          <p:nvSpPr>
            <p:cNvPr id="28" name="TextBox 1"/>
            <p:cNvSpPr txBox="1"/>
            <p:nvPr/>
          </p:nvSpPr>
          <p:spPr>
            <a:xfrm>
              <a:off x="4933779" y="3715614"/>
              <a:ext cx="816362" cy="35532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ISIS</a:t>
              </a:r>
            </a:p>
          </p:txBody>
        </p:sp>
        <p:sp>
          <p:nvSpPr>
            <p:cNvPr id="29" name="TextBox 1"/>
            <p:cNvSpPr txBox="1"/>
            <p:nvPr/>
          </p:nvSpPr>
          <p:spPr>
            <a:xfrm>
              <a:off x="4463554" y="4066011"/>
              <a:ext cx="816449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PSR</a:t>
              </a:r>
            </a:p>
          </p:txBody>
        </p:sp>
        <p:sp>
          <p:nvSpPr>
            <p:cNvPr id="30" name="TextBox 1"/>
            <p:cNvSpPr txBox="1"/>
            <p:nvPr/>
          </p:nvSpPr>
          <p:spPr>
            <a:xfrm>
              <a:off x="3860670" y="3723848"/>
              <a:ext cx="907098" cy="35532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TRIUMF</a:t>
              </a:r>
            </a:p>
          </p:txBody>
        </p:sp>
        <p:sp>
          <p:nvSpPr>
            <p:cNvPr id="31" name="TextBox 1"/>
            <p:cNvSpPr txBox="1"/>
            <p:nvPr/>
          </p:nvSpPr>
          <p:spPr>
            <a:xfrm>
              <a:off x="4951402" y="3000570"/>
              <a:ext cx="816363" cy="35532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SNS</a:t>
              </a:r>
            </a:p>
          </p:txBody>
        </p:sp>
        <p:sp>
          <p:nvSpPr>
            <p:cNvPr id="32" name="TextBox 1"/>
            <p:cNvSpPr txBox="1"/>
            <p:nvPr/>
          </p:nvSpPr>
          <p:spPr>
            <a:xfrm>
              <a:off x="5416013" y="3803516"/>
              <a:ext cx="1224673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JPARC</a:t>
              </a:r>
              <a:r>
                <a:rPr lang="en-US" sz="1600" b="1" baseline="0" dirty="0"/>
                <a:t> RCS</a:t>
              </a:r>
              <a:endParaRPr lang="en-US" sz="1600" b="1" dirty="0"/>
            </a:p>
          </p:txBody>
        </p:sp>
        <p:sp>
          <p:nvSpPr>
            <p:cNvPr id="33" name="TextBox 1"/>
            <p:cNvSpPr txBox="1"/>
            <p:nvPr/>
          </p:nvSpPr>
          <p:spPr>
            <a:xfrm>
              <a:off x="5122010" y="4352978"/>
              <a:ext cx="816449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CSNS</a:t>
              </a:r>
            </a:p>
          </p:txBody>
        </p:sp>
        <p:sp>
          <p:nvSpPr>
            <p:cNvPr id="34" name="TextBox 1"/>
            <p:cNvSpPr txBox="1"/>
            <p:nvPr/>
          </p:nvSpPr>
          <p:spPr>
            <a:xfrm>
              <a:off x="4186655" y="3471255"/>
              <a:ext cx="816362" cy="35526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MMF</a:t>
              </a:r>
            </a:p>
          </p:txBody>
        </p:sp>
        <p:sp>
          <p:nvSpPr>
            <p:cNvPr id="35" name="TextBox 1"/>
            <p:cNvSpPr txBox="1"/>
            <p:nvPr/>
          </p:nvSpPr>
          <p:spPr>
            <a:xfrm>
              <a:off x="4143148" y="3156258"/>
              <a:ext cx="918462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LANSCE</a:t>
              </a:r>
            </a:p>
          </p:txBody>
        </p:sp>
        <p:sp>
          <p:nvSpPr>
            <p:cNvPr id="36" name="TextBox 1"/>
            <p:cNvSpPr txBox="1"/>
            <p:nvPr/>
          </p:nvSpPr>
          <p:spPr>
            <a:xfrm>
              <a:off x="6201852" y="3528728"/>
              <a:ext cx="816449" cy="35526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NF/MC</a:t>
              </a:r>
            </a:p>
          </p:txBody>
        </p:sp>
        <p:sp>
          <p:nvSpPr>
            <p:cNvPr id="37" name="TextBox 1"/>
            <p:cNvSpPr txBox="1"/>
            <p:nvPr/>
          </p:nvSpPr>
          <p:spPr>
            <a:xfrm>
              <a:off x="5224023" y="3345760"/>
              <a:ext cx="816449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 err="1"/>
                <a:t>Prj</a:t>
              </a:r>
              <a:r>
                <a:rPr lang="en-US" sz="1600" b="1" dirty="0"/>
                <a:t>-X</a:t>
              </a:r>
            </a:p>
          </p:txBody>
        </p:sp>
        <p:sp>
          <p:nvSpPr>
            <p:cNvPr id="38" name="TextBox 1"/>
            <p:cNvSpPr txBox="1"/>
            <p:nvPr/>
          </p:nvSpPr>
          <p:spPr>
            <a:xfrm>
              <a:off x="7401162" y="4584224"/>
              <a:ext cx="975193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 err="1"/>
                <a:t>Prj</a:t>
              </a:r>
              <a:r>
                <a:rPr lang="en-US" sz="1600" b="1" dirty="0"/>
                <a:t>-X</a:t>
              </a:r>
              <a:r>
                <a:rPr lang="en-US" sz="1600" b="1" baseline="0" dirty="0"/>
                <a:t> MR</a:t>
              </a:r>
              <a:endParaRPr lang="en-US" sz="1600" b="1" dirty="0"/>
            </a:p>
          </p:txBody>
        </p:sp>
        <p:sp>
          <p:nvSpPr>
            <p:cNvPr id="39" name="TextBox 1"/>
            <p:cNvSpPr txBox="1"/>
            <p:nvPr/>
          </p:nvSpPr>
          <p:spPr>
            <a:xfrm>
              <a:off x="6745974" y="5462881"/>
              <a:ext cx="816449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NUMI</a:t>
              </a:r>
            </a:p>
          </p:txBody>
        </p:sp>
        <p:sp>
          <p:nvSpPr>
            <p:cNvPr id="40" name="TextBox 1"/>
            <p:cNvSpPr txBox="1"/>
            <p:nvPr/>
          </p:nvSpPr>
          <p:spPr>
            <a:xfrm>
              <a:off x="6295633" y="4554935"/>
              <a:ext cx="1099847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JPARC</a:t>
              </a:r>
              <a:r>
                <a:rPr lang="en-US" sz="1600" b="1" baseline="0" dirty="0"/>
                <a:t> MR</a:t>
              </a:r>
              <a:endParaRPr lang="en-US" sz="1600" b="1" dirty="0"/>
            </a:p>
          </p:txBody>
        </p:sp>
        <p:sp>
          <p:nvSpPr>
            <p:cNvPr id="41" name="TextBox 1"/>
            <p:cNvSpPr txBox="1"/>
            <p:nvPr/>
          </p:nvSpPr>
          <p:spPr>
            <a:xfrm>
              <a:off x="6278588" y="4951701"/>
              <a:ext cx="816449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AGS</a:t>
              </a:r>
            </a:p>
          </p:txBody>
        </p:sp>
        <p:sp>
          <p:nvSpPr>
            <p:cNvPr id="42" name="TextBox 1"/>
            <p:cNvSpPr txBox="1"/>
            <p:nvPr/>
          </p:nvSpPr>
          <p:spPr>
            <a:xfrm>
              <a:off x="7771064" y="5468534"/>
              <a:ext cx="816449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CNGS</a:t>
              </a:r>
            </a:p>
          </p:txBody>
        </p:sp>
        <p:sp>
          <p:nvSpPr>
            <p:cNvPr id="43" name="TextBox 1"/>
            <p:cNvSpPr txBox="1"/>
            <p:nvPr/>
          </p:nvSpPr>
          <p:spPr>
            <a:xfrm>
              <a:off x="7415093" y="5043298"/>
              <a:ext cx="816449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NOVA</a:t>
              </a:r>
            </a:p>
          </p:txBody>
        </p:sp>
        <p:sp>
          <p:nvSpPr>
            <p:cNvPr id="44" name="TextBox 27"/>
            <p:cNvSpPr txBox="1"/>
            <p:nvPr/>
          </p:nvSpPr>
          <p:spPr>
            <a:xfrm rot="2156773">
              <a:off x="2230434" y="2113660"/>
              <a:ext cx="941190" cy="374204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solidFill>
                    <a:srgbClr val="0070C0"/>
                  </a:solidFill>
                </a:rPr>
                <a:t>100 kW</a:t>
              </a:r>
            </a:p>
          </p:txBody>
        </p:sp>
        <p:sp>
          <p:nvSpPr>
            <p:cNvPr id="45" name="TextBox 1"/>
            <p:cNvSpPr txBox="1"/>
            <p:nvPr/>
          </p:nvSpPr>
          <p:spPr>
            <a:xfrm rot="2167761">
              <a:off x="3010569" y="1852784"/>
              <a:ext cx="941189" cy="37420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solidFill>
                    <a:srgbClr val="0070C0"/>
                  </a:solidFill>
                </a:rPr>
                <a:t>1</a:t>
              </a:r>
              <a:r>
                <a:rPr lang="en-US" sz="1800" b="1" baseline="0" dirty="0">
                  <a:solidFill>
                    <a:srgbClr val="0070C0"/>
                  </a:solidFill>
                </a:rPr>
                <a:t> M</a:t>
              </a:r>
              <a:r>
                <a:rPr lang="en-US" sz="1800" b="1" dirty="0">
                  <a:solidFill>
                    <a:srgbClr val="0070C0"/>
                  </a:solidFill>
                </a:rPr>
                <a:t>W</a:t>
              </a:r>
            </a:p>
          </p:txBody>
        </p:sp>
        <p:sp>
          <p:nvSpPr>
            <p:cNvPr id="46" name="TextBox 1"/>
            <p:cNvSpPr txBox="1"/>
            <p:nvPr/>
          </p:nvSpPr>
          <p:spPr>
            <a:xfrm rot="2173452">
              <a:off x="3795324" y="1612347"/>
              <a:ext cx="941102" cy="37420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solidFill>
                    <a:srgbClr val="0070C0"/>
                  </a:solidFill>
                </a:rPr>
                <a:t>1</a:t>
              </a:r>
              <a:r>
                <a:rPr lang="en-US" sz="1800" b="1" baseline="0" dirty="0">
                  <a:solidFill>
                    <a:srgbClr val="0070C0"/>
                  </a:solidFill>
                </a:rPr>
                <a:t>0 M</a:t>
              </a:r>
              <a:r>
                <a:rPr lang="en-US" sz="1800" b="1" dirty="0">
                  <a:solidFill>
                    <a:srgbClr val="0070C0"/>
                  </a:solidFill>
                </a:rPr>
                <a:t>W</a:t>
              </a:r>
            </a:p>
          </p:txBody>
        </p:sp>
        <p:sp>
          <p:nvSpPr>
            <p:cNvPr id="47" name="TextBox 1"/>
            <p:cNvSpPr txBox="1"/>
            <p:nvPr/>
          </p:nvSpPr>
          <p:spPr>
            <a:xfrm>
              <a:off x="5517605" y="3149917"/>
              <a:ext cx="816449" cy="35532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SPL</a:t>
              </a:r>
            </a:p>
          </p:txBody>
        </p:sp>
        <p:sp>
          <p:nvSpPr>
            <p:cNvPr id="48" name="TextBox 1"/>
            <p:cNvSpPr txBox="1"/>
            <p:nvPr/>
          </p:nvSpPr>
          <p:spPr>
            <a:xfrm>
              <a:off x="5280003" y="2843623"/>
              <a:ext cx="816449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ESS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2814292" y="1117939"/>
              <a:ext cx="1070517" cy="591015"/>
            </a:xfrm>
            <a:prstGeom prst="ellipse">
              <a:avLst/>
            </a:prstGeom>
            <a:noFill/>
            <a:ln w="57150">
              <a:solidFill>
                <a:srgbClr val="6600FF">
                  <a:alpha val="60000"/>
                </a:srgb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2008380">
              <a:off x="5024407" y="3717338"/>
              <a:ext cx="3553578" cy="1249594"/>
            </a:xfrm>
            <a:prstGeom prst="ellipse">
              <a:avLst/>
            </a:prstGeom>
            <a:noFill/>
            <a:ln w="57150">
              <a:solidFill>
                <a:srgbClr val="6600FF">
                  <a:alpha val="60000"/>
                </a:srgb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1"/>
            <p:cNvSpPr txBox="1"/>
            <p:nvPr/>
          </p:nvSpPr>
          <p:spPr>
            <a:xfrm>
              <a:off x="4313439" y="2616538"/>
              <a:ext cx="1020561" cy="35526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MYRHHA</a:t>
              </a:r>
            </a:p>
          </p:txBody>
        </p:sp>
        <p:sp>
          <p:nvSpPr>
            <p:cNvPr id="52" name="Freeform 51"/>
            <p:cNvSpPr/>
            <p:nvPr/>
          </p:nvSpPr>
          <p:spPr>
            <a:xfrm>
              <a:off x="3346300" y="2819321"/>
              <a:ext cx="1399851" cy="1161855"/>
            </a:xfrm>
            <a:custGeom>
              <a:avLst/>
              <a:gdLst>
                <a:gd name="connsiteX0" fmla="*/ 0 w 1447800"/>
                <a:gd name="connsiteY0" fmla="*/ 0 h 1303867"/>
                <a:gd name="connsiteX1" fmla="*/ 508000 w 1447800"/>
                <a:gd name="connsiteY1" fmla="*/ 169333 h 1303867"/>
                <a:gd name="connsiteX2" fmla="*/ 999067 w 1447800"/>
                <a:gd name="connsiteY2" fmla="*/ 516467 h 1303867"/>
                <a:gd name="connsiteX3" fmla="*/ 1397000 w 1447800"/>
                <a:gd name="connsiteY3" fmla="*/ 1143000 h 1303867"/>
                <a:gd name="connsiteX4" fmla="*/ 1447800 w 1447800"/>
                <a:gd name="connsiteY4" fmla="*/ 1303867 h 1303867"/>
                <a:gd name="connsiteX0" fmla="*/ 0 w 1447800"/>
                <a:gd name="connsiteY0" fmla="*/ 0 h 1303867"/>
                <a:gd name="connsiteX1" fmla="*/ 245533 w 1447800"/>
                <a:gd name="connsiteY1" fmla="*/ 50800 h 1303867"/>
                <a:gd name="connsiteX2" fmla="*/ 508000 w 1447800"/>
                <a:gd name="connsiteY2" fmla="*/ 169333 h 1303867"/>
                <a:gd name="connsiteX3" fmla="*/ 999067 w 1447800"/>
                <a:gd name="connsiteY3" fmla="*/ 516467 h 1303867"/>
                <a:gd name="connsiteX4" fmla="*/ 1397000 w 1447800"/>
                <a:gd name="connsiteY4" fmla="*/ 1143000 h 1303867"/>
                <a:gd name="connsiteX5" fmla="*/ 1447800 w 1447800"/>
                <a:gd name="connsiteY5" fmla="*/ 1303867 h 1303867"/>
                <a:gd name="connsiteX0" fmla="*/ 0 w 1447800"/>
                <a:gd name="connsiteY0" fmla="*/ 0 h 1303867"/>
                <a:gd name="connsiteX1" fmla="*/ 245533 w 1447800"/>
                <a:gd name="connsiteY1" fmla="*/ 50800 h 1303867"/>
                <a:gd name="connsiteX2" fmla="*/ 508000 w 1447800"/>
                <a:gd name="connsiteY2" fmla="*/ 169333 h 1303867"/>
                <a:gd name="connsiteX3" fmla="*/ 753533 w 1447800"/>
                <a:gd name="connsiteY3" fmla="*/ 321733 h 1303867"/>
                <a:gd name="connsiteX4" fmla="*/ 999067 w 1447800"/>
                <a:gd name="connsiteY4" fmla="*/ 516467 h 1303867"/>
                <a:gd name="connsiteX5" fmla="*/ 1397000 w 1447800"/>
                <a:gd name="connsiteY5" fmla="*/ 1143000 h 1303867"/>
                <a:gd name="connsiteX6" fmla="*/ 1447800 w 1447800"/>
                <a:gd name="connsiteY6" fmla="*/ 1303867 h 1303867"/>
                <a:gd name="connsiteX0" fmla="*/ 0 w 1447800"/>
                <a:gd name="connsiteY0" fmla="*/ 0 h 1303867"/>
                <a:gd name="connsiteX1" fmla="*/ 245533 w 1447800"/>
                <a:gd name="connsiteY1" fmla="*/ 50800 h 1303867"/>
                <a:gd name="connsiteX2" fmla="*/ 508000 w 1447800"/>
                <a:gd name="connsiteY2" fmla="*/ 169333 h 1303867"/>
                <a:gd name="connsiteX3" fmla="*/ 753533 w 1447800"/>
                <a:gd name="connsiteY3" fmla="*/ 321733 h 1303867"/>
                <a:gd name="connsiteX4" fmla="*/ 999067 w 1447800"/>
                <a:gd name="connsiteY4" fmla="*/ 516467 h 1303867"/>
                <a:gd name="connsiteX5" fmla="*/ 1185333 w 1447800"/>
                <a:gd name="connsiteY5" fmla="*/ 778933 h 1303867"/>
                <a:gd name="connsiteX6" fmla="*/ 1397000 w 1447800"/>
                <a:gd name="connsiteY6" fmla="*/ 1143000 h 1303867"/>
                <a:gd name="connsiteX7" fmla="*/ 1447800 w 1447800"/>
                <a:gd name="connsiteY7" fmla="*/ 1303867 h 1303867"/>
                <a:gd name="connsiteX0" fmla="*/ 0 w 1447800"/>
                <a:gd name="connsiteY0" fmla="*/ 0 h 1303867"/>
                <a:gd name="connsiteX1" fmla="*/ 245533 w 1447800"/>
                <a:gd name="connsiteY1" fmla="*/ 50800 h 1303867"/>
                <a:gd name="connsiteX2" fmla="*/ 508000 w 1447800"/>
                <a:gd name="connsiteY2" fmla="*/ 169333 h 1303867"/>
                <a:gd name="connsiteX3" fmla="*/ 753533 w 1447800"/>
                <a:gd name="connsiteY3" fmla="*/ 321733 h 1303867"/>
                <a:gd name="connsiteX4" fmla="*/ 999067 w 1447800"/>
                <a:gd name="connsiteY4" fmla="*/ 516467 h 1303867"/>
                <a:gd name="connsiteX5" fmla="*/ 1185333 w 1447800"/>
                <a:gd name="connsiteY5" fmla="*/ 778933 h 1303867"/>
                <a:gd name="connsiteX6" fmla="*/ 1397000 w 1447800"/>
                <a:gd name="connsiteY6" fmla="*/ 1143000 h 1303867"/>
                <a:gd name="connsiteX7" fmla="*/ 1447800 w 1447800"/>
                <a:gd name="connsiteY7" fmla="*/ 1303867 h 1303867"/>
                <a:gd name="connsiteX0" fmla="*/ 0 w 1447800"/>
                <a:gd name="connsiteY0" fmla="*/ 0 h 1303867"/>
                <a:gd name="connsiteX1" fmla="*/ 245533 w 1447800"/>
                <a:gd name="connsiteY1" fmla="*/ 63391 h 1303867"/>
                <a:gd name="connsiteX2" fmla="*/ 508000 w 1447800"/>
                <a:gd name="connsiteY2" fmla="*/ 169333 h 1303867"/>
                <a:gd name="connsiteX3" fmla="*/ 753533 w 1447800"/>
                <a:gd name="connsiteY3" fmla="*/ 321733 h 1303867"/>
                <a:gd name="connsiteX4" fmla="*/ 999067 w 1447800"/>
                <a:gd name="connsiteY4" fmla="*/ 516467 h 1303867"/>
                <a:gd name="connsiteX5" fmla="*/ 1185333 w 1447800"/>
                <a:gd name="connsiteY5" fmla="*/ 778933 h 1303867"/>
                <a:gd name="connsiteX6" fmla="*/ 1397000 w 1447800"/>
                <a:gd name="connsiteY6" fmla="*/ 1143000 h 1303867"/>
                <a:gd name="connsiteX7" fmla="*/ 1447800 w 1447800"/>
                <a:gd name="connsiteY7" fmla="*/ 1303867 h 1303867"/>
                <a:gd name="connsiteX0" fmla="*/ 0 w 1447800"/>
                <a:gd name="connsiteY0" fmla="*/ 0 h 1303867"/>
                <a:gd name="connsiteX1" fmla="*/ 245533 w 1447800"/>
                <a:gd name="connsiteY1" fmla="*/ 63391 h 1303867"/>
                <a:gd name="connsiteX2" fmla="*/ 508000 w 1447800"/>
                <a:gd name="connsiteY2" fmla="*/ 169333 h 1303867"/>
                <a:gd name="connsiteX3" fmla="*/ 753533 w 1447800"/>
                <a:gd name="connsiteY3" fmla="*/ 321733 h 1303867"/>
                <a:gd name="connsiteX4" fmla="*/ 987462 w 1447800"/>
                <a:gd name="connsiteY4" fmla="*/ 535352 h 1303867"/>
                <a:gd name="connsiteX5" fmla="*/ 1185333 w 1447800"/>
                <a:gd name="connsiteY5" fmla="*/ 778933 h 1303867"/>
                <a:gd name="connsiteX6" fmla="*/ 1397000 w 1447800"/>
                <a:gd name="connsiteY6" fmla="*/ 1143000 h 1303867"/>
                <a:gd name="connsiteX7" fmla="*/ 1447800 w 1447800"/>
                <a:gd name="connsiteY7" fmla="*/ 1303867 h 1303867"/>
                <a:gd name="connsiteX0" fmla="*/ 0 w 1447800"/>
                <a:gd name="connsiteY0" fmla="*/ 0 h 1303867"/>
                <a:gd name="connsiteX1" fmla="*/ 245533 w 1447800"/>
                <a:gd name="connsiteY1" fmla="*/ 63391 h 1303867"/>
                <a:gd name="connsiteX2" fmla="*/ 508000 w 1447800"/>
                <a:gd name="connsiteY2" fmla="*/ 169333 h 1303867"/>
                <a:gd name="connsiteX3" fmla="*/ 753533 w 1447800"/>
                <a:gd name="connsiteY3" fmla="*/ 321733 h 1303867"/>
                <a:gd name="connsiteX4" fmla="*/ 1004868 w 1447800"/>
                <a:gd name="connsiteY4" fmla="*/ 516465 h 1303867"/>
                <a:gd name="connsiteX5" fmla="*/ 1185333 w 1447800"/>
                <a:gd name="connsiteY5" fmla="*/ 778933 h 1303867"/>
                <a:gd name="connsiteX6" fmla="*/ 1397000 w 1447800"/>
                <a:gd name="connsiteY6" fmla="*/ 1143000 h 1303867"/>
                <a:gd name="connsiteX7" fmla="*/ 1447800 w 1447800"/>
                <a:gd name="connsiteY7" fmla="*/ 1303867 h 1303867"/>
                <a:gd name="connsiteX0" fmla="*/ 0 w 1447800"/>
                <a:gd name="connsiteY0" fmla="*/ 0 h 1303867"/>
                <a:gd name="connsiteX1" fmla="*/ 245533 w 1447800"/>
                <a:gd name="connsiteY1" fmla="*/ 63391 h 1303867"/>
                <a:gd name="connsiteX2" fmla="*/ 508000 w 1447800"/>
                <a:gd name="connsiteY2" fmla="*/ 169333 h 1303867"/>
                <a:gd name="connsiteX3" fmla="*/ 753533 w 1447800"/>
                <a:gd name="connsiteY3" fmla="*/ 321733 h 1303867"/>
                <a:gd name="connsiteX4" fmla="*/ 1004868 w 1447800"/>
                <a:gd name="connsiteY4" fmla="*/ 516465 h 1303867"/>
                <a:gd name="connsiteX5" fmla="*/ 1185333 w 1447800"/>
                <a:gd name="connsiteY5" fmla="*/ 778933 h 1303867"/>
                <a:gd name="connsiteX6" fmla="*/ 1397000 w 1447800"/>
                <a:gd name="connsiteY6" fmla="*/ 1143000 h 1303867"/>
                <a:gd name="connsiteX7" fmla="*/ 1447800 w 1447800"/>
                <a:gd name="connsiteY7" fmla="*/ 1303867 h 1303867"/>
                <a:gd name="connsiteX0" fmla="*/ 0 w 1447800"/>
                <a:gd name="connsiteY0" fmla="*/ 0 h 1303867"/>
                <a:gd name="connsiteX1" fmla="*/ 245533 w 1447800"/>
                <a:gd name="connsiteY1" fmla="*/ 63391 h 1303867"/>
                <a:gd name="connsiteX2" fmla="*/ 508000 w 1447800"/>
                <a:gd name="connsiteY2" fmla="*/ 169333 h 1303867"/>
                <a:gd name="connsiteX3" fmla="*/ 753533 w 1447800"/>
                <a:gd name="connsiteY3" fmla="*/ 321733 h 1303867"/>
                <a:gd name="connsiteX4" fmla="*/ 1004868 w 1447800"/>
                <a:gd name="connsiteY4" fmla="*/ 516465 h 1303867"/>
                <a:gd name="connsiteX5" fmla="*/ 1208542 w 1447800"/>
                <a:gd name="connsiteY5" fmla="*/ 772638 h 1303867"/>
                <a:gd name="connsiteX6" fmla="*/ 1397000 w 1447800"/>
                <a:gd name="connsiteY6" fmla="*/ 1143000 h 1303867"/>
                <a:gd name="connsiteX7" fmla="*/ 1447800 w 1447800"/>
                <a:gd name="connsiteY7" fmla="*/ 1303867 h 1303867"/>
                <a:gd name="connsiteX0" fmla="*/ 0 w 1447800"/>
                <a:gd name="connsiteY0" fmla="*/ 0 h 1303867"/>
                <a:gd name="connsiteX1" fmla="*/ 245533 w 1447800"/>
                <a:gd name="connsiteY1" fmla="*/ 63391 h 1303867"/>
                <a:gd name="connsiteX2" fmla="*/ 508000 w 1447800"/>
                <a:gd name="connsiteY2" fmla="*/ 169333 h 1303867"/>
                <a:gd name="connsiteX3" fmla="*/ 753533 w 1447800"/>
                <a:gd name="connsiteY3" fmla="*/ 321733 h 1303867"/>
                <a:gd name="connsiteX4" fmla="*/ 1004868 w 1447800"/>
                <a:gd name="connsiteY4" fmla="*/ 516465 h 1303867"/>
                <a:gd name="connsiteX5" fmla="*/ 1208542 w 1447800"/>
                <a:gd name="connsiteY5" fmla="*/ 772638 h 1303867"/>
                <a:gd name="connsiteX6" fmla="*/ 1397000 w 1447800"/>
                <a:gd name="connsiteY6" fmla="*/ 1143000 h 1303867"/>
                <a:gd name="connsiteX7" fmla="*/ 1447800 w 1447800"/>
                <a:gd name="connsiteY7" fmla="*/ 1303867 h 130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7800" h="1303867">
                  <a:moveTo>
                    <a:pt x="0" y="0"/>
                  </a:moveTo>
                  <a:cubicBezTo>
                    <a:pt x="81844" y="25400"/>
                    <a:pt x="163689" y="37991"/>
                    <a:pt x="245533" y="63391"/>
                  </a:cubicBezTo>
                  <a:lnTo>
                    <a:pt x="508000" y="169333"/>
                  </a:lnTo>
                  <a:cubicBezTo>
                    <a:pt x="572911" y="222955"/>
                    <a:pt x="688622" y="268111"/>
                    <a:pt x="753533" y="321733"/>
                  </a:cubicBezTo>
                  <a:lnTo>
                    <a:pt x="1004868" y="516465"/>
                  </a:lnTo>
                  <a:cubicBezTo>
                    <a:pt x="1081698" y="600480"/>
                    <a:pt x="1154920" y="682327"/>
                    <a:pt x="1208542" y="772638"/>
                  </a:cubicBezTo>
                  <a:cubicBezTo>
                    <a:pt x="1292894" y="919176"/>
                    <a:pt x="1326444" y="1021644"/>
                    <a:pt x="1397000" y="1143000"/>
                  </a:cubicBezTo>
                  <a:lnTo>
                    <a:pt x="1447800" y="1303867"/>
                  </a:lnTo>
                </a:path>
              </a:pathLst>
            </a:custGeom>
            <a:ln w="50800">
              <a:solidFill>
                <a:srgbClr val="6600FF">
                  <a:alpha val="60000"/>
                </a:srgbClr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4796393" y="1924167"/>
              <a:ext cx="336589" cy="987327"/>
            </a:xfrm>
            <a:custGeom>
              <a:avLst/>
              <a:gdLst>
                <a:gd name="connsiteX0" fmla="*/ 0 w 336589"/>
                <a:gd name="connsiteY0" fmla="*/ 987327 h 987327"/>
                <a:gd name="connsiteX1" fmla="*/ 157074 w 336589"/>
                <a:gd name="connsiteY1" fmla="*/ 387077 h 987327"/>
                <a:gd name="connsiteX2" fmla="*/ 336589 w 336589"/>
                <a:gd name="connsiteY2" fmla="*/ 0 h 987327"/>
                <a:gd name="connsiteX0" fmla="*/ 0 w 336589"/>
                <a:gd name="connsiteY0" fmla="*/ 987327 h 987327"/>
                <a:gd name="connsiteX1" fmla="*/ 67317 w 336589"/>
                <a:gd name="connsiteY1" fmla="*/ 673178 h 987327"/>
                <a:gd name="connsiteX2" fmla="*/ 157074 w 336589"/>
                <a:gd name="connsiteY2" fmla="*/ 387077 h 987327"/>
                <a:gd name="connsiteX3" fmla="*/ 336589 w 336589"/>
                <a:gd name="connsiteY3" fmla="*/ 0 h 987327"/>
                <a:gd name="connsiteX0" fmla="*/ 0 w 336589"/>
                <a:gd name="connsiteY0" fmla="*/ 987327 h 987327"/>
                <a:gd name="connsiteX1" fmla="*/ 67317 w 336589"/>
                <a:gd name="connsiteY1" fmla="*/ 673178 h 987327"/>
                <a:gd name="connsiteX2" fmla="*/ 157074 w 336589"/>
                <a:gd name="connsiteY2" fmla="*/ 387077 h 987327"/>
                <a:gd name="connsiteX3" fmla="*/ 235612 w 336589"/>
                <a:gd name="connsiteY3" fmla="*/ 190734 h 987327"/>
                <a:gd name="connsiteX4" fmla="*/ 336589 w 336589"/>
                <a:gd name="connsiteY4" fmla="*/ 0 h 98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589" h="987327">
                  <a:moveTo>
                    <a:pt x="0" y="987327"/>
                  </a:moveTo>
                  <a:cubicBezTo>
                    <a:pt x="28049" y="878871"/>
                    <a:pt x="39268" y="781634"/>
                    <a:pt x="67317" y="673178"/>
                  </a:cubicBezTo>
                  <a:lnTo>
                    <a:pt x="157074" y="387077"/>
                  </a:lnTo>
                  <a:cubicBezTo>
                    <a:pt x="185123" y="321629"/>
                    <a:pt x="207563" y="256182"/>
                    <a:pt x="235612" y="190734"/>
                  </a:cubicBezTo>
                  <a:lnTo>
                    <a:pt x="336589" y="0"/>
                  </a:lnTo>
                </a:path>
              </a:pathLst>
            </a:custGeom>
            <a:noFill/>
            <a:ln w="50800">
              <a:solidFill>
                <a:srgbClr val="6600FF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4871778" y="3000570"/>
              <a:ext cx="738038" cy="1363868"/>
            </a:xfrm>
            <a:custGeom>
              <a:avLst/>
              <a:gdLst>
                <a:gd name="connsiteX0" fmla="*/ 336589 w 734886"/>
                <a:gd name="connsiteY0" fmla="*/ 1217330 h 1217330"/>
                <a:gd name="connsiteX1" fmla="*/ 190734 w 734886"/>
                <a:gd name="connsiteY1" fmla="*/ 1009767 h 1217330"/>
                <a:gd name="connsiteX2" fmla="*/ 39269 w 734886"/>
                <a:gd name="connsiteY2" fmla="*/ 785375 h 1217330"/>
                <a:gd name="connsiteX3" fmla="*/ 0 w 734886"/>
                <a:gd name="connsiteY3" fmla="*/ 409517 h 1217330"/>
                <a:gd name="connsiteX4" fmla="*/ 16830 w 734886"/>
                <a:gd name="connsiteY4" fmla="*/ 185124 h 1217330"/>
                <a:gd name="connsiteX5" fmla="*/ 241222 w 734886"/>
                <a:gd name="connsiteY5" fmla="*/ 16830 h 1217330"/>
                <a:gd name="connsiteX6" fmla="*/ 493664 w 734886"/>
                <a:gd name="connsiteY6" fmla="*/ 0 h 1217330"/>
                <a:gd name="connsiteX7" fmla="*/ 734886 w 734886"/>
                <a:gd name="connsiteY7" fmla="*/ 5610 h 1217330"/>
                <a:gd name="connsiteX0" fmla="*/ 336589 w 734886"/>
                <a:gd name="connsiteY0" fmla="*/ 1217330 h 1217330"/>
                <a:gd name="connsiteX1" fmla="*/ 190734 w 734886"/>
                <a:gd name="connsiteY1" fmla="*/ 1009767 h 1217330"/>
                <a:gd name="connsiteX2" fmla="*/ 39269 w 734886"/>
                <a:gd name="connsiteY2" fmla="*/ 785375 h 1217330"/>
                <a:gd name="connsiteX3" fmla="*/ 0 w 734886"/>
                <a:gd name="connsiteY3" fmla="*/ 409517 h 1217330"/>
                <a:gd name="connsiteX4" fmla="*/ 16830 w 734886"/>
                <a:gd name="connsiteY4" fmla="*/ 185124 h 1217330"/>
                <a:gd name="connsiteX5" fmla="*/ 100977 w 734886"/>
                <a:gd name="connsiteY5" fmla="*/ 84148 h 1217330"/>
                <a:gd name="connsiteX6" fmla="*/ 241222 w 734886"/>
                <a:gd name="connsiteY6" fmla="*/ 16830 h 1217330"/>
                <a:gd name="connsiteX7" fmla="*/ 493664 w 734886"/>
                <a:gd name="connsiteY7" fmla="*/ 0 h 1217330"/>
                <a:gd name="connsiteX8" fmla="*/ 734886 w 734886"/>
                <a:gd name="connsiteY8" fmla="*/ 5610 h 1217330"/>
                <a:gd name="connsiteX0" fmla="*/ 347971 w 746268"/>
                <a:gd name="connsiteY0" fmla="*/ 1217330 h 1217330"/>
                <a:gd name="connsiteX1" fmla="*/ 202116 w 746268"/>
                <a:gd name="connsiteY1" fmla="*/ 1009767 h 1217330"/>
                <a:gd name="connsiteX2" fmla="*/ 50651 w 746268"/>
                <a:gd name="connsiteY2" fmla="*/ 785375 h 1217330"/>
                <a:gd name="connsiteX3" fmla="*/ 11382 w 746268"/>
                <a:gd name="connsiteY3" fmla="*/ 409517 h 1217330"/>
                <a:gd name="connsiteX4" fmla="*/ 162 w 746268"/>
                <a:gd name="connsiteY4" fmla="*/ 302930 h 1217330"/>
                <a:gd name="connsiteX5" fmla="*/ 28212 w 746268"/>
                <a:gd name="connsiteY5" fmla="*/ 185124 h 1217330"/>
                <a:gd name="connsiteX6" fmla="*/ 112359 w 746268"/>
                <a:gd name="connsiteY6" fmla="*/ 84148 h 1217330"/>
                <a:gd name="connsiteX7" fmla="*/ 252604 w 746268"/>
                <a:gd name="connsiteY7" fmla="*/ 16830 h 1217330"/>
                <a:gd name="connsiteX8" fmla="*/ 505046 w 746268"/>
                <a:gd name="connsiteY8" fmla="*/ 0 h 1217330"/>
                <a:gd name="connsiteX9" fmla="*/ 746268 w 746268"/>
                <a:gd name="connsiteY9" fmla="*/ 5610 h 1217330"/>
                <a:gd name="connsiteX0" fmla="*/ 347971 w 746268"/>
                <a:gd name="connsiteY0" fmla="*/ 1217330 h 1217330"/>
                <a:gd name="connsiteX1" fmla="*/ 202116 w 746268"/>
                <a:gd name="connsiteY1" fmla="*/ 1009767 h 1217330"/>
                <a:gd name="connsiteX2" fmla="*/ 50651 w 746268"/>
                <a:gd name="connsiteY2" fmla="*/ 785375 h 1217330"/>
                <a:gd name="connsiteX3" fmla="*/ 28212 w 746268"/>
                <a:gd name="connsiteY3" fmla="*/ 583421 h 1217330"/>
                <a:gd name="connsiteX4" fmla="*/ 11382 w 746268"/>
                <a:gd name="connsiteY4" fmla="*/ 409517 h 1217330"/>
                <a:gd name="connsiteX5" fmla="*/ 162 w 746268"/>
                <a:gd name="connsiteY5" fmla="*/ 302930 h 1217330"/>
                <a:gd name="connsiteX6" fmla="*/ 28212 w 746268"/>
                <a:gd name="connsiteY6" fmla="*/ 185124 h 1217330"/>
                <a:gd name="connsiteX7" fmla="*/ 112359 w 746268"/>
                <a:gd name="connsiteY7" fmla="*/ 84148 h 1217330"/>
                <a:gd name="connsiteX8" fmla="*/ 252604 w 746268"/>
                <a:gd name="connsiteY8" fmla="*/ 16830 h 1217330"/>
                <a:gd name="connsiteX9" fmla="*/ 505046 w 746268"/>
                <a:gd name="connsiteY9" fmla="*/ 0 h 1217330"/>
                <a:gd name="connsiteX10" fmla="*/ 746268 w 746268"/>
                <a:gd name="connsiteY10" fmla="*/ 5610 h 1217330"/>
                <a:gd name="connsiteX0" fmla="*/ 348057 w 746354"/>
                <a:gd name="connsiteY0" fmla="*/ 1217330 h 1217330"/>
                <a:gd name="connsiteX1" fmla="*/ 202202 w 746354"/>
                <a:gd name="connsiteY1" fmla="*/ 1009767 h 1217330"/>
                <a:gd name="connsiteX2" fmla="*/ 50737 w 746354"/>
                <a:gd name="connsiteY2" fmla="*/ 785375 h 1217330"/>
                <a:gd name="connsiteX3" fmla="*/ 28298 w 746354"/>
                <a:gd name="connsiteY3" fmla="*/ 583421 h 1217330"/>
                <a:gd name="connsiteX4" fmla="*/ 5858 w 746354"/>
                <a:gd name="connsiteY4" fmla="*/ 443176 h 1217330"/>
                <a:gd name="connsiteX5" fmla="*/ 248 w 746354"/>
                <a:gd name="connsiteY5" fmla="*/ 302930 h 1217330"/>
                <a:gd name="connsiteX6" fmla="*/ 28298 w 746354"/>
                <a:gd name="connsiteY6" fmla="*/ 185124 h 1217330"/>
                <a:gd name="connsiteX7" fmla="*/ 112445 w 746354"/>
                <a:gd name="connsiteY7" fmla="*/ 84148 h 1217330"/>
                <a:gd name="connsiteX8" fmla="*/ 252690 w 746354"/>
                <a:gd name="connsiteY8" fmla="*/ 16830 h 1217330"/>
                <a:gd name="connsiteX9" fmla="*/ 505132 w 746354"/>
                <a:gd name="connsiteY9" fmla="*/ 0 h 1217330"/>
                <a:gd name="connsiteX10" fmla="*/ 746354 w 746354"/>
                <a:gd name="connsiteY10" fmla="*/ 5610 h 1217330"/>
                <a:gd name="connsiteX0" fmla="*/ 348057 w 746354"/>
                <a:gd name="connsiteY0" fmla="*/ 1217330 h 1217330"/>
                <a:gd name="connsiteX1" fmla="*/ 202202 w 746354"/>
                <a:gd name="connsiteY1" fmla="*/ 1009767 h 1217330"/>
                <a:gd name="connsiteX2" fmla="*/ 50737 w 746354"/>
                <a:gd name="connsiteY2" fmla="*/ 785375 h 1217330"/>
                <a:gd name="connsiteX3" fmla="*/ 17078 w 746354"/>
                <a:gd name="connsiteY3" fmla="*/ 600251 h 1217330"/>
                <a:gd name="connsiteX4" fmla="*/ 5858 w 746354"/>
                <a:gd name="connsiteY4" fmla="*/ 443176 h 1217330"/>
                <a:gd name="connsiteX5" fmla="*/ 248 w 746354"/>
                <a:gd name="connsiteY5" fmla="*/ 302930 h 1217330"/>
                <a:gd name="connsiteX6" fmla="*/ 28298 w 746354"/>
                <a:gd name="connsiteY6" fmla="*/ 185124 h 1217330"/>
                <a:gd name="connsiteX7" fmla="*/ 112445 w 746354"/>
                <a:gd name="connsiteY7" fmla="*/ 84148 h 1217330"/>
                <a:gd name="connsiteX8" fmla="*/ 252690 w 746354"/>
                <a:gd name="connsiteY8" fmla="*/ 16830 h 1217330"/>
                <a:gd name="connsiteX9" fmla="*/ 505132 w 746354"/>
                <a:gd name="connsiteY9" fmla="*/ 0 h 1217330"/>
                <a:gd name="connsiteX10" fmla="*/ 746354 w 746354"/>
                <a:gd name="connsiteY10" fmla="*/ 5610 h 1217330"/>
                <a:gd name="connsiteX0" fmla="*/ 348057 w 746354"/>
                <a:gd name="connsiteY0" fmla="*/ 1217330 h 1217330"/>
                <a:gd name="connsiteX1" fmla="*/ 202202 w 746354"/>
                <a:gd name="connsiteY1" fmla="*/ 1009767 h 1217330"/>
                <a:gd name="connsiteX2" fmla="*/ 67566 w 746354"/>
                <a:gd name="connsiteY2" fmla="*/ 785375 h 1217330"/>
                <a:gd name="connsiteX3" fmla="*/ 17078 w 746354"/>
                <a:gd name="connsiteY3" fmla="*/ 600251 h 1217330"/>
                <a:gd name="connsiteX4" fmla="*/ 5858 w 746354"/>
                <a:gd name="connsiteY4" fmla="*/ 443176 h 1217330"/>
                <a:gd name="connsiteX5" fmla="*/ 248 w 746354"/>
                <a:gd name="connsiteY5" fmla="*/ 302930 h 1217330"/>
                <a:gd name="connsiteX6" fmla="*/ 28298 w 746354"/>
                <a:gd name="connsiteY6" fmla="*/ 185124 h 1217330"/>
                <a:gd name="connsiteX7" fmla="*/ 112445 w 746354"/>
                <a:gd name="connsiteY7" fmla="*/ 84148 h 1217330"/>
                <a:gd name="connsiteX8" fmla="*/ 252690 w 746354"/>
                <a:gd name="connsiteY8" fmla="*/ 16830 h 1217330"/>
                <a:gd name="connsiteX9" fmla="*/ 505132 w 746354"/>
                <a:gd name="connsiteY9" fmla="*/ 0 h 1217330"/>
                <a:gd name="connsiteX10" fmla="*/ 746354 w 746354"/>
                <a:gd name="connsiteY10" fmla="*/ 5610 h 1217330"/>
                <a:gd name="connsiteX0" fmla="*/ 398545 w 746354"/>
                <a:gd name="connsiteY0" fmla="*/ 1267819 h 1267819"/>
                <a:gd name="connsiteX1" fmla="*/ 202202 w 746354"/>
                <a:gd name="connsiteY1" fmla="*/ 1009767 h 1267819"/>
                <a:gd name="connsiteX2" fmla="*/ 67566 w 746354"/>
                <a:gd name="connsiteY2" fmla="*/ 785375 h 1267819"/>
                <a:gd name="connsiteX3" fmla="*/ 17078 w 746354"/>
                <a:gd name="connsiteY3" fmla="*/ 600251 h 1267819"/>
                <a:gd name="connsiteX4" fmla="*/ 5858 w 746354"/>
                <a:gd name="connsiteY4" fmla="*/ 443176 h 1267819"/>
                <a:gd name="connsiteX5" fmla="*/ 248 w 746354"/>
                <a:gd name="connsiteY5" fmla="*/ 302930 h 1267819"/>
                <a:gd name="connsiteX6" fmla="*/ 28298 w 746354"/>
                <a:gd name="connsiteY6" fmla="*/ 185124 h 1267819"/>
                <a:gd name="connsiteX7" fmla="*/ 112445 w 746354"/>
                <a:gd name="connsiteY7" fmla="*/ 84148 h 1267819"/>
                <a:gd name="connsiteX8" fmla="*/ 252690 w 746354"/>
                <a:gd name="connsiteY8" fmla="*/ 16830 h 1267819"/>
                <a:gd name="connsiteX9" fmla="*/ 505132 w 746354"/>
                <a:gd name="connsiteY9" fmla="*/ 0 h 1267819"/>
                <a:gd name="connsiteX10" fmla="*/ 746354 w 746354"/>
                <a:gd name="connsiteY10" fmla="*/ 5610 h 1267819"/>
                <a:gd name="connsiteX0" fmla="*/ 403907 w 751716"/>
                <a:gd name="connsiteY0" fmla="*/ 1267819 h 1267819"/>
                <a:gd name="connsiteX1" fmla="*/ 207564 w 751716"/>
                <a:gd name="connsiteY1" fmla="*/ 1009767 h 1267819"/>
                <a:gd name="connsiteX2" fmla="*/ 72928 w 751716"/>
                <a:gd name="connsiteY2" fmla="*/ 785375 h 1267819"/>
                <a:gd name="connsiteX3" fmla="*/ 22440 w 751716"/>
                <a:gd name="connsiteY3" fmla="*/ 600251 h 1267819"/>
                <a:gd name="connsiteX4" fmla="*/ 0 w 751716"/>
                <a:gd name="connsiteY4" fmla="*/ 454396 h 1267819"/>
                <a:gd name="connsiteX5" fmla="*/ 5610 w 751716"/>
                <a:gd name="connsiteY5" fmla="*/ 302930 h 1267819"/>
                <a:gd name="connsiteX6" fmla="*/ 33660 w 751716"/>
                <a:gd name="connsiteY6" fmla="*/ 185124 h 1267819"/>
                <a:gd name="connsiteX7" fmla="*/ 117807 w 751716"/>
                <a:gd name="connsiteY7" fmla="*/ 84148 h 1267819"/>
                <a:gd name="connsiteX8" fmla="*/ 258052 w 751716"/>
                <a:gd name="connsiteY8" fmla="*/ 16830 h 1267819"/>
                <a:gd name="connsiteX9" fmla="*/ 510494 w 751716"/>
                <a:gd name="connsiteY9" fmla="*/ 0 h 1267819"/>
                <a:gd name="connsiteX10" fmla="*/ 751716 w 751716"/>
                <a:gd name="connsiteY10" fmla="*/ 5610 h 1267819"/>
                <a:gd name="connsiteX0" fmla="*/ 403907 w 751716"/>
                <a:gd name="connsiteY0" fmla="*/ 1267819 h 1267819"/>
                <a:gd name="connsiteX1" fmla="*/ 207564 w 751716"/>
                <a:gd name="connsiteY1" fmla="*/ 1009767 h 1267819"/>
                <a:gd name="connsiteX2" fmla="*/ 55680 w 751716"/>
                <a:gd name="connsiteY2" fmla="*/ 840468 h 1267819"/>
                <a:gd name="connsiteX3" fmla="*/ 22440 w 751716"/>
                <a:gd name="connsiteY3" fmla="*/ 600251 h 1267819"/>
                <a:gd name="connsiteX4" fmla="*/ 0 w 751716"/>
                <a:gd name="connsiteY4" fmla="*/ 454396 h 1267819"/>
                <a:gd name="connsiteX5" fmla="*/ 5610 w 751716"/>
                <a:gd name="connsiteY5" fmla="*/ 302930 h 1267819"/>
                <a:gd name="connsiteX6" fmla="*/ 33660 w 751716"/>
                <a:gd name="connsiteY6" fmla="*/ 185124 h 1267819"/>
                <a:gd name="connsiteX7" fmla="*/ 117807 w 751716"/>
                <a:gd name="connsiteY7" fmla="*/ 84148 h 1267819"/>
                <a:gd name="connsiteX8" fmla="*/ 258052 w 751716"/>
                <a:gd name="connsiteY8" fmla="*/ 16830 h 1267819"/>
                <a:gd name="connsiteX9" fmla="*/ 510494 w 751716"/>
                <a:gd name="connsiteY9" fmla="*/ 0 h 1267819"/>
                <a:gd name="connsiteX10" fmla="*/ 751716 w 751716"/>
                <a:gd name="connsiteY10" fmla="*/ 5610 h 1267819"/>
                <a:gd name="connsiteX0" fmla="*/ 403907 w 751716"/>
                <a:gd name="connsiteY0" fmla="*/ 1267819 h 1267819"/>
                <a:gd name="connsiteX1" fmla="*/ 82727 w 751716"/>
                <a:gd name="connsiteY1" fmla="*/ 996410 h 1267819"/>
                <a:gd name="connsiteX2" fmla="*/ 207564 w 751716"/>
                <a:gd name="connsiteY2" fmla="*/ 1009767 h 1267819"/>
                <a:gd name="connsiteX3" fmla="*/ 55680 w 751716"/>
                <a:gd name="connsiteY3" fmla="*/ 840468 h 1267819"/>
                <a:gd name="connsiteX4" fmla="*/ 22440 w 751716"/>
                <a:gd name="connsiteY4" fmla="*/ 600251 h 1267819"/>
                <a:gd name="connsiteX5" fmla="*/ 0 w 751716"/>
                <a:gd name="connsiteY5" fmla="*/ 454396 h 1267819"/>
                <a:gd name="connsiteX6" fmla="*/ 5610 w 751716"/>
                <a:gd name="connsiteY6" fmla="*/ 302930 h 1267819"/>
                <a:gd name="connsiteX7" fmla="*/ 33660 w 751716"/>
                <a:gd name="connsiteY7" fmla="*/ 185124 h 1267819"/>
                <a:gd name="connsiteX8" fmla="*/ 117807 w 751716"/>
                <a:gd name="connsiteY8" fmla="*/ 84148 h 1267819"/>
                <a:gd name="connsiteX9" fmla="*/ 258052 w 751716"/>
                <a:gd name="connsiteY9" fmla="*/ 16830 h 1267819"/>
                <a:gd name="connsiteX10" fmla="*/ 510494 w 751716"/>
                <a:gd name="connsiteY10" fmla="*/ 0 h 1267819"/>
                <a:gd name="connsiteX11" fmla="*/ 751716 w 751716"/>
                <a:gd name="connsiteY11" fmla="*/ 5610 h 1267819"/>
                <a:gd name="connsiteX0" fmla="*/ 403907 w 751716"/>
                <a:gd name="connsiteY0" fmla="*/ 1267819 h 1267819"/>
                <a:gd name="connsiteX1" fmla="*/ 82727 w 751716"/>
                <a:gd name="connsiteY1" fmla="*/ 996410 h 1267819"/>
                <a:gd name="connsiteX2" fmla="*/ 104081 w 751716"/>
                <a:gd name="connsiteY2" fmla="*/ 946804 h 1267819"/>
                <a:gd name="connsiteX3" fmla="*/ 55680 w 751716"/>
                <a:gd name="connsiteY3" fmla="*/ 840468 h 1267819"/>
                <a:gd name="connsiteX4" fmla="*/ 22440 w 751716"/>
                <a:gd name="connsiteY4" fmla="*/ 600251 h 1267819"/>
                <a:gd name="connsiteX5" fmla="*/ 0 w 751716"/>
                <a:gd name="connsiteY5" fmla="*/ 454396 h 1267819"/>
                <a:gd name="connsiteX6" fmla="*/ 5610 w 751716"/>
                <a:gd name="connsiteY6" fmla="*/ 302930 h 1267819"/>
                <a:gd name="connsiteX7" fmla="*/ 33660 w 751716"/>
                <a:gd name="connsiteY7" fmla="*/ 185124 h 1267819"/>
                <a:gd name="connsiteX8" fmla="*/ 117807 w 751716"/>
                <a:gd name="connsiteY8" fmla="*/ 84148 h 1267819"/>
                <a:gd name="connsiteX9" fmla="*/ 258052 w 751716"/>
                <a:gd name="connsiteY9" fmla="*/ 16830 h 1267819"/>
                <a:gd name="connsiteX10" fmla="*/ 510494 w 751716"/>
                <a:gd name="connsiteY10" fmla="*/ 0 h 1267819"/>
                <a:gd name="connsiteX11" fmla="*/ 751716 w 751716"/>
                <a:gd name="connsiteY11" fmla="*/ 5610 h 1267819"/>
                <a:gd name="connsiteX0" fmla="*/ 403907 w 751716"/>
                <a:gd name="connsiteY0" fmla="*/ 1267819 h 1267819"/>
                <a:gd name="connsiteX1" fmla="*/ 160339 w 751716"/>
                <a:gd name="connsiteY1" fmla="*/ 1114466 h 1267819"/>
                <a:gd name="connsiteX2" fmla="*/ 104081 w 751716"/>
                <a:gd name="connsiteY2" fmla="*/ 946804 h 1267819"/>
                <a:gd name="connsiteX3" fmla="*/ 55680 w 751716"/>
                <a:gd name="connsiteY3" fmla="*/ 840468 h 1267819"/>
                <a:gd name="connsiteX4" fmla="*/ 22440 w 751716"/>
                <a:gd name="connsiteY4" fmla="*/ 600251 h 1267819"/>
                <a:gd name="connsiteX5" fmla="*/ 0 w 751716"/>
                <a:gd name="connsiteY5" fmla="*/ 454396 h 1267819"/>
                <a:gd name="connsiteX6" fmla="*/ 5610 w 751716"/>
                <a:gd name="connsiteY6" fmla="*/ 302930 h 1267819"/>
                <a:gd name="connsiteX7" fmla="*/ 33660 w 751716"/>
                <a:gd name="connsiteY7" fmla="*/ 185124 h 1267819"/>
                <a:gd name="connsiteX8" fmla="*/ 117807 w 751716"/>
                <a:gd name="connsiteY8" fmla="*/ 84148 h 1267819"/>
                <a:gd name="connsiteX9" fmla="*/ 258052 w 751716"/>
                <a:gd name="connsiteY9" fmla="*/ 16830 h 1267819"/>
                <a:gd name="connsiteX10" fmla="*/ 510494 w 751716"/>
                <a:gd name="connsiteY10" fmla="*/ 0 h 1267819"/>
                <a:gd name="connsiteX11" fmla="*/ 751716 w 751716"/>
                <a:gd name="connsiteY11" fmla="*/ 5610 h 1267819"/>
                <a:gd name="connsiteX0" fmla="*/ 403907 w 751716"/>
                <a:gd name="connsiteY0" fmla="*/ 1267819 h 1267819"/>
                <a:gd name="connsiteX1" fmla="*/ 160339 w 751716"/>
                <a:gd name="connsiteY1" fmla="*/ 1114466 h 1267819"/>
                <a:gd name="connsiteX2" fmla="*/ 104081 w 751716"/>
                <a:gd name="connsiteY2" fmla="*/ 1009768 h 1267819"/>
                <a:gd name="connsiteX3" fmla="*/ 55680 w 751716"/>
                <a:gd name="connsiteY3" fmla="*/ 840468 h 1267819"/>
                <a:gd name="connsiteX4" fmla="*/ 22440 w 751716"/>
                <a:gd name="connsiteY4" fmla="*/ 600251 h 1267819"/>
                <a:gd name="connsiteX5" fmla="*/ 0 w 751716"/>
                <a:gd name="connsiteY5" fmla="*/ 454396 h 1267819"/>
                <a:gd name="connsiteX6" fmla="*/ 5610 w 751716"/>
                <a:gd name="connsiteY6" fmla="*/ 302930 h 1267819"/>
                <a:gd name="connsiteX7" fmla="*/ 33660 w 751716"/>
                <a:gd name="connsiteY7" fmla="*/ 185124 h 1267819"/>
                <a:gd name="connsiteX8" fmla="*/ 117807 w 751716"/>
                <a:gd name="connsiteY8" fmla="*/ 84148 h 1267819"/>
                <a:gd name="connsiteX9" fmla="*/ 258052 w 751716"/>
                <a:gd name="connsiteY9" fmla="*/ 16830 h 1267819"/>
                <a:gd name="connsiteX10" fmla="*/ 510494 w 751716"/>
                <a:gd name="connsiteY10" fmla="*/ 0 h 1267819"/>
                <a:gd name="connsiteX11" fmla="*/ 751716 w 751716"/>
                <a:gd name="connsiteY11" fmla="*/ 5610 h 1267819"/>
                <a:gd name="connsiteX0" fmla="*/ 403907 w 751716"/>
                <a:gd name="connsiteY0" fmla="*/ 1267819 h 1267819"/>
                <a:gd name="connsiteX1" fmla="*/ 186210 w 751716"/>
                <a:gd name="connsiteY1" fmla="*/ 1169558 h 1267819"/>
                <a:gd name="connsiteX2" fmla="*/ 160339 w 751716"/>
                <a:gd name="connsiteY2" fmla="*/ 1114466 h 1267819"/>
                <a:gd name="connsiteX3" fmla="*/ 104081 w 751716"/>
                <a:gd name="connsiteY3" fmla="*/ 1009768 h 1267819"/>
                <a:gd name="connsiteX4" fmla="*/ 55680 w 751716"/>
                <a:gd name="connsiteY4" fmla="*/ 840468 h 1267819"/>
                <a:gd name="connsiteX5" fmla="*/ 22440 w 751716"/>
                <a:gd name="connsiteY5" fmla="*/ 600251 h 1267819"/>
                <a:gd name="connsiteX6" fmla="*/ 0 w 751716"/>
                <a:gd name="connsiteY6" fmla="*/ 454396 h 1267819"/>
                <a:gd name="connsiteX7" fmla="*/ 5610 w 751716"/>
                <a:gd name="connsiteY7" fmla="*/ 302930 h 1267819"/>
                <a:gd name="connsiteX8" fmla="*/ 33660 w 751716"/>
                <a:gd name="connsiteY8" fmla="*/ 185124 h 1267819"/>
                <a:gd name="connsiteX9" fmla="*/ 117807 w 751716"/>
                <a:gd name="connsiteY9" fmla="*/ 84148 h 1267819"/>
                <a:gd name="connsiteX10" fmla="*/ 258052 w 751716"/>
                <a:gd name="connsiteY10" fmla="*/ 16830 h 1267819"/>
                <a:gd name="connsiteX11" fmla="*/ 510494 w 751716"/>
                <a:gd name="connsiteY11" fmla="*/ 0 h 1267819"/>
                <a:gd name="connsiteX12" fmla="*/ 751716 w 751716"/>
                <a:gd name="connsiteY12" fmla="*/ 5610 h 1267819"/>
                <a:gd name="connsiteX0" fmla="*/ 403907 w 751716"/>
                <a:gd name="connsiteY0" fmla="*/ 1267819 h 1267819"/>
                <a:gd name="connsiteX1" fmla="*/ 186210 w 751716"/>
                <a:gd name="connsiteY1" fmla="*/ 1169558 h 1267819"/>
                <a:gd name="connsiteX2" fmla="*/ 134469 w 751716"/>
                <a:gd name="connsiteY2" fmla="*/ 1114466 h 1267819"/>
                <a:gd name="connsiteX3" fmla="*/ 104081 w 751716"/>
                <a:gd name="connsiteY3" fmla="*/ 1009768 h 1267819"/>
                <a:gd name="connsiteX4" fmla="*/ 55680 w 751716"/>
                <a:gd name="connsiteY4" fmla="*/ 840468 h 1267819"/>
                <a:gd name="connsiteX5" fmla="*/ 22440 w 751716"/>
                <a:gd name="connsiteY5" fmla="*/ 600251 h 1267819"/>
                <a:gd name="connsiteX6" fmla="*/ 0 w 751716"/>
                <a:gd name="connsiteY6" fmla="*/ 454396 h 1267819"/>
                <a:gd name="connsiteX7" fmla="*/ 5610 w 751716"/>
                <a:gd name="connsiteY7" fmla="*/ 302930 h 1267819"/>
                <a:gd name="connsiteX8" fmla="*/ 33660 w 751716"/>
                <a:gd name="connsiteY8" fmla="*/ 185124 h 1267819"/>
                <a:gd name="connsiteX9" fmla="*/ 117807 w 751716"/>
                <a:gd name="connsiteY9" fmla="*/ 84148 h 1267819"/>
                <a:gd name="connsiteX10" fmla="*/ 258052 w 751716"/>
                <a:gd name="connsiteY10" fmla="*/ 16830 h 1267819"/>
                <a:gd name="connsiteX11" fmla="*/ 510494 w 751716"/>
                <a:gd name="connsiteY11" fmla="*/ 0 h 1267819"/>
                <a:gd name="connsiteX12" fmla="*/ 751716 w 751716"/>
                <a:gd name="connsiteY12" fmla="*/ 5610 h 1267819"/>
                <a:gd name="connsiteX0" fmla="*/ 403907 w 751716"/>
                <a:gd name="connsiteY0" fmla="*/ 1267819 h 1267819"/>
                <a:gd name="connsiteX1" fmla="*/ 237952 w 751716"/>
                <a:gd name="connsiteY1" fmla="*/ 1208910 h 1267819"/>
                <a:gd name="connsiteX2" fmla="*/ 134469 w 751716"/>
                <a:gd name="connsiteY2" fmla="*/ 1114466 h 1267819"/>
                <a:gd name="connsiteX3" fmla="*/ 104081 w 751716"/>
                <a:gd name="connsiteY3" fmla="*/ 1009768 h 1267819"/>
                <a:gd name="connsiteX4" fmla="*/ 55680 w 751716"/>
                <a:gd name="connsiteY4" fmla="*/ 840468 h 1267819"/>
                <a:gd name="connsiteX5" fmla="*/ 22440 w 751716"/>
                <a:gd name="connsiteY5" fmla="*/ 600251 h 1267819"/>
                <a:gd name="connsiteX6" fmla="*/ 0 w 751716"/>
                <a:gd name="connsiteY6" fmla="*/ 454396 h 1267819"/>
                <a:gd name="connsiteX7" fmla="*/ 5610 w 751716"/>
                <a:gd name="connsiteY7" fmla="*/ 302930 h 1267819"/>
                <a:gd name="connsiteX8" fmla="*/ 33660 w 751716"/>
                <a:gd name="connsiteY8" fmla="*/ 185124 h 1267819"/>
                <a:gd name="connsiteX9" fmla="*/ 117807 w 751716"/>
                <a:gd name="connsiteY9" fmla="*/ 84148 h 1267819"/>
                <a:gd name="connsiteX10" fmla="*/ 258052 w 751716"/>
                <a:gd name="connsiteY10" fmla="*/ 16830 h 1267819"/>
                <a:gd name="connsiteX11" fmla="*/ 510494 w 751716"/>
                <a:gd name="connsiteY11" fmla="*/ 0 h 1267819"/>
                <a:gd name="connsiteX12" fmla="*/ 751716 w 751716"/>
                <a:gd name="connsiteY12" fmla="*/ 5610 h 126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1716" h="1267819">
                  <a:moveTo>
                    <a:pt x="403907" y="1267819"/>
                  </a:moveTo>
                  <a:cubicBezTo>
                    <a:pt x="364750" y="1246195"/>
                    <a:pt x="278547" y="1234469"/>
                    <a:pt x="237952" y="1208910"/>
                  </a:cubicBezTo>
                  <a:cubicBezTo>
                    <a:pt x="197357" y="1183351"/>
                    <a:pt x="145283" y="1135851"/>
                    <a:pt x="134469" y="1114466"/>
                  </a:cubicBezTo>
                  <a:lnTo>
                    <a:pt x="104081" y="1009768"/>
                  </a:lnTo>
                  <a:cubicBezTo>
                    <a:pt x="59202" y="934971"/>
                    <a:pt x="100559" y="915265"/>
                    <a:pt x="55680" y="840468"/>
                  </a:cubicBezTo>
                  <a:cubicBezTo>
                    <a:pt x="44460" y="761930"/>
                    <a:pt x="33660" y="678789"/>
                    <a:pt x="22440" y="600251"/>
                  </a:cubicBezTo>
                  <a:lnTo>
                    <a:pt x="0" y="454396"/>
                  </a:lnTo>
                  <a:cubicBezTo>
                    <a:pt x="1870" y="415127"/>
                    <a:pt x="3740" y="342199"/>
                    <a:pt x="5610" y="302930"/>
                  </a:cubicBezTo>
                  <a:lnTo>
                    <a:pt x="33660" y="185124"/>
                  </a:lnTo>
                  <a:cubicBezTo>
                    <a:pt x="71059" y="149595"/>
                    <a:pt x="80408" y="119677"/>
                    <a:pt x="117807" y="84148"/>
                  </a:cubicBezTo>
                  <a:lnTo>
                    <a:pt x="258052" y="16830"/>
                  </a:lnTo>
                  <a:lnTo>
                    <a:pt x="510494" y="0"/>
                  </a:lnTo>
                  <a:lnTo>
                    <a:pt x="751716" y="5610"/>
                  </a:lnTo>
                </a:path>
              </a:pathLst>
            </a:custGeom>
            <a:noFill/>
            <a:ln w="50800">
              <a:solidFill>
                <a:srgbClr val="6600FF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/>
            <p:cNvSpPr/>
            <p:nvPr/>
          </p:nvSpPr>
          <p:spPr>
            <a:xfrm rot="10980000">
              <a:off x="3731113" y="3200637"/>
              <a:ext cx="1271904" cy="609728"/>
            </a:xfrm>
            <a:prstGeom prst="triangle">
              <a:avLst>
                <a:gd name="adj" fmla="val 11775"/>
              </a:avLst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1905000" y="1591107"/>
              <a:ext cx="909292" cy="361294"/>
            </a:xfrm>
            <a:prstGeom prst="ellipse">
              <a:avLst/>
            </a:prstGeom>
            <a:solidFill>
              <a:schemeClr val="accent6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1"/>
            <p:cNvSpPr txBox="1"/>
            <p:nvPr/>
          </p:nvSpPr>
          <p:spPr>
            <a:xfrm>
              <a:off x="3069984" y="2497508"/>
              <a:ext cx="963830" cy="35532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 smtClean="0"/>
                <a:t>SARAF-2</a:t>
              </a:r>
              <a:endParaRPr lang="en-US" sz="1600" b="1" dirty="0"/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 bwMode="auto">
          <a:xfrm>
            <a:off x="140718" y="56439"/>
            <a:ext cx="888136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C3A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600" dirty="0" smtClean="0"/>
              <a:t>Activation: Beam Power Frontier for ion beam accelerators</a:t>
            </a:r>
            <a:endParaRPr lang="en-US" sz="2600" dirty="0"/>
          </a:p>
        </p:txBody>
      </p:sp>
      <p:grpSp>
        <p:nvGrpSpPr>
          <p:cNvPr id="2" name="Group 1"/>
          <p:cNvGrpSpPr/>
          <p:nvPr/>
        </p:nvGrpSpPr>
        <p:grpSpPr>
          <a:xfrm>
            <a:off x="1531236" y="3733800"/>
            <a:ext cx="3098214" cy="2514600"/>
            <a:chOff x="1531236" y="3733800"/>
            <a:chExt cx="3098214" cy="2514600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1570072" y="3733800"/>
              <a:ext cx="2688128" cy="1528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169863" indent="-169863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Symbol" pitchFamily="18" charset="2"/>
                <a:buChar char="·"/>
              </a:pPr>
              <a:r>
                <a:rPr lang="en-US" sz="2000" b="1" dirty="0">
                  <a:solidFill>
                    <a:schemeClr val="tx2"/>
                  </a:solidFill>
                  <a:latin typeface="Arial Narrow" pitchFamily="34" charset="0"/>
                </a:rPr>
                <a:t>Central challenge at the beam power frontier is controlling beam loss to minimize residual </a:t>
              </a:r>
              <a:r>
                <a:rPr lang="en-US" sz="2000" b="1" dirty="0" smtClean="0">
                  <a:solidFill>
                    <a:schemeClr val="tx2"/>
                  </a:solidFill>
                  <a:latin typeface="Arial Narrow" pitchFamily="34" charset="0"/>
                </a:rPr>
                <a:t>activation</a:t>
              </a:r>
              <a:endParaRPr lang="en-US" sz="2000" b="1" dirty="0">
                <a:solidFill>
                  <a:schemeClr val="tx2"/>
                </a:solidFill>
                <a:latin typeface="Arial Narrow" pitchFamily="34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1531236" y="5218007"/>
              <a:ext cx="3098214" cy="1030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169863" indent="-169863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Symbol" pitchFamily="18" charset="2"/>
                <a:buChar char="·"/>
              </a:pPr>
              <a:r>
                <a:rPr lang="en-US" sz="2000" b="1" dirty="0" smtClean="0">
                  <a:solidFill>
                    <a:schemeClr val="tx2"/>
                  </a:solidFill>
                  <a:latin typeface="Arial Narrow" pitchFamily="34" charset="0"/>
                </a:rPr>
                <a:t>1 W/m at 1 GeV proton beam for hands-on maintenance</a:t>
              </a:r>
              <a:endParaRPr lang="en-US" sz="2000" b="1" dirty="0">
                <a:solidFill>
                  <a:schemeClr val="tx2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50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beam intensity/power in SCL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229600" cy="3549690"/>
          </a:xfrm>
        </p:spPr>
        <p:txBody>
          <a:bodyPr/>
          <a:lstStyle/>
          <a:p>
            <a:r>
              <a:rPr lang="en-US" dirty="0" smtClean="0"/>
              <a:t>Activation for hands-on maintenance </a:t>
            </a:r>
          </a:p>
          <a:p>
            <a:pPr lvl="1"/>
            <a:r>
              <a:rPr lang="en-US" dirty="0" smtClean="0"/>
              <a:t>In design/simulation for SNS: No losses were predicted but we have</a:t>
            </a:r>
          </a:p>
          <a:p>
            <a:pPr lvl="1"/>
            <a:r>
              <a:rPr lang="en-US" dirty="0" smtClean="0"/>
              <a:t>It turned out that ‘intra-beam stripping’ is the main contributor (H- beam case)</a:t>
            </a:r>
          </a:p>
          <a:p>
            <a:pPr lvl="1"/>
            <a:r>
              <a:rPr lang="en-US" dirty="0" smtClean="0"/>
              <a:t>Beam loss in SCL: ~50 W during normal operating </a:t>
            </a:r>
            <a:r>
              <a:rPr lang="en-US" dirty="0" smtClean="0"/>
              <a:t>condition at 1.2 MW operation</a:t>
            </a:r>
            <a:endParaRPr lang="en-US" dirty="0" smtClean="0"/>
          </a:p>
          <a:p>
            <a:pPr lvl="1"/>
            <a:r>
              <a:rPr lang="en-US" dirty="0" smtClean="0"/>
              <a:t>May not be linear but we estimate that there will be no major issue up to 3MW in SNS for this concern</a:t>
            </a:r>
          </a:p>
        </p:txBody>
      </p:sp>
      <p:sp>
        <p:nvSpPr>
          <p:cNvPr id="4" name="Rectangle 3"/>
          <p:cNvSpPr/>
          <p:nvPr/>
        </p:nvSpPr>
        <p:spPr>
          <a:xfrm>
            <a:off x="4999510" y="4063425"/>
            <a:ext cx="410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√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8600" y="4930069"/>
            <a:ext cx="86868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</a:rPr>
              <a:t>Machine performance sustainability with high availability  </a:t>
            </a:r>
          </a:p>
        </p:txBody>
      </p:sp>
    </p:spTree>
    <p:extLst>
      <p:ext uri="{BB962C8B-B14F-4D97-AF65-F5344CB8AC3E}">
        <p14:creationId xmlns:p14="http://schemas.microsoft.com/office/powerpoint/2010/main" val="143542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power/high intensity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838200"/>
            <a:ext cx="8839200" cy="4191000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Once cavity limiting gradients and stable operating gradients in cryomodules are identified, will cavity be stable </a:t>
            </a:r>
            <a:r>
              <a:rPr lang="en-US" dirty="0" smtClean="0"/>
              <a:t>in long term and/or at </a:t>
            </a:r>
            <a:r>
              <a:rPr lang="en-US" dirty="0" smtClean="0"/>
              <a:t>any levels of beam current? </a:t>
            </a:r>
          </a:p>
          <a:p>
            <a:r>
              <a:rPr lang="en-US" dirty="0" smtClean="0"/>
              <a:t>What </a:t>
            </a:r>
            <a:r>
              <a:rPr lang="en-US" dirty="0" smtClean="0"/>
              <a:t>could be </a:t>
            </a:r>
            <a:r>
              <a:rPr lang="en-US" dirty="0"/>
              <a:t>the specific concerns with high intensity beam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Errant condition, uncontrolled condition with high intensity beam?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73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229600" cy="3316805"/>
          </a:xfrm>
        </p:spPr>
        <p:txBody>
          <a:bodyPr/>
          <a:lstStyle/>
          <a:p>
            <a:r>
              <a:rPr lang="en-US" dirty="0" smtClean="0"/>
              <a:t>Design</a:t>
            </a:r>
          </a:p>
          <a:p>
            <a:r>
              <a:rPr lang="en-US" dirty="0" smtClean="0"/>
              <a:t>Commissioning/Operation</a:t>
            </a:r>
            <a:endParaRPr lang="en-US" dirty="0" smtClean="0"/>
          </a:p>
          <a:p>
            <a:r>
              <a:rPr lang="en-US" dirty="0" smtClean="0"/>
              <a:t>Maintenance </a:t>
            </a:r>
            <a:r>
              <a:rPr lang="en-US" dirty="0" smtClean="0"/>
              <a:t>history</a:t>
            </a:r>
            <a:endParaRPr lang="en-US" dirty="0" smtClean="0"/>
          </a:p>
          <a:p>
            <a:r>
              <a:rPr lang="en-US" dirty="0" smtClean="0"/>
              <a:t>Lessons learn</a:t>
            </a:r>
          </a:p>
          <a:p>
            <a:r>
              <a:rPr lang="en-US" dirty="0" smtClean="0"/>
              <a:t>Summary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64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712490" cy="1269578"/>
          </a:xfrm>
        </p:spPr>
        <p:txBody>
          <a:bodyPr/>
          <a:lstStyle/>
          <a:p>
            <a:r>
              <a:rPr lang="en-US" dirty="0" smtClean="0"/>
              <a:t>Experience with High Intensity Beam in errant condition &amp; with uncontrolled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33524"/>
            <a:ext cx="8534400" cy="5076261"/>
          </a:xfrm>
        </p:spPr>
        <p:txBody>
          <a:bodyPr/>
          <a:lstStyle/>
          <a:p>
            <a:r>
              <a:rPr lang="en-US" dirty="0" smtClean="0"/>
              <a:t>Affection on SRF cavities (so far about 10 cavities)</a:t>
            </a:r>
          </a:p>
          <a:p>
            <a:pPr lvl="1"/>
            <a:r>
              <a:rPr lang="en-US" dirty="0"/>
              <a:t>Beam Halo</a:t>
            </a:r>
          </a:p>
          <a:p>
            <a:pPr lvl="1"/>
            <a:r>
              <a:rPr lang="en-US" dirty="0" smtClean="0"/>
              <a:t>Errant </a:t>
            </a:r>
            <a:r>
              <a:rPr lang="en-US" dirty="0"/>
              <a:t>Beam</a:t>
            </a:r>
          </a:p>
          <a:p>
            <a:pPr lvl="1"/>
            <a:r>
              <a:rPr lang="en-US" dirty="0" smtClean="0"/>
              <a:t>Both are enhancing gas dynamics</a:t>
            </a:r>
          </a:p>
          <a:p>
            <a:pPr lvl="2"/>
            <a:r>
              <a:rPr lang="en-US" dirty="0" smtClean="0"/>
              <a:t>Redistribution of gas, desorb gas, and </a:t>
            </a:r>
            <a:r>
              <a:rPr lang="en-US" dirty="0" smtClean="0"/>
              <a:t>could create  hot spots or conditions </a:t>
            </a:r>
            <a:r>
              <a:rPr lang="en-US" dirty="0" smtClean="0"/>
              <a:t>for local discharge, Arcing</a:t>
            </a:r>
          </a:p>
          <a:p>
            <a:pPr lvl="1"/>
            <a:r>
              <a:rPr lang="en-US" dirty="0" smtClean="0"/>
              <a:t>Could be very slow process </a:t>
            </a:r>
            <a:r>
              <a:rPr lang="en-US" dirty="0" smtClean="0">
                <a:sym typeface="Wingdings" panose="05000000000000000000" pitchFamily="2" charset="2"/>
              </a:rPr>
              <a:t> gradual performance degradation  less stability margin and then quench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Or could be fast if power density from beam loss is large enough and local discharge is triggered interaction with RF power (beam triggers event and discharge/arc with RF is the main event)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The </a:t>
            </a:r>
            <a:r>
              <a:rPr lang="en-US" dirty="0" smtClean="0">
                <a:sym typeface="Wingdings" panose="05000000000000000000" pitchFamily="2" charset="2"/>
              </a:rPr>
              <a:t>stable operating </a:t>
            </a:r>
            <a:r>
              <a:rPr lang="en-US" dirty="0" smtClean="0">
                <a:sym typeface="Wingdings" panose="05000000000000000000" pitchFamily="2" charset="2"/>
              </a:rPr>
              <a:t>gradients are initially set based on </a:t>
            </a:r>
            <a:r>
              <a:rPr lang="en-US" dirty="0" smtClean="0">
                <a:sym typeface="Wingdings" panose="05000000000000000000" pitchFamily="2" charset="2"/>
              </a:rPr>
              <a:t>RF only operation</a:t>
            </a:r>
          </a:p>
        </p:txBody>
      </p:sp>
    </p:spTree>
    <p:extLst>
      <p:ext uri="{BB962C8B-B14F-4D97-AF65-F5344CB8AC3E}">
        <p14:creationId xmlns:p14="http://schemas.microsoft.com/office/powerpoint/2010/main" val="312142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1269578"/>
          </a:xfrm>
        </p:spPr>
        <p:txBody>
          <a:bodyPr/>
          <a:lstStyle/>
          <a:p>
            <a:r>
              <a:rPr lang="en-US" dirty="0" smtClean="0"/>
              <a:t>Dedicated diagnostics, more careful operation for FE/NC structure, Dedicated MPS line 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819781"/>
          </a:xfrm>
        </p:spPr>
        <p:txBody>
          <a:bodyPr/>
          <a:lstStyle/>
          <a:p>
            <a:r>
              <a:rPr lang="en-US" sz="2400" dirty="0" smtClean="0"/>
              <a:t>Errant beam BLM trips have been reduced by &gt; 2x</a:t>
            </a:r>
          </a:p>
          <a:p>
            <a:r>
              <a:rPr lang="en-US" sz="2400" dirty="0" smtClean="0"/>
              <a:t>Continuing to mitigate errant beams</a:t>
            </a:r>
          </a:p>
          <a:p>
            <a:pPr lvl="1"/>
            <a:r>
              <a:rPr lang="en-US" sz="2000" dirty="0" smtClean="0"/>
              <a:t>Ion source/LEBT high voltage and RF conditioning</a:t>
            </a:r>
          </a:p>
          <a:p>
            <a:pPr lvl="1"/>
            <a:r>
              <a:rPr lang="en-US" sz="2000" dirty="0" smtClean="0"/>
              <a:t>Routine maintenance of vacuum systems</a:t>
            </a:r>
          </a:p>
          <a:p>
            <a:pPr lvl="1"/>
            <a:r>
              <a:rPr lang="en-US" sz="2000" dirty="0" smtClean="0"/>
              <a:t>Operational experience with DTL and CCL cavities</a:t>
            </a:r>
          </a:p>
          <a:p>
            <a:r>
              <a:rPr lang="en-US" sz="2400" dirty="0" smtClean="0"/>
              <a:t>Cavity degradation continues</a:t>
            </a:r>
          </a:p>
          <a:p>
            <a:pPr lvl="1"/>
            <a:r>
              <a:rPr lang="en-US" sz="2000" dirty="0" smtClean="0"/>
              <a:t>Lowering gradients helps reduce downtime</a:t>
            </a:r>
          </a:p>
          <a:p>
            <a:pPr lvl="1"/>
            <a:r>
              <a:rPr lang="en-US" sz="2000" dirty="0" smtClean="0"/>
              <a:t>Cavity warm up and conditioning during long shutdowns</a:t>
            </a:r>
          </a:p>
          <a:p>
            <a:r>
              <a:rPr lang="en-US" sz="2400" dirty="0" smtClean="0"/>
              <a:t>Reduction in MPS beam turn off time coming in this year (5-6 us)</a:t>
            </a:r>
          </a:p>
          <a:p>
            <a:r>
              <a:rPr lang="en-US" sz="2400" dirty="0" smtClean="0"/>
              <a:t>Protection of the SCL against performance degradation is much more challenging than initially expected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999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cycling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6932"/>
            <a:ext cx="8610600" cy="2957733"/>
          </a:xfrm>
        </p:spPr>
        <p:txBody>
          <a:bodyPr/>
          <a:lstStyle/>
          <a:p>
            <a:r>
              <a:rPr lang="en-US" dirty="0" smtClean="0"/>
              <a:t>Recover SRF cavity performance from gaseous contamination </a:t>
            </a:r>
          </a:p>
          <a:p>
            <a:r>
              <a:rPr lang="en-US" dirty="0" smtClean="0"/>
              <a:t>Mostly successful except two cavities (seems to have particulate contaminant or defect were created)</a:t>
            </a:r>
          </a:p>
          <a:p>
            <a:r>
              <a:rPr lang="en-US" dirty="0" smtClean="0"/>
              <a:t>Warm-up up to room temperature</a:t>
            </a:r>
          </a:p>
          <a:p>
            <a:r>
              <a:rPr lang="en-US" dirty="0" smtClean="0"/>
              <a:t>Several CMs are waiting for thermal cycling, but thermal cycling would create leak or make an existing leak bigger</a:t>
            </a:r>
          </a:p>
        </p:txBody>
      </p:sp>
    </p:spTree>
    <p:extLst>
      <p:ext uri="{BB962C8B-B14F-4D97-AF65-F5344CB8AC3E}">
        <p14:creationId xmlns:p14="http://schemas.microsoft.com/office/powerpoint/2010/main" val="158891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598009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Instruments (PT, CCG, TC, TD) ~100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Leaks in helium line ~10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Valve actuator ~20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Thermal cycling to remove gaseous contamination ~10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Tuner repair &gt;20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Insulating vacuum repair/upgrade (10 CMs require pumping)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RF component (water condensation at coupler air side, loosen connection in CM) ~3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Power supply/electrical (window heater, cavity heater) ~10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HOM coupler issue: removed </a:t>
            </a:r>
            <a:r>
              <a:rPr lang="en-US" dirty="0" err="1" smtClean="0"/>
              <a:t>feedthroughs</a:t>
            </a:r>
            <a:r>
              <a:rPr lang="en-US" dirty="0" smtClean="0"/>
              <a:t> from 4CMs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Coupler window: 2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Coupler </a:t>
            </a:r>
            <a:r>
              <a:rPr lang="en-US" dirty="0"/>
              <a:t>cooling issues (valves, fans) 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84748"/>
          </a:xfrm>
        </p:spPr>
        <p:txBody>
          <a:bodyPr/>
          <a:lstStyle/>
          <a:p>
            <a:r>
              <a:rPr lang="en-US" dirty="0" smtClean="0"/>
              <a:t>CM repair history since FY07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6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2910" y="177800"/>
            <a:ext cx="8229600" cy="48474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 smtClean="0"/>
              <a:t>Thermal cycle in the tunnel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779154"/>
            <a:ext cx="8229600" cy="480131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Total 34 </a:t>
            </a:r>
            <a:r>
              <a:rPr lang="en-US" dirty="0" smtClean="0"/>
              <a:t>times since </a:t>
            </a:r>
            <a:r>
              <a:rPr lang="en-US" dirty="0" smtClean="0"/>
              <a:t>FY07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40080" y="1371600"/>
            <a:ext cx="7285039" cy="4485762"/>
            <a:chOff x="685799" y="1370013"/>
            <a:chExt cx="7285039" cy="448576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63" y="1370013"/>
              <a:ext cx="6797675" cy="412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581399" y="5486443"/>
              <a:ext cx="1813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CM slot number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 rot="10800000">
              <a:off x="685799" y="2276167"/>
              <a:ext cx="461665" cy="206723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dirty="0" smtClean="0"/>
                <a:t>No of thermal cycle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555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788690" cy="877163"/>
          </a:xfrm>
        </p:spPr>
        <p:txBody>
          <a:bodyPr/>
          <a:lstStyle/>
          <a:p>
            <a:r>
              <a:rPr lang="en-US" dirty="0" smtClean="0"/>
              <a:t>Cryomodule repair out of tunnel in SNS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229600" cy="2957733"/>
          </a:xfrm>
        </p:spPr>
        <p:txBody>
          <a:bodyPr/>
          <a:lstStyle/>
          <a:p>
            <a:r>
              <a:rPr lang="en-US" dirty="0" smtClean="0"/>
              <a:t>Large helium leak (5CMs </a:t>
            </a:r>
            <a:r>
              <a:rPr lang="en-US" dirty="0" smtClean="0"/>
              <a:t>before or during </a:t>
            </a:r>
            <a:r>
              <a:rPr lang="en-US" dirty="0" err="1" smtClean="0"/>
              <a:t>commissioing</a:t>
            </a:r>
            <a:r>
              <a:rPr lang="en-US" dirty="0" smtClean="0"/>
              <a:t>, </a:t>
            </a:r>
            <a:r>
              <a:rPr lang="en-US" dirty="0" smtClean="0"/>
              <a:t>1CM in 08)</a:t>
            </a:r>
          </a:p>
          <a:p>
            <a:r>
              <a:rPr lang="en-US" dirty="0" smtClean="0"/>
              <a:t>Non-operational </a:t>
            </a:r>
            <a:r>
              <a:rPr lang="en-US" dirty="0" smtClean="0"/>
              <a:t>cavity due to large Fundamental coupling to HOM (1CM repaired, 1CM still in the tunnel )</a:t>
            </a:r>
          </a:p>
          <a:p>
            <a:r>
              <a:rPr lang="en-US" dirty="0" smtClean="0"/>
              <a:t>Air to beam line leak (coupler window)  (2 CMs)</a:t>
            </a:r>
          </a:p>
          <a:p>
            <a:r>
              <a:rPr lang="en-US" dirty="0" smtClean="0"/>
              <a:t>Low performer replaced with spare cryomodule (1CM)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36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68" y="769578"/>
            <a:ext cx="8832916" cy="5947269"/>
          </a:xfrm>
        </p:spPr>
        <p:txBody>
          <a:bodyPr/>
          <a:lstStyle/>
          <a:p>
            <a:r>
              <a:rPr lang="en-US" dirty="0" smtClean="0"/>
              <a:t>Some of operational limits, difficulties, nuisances are design dependent</a:t>
            </a:r>
          </a:p>
          <a:p>
            <a:pPr lvl="1"/>
            <a:r>
              <a:rPr lang="en-US" dirty="0" smtClean="0"/>
              <a:t>Known/expected </a:t>
            </a:r>
            <a:r>
              <a:rPr lang="en-US" dirty="0" smtClean="0"/>
              <a:t>issues or</a:t>
            </a:r>
            <a:endParaRPr lang="en-US" dirty="0" smtClean="0"/>
          </a:p>
          <a:p>
            <a:pPr lvl="1"/>
            <a:r>
              <a:rPr lang="en-US" dirty="0" smtClean="0"/>
              <a:t>Unknowns from </a:t>
            </a:r>
            <a:r>
              <a:rPr lang="en-US" dirty="0" err="1" smtClean="0"/>
              <a:t>knowns</a:t>
            </a:r>
            <a:r>
              <a:rPr lang="en-US" dirty="0" smtClean="0"/>
              <a:t> (unexpected degradation/interactions)</a:t>
            </a:r>
          </a:p>
          <a:p>
            <a:r>
              <a:rPr lang="en-US" dirty="0"/>
              <a:t>But there will be always </a:t>
            </a:r>
            <a:r>
              <a:rPr lang="en-US" dirty="0" smtClean="0"/>
              <a:t>limits/difficulties/nuisances</a:t>
            </a:r>
          </a:p>
          <a:p>
            <a:pPr lvl="1"/>
            <a:r>
              <a:rPr lang="en-US" dirty="0" smtClean="0"/>
              <a:t>Machine specific, and/or general</a:t>
            </a:r>
          </a:p>
          <a:p>
            <a:pPr lvl="1"/>
            <a:r>
              <a:rPr lang="en-US" dirty="0" smtClean="0"/>
              <a:t>More complex</a:t>
            </a:r>
            <a:r>
              <a:rPr lang="en-US" dirty="0" smtClean="0">
                <a:sym typeface="Wingdings" pitchFamily="2" charset="2"/>
              </a:rPr>
              <a:t> more limits/difficulties/nuisances</a:t>
            </a:r>
            <a:endParaRPr lang="en-US" dirty="0"/>
          </a:p>
          <a:p>
            <a:r>
              <a:rPr lang="en-US" dirty="0" smtClean="0"/>
              <a:t>Design should focus on system operations as a whole</a:t>
            </a:r>
          </a:p>
          <a:p>
            <a:pPr lvl="1"/>
            <a:r>
              <a:rPr lang="en-US" dirty="0" smtClean="0"/>
              <a:t>Simplification</a:t>
            </a:r>
          </a:p>
          <a:p>
            <a:pPr lvl="1"/>
            <a:r>
              <a:rPr lang="en-US" dirty="0" smtClean="0"/>
              <a:t>Reasonably enough margins (too much is OK as long as a project can support)</a:t>
            </a:r>
          </a:p>
          <a:p>
            <a:pPr lvl="1"/>
            <a:r>
              <a:rPr lang="en-US" dirty="0" smtClean="0"/>
              <a:t>Robustness</a:t>
            </a:r>
          </a:p>
          <a:p>
            <a:pPr lvl="1"/>
            <a:r>
              <a:rPr lang="en-US" dirty="0" smtClean="0"/>
              <a:t>Room for expected/unexpected unknowns/failures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01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1125" y="177800"/>
            <a:ext cx="8229600" cy="4921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600" smtClean="0"/>
              <a:t>Summary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823107"/>
            <a:ext cx="8751888" cy="5196693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High performance, reliability, availability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Balanced performances lead to the most efficient system </a:t>
            </a:r>
            <a:endParaRPr lang="en-US" dirty="0">
              <a:sym typeface="Wingdings" pitchFamily="2" charset="2"/>
            </a:endParaRP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altLang="en-US" dirty="0" smtClean="0"/>
              <a:t>Overdesign </a:t>
            </a:r>
            <a:r>
              <a:rPr lang="en-US" altLang="en-US" dirty="0"/>
              <a:t>for something while overlooking something </a:t>
            </a:r>
            <a:r>
              <a:rPr lang="en-US" altLang="en-US" dirty="0" smtClean="0"/>
              <a:t>else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altLang="en-US" dirty="0" smtClean="0"/>
              <a:t>Limited </a:t>
            </a:r>
            <a:r>
              <a:rPr lang="en-US" altLang="en-US" dirty="0"/>
              <a:t>by the </a:t>
            </a:r>
            <a:r>
              <a:rPr lang="en-US" altLang="en-US" dirty="0" smtClean="0"/>
              <a:t>weakest link; </a:t>
            </a:r>
            <a:r>
              <a:rPr lang="en-US" altLang="en-US" dirty="0"/>
              <a:t>Law of the </a:t>
            </a:r>
            <a:r>
              <a:rPr lang="en-US" altLang="en-US" dirty="0" smtClean="0"/>
              <a:t>minimum)</a:t>
            </a:r>
            <a:r>
              <a:rPr lang="en-US" dirty="0" smtClean="0"/>
              <a:t>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Continuous development </a:t>
            </a:r>
            <a:r>
              <a:rPr lang="en-US" dirty="0" smtClean="0"/>
              <a:t>of dedicated diagnostics/protection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Assuming a machine is designed and configured in a proper way, protecting a machine against errant/uncontrolled conditions will be one of the major concerns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It may not be just lowering the gradient or having larger bore radius (it will help but may not be enough)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Should include adequate MPS, diagnostics, beam scraping, etc.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There would not be a general solution since every machine has its own specifics.</a:t>
            </a: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452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35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background of SNS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5615896"/>
          </a:xfrm>
        </p:spPr>
        <p:txBody>
          <a:bodyPr/>
          <a:lstStyle/>
          <a:p>
            <a:r>
              <a:rPr lang="en-US" altLang="ko-KR" sz="1800" dirty="0">
                <a:ea typeface="굴림" pitchFamily="50" charset="-127"/>
              </a:rPr>
              <a:t>In 1984, the Seitz-Eastman committee appointed by the National Research Council called for </a:t>
            </a:r>
            <a:r>
              <a:rPr lang="en-US" altLang="ko-KR" sz="1800" dirty="0">
                <a:solidFill>
                  <a:srgbClr val="0000FF"/>
                </a:solidFill>
                <a:ea typeface="굴림" pitchFamily="50" charset="-127"/>
              </a:rPr>
              <a:t>two new national facilities, an intense X-ray source</a:t>
            </a:r>
            <a:r>
              <a:rPr lang="en-US" altLang="ko-KR" sz="1800" dirty="0">
                <a:ea typeface="굴림" pitchFamily="50" charset="-127"/>
              </a:rPr>
              <a:t> (the Advanced Photon Source, now operating at Argonne National Laboratory) and an "</a:t>
            </a:r>
            <a:r>
              <a:rPr lang="en-US" altLang="ko-KR" sz="1800" dirty="0">
                <a:solidFill>
                  <a:srgbClr val="0000FF"/>
                </a:solidFill>
                <a:ea typeface="굴림" pitchFamily="50" charset="-127"/>
              </a:rPr>
              <a:t>advanced steady-state neutron source facility" designed to have a neutron flux 5 to 10 times that of the </a:t>
            </a:r>
            <a:r>
              <a:rPr lang="en-US" altLang="ko-KR" sz="1800" dirty="0" err="1">
                <a:solidFill>
                  <a:srgbClr val="0000FF"/>
                </a:solidFill>
                <a:ea typeface="굴림" pitchFamily="50" charset="-127"/>
              </a:rPr>
              <a:t>Institut</a:t>
            </a:r>
            <a:r>
              <a:rPr lang="en-US" altLang="ko-KR" sz="1800" dirty="0">
                <a:solidFill>
                  <a:srgbClr val="0000FF"/>
                </a:solidFill>
                <a:ea typeface="굴림" pitchFamily="50" charset="-127"/>
              </a:rPr>
              <a:t> Laue-</a:t>
            </a:r>
            <a:r>
              <a:rPr lang="en-US" altLang="ko-KR" sz="1800" dirty="0" err="1">
                <a:solidFill>
                  <a:srgbClr val="0000FF"/>
                </a:solidFill>
                <a:ea typeface="굴림" pitchFamily="50" charset="-127"/>
              </a:rPr>
              <a:t>Langevin</a:t>
            </a:r>
            <a:r>
              <a:rPr lang="en-US" altLang="ko-KR" sz="1800" dirty="0">
                <a:solidFill>
                  <a:srgbClr val="0000FF"/>
                </a:solidFill>
                <a:ea typeface="굴림" pitchFamily="50" charset="-127"/>
              </a:rPr>
              <a:t> reactor</a:t>
            </a:r>
            <a:r>
              <a:rPr lang="en-US" altLang="ko-KR" sz="1800" dirty="0">
                <a:ea typeface="굴림" pitchFamily="50" charset="-127"/>
              </a:rPr>
              <a:t>.</a:t>
            </a:r>
          </a:p>
          <a:p>
            <a:r>
              <a:rPr lang="en-US" altLang="ko-KR" sz="1800" dirty="0">
                <a:ea typeface="굴림" pitchFamily="50" charset="-127"/>
              </a:rPr>
              <a:t>When the fiscal year 1987 congressional appropriations bill passed, DOE received funds for the time for an "advanced neutron source.“ </a:t>
            </a:r>
            <a:r>
              <a:rPr lang="en-US" altLang="ko-KR" sz="1800" dirty="0">
                <a:solidFill>
                  <a:srgbClr val="0000FF"/>
                </a:solidFill>
                <a:ea typeface="굴림" pitchFamily="50" charset="-127"/>
              </a:rPr>
              <a:t>The money was earmarked for ORNL's Center for Neutron Research Project</a:t>
            </a:r>
            <a:r>
              <a:rPr lang="en-US" altLang="ko-KR" sz="1800" dirty="0">
                <a:ea typeface="굴림" pitchFamily="50" charset="-127"/>
              </a:rPr>
              <a:t> (originally called HFIR-II), which changed its name to the </a:t>
            </a:r>
            <a:r>
              <a:rPr lang="en-US" altLang="ko-KR" sz="1800" dirty="0">
                <a:solidFill>
                  <a:srgbClr val="0000FF"/>
                </a:solidFill>
                <a:ea typeface="굴림" pitchFamily="50" charset="-127"/>
              </a:rPr>
              <a:t>Advanced Neutron Source Project</a:t>
            </a:r>
            <a:r>
              <a:rPr lang="en-US" altLang="ko-KR" sz="1800" dirty="0">
                <a:ea typeface="굴림" pitchFamily="50" charset="-127"/>
              </a:rPr>
              <a:t> to reflect the language of the appropriations bill. </a:t>
            </a:r>
            <a:r>
              <a:rPr lang="en-US" altLang="ko-KR" sz="1800" dirty="0">
                <a:solidFill>
                  <a:srgbClr val="FF0000"/>
                </a:solidFill>
                <a:ea typeface="굴림" pitchFamily="50" charset="-127"/>
              </a:rPr>
              <a:t>(~$3B)</a:t>
            </a:r>
          </a:p>
          <a:p>
            <a:pPr>
              <a:lnSpc>
                <a:spcPct val="80000"/>
              </a:lnSpc>
            </a:pPr>
            <a:r>
              <a:rPr lang="en-US" altLang="ko-KR" sz="1800" dirty="0">
                <a:ea typeface="굴림" pitchFamily="50" charset="-127"/>
              </a:rPr>
              <a:t>In 1991 DOE set up the Kohn committee to revisit the </a:t>
            </a:r>
            <a:r>
              <a:rPr lang="en-US" altLang="ko-KR" sz="1800" dirty="0">
                <a:solidFill>
                  <a:srgbClr val="0000FF"/>
                </a:solidFill>
                <a:ea typeface="굴림" pitchFamily="50" charset="-127"/>
              </a:rPr>
              <a:t>question of whether a reactor or spallation source would make the best neutron source</a:t>
            </a:r>
            <a:r>
              <a:rPr lang="en-US" altLang="ko-KR" sz="1800" dirty="0">
                <a:ea typeface="굴림" pitchFamily="50" charset="-127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altLang="ko-KR" sz="1800" dirty="0">
                <a:ea typeface="굴림" pitchFamily="50" charset="-127"/>
              </a:rPr>
              <a:t>In 1992 the committee concluded that </a:t>
            </a:r>
            <a:r>
              <a:rPr lang="en-US" altLang="ko-KR" sz="1800" dirty="0">
                <a:solidFill>
                  <a:srgbClr val="0000FF"/>
                </a:solidFill>
                <a:ea typeface="굴림" pitchFamily="50" charset="-127"/>
              </a:rPr>
              <a:t>both were needed, but gave the ANS higher priority for rapid construction</a:t>
            </a:r>
            <a:r>
              <a:rPr lang="en-US" altLang="ko-KR" sz="1800" dirty="0">
                <a:ea typeface="굴림" pitchFamily="50" charset="-127"/>
              </a:rPr>
              <a:t>.</a:t>
            </a:r>
          </a:p>
          <a:p>
            <a:r>
              <a:rPr lang="en-US" altLang="ko-KR" sz="1800" dirty="0">
                <a:ea typeface="굴림" pitchFamily="50" charset="-127"/>
              </a:rPr>
              <a:t>"Because the ANS was initially designed to use highly enriched uranium, there was concern that the government would have a credibility problem as it urged other nations to refrain from using nuclear materials that could be turned into weapons." </a:t>
            </a:r>
            <a:r>
              <a:rPr lang="en-US" altLang="ko-KR" sz="1800" dirty="0">
                <a:solidFill>
                  <a:srgbClr val="0000FF"/>
                </a:solidFill>
                <a:ea typeface="굴림" pitchFamily="50" charset="-127"/>
              </a:rPr>
              <a:t>DOE then asked ORNL to lead a team of national laboratories to design a spallation source that would cost $1 billion or less, about a third as much as the ANS</a:t>
            </a:r>
            <a:r>
              <a:rPr lang="en-US" altLang="ko-KR" sz="1800" dirty="0">
                <a:ea typeface="굴림" pitchFamily="50" charset="-127"/>
              </a:rPr>
              <a:t>. </a:t>
            </a:r>
            <a:r>
              <a:rPr lang="en-US" altLang="ko-KR" sz="1800" dirty="0" smtClean="0">
                <a:ea typeface="굴림" pitchFamily="50" charset="-127"/>
              </a:rPr>
              <a:t>1995</a:t>
            </a:r>
            <a:endParaRPr lang="en-US" altLang="ko-KR" sz="1800" dirty="0">
              <a:ea typeface="굴림" pitchFamily="50" charset="-127"/>
            </a:endParaRPr>
          </a:p>
          <a:p>
            <a:r>
              <a:rPr lang="en-US" altLang="ko-KR" sz="1800" dirty="0">
                <a:ea typeface="굴림" pitchFamily="50" charset="-127"/>
              </a:rPr>
              <a:t>Although greatly disappointed about the ANS cancellation after eight years of hard work, ORNL staff quickly shifted gears</a:t>
            </a:r>
            <a:r>
              <a:rPr lang="en-US" altLang="ko-KR" sz="1800" dirty="0" smtClean="0">
                <a:ea typeface="굴림" pitchFamily="50" charset="-127"/>
              </a:rPr>
              <a:t>.</a:t>
            </a:r>
            <a:endParaRPr lang="en-US" alt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176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/>
          </p:cNvSpPr>
          <p:nvPr/>
        </p:nvSpPr>
        <p:spPr bwMode="auto">
          <a:xfrm>
            <a:off x="111124" y="177800"/>
            <a:ext cx="9032875" cy="88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en-US" sz="3000" dirty="0">
                <a:solidFill>
                  <a:srgbClr val="006C3A"/>
                </a:solidFill>
                <a:latin typeface="Arial Black" pitchFamily="34" charset="0"/>
              </a:rPr>
              <a:t>First trials and challenges </a:t>
            </a:r>
            <a:r>
              <a:rPr lang="en-US" altLang="en-US" sz="3000" dirty="0" smtClean="0">
                <a:solidFill>
                  <a:srgbClr val="006C3A"/>
                </a:solidFill>
                <a:latin typeface="Arial Black" pitchFamily="34" charset="0"/>
              </a:rPr>
              <a:t>at SNS design and construction period</a:t>
            </a:r>
            <a:endParaRPr lang="en-US" altLang="en-US" sz="3000" dirty="0">
              <a:solidFill>
                <a:srgbClr val="006C3A"/>
              </a:solidFill>
              <a:latin typeface="Arial Black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9075" y="1030288"/>
            <a:ext cx="8694738" cy="5599112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charset="0"/>
              <a:buChar char="•"/>
              <a:defRPr/>
            </a:pPr>
            <a:r>
              <a:rPr lang="en-US" sz="2400" b="1" dirty="0">
                <a:latin typeface="Arial Narrow" pitchFamily="34" charset="0"/>
                <a:cs typeface="+mn-cs"/>
              </a:rPr>
              <a:t>1.4 MW, pulsed spallation neutron source; about 7~8 times bigger beam </a:t>
            </a:r>
            <a:r>
              <a:rPr lang="en-US" sz="2400" b="1" dirty="0" smtClean="0">
                <a:latin typeface="Arial Narrow" pitchFamily="34" charset="0"/>
                <a:cs typeface="+mn-cs"/>
              </a:rPr>
              <a:t>power than ISIS </a:t>
            </a:r>
            <a:endParaRPr lang="en-US" sz="2400" b="1" dirty="0">
              <a:latin typeface="Arial Narrow" pitchFamily="34" charset="0"/>
              <a:cs typeface="+mn-cs"/>
            </a:endParaRPr>
          </a:p>
          <a:p>
            <a:pPr marL="228600" indent="-228600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charset="0"/>
              <a:buChar char="•"/>
              <a:defRPr/>
            </a:pPr>
            <a:r>
              <a:rPr lang="en-US" sz="2400" b="1" dirty="0">
                <a:latin typeface="Arial Narrow" pitchFamily="34" charset="0"/>
                <a:cs typeface="+mn-cs"/>
              </a:rPr>
              <a:t>Superconducting RF technology for the pulsed operational proton machine (relatively high duty + high current)</a:t>
            </a:r>
          </a:p>
          <a:p>
            <a:pPr marL="228600" indent="-228600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charset="0"/>
              <a:buChar char="•"/>
              <a:defRPr/>
            </a:pPr>
            <a:r>
              <a:rPr lang="en-US" sz="2400" b="1" dirty="0">
                <a:latin typeface="Arial Narrow" pitchFamily="34" charset="0"/>
                <a:cs typeface="+mn-cs"/>
              </a:rPr>
              <a:t>IGBT based compact High Voltage Convertor Modulator</a:t>
            </a:r>
          </a:p>
          <a:p>
            <a:pPr marL="228600" indent="-228600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charset="0"/>
              <a:buChar char="•"/>
              <a:defRPr/>
            </a:pPr>
            <a:r>
              <a:rPr lang="en-US" sz="2400" b="1" dirty="0">
                <a:latin typeface="Arial Narrow" pitchFamily="34" charset="0"/>
                <a:cs typeface="+mn-cs"/>
              </a:rPr>
              <a:t>&gt;1 MW beam accumulation (1.5e14 </a:t>
            </a:r>
            <a:r>
              <a:rPr lang="en-US" sz="2400" b="1" dirty="0" err="1">
                <a:latin typeface="Arial Narrow" pitchFamily="34" charset="0"/>
                <a:cs typeface="+mn-cs"/>
              </a:rPr>
              <a:t>ppp</a:t>
            </a:r>
            <a:r>
              <a:rPr lang="en-US" sz="2400" b="1" dirty="0">
                <a:latin typeface="Arial Narrow" pitchFamily="34" charset="0"/>
                <a:cs typeface="+mn-cs"/>
              </a:rPr>
              <a:t>) in the ring including stripper foil</a:t>
            </a:r>
          </a:p>
          <a:p>
            <a:pPr marL="228600" indent="-228600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charset="0"/>
              <a:buChar char="•"/>
              <a:defRPr/>
            </a:pPr>
            <a:r>
              <a:rPr lang="en-US" sz="2400" b="1" dirty="0">
                <a:latin typeface="Arial Narrow" pitchFamily="34" charset="0"/>
                <a:cs typeface="+mn-cs"/>
              </a:rPr>
              <a:t>Liquid mercury target</a:t>
            </a:r>
          </a:p>
          <a:p>
            <a:pPr marL="228600" indent="-228600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charset="0"/>
              <a:buChar char="•"/>
              <a:defRPr/>
            </a:pPr>
            <a:r>
              <a:rPr lang="en-US" sz="2400" b="1" dirty="0" smtClean="0">
                <a:latin typeface="Arial Narrow" pitchFamily="34" charset="0"/>
                <a:cs typeface="+mn-cs"/>
              </a:rPr>
              <a:t>Beam </a:t>
            </a:r>
            <a:r>
              <a:rPr lang="en-US" sz="2400" b="1" dirty="0">
                <a:latin typeface="Arial Narrow" pitchFamily="34" charset="0"/>
                <a:cs typeface="+mn-cs"/>
              </a:rPr>
              <a:t>loss </a:t>
            </a:r>
            <a:r>
              <a:rPr lang="en-US" sz="2400" b="1" dirty="0" smtClean="0">
                <a:latin typeface="Arial Narrow" pitchFamily="34" charset="0"/>
                <a:cs typeface="+mn-cs"/>
              </a:rPr>
              <a:t>management at </a:t>
            </a:r>
            <a:r>
              <a:rPr lang="en-US" sz="2400" b="1" dirty="0">
                <a:latin typeface="Arial Narrow" pitchFamily="34" charset="0"/>
                <a:cs typeface="+mn-cs"/>
              </a:rPr>
              <a:t>1.44 MW operation for hand-on maintenance</a:t>
            </a:r>
          </a:p>
          <a:p>
            <a:pPr marL="228600" indent="-228600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charset="0"/>
              <a:buChar char="•"/>
              <a:defRPr/>
            </a:pPr>
            <a:r>
              <a:rPr lang="en-US" sz="2400" b="1" dirty="0">
                <a:latin typeface="Arial Narrow" pitchFamily="34" charset="0"/>
                <a:cs typeface="+mn-cs"/>
              </a:rPr>
              <a:t>Machine availability goal &gt;90 % </a:t>
            </a:r>
          </a:p>
          <a:p>
            <a:pPr marL="228600" indent="-228600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charset="0"/>
              <a:buChar char="•"/>
              <a:defRPr/>
            </a:pPr>
            <a:endParaRPr lang="en-US" sz="2400" b="1" dirty="0">
              <a:latin typeface="Arial Narrow" pitchFamily="34" charset="0"/>
              <a:cs typeface="+mn-cs"/>
            </a:endParaRPr>
          </a:p>
          <a:p>
            <a:pPr marL="228600" indent="-228600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charset="0"/>
              <a:buChar char="•"/>
              <a:defRPr/>
            </a:pPr>
            <a:r>
              <a:rPr lang="en-US" sz="2400" b="1" dirty="0" smtClean="0">
                <a:latin typeface="Arial Narrow" pitchFamily="34" charset="0"/>
                <a:cs typeface="+mn-cs"/>
              </a:rPr>
              <a:t>Many </a:t>
            </a:r>
            <a:r>
              <a:rPr lang="en-US" sz="2400" b="1" dirty="0" smtClean="0">
                <a:latin typeface="Arial Narrow" pitchFamily="34" charset="0"/>
                <a:cs typeface="+mn-cs"/>
              </a:rPr>
              <a:t>aspects </a:t>
            </a:r>
            <a:r>
              <a:rPr lang="en-US" sz="2400" b="1" dirty="0">
                <a:latin typeface="Arial Narrow" pitchFamily="34" charset="0"/>
                <a:cs typeface="+mn-cs"/>
              </a:rPr>
              <a:t>of the SNS </a:t>
            </a:r>
            <a:r>
              <a:rPr lang="en-US" sz="2400" b="1" dirty="0" smtClean="0">
                <a:latin typeface="Arial Narrow" pitchFamily="34" charset="0"/>
                <a:cs typeface="+mn-cs"/>
              </a:rPr>
              <a:t>machine contain </a:t>
            </a:r>
            <a:r>
              <a:rPr lang="en-US" sz="2400" b="1" dirty="0">
                <a:latin typeface="Arial Narrow" pitchFamily="34" charset="0"/>
                <a:cs typeface="+mn-cs"/>
              </a:rPr>
              <a:t>R&amp;D </a:t>
            </a:r>
            <a:r>
              <a:rPr lang="en-US" sz="2400" b="1" dirty="0" smtClean="0">
                <a:latin typeface="Arial Narrow" pitchFamily="34" charset="0"/>
                <a:cs typeface="+mn-cs"/>
              </a:rPr>
              <a:t>nature, </a:t>
            </a:r>
            <a:r>
              <a:rPr lang="en-US" sz="2400" b="1" dirty="0">
                <a:latin typeface="Arial Narrow" pitchFamily="34" charset="0"/>
                <a:cs typeface="+mn-cs"/>
              </a:rPr>
              <a:t>like any other </a:t>
            </a:r>
            <a:r>
              <a:rPr lang="en-US" sz="2400" b="1" dirty="0" smtClean="0">
                <a:latin typeface="Arial Narrow" pitchFamily="34" charset="0"/>
                <a:cs typeface="+mn-cs"/>
              </a:rPr>
              <a:t>machines</a:t>
            </a:r>
            <a:endParaRPr lang="en-US" sz="2400" b="1" dirty="0">
              <a:latin typeface="Arial Narrow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28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cavity limiting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6167842"/>
          </a:xfrm>
        </p:spPr>
        <p:txBody>
          <a:bodyPr/>
          <a:lstStyle/>
          <a:p>
            <a:r>
              <a:rPr lang="en-US" dirty="0" smtClean="0"/>
              <a:t>Mainly due to electron activities</a:t>
            </a:r>
          </a:p>
          <a:p>
            <a:pPr lvl="1"/>
            <a:r>
              <a:rPr lang="en-US" dirty="0" smtClean="0"/>
              <a:t>Field emission induced heating (major limiting factor for both types of cavities). </a:t>
            </a:r>
          </a:p>
          <a:p>
            <a:pPr lvl="1"/>
            <a:r>
              <a:rPr lang="en-US" dirty="0" smtClean="0"/>
              <a:t>Electron </a:t>
            </a:r>
            <a:r>
              <a:rPr lang="en-US" dirty="0"/>
              <a:t>accelerating in high beta cavity is much more </a:t>
            </a:r>
            <a:r>
              <a:rPr lang="en-US" dirty="0" smtClean="0"/>
              <a:t>efficient</a:t>
            </a:r>
          </a:p>
          <a:p>
            <a:pPr lvl="2"/>
            <a:r>
              <a:rPr lang="en-US" dirty="0" smtClean="0"/>
              <a:t>In average, individual </a:t>
            </a:r>
            <a:r>
              <a:rPr lang="en-US" dirty="0"/>
              <a:t>cavity limiting gradient (powering one cavity at a time in a cryomodule) is higher than </a:t>
            </a:r>
            <a:r>
              <a:rPr lang="en-US" dirty="0" smtClean="0"/>
              <a:t>design value.</a:t>
            </a:r>
            <a:endParaRPr lang="en-US" dirty="0"/>
          </a:p>
          <a:p>
            <a:pPr lvl="2"/>
            <a:r>
              <a:rPr lang="en-US" dirty="0" smtClean="0"/>
              <a:t>Collective limiting gradient (powering all cavities in a cryomodule) is lower than design value in higher beta cavities.</a:t>
            </a:r>
          </a:p>
          <a:p>
            <a:pPr lvl="1"/>
            <a:r>
              <a:rPr lang="en-US" dirty="0"/>
              <a:t>Multipacting </a:t>
            </a:r>
            <a:r>
              <a:rPr lang="en-US" dirty="0" smtClean="0"/>
              <a:t>(MP) behaviors </a:t>
            </a:r>
            <a:r>
              <a:rPr lang="en-US" dirty="0"/>
              <a:t>between medium and high beta cavities are about same. But the consequence is different.</a:t>
            </a:r>
          </a:p>
          <a:p>
            <a:pPr lvl="2"/>
            <a:r>
              <a:rPr lang="en-US" dirty="0"/>
              <a:t>HOM coupler has two multipacting locations ranges from 3 MV/m to </a:t>
            </a:r>
            <a:r>
              <a:rPr lang="en-US" dirty="0" smtClean="0"/>
              <a:t>16 MV/m.</a:t>
            </a:r>
            <a:endParaRPr lang="en-US" dirty="0"/>
          </a:p>
          <a:p>
            <a:pPr lvl="2"/>
            <a:r>
              <a:rPr lang="en-US" dirty="0" smtClean="0"/>
              <a:t>MP </a:t>
            </a:r>
            <a:r>
              <a:rPr lang="en-US" dirty="0"/>
              <a:t>induced radiation </a:t>
            </a:r>
            <a:r>
              <a:rPr lang="en-US" dirty="0">
                <a:sym typeface="Wingdings" panose="05000000000000000000" pitchFamily="2" charset="2"/>
              </a:rPr>
              <a:t> radiation onset is very </a:t>
            </a:r>
            <a:r>
              <a:rPr lang="en-US" dirty="0" smtClean="0">
                <a:sym typeface="Wingdings" panose="05000000000000000000" pitchFamily="2" charset="2"/>
              </a:rPr>
              <a:t>low especially in high beta cavities. </a:t>
            </a:r>
            <a:r>
              <a:rPr lang="en-US" dirty="0">
                <a:sym typeface="Wingdings" panose="05000000000000000000" pitchFamily="2" charset="2"/>
              </a:rPr>
              <a:t>Field emission onset is higher than radiation onset gradient</a:t>
            </a:r>
            <a:r>
              <a:rPr lang="en-US" dirty="0" smtClean="0">
                <a:sym typeface="Wingdings" panose="05000000000000000000" pitchFamily="2" charset="2"/>
              </a:rPr>
              <a:t>.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Mostly MP can be processed out but not always. Severe MP could damage HOM couplers/feedthrough/cables, etc. (also burst of field emitter could damage HOM couplers)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0587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152400"/>
            <a:ext cx="8717974" cy="8382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600" dirty="0" smtClean="0">
                <a:solidFill>
                  <a:srgbClr val="006600"/>
                </a:solidFill>
                <a:latin typeface="Arial Black" pitchFamily="34" charset="0"/>
              </a:rPr>
              <a:t>Beam loss in SCL </a:t>
            </a:r>
            <a:r>
              <a:rPr lang="en-US" sz="3200" dirty="0" smtClean="0">
                <a:solidFill>
                  <a:srgbClr val="006600"/>
                </a:solidFill>
                <a:latin typeface="Arial Black" pitchFamily="34" charset="0"/>
              </a:rPr>
              <a:t>(activation level is not an issue for hands-on maintenance, but it was a mystery)</a:t>
            </a:r>
            <a:endParaRPr lang="en-US" sz="3200" dirty="0">
              <a:solidFill>
                <a:srgbClr val="006600"/>
              </a:solidFill>
              <a:latin typeface="Arial Black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423911" y="894249"/>
            <a:ext cx="3522663" cy="2853154"/>
            <a:chOff x="4724400" y="1905000"/>
            <a:chExt cx="3522663" cy="2853154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905000"/>
              <a:ext cx="3522663" cy="278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5715000" y="3429000"/>
              <a:ext cx="1524000" cy="1329154"/>
              <a:chOff x="5715000" y="3429000"/>
              <a:chExt cx="1524000" cy="1329154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5715000" y="3429000"/>
                <a:ext cx="5334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6477000" y="4419600"/>
                <a:ext cx="76200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err="1" smtClean="0">
                    <a:latin typeface="Arial Narrow" pitchFamily="34" charset="0"/>
                    <a:cs typeface="Symbol" charset="2"/>
                  </a:rPr>
                  <a:t>b</a:t>
                </a:r>
                <a:r>
                  <a:rPr lang="en-US" sz="1600" baseline="-25000" dirty="0" err="1" smtClean="0">
                    <a:latin typeface="Arial Narrow" pitchFamily="34" charset="0"/>
                  </a:rPr>
                  <a:t>com</a:t>
                </a:r>
                <a:endParaRPr lang="en-US" sz="1600" dirty="0">
                  <a:latin typeface="Arial Narrow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791200" y="3505200"/>
                <a:ext cx="1143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 Narrow" pitchFamily="34" charset="0"/>
                  </a:rPr>
                  <a:t>SNS range</a:t>
                </a:r>
                <a:endParaRPr lang="en-US" sz="1400" dirty="0">
                  <a:latin typeface="Arial Narrow" pitchFamily="34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27910" y="4229016"/>
            <a:ext cx="4674104" cy="2494966"/>
            <a:chOff x="971903" y="1169399"/>
            <a:chExt cx="6876697" cy="4795426"/>
          </a:xfrm>
        </p:grpSpPr>
        <p:pic>
          <p:nvPicPr>
            <p:cNvPr id="10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5" t="7805" r="-380" b="5367"/>
            <a:stretch>
              <a:fillRect/>
            </a:stretch>
          </p:blipFill>
          <p:spPr bwMode="auto">
            <a:xfrm>
              <a:off x="1295400" y="1219200"/>
              <a:ext cx="6553200" cy="4494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6"/>
            <p:cNvGrpSpPr>
              <a:grpSpLocks/>
            </p:cNvGrpSpPr>
            <p:nvPr/>
          </p:nvGrpSpPr>
          <p:grpSpPr bwMode="auto">
            <a:xfrm>
              <a:off x="971903" y="1169399"/>
              <a:ext cx="5532745" cy="4795426"/>
              <a:chOff x="976049" y="1169003"/>
              <a:chExt cx="6085298" cy="5317711"/>
            </a:xfrm>
          </p:grpSpPr>
          <p:sp>
            <p:nvSpPr>
              <p:cNvPr id="12" name="TextBox 14"/>
              <p:cNvSpPr txBox="1">
                <a:spLocks noChangeArrowheads="1"/>
              </p:cNvSpPr>
              <p:nvPr/>
            </p:nvSpPr>
            <p:spPr bwMode="auto">
              <a:xfrm>
                <a:off x="3710838" y="5929125"/>
                <a:ext cx="3350509" cy="5575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eaLnBrk="1" hangingPunct="1"/>
                <a:r>
                  <a:rPr lang="en-US" sz="1100" dirty="0">
                    <a:latin typeface="Arial Narrow" pitchFamily="34" charset="0"/>
                  </a:rPr>
                  <a:t>Distance along SCL (m)</a:t>
                </a:r>
              </a:p>
            </p:txBody>
          </p:sp>
          <p:sp>
            <p:nvSpPr>
              <p:cNvPr id="13" name="TextBox 15"/>
              <p:cNvSpPr txBox="1">
                <a:spLocks noChangeArrowheads="1"/>
              </p:cNvSpPr>
              <p:nvPr/>
            </p:nvSpPr>
            <p:spPr bwMode="auto">
              <a:xfrm rot="16200000">
                <a:off x="-1135838" y="3280890"/>
                <a:ext cx="4622199" cy="3984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eaLnBrk="1" hangingPunct="1"/>
                <a:r>
                  <a:rPr lang="en-US" sz="1000" dirty="0">
                    <a:latin typeface="Arial Narrow" pitchFamily="34" charset="0"/>
                  </a:rPr>
                  <a:t>Normalized Beam Loss (Rad/C)</a:t>
                </a: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127908" y="3892275"/>
            <a:ext cx="341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30 mA, design lattice (strong focusing)</a:t>
            </a:r>
            <a:endParaRPr lang="en-US" dirty="0">
              <a:latin typeface="Arial Narrow" pitchFamily="34" charset="0"/>
            </a:endParaRPr>
          </a:p>
        </p:txBody>
      </p:sp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4854173" y="4061474"/>
            <a:ext cx="3849189" cy="2815046"/>
            <a:chOff x="838200" y="1066800"/>
            <a:chExt cx="7467600" cy="5219700"/>
          </a:xfrm>
        </p:grpSpPr>
        <p:pic>
          <p:nvPicPr>
            <p:cNvPr id="16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67"/>
            <a:stretch>
              <a:fillRect/>
            </a:stretch>
          </p:blipFill>
          <p:spPr bwMode="auto">
            <a:xfrm>
              <a:off x="838200" y="1066800"/>
              <a:ext cx="7467600" cy="521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>
            <a:xfrm flipV="1">
              <a:off x="2438400" y="3047254"/>
              <a:ext cx="4496288" cy="1524061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515333" y="1371613"/>
              <a:ext cx="3656867" cy="2743308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676400"/>
              <a:ext cx="381000" cy="354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0"/>
            <p:cNvSpPr txBox="1">
              <a:spLocks noChangeArrowheads="1"/>
            </p:cNvSpPr>
            <p:nvPr/>
          </p:nvSpPr>
          <p:spPr bwMode="auto">
            <a:xfrm>
              <a:off x="2917787" y="5714998"/>
              <a:ext cx="3330617" cy="485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100" dirty="0">
                  <a:latin typeface="Arial Narrow" pitchFamily="34" charset="0"/>
                </a:rPr>
                <a:t>Peak beam current (mA)</a:t>
              </a:r>
            </a:p>
          </p:txBody>
        </p:sp>
      </p:grp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251019" y="792162"/>
            <a:ext cx="5383796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Intra </a:t>
            </a:r>
            <a:r>
              <a:rPr lang="en-US" b="0" dirty="0"/>
              <a:t>beam </a:t>
            </a:r>
            <a:r>
              <a:rPr lang="en-US" b="0" dirty="0" smtClean="0"/>
              <a:t>scattering (IBS) </a:t>
            </a:r>
            <a:r>
              <a:rPr lang="en-US" b="0" dirty="0" smtClean="0"/>
              <a:t>?</a:t>
            </a:r>
            <a:endParaRPr lang="en-US" b="0" dirty="0" smtClean="0"/>
          </a:p>
          <a:p>
            <a:r>
              <a:rPr lang="en-US" b="0" dirty="0" smtClean="0"/>
              <a:t>Performed </a:t>
            </a:r>
            <a:r>
              <a:rPr lang="en-US" b="0" dirty="0"/>
              <a:t>experiment with proton beam</a:t>
            </a:r>
            <a:endParaRPr lang="en-US" b="0" dirty="0" smtClean="0"/>
          </a:p>
          <a:p>
            <a:r>
              <a:rPr lang="en-US" b="0" dirty="0" smtClean="0"/>
              <a:t>IBS is the main contributor to beam loss in SNS SCL</a:t>
            </a:r>
          </a:p>
          <a:p>
            <a:r>
              <a:rPr lang="en-US" b="0" dirty="0" smtClean="0"/>
              <a:t>Beam loss in SCL at SNS: ~50W at 1MW</a:t>
            </a:r>
          </a:p>
          <a:p>
            <a:r>
              <a:rPr lang="en-US" b="0" dirty="0" smtClean="0"/>
              <a:t>Proton beam accelerators will have much less concern for activation</a:t>
            </a:r>
            <a:endParaRPr lang="en-US" b="0" dirty="0"/>
          </a:p>
        </p:txBody>
      </p:sp>
      <p:sp>
        <p:nvSpPr>
          <p:cNvPr id="22" name="TextBox 21"/>
          <p:cNvSpPr txBox="1"/>
          <p:nvPr/>
        </p:nvSpPr>
        <p:spPr>
          <a:xfrm>
            <a:off x="3558839" y="3885594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Shishlo</a:t>
            </a:r>
            <a:r>
              <a:rPr lang="en-US" dirty="0" smtClean="0"/>
              <a:t>, et 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04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</a:t>
            </a:r>
            <a:r>
              <a:rPr lang="en-US" dirty="0"/>
              <a:t>H</a:t>
            </a:r>
            <a:r>
              <a:rPr lang="en-US" dirty="0" smtClean="0"/>
              <a:t>alo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91600" cy="5894947"/>
          </a:xfrm>
        </p:spPr>
        <p:txBody>
          <a:bodyPr/>
          <a:lstStyle/>
          <a:p>
            <a:r>
              <a:rPr lang="en-US" dirty="0" smtClean="0"/>
              <a:t>Some of cavity performance degradation may come from beam halo. </a:t>
            </a:r>
          </a:p>
          <a:p>
            <a:r>
              <a:rPr lang="en-US" dirty="0" smtClean="0"/>
              <a:t>But it is difficult to verify since it is a very slow process.</a:t>
            </a:r>
          </a:p>
          <a:p>
            <a:pPr lvl="1"/>
            <a:r>
              <a:rPr lang="en-US" dirty="0" smtClean="0"/>
              <a:t>Statistically when beam loss is relatively lower in normal conducting cavity, more SCL cavity trips/degradations in upstream part and transition part between medium and high beta sections</a:t>
            </a:r>
          </a:p>
          <a:p>
            <a:pPr lvl="1"/>
            <a:r>
              <a:rPr lang="en-US" dirty="0" smtClean="0"/>
              <a:t>After degradation occurs, in some cases cavity trips without beam too.</a:t>
            </a:r>
          </a:p>
          <a:p>
            <a:pPr lvl="1"/>
            <a:r>
              <a:rPr lang="en-US" dirty="0" smtClean="0"/>
              <a:t>Diagnostics is difficult to set a absolute threshold. Just after having an event,</a:t>
            </a:r>
          </a:p>
          <a:p>
            <a:pPr lvl="2"/>
            <a:r>
              <a:rPr lang="en-US" sz="2400" dirty="0" smtClean="0"/>
              <a:t>Beam pipe temperature increment with beam was relatively higher but not that much </a:t>
            </a:r>
          </a:p>
          <a:p>
            <a:pPr lvl="2"/>
            <a:r>
              <a:rPr lang="en-US" sz="2400" dirty="0" smtClean="0"/>
              <a:t>Beam loss was relatively higher but again very little</a:t>
            </a:r>
          </a:p>
          <a:p>
            <a:r>
              <a:rPr lang="en-US" dirty="0" smtClean="0"/>
              <a:t>Degradation seems to be developed for a long time, and then a cavity became very sensitive </a:t>
            </a:r>
            <a:r>
              <a:rPr lang="en-US" dirty="0" smtClean="0"/>
              <a:t>to</a:t>
            </a:r>
            <a:r>
              <a:rPr lang="en-US" dirty="0" smtClean="0"/>
              <a:t> </a:t>
            </a:r>
            <a:r>
              <a:rPr lang="en-US" dirty="0" smtClean="0"/>
              <a:t>small </a:t>
            </a:r>
            <a:r>
              <a:rPr lang="en-US" dirty="0" smtClean="0"/>
              <a:t>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2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960198"/>
            <a:ext cx="3810000" cy="4440602"/>
            <a:chOff x="0" y="1960198"/>
            <a:chExt cx="3810000" cy="4440602"/>
          </a:xfrm>
        </p:grpSpPr>
        <p:pic>
          <p:nvPicPr>
            <p:cNvPr id="3" name="Picture 2" descr="C:\Users\6sk\Documents\2014\snapshot\halo\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334"/>
            <a:stretch/>
          </p:blipFill>
          <p:spPr bwMode="auto">
            <a:xfrm>
              <a:off x="0" y="1960198"/>
              <a:ext cx="3810000" cy="4440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81000" y="2095572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Cavity field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200" y="4413838"/>
              <a:ext cx="3352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 SCL cavity (3b) kept tripping.</a:t>
              </a:r>
            </a:p>
            <a:p>
              <a:r>
                <a:rPr lang="en-US" dirty="0" smtClean="0"/>
                <a:t>RF waveform diagnostic buffer indicated partial quench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990600" y="3804238"/>
              <a:ext cx="7620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14400" y="3423238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10 min.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1960198"/>
            <a:ext cx="3947160" cy="4440602"/>
            <a:chOff x="0" y="1905000"/>
            <a:chExt cx="3947160" cy="4440602"/>
          </a:xfrm>
        </p:grpSpPr>
        <p:pic>
          <p:nvPicPr>
            <p:cNvPr id="9" name="Picture 8" descr="C:\Users\6sk\Documents\2014\snapshot\halo\2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56832"/>
            <a:stretch/>
          </p:blipFill>
          <p:spPr bwMode="auto">
            <a:xfrm>
              <a:off x="0" y="1905000"/>
              <a:ext cx="3947160" cy="4440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57200" y="3704272"/>
              <a:ext cx="262129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Cavity end group </a:t>
              </a:r>
            </a:p>
            <a:p>
              <a:r>
                <a:rPr lang="en-US" dirty="0" smtClean="0"/>
                <a:t>Temperature</a:t>
              </a:r>
            </a:p>
            <a:p>
              <a:r>
                <a:rPr lang="en-US" dirty="0" smtClean="0"/>
                <a:t>(indirect indication but </a:t>
              </a:r>
            </a:p>
            <a:p>
              <a:r>
                <a:rPr lang="en-US" dirty="0" smtClean="0"/>
                <a:t>only one that indicates</a:t>
              </a:r>
            </a:p>
            <a:p>
              <a:r>
                <a:rPr lang="en-US" dirty="0" smtClean="0"/>
                <a:t>temperature increment)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5428" y="2095572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Cavity field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143000" y="2848928"/>
              <a:ext cx="0" cy="884872"/>
            </a:xfrm>
            <a:prstGeom prst="straightConnector1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143000" y="3124200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1.5 K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1905000"/>
            <a:ext cx="4724400" cy="4440602"/>
            <a:chOff x="0" y="1905000"/>
            <a:chExt cx="4724400" cy="4440602"/>
          </a:xfrm>
        </p:grpSpPr>
        <p:pic>
          <p:nvPicPr>
            <p:cNvPr id="15" name="Picture 2" descr="C:\Users\6sk\Documents\2014\snapshot\halo\2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333"/>
            <a:stretch/>
          </p:blipFill>
          <p:spPr bwMode="auto">
            <a:xfrm>
              <a:off x="0" y="1905000"/>
              <a:ext cx="4724400" cy="4440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974480" y="1935624"/>
              <a:ext cx="2390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Lowered cavity field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251205" y="2848928"/>
              <a:ext cx="0" cy="884872"/>
            </a:xfrm>
            <a:prstGeom prst="straightConnector1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251205" y="3124200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1.5 K</a:t>
              </a:r>
              <a:endParaRPr lang="en-US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3962400" y="2304956"/>
              <a:ext cx="228600" cy="28584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39581" y="4495800"/>
              <a:ext cx="2069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But tripped due to </a:t>
              </a:r>
            </a:p>
            <a:p>
              <a:r>
                <a:rPr lang="en-US" dirty="0" smtClean="0"/>
                <a:t>Partial quench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1556" y="1176112"/>
            <a:ext cx="9372600" cy="5224688"/>
            <a:chOff x="0" y="1176112"/>
            <a:chExt cx="9372600" cy="5224688"/>
          </a:xfrm>
        </p:grpSpPr>
        <p:grpSp>
          <p:nvGrpSpPr>
            <p:cNvPr id="22" name="Group 21"/>
            <p:cNvGrpSpPr/>
            <p:nvPr/>
          </p:nvGrpSpPr>
          <p:grpSpPr>
            <a:xfrm>
              <a:off x="0" y="1176112"/>
              <a:ext cx="9372600" cy="5224688"/>
              <a:chOff x="0" y="1120914"/>
              <a:chExt cx="9372600" cy="5224688"/>
            </a:xfrm>
          </p:grpSpPr>
          <p:pic>
            <p:nvPicPr>
              <p:cNvPr id="25" name="Picture 24" descr="C:\Users\6sk\Documents\2014\snapshot\halo\2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2501"/>
              <a:stretch/>
            </p:blipFill>
            <p:spPr bwMode="auto">
              <a:xfrm>
                <a:off x="0" y="1905000"/>
                <a:ext cx="9372600" cy="4440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74480" y="1935624"/>
                <a:ext cx="23903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Lowered cavity field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>
                <a:off x="1251205" y="2848928"/>
                <a:ext cx="0" cy="884872"/>
              </a:xfrm>
              <a:prstGeom prst="straightConnector1">
                <a:avLst/>
              </a:prstGeom>
              <a:ln w="28575">
                <a:headEnd type="arrow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251205" y="3124200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1.5 K</a:t>
                </a:r>
                <a:endParaRPr lang="en-US" dirty="0"/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>
                <a:off x="3962400" y="2304956"/>
                <a:ext cx="228600" cy="28584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163244" y="1120914"/>
                <a:ext cx="882835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There was a hot spot in somewhere in the end group, a few minutes was not enough to cool-down. Waited for about 10 min. and recovered. </a:t>
                </a:r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>
                <a:off x="4582845" y="5867400"/>
                <a:ext cx="76200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4506645" y="5486400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</a:rPr>
                  <a:t>10 min.</a:t>
                </a:r>
                <a:endParaRPr lang="en-US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90600" y="4724400"/>
              <a:ext cx="19672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What happened </a:t>
              </a:r>
            </a:p>
            <a:p>
              <a:r>
                <a:rPr lang="en-US" b="1" dirty="0" smtClean="0"/>
                <a:t>at this time?</a:t>
              </a:r>
              <a:endParaRPr lang="en-US" b="1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1752600" y="3886200"/>
              <a:ext cx="60960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0" y="983466"/>
            <a:ext cx="9144000" cy="5417334"/>
            <a:chOff x="10845" y="961519"/>
            <a:chExt cx="9144000" cy="5417334"/>
          </a:xfrm>
        </p:grpSpPr>
        <p:pic>
          <p:nvPicPr>
            <p:cNvPr id="34" name="Picture 3" descr="C:\Users\6sk\Documents\2014\snapshot\halo\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5" y="1938252"/>
              <a:ext cx="9144000" cy="444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974480" y="1935624"/>
              <a:ext cx="2390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Lowered cavity field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1251205" y="2848928"/>
              <a:ext cx="0" cy="884872"/>
            </a:xfrm>
            <a:prstGeom prst="straightConnector1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251205" y="3124200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1.5 K</a:t>
              </a:r>
              <a:endParaRPr lang="en-US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3962400" y="2304956"/>
              <a:ext cx="228600" cy="28584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99960" y="961519"/>
              <a:ext cx="868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Beam pulse length was increased from 890 turns to 900 turns (~1%) .. I turn ~ I 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4582845" y="5867400"/>
              <a:ext cx="7620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506645" y="5486400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10 min.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cxnSp>
          <p:nvCxnSpPr>
            <p:cNvPr id="42" name="Elbow Connector 41"/>
            <p:cNvCxnSpPr/>
            <p:nvPr/>
          </p:nvCxnSpPr>
          <p:spPr>
            <a:xfrm flipV="1">
              <a:off x="1082040" y="3718560"/>
              <a:ext cx="7848600" cy="1295400"/>
            </a:xfrm>
            <a:prstGeom prst="bentConnector3">
              <a:avLst>
                <a:gd name="adj1" fmla="val 13689"/>
              </a:avLst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082040" y="4583668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890 turns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96000" y="3320534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900 turns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0" y="759869"/>
            <a:ext cx="9144000" cy="5640931"/>
            <a:chOff x="0" y="704671"/>
            <a:chExt cx="9144000" cy="5640931"/>
          </a:xfrm>
        </p:grpSpPr>
        <p:pic>
          <p:nvPicPr>
            <p:cNvPr id="46" name="Picture 4" descr="C:\Users\6sk\Documents\2014\snapshot\halo\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05000"/>
              <a:ext cx="9144000" cy="4440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99960" y="704671"/>
              <a:ext cx="8686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Primary JT opened more by 14% (cavity dynamic power increased by 70-80 W, which is average power at 7 % duty operation). 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7306588" y="5855732"/>
              <a:ext cx="705257" cy="1166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173645" y="5486400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10 min.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1645920" y="3002280"/>
              <a:ext cx="7299960" cy="2575560"/>
            </a:xfrm>
            <a:custGeom>
              <a:avLst/>
              <a:gdLst>
                <a:gd name="connsiteX0" fmla="*/ 0 w 7299960"/>
                <a:gd name="connsiteY0" fmla="*/ 1965960 h 2575560"/>
                <a:gd name="connsiteX1" fmla="*/ 1188720 w 7299960"/>
                <a:gd name="connsiteY1" fmla="*/ 1950720 h 2575560"/>
                <a:gd name="connsiteX2" fmla="*/ 1402080 w 7299960"/>
                <a:gd name="connsiteY2" fmla="*/ 1005840 h 2575560"/>
                <a:gd name="connsiteX3" fmla="*/ 1615440 w 7299960"/>
                <a:gd name="connsiteY3" fmla="*/ 457200 h 2575560"/>
                <a:gd name="connsiteX4" fmla="*/ 1950720 w 7299960"/>
                <a:gd name="connsiteY4" fmla="*/ 213360 h 2575560"/>
                <a:gd name="connsiteX5" fmla="*/ 2529840 w 7299960"/>
                <a:gd name="connsiteY5" fmla="*/ 15240 h 2575560"/>
                <a:gd name="connsiteX6" fmla="*/ 2773680 w 7299960"/>
                <a:gd name="connsiteY6" fmla="*/ 594360 h 2575560"/>
                <a:gd name="connsiteX7" fmla="*/ 2956560 w 7299960"/>
                <a:gd name="connsiteY7" fmla="*/ 0 h 2575560"/>
                <a:gd name="connsiteX8" fmla="*/ 3261360 w 7299960"/>
                <a:gd name="connsiteY8" fmla="*/ 792480 h 2575560"/>
                <a:gd name="connsiteX9" fmla="*/ 3413760 w 7299960"/>
                <a:gd name="connsiteY9" fmla="*/ 426720 h 2575560"/>
                <a:gd name="connsiteX10" fmla="*/ 3657600 w 7299960"/>
                <a:gd name="connsiteY10" fmla="*/ 152400 h 2575560"/>
                <a:gd name="connsiteX11" fmla="*/ 3886200 w 7299960"/>
                <a:gd name="connsiteY11" fmla="*/ 1066800 h 2575560"/>
                <a:gd name="connsiteX12" fmla="*/ 4206240 w 7299960"/>
                <a:gd name="connsiteY12" fmla="*/ 2072640 h 2575560"/>
                <a:gd name="connsiteX13" fmla="*/ 4709160 w 7299960"/>
                <a:gd name="connsiteY13" fmla="*/ 2575560 h 2575560"/>
                <a:gd name="connsiteX14" fmla="*/ 5166360 w 7299960"/>
                <a:gd name="connsiteY14" fmla="*/ 2316480 h 2575560"/>
                <a:gd name="connsiteX15" fmla="*/ 6370320 w 7299960"/>
                <a:gd name="connsiteY15" fmla="*/ 2209800 h 2575560"/>
                <a:gd name="connsiteX16" fmla="*/ 7299960 w 7299960"/>
                <a:gd name="connsiteY16" fmla="*/ 2194560 h 257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99960" h="2575560">
                  <a:moveTo>
                    <a:pt x="0" y="1965960"/>
                  </a:moveTo>
                  <a:lnTo>
                    <a:pt x="1188720" y="1950720"/>
                  </a:lnTo>
                  <a:lnTo>
                    <a:pt x="1402080" y="1005840"/>
                  </a:lnTo>
                  <a:lnTo>
                    <a:pt x="1615440" y="457200"/>
                  </a:lnTo>
                  <a:lnTo>
                    <a:pt x="1950720" y="213360"/>
                  </a:lnTo>
                  <a:lnTo>
                    <a:pt x="2529840" y="15240"/>
                  </a:lnTo>
                  <a:lnTo>
                    <a:pt x="2773680" y="594360"/>
                  </a:lnTo>
                  <a:lnTo>
                    <a:pt x="2956560" y="0"/>
                  </a:lnTo>
                  <a:lnTo>
                    <a:pt x="3261360" y="792480"/>
                  </a:lnTo>
                  <a:lnTo>
                    <a:pt x="3413760" y="426720"/>
                  </a:lnTo>
                  <a:lnTo>
                    <a:pt x="3657600" y="152400"/>
                  </a:lnTo>
                  <a:lnTo>
                    <a:pt x="3886200" y="1066800"/>
                  </a:lnTo>
                  <a:lnTo>
                    <a:pt x="4206240" y="2072640"/>
                  </a:lnTo>
                  <a:lnTo>
                    <a:pt x="4709160" y="2575560"/>
                  </a:lnTo>
                  <a:lnTo>
                    <a:pt x="5166360" y="2316480"/>
                  </a:lnTo>
                  <a:lnTo>
                    <a:pt x="6370320" y="2209800"/>
                  </a:lnTo>
                  <a:lnTo>
                    <a:pt x="7299960" y="2194560"/>
                  </a:ln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828800" y="2632948"/>
              <a:ext cx="1579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Primary JT </a:t>
              </a:r>
            </a:p>
            <a:p>
              <a:r>
                <a:rPr lang="en-US" sz="2000" b="1" dirty="0" smtClean="0"/>
                <a:t>position</a:t>
              </a:r>
              <a:endParaRPr lang="en-US" sz="2000" b="1" dirty="0"/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>
              <a:off x="2971800" y="3200400"/>
              <a:ext cx="2286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938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5" descr="C:\Users\6sk\Documents\2014\snapshot\halo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444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Oval 2063"/>
          <p:cNvSpPr/>
          <p:nvPr/>
        </p:nvSpPr>
        <p:spPr>
          <a:xfrm>
            <a:off x="7772400" y="1676399"/>
            <a:ext cx="1066800" cy="489780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TextBox 2064"/>
          <p:cNvSpPr txBox="1"/>
          <p:nvPr/>
        </p:nvSpPr>
        <p:spPr>
          <a:xfrm>
            <a:off x="7467600" y="1066800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Explained</a:t>
            </a:r>
          </a:p>
          <a:p>
            <a:r>
              <a:rPr lang="en-US" dirty="0" smtClean="0"/>
              <a:t>in previous pages</a:t>
            </a:r>
            <a:endParaRPr lang="en-US" dirty="0"/>
          </a:p>
        </p:txBody>
      </p:sp>
      <p:sp>
        <p:nvSpPr>
          <p:cNvPr id="2066" name="TextBox 2065"/>
          <p:cNvSpPr txBox="1"/>
          <p:nvPr/>
        </p:nvSpPr>
        <p:spPr>
          <a:xfrm>
            <a:off x="1981200" y="1066800"/>
            <a:ext cx="3619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RFQ amplitude was increased</a:t>
            </a:r>
          </a:p>
          <a:p>
            <a:r>
              <a:rPr lang="en-US" sz="2000" dirty="0" smtClean="0"/>
              <a:t>Ion source was tuned</a:t>
            </a:r>
            <a:endParaRPr lang="en-US" sz="2000" dirty="0"/>
          </a:p>
        </p:txBody>
      </p:sp>
      <p:sp>
        <p:nvSpPr>
          <p:cNvPr id="2067" name="Oval 2066"/>
          <p:cNvSpPr/>
          <p:nvPr/>
        </p:nvSpPr>
        <p:spPr>
          <a:xfrm>
            <a:off x="2514600" y="3505199"/>
            <a:ext cx="609600" cy="6200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9" name="Straight Arrow Connector 2068"/>
          <p:cNvCxnSpPr/>
          <p:nvPr/>
        </p:nvCxnSpPr>
        <p:spPr>
          <a:xfrm>
            <a:off x="2514600" y="1774686"/>
            <a:ext cx="304800" cy="17305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Arrow Connector 2070"/>
          <p:cNvCxnSpPr/>
          <p:nvPr/>
        </p:nvCxnSpPr>
        <p:spPr>
          <a:xfrm>
            <a:off x="3025666" y="2057400"/>
            <a:ext cx="4800600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73" name="TextBox 2072"/>
          <p:cNvSpPr txBox="1"/>
          <p:nvPr/>
        </p:nvSpPr>
        <p:spPr>
          <a:xfrm>
            <a:off x="4755932" y="175113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8 hours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46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152400"/>
            <a:ext cx="8686800" cy="838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rgbClr val="006600"/>
                </a:solidFill>
                <a:latin typeface="Arial Black" pitchFamily="34" charset="0"/>
              </a:rPr>
              <a:t>Errant beam during </a:t>
            </a:r>
            <a:r>
              <a:rPr lang="en-US" sz="3200" dirty="0">
                <a:solidFill>
                  <a:srgbClr val="006600"/>
                </a:solidFill>
                <a:latin typeface="Arial Black" pitchFamily="34" charset="0"/>
              </a:rPr>
              <a:t>h</a:t>
            </a:r>
            <a:r>
              <a:rPr lang="en-US" sz="3200" dirty="0" smtClean="0">
                <a:solidFill>
                  <a:srgbClr val="006600"/>
                </a:solidFill>
                <a:latin typeface="Arial Black" pitchFamily="34" charset="0"/>
              </a:rPr>
              <a:t>igh intensity beam operation (I)</a:t>
            </a:r>
            <a:endParaRPr lang="en-US" sz="3200" dirty="0">
              <a:solidFill>
                <a:srgbClr val="0066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2479" y="28909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 smtClean="0">
              <a:latin typeface="Arial Narrow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2959" y="1069258"/>
            <a:ext cx="8484964" cy="548394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Arial Narrow" pitchFamily="34" charset="0"/>
              </a:rPr>
              <a:t>Errant beam: </a:t>
            </a:r>
            <a:r>
              <a:rPr lang="en-US" sz="2800" dirty="0"/>
              <a:t>off-energy beam generated anywhere in the accelerator and transported to the downstream in a fault </a:t>
            </a:r>
            <a:r>
              <a:rPr lang="en-US" sz="2800" dirty="0" smtClean="0"/>
              <a:t>condition</a:t>
            </a:r>
          </a:p>
          <a:p>
            <a:pPr lvl="1"/>
            <a:r>
              <a:rPr lang="en-US" sz="2400" dirty="0"/>
              <a:t>Since the errant beam is off-energy beam, it is mostly lost while transported through the linac, which results in beam trips caused by excessive beam loss.</a:t>
            </a:r>
            <a:endParaRPr lang="en-US" sz="2400" dirty="0" smtClean="0">
              <a:latin typeface="Arial Narrow" pitchFamily="34" charset="0"/>
            </a:endParaRPr>
          </a:p>
          <a:p>
            <a:r>
              <a:rPr lang="en-US" sz="2800" dirty="0" smtClean="0">
                <a:latin typeface="Arial Narrow" pitchFamily="34" charset="0"/>
              </a:rPr>
              <a:t>SCL Beam Loss Monitors (BLM) are the primary indication of errant beam</a:t>
            </a:r>
          </a:p>
          <a:p>
            <a:r>
              <a:rPr lang="en-US" sz="2800" dirty="0">
                <a:latin typeface="Arial Narrow" pitchFamily="34" charset="0"/>
              </a:rPr>
              <a:t>MPS detects errant condition from RF system/BLM </a:t>
            </a:r>
            <a:r>
              <a:rPr lang="en-US" sz="2800" dirty="0">
                <a:latin typeface="Arial Narrow" pitchFamily="34" charset="0"/>
                <a:sym typeface="Wingdings" pitchFamily="2" charset="2"/>
              </a:rPr>
              <a:t> MPS system truncates ion source and RFQ (SNS MPS system has about </a:t>
            </a:r>
            <a:r>
              <a:rPr lang="en-US" sz="2800" dirty="0" smtClean="0">
                <a:latin typeface="Arial Narrow" pitchFamily="34" charset="0"/>
                <a:sym typeface="Wingdings" pitchFamily="2" charset="2"/>
              </a:rPr>
              <a:t>25 </a:t>
            </a:r>
            <a:r>
              <a:rPr lang="en-US" sz="2800" dirty="0">
                <a:latin typeface="Arial Narrow" pitchFamily="34" charset="0"/>
                <a:sym typeface="Wingdings" pitchFamily="2" charset="2"/>
              </a:rPr>
              <a:t>us MPS </a:t>
            </a:r>
            <a:r>
              <a:rPr lang="en-US" sz="2800" dirty="0" smtClean="0">
                <a:latin typeface="Arial Narrow" pitchFamily="34" charset="0"/>
                <a:sym typeface="Wingdings" pitchFamily="2" charset="2"/>
              </a:rPr>
              <a:t>delay. Was much longer before 2010)</a:t>
            </a:r>
            <a:endParaRPr lang="en-US" sz="2800" dirty="0">
              <a:latin typeface="Arial Narrow" pitchFamily="34" charset="0"/>
            </a:endParaRPr>
          </a:p>
          <a:p>
            <a:endParaRPr lang="en-US" sz="2800" dirty="0" smtClean="0">
              <a:latin typeface="Arial Narrow" pitchFamily="34" charset="0"/>
            </a:endParaRPr>
          </a:p>
          <a:p>
            <a:endParaRPr lang="en-US" sz="28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3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827919"/>
          </a:xfrm>
        </p:spPr>
        <p:txBody>
          <a:bodyPr/>
          <a:lstStyle/>
          <a:p>
            <a:r>
              <a:rPr lang="en-US" sz="2800" dirty="0">
                <a:solidFill>
                  <a:srgbClr val="006600"/>
                </a:solidFill>
              </a:rPr>
              <a:t>Errant beam during high intensity beam </a:t>
            </a:r>
            <a:r>
              <a:rPr lang="en-US" sz="2800" dirty="0" smtClean="0">
                <a:solidFill>
                  <a:srgbClr val="006600"/>
                </a:solidFill>
              </a:rPr>
              <a:t>operation (II)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228600" y="1066800"/>
            <a:ext cx="8763000" cy="525374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 pitchFamily="34" charset="0"/>
              <a:buChar char="•"/>
            </a:pPr>
            <a:r>
              <a:rPr lang="en-US" sz="2400" dirty="0">
                <a:latin typeface="Arial Narrow" pitchFamily="34" charset="0"/>
              </a:rPr>
              <a:t>Errant beam hitting cavity surface: desorbs gas or particulates creating an environment for </a:t>
            </a:r>
            <a:r>
              <a:rPr lang="en-US" sz="2400" dirty="0" smtClean="0">
                <a:latin typeface="Arial Narrow" pitchFamily="34" charset="0"/>
              </a:rPr>
              <a:t>arcing/discharge (creating non-zero chance)</a:t>
            </a:r>
          </a:p>
          <a:p>
            <a:pPr marL="742950" lvl="2" indent="-342900"/>
            <a:r>
              <a:rPr lang="en-US" dirty="0" smtClean="0">
                <a:solidFill>
                  <a:srgbClr val="0000FF"/>
                </a:solidFill>
                <a:latin typeface="Arial Narrow" pitchFamily="34" charset="0"/>
              </a:rPr>
              <a:t>Mostly nothing but creating non-zero chance for cavity performance degradation and/or part failures</a:t>
            </a:r>
          </a:p>
          <a:p>
            <a:pPr marL="742950" lvl="2" indent="-342900"/>
            <a:r>
              <a:rPr lang="en-US" dirty="0" smtClean="0">
                <a:solidFill>
                  <a:srgbClr val="0000FF"/>
                </a:solidFill>
                <a:latin typeface="Arial Narrow" pitchFamily="34" charset="0"/>
              </a:rPr>
              <a:t>Because of its nature, purely statistical: to minimize the dangerous events </a:t>
            </a:r>
            <a:r>
              <a:rPr lang="en-US" dirty="0" smtClean="0">
                <a:solidFill>
                  <a:srgbClr val="0000FF"/>
                </a:solidFill>
                <a:latin typeface="Arial Narrow" pitchFamily="34" charset="0"/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0000FF"/>
                </a:solidFill>
                <a:latin typeface="Arial Narrow" pitchFamily="34" charset="0"/>
              </a:rPr>
              <a:t>less errant beam events, short duration</a:t>
            </a:r>
            <a:endParaRPr lang="en-US" dirty="0">
              <a:solidFill>
                <a:srgbClr val="0000FF"/>
              </a:solidFill>
              <a:latin typeface="Arial Narrow" pitchFamily="34" charset="0"/>
            </a:endParaRPr>
          </a:p>
          <a:p>
            <a:r>
              <a:rPr lang="en-US" sz="2400" dirty="0" smtClean="0">
                <a:latin typeface="Arial Narrow" pitchFamily="34" charset="0"/>
              </a:rPr>
              <a:t>~10% of BLM trips were due to the Ion source/LEBT</a:t>
            </a:r>
          </a:p>
          <a:p>
            <a:pPr lvl="1"/>
            <a:r>
              <a:rPr lang="en-US" sz="2000" dirty="0" smtClean="0">
                <a:latin typeface="Arial Narrow" pitchFamily="34" charset="0"/>
              </a:rPr>
              <a:t>Most ion source induced BLM trips occur during the first week of a new source installation</a:t>
            </a:r>
          </a:p>
          <a:p>
            <a:pPr lvl="2"/>
            <a:r>
              <a:rPr lang="en-US" sz="1800" dirty="0" smtClean="0">
                <a:latin typeface="Arial Narrow" pitchFamily="34" charset="0"/>
              </a:rPr>
              <a:t>High voltage arcing in LEBT, unstable plasma, etc.</a:t>
            </a:r>
          </a:p>
          <a:p>
            <a:r>
              <a:rPr lang="en-US" sz="2400" dirty="0" smtClean="0">
                <a:latin typeface="Arial Narrow" pitchFamily="34" charset="0"/>
              </a:rPr>
              <a:t>~ 90% of BLM trips were due to Warm Linac RF faults</a:t>
            </a:r>
          </a:p>
          <a:p>
            <a:pPr lvl="1"/>
            <a:r>
              <a:rPr lang="en-US" sz="2000" dirty="0" smtClean="0">
                <a:latin typeface="Arial Narrow" pitchFamily="34" charset="0"/>
              </a:rPr>
              <a:t>RF faults occur at different times during the pulse</a:t>
            </a:r>
          </a:p>
          <a:p>
            <a:pPr lvl="2"/>
            <a:r>
              <a:rPr lang="en-US" sz="1800" dirty="0" smtClean="0">
                <a:latin typeface="Arial Narrow" pitchFamily="34" charset="0"/>
              </a:rPr>
              <a:t>Faults during the RF fill had reproducible times</a:t>
            </a:r>
          </a:p>
          <a:p>
            <a:pPr lvl="2"/>
            <a:r>
              <a:rPr lang="en-US" sz="1800" dirty="0" smtClean="0">
                <a:latin typeface="Arial Narrow" pitchFamily="34" charset="0"/>
              </a:rPr>
              <a:t>Faults during the RF flattop were random</a:t>
            </a:r>
          </a:p>
          <a:p>
            <a:pPr lvl="1"/>
            <a:r>
              <a:rPr lang="en-US" sz="2000" dirty="0" smtClean="0">
                <a:latin typeface="Arial Narrow" pitchFamily="34" charset="0"/>
              </a:rPr>
              <a:t>Focused on improving warm </a:t>
            </a:r>
            <a:r>
              <a:rPr lang="en-US" sz="2000" dirty="0" err="1" smtClean="0">
                <a:latin typeface="Arial Narrow" pitchFamily="34" charset="0"/>
              </a:rPr>
              <a:t>linac</a:t>
            </a:r>
            <a:r>
              <a:rPr lang="en-US" sz="2000" dirty="0" smtClean="0">
                <a:latin typeface="Arial Narrow" pitchFamily="34" charset="0"/>
              </a:rPr>
              <a:t> operation</a:t>
            </a:r>
            <a:endParaRPr lang="en-US" sz="20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2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r="28619" b="9112"/>
          <a:stretch/>
        </p:blipFill>
        <p:spPr bwMode="auto">
          <a:xfrm>
            <a:off x="2743200" y="1085850"/>
            <a:ext cx="5722883" cy="485897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" name="Picture 3" descr="2012_06_13_14_41_16_CCL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3"/>
          <a:stretch/>
        </p:blipFill>
        <p:spPr bwMode="auto">
          <a:xfrm>
            <a:off x="0" y="1447800"/>
            <a:ext cx="26273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>
            <a:endCxn id="5" idx="2"/>
          </p:cNvCxnSpPr>
          <p:nvPr/>
        </p:nvCxnSpPr>
        <p:spPr>
          <a:xfrm flipV="1">
            <a:off x="1219200" y="1393686"/>
            <a:ext cx="38101" cy="8161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6201" y="685800"/>
            <a:ext cx="2362199" cy="707886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Abnormal RF </a:t>
            </a:r>
            <a:r>
              <a:rPr lang="en-US" sz="2000" dirty="0" smtClean="0">
                <a:solidFill>
                  <a:srgbClr val="FF0000"/>
                </a:solidFill>
              </a:rPr>
              <a:t>pulse with beam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524000" y="1066800"/>
            <a:ext cx="1143000" cy="1676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2667000" y="685800"/>
            <a:ext cx="3349625" cy="40005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Normal RF pulse with beam</a:t>
            </a:r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76200" y="6172200"/>
            <a:ext cx="3705225" cy="40005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Normal RF pulse with no beam</a:t>
            </a: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152400" y="1781175"/>
            <a:ext cx="1066800" cy="2762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 u="sng" dirty="0"/>
              <a:t>LLRF output</a:t>
            </a:r>
          </a:p>
        </p:txBody>
      </p:sp>
      <p:sp>
        <p:nvSpPr>
          <p:cNvPr id="11" name="Oval 10"/>
          <p:cNvSpPr/>
          <p:nvPr/>
        </p:nvSpPr>
        <p:spPr>
          <a:xfrm>
            <a:off x="5867400" y="4953000"/>
            <a:ext cx="762000" cy="1295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>
            <a:endCxn id="15" idx="2"/>
          </p:cNvCxnSpPr>
          <p:nvPr/>
        </p:nvCxnSpPr>
        <p:spPr>
          <a:xfrm flipH="1" flipV="1">
            <a:off x="4499741" y="4188262"/>
            <a:ext cx="1791331" cy="16029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4" idx="3"/>
          </p:cNvCxnSpPr>
          <p:nvPr/>
        </p:nvCxnSpPr>
        <p:spPr>
          <a:xfrm flipH="1" flipV="1">
            <a:off x="5446712" y="2627173"/>
            <a:ext cx="954089" cy="30116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3236912" y="2273230"/>
            <a:ext cx="2209800" cy="707886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370 </a:t>
            </a:r>
            <a:r>
              <a:rPr lang="en-US" sz="2000" dirty="0" err="1" smtClean="0">
                <a:solidFill>
                  <a:srgbClr val="FF0000"/>
                </a:solidFill>
              </a:rPr>
              <a:t>useconds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in </a:t>
            </a:r>
          </a:p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CCL</a:t>
            </a:r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3394841" y="3480376"/>
            <a:ext cx="2209800" cy="707886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348 </a:t>
            </a:r>
            <a:r>
              <a:rPr lang="en-US" sz="2000" dirty="0" err="1" smtClean="0">
                <a:solidFill>
                  <a:srgbClr val="FF0000"/>
                </a:solidFill>
              </a:rPr>
              <a:t>useconds</a:t>
            </a:r>
            <a:r>
              <a:rPr lang="en-US" sz="2000" dirty="0" smtClean="0">
                <a:solidFill>
                  <a:srgbClr val="FF0000"/>
                </a:solidFill>
              </a:rPr>
              <a:t> in HEBT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62200" y="2971800"/>
            <a:ext cx="228600" cy="533400"/>
          </a:xfrm>
          <a:prstGeom prst="rect">
            <a:avLst/>
          </a:prstGeom>
          <a:solidFill>
            <a:srgbClr val="C1C1C1"/>
          </a:solidFill>
          <a:ln>
            <a:solidFill>
              <a:srgbClr val="C1C1C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340864" y="4572000"/>
            <a:ext cx="265176" cy="533400"/>
          </a:xfrm>
          <a:prstGeom prst="rect">
            <a:avLst/>
          </a:prstGeom>
          <a:solidFill>
            <a:srgbClr val="C1C1C1"/>
          </a:solidFill>
          <a:ln>
            <a:solidFill>
              <a:srgbClr val="C1C1C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22"/>
          <p:cNvSpPr txBox="1">
            <a:spLocks noChangeArrowheads="1"/>
          </p:cNvSpPr>
          <p:nvPr/>
        </p:nvSpPr>
        <p:spPr bwMode="auto">
          <a:xfrm rot="16200000">
            <a:off x="-493783" y="3006160"/>
            <a:ext cx="1258611" cy="338554"/>
          </a:xfrm>
          <a:prstGeom prst="rect">
            <a:avLst/>
          </a:prstGeom>
          <a:solidFill>
            <a:srgbClr val="C1C1C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 dirty="0" smtClean="0"/>
              <a:t>LLRF Drive</a:t>
            </a:r>
            <a:endParaRPr lang="en-US" sz="16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1371600" y="3200400"/>
            <a:ext cx="228600" cy="2971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334000" y="2057400"/>
            <a:ext cx="5334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6019800" y="2057400"/>
            <a:ext cx="5334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019799" y="2895600"/>
            <a:ext cx="2446283" cy="707886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2 us full beam lost in the SCL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5" name="Straight Connector 24"/>
          <p:cNvCxnSpPr>
            <a:stCxn id="24" idx="0"/>
          </p:cNvCxnSpPr>
          <p:nvPr/>
        </p:nvCxnSpPr>
        <p:spPr>
          <a:xfrm flipH="1" flipV="1">
            <a:off x="6019801" y="2133600"/>
            <a:ext cx="1223140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 txBox="1">
            <a:spLocks/>
          </p:cNvSpPr>
          <p:nvPr/>
        </p:nvSpPr>
        <p:spPr>
          <a:xfrm>
            <a:off x="202910" y="177800"/>
            <a:ext cx="8229600" cy="48474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 smtClean="0"/>
              <a:t>RF Truncation in NC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4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86285"/>
            <a:ext cx="9144000" cy="5562115"/>
            <a:chOff x="0" y="686285"/>
            <a:chExt cx="9144000" cy="5562115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686285"/>
              <a:ext cx="9144000" cy="5562115"/>
              <a:chOff x="0" y="686285"/>
              <a:chExt cx="9144000" cy="55621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0" y="686285"/>
                <a:ext cx="9144000" cy="5562115"/>
                <a:chOff x="0" y="685800"/>
                <a:chExt cx="9144000" cy="5562115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0" y="685800"/>
                  <a:ext cx="9144000" cy="5562115"/>
                  <a:chOff x="-152400" y="532915"/>
                  <a:chExt cx="9144000" cy="5562115"/>
                </a:xfrm>
              </p:grpSpPr>
              <p:pic>
                <p:nvPicPr>
                  <p:cNvPr id="11" name="Picture 10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-152400" y="532915"/>
                    <a:ext cx="9144000" cy="5562115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 descr="2013_05_02_12_20_06.pn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00800" y="1142518"/>
                    <a:ext cx="459951" cy="3352797"/>
                  </a:xfrm>
                  <a:prstGeom prst="rect">
                    <a:avLst/>
                  </a:prstGeom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3505200" y="4930694"/>
                    <a:ext cx="5468112" cy="935736"/>
                  </a:xfrm>
                  <a:prstGeom prst="rect">
                    <a:avLst/>
                  </a:prstGeom>
                  <a:solidFill>
                    <a:srgbClr val="A6A6A6"/>
                  </a:solidFill>
                  <a:ln>
                    <a:solidFill>
                      <a:srgbClr val="A6A6A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0" name="Picture 9" descr="2013_05_02_12_37_38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7800" y="3505200"/>
                  <a:ext cx="392714" cy="845987"/>
                </a:xfrm>
                <a:prstGeom prst="rect">
                  <a:avLst/>
                </a:prstGeom>
              </p:spPr>
            </p:pic>
          </p:grpSp>
          <p:sp>
            <p:nvSpPr>
              <p:cNvPr id="8" name="TextBox 12"/>
              <p:cNvSpPr txBox="1">
                <a:spLocks noChangeArrowheads="1"/>
              </p:cNvSpPr>
              <p:nvPr/>
            </p:nvSpPr>
            <p:spPr bwMode="auto">
              <a:xfrm>
                <a:off x="4572000" y="2286000"/>
                <a:ext cx="1011214" cy="40011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eaLnBrk="1" hangingPunct="1"/>
                <a:r>
                  <a:rPr lang="en-US" sz="2000" dirty="0" smtClean="0">
                    <a:solidFill>
                      <a:srgbClr val="FF0000"/>
                    </a:solidFill>
                  </a:rPr>
                  <a:t>Normal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Oval 3"/>
            <p:cNvSpPr/>
            <p:nvPr/>
          </p:nvSpPr>
          <p:spPr>
            <a:xfrm>
              <a:off x="1295400" y="3352800"/>
              <a:ext cx="685800" cy="11430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" name="Straight Connector 4"/>
            <p:cNvCxnSpPr>
              <a:stCxn id="4" idx="7"/>
              <a:endCxn id="6" idx="2"/>
            </p:cNvCxnSpPr>
            <p:nvPr/>
          </p:nvCxnSpPr>
          <p:spPr>
            <a:xfrm flipV="1">
              <a:off x="1880767" y="2914710"/>
              <a:ext cx="367133" cy="6054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7"/>
            <p:cNvSpPr txBox="1">
              <a:spLocks noChangeArrowheads="1"/>
            </p:cNvSpPr>
            <p:nvPr/>
          </p:nvSpPr>
          <p:spPr bwMode="auto">
            <a:xfrm>
              <a:off x="1600200" y="2514600"/>
              <a:ext cx="1295400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FF0000"/>
                  </a:solidFill>
                </a:rPr>
                <a:t>Abnormal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685800"/>
            <a:ext cx="9144000" cy="5562600"/>
            <a:chOff x="0" y="685800"/>
            <a:chExt cx="9144000" cy="5562600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685800"/>
              <a:ext cx="9144000" cy="5562600"/>
              <a:chOff x="0" y="685800"/>
              <a:chExt cx="9144000" cy="5562600"/>
            </a:xfrm>
          </p:grpSpPr>
          <p:pic>
            <p:nvPicPr>
              <p:cNvPr id="18" name="Pictur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85800"/>
                <a:ext cx="9144000" cy="5562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3657600" y="5084064"/>
                <a:ext cx="5468112" cy="935736"/>
              </a:xfrm>
              <a:prstGeom prst="rect">
                <a:avLst/>
              </a:prstGeom>
              <a:solidFill>
                <a:srgbClr val="A6A6A6"/>
              </a:solidFill>
              <a:ln>
                <a:solidFill>
                  <a:srgbClr val="A6A6A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8"/>
            <p:cNvSpPr txBox="1">
              <a:spLocks noChangeArrowheads="1"/>
            </p:cNvSpPr>
            <p:nvPr/>
          </p:nvSpPr>
          <p:spPr bwMode="auto">
            <a:xfrm>
              <a:off x="2971800" y="1219200"/>
              <a:ext cx="3657600" cy="8302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FF0000"/>
                  </a:solidFill>
                </a:rPr>
                <a:t>Low current pulse causes </a:t>
              </a:r>
              <a:r>
                <a:rPr lang="en-US" dirty="0" smtClean="0">
                  <a:solidFill>
                    <a:srgbClr val="FF0000"/>
                  </a:solidFill>
                </a:rPr>
                <a:t>beam loss in </a:t>
              </a:r>
              <a:r>
                <a:rPr lang="en-US" dirty="0">
                  <a:solidFill>
                    <a:srgbClr val="FF0000"/>
                  </a:solidFill>
                </a:rPr>
                <a:t>SCL</a:t>
              </a:r>
            </a:p>
          </p:txBody>
        </p:sp>
        <p:cxnSp>
          <p:nvCxnSpPr>
            <p:cNvPr id="17" name="Straight Connector 16"/>
            <p:cNvCxnSpPr>
              <a:endCxn id="16" idx="1"/>
            </p:cNvCxnSpPr>
            <p:nvPr/>
          </p:nvCxnSpPr>
          <p:spPr>
            <a:xfrm flipV="1">
              <a:off x="685800" y="1635125"/>
              <a:ext cx="2286000" cy="6778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0" y="685800"/>
            <a:ext cx="9144000" cy="5562115"/>
            <a:chOff x="0" y="686285"/>
            <a:chExt cx="9144000" cy="5562115"/>
          </a:xfrm>
        </p:grpSpPr>
        <p:grpSp>
          <p:nvGrpSpPr>
            <p:cNvPr id="21" name="Group 20"/>
            <p:cNvGrpSpPr/>
            <p:nvPr/>
          </p:nvGrpSpPr>
          <p:grpSpPr>
            <a:xfrm>
              <a:off x="0" y="686285"/>
              <a:ext cx="9144000" cy="5562115"/>
              <a:chOff x="0" y="685800"/>
              <a:chExt cx="9144000" cy="5562115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685800"/>
                <a:ext cx="9144000" cy="5562115"/>
              </a:xfrm>
              <a:prstGeom prst="rect">
                <a:avLst/>
              </a:prstGeom>
            </p:spPr>
          </p:pic>
          <p:pic>
            <p:nvPicPr>
              <p:cNvPr id="24" name="Picture 23" descr="2013_05_02_12_20_06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3200" y="1295403"/>
                <a:ext cx="459951" cy="3352797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3657600" y="5084064"/>
                <a:ext cx="5468112" cy="935736"/>
              </a:xfrm>
              <a:prstGeom prst="rect">
                <a:avLst/>
              </a:prstGeom>
              <a:solidFill>
                <a:srgbClr val="A6A6A6"/>
              </a:solidFill>
              <a:ln>
                <a:solidFill>
                  <a:srgbClr val="A6A6A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2612378" y="2343090"/>
              <a:ext cx="2950222" cy="7078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FF0000"/>
                  </a:solidFill>
                </a:rPr>
                <a:t>Normal </a:t>
              </a:r>
              <a:r>
                <a:rPr lang="en-US" sz="2000" dirty="0" smtClean="0">
                  <a:solidFill>
                    <a:srgbClr val="FF0000"/>
                  </a:solidFill>
                </a:rPr>
                <a:t>ion source pulse</a:t>
              </a:r>
            </a:p>
            <a:p>
              <a:pPr eaLnBrk="1" hangingPunct="1"/>
              <a:r>
                <a:rPr lang="en-US" sz="2000" dirty="0" smtClean="0">
                  <a:solidFill>
                    <a:srgbClr val="FF0000"/>
                  </a:solidFill>
                </a:rPr>
                <a:t>~ 33 mA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202910" y="177800"/>
            <a:ext cx="8941090" cy="44242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600" smtClean="0"/>
              <a:t>Ion source/LEBT is one cause of errant beams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8433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96290"/>
          </a:xfrm>
        </p:spPr>
        <p:txBody>
          <a:bodyPr/>
          <a:lstStyle/>
          <a:p>
            <a:r>
              <a:rPr lang="en-US" dirty="0" smtClean="0">
                <a:latin typeface="Arial Black" charset="0"/>
                <a:ea typeface="ヒラギノ角ゴ Pro W3" charset="0"/>
              </a:rPr>
              <a:t>Ion source/LEBT errant beam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121207_1725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325"/>
            <a:ext cx="9144000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endCxn id="6" idx="1"/>
          </p:cNvCxnSpPr>
          <p:nvPr/>
        </p:nvCxnSpPr>
        <p:spPr>
          <a:xfrm flipV="1">
            <a:off x="5791200" y="2565232"/>
            <a:ext cx="533400" cy="7113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26"/>
          <p:cNvSpPr txBox="1">
            <a:spLocks noChangeArrowheads="1"/>
          </p:cNvSpPr>
          <p:nvPr/>
        </p:nvSpPr>
        <p:spPr bwMode="auto">
          <a:xfrm>
            <a:off x="6324600" y="2057400"/>
            <a:ext cx="2209800" cy="1015663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Drop in beam current beginning in the MEBT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26"/>
          <p:cNvSpPr txBox="1">
            <a:spLocks noChangeArrowheads="1"/>
          </p:cNvSpPr>
          <p:nvPr/>
        </p:nvSpPr>
        <p:spPr bwMode="auto">
          <a:xfrm>
            <a:off x="4648200" y="6096000"/>
            <a:ext cx="4419600" cy="338554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HEBT BCM01 was not working for this case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>
            <a:endCxn id="11" idx="3"/>
          </p:cNvCxnSpPr>
          <p:nvPr/>
        </p:nvCxnSpPr>
        <p:spPr>
          <a:xfrm flipH="1" flipV="1">
            <a:off x="3886200" y="885855"/>
            <a:ext cx="1447800" cy="7143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1219200" y="685800"/>
            <a:ext cx="2667000" cy="40011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DTL4 RF waveform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5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15"/>
          <a:stretch/>
        </p:blipFill>
        <p:spPr bwMode="auto">
          <a:xfrm>
            <a:off x="76200" y="3141517"/>
            <a:ext cx="8895011" cy="348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SNS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1" y="609600"/>
            <a:ext cx="690252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99060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NSNS (1997)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8156" y="380921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SNS (1999)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38400" y="5410200"/>
            <a:ext cx="2268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Linac length: ~465m</a:t>
            </a:r>
          </a:p>
          <a:p>
            <a:r>
              <a:rPr lang="en-US" dirty="0" smtClean="0"/>
              <a:t>All warm linac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26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889000"/>
          </a:xfrm>
        </p:spPr>
        <p:txBody>
          <a:bodyPr/>
          <a:lstStyle/>
          <a:p>
            <a:r>
              <a:rPr lang="en-US" dirty="0" smtClean="0">
                <a:latin typeface="Arial Black" charset="0"/>
                <a:ea typeface="ヒラギノ角ゴ Pro W3" charset="0"/>
              </a:rPr>
              <a:t>Warm </a:t>
            </a:r>
            <a:r>
              <a:rPr lang="en-US" dirty="0" err="1" smtClean="0">
                <a:latin typeface="Arial Black" charset="0"/>
                <a:ea typeface="ヒラギノ角ゴ Pro W3" charset="0"/>
              </a:rPr>
              <a:t>Linac</a:t>
            </a:r>
            <a:r>
              <a:rPr lang="en-US" dirty="0" smtClean="0">
                <a:latin typeface="Arial Black" charset="0"/>
                <a:ea typeface="ヒラギノ角ゴ Pro W3" charset="0"/>
              </a:rPr>
              <a:t> cavity </a:t>
            </a:r>
            <a:r>
              <a:rPr lang="en-US" dirty="0">
                <a:latin typeface="Arial Black" charset="0"/>
                <a:ea typeface="ヒラギノ角ゴ Pro W3" charset="0"/>
              </a:rPr>
              <a:t>response with beam current drop</a:t>
            </a:r>
          </a:p>
        </p:txBody>
      </p:sp>
      <p:pic>
        <p:nvPicPr>
          <p:cNvPr id="399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25908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26924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Content Placeholder 2"/>
          <p:cNvSpPr>
            <a:spLocks noGrp="1"/>
          </p:cNvSpPr>
          <p:nvPr>
            <p:ph idx="1"/>
          </p:nvPr>
        </p:nvSpPr>
        <p:spPr>
          <a:xfrm>
            <a:off x="2057400" y="1524000"/>
            <a:ext cx="609600" cy="3048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000">
                <a:latin typeface="Arial Narrow" charset="0"/>
                <a:ea typeface="ヒラギノ角ゴ Pro W3" charset="0"/>
              </a:rPr>
              <a:t>CCL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286000" y="2209800"/>
            <a:ext cx="16002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2" name="Content Placeholder 2"/>
          <p:cNvSpPr txBox="1">
            <a:spLocks/>
          </p:cNvSpPr>
          <p:nvPr/>
        </p:nvSpPr>
        <p:spPr bwMode="auto">
          <a:xfrm>
            <a:off x="3962400" y="1447800"/>
            <a:ext cx="914400" cy="928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Beam current drop</a:t>
            </a:r>
          </a:p>
        </p:txBody>
      </p:sp>
      <p:sp>
        <p:nvSpPr>
          <p:cNvPr id="39943" name="Content Placeholder 2"/>
          <p:cNvSpPr txBox="1">
            <a:spLocks/>
          </p:cNvSpPr>
          <p:nvPr/>
        </p:nvSpPr>
        <p:spPr bwMode="auto">
          <a:xfrm>
            <a:off x="3886200" y="2825750"/>
            <a:ext cx="1066800" cy="6514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SCL BLM </a:t>
            </a:r>
            <a:r>
              <a:rPr lang="en-US" sz="2000" b="1" dirty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trip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438400" y="3124200"/>
            <a:ext cx="14478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953000" y="2209800"/>
            <a:ext cx="19050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953000" y="3124200"/>
            <a:ext cx="20574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7" name="Content Placeholder 2"/>
          <p:cNvSpPr txBox="1">
            <a:spLocks/>
          </p:cNvSpPr>
          <p:nvPr/>
        </p:nvSpPr>
        <p:spPr bwMode="auto">
          <a:xfrm>
            <a:off x="6553200" y="1524000"/>
            <a:ext cx="6096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None/>
            </a:pPr>
            <a:r>
              <a:rPr lang="en-US" sz="2000" b="1">
                <a:latin typeface="Arial Narrow" charset="0"/>
                <a:ea typeface="ＭＳ Ｐゴシック" charset="0"/>
                <a:cs typeface="ＭＳ Ｐゴシック" charset="0"/>
              </a:rPr>
              <a:t>DTL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505200" y="3581400"/>
            <a:ext cx="1828800" cy="2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u="sng" dirty="0" smtClean="0"/>
              <a:t>SEQUENCE</a:t>
            </a:r>
          </a:p>
          <a:p>
            <a:r>
              <a:rPr lang="en-US" sz="1600" dirty="0" smtClean="0"/>
              <a:t>Beam current drops</a:t>
            </a:r>
          </a:p>
          <a:p>
            <a:r>
              <a:rPr lang="en-US" sz="1600" dirty="0" smtClean="0"/>
              <a:t>RF field jumps and LLRF corrects</a:t>
            </a:r>
          </a:p>
          <a:p>
            <a:r>
              <a:rPr lang="en-US" sz="1600" dirty="0" smtClean="0"/>
              <a:t>SCL BLMs trip</a:t>
            </a:r>
          </a:p>
          <a:p>
            <a:r>
              <a:rPr lang="en-US" sz="1600" dirty="0" smtClean="0"/>
              <a:t>RF field jumps and LLRF corrects</a:t>
            </a:r>
          </a:p>
        </p:txBody>
      </p:sp>
      <p:sp>
        <p:nvSpPr>
          <p:cNvPr id="18" name="TextBox 22"/>
          <p:cNvSpPr txBox="1">
            <a:spLocks noChangeArrowheads="1"/>
          </p:cNvSpPr>
          <p:nvPr/>
        </p:nvSpPr>
        <p:spPr bwMode="auto">
          <a:xfrm rot="16200000">
            <a:off x="5160377" y="3297823"/>
            <a:ext cx="68580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 dirty="0" smtClean="0"/>
              <a:t>Field</a:t>
            </a:r>
            <a:endParaRPr lang="en-US" sz="1600" dirty="0"/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6248400" y="6062246"/>
            <a:ext cx="1295400" cy="338554"/>
          </a:xfrm>
          <a:prstGeom prst="rect">
            <a:avLst/>
          </a:prstGeom>
          <a:solidFill>
            <a:srgbClr val="C1C1C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 dirty="0" smtClean="0"/>
              <a:t>Time (</a:t>
            </a:r>
            <a:r>
              <a:rPr lang="en-US" sz="1600" dirty="0" err="1" smtClean="0"/>
              <a:t>usec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20" name="TextBox 22"/>
          <p:cNvSpPr txBox="1">
            <a:spLocks noChangeArrowheads="1"/>
          </p:cNvSpPr>
          <p:nvPr/>
        </p:nvSpPr>
        <p:spPr bwMode="auto">
          <a:xfrm rot="16200000">
            <a:off x="740777" y="3297823"/>
            <a:ext cx="68580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 dirty="0" smtClean="0"/>
              <a:t>Field</a:t>
            </a:r>
            <a:endParaRPr lang="en-US" sz="1600" dirty="0"/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1676400" y="6062246"/>
            <a:ext cx="1295400" cy="338554"/>
          </a:xfrm>
          <a:prstGeom prst="rect">
            <a:avLst/>
          </a:prstGeom>
          <a:solidFill>
            <a:srgbClr val="C1C1C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 dirty="0" smtClean="0"/>
              <a:t>Time (</a:t>
            </a:r>
            <a:r>
              <a:rPr lang="en-US" sz="1600" dirty="0" err="1" smtClean="0"/>
              <a:t>usec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335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04800"/>
            <a:ext cx="7039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Example: Odd beam from front end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125" b="45821"/>
          <a:stretch/>
        </p:blipFill>
        <p:spPr>
          <a:xfrm>
            <a:off x="-10511" y="1295400"/>
            <a:ext cx="9048495" cy="457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9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77163"/>
          </a:xfrm>
        </p:spPr>
        <p:txBody>
          <a:bodyPr/>
          <a:lstStyle/>
          <a:p>
            <a:r>
              <a:rPr lang="en-US" dirty="0" smtClean="0"/>
              <a:t>Errant beam trips reduced by careful NC conditioning/operation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96560" y="762000"/>
            <a:ext cx="8229600" cy="1132618"/>
          </a:xfrm>
        </p:spPr>
        <p:txBody>
          <a:bodyPr/>
          <a:lstStyle/>
          <a:p>
            <a:pPr marL="91440">
              <a:spcBef>
                <a:spcPts val="600"/>
              </a:spcBef>
            </a:pPr>
            <a:r>
              <a:rPr lang="en-US" sz="2400" dirty="0" smtClean="0"/>
              <a:t>75 % of ‘less than 1min trip’ comes from ‘errant beam’</a:t>
            </a:r>
          </a:p>
          <a:p>
            <a:pPr marL="91440" lvl="1">
              <a:spcBef>
                <a:spcPts val="600"/>
              </a:spcBef>
            </a:pPr>
            <a:r>
              <a:rPr lang="en-US" sz="2000" dirty="0" smtClean="0"/>
              <a:t>FY12 or before: 30-40 times/day</a:t>
            </a:r>
          </a:p>
          <a:p>
            <a:pPr marL="91440" lvl="1">
              <a:spcBef>
                <a:spcPts val="600"/>
              </a:spcBef>
            </a:pPr>
            <a:r>
              <a:rPr lang="en-US" sz="2000" dirty="0" smtClean="0"/>
              <a:t>FY13: about 15 time/day </a:t>
            </a:r>
            <a:endParaRPr lang="en-US" sz="2000" dirty="0"/>
          </a:p>
        </p:txBody>
      </p:sp>
      <p:pic>
        <p:nvPicPr>
          <p:cNvPr id="13" name="Picture 1" descr="2013_04_24_10_42_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44675"/>
            <a:ext cx="80772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3581400" y="5619750"/>
            <a:ext cx="1066800" cy="40005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FY12-1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5029200" y="5619750"/>
            <a:ext cx="1066800" cy="40005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FY12-2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6934200" y="5619750"/>
            <a:ext cx="1066800" cy="40005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FY13-1</a:t>
            </a:r>
          </a:p>
        </p:txBody>
      </p:sp>
    </p:spTree>
    <p:extLst>
      <p:ext uri="{BB962C8B-B14F-4D97-AF65-F5344CB8AC3E}">
        <p14:creationId xmlns:p14="http://schemas.microsoft.com/office/powerpoint/2010/main" val="176170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4800600"/>
            <a:ext cx="1356986" cy="990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800600" y="4343400"/>
            <a:ext cx="0" cy="1524000"/>
          </a:xfrm>
          <a:prstGeom prst="line">
            <a:avLst/>
          </a:prstGeom>
          <a:ln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81000" y="3352800"/>
            <a:ext cx="5234281" cy="658519"/>
            <a:chOff x="109973" y="3464749"/>
            <a:chExt cx="5321450" cy="658519"/>
          </a:xfrm>
        </p:grpSpPr>
        <p:sp>
          <p:nvSpPr>
            <p:cNvPr id="6" name="Rectangle 5"/>
            <p:cNvSpPr/>
            <p:nvPr/>
          </p:nvSpPr>
          <p:spPr bwMode="auto">
            <a:xfrm>
              <a:off x="262373" y="3657600"/>
              <a:ext cx="4505325" cy="82296"/>
            </a:xfrm>
            <a:prstGeom prst="rect">
              <a:avLst/>
            </a:prstGeom>
            <a:solidFill>
              <a:srgbClr val="FFFFFF"/>
            </a:solidFill>
            <a:ln w="12700" cap="flat" cmpd="dbl" algn="ctr">
              <a:solidFill>
                <a:srgbClr val="5FCCC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09973" y="3657600"/>
              <a:ext cx="4505325" cy="88900"/>
            </a:xfrm>
            <a:prstGeom prst="rect">
              <a:avLst/>
            </a:prstGeom>
            <a:solidFill>
              <a:srgbClr val="FFFFFF"/>
            </a:solidFill>
            <a:ln w="12700" cap="flat" cmpd="dbl" algn="ctr">
              <a:solidFill>
                <a:srgbClr val="5FCCC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8" name="Picture 68" descr="ring detailed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71760" y="3464749"/>
              <a:ext cx="859663" cy="658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70"/>
            <p:cNvCxnSpPr>
              <a:cxnSpLocks noChangeShapeType="1"/>
            </p:cNvCxnSpPr>
            <p:nvPr/>
          </p:nvCxnSpPr>
          <p:spPr bwMode="auto">
            <a:xfrm flipV="1">
              <a:off x="489945" y="3705072"/>
              <a:ext cx="4121150" cy="3175"/>
            </a:xfrm>
            <a:prstGeom prst="line">
              <a:avLst/>
            </a:prstGeom>
            <a:noFill/>
            <a:ln w="6350">
              <a:solidFill>
                <a:srgbClr val="FAFF4F"/>
              </a:solidFill>
              <a:round/>
              <a:headEnd/>
              <a:tailEnd/>
            </a:ln>
          </p:spPr>
        </p:cxnSp>
        <p:sp>
          <p:nvSpPr>
            <p:cNvPr id="10" name="Rectangle 9"/>
            <p:cNvSpPr/>
            <p:nvPr/>
          </p:nvSpPr>
          <p:spPr bwMode="auto">
            <a:xfrm>
              <a:off x="120650" y="3624339"/>
              <a:ext cx="184150" cy="161925"/>
            </a:xfrm>
            <a:prstGeom prst="rect">
              <a:avLst/>
            </a:prstGeom>
            <a:solidFill>
              <a:srgbClr val="FFFFFF"/>
            </a:solidFill>
            <a:ln w="12700" cap="flat" cmpd="dbl" algn="ctr">
              <a:solidFill>
                <a:srgbClr val="5FCCC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53000" y="3048000"/>
            <a:ext cx="886178" cy="1066800"/>
            <a:chOff x="3657600" y="1447800"/>
            <a:chExt cx="2266225" cy="2590800"/>
          </a:xfrm>
        </p:grpSpPr>
        <p:sp>
          <p:nvSpPr>
            <p:cNvPr id="12" name="Donut 11"/>
            <p:cNvSpPr/>
            <p:nvPr/>
          </p:nvSpPr>
          <p:spPr>
            <a:xfrm>
              <a:off x="3657600" y="1447800"/>
              <a:ext cx="1447799" cy="2590800"/>
            </a:xfrm>
            <a:prstGeom prst="donut">
              <a:avLst>
                <a:gd name="adj" fmla="val 36703"/>
              </a:avLst>
            </a:prstGeom>
            <a:solidFill>
              <a:schemeClr val="accent5">
                <a:lumMod val="75000"/>
              </a:schemeClr>
            </a:solidFill>
            <a:scene3d>
              <a:camera prst="orthographicFront">
                <a:rot lat="0" lon="2700000" rev="0"/>
              </a:camera>
              <a:lightRig rig="threePt" dir="t"/>
            </a:scene3d>
            <a:sp3d contourW="6350">
              <a:bevelT w="95250" h="95250"/>
              <a:contourClr>
                <a:schemeClr val="accent5">
                  <a:lumMod val="5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637764" y="2822222"/>
              <a:ext cx="376384" cy="189430"/>
            </a:xfrm>
            <a:custGeom>
              <a:avLst/>
              <a:gdLst>
                <a:gd name="connsiteX0" fmla="*/ 37717 w 376384"/>
                <a:gd name="connsiteY0" fmla="*/ 0 h 189430"/>
                <a:gd name="connsiteX1" fmla="*/ 88 w 376384"/>
                <a:gd name="connsiteY1" fmla="*/ 65852 h 189430"/>
                <a:gd name="connsiteX2" fmla="*/ 47125 w 376384"/>
                <a:gd name="connsiteY2" fmla="*/ 141111 h 189430"/>
                <a:gd name="connsiteX3" fmla="*/ 160014 w 376384"/>
                <a:gd name="connsiteY3" fmla="*/ 159926 h 189430"/>
                <a:gd name="connsiteX4" fmla="*/ 263495 w 376384"/>
                <a:gd name="connsiteY4" fmla="*/ 178741 h 189430"/>
                <a:gd name="connsiteX5" fmla="*/ 329347 w 376384"/>
                <a:gd name="connsiteY5" fmla="*/ 188148 h 189430"/>
                <a:gd name="connsiteX6" fmla="*/ 376384 w 376384"/>
                <a:gd name="connsiteY6" fmla="*/ 150519 h 189430"/>
                <a:gd name="connsiteX7" fmla="*/ 329347 w 376384"/>
                <a:gd name="connsiteY7" fmla="*/ 131704 h 189430"/>
                <a:gd name="connsiteX8" fmla="*/ 310532 w 376384"/>
                <a:gd name="connsiteY8" fmla="*/ 141111 h 18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384" h="189430">
                  <a:moveTo>
                    <a:pt x="37717" y="0"/>
                  </a:moveTo>
                  <a:cubicBezTo>
                    <a:pt x="18118" y="21167"/>
                    <a:pt x="-1480" y="42334"/>
                    <a:pt x="88" y="65852"/>
                  </a:cubicBezTo>
                  <a:cubicBezTo>
                    <a:pt x="1656" y="89371"/>
                    <a:pt x="20471" y="125432"/>
                    <a:pt x="47125" y="141111"/>
                  </a:cubicBezTo>
                  <a:cubicBezTo>
                    <a:pt x="73779" y="156790"/>
                    <a:pt x="160014" y="159926"/>
                    <a:pt x="160014" y="159926"/>
                  </a:cubicBezTo>
                  <a:lnTo>
                    <a:pt x="263495" y="178741"/>
                  </a:lnTo>
                  <a:cubicBezTo>
                    <a:pt x="291717" y="183445"/>
                    <a:pt x="310532" y="192852"/>
                    <a:pt x="329347" y="188148"/>
                  </a:cubicBezTo>
                  <a:cubicBezTo>
                    <a:pt x="348162" y="183444"/>
                    <a:pt x="376384" y="159926"/>
                    <a:pt x="376384" y="150519"/>
                  </a:cubicBezTo>
                  <a:cubicBezTo>
                    <a:pt x="376384" y="141112"/>
                    <a:pt x="340322" y="133272"/>
                    <a:pt x="329347" y="131704"/>
                  </a:cubicBezTo>
                  <a:cubicBezTo>
                    <a:pt x="318372" y="130136"/>
                    <a:pt x="314452" y="135623"/>
                    <a:pt x="310532" y="141111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610571" y="3159947"/>
              <a:ext cx="376384" cy="189430"/>
            </a:xfrm>
            <a:custGeom>
              <a:avLst/>
              <a:gdLst>
                <a:gd name="connsiteX0" fmla="*/ 37717 w 376384"/>
                <a:gd name="connsiteY0" fmla="*/ 0 h 189430"/>
                <a:gd name="connsiteX1" fmla="*/ 88 w 376384"/>
                <a:gd name="connsiteY1" fmla="*/ 65852 h 189430"/>
                <a:gd name="connsiteX2" fmla="*/ 47125 w 376384"/>
                <a:gd name="connsiteY2" fmla="*/ 141111 h 189430"/>
                <a:gd name="connsiteX3" fmla="*/ 160014 w 376384"/>
                <a:gd name="connsiteY3" fmla="*/ 159926 h 189430"/>
                <a:gd name="connsiteX4" fmla="*/ 263495 w 376384"/>
                <a:gd name="connsiteY4" fmla="*/ 178741 h 189430"/>
                <a:gd name="connsiteX5" fmla="*/ 329347 w 376384"/>
                <a:gd name="connsiteY5" fmla="*/ 188148 h 189430"/>
                <a:gd name="connsiteX6" fmla="*/ 376384 w 376384"/>
                <a:gd name="connsiteY6" fmla="*/ 150519 h 189430"/>
                <a:gd name="connsiteX7" fmla="*/ 329347 w 376384"/>
                <a:gd name="connsiteY7" fmla="*/ 131704 h 189430"/>
                <a:gd name="connsiteX8" fmla="*/ 310532 w 376384"/>
                <a:gd name="connsiteY8" fmla="*/ 141111 h 18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384" h="189430">
                  <a:moveTo>
                    <a:pt x="37717" y="0"/>
                  </a:moveTo>
                  <a:cubicBezTo>
                    <a:pt x="18118" y="21167"/>
                    <a:pt x="-1480" y="42334"/>
                    <a:pt x="88" y="65852"/>
                  </a:cubicBezTo>
                  <a:cubicBezTo>
                    <a:pt x="1656" y="89371"/>
                    <a:pt x="20471" y="125432"/>
                    <a:pt x="47125" y="141111"/>
                  </a:cubicBezTo>
                  <a:cubicBezTo>
                    <a:pt x="73779" y="156790"/>
                    <a:pt x="160014" y="159926"/>
                    <a:pt x="160014" y="159926"/>
                  </a:cubicBezTo>
                  <a:lnTo>
                    <a:pt x="263495" y="178741"/>
                  </a:lnTo>
                  <a:cubicBezTo>
                    <a:pt x="291717" y="183445"/>
                    <a:pt x="310532" y="192852"/>
                    <a:pt x="329347" y="188148"/>
                  </a:cubicBezTo>
                  <a:cubicBezTo>
                    <a:pt x="348162" y="183444"/>
                    <a:pt x="376384" y="159926"/>
                    <a:pt x="376384" y="150519"/>
                  </a:cubicBezTo>
                  <a:cubicBezTo>
                    <a:pt x="376384" y="141112"/>
                    <a:pt x="340322" y="133272"/>
                    <a:pt x="329347" y="131704"/>
                  </a:cubicBezTo>
                  <a:cubicBezTo>
                    <a:pt x="318372" y="130136"/>
                    <a:pt x="314452" y="135623"/>
                    <a:pt x="310532" y="141111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648200" y="2971800"/>
              <a:ext cx="376384" cy="189430"/>
            </a:xfrm>
            <a:custGeom>
              <a:avLst/>
              <a:gdLst>
                <a:gd name="connsiteX0" fmla="*/ 37717 w 376384"/>
                <a:gd name="connsiteY0" fmla="*/ 0 h 189430"/>
                <a:gd name="connsiteX1" fmla="*/ 88 w 376384"/>
                <a:gd name="connsiteY1" fmla="*/ 65852 h 189430"/>
                <a:gd name="connsiteX2" fmla="*/ 47125 w 376384"/>
                <a:gd name="connsiteY2" fmla="*/ 141111 h 189430"/>
                <a:gd name="connsiteX3" fmla="*/ 160014 w 376384"/>
                <a:gd name="connsiteY3" fmla="*/ 159926 h 189430"/>
                <a:gd name="connsiteX4" fmla="*/ 263495 w 376384"/>
                <a:gd name="connsiteY4" fmla="*/ 178741 h 189430"/>
                <a:gd name="connsiteX5" fmla="*/ 329347 w 376384"/>
                <a:gd name="connsiteY5" fmla="*/ 188148 h 189430"/>
                <a:gd name="connsiteX6" fmla="*/ 376384 w 376384"/>
                <a:gd name="connsiteY6" fmla="*/ 150519 h 189430"/>
                <a:gd name="connsiteX7" fmla="*/ 329347 w 376384"/>
                <a:gd name="connsiteY7" fmla="*/ 131704 h 189430"/>
                <a:gd name="connsiteX8" fmla="*/ 310532 w 376384"/>
                <a:gd name="connsiteY8" fmla="*/ 141111 h 18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384" h="189430">
                  <a:moveTo>
                    <a:pt x="37717" y="0"/>
                  </a:moveTo>
                  <a:cubicBezTo>
                    <a:pt x="18118" y="21167"/>
                    <a:pt x="-1480" y="42334"/>
                    <a:pt x="88" y="65852"/>
                  </a:cubicBezTo>
                  <a:cubicBezTo>
                    <a:pt x="1656" y="89371"/>
                    <a:pt x="20471" y="125432"/>
                    <a:pt x="47125" y="141111"/>
                  </a:cubicBezTo>
                  <a:cubicBezTo>
                    <a:pt x="73779" y="156790"/>
                    <a:pt x="160014" y="159926"/>
                    <a:pt x="160014" y="159926"/>
                  </a:cubicBezTo>
                  <a:lnTo>
                    <a:pt x="263495" y="178741"/>
                  </a:lnTo>
                  <a:cubicBezTo>
                    <a:pt x="291717" y="183445"/>
                    <a:pt x="310532" y="192852"/>
                    <a:pt x="329347" y="188148"/>
                  </a:cubicBezTo>
                  <a:cubicBezTo>
                    <a:pt x="348162" y="183444"/>
                    <a:pt x="376384" y="159926"/>
                    <a:pt x="376384" y="150519"/>
                  </a:cubicBezTo>
                  <a:cubicBezTo>
                    <a:pt x="376384" y="141112"/>
                    <a:pt x="340322" y="133272"/>
                    <a:pt x="329347" y="131704"/>
                  </a:cubicBezTo>
                  <a:cubicBezTo>
                    <a:pt x="318372" y="130136"/>
                    <a:pt x="314452" y="135623"/>
                    <a:pt x="310532" y="141111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572000" y="3352800"/>
              <a:ext cx="376384" cy="189430"/>
            </a:xfrm>
            <a:custGeom>
              <a:avLst/>
              <a:gdLst>
                <a:gd name="connsiteX0" fmla="*/ 37717 w 376384"/>
                <a:gd name="connsiteY0" fmla="*/ 0 h 189430"/>
                <a:gd name="connsiteX1" fmla="*/ 88 w 376384"/>
                <a:gd name="connsiteY1" fmla="*/ 65852 h 189430"/>
                <a:gd name="connsiteX2" fmla="*/ 47125 w 376384"/>
                <a:gd name="connsiteY2" fmla="*/ 141111 h 189430"/>
                <a:gd name="connsiteX3" fmla="*/ 160014 w 376384"/>
                <a:gd name="connsiteY3" fmla="*/ 159926 h 189430"/>
                <a:gd name="connsiteX4" fmla="*/ 263495 w 376384"/>
                <a:gd name="connsiteY4" fmla="*/ 178741 h 189430"/>
                <a:gd name="connsiteX5" fmla="*/ 329347 w 376384"/>
                <a:gd name="connsiteY5" fmla="*/ 188148 h 189430"/>
                <a:gd name="connsiteX6" fmla="*/ 376384 w 376384"/>
                <a:gd name="connsiteY6" fmla="*/ 150519 h 189430"/>
                <a:gd name="connsiteX7" fmla="*/ 329347 w 376384"/>
                <a:gd name="connsiteY7" fmla="*/ 131704 h 189430"/>
                <a:gd name="connsiteX8" fmla="*/ 310532 w 376384"/>
                <a:gd name="connsiteY8" fmla="*/ 141111 h 18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384" h="189430">
                  <a:moveTo>
                    <a:pt x="37717" y="0"/>
                  </a:moveTo>
                  <a:cubicBezTo>
                    <a:pt x="18118" y="21167"/>
                    <a:pt x="-1480" y="42334"/>
                    <a:pt x="88" y="65852"/>
                  </a:cubicBezTo>
                  <a:cubicBezTo>
                    <a:pt x="1656" y="89371"/>
                    <a:pt x="20471" y="125432"/>
                    <a:pt x="47125" y="141111"/>
                  </a:cubicBezTo>
                  <a:cubicBezTo>
                    <a:pt x="73779" y="156790"/>
                    <a:pt x="160014" y="159926"/>
                    <a:pt x="160014" y="159926"/>
                  </a:cubicBezTo>
                  <a:lnTo>
                    <a:pt x="263495" y="178741"/>
                  </a:lnTo>
                  <a:cubicBezTo>
                    <a:pt x="291717" y="183445"/>
                    <a:pt x="310532" y="192852"/>
                    <a:pt x="329347" y="188148"/>
                  </a:cubicBezTo>
                  <a:cubicBezTo>
                    <a:pt x="348162" y="183444"/>
                    <a:pt x="376384" y="159926"/>
                    <a:pt x="376384" y="150519"/>
                  </a:cubicBezTo>
                  <a:cubicBezTo>
                    <a:pt x="376384" y="141112"/>
                    <a:pt x="340322" y="133272"/>
                    <a:pt x="329347" y="131704"/>
                  </a:cubicBezTo>
                  <a:cubicBezTo>
                    <a:pt x="318372" y="130136"/>
                    <a:pt x="314452" y="135623"/>
                    <a:pt x="310532" y="141111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648200" y="2667000"/>
              <a:ext cx="376384" cy="189430"/>
            </a:xfrm>
            <a:custGeom>
              <a:avLst/>
              <a:gdLst>
                <a:gd name="connsiteX0" fmla="*/ 37717 w 376384"/>
                <a:gd name="connsiteY0" fmla="*/ 0 h 189430"/>
                <a:gd name="connsiteX1" fmla="*/ 88 w 376384"/>
                <a:gd name="connsiteY1" fmla="*/ 65852 h 189430"/>
                <a:gd name="connsiteX2" fmla="*/ 47125 w 376384"/>
                <a:gd name="connsiteY2" fmla="*/ 141111 h 189430"/>
                <a:gd name="connsiteX3" fmla="*/ 160014 w 376384"/>
                <a:gd name="connsiteY3" fmla="*/ 159926 h 189430"/>
                <a:gd name="connsiteX4" fmla="*/ 263495 w 376384"/>
                <a:gd name="connsiteY4" fmla="*/ 178741 h 189430"/>
                <a:gd name="connsiteX5" fmla="*/ 329347 w 376384"/>
                <a:gd name="connsiteY5" fmla="*/ 188148 h 189430"/>
                <a:gd name="connsiteX6" fmla="*/ 376384 w 376384"/>
                <a:gd name="connsiteY6" fmla="*/ 150519 h 189430"/>
                <a:gd name="connsiteX7" fmla="*/ 329347 w 376384"/>
                <a:gd name="connsiteY7" fmla="*/ 131704 h 189430"/>
                <a:gd name="connsiteX8" fmla="*/ 310532 w 376384"/>
                <a:gd name="connsiteY8" fmla="*/ 141111 h 18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384" h="189430">
                  <a:moveTo>
                    <a:pt x="37717" y="0"/>
                  </a:moveTo>
                  <a:cubicBezTo>
                    <a:pt x="18118" y="21167"/>
                    <a:pt x="-1480" y="42334"/>
                    <a:pt x="88" y="65852"/>
                  </a:cubicBezTo>
                  <a:cubicBezTo>
                    <a:pt x="1656" y="89371"/>
                    <a:pt x="20471" y="125432"/>
                    <a:pt x="47125" y="141111"/>
                  </a:cubicBezTo>
                  <a:cubicBezTo>
                    <a:pt x="73779" y="156790"/>
                    <a:pt x="160014" y="159926"/>
                    <a:pt x="160014" y="159926"/>
                  </a:cubicBezTo>
                  <a:lnTo>
                    <a:pt x="263495" y="178741"/>
                  </a:lnTo>
                  <a:cubicBezTo>
                    <a:pt x="291717" y="183445"/>
                    <a:pt x="310532" y="192852"/>
                    <a:pt x="329347" y="188148"/>
                  </a:cubicBezTo>
                  <a:cubicBezTo>
                    <a:pt x="348162" y="183444"/>
                    <a:pt x="376384" y="159926"/>
                    <a:pt x="376384" y="150519"/>
                  </a:cubicBezTo>
                  <a:cubicBezTo>
                    <a:pt x="376384" y="141112"/>
                    <a:pt x="340322" y="133272"/>
                    <a:pt x="329347" y="131704"/>
                  </a:cubicBezTo>
                  <a:cubicBezTo>
                    <a:pt x="318372" y="130136"/>
                    <a:pt x="314452" y="135623"/>
                    <a:pt x="310532" y="141111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4486135" y="3365555"/>
              <a:ext cx="1433403" cy="321532"/>
            </a:xfrm>
            <a:custGeom>
              <a:avLst/>
              <a:gdLst>
                <a:gd name="connsiteX0" fmla="*/ 37717 w 376384"/>
                <a:gd name="connsiteY0" fmla="*/ 0 h 189430"/>
                <a:gd name="connsiteX1" fmla="*/ 88 w 376384"/>
                <a:gd name="connsiteY1" fmla="*/ 65852 h 189430"/>
                <a:gd name="connsiteX2" fmla="*/ 47125 w 376384"/>
                <a:gd name="connsiteY2" fmla="*/ 141111 h 189430"/>
                <a:gd name="connsiteX3" fmla="*/ 160014 w 376384"/>
                <a:gd name="connsiteY3" fmla="*/ 159926 h 189430"/>
                <a:gd name="connsiteX4" fmla="*/ 263495 w 376384"/>
                <a:gd name="connsiteY4" fmla="*/ 178741 h 189430"/>
                <a:gd name="connsiteX5" fmla="*/ 329347 w 376384"/>
                <a:gd name="connsiteY5" fmla="*/ 188148 h 189430"/>
                <a:gd name="connsiteX6" fmla="*/ 376384 w 376384"/>
                <a:gd name="connsiteY6" fmla="*/ 150519 h 189430"/>
                <a:gd name="connsiteX7" fmla="*/ 329347 w 376384"/>
                <a:gd name="connsiteY7" fmla="*/ 131704 h 189430"/>
                <a:gd name="connsiteX8" fmla="*/ 310532 w 376384"/>
                <a:gd name="connsiteY8" fmla="*/ 141111 h 189430"/>
                <a:gd name="connsiteX0" fmla="*/ 37717 w 385677"/>
                <a:gd name="connsiteY0" fmla="*/ 0 h 207406"/>
                <a:gd name="connsiteX1" fmla="*/ 88 w 385677"/>
                <a:gd name="connsiteY1" fmla="*/ 65852 h 207406"/>
                <a:gd name="connsiteX2" fmla="*/ 47125 w 385677"/>
                <a:gd name="connsiteY2" fmla="*/ 141111 h 207406"/>
                <a:gd name="connsiteX3" fmla="*/ 160014 w 385677"/>
                <a:gd name="connsiteY3" fmla="*/ 159926 h 207406"/>
                <a:gd name="connsiteX4" fmla="*/ 263495 w 385677"/>
                <a:gd name="connsiteY4" fmla="*/ 178741 h 207406"/>
                <a:gd name="connsiteX5" fmla="*/ 329347 w 385677"/>
                <a:gd name="connsiteY5" fmla="*/ 188148 h 207406"/>
                <a:gd name="connsiteX6" fmla="*/ 385677 w 385677"/>
                <a:gd name="connsiteY6" fmla="*/ 205087 h 207406"/>
                <a:gd name="connsiteX7" fmla="*/ 329347 w 385677"/>
                <a:gd name="connsiteY7" fmla="*/ 131704 h 207406"/>
                <a:gd name="connsiteX8" fmla="*/ 310532 w 385677"/>
                <a:gd name="connsiteY8" fmla="*/ 141111 h 207406"/>
                <a:gd name="connsiteX0" fmla="*/ 37717 w 448918"/>
                <a:gd name="connsiteY0" fmla="*/ 0 h 235246"/>
                <a:gd name="connsiteX1" fmla="*/ 88 w 448918"/>
                <a:gd name="connsiteY1" fmla="*/ 65852 h 235246"/>
                <a:gd name="connsiteX2" fmla="*/ 47125 w 448918"/>
                <a:gd name="connsiteY2" fmla="*/ 141111 h 235246"/>
                <a:gd name="connsiteX3" fmla="*/ 160014 w 448918"/>
                <a:gd name="connsiteY3" fmla="*/ 159926 h 235246"/>
                <a:gd name="connsiteX4" fmla="*/ 263495 w 448918"/>
                <a:gd name="connsiteY4" fmla="*/ 178741 h 235246"/>
                <a:gd name="connsiteX5" fmla="*/ 329347 w 448918"/>
                <a:gd name="connsiteY5" fmla="*/ 188148 h 235246"/>
                <a:gd name="connsiteX6" fmla="*/ 385677 w 448918"/>
                <a:gd name="connsiteY6" fmla="*/ 205087 h 235246"/>
                <a:gd name="connsiteX7" fmla="*/ 447064 w 448918"/>
                <a:gd name="connsiteY7" fmla="*/ 233045 h 235246"/>
                <a:gd name="connsiteX8" fmla="*/ 310532 w 448918"/>
                <a:gd name="connsiteY8" fmla="*/ 141111 h 235246"/>
                <a:gd name="connsiteX0" fmla="*/ 37717 w 509031"/>
                <a:gd name="connsiteY0" fmla="*/ 0 h 243069"/>
                <a:gd name="connsiteX1" fmla="*/ 88 w 509031"/>
                <a:gd name="connsiteY1" fmla="*/ 65852 h 243069"/>
                <a:gd name="connsiteX2" fmla="*/ 47125 w 509031"/>
                <a:gd name="connsiteY2" fmla="*/ 141111 h 243069"/>
                <a:gd name="connsiteX3" fmla="*/ 160014 w 509031"/>
                <a:gd name="connsiteY3" fmla="*/ 159926 h 243069"/>
                <a:gd name="connsiteX4" fmla="*/ 263495 w 509031"/>
                <a:gd name="connsiteY4" fmla="*/ 178741 h 243069"/>
                <a:gd name="connsiteX5" fmla="*/ 329347 w 509031"/>
                <a:gd name="connsiteY5" fmla="*/ 188148 h 243069"/>
                <a:gd name="connsiteX6" fmla="*/ 385677 w 509031"/>
                <a:gd name="connsiteY6" fmla="*/ 205087 h 243069"/>
                <a:gd name="connsiteX7" fmla="*/ 447064 w 509031"/>
                <a:gd name="connsiteY7" fmla="*/ 233045 h 243069"/>
                <a:gd name="connsiteX8" fmla="*/ 508792 w 509031"/>
                <a:gd name="connsiteY8" fmla="*/ 16384 h 243069"/>
                <a:gd name="connsiteX0" fmla="*/ 37717 w 509031"/>
                <a:gd name="connsiteY0" fmla="*/ 109691 h 352760"/>
                <a:gd name="connsiteX1" fmla="*/ 88 w 509031"/>
                <a:gd name="connsiteY1" fmla="*/ 175543 h 352760"/>
                <a:gd name="connsiteX2" fmla="*/ 47125 w 509031"/>
                <a:gd name="connsiteY2" fmla="*/ 250802 h 352760"/>
                <a:gd name="connsiteX3" fmla="*/ 160014 w 509031"/>
                <a:gd name="connsiteY3" fmla="*/ 269617 h 352760"/>
                <a:gd name="connsiteX4" fmla="*/ 260397 w 509031"/>
                <a:gd name="connsiteY4" fmla="*/ 0 h 352760"/>
                <a:gd name="connsiteX5" fmla="*/ 329347 w 509031"/>
                <a:gd name="connsiteY5" fmla="*/ 297839 h 352760"/>
                <a:gd name="connsiteX6" fmla="*/ 385677 w 509031"/>
                <a:gd name="connsiteY6" fmla="*/ 314778 h 352760"/>
                <a:gd name="connsiteX7" fmla="*/ 447064 w 509031"/>
                <a:gd name="connsiteY7" fmla="*/ 342736 h 352760"/>
                <a:gd name="connsiteX8" fmla="*/ 508792 w 509031"/>
                <a:gd name="connsiteY8" fmla="*/ 126075 h 352760"/>
                <a:gd name="connsiteX0" fmla="*/ 37717 w 509031"/>
                <a:gd name="connsiteY0" fmla="*/ 123348 h 373960"/>
                <a:gd name="connsiteX1" fmla="*/ 88 w 509031"/>
                <a:gd name="connsiteY1" fmla="*/ 189200 h 373960"/>
                <a:gd name="connsiteX2" fmla="*/ 47125 w 509031"/>
                <a:gd name="connsiteY2" fmla="*/ 264459 h 373960"/>
                <a:gd name="connsiteX3" fmla="*/ 160014 w 509031"/>
                <a:gd name="connsiteY3" fmla="*/ 283274 h 373960"/>
                <a:gd name="connsiteX4" fmla="*/ 260397 w 509031"/>
                <a:gd name="connsiteY4" fmla="*/ 13657 h 373960"/>
                <a:gd name="connsiteX5" fmla="*/ 338641 w 509031"/>
                <a:gd name="connsiteY5" fmla="*/ 69836 h 373960"/>
                <a:gd name="connsiteX6" fmla="*/ 385677 w 509031"/>
                <a:gd name="connsiteY6" fmla="*/ 328435 h 373960"/>
                <a:gd name="connsiteX7" fmla="*/ 447064 w 509031"/>
                <a:gd name="connsiteY7" fmla="*/ 356393 h 373960"/>
                <a:gd name="connsiteX8" fmla="*/ 508792 w 509031"/>
                <a:gd name="connsiteY8" fmla="*/ 139732 h 373960"/>
                <a:gd name="connsiteX0" fmla="*/ 37717 w 509011"/>
                <a:gd name="connsiteY0" fmla="*/ 119207 h 352295"/>
                <a:gd name="connsiteX1" fmla="*/ 88 w 509011"/>
                <a:gd name="connsiteY1" fmla="*/ 185059 h 352295"/>
                <a:gd name="connsiteX2" fmla="*/ 47125 w 509011"/>
                <a:gd name="connsiteY2" fmla="*/ 260318 h 352295"/>
                <a:gd name="connsiteX3" fmla="*/ 160014 w 509011"/>
                <a:gd name="connsiteY3" fmla="*/ 279133 h 352295"/>
                <a:gd name="connsiteX4" fmla="*/ 260397 w 509011"/>
                <a:gd name="connsiteY4" fmla="*/ 9516 h 352295"/>
                <a:gd name="connsiteX5" fmla="*/ 338641 w 509011"/>
                <a:gd name="connsiteY5" fmla="*/ 65695 h 352295"/>
                <a:gd name="connsiteX6" fmla="*/ 413557 w 509011"/>
                <a:gd name="connsiteY6" fmla="*/ 113817 h 352295"/>
                <a:gd name="connsiteX7" fmla="*/ 447064 w 509011"/>
                <a:gd name="connsiteY7" fmla="*/ 352252 h 352295"/>
                <a:gd name="connsiteX8" fmla="*/ 508792 w 509011"/>
                <a:gd name="connsiteY8" fmla="*/ 135591 h 352295"/>
                <a:gd name="connsiteX0" fmla="*/ 37717 w 509057"/>
                <a:gd name="connsiteY0" fmla="*/ 119207 h 296466"/>
                <a:gd name="connsiteX1" fmla="*/ 88 w 509057"/>
                <a:gd name="connsiteY1" fmla="*/ 185059 h 296466"/>
                <a:gd name="connsiteX2" fmla="*/ 47125 w 509057"/>
                <a:gd name="connsiteY2" fmla="*/ 260318 h 296466"/>
                <a:gd name="connsiteX3" fmla="*/ 160014 w 509057"/>
                <a:gd name="connsiteY3" fmla="*/ 279133 h 296466"/>
                <a:gd name="connsiteX4" fmla="*/ 260397 w 509057"/>
                <a:gd name="connsiteY4" fmla="*/ 9516 h 296466"/>
                <a:gd name="connsiteX5" fmla="*/ 338641 w 509057"/>
                <a:gd name="connsiteY5" fmla="*/ 65695 h 296466"/>
                <a:gd name="connsiteX6" fmla="*/ 413557 w 509057"/>
                <a:gd name="connsiteY6" fmla="*/ 113817 h 296466"/>
                <a:gd name="connsiteX7" fmla="*/ 456357 w 509057"/>
                <a:gd name="connsiteY7" fmla="*/ 133980 h 296466"/>
                <a:gd name="connsiteX8" fmla="*/ 508792 w 509057"/>
                <a:gd name="connsiteY8" fmla="*/ 135591 h 296466"/>
                <a:gd name="connsiteX0" fmla="*/ 37717 w 509057"/>
                <a:gd name="connsiteY0" fmla="*/ 117304 h 271911"/>
                <a:gd name="connsiteX1" fmla="*/ 88 w 509057"/>
                <a:gd name="connsiteY1" fmla="*/ 183156 h 271911"/>
                <a:gd name="connsiteX2" fmla="*/ 47125 w 509057"/>
                <a:gd name="connsiteY2" fmla="*/ 258415 h 271911"/>
                <a:gd name="connsiteX3" fmla="*/ 160014 w 509057"/>
                <a:gd name="connsiteY3" fmla="*/ 246048 h 271911"/>
                <a:gd name="connsiteX4" fmla="*/ 260397 w 509057"/>
                <a:gd name="connsiteY4" fmla="*/ 7613 h 271911"/>
                <a:gd name="connsiteX5" fmla="*/ 338641 w 509057"/>
                <a:gd name="connsiteY5" fmla="*/ 63792 h 271911"/>
                <a:gd name="connsiteX6" fmla="*/ 413557 w 509057"/>
                <a:gd name="connsiteY6" fmla="*/ 111914 h 271911"/>
                <a:gd name="connsiteX7" fmla="*/ 456357 w 509057"/>
                <a:gd name="connsiteY7" fmla="*/ 132077 h 271911"/>
                <a:gd name="connsiteX8" fmla="*/ 508792 w 509057"/>
                <a:gd name="connsiteY8" fmla="*/ 133688 h 271911"/>
                <a:gd name="connsiteX0" fmla="*/ 37717 w 509057"/>
                <a:gd name="connsiteY0" fmla="*/ 102972 h 256559"/>
                <a:gd name="connsiteX1" fmla="*/ 88 w 509057"/>
                <a:gd name="connsiteY1" fmla="*/ 168824 h 256559"/>
                <a:gd name="connsiteX2" fmla="*/ 47125 w 509057"/>
                <a:gd name="connsiteY2" fmla="*/ 244083 h 256559"/>
                <a:gd name="connsiteX3" fmla="*/ 160014 w 509057"/>
                <a:gd name="connsiteY3" fmla="*/ 231716 h 256559"/>
                <a:gd name="connsiteX4" fmla="*/ 220126 w 509057"/>
                <a:gd name="connsiteY4" fmla="*/ 8872 h 256559"/>
                <a:gd name="connsiteX5" fmla="*/ 338641 w 509057"/>
                <a:gd name="connsiteY5" fmla="*/ 49460 h 256559"/>
                <a:gd name="connsiteX6" fmla="*/ 413557 w 509057"/>
                <a:gd name="connsiteY6" fmla="*/ 97582 h 256559"/>
                <a:gd name="connsiteX7" fmla="*/ 456357 w 509057"/>
                <a:gd name="connsiteY7" fmla="*/ 117745 h 256559"/>
                <a:gd name="connsiteX8" fmla="*/ 508792 w 509057"/>
                <a:gd name="connsiteY8" fmla="*/ 119356 h 256559"/>
                <a:gd name="connsiteX0" fmla="*/ 37717 w 509057"/>
                <a:gd name="connsiteY0" fmla="*/ 108293 h 261881"/>
                <a:gd name="connsiteX1" fmla="*/ 88 w 509057"/>
                <a:gd name="connsiteY1" fmla="*/ 174145 h 261881"/>
                <a:gd name="connsiteX2" fmla="*/ 47125 w 509057"/>
                <a:gd name="connsiteY2" fmla="*/ 249404 h 261881"/>
                <a:gd name="connsiteX3" fmla="*/ 160014 w 509057"/>
                <a:gd name="connsiteY3" fmla="*/ 237037 h 261881"/>
                <a:gd name="connsiteX4" fmla="*/ 220126 w 509057"/>
                <a:gd name="connsiteY4" fmla="*/ 14193 h 261881"/>
                <a:gd name="connsiteX5" fmla="*/ 295272 w 509057"/>
                <a:gd name="connsiteY5" fmla="*/ 31395 h 261881"/>
                <a:gd name="connsiteX6" fmla="*/ 413557 w 509057"/>
                <a:gd name="connsiteY6" fmla="*/ 102903 h 261881"/>
                <a:gd name="connsiteX7" fmla="*/ 456357 w 509057"/>
                <a:gd name="connsiteY7" fmla="*/ 123066 h 261881"/>
                <a:gd name="connsiteX8" fmla="*/ 508792 w 509057"/>
                <a:gd name="connsiteY8" fmla="*/ 124677 h 261881"/>
                <a:gd name="connsiteX0" fmla="*/ 37717 w 509127"/>
                <a:gd name="connsiteY0" fmla="*/ 107359 h 260947"/>
                <a:gd name="connsiteX1" fmla="*/ 88 w 509127"/>
                <a:gd name="connsiteY1" fmla="*/ 173211 h 260947"/>
                <a:gd name="connsiteX2" fmla="*/ 47125 w 509127"/>
                <a:gd name="connsiteY2" fmla="*/ 248470 h 260947"/>
                <a:gd name="connsiteX3" fmla="*/ 160014 w 509127"/>
                <a:gd name="connsiteY3" fmla="*/ 236103 h 260947"/>
                <a:gd name="connsiteX4" fmla="*/ 220126 w 509127"/>
                <a:gd name="connsiteY4" fmla="*/ 13259 h 260947"/>
                <a:gd name="connsiteX5" fmla="*/ 295272 w 509127"/>
                <a:gd name="connsiteY5" fmla="*/ 30461 h 260947"/>
                <a:gd name="connsiteX6" fmla="*/ 357796 w 509127"/>
                <a:gd name="connsiteY6" fmla="*/ 70788 h 260947"/>
                <a:gd name="connsiteX7" fmla="*/ 456357 w 509127"/>
                <a:gd name="connsiteY7" fmla="*/ 122132 h 260947"/>
                <a:gd name="connsiteX8" fmla="*/ 508792 w 509127"/>
                <a:gd name="connsiteY8" fmla="*/ 123743 h 260947"/>
                <a:gd name="connsiteX0" fmla="*/ 37717 w 508961"/>
                <a:gd name="connsiteY0" fmla="*/ 107359 h 260947"/>
                <a:gd name="connsiteX1" fmla="*/ 88 w 508961"/>
                <a:gd name="connsiteY1" fmla="*/ 173211 h 260947"/>
                <a:gd name="connsiteX2" fmla="*/ 47125 w 508961"/>
                <a:gd name="connsiteY2" fmla="*/ 248470 h 260947"/>
                <a:gd name="connsiteX3" fmla="*/ 160014 w 508961"/>
                <a:gd name="connsiteY3" fmla="*/ 236103 h 260947"/>
                <a:gd name="connsiteX4" fmla="*/ 220126 w 508961"/>
                <a:gd name="connsiteY4" fmla="*/ 13259 h 260947"/>
                <a:gd name="connsiteX5" fmla="*/ 295272 w 508961"/>
                <a:gd name="connsiteY5" fmla="*/ 30461 h 260947"/>
                <a:gd name="connsiteX6" fmla="*/ 357796 w 508961"/>
                <a:gd name="connsiteY6" fmla="*/ 70788 h 260947"/>
                <a:gd name="connsiteX7" fmla="*/ 422281 w 508961"/>
                <a:gd name="connsiteY7" fmla="*/ 106542 h 260947"/>
                <a:gd name="connsiteX8" fmla="*/ 508792 w 508961"/>
                <a:gd name="connsiteY8" fmla="*/ 123743 h 260947"/>
                <a:gd name="connsiteX0" fmla="*/ 37717 w 471927"/>
                <a:gd name="connsiteY0" fmla="*/ 107359 h 260947"/>
                <a:gd name="connsiteX1" fmla="*/ 88 w 471927"/>
                <a:gd name="connsiteY1" fmla="*/ 173211 h 260947"/>
                <a:gd name="connsiteX2" fmla="*/ 47125 w 471927"/>
                <a:gd name="connsiteY2" fmla="*/ 248470 h 260947"/>
                <a:gd name="connsiteX3" fmla="*/ 160014 w 471927"/>
                <a:gd name="connsiteY3" fmla="*/ 236103 h 260947"/>
                <a:gd name="connsiteX4" fmla="*/ 220126 w 471927"/>
                <a:gd name="connsiteY4" fmla="*/ 13259 h 260947"/>
                <a:gd name="connsiteX5" fmla="*/ 295272 w 471927"/>
                <a:gd name="connsiteY5" fmla="*/ 30461 h 260947"/>
                <a:gd name="connsiteX6" fmla="*/ 357796 w 471927"/>
                <a:gd name="connsiteY6" fmla="*/ 70788 h 260947"/>
                <a:gd name="connsiteX7" fmla="*/ 422281 w 471927"/>
                <a:gd name="connsiteY7" fmla="*/ 106542 h 260947"/>
                <a:gd name="connsiteX8" fmla="*/ 471618 w 471927"/>
                <a:gd name="connsiteY8" fmla="*/ 147129 h 260947"/>
                <a:gd name="connsiteX0" fmla="*/ 37717 w 471927"/>
                <a:gd name="connsiteY0" fmla="*/ 107924 h 266437"/>
                <a:gd name="connsiteX1" fmla="*/ 88 w 471927"/>
                <a:gd name="connsiteY1" fmla="*/ 173776 h 266437"/>
                <a:gd name="connsiteX2" fmla="*/ 47125 w 471927"/>
                <a:gd name="connsiteY2" fmla="*/ 249035 h 266437"/>
                <a:gd name="connsiteX3" fmla="*/ 138329 w 471927"/>
                <a:gd name="connsiteY3" fmla="*/ 244463 h 266437"/>
                <a:gd name="connsiteX4" fmla="*/ 220126 w 471927"/>
                <a:gd name="connsiteY4" fmla="*/ 13824 h 266437"/>
                <a:gd name="connsiteX5" fmla="*/ 295272 w 471927"/>
                <a:gd name="connsiteY5" fmla="*/ 31026 h 266437"/>
                <a:gd name="connsiteX6" fmla="*/ 357796 w 471927"/>
                <a:gd name="connsiteY6" fmla="*/ 71353 h 266437"/>
                <a:gd name="connsiteX7" fmla="*/ 422281 w 471927"/>
                <a:gd name="connsiteY7" fmla="*/ 107107 h 266437"/>
                <a:gd name="connsiteX8" fmla="*/ 471618 w 471927"/>
                <a:gd name="connsiteY8" fmla="*/ 147694 h 266437"/>
                <a:gd name="connsiteX0" fmla="*/ 34704 w 472012"/>
                <a:gd name="connsiteY0" fmla="*/ 131310 h 266437"/>
                <a:gd name="connsiteX1" fmla="*/ 173 w 472012"/>
                <a:gd name="connsiteY1" fmla="*/ 173776 h 266437"/>
                <a:gd name="connsiteX2" fmla="*/ 47210 w 472012"/>
                <a:gd name="connsiteY2" fmla="*/ 249035 h 266437"/>
                <a:gd name="connsiteX3" fmla="*/ 138414 w 472012"/>
                <a:gd name="connsiteY3" fmla="*/ 244463 h 266437"/>
                <a:gd name="connsiteX4" fmla="*/ 220211 w 472012"/>
                <a:gd name="connsiteY4" fmla="*/ 13824 h 266437"/>
                <a:gd name="connsiteX5" fmla="*/ 295357 w 472012"/>
                <a:gd name="connsiteY5" fmla="*/ 31026 h 266437"/>
                <a:gd name="connsiteX6" fmla="*/ 357881 w 472012"/>
                <a:gd name="connsiteY6" fmla="*/ 71353 h 266437"/>
                <a:gd name="connsiteX7" fmla="*/ 422366 w 472012"/>
                <a:gd name="connsiteY7" fmla="*/ 107107 h 266437"/>
                <a:gd name="connsiteX8" fmla="*/ 471703 w 472012"/>
                <a:gd name="connsiteY8" fmla="*/ 147694 h 26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012" h="266437">
                  <a:moveTo>
                    <a:pt x="34704" y="131310"/>
                  </a:moveTo>
                  <a:cubicBezTo>
                    <a:pt x="15105" y="152477"/>
                    <a:pt x="-1911" y="154155"/>
                    <a:pt x="173" y="173776"/>
                  </a:cubicBezTo>
                  <a:cubicBezTo>
                    <a:pt x="2257" y="193397"/>
                    <a:pt x="24170" y="237254"/>
                    <a:pt x="47210" y="249035"/>
                  </a:cubicBezTo>
                  <a:cubicBezTo>
                    <a:pt x="70250" y="260816"/>
                    <a:pt x="109581" y="283665"/>
                    <a:pt x="138414" y="244463"/>
                  </a:cubicBezTo>
                  <a:cubicBezTo>
                    <a:pt x="167247" y="205261"/>
                    <a:pt x="194054" y="49397"/>
                    <a:pt x="220211" y="13824"/>
                  </a:cubicBezTo>
                  <a:cubicBezTo>
                    <a:pt x="246368" y="-21749"/>
                    <a:pt x="272412" y="21438"/>
                    <a:pt x="295357" y="31026"/>
                  </a:cubicBezTo>
                  <a:cubicBezTo>
                    <a:pt x="318302" y="40614"/>
                    <a:pt x="336713" y="58673"/>
                    <a:pt x="357881" y="71353"/>
                  </a:cubicBezTo>
                  <a:cubicBezTo>
                    <a:pt x="379049" y="84033"/>
                    <a:pt x="403396" y="94384"/>
                    <a:pt x="422366" y="107107"/>
                  </a:cubicBezTo>
                  <a:cubicBezTo>
                    <a:pt x="441336" y="119830"/>
                    <a:pt x="475623" y="142206"/>
                    <a:pt x="471703" y="147694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 flipV="1">
              <a:off x="4966609" y="2727179"/>
              <a:ext cx="957216" cy="829736"/>
            </a:xfrm>
            <a:custGeom>
              <a:avLst/>
              <a:gdLst>
                <a:gd name="connsiteX0" fmla="*/ 37717 w 376384"/>
                <a:gd name="connsiteY0" fmla="*/ 0 h 189430"/>
                <a:gd name="connsiteX1" fmla="*/ 88 w 376384"/>
                <a:gd name="connsiteY1" fmla="*/ 65852 h 189430"/>
                <a:gd name="connsiteX2" fmla="*/ 47125 w 376384"/>
                <a:gd name="connsiteY2" fmla="*/ 141111 h 189430"/>
                <a:gd name="connsiteX3" fmla="*/ 160014 w 376384"/>
                <a:gd name="connsiteY3" fmla="*/ 159926 h 189430"/>
                <a:gd name="connsiteX4" fmla="*/ 263495 w 376384"/>
                <a:gd name="connsiteY4" fmla="*/ 178741 h 189430"/>
                <a:gd name="connsiteX5" fmla="*/ 329347 w 376384"/>
                <a:gd name="connsiteY5" fmla="*/ 188148 h 189430"/>
                <a:gd name="connsiteX6" fmla="*/ 376384 w 376384"/>
                <a:gd name="connsiteY6" fmla="*/ 150519 h 189430"/>
                <a:gd name="connsiteX7" fmla="*/ 329347 w 376384"/>
                <a:gd name="connsiteY7" fmla="*/ 131704 h 189430"/>
                <a:gd name="connsiteX8" fmla="*/ 310532 w 376384"/>
                <a:gd name="connsiteY8" fmla="*/ 141111 h 189430"/>
                <a:gd name="connsiteX0" fmla="*/ 37717 w 385677"/>
                <a:gd name="connsiteY0" fmla="*/ 0 h 207406"/>
                <a:gd name="connsiteX1" fmla="*/ 88 w 385677"/>
                <a:gd name="connsiteY1" fmla="*/ 65852 h 207406"/>
                <a:gd name="connsiteX2" fmla="*/ 47125 w 385677"/>
                <a:gd name="connsiteY2" fmla="*/ 141111 h 207406"/>
                <a:gd name="connsiteX3" fmla="*/ 160014 w 385677"/>
                <a:gd name="connsiteY3" fmla="*/ 159926 h 207406"/>
                <a:gd name="connsiteX4" fmla="*/ 263495 w 385677"/>
                <a:gd name="connsiteY4" fmla="*/ 178741 h 207406"/>
                <a:gd name="connsiteX5" fmla="*/ 329347 w 385677"/>
                <a:gd name="connsiteY5" fmla="*/ 188148 h 207406"/>
                <a:gd name="connsiteX6" fmla="*/ 385677 w 385677"/>
                <a:gd name="connsiteY6" fmla="*/ 205087 h 207406"/>
                <a:gd name="connsiteX7" fmla="*/ 329347 w 385677"/>
                <a:gd name="connsiteY7" fmla="*/ 131704 h 207406"/>
                <a:gd name="connsiteX8" fmla="*/ 310532 w 385677"/>
                <a:gd name="connsiteY8" fmla="*/ 141111 h 207406"/>
                <a:gd name="connsiteX0" fmla="*/ 37717 w 448918"/>
                <a:gd name="connsiteY0" fmla="*/ 0 h 235246"/>
                <a:gd name="connsiteX1" fmla="*/ 88 w 448918"/>
                <a:gd name="connsiteY1" fmla="*/ 65852 h 235246"/>
                <a:gd name="connsiteX2" fmla="*/ 47125 w 448918"/>
                <a:gd name="connsiteY2" fmla="*/ 141111 h 235246"/>
                <a:gd name="connsiteX3" fmla="*/ 160014 w 448918"/>
                <a:gd name="connsiteY3" fmla="*/ 159926 h 235246"/>
                <a:gd name="connsiteX4" fmla="*/ 263495 w 448918"/>
                <a:gd name="connsiteY4" fmla="*/ 178741 h 235246"/>
                <a:gd name="connsiteX5" fmla="*/ 329347 w 448918"/>
                <a:gd name="connsiteY5" fmla="*/ 188148 h 235246"/>
                <a:gd name="connsiteX6" fmla="*/ 385677 w 448918"/>
                <a:gd name="connsiteY6" fmla="*/ 205087 h 235246"/>
                <a:gd name="connsiteX7" fmla="*/ 447064 w 448918"/>
                <a:gd name="connsiteY7" fmla="*/ 233045 h 235246"/>
                <a:gd name="connsiteX8" fmla="*/ 310532 w 448918"/>
                <a:gd name="connsiteY8" fmla="*/ 141111 h 235246"/>
                <a:gd name="connsiteX0" fmla="*/ 37717 w 509031"/>
                <a:gd name="connsiteY0" fmla="*/ 0 h 243069"/>
                <a:gd name="connsiteX1" fmla="*/ 88 w 509031"/>
                <a:gd name="connsiteY1" fmla="*/ 65852 h 243069"/>
                <a:gd name="connsiteX2" fmla="*/ 47125 w 509031"/>
                <a:gd name="connsiteY2" fmla="*/ 141111 h 243069"/>
                <a:gd name="connsiteX3" fmla="*/ 160014 w 509031"/>
                <a:gd name="connsiteY3" fmla="*/ 159926 h 243069"/>
                <a:gd name="connsiteX4" fmla="*/ 263495 w 509031"/>
                <a:gd name="connsiteY4" fmla="*/ 178741 h 243069"/>
                <a:gd name="connsiteX5" fmla="*/ 329347 w 509031"/>
                <a:gd name="connsiteY5" fmla="*/ 188148 h 243069"/>
                <a:gd name="connsiteX6" fmla="*/ 385677 w 509031"/>
                <a:gd name="connsiteY6" fmla="*/ 205087 h 243069"/>
                <a:gd name="connsiteX7" fmla="*/ 447064 w 509031"/>
                <a:gd name="connsiteY7" fmla="*/ 233045 h 243069"/>
                <a:gd name="connsiteX8" fmla="*/ 508792 w 509031"/>
                <a:gd name="connsiteY8" fmla="*/ 16384 h 243069"/>
                <a:gd name="connsiteX0" fmla="*/ 37717 w 509031"/>
                <a:gd name="connsiteY0" fmla="*/ 109691 h 352760"/>
                <a:gd name="connsiteX1" fmla="*/ 88 w 509031"/>
                <a:gd name="connsiteY1" fmla="*/ 175543 h 352760"/>
                <a:gd name="connsiteX2" fmla="*/ 47125 w 509031"/>
                <a:gd name="connsiteY2" fmla="*/ 250802 h 352760"/>
                <a:gd name="connsiteX3" fmla="*/ 160014 w 509031"/>
                <a:gd name="connsiteY3" fmla="*/ 269617 h 352760"/>
                <a:gd name="connsiteX4" fmla="*/ 260397 w 509031"/>
                <a:gd name="connsiteY4" fmla="*/ 0 h 352760"/>
                <a:gd name="connsiteX5" fmla="*/ 329347 w 509031"/>
                <a:gd name="connsiteY5" fmla="*/ 297839 h 352760"/>
                <a:gd name="connsiteX6" fmla="*/ 385677 w 509031"/>
                <a:gd name="connsiteY6" fmla="*/ 314778 h 352760"/>
                <a:gd name="connsiteX7" fmla="*/ 447064 w 509031"/>
                <a:gd name="connsiteY7" fmla="*/ 342736 h 352760"/>
                <a:gd name="connsiteX8" fmla="*/ 508792 w 509031"/>
                <a:gd name="connsiteY8" fmla="*/ 126075 h 352760"/>
                <a:gd name="connsiteX0" fmla="*/ 37717 w 509031"/>
                <a:gd name="connsiteY0" fmla="*/ 123348 h 373960"/>
                <a:gd name="connsiteX1" fmla="*/ 88 w 509031"/>
                <a:gd name="connsiteY1" fmla="*/ 189200 h 373960"/>
                <a:gd name="connsiteX2" fmla="*/ 47125 w 509031"/>
                <a:gd name="connsiteY2" fmla="*/ 264459 h 373960"/>
                <a:gd name="connsiteX3" fmla="*/ 160014 w 509031"/>
                <a:gd name="connsiteY3" fmla="*/ 283274 h 373960"/>
                <a:gd name="connsiteX4" fmla="*/ 260397 w 509031"/>
                <a:gd name="connsiteY4" fmla="*/ 13657 h 373960"/>
                <a:gd name="connsiteX5" fmla="*/ 338641 w 509031"/>
                <a:gd name="connsiteY5" fmla="*/ 69836 h 373960"/>
                <a:gd name="connsiteX6" fmla="*/ 385677 w 509031"/>
                <a:gd name="connsiteY6" fmla="*/ 328435 h 373960"/>
                <a:gd name="connsiteX7" fmla="*/ 447064 w 509031"/>
                <a:gd name="connsiteY7" fmla="*/ 356393 h 373960"/>
                <a:gd name="connsiteX8" fmla="*/ 508792 w 509031"/>
                <a:gd name="connsiteY8" fmla="*/ 139732 h 373960"/>
                <a:gd name="connsiteX0" fmla="*/ 37717 w 509011"/>
                <a:gd name="connsiteY0" fmla="*/ 119207 h 352295"/>
                <a:gd name="connsiteX1" fmla="*/ 88 w 509011"/>
                <a:gd name="connsiteY1" fmla="*/ 185059 h 352295"/>
                <a:gd name="connsiteX2" fmla="*/ 47125 w 509011"/>
                <a:gd name="connsiteY2" fmla="*/ 260318 h 352295"/>
                <a:gd name="connsiteX3" fmla="*/ 160014 w 509011"/>
                <a:gd name="connsiteY3" fmla="*/ 279133 h 352295"/>
                <a:gd name="connsiteX4" fmla="*/ 260397 w 509011"/>
                <a:gd name="connsiteY4" fmla="*/ 9516 h 352295"/>
                <a:gd name="connsiteX5" fmla="*/ 338641 w 509011"/>
                <a:gd name="connsiteY5" fmla="*/ 65695 h 352295"/>
                <a:gd name="connsiteX6" fmla="*/ 413557 w 509011"/>
                <a:gd name="connsiteY6" fmla="*/ 113817 h 352295"/>
                <a:gd name="connsiteX7" fmla="*/ 447064 w 509011"/>
                <a:gd name="connsiteY7" fmla="*/ 352252 h 352295"/>
                <a:gd name="connsiteX8" fmla="*/ 508792 w 509011"/>
                <a:gd name="connsiteY8" fmla="*/ 135591 h 352295"/>
                <a:gd name="connsiteX0" fmla="*/ 37717 w 509057"/>
                <a:gd name="connsiteY0" fmla="*/ 119207 h 296466"/>
                <a:gd name="connsiteX1" fmla="*/ 88 w 509057"/>
                <a:gd name="connsiteY1" fmla="*/ 185059 h 296466"/>
                <a:gd name="connsiteX2" fmla="*/ 47125 w 509057"/>
                <a:gd name="connsiteY2" fmla="*/ 260318 h 296466"/>
                <a:gd name="connsiteX3" fmla="*/ 160014 w 509057"/>
                <a:gd name="connsiteY3" fmla="*/ 279133 h 296466"/>
                <a:gd name="connsiteX4" fmla="*/ 260397 w 509057"/>
                <a:gd name="connsiteY4" fmla="*/ 9516 h 296466"/>
                <a:gd name="connsiteX5" fmla="*/ 338641 w 509057"/>
                <a:gd name="connsiteY5" fmla="*/ 65695 h 296466"/>
                <a:gd name="connsiteX6" fmla="*/ 413557 w 509057"/>
                <a:gd name="connsiteY6" fmla="*/ 113817 h 296466"/>
                <a:gd name="connsiteX7" fmla="*/ 456357 w 509057"/>
                <a:gd name="connsiteY7" fmla="*/ 133980 h 296466"/>
                <a:gd name="connsiteX8" fmla="*/ 508792 w 509057"/>
                <a:gd name="connsiteY8" fmla="*/ 135591 h 296466"/>
                <a:gd name="connsiteX0" fmla="*/ 37717 w 509057"/>
                <a:gd name="connsiteY0" fmla="*/ 117304 h 271911"/>
                <a:gd name="connsiteX1" fmla="*/ 88 w 509057"/>
                <a:gd name="connsiteY1" fmla="*/ 183156 h 271911"/>
                <a:gd name="connsiteX2" fmla="*/ 47125 w 509057"/>
                <a:gd name="connsiteY2" fmla="*/ 258415 h 271911"/>
                <a:gd name="connsiteX3" fmla="*/ 160014 w 509057"/>
                <a:gd name="connsiteY3" fmla="*/ 246048 h 271911"/>
                <a:gd name="connsiteX4" fmla="*/ 260397 w 509057"/>
                <a:gd name="connsiteY4" fmla="*/ 7613 h 271911"/>
                <a:gd name="connsiteX5" fmla="*/ 338641 w 509057"/>
                <a:gd name="connsiteY5" fmla="*/ 63792 h 271911"/>
                <a:gd name="connsiteX6" fmla="*/ 413557 w 509057"/>
                <a:gd name="connsiteY6" fmla="*/ 111914 h 271911"/>
                <a:gd name="connsiteX7" fmla="*/ 456357 w 509057"/>
                <a:gd name="connsiteY7" fmla="*/ 132077 h 271911"/>
                <a:gd name="connsiteX8" fmla="*/ 508792 w 509057"/>
                <a:gd name="connsiteY8" fmla="*/ 133688 h 271911"/>
                <a:gd name="connsiteX0" fmla="*/ 37717 w 509057"/>
                <a:gd name="connsiteY0" fmla="*/ 102972 h 256559"/>
                <a:gd name="connsiteX1" fmla="*/ 88 w 509057"/>
                <a:gd name="connsiteY1" fmla="*/ 168824 h 256559"/>
                <a:gd name="connsiteX2" fmla="*/ 47125 w 509057"/>
                <a:gd name="connsiteY2" fmla="*/ 244083 h 256559"/>
                <a:gd name="connsiteX3" fmla="*/ 160014 w 509057"/>
                <a:gd name="connsiteY3" fmla="*/ 231716 h 256559"/>
                <a:gd name="connsiteX4" fmla="*/ 220126 w 509057"/>
                <a:gd name="connsiteY4" fmla="*/ 8872 h 256559"/>
                <a:gd name="connsiteX5" fmla="*/ 338641 w 509057"/>
                <a:gd name="connsiteY5" fmla="*/ 49460 h 256559"/>
                <a:gd name="connsiteX6" fmla="*/ 413557 w 509057"/>
                <a:gd name="connsiteY6" fmla="*/ 97582 h 256559"/>
                <a:gd name="connsiteX7" fmla="*/ 456357 w 509057"/>
                <a:gd name="connsiteY7" fmla="*/ 117745 h 256559"/>
                <a:gd name="connsiteX8" fmla="*/ 508792 w 509057"/>
                <a:gd name="connsiteY8" fmla="*/ 119356 h 256559"/>
                <a:gd name="connsiteX0" fmla="*/ 37717 w 509057"/>
                <a:gd name="connsiteY0" fmla="*/ 108293 h 261881"/>
                <a:gd name="connsiteX1" fmla="*/ 88 w 509057"/>
                <a:gd name="connsiteY1" fmla="*/ 174145 h 261881"/>
                <a:gd name="connsiteX2" fmla="*/ 47125 w 509057"/>
                <a:gd name="connsiteY2" fmla="*/ 249404 h 261881"/>
                <a:gd name="connsiteX3" fmla="*/ 160014 w 509057"/>
                <a:gd name="connsiteY3" fmla="*/ 237037 h 261881"/>
                <a:gd name="connsiteX4" fmla="*/ 220126 w 509057"/>
                <a:gd name="connsiteY4" fmla="*/ 14193 h 261881"/>
                <a:gd name="connsiteX5" fmla="*/ 295272 w 509057"/>
                <a:gd name="connsiteY5" fmla="*/ 31395 h 261881"/>
                <a:gd name="connsiteX6" fmla="*/ 413557 w 509057"/>
                <a:gd name="connsiteY6" fmla="*/ 102903 h 261881"/>
                <a:gd name="connsiteX7" fmla="*/ 456357 w 509057"/>
                <a:gd name="connsiteY7" fmla="*/ 123066 h 261881"/>
                <a:gd name="connsiteX8" fmla="*/ 508792 w 509057"/>
                <a:gd name="connsiteY8" fmla="*/ 124677 h 261881"/>
                <a:gd name="connsiteX0" fmla="*/ 37717 w 509127"/>
                <a:gd name="connsiteY0" fmla="*/ 107359 h 260947"/>
                <a:gd name="connsiteX1" fmla="*/ 88 w 509127"/>
                <a:gd name="connsiteY1" fmla="*/ 173211 h 260947"/>
                <a:gd name="connsiteX2" fmla="*/ 47125 w 509127"/>
                <a:gd name="connsiteY2" fmla="*/ 248470 h 260947"/>
                <a:gd name="connsiteX3" fmla="*/ 160014 w 509127"/>
                <a:gd name="connsiteY3" fmla="*/ 236103 h 260947"/>
                <a:gd name="connsiteX4" fmla="*/ 220126 w 509127"/>
                <a:gd name="connsiteY4" fmla="*/ 13259 h 260947"/>
                <a:gd name="connsiteX5" fmla="*/ 295272 w 509127"/>
                <a:gd name="connsiteY5" fmla="*/ 30461 h 260947"/>
                <a:gd name="connsiteX6" fmla="*/ 357796 w 509127"/>
                <a:gd name="connsiteY6" fmla="*/ 70788 h 260947"/>
                <a:gd name="connsiteX7" fmla="*/ 456357 w 509127"/>
                <a:gd name="connsiteY7" fmla="*/ 122132 h 260947"/>
                <a:gd name="connsiteX8" fmla="*/ 508792 w 509127"/>
                <a:gd name="connsiteY8" fmla="*/ 123743 h 260947"/>
                <a:gd name="connsiteX0" fmla="*/ 37717 w 508961"/>
                <a:gd name="connsiteY0" fmla="*/ 107359 h 260947"/>
                <a:gd name="connsiteX1" fmla="*/ 88 w 508961"/>
                <a:gd name="connsiteY1" fmla="*/ 173211 h 260947"/>
                <a:gd name="connsiteX2" fmla="*/ 47125 w 508961"/>
                <a:gd name="connsiteY2" fmla="*/ 248470 h 260947"/>
                <a:gd name="connsiteX3" fmla="*/ 160014 w 508961"/>
                <a:gd name="connsiteY3" fmla="*/ 236103 h 260947"/>
                <a:gd name="connsiteX4" fmla="*/ 220126 w 508961"/>
                <a:gd name="connsiteY4" fmla="*/ 13259 h 260947"/>
                <a:gd name="connsiteX5" fmla="*/ 295272 w 508961"/>
                <a:gd name="connsiteY5" fmla="*/ 30461 h 260947"/>
                <a:gd name="connsiteX6" fmla="*/ 357796 w 508961"/>
                <a:gd name="connsiteY6" fmla="*/ 70788 h 260947"/>
                <a:gd name="connsiteX7" fmla="*/ 422281 w 508961"/>
                <a:gd name="connsiteY7" fmla="*/ 106542 h 260947"/>
                <a:gd name="connsiteX8" fmla="*/ 508792 w 508961"/>
                <a:gd name="connsiteY8" fmla="*/ 123743 h 260947"/>
                <a:gd name="connsiteX0" fmla="*/ 37717 w 471927"/>
                <a:gd name="connsiteY0" fmla="*/ 107359 h 260947"/>
                <a:gd name="connsiteX1" fmla="*/ 88 w 471927"/>
                <a:gd name="connsiteY1" fmla="*/ 173211 h 260947"/>
                <a:gd name="connsiteX2" fmla="*/ 47125 w 471927"/>
                <a:gd name="connsiteY2" fmla="*/ 248470 h 260947"/>
                <a:gd name="connsiteX3" fmla="*/ 160014 w 471927"/>
                <a:gd name="connsiteY3" fmla="*/ 236103 h 260947"/>
                <a:gd name="connsiteX4" fmla="*/ 220126 w 471927"/>
                <a:gd name="connsiteY4" fmla="*/ 13259 h 260947"/>
                <a:gd name="connsiteX5" fmla="*/ 295272 w 471927"/>
                <a:gd name="connsiteY5" fmla="*/ 30461 h 260947"/>
                <a:gd name="connsiteX6" fmla="*/ 357796 w 471927"/>
                <a:gd name="connsiteY6" fmla="*/ 70788 h 260947"/>
                <a:gd name="connsiteX7" fmla="*/ 422281 w 471927"/>
                <a:gd name="connsiteY7" fmla="*/ 106542 h 260947"/>
                <a:gd name="connsiteX8" fmla="*/ 471618 w 471927"/>
                <a:gd name="connsiteY8" fmla="*/ 147129 h 260947"/>
                <a:gd name="connsiteX0" fmla="*/ 37717 w 471927"/>
                <a:gd name="connsiteY0" fmla="*/ 107924 h 266437"/>
                <a:gd name="connsiteX1" fmla="*/ 88 w 471927"/>
                <a:gd name="connsiteY1" fmla="*/ 173776 h 266437"/>
                <a:gd name="connsiteX2" fmla="*/ 47125 w 471927"/>
                <a:gd name="connsiteY2" fmla="*/ 249035 h 266437"/>
                <a:gd name="connsiteX3" fmla="*/ 138329 w 471927"/>
                <a:gd name="connsiteY3" fmla="*/ 244463 h 266437"/>
                <a:gd name="connsiteX4" fmla="*/ 220126 w 471927"/>
                <a:gd name="connsiteY4" fmla="*/ 13824 h 266437"/>
                <a:gd name="connsiteX5" fmla="*/ 295272 w 471927"/>
                <a:gd name="connsiteY5" fmla="*/ 31026 h 266437"/>
                <a:gd name="connsiteX6" fmla="*/ 357796 w 471927"/>
                <a:gd name="connsiteY6" fmla="*/ 71353 h 266437"/>
                <a:gd name="connsiteX7" fmla="*/ 422281 w 471927"/>
                <a:gd name="connsiteY7" fmla="*/ 107107 h 266437"/>
                <a:gd name="connsiteX8" fmla="*/ 471618 w 471927"/>
                <a:gd name="connsiteY8" fmla="*/ 147694 h 266437"/>
                <a:gd name="connsiteX0" fmla="*/ 34704 w 472012"/>
                <a:gd name="connsiteY0" fmla="*/ 131310 h 266437"/>
                <a:gd name="connsiteX1" fmla="*/ 173 w 472012"/>
                <a:gd name="connsiteY1" fmla="*/ 173776 h 266437"/>
                <a:gd name="connsiteX2" fmla="*/ 47210 w 472012"/>
                <a:gd name="connsiteY2" fmla="*/ 249035 h 266437"/>
                <a:gd name="connsiteX3" fmla="*/ 138414 w 472012"/>
                <a:gd name="connsiteY3" fmla="*/ 244463 h 266437"/>
                <a:gd name="connsiteX4" fmla="*/ 220211 w 472012"/>
                <a:gd name="connsiteY4" fmla="*/ 13824 h 266437"/>
                <a:gd name="connsiteX5" fmla="*/ 295357 w 472012"/>
                <a:gd name="connsiteY5" fmla="*/ 31026 h 266437"/>
                <a:gd name="connsiteX6" fmla="*/ 357881 w 472012"/>
                <a:gd name="connsiteY6" fmla="*/ 71353 h 266437"/>
                <a:gd name="connsiteX7" fmla="*/ 422366 w 472012"/>
                <a:gd name="connsiteY7" fmla="*/ 107107 h 266437"/>
                <a:gd name="connsiteX8" fmla="*/ 471703 w 472012"/>
                <a:gd name="connsiteY8" fmla="*/ 147694 h 266437"/>
                <a:gd name="connsiteX0" fmla="*/ 117260 w 474025"/>
                <a:gd name="connsiteY0" fmla="*/ 112213 h 266437"/>
                <a:gd name="connsiteX1" fmla="*/ 2186 w 474025"/>
                <a:gd name="connsiteY1" fmla="*/ 173776 h 266437"/>
                <a:gd name="connsiteX2" fmla="*/ 49223 w 474025"/>
                <a:gd name="connsiteY2" fmla="*/ 249035 h 266437"/>
                <a:gd name="connsiteX3" fmla="*/ 140427 w 474025"/>
                <a:gd name="connsiteY3" fmla="*/ 244463 h 266437"/>
                <a:gd name="connsiteX4" fmla="*/ 222224 w 474025"/>
                <a:gd name="connsiteY4" fmla="*/ 13824 h 266437"/>
                <a:gd name="connsiteX5" fmla="*/ 297370 w 474025"/>
                <a:gd name="connsiteY5" fmla="*/ 31026 h 266437"/>
                <a:gd name="connsiteX6" fmla="*/ 359894 w 474025"/>
                <a:gd name="connsiteY6" fmla="*/ 71353 h 266437"/>
                <a:gd name="connsiteX7" fmla="*/ 424379 w 474025"/>
                <a:gd name="connsiteY7" fmla="*/ 107107 h 266437"/>
                <a:gd name="connsiteX8" fmla="*/ 473716 w 474025"/>
                <a:gd name="connsiteY8" fmla="*/ 147694 h 266437"/>
                <a:gd name="connsiteX0" fmla="*/ 68658 w 425423"/>
                <a:gd name="connsiteY0" fmla="*/ 112213 h 274243"/>
                <a:gd name="connsiteX1" fmla="*/ 139453 w 425423"/>
                <a:gd name="connsiteY1" fmla="*/ 40099 h 274243"/>
                <a:gd name="connsiteX2" fmla="*/ 621 w 425423"/>
                <a:gd name="connsiteY2" fmla="*/ 249035 h 274243"/>
                <a:gd name="connsiteX3" fmla="*/ 91825 w 425423"/>
                <a:gd name="connsiteY3" fmla="*/ 244463 h 274243"/>
                <a:gd name="connsiteX4" fmla="*/ 173622 w 425423"/>
                <a:gd name="connsiteY4" fmla="*/ 13824 h 274243"/>
                <a:gd name="connsiteX5" fmla="*/ 248768 w 425423"/>
                <a:gd name="connsiteY5" fmla="*/ 31026 h 274243"/>
                <a:gd name="connsiteX6" fmla="*/ 311292 w 425423"/>
                <a:gd name="connsiteY6" fmla="*/ 71353 h 274243"/>
                <a:gd name="connsiteX7" fmla="*/ 375777 w 425423"/>
                <a:gd name="connsiteY7" fmla="*/ 107107 h 274243"/>
                <a:gd name="connsiteX8" fmla="*/ 425114 w 425423"/>
                <a:gd name="connsiteY8" fmla="*/ 147694 h 274243"/>
                <a:gd name="connsiteX0" fmla="*/ 78337 w 435102"/>
                <a:gd name="connsiteY0" fmla="*/ 112213 h 270686"/>
                <a:gd name="connsiteX1" fmla="*/ 9731 w 435102"/>
                <a:gd name="connsiteY1" fmla="*/ 97389 h 270686"/>
                <a:gd name="connsiteX2" fmla="*/ 10300 w 435102"/>
                <a:gd name="connsiteY2" fmla="*/ 249035 h 270686"/>
                <a:gd name="connsiteX3" fmla="*/ 101504 w 435102"/>
                <a:gd name="connsiteY3" fmla="*/ 244463 h 270686"/>
                <a:gd name="connsiteX4" fmla="*/ 183301 w 435102"/>
                <a:gd name="connsiteY4" fmla="*/ 13824 h 270686"/>
                <a:gd name="connsiteX5" fmla="*/ 258447 w 435102"/>
                <a:gd name="connsiteY5" fmla="*/ 31026 h 270686"/>
                <a:gd name="connsiteX6" fmla="*/ 320971 w 435102"/>
                <a:gd name="connsiteY6" fmla="*/ 71353 h 270686"/>
                <a:gd name="connsiteX7" fmla="*/ 385456 w 435102"/>
                <a:gd name="connsiteY7" fmla="*/ 107107 h 270686"/>
                <a:gd name="connsiteX8" fmla="*/ 434793 w 435102"/>
                <a:gd name="connsiteY8" fmla="*/ 147694 h 270686"/>
                <a:gd name="connsiteX0" fmla="*/ 3311 w 493282"/>
                <a:gd name="connsiteY0" fmla="*/ 462321 h 463241"/>
                <a:gd name="connsiteX1" fmla="*/ 67911 w 493282"/>
                <a:gd name="connsiteY1" fmla="*/ 97389 h 463241"/>
                <a:gd name="connsiteX2" fmla="*/ 68480 w 493282"/>
                <a:gd name="connsiteY2" fmla="*/ 249035 h 463241"/>
                <a:gd name="connsiteX3" fmla="*/ 159684 w 493282"/>
                <a:gd name="connsiteY3" fmla="*/ 244463 h 463241"/>
                <a:gd name="connsiteX4" fmla="*/ 241481 w 493282"/>
                <a:gd name="connsiteY4" fmla="*/ 13824 h 463241"/>
                <a:gd name="connsiteX5" fmla="*/ 316627 w 493282"/>
                <a:gd name="connsiteY5" fmla="*/ 31026 h 463241"/>
                <a:gd name="connsiteX6" fmla="*/ 379151 w 493282"/>
                <a:gd name="connsiteY6" fmla="*/ 71353 h 463241"/>
                <a:gd name="connsiteX7" fmla="*/ 443636 w 493282"/>
                <a:gd name="connsiteY7" fmla="*/ 107107 h 463241"/>
                <a:gd name="connsiteX8" fmla="*/ 492973 w 493282"/>
                <a:gd name="connsiteY8" fmla="*/ 147694 h 463241"/>
                <a:gd name="connsiteX0" fmla="*/ 4200 w 494171"/>
                <a:gd name="connsiteY0" fmla="*/ 462321 h 469066"/>
                <a:gd name="connsiteX1" fmla="*/ 50213 w 494171"/>
                <a:gd name="connsiteY1" fmla="*/ 415669 h 469066"/>
                <a:gd name="connsiteX2" fmla="*/ 69369 w 494171"/>
                <a:gd name="connsiteY2" fmla="*/ 249035 h 469066"/>
                <a:gd name="connsiteX3" fmla="*/ 160573 w 494171"/>
                <a:gd name="connsiteY3" fmla="*/ 244463 h 469066"/>
                <a:gd name="connsiteX4" fmla="*/ 242370 w 494171"/>
                <a:gd name="connsiteY4" fmla="*/ 13824 h 469066"/>
                <a:gd name="connsiteX5" fmla="*/ 317516 w 494171"/>
                <a:gd name="connsiteY5" fmla="*/ 31026 h 469066"/>
                <a:gd name="connsiteX6" fmla="*/ 380040 w 494171"/>
                <a:gd name="connsiteY6" fmla="*/ 71353 h 469066"/>
                <a:gd name="connsiteX7" fmla="*/ 444525 w 494171"/>
                <a:gd name="connsiteY7" fmla="*/ 107107 h 469066"/>
                <a:gd name="connsiteX8" fmla="*/ 493862 w 494171"/>
                <a:gd name="connsiteY8" fmla="*/ 147694 h 469066"/>
                <a:gd name="connsiteX0" fmla="*/ 4200 w 494171"/>
                <a:gd name="connsiteY0" fmla="*/ 451104 h 457849"/>
                <a:gd name="connsiteX1" fmla="*/ 50213 w 494171"/>
                <a:gd name="connsiteY1" fmla="*/ 404452 h 457849"/>
                <a:gd name="connsiteX2" fmla="*/ 69369 w 494171"/>
                <a:gd name="connsiteY2" fmla="*/ 237818 h 457849"/>
                <a:gd name="connsiteX3" fmla="*/ 67639 w 494171"/>
                <a:gd name="connsiteY3" fmla="*/ 74106 h 457849"/>
                <a:gd name="connsiteX4" fmla="*/ 242370 w 494171"/>
                <a:gd name="connsiteY4" fmla="*/ 2607 h 457849"/>
                <a:gd name="connsiteX5" fmla="*/ 317516 w 494171"/>
                <a:gd name="connsiteY5" fmla="*/ 19809 h 457849"/>
                <a:gd name="connsiteX6" fmla="*/ 380040 w 494171"/>
                <a:gd name="connsiteY6" fmla="*/ 60136 h 457849"/>
                <a:gd name="connsiteX7" fmla="*/ 444525 w 494171"/>
                <a:gd name="connsiteY7" fmla="*/ 95890 h 457849"/>
                <a:gd name="connsiteX8" fmla="*/ 493862 w 494171"/>
                <a:gd name="connsiteY8" fmla="*/ 136477 h 457849"/>
                <a:gd name="connsiteX0" fmla="*/ 4200 w 493862"/>
                <a:gd name="connsiteY0" fmla="*/ 451104 h 457849"/>
                <a:gd name="connsiteX1" fmla="*/ 50213 w 493862"/>
                <a:gd name="connsiteY1" fmla="*/ 404452 h 457849"/>
                <a:gd name="connsiteX2" fmla="*/ 69369 w 493862"/>
                <a:gd name="connsiteY2" fmla="*/ 237818 h 457849"/>
                <a:gd name="connsiteX3" fmla="*/ 67639 w 493862"/>
                <a:gd name="connsiteY3" fmla="*/ 74106 h 457849"/>
                <a:gd name="connsiteX4" fmla="*/ 242370 w 493862"/>
                <a:gd name="connsiteY4" fmla="*/ 2607 h 457849"/>
                <a:gd name="connsiteX5" fmla="*/ 317516 w 493862"/>
                <a:gd name="connsiteY5" fmla="*/ 19809 h 457849"/>
                <a:gd name="connsiteX6" fmla="*/ 380040 w 493862"/>
                <a:gd name="connsiteY6" fmla="*/ 60136 h 457849"/>
                <a:gd name="connsiteX7" fmla="*/ 493862 w 493862"/>
                <a:gd name="connsiteY7" fmla="*/ 136477 h 457849"/>
                <a:gd name="connsiteX0" fmla="*/ 4200 w 493862"/>
                <a:gd name="connsiteY0" fmla="*/ 453019 h 459764"/>
                <a:gd name="connsiteX1" fmla="*/ 50213 w 493862"/>
                <a:gd name="connsiteY1" fmla="*/ 406367 h 459764"/>
                <a:gd name="connsiteX2" fmla="*/ 69369 w 493862"/>
                <a:gd name="connsiteY2" fmla="*/ 239733 h 459764"/>
                <a:gd name="connsiteX3" fmla="*/ 67639 w 493862"/>
                <a:gd name="connsiteY3" fmla="*/ 76021 h 459764"/>
                <a:gd name="connsiteX4" fmla="*/ 242370 w 493862"/>
                <a:gd name="connsiteY4" fmla="*/ 4522 h 459764"/>
                <a:gd name="connsiteX5" fmla="*/ 317516 w 493862"/>
                <a:gd name="connsiteY5" fmla="*/ 21724 h 459764"/>
                <a:gd name="connsiteX6" fmla="*/ 493862 w 493862"/>
                <a:gd name="connsiteY6" fmla="*/ 138392 h 459764"/>
                <a:gd name="connsiteX0" fmla="*/ 4200 w 493862"/>
                <a:gd name="connsiteY0" fmla="*/ 450082 h 456827"/>
                <a:gd name="connsiteX1" fmla="*/ 50213 w 493862"/>
                <a:gd name="connsiteY1" fmla="*/ 403430 h 456827"/>
                <a:gd name="connsiteX2" fmla="*/ 69369 w 493862"/>
                <a:gd name="connsiteY2" fmla="*/ 236796 h 456827"/>
                <a:gd name="connsiteX3" fmla="*/ 67639 w 493862"/>
                <a:gd name="connsiteY3" fmla="*/ 73084 h 456827"/>
                <a:gd name="connsiteX4" fmla="*/ 242370 w 493862"/>
                <a:gd name="connsiteY4" fmla="*/ 1585 h 456827"/>
                <a:gd name="connsiteX5" fmla="*/ 493862 w 493862"/>
                <a:gd name="connsiteY5" fmla="*/ 135455 h 456827"/>
                <a:gd name="connsiteX0" fmla="*/ 4200 w 354461"/>
                <a:gd name="connsiteY0" fmla="*/ 463851 h 470596"/>
                <a:gd name="connsiteX1" fmla="*/ 50213 w 354461"/>
                <a:gd name="connsiteY1" fmla="*/ 417199 h 470596"/>
                <a:gd name="connsiteX2" fmla="*/ 69369 w 354461"/>
                <a:gd name="connsiteY2" fmla="*/ 250565 h 470596"/>
                <a:gd name="connsiteX3" fmla="*/ 67639 w 354461"/>
                <a:gd name="connsiteY3" fmla="*/ 86853 h 470596"/>
                <a:gd name="connsiteX4" fmla="*/ 242370 w 354461"/>
                <a:gd name="connsiteY4" fmla="*/ 15354 h 470596"/>
                <a:gd name="connsiteX5" fmla="*/ 354461 w 354461"/>
                <a:gd name="connsiteY5" fmla="*/ 15547 h 470596"/>
                <a:gd name="connsiteX0" fmla="*/ 4200 w 354461"/>
                <a:gd name="connsiteY0" fmla="*/ 452079 h 458824"/>
                <a:gd name="connsiteX1" fmla="*/ 50213 w 354461"/>
                <a:gd name="connsiteY1" fmla="*/ 405427 h 458824"/>
                <a:gd name="connsiteX2" fmla="*/ 69369 w 354461"/>
                <a:gd name="connsiteY2" fmla="*/ 238793 h 458824"/>
                <a:gd name="connsiteX3" fmla="*/ 67639 w 354461"/>
                <a:gd name="connsiteY3" fmla="*/ 75081 h 458824"/>
                <a:gd name="connsiteX4" fmla="*/ 242370 w 354461"/>
                <a:gd name="connsiteY4" fmla="*/ 3582 h 458824"/>
                <a:gd name="connsiteX5" fmla="*/ 354461 w 354461"/>
                <a:gd name="connsiteY5" fmla="*/ 3775 h 458824"/>
                <a:gd name="connsiteX0" fmla="*/ 4200 w 338972"/>
                <a:gd name="connsiteY0" fmla="*/ 492863 h 499608"/>
                <a:gd name="connsiteX1" fmla="*/ 50213 w 338972"/>
                <a:gd name="connsiteY1" fmla="*/ 446211 h 499608"/>
                <a:gd name="connsiteX2" fmla="*/ 69369 w 338972"/>
                <a:gd name="connsiteY2" fmla="*/ 279577 h 499608"/>
                <a:gd name="connsiteX3" fmla="*/ 67639 w 338972"/>
                <a:gd name="connsiteY3" fmla="*/ 115865 h 499608"/>
                <a:gd name="connsiteX4" fmla="*/ 242370 w 338972"/>
                <a:gd name="connsiteY4" fmla="*/ 44366 h 499608"/>
                <a:gd name="connsiteX5" fmla="*/ 338972 w 338972"/>
                <a:gd name="connsiteY5" fmla="*/ 0 h 499608"/>
                <a:gd name="connsiteX0" fmla="*/ 4200 w 338972"/>
                <a:gd name="connsiteY0" fmla="*/ 492863 h 499608"/>
                <a:gd name="connsiteX1" fmla="*/ 50213 w 338972"/>
                <a:gd name="connsiteY1" fmla="*/ 446211 h 499608"/>
                <a:gd name="connsiteX2" fmla="*/ 69369 w 338972"/>
                <a:gd name="connsiteY2" fmla="*/ 279577 h 499608"/>
                <a:gd name="connsiteX3" fmla="*/ 67639 w 338972"/>
                <a:gd name="connsiteY3" fmla="*/ 115865 h 499608"/>
                <a:gd name="connsiteX4" fmla="*/ 242370 w 338972"/>
                <a:gd name="connsiteY4" fmla="*/ 44366 h 499608"/>
                <a:gd name="connsiteX5" fmla="*/ 338972 w 338972"/>
                <a:gd name="connsiteY5" fmla="*/ 0 h 499608"/>
                <a:gd name="connsiteX0" fmla="*/ 4200 w 338972"/>
                <a:gd name="connsiteY0" fmla="*/ 492863 h 499608"/>
                <a:gd name="connsiteX1" fmla="*/ 50213 w 338972"/>
                <a:gd name="connsiteY1" fmla="*/ 446211 h 499608"/>
                <a:gd name="connsiteX2" fmla="*/ 69369 w 338972"/>
                <a:gd name="connsiteY2" fmla="*/ 279577 h 499608"/>
                <a:gd name="connsiteX3" fmla="*/ 89324 w 338972"/>
                <a:gd name="connsiteY3" fmla="*/ 122231 h 499608"/>
                <a:gd name="connsiteX4" fmla="*/ 242370 w 338972"/>
                <a:gd name="connsiteY4" fmla="*/ 44366 h 499608"/>
                <a:gd name="connsiteX5" fmla="*/ 338972 w 338972"/>
                <a:gd name="connsiteY5" fmla="*/ 0 h 499608"/>
                <a:gd name="connsiteX0" fmla="*/ 4200 w 338972"/>
                <a:gd name="connsiteY0" fmla="*/ 499329 h 506074"/>
                <a:gd name="connsiteX1" fmla="*/ 50213 w 338972"/>
                <a:gd name="connsiteY1" fmla="*/ 452677 h 506074"/>
                <a:gd name="connsiteX2" fmla="*/ 69369 w 338972"/>
                <a:gd name="connsiteY2" fmla="*/ 286043 h 506074"/>
                <a:gd name="connsiteX3" fmla="*/ 89324 w 338972"/>
                <a:gd name="connsiteY3" fmla="*/ 128697 h 506074"/>
                <a:gd name="connsiteX4" fmla="*/ 226526 w 338972"/>
                <a:gd name="connsiteY4" fmla="*/ 4455 h 506074"/>
                <a:gd name="connsiteX5" fmla="*/ 338972 w 338972"/>
                <a:gd name="connsiteY5" fmla="*/ 6466 h 506074"/>
                <a:gd name="connsiteX0" fmla="*/ 4200 w 315206"/>
                <a:gd name="connsiteY0" fmla="*/ 554700 h 561445"/>
                <a:gd name="connsiteX1" fmla="*/ 50213 w 315206"/>
                <a:gd name="connsiteY1" fmla="*/ 508048 h 561445"/>
                <a:gd name="connsiteX2" fmla="*/ 69369 w 315206"/>
                <a:gd name="connsiteY2" fmla="*/ 341414 h 561445"/>
                <a:gd name="connsiteX3" fmla="*/ 89324 w 315206"/>
                <a:gd name="connsiteY3" fmla="*/ 184068 h 561445"/>
                <a:gd name="connsiteX4" fmla="*/ 226526 w 315206"/>
                <a:gd name="connsiteY4" fmla="*/ 59826 h 561445"/>
                <a:gd name="connsiteX5" fmla="*/ 315206 w 315206"/>
                <a:gd name="connsiteY5" fmla="*/ 0 h 56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5206" h="561445">
                  <a:moveTo>
                    <a:pt x="4200" y="554700"/>
                  </a:moveTo>
                  <a:cubicBezTo>
                    <a:pt x="-15399" y="575867"/>
                    <a:pt x="39351" y="543596"/>
                    <a:pt x="50213" y="508048"/>
                  </a:cubicBezTo>
                  <a:cubicBezTo>
                    <a:pt x="61075" y="472500"/>
                    <a:pt x="62851" y="395411"/>
                    <a:pt x="69369" y="341414"/>
                  </a:cubicBezTo>
                  <a:cubicBezTo>
                    <a:pt x="75887" y="287417"/>
                    <a:pt x="63131" y="230999"/>
                    <a:pt x="89324" y="184068"/>
                  </a:cubicBezTo>
                  <a:cubicBezTo>
                    <a:pt x="115517" y="137137"/>
                    <a:pt x="188879" y="90504"/>
                    <a:pt x="226526" y="59826"/>
                  </a:cubicBezTo>
                  <a:cubicBezTo>
                    <a:pt x="264173" y="29148"/>
                    <a:pt x="265910" y="35766"/>
                    <a:pt x="315206" y="0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58"/>
          <p:cNvSpPr>
            <a:spLocks noChangeArrowheads="1"/>
          </p:cNvSpPr>
          <p:nvPr/>
        </p:nvSpPr>
        <p:spPr bwMode="auto">
          <a:xfrm>
            <a:off x="345180" y="3438645"/>
            <a:ext cx="200025" cy="280987"/>
          </a:xfrm>
          <a:prstGeom prst="rect">
            <a:avLst/>
          </a:prstGeom>
          <a:gradFill rotWithShape="0">
            <a:gsLst>
              <a:gs pos="0">
                <a:schemeClr val="tx2">
                  <a:gamma/>
                  <a:shade val="46275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61"/>
          <p:cNvSpPr>
            <a:spLocks noChangeArrowheads="1"/>
          </p:cNvSpPr>
          <p:nvPr/>
        </p:nvSpPr>
        <p:spPr bwMode="auto">
          <a:xfrm>
            <a:off x="2091430" y="3456107"/>
            <a:ext cx="590550" cy="258763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65"/>
          <p:cNvSpPr>
            <a:spLocks noChangeArrowheads="1"/>
          </p:cNvSpPr>
          <p:nvPr/>
        </p:nvSpPr>
        <p:spPr bwMode="auto">
          <a:xfrm>
            <a:off x="2108892" y="3446582"/>
            <a:ext cx="546100" cy="271463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 eaLnBrk="1" hangingPunct="1"/>
            <a:r>
              <a:rPr lang="en-US" sz="1200" b="1">
                <a:solidFill>
                  <a:srgbClr val="F4F4F4"/>
                </a:solidFill>
                <a:cs typeface="Arial" charset="0"/>
              </a:rPr>
              <a:t>CCL</a:t>
            </a:r>
          </a:p>
        </p:txBody>
      </p:sp>
      <p:sp>
        <p:nvSpPr>
          <p:cNvPr id="23" name="Rectangle 66"/>
          <p:cNvSpPr>
            <a:spLocks noChangeArrowheads="1"/>
          </p:cNvSpPr>
          <p:nvPr/>
        </p:nvSpPr>
        <p:spPr bwMode="auto">
          <a:xfrm>
            <a:off x="2742305" y="3454520"/>
            <a:ext cx="1042139" cy="2667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67"/>
          <p:cNvSpPr>
            <a:spLocks noChangeArrowheads="1"/>
          </p:cNvSpPr>
          <p:nvPr/>
        </p:nvSpPr>
        <p:spPr bwMode="auto">
          <a:xfrm>
            <a:off x="3815421" y="3460870"/>
            <a:ext cx="999006" cy="26035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68"/>
          <p:cNvSpPr>
            <a:spLocks noChangeArrowheads="1"/>
          </p:cNvSpPr>
          <p:nvPr/>
        </p:nvSpPr>
        <p:spPr bwMode="auto">
          <a:xfrm>
            <a:off x="2789310" y="3423157"/>
            <a:ext cx="933450" cy="301625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" tIns="44450" rIns="18288" bIns="44450">
            <a:spAutoFit/>
          </a:bodyPr>
          <a:lstStyle/>
          <a:p>
            <a:pPr algn="ctr" eaLnBrk="1" hangingPunct="1"/>
            <a:r>
              <a:rPr lang="en-US" sz="1200" b="1" dirty="0">
                <a:solidFill>
                  <a:srgbClr val="F4F4F4"/>
                </a:solidFill>
                <a:cs typeface="Arial" charset="0"/>
              </a:rPr>
              <a:t>SRF,</a:t>
            </a:r>
            <a:r>
              <a:rPr lang="en-US" sz="1400" b="1" dirty="0">
                <a:solidFill>
                  <a:srgbClr val="F4F4F4"/>
                </a:solidFill>
                <a:latin typeface="Arial Unicode MS" charset="0"/>
                <a:cs typeface="Arial" charset="0"/>
              </a:rPr>
              <a:t> </a:t>
            </a:r>
            <a:r>
              <a:rPr lang="en-US" sz="1400" b="1" dirty="0">
                <a:solidFill>
                  <a:srgbClr val="F4F4F4"/>
                </a:solidFill>
                <a:latin typeface="Symbol" charset="0"/>
                <a:cs typeface="Arial" charset="0"/>
              </a:rPr>
              <a:t>b</a:t>
            </a:r>
            <a:r>
              <a:rPr lang="en-US" sz="1400" b="1" dirty="0">
                <a:solidFill>
                  <a:srgbClr val="F4F4F4"/>
                </a:solidFill>
                <a:cs typeface="Arial" charset="0"/>
              </a:rPr>
              <a:t>=</a:t>
            </a:r>
            <a:r>
              <a:rPr lang="en-US" sz="1200" b="1" dirty="0">
                <a:solidFill>
                  <a:srgbClr val="F4F4F4"/>
                </a:solidFill>
                <a:cs typeface="Arial" charset="0"/>
              </a:rPr>
              <a:t>0.61</a:t>
            </a:r>
            <a:endParaRPr lang="en-US" sz="1400" b="1" dirty="0">
              <a:solidFill>
                <a:srgbClr val="F4F4F4"/>
              </a:solidFill>
              <a:latin typeface="Arial Unicode MS" charset="0"/>
              <a:cs typeface="Arial" charset="0"/>
            </a:endParaRPr>
          </a:p>
        </p:txBody>
      </p:sp>
      <p:sp>
        <p:nvSpPr>
          <p:cNvPr id="26" name="Rectangle 69"/>
          <p:cNvSpPr>
            <a:spLocks noChangeArrowheads="1"/>
          </p:cNvSpPr>
          <p:nvPr/>
        </p:nvSpPr>
        <p:spPr bwMode="auto">
          <a:xfrm>
            <a:off x="3865943" y="3421763"/>
            <a:ext cx="917575" cy="301625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" tIns="44450" rIns="18288" bIns="44450">
            <a:spAutoFit/>
          </a:bodyPr>
          <a:lstStyle/>
          <a:p>
            <a:pPr eaLnBrk="1" hangingPunct="1"/>
            <a:r>
              <a:rPr lang="en-US" sz="1200" b="1" dirty="0">
                <a:solidFill>
                  <a:srgbClr val="F4F4F4"/>
                </a:solidFill>
                <a:cs typeface="Arial" charset="0"/>
              </a:rPr>
              <a:t>SRF,</a:t>
            </a:r>
            <a:r>
              <a:rPr lang="en-US" sz="1400" b="1" dirty="0">
                <a:solidFill>
                  <a:srgbClr val="F4F4F4"/>
                </a:solidFill>
                <a:latin typeface="Arial Unicode MS" charset="0"/>
                <a:cs typeface="Arial" charset="0"/>
              </a:rPr>
              <a:t> </a:t>
            </a:r>
            <a:r>
              <a:rPr lang="en-US" sz="1400" b="1" dirty="0">
                <a:solidFill>
                  <a:srgbClr val="F4F4F4"/>
                </a:solidFill>
                <a:latin typeface="Symbol" charset="0"/>
                <a:cs typeface="Arial" charset="0"/>
              </a:rPr>
              <a:t>b</a:t>
            </a:r>
            <a:r>
              <a:rPr lang="en-US" sz="1200" b="1" dirty="0">
                <a:solidFill>
                  <a:srgbClr val="F4F4F4"/>
                </a:solidFill>
                <a:cs typeface="Arial" charset="0"/>
              </a:rPr>
              <a:t>=0.81</a:t>
            </a:r>
          </a:p>
        </p:txBody>
      </p:sp>
      <p:sp>
        <p:nvSpPr>
          <p:cNvPr id="27" name="Rectangle 76"/>
          <p:cNvSpPr>
            <a:spLocks noChangeArrowheads="1"/>
          </p:cNvSpPr>
          <p:nvPr/>
        </p:nvSpPr>
        <p:spPr bwMode="auto">
          <a:xfrm>
            <a:off x="615055" y="3446582"/>
            <a:ext cx="462631" cy="263525"/>
          </a:xfrm>
          <a:prstGeom prst="rect">
            <a:avLst/>
          </a:prstGeom>
          <a:gradFill rotWithShape="0">
            <a:gsLst>
              <a:gs pos="0">
                <a:schemeClr val="tx2">
                  <a:gamma/>
                  <a:shade val="46275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78"/>
          <p:cNvSpPr>
            <a:spLocks noChangeArrowheads="1"/>
          </p:cNvSpPr>
          <p:nvPr/>
        </p:nvSpPr>
        <p:spPr bwMode="auto">
          <a:xfrm>
            <a:off x="628666" y="3426399"/>
            <a:ext cx="507575" cy="274434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1" hangingPunct="1"/>
            <a:r>
              <a:rPr lang="en-US" sz="1200" b="1" dirty="0" smtClean="0">
                <a:solidFill>
                  <a:srgbClr val="F4F4F4"/>
                </a:solidFill>
                <a:cs typeface="Arial" charset="0"/>
              </a:rPr>
              <a:t>RFQ</a:t>
            </a:r>
            <a:endParaRPr lang="en-US" sz="1200" b="1" dirty="0">
              <a:solidFill>
                <a:srgbClr val="F4F4F4"/>
              </a:solidFill>
              <a:cs typeface="Arial" charset="0"/>
            </a:endParaRPr>
          </a:p>
        </p:txBody>
      </p:sp>
      <p:sp>
        <p:nvSpPr>
          <p:cNvPr id="29" name="Rectangle 58"/>
          <p:cNvSpPr>
            <a:spLocks noChangeArrowheads="1"/>
          </p:cNvSpPr>
          <p:nvPr/>
        </p:nvSpPr>
        <p:spPr bwMode="auto">
          <a:xfrm>
            <a:off x="1116252" y="3438645"/>
            <a:ext cx="200025" cy="280987"/>
          </a:xfrm>
          <a:prstGeom prst="rect">
            <a:avLst/>
          </a:prstGeom>
          <a:gradFill rotWithShape="0">
            <a:gsLst>
              <a:gs pos="0">
                <a:schemeClr val="tx2">
                  <a:gamma/>
                  <a:shade val="46275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496290"/>
          </a:xfrm>
        </p:spPr>
        <p:txBody>
          <a:bodyPr/>
          <a:lstStyle/>
          <a:p>
            <a:r>
              <a:rPr lang="en-US" dirty="0" smtClean="0"/>
              <a:t>Layout of dedicated MPS</a:t>
            </a: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52400" y="762000"/>
            <a:ext cx="5562600" cy="1643527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mtClean="0"/>
              <a:t>Wideband current transformers:</a:t>
            </a:r>
          </a:p>
          <a:p>
            <a:pPr lvl="1">
              <a:lnSpc>
                <a:spcPct val="80000"/>
              </a:lnSpc>
            </a:pPr>
            <a:r>
              <a:rPr lang="en-US" smtClean="0"/>
              <a:t>1 GHz with 1 ms droop time constant</a:t>
            </a:r>
          </a:p>
          <a:p>
            <a:pPr lvl="1">
              <a:lnSpc>
                <a:spcPct val="80000"/>
              </a:lnSpc>
            </a:pPr>
            <a:r>
              <a:rPr lang="en-US" smtClean="0"/>
              <a:t>Nearest one before and after SCL</a:t>
            </a:r>
          </a:p>
          <a:p>
            <a:pPr lvl="1">
              <a:lnSpc>
                <a:spcPct val="80000"/>
              </a:lnSpc>
            </a:pPr>
            <a:r>
              <a:rPr lang="en-US" smtClean="0"/>
              <a:t>Long cable lengths (500-1200ft)</a:t>
            </a:r>
            <a:endParaRPr lang="en-US" dirty="0"/>
          </a:p>
        </p:txBody>
      </p:sp>
      <p:sp>
        <p:nvSpPr>
          <p:cNvPr id="32" name="Rectangle 57"/>
          <p:cNvSpPr>
            <a:spLocks noChangeArrowheads="1"/>
          </p:cNvSpPr>
          <p:nvPr/>
        </p:nvSpPr>
        <p:spPr bwMode="auto">
          <a:xfrm>
            <a:off x="152400" y="3955744"/>
            <a:ext cx="704444" cy="27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7" tIns="44450" rIns="90487" bIns="44450">
            <a:spAutoFit/>
          </a:bodyPr>
          <a:lstStyle/>
          <a:p>
            <a:pPr eaLnBrk="1" hangingPunct="1"/>
            <a:r>
              <a:rPr lang="en-US" sz="1200" b="1" dirty="0" smtClean="0">
                <a:cs typeface="Arial" charset="0"/>
              </a:rPr>
              <a:t>Source</a:t>
            </a:r>
            <a:endParaRPr lang="en-US" sz="1200" b="1" dirty="0">
              <a:cs typeface="Arial" charset="0"/>
            </a:endParaRPr>
          </a:p>
        </p:txBody>
      </p:sp>
      <p:sp>
        <p:nvSpPr>
          <p:cNvPr id="33" name="Line 79"/>
          <p:cNvSpPr>
            <a:spLocks noChangeShapeType="1"/>
          </p:cNvSpPr>
          <p:nvPr/>
        </p:nvSpPr>
        <p:spPr bwMode="auto">
          <a:xfrm flipH="1">
            <a:off x="1210734" y="3731918"/>
            <a:ext cx="0" cy="2455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57"/>
          <p:cNvSpPr>
            <a:spLocks noChangeArrowheads="1"/>
          </p:cNvSpPr>
          <p:nvPr/>
        </p:nvSpPr>
        <p:spPr bwMode="auto">
          <a:xfrm>
            <a:off x="923464" y="3956954"/>
            <a:ext cx="618708" cy="27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1" hangingPunct="1"/>
            <a:r>
              <a:rPr lang="en-US" sz="1200" b="1" dirty="0" smtClean="0">
                <a:cs typeface="Arial" charset="0"/>
              </a:rPr>
              <a:t>MEBT</a:t>
            </a:r>
            <a:endParaRPr lang="en-US" sz="1200" b="1" dirty="0">
              <a:cs typeface="Arial" charset="0"/>
            </a:endParaRPr>
          </a:p>
        </p:txBody>
      </p:sp>
      <p:sp>
        <p:nvSpPr>
          <p:cNvPr id="35" name="Line 79"/>
          <p:cNvSpPr>
            <a:spLocks noChangeShapeType="1"/>
          </p:cNvSpPr>
          <p:nvPr/>
        </p:nvSpPr>
        <p:spPr bwMode="auto">
          <a:xfrm>
            <a:off x="431799" y="3723451"/>
            <a:ext cx="0" cy="26246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86200" y="2971800"/>
            <a:ext cx="105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660066"/>
                </a:solidFill>
              </a:rPr>
              <a:t>HEBT01</a:t>
            </a:r>
            <a:endParaRPr lang="en-US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660066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2000" y="2971800"/>
            <a:ext cx="103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660066"/>
                </a:solidFill>
              </a:rPr>
              <a:t>CCL102</a:t>
            </a:r>
            <a:endParaRPr lang="en-US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660066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381000" y="4343400"/>
            <a:ext cx="5257800" cy="0"/>
          </a:xfrm>
          <a:prstGeom prst="line">
            <a:avLst/>
          </a:prstGeom>
          <a:ln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Isosceles Triangle 38"/>
          <p:cNvSpPr/>
          <p:nvPr/>
        </p:nvSpPr>
        <p:spPr>
          <a:xfrm rot="5400000">
            <a:off x="1905000" y="4572000"/>
            <a:ext cx="685800" cy="533400"/>
          </a:xfrm>
          <a:prstGeom prst="triangle">
            <a:avLst/>
          </a:prstGeom>
          <a:noFill/>
          <a:ln w="1905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40" name="Curved Connector 39"/>
          <p:cNvCxnSpPr>
            <a:stCxn id="51" idx="5"/>
            <a:endCxn id="39" idx="3"/>
          </p:cNvCxnSpPr>
          <p:nvPr/>
        </p:nvCxnSpPr>
        <p:spPr>
          <a:xfrm flipH="1">
            <a:off x="1981200" y="3945624"/>
            <a:ext cx="609600" cy="893076"/>
          </a:xfrm>
          <a:prstGeom prst="curvedConnector5">
            <a:avLst>
              <a:gd name="adj1" fmla="val -37500"/>
              <a:gd name="adj2" fmla="val 35068"/>
              <a:gd name="adj3" fmla="val 137500"/>
            </a:avLst>
          </a:prstGeom>
          <a:ln w="28575" cmpd="sng">
            <a:solidFill>
              <a:srgbClr val="5959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600200" y="5105400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Amplifier</a:t>
            </a:r>
            <a:endParaRPr lang="en-US" sz="1400" dirty="0"/>
          </a:p>
        </p:txBody>
      </p:sp>
      <p:sp>
        <p:nvSpPr>
          <p:cNvPr id="42" name="Isosceles Triangle 41"/>
          <p:cNvSpPr/>
          <p:nvPr/>
        </p:nvSpPr>
        <p:spPr>
          <a:xfrm rot="5400000">
            <a:off x="5029200" y="4572000"/>
            <a:ext cx="685800" cy="533400"/>
          </a:xfrm>
          <a:prstGeom prst="triangle">
            <a:avLst/>
          </a:prstGeom>
          <a:noFill/>
          <a:ln w="1905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704622" y="3077165"/>
            <a:ext cx="886178" cy="1066800"/>
            <a:chOff x="3657600" y="1447800"/>
            <a:chExt cx="2266225" cy="2590800"/>
          </a:xfrm>
        </p:grpSpPr>
        <p:sp>
          <p:nvSpPr>
            <p:cNvPr id="44" name="Donut 43"/>
            <p:cNvSpPr/>
            <p:nvPr/>
          </p:nvSpPr>
          <p:spPr>
            <a:xfrm>
              <a:off x="3657600" y="1447800"/>
              <a:ext cx="1447799" cy="2590800"/>
            </a:xfrm>
            <a:prstGeom prst="donut">
              <a:avLst>
                <a:gd name="adj" fmla="val 36703"/>
              </a:avLst>
            </a:prstGeom>
            <a:solidFill>
              <a:schemeClr val="accent5">
                <a:lumMod val="75000"/>
              </a:schemeClr>
            </a:solidFill>
            <a:scene3d>
              <a:camera prst="orthographicFront">
                <a:rot lat="0" lon="2700000" rev="0"/>
              </a:camera>
              <a:lightRig rig="threePt" dir="t"/>
            </a:scene3d>
            <a:sp3d contourW="6350">
              <a:bevelT w="95250" h="95250"/>
              <a:contourClr>
                <a:schemeClr val="accent5">
                  <a:lumMod val="5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4637764" y="2822222"/>
              <a:ext cx="376384" cy="189430"/>
            </a:xfrm>
            <a:custGeom>
              <a:avLst/>
              <a:gdLst>
                <a:gd name="connsiteX0" fmla="*/ 37717 w 376384"/>
                <a:gd name="connsiteY0" fmla="*/ 0 h 189430"/>
                <a:gd name="connsiteX1" fmla="*/ 88 w 376384"/>
                <a:gd name="connsiteY1" fmla="*/ 65852 h 189430"/>
                <a:gd name="connsiteX2" fmla="*/ 47125 w 376384"/>
                <a:gd name="connsiteY2" fmla="*/ 141111 h 189430"/>
                <a:gd name="connsiteX3" fmla="*/ 160014 w 376384"/>
                <a:gd name="connsiteY3" fmla="*/ 159926 h 189430"/>
                <a:gd name="connsiteX4" fmla="*/ 263495 w 376384"/>
                <a:gd name="connsiteY4" fmla="*/ 178741 h 189430"/>
                <a:gd name="connsiteX5" fmla="*/ 329347 w 376384"/>
                <a:gd name="connsiteY5" fmla="*/ 188148 h 189430"/>
                <a:gd name="connsiteX6" fmla="*/ 376384 w 376384"/>
                <a:gd name="connsiteY6" fmla="*/ 150519 h 189430"/>
                <a:gd name="connsiteX7" fmla="*/ 329347 w 376384"/>
                <a:gd name="connsiteY7" fmla="*/ 131704 h 189430"/>
                <a:gd name="connsiteX8" fmla="*/ 310532 w 376384"/>
                <a:gd name="connsiteY8" fmla="*/ 141111 h 18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384" h="189430">
                  <a:moveTo>
                    <a:pt x="37717" y="0"/>
                  </a:moveTo>
                  <a:cubicBezTo>
                    <a:pt x="18118" y="21167"/>
                    <a:pt x="-1480" y="42334"/>
                    <a:pt x="88" y="65852"/>
                  </a:cubicBezTo>
                  <a:cubicBezTo>
                    <a:pt x="1656" y="89371"/>
                    <a:pt x="20471" y="125432"/>
                    <a:pt x="47125" y="141111"/>
                  </a:cubicBezTo>
                  <a:cubicBezTo>
                    <a:pt x="73779" y="156790"/>
                    <a:pt x="160014" y="159926"/>
                    <a:pt x="160014" y="159926"/>
                  </a:cubicBezTo>
                  <a:lnTo>
                    <a:pt x="263495" y="178741"/>
                  </a:lnTo>
                  <a:cubicBezTo>
                    <a:pt x="291717" y="183445"/>
                    <a:pt x="310532" y="192852"/>
                    <a:pt x="329347" y="188148"/>
                  </a:cubicBezTo>
                  <a:cubicBezTo>
                    <a:pt x="348162" y="183444"/>
                    <a:pt x="376384" y="159926"/>
                    <a:pt x="376384" y="150519"/>
                  </a:cubicBezTo>
                  <a:cubicBezTo>
                    <a:pt x="376384" y="141112"/>
                    <a:pt x="340322" y="133272"/>
                    <a:pt x="329347" y="131704"/>
                  </a:cubicBezTo>
                  <a:cubicBezTo>
                    <a:pt x="318372" y="130136"/>
                    <a:pt x="314452" y="135623"/>
                    <a:pt x="310532" y="141111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4610571" y="3159947"/>
              <a:ext cx="376384" cy="189430"/>
            </a:xfrm>
            <a:custGeom>
              <a:avLst/>
              <a:gdLst>
                <a:gd name="connsiteX0" fmla="*/ 37717 w 376384"/>
                <a:gd name="connsiteY0" fmla="*/ 0 h 189430"/>
                <a:gd name="connsiteX1" fmla="*/ 88 w 376384"/>
                <a:gd name="connsiteY1" fmla="*/ 65852 h 189430"/>
                <a:gd name="connsiteX2" fmla="*/ 47125 w 376384"/>
                <a:gd name="connsiteY2" fmla="*/ 141111 h 189430"/>
                <a:gd name="connsiteX3" fmla="*/ 160014 w 376384"/>
                <a:gd name="connsiteY3" fmla="*/ 159926 h 189430"/>
                <a:gd name="connsiteX4" fmla="*/ 263495 w 376384"/>
                <a:gd name="connsiteY4" fmla="*/ 178741 h 189430"/>
                <a:gd name="connsiteX5" fmla="*/ 329347 w 376384"/>
                <a:gd name="connsiteY5" fmla="*/ 188148 h 189430"/>
                <a:gd name="connsiteX6" fmla="*/ 376384 w 376384"/>
                <a:gd name="connsiteY6" fmla="*/ 150519 h 189430"/>
                <a:gd name="connsiteX7" fmla="*/ 329347 w 376384"/>
                <a:gd name="connsiteY7" fmla="*/ 131704 h 189430"/>
                <a:gd name="connsiteX8" fmla="*/ 310532 w 376384"/>
                <a:gd name="connsiteY8" fmla="*/ 141111 h 18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384" h="189430">
                  <a:moveTo>
                    <a:pt x="37717" y="0"/>
                  </a:moveTo>
                  <a:cubicBezTo>
                    <a:pt x="18118" y="21167"/>
                    <a:pt x="-1480" y="42334"/>
                    <a:pt x="88" y="65852"/>
                  </a:cubicBezTo>
                  <a:cubicBezTo>
                    <a:pt x="1656" y="89371"/>
                    <a:pt x="20471" y="125432"/>
                    <a:pt x="47125" y="141111"/>
                  </a:cubicBezTo>
                  <a:cubicBezTo>
                    <a:pt x="73779" y="156790"/>
                    <a:pt x="160014" y="159926"/>
                    <a:pt x="160014" y="159926"/>
                  </a:cubicBezTo>
                  <a:lnTo>
                    <a:pt x="263495" y="178741"/>
                  </a:lnTo>
                  <a:cubicBezTo>
                    <a:pt x="291717" y="183445"/>
                    <a:pt x="310532" y="192852"/>
                    <a:pt x="329347" y="188148"/>
                  </a:cubicBezTo>
                  <a:cubicBezTo>
                    <a:pt x="348162" y="183444"/>
                    <a:pt x="376384" y="159926"/>
                    <a:pt x="376384" y="150519"/>
                  </a:cubicBezTo>
                  <a:cubicBezTo>
                    <a:pt x="376384" y="141112"/>
                    <a:pt x="340322" y="133272"/>
                    <a:pt x="329347" y="131704"/>
                  </a:cubicBezTo>
                  <a:cubicBezTo>
                    <a:pt x="318372" y="130136"/>
                    <a:pt x="314452" y="135623"/>
                    <a:pt x="310532" y="141111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4648200" y="2971800"/>
              <a:ext cx="376384" cy="189430"/>
            </a:xfrm>
            <a:custGeom>
              <a:avLst/>
              <a:gdLst>
                <a:gd name="connsiteX0" fmla="*/ 37717 w 376384"/>
                <a:gd name="connsiteY0" fmla="*/ 0 h 189430"/>
                <a:gd name="connsiteX1" fmla="*/ 88 w 376384"/>
                <a:gd name="connsiteY1" fmla="*/ 65852 h 189430"/>
                <a:gd name="connsiteX2" fmla="*/ 47125 w 376384"/>
                <a:gd name="connsiteY2" fmla="*/ 141111 h 189430"/>
                <a:gd name="connsiteX3" fmla="*/ 160014 w 376384"/>
                <a:gd name="connsiteY3" fmla="*/ 159926 h 189430"/>
                <a:gd name="connsiteX4" fmla="*/ 263495 w 376384"/>
                <a:gd name="connsiteY4" fmla="*/ 178741 h 189430"/>
                <a:gd name="connsiteX5" fmla="*/ 329347 w 376384"/>
                <a:gd name="connsiteY5" fmla="*/ 188148 h 189430"/>
                <a:gd name="connsiteX6" fmla="*/ 376384 w 376384"/>
                <a:gd name="connsiteY6" fmla="*/ 150519 h 189430"/>
                <a:gd name="connsiteX7" fmla="*/ 329347 w 376384"/>
                <a:gd name="connsiteY7" fmla="*/ 131704 h 189430"/>
                <a:gd name="connsiteX8" fmla="*/ 310532 w 376384"/>
                <a:gd name="connsiteY8" fmla="*/ 141111 h 18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384" h="189430">
                  <a:moveTo>
                    <a:pt x="37717" y="0"/>
                  </a:moveTo>
                  <a:cubicBezTo>
                    <a:pt x="18118" y="21167"/>
                    <a:pt x="-1480" y="42334"/>
                    <a:pt x="88" y="65852"/>
                  </a:cubicBezTo>
                  <a:cubicBezTo>
                    <a:pt x="1656" y="89371"/>
                    <a:pt x="20471" y="125432"/>
                    <a:pt x="47125" y="141111"/>
                  </a:cubicBezTo>
                  <a:cubicBezTo>
                    <a:pt x="73779" y="156790"/>
                    <a:pt x="160014" y="159926"/>
                    <a:pt x="160014" y="159926"/>
                  </a:cubicBezTo>
                  <a:lnTo>
                    <a:pt x="263495" y="178741"/>
                  </a:lnTo>
                  <a:cubicBezTo>
                    <a:pt x="291717" y="183445"/>
                    <a:pt x="310532" y="192852"/>
                    <a:pt x="329347" y="188148"/>
                  </a:cubicBezTo>
                  <a:cubicBezTo>
                    <a:pt x="348162" y="183444"/>
                    <a:pt x="376384" y="159926"/>
                    <a:pt x="376384" y="150519"/>
                  </a:cubicBezTo>
                  <a:cubicBezTo>
                    <a:pt x="376384" y="141112"/>
                    <a:pt x="340322" y="133272"/>
                    <a:pt x="329347" y="131704"/>
                  </a:cubicBezTo>
                  <a:cubicBezTo>
                    <a:pt x="318372" y="130136"/>
                    <a:pt x="314452" y="135623"/>
                    <a:pt x="310532" y="141111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4572000" y="3352800"/>
              <a:ext cx="376384" cy="189430"/>
            </a:xfrm>
            <a:custGeom>
              <a:avLst/>
              <a:gdLst>
                <a:gd name="connsiteX0" fmla="*/ 37717 w 376384"/>
                <a:gd name="connsiteY0" fmla="*/ 0 h 189430"/>
                <a:gd name="connsiteX1" fmla="*/ 88 w 376384"/>
                <a:gd name="connsiteY1" fmla="*/ 65852 h 189430"/>
                <a:gd name="connsiteX2" fmla="*/ 47125 w 376384"/>
                <a:gd name="connsiteY2" fmla="*/ 141111 h 189430"/>
                <a:gd name="connsiteX3" fmla="*/ 160014 w 376384"/>
                <a:gd name="connsiteY3" fmla="*/ 159926 h 189430"/>
                <a:gd name="connsiteX4" fmla="*/ 263495 w 376384"/>
                <a:gd name="connsiteY4" fmla="*/ 178741 h 189430"/>
                <a:gd name="connsiteX5" fmla="*/ 329347 w 376384"/>
                <a:gd name="connsiteY5" fmla="*/ 188148 h 189430"/>
                <a:gd name="connsiteX6" fmla="*/ 376384 w 376384"/>
                <a:gd name="connsiteY6" fmla="*/ 150519 h 189430"/>
                <a:gd name="connsiteX7" fmla="*/ 329347 w 376384"/>
                <a:gd name="connsiteY7" fmla="*/ 131704 h 189430"/>
                <a:gd name="connsiteX8" fmla="*/ 310532 w 376384"/>
                <a:gd name="connsiteY8" fmla="*/ 141111 h 18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384" h="189430">
                  <a:moveTo>
                    <a:pt x="37717" y="0"/>
                  </a:moveTo>
                  <a:cubicBezTo>
                    <a:pt x="18118" y="21167"/>
                    <a:pt x="-1480" y="42334"/>
                    <a:pt x="88" y="65852"/>
                  </a:cubicBezTo>
                  <a:cubicBezTo>
                    <a:pt x="1656" y="89371"/>
                    <a:pt x="20471" y="125432"/>
                    <a:pt x="47125" y="141111"/>
                  </a:cubicBezTo>
                  <a:cubicBezTo>
                    <a:pt x="73779" y="156790"/>
                    <a:pt x="160014" y="159926"/>
                    <a:pt x="160014" y="159926"/>
                  </a:cubicBezTo>
                  <a:lnTo>
                    <a:pt x="263495" y="178741"/>
                  </a:lnTo>
                  <a:cubicBezTo>
                    <a:pt x="291717" y="183445"/>
                    <a:pt x="310532" y="192852"/>
                    <a:pt x="329347" y="188148"/>
                  </a:cubicBezTo>
                  <a:cubicBezTo>
                    <a:pt x="348162" y="183444"/>
                    <a:pt x="376384" y="159926"/>
                    <a:pt x="376384" y="150519"/>
                  </a:cubicBezTo>
                  <a:cubicBezTo>
                    <a:pt x="376384" y="141112"/>
                    <a:pt x="340322" y="133272"/>
                    <a:pt x="329347" y="131704"/>
                  </a:cubicBezTo>
                  <a:cubicBezTo>
                    <a:pt x="318372" y="130136"/>
                    <a:pt x="314452" y="135623"/>
                    <a:pt x="310532" y="141111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4648200" y="2667000"/>
              <a:ext cx="376384" cy="189430"/>
            </a:xfrm>
            <a:custGeom>
              <a:avLst/>
              <a:gdLst>
                <a:gd name="connsiteX0" fmla="*/ 37717 w 376384"/>
                <a:gd name="connsiteY0" fmla="*/ 0 h 189430"/>
                <a:gd name="connsiteX1" fmla="*/ 88 w 376384"/>
                <a:gd name="connsiteY1" fmla="*/ 65852 h 189430"/>
                <a:gd name="connsiteX2" fmla="*/ 47125 w 376384"/>
                <a:gd name="connsiteY2" fmla="*/ 141111 h 189430"/>
                <a:gd name="connsiteX3" fmla="*/ 160014 w 376384"/>
                <a:gd name="connsiteY3" fmla="*/ 159926 h 189430"/>
                <a:gd name="connsiteX4" fmla="*/ 263495 w 376384"/>
                <a:gd name="connsiteY4" fmla="*/ 178741 h 189430"/>
                <a:gd name="connsiteX5" fmla="*/ 329347 w 376384"/>
                <a:gd name="connsiteY5" fmla="*/ 188148 h 189430"/>
                <a:gd name="connsiteX6" fmla="*/ 376384 w 376384"/>
                <a:gd name="connsiteY6" fmla="*/ 150519 h 189430"/>
                <a:gd name="connsiteX7" fmla="*/ 329347 w 376384"/>
                <a:gd name="connsiteY7" fmla="*/ 131704 h 189430"/>
                <a:gd name="connsiteX8" fmla="*/ 310532 w 376384"/>
                <a:gd name="connsiteY8" fmla="*/ 141111 h 18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384" h="189430">
                  <a:moveTo>
                    <a:pt x="37717" y="0"/>
                  </a:moveTo>
                  <a:cubicBezTo>
                    <a:pt x="18118" y="21167"/>
                    <a:pt x="-1480" y="42334"/>
                    <a:pt x="88" y="65852"/>
                  </a:cubicBezTo>
                  <a:cubicBezTo>
                    <a:pt x="1656" y="89371"/>
                    <a:pt x="20471" y="125432"/>
                    <a:pt x="47125" y="141111"/>
                  </a:cubicBezTo>
                  <a:cubicBezTo>
                    <a:pt x="73779" y="156790"/>
                    <a:pt x="160014" y="159926"/>
                    <a:pt x="160014" y="159926"/>
                  </a:cubicBezTo>
                  <a:lnTo>
                    <a:pt x="263495" y="178741"/>
                  </a:lnTo>
                  <a:cubicBezTo>
                    <a:pt x="291717" y="183445"/>
                    <a:pt x="310532" y="192852"/>
                    <a:pt x="329347" y="188148"/>
                  </a:cubicBezTo>
                  <a:cubicBezTo>
                    <a:pt x="348162" y="183444"/>
                    <a:pt x="376384" y="159926"/>
                    <a:pt x="376384" y="150519"/>
                  </a:cubicBezTo>
                  <a:cubicBezTo>
                    <a:pt x="376384" y="141112"/>
                    <a:pt x="340322" y="133272"/>
                    <a:pt x="329347" y="131704"/>
                  </a:cubicBezTo>
                  <a:cubicBezTo>
                    <a:pt x="318372" y="130136"/>
                    <a:pt x="314452" y="135623"/>
                    <a:pt x="310532" y="141111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4486135" y="3365555"/>
              <a:ext cx="1433403" cy="321532"/>
            </a:xfrm>
            <a:custGeom>
              <a:avLst/>
              <a:gdLst>
                <a:gd name="connsiteX0" fmla="*/ 37717 w 376384"/>
                <a:gd name="connsiteY0" fmla="*/ 0 h 189430"/>
                <a:gd name="connsiteX1" fmla="*/ 88 w 376384"/>
                <a:gd name="connsiteY1" fmla="*/ 65852 h 189430"/>
                <a:gd name="connsiteX2" fmla="*/ 47125 w 376384"/>
                <a:gd name="connsiteY2" fmla="*/ 141111 h 189430"/>
                <a:gd name="connsiteX3" fmla="*/ 160014 w 376384"/>
                <a:gd name="connsiteY3" fmla="*/ 159926 h 189430"/>
                <a:gd name="connsiteX4" fmla="*/ 263495 w 376384"/>
                <a:gd name="connsiteY4" fmla="*/ 178741 h 189430"/>
                <a:gd name="connsiteX5" fmla="*/ 329347 w 376384"/>
                <a:gd name="connsiteY5" fmla="*/ 188148 h 189430"/>
                <a:gd name="connsiteX6" fmla="*/ 376384 w 376384"/>
                <a:gd name="connsiteY6" fmla="*/ 150519 h 189430"/>
                <a:gd name="connsiteX7" fmla="*/ 329347 w 376384"/>
                <a:gd name="connsiteY7" fmla="*/ 131704 h 189430"/>
                <a:gd name="connsiteX8" fmla="*/ 310532 w 376384"/>
                <a:gd name="connsiteY8" fmla="*/ 141111 h 189430"/>
                <a:gd name="connsiteX0" fmla="*/ 37717 w 385677"/>
                <a:gd name="connsiteY0" fmla="*/ 0 h 207406"/>
                <a:gd name="connsiteX1" fmla="*/ 88 w 385677"/>
                <a:gd name="connsiteY1" fmla="*/ 65852 h 207406"/>
                <a:gd name="connsiteX2" fmla="*/ 47125 w 385677"/>
                <a:gd name="connsiteY2" fmla="*/ 141111 h 207406"/>
                <a:gd name="connsiteX3" fmla="*/ 160014 w 385677"/>
                <a:gd name="connsiteY3" fmla="*/ 159926 h 207406"/>
                <a:gd name="connsiteX4" fmla="*/ 263495 w 385677"/>
                <a:gd name="connsiteY4" fmla="*/ 178741 h 207406"/>
                <a:gd name="connsiteX5" fmla="*/ 329347 w 385677"/>
                <a:gd name="connsiteY5" fmla="*/ 188148 h 207406"/>
                <a:gd name="connsiteX6" fmla="*/ 385677 w 385677"/>
                <a:gd name="connsiteY6" fmla="*/ 205087 h 207406"/>
                <a:gd name="connsiteX7" fmla="*/ 329347 w 385677"/>
                <a:gd name="connsiteY7" fmla="*/ 131704 h 207406"/>
                <a:gd name="connsiteX8" fmla="*/ 310532 w 385677"/>
                <a:gd name="connsiteY8" fmla="*/ 141111 h 207406"/>
                <a:gd name="connsiteX0" fmla="*/ 37717 w 448918"/>
                <a:gd name="connsiteY0" fmla="*/ 0 h 235246"/>
                <a:gd name="connsiteX1" fmla="*/ 88 w 448918"/>
                <a:gd name="connsiteY1" fmla="*/ 65852 h 235246"/>
                <a:gd name="connsiteX2" fmla="*/ 47125 w 448918"/>
                <a:gd name="connsiteY2" fmla="*/ 141111 h 235246"/>
                <a:gd name="connsiteX3" fmla="*/ 160014 w 448918"/>
                <a:gd name="connsiteY3" fmla="*/ 159926 h 235246"/>
                <a:gd name="connsiteX4" fmla="*/ 263495 w 448918"/>
                <a:gd name="connsiteY4" fmla="*/ 178741 h 235246"/>
                <a:gd name="connsiteX5" fmla="*/ 329347 w 448918"/>
                <a:gd name="connsiteY5" fmla="*/ 188148 h 235246"/>
                <a:gd name="connsiteX6" fmla="*/ 385677 w 448918"/>
                <a:gd name="connsiteY6" fmla="*/ 205087 h 235246"/>
                <a:gd name="connsiteX7" fmla="*/ 447064 w 448918"/>
                <a:gd name="connsiteY7" fmla="*/ 233045 h 235246"/>
                <a:gd name="connsiteX8" fmla="*/ 310532 w 448918"/>
                <a:gd name="connsiteY8" fmla="*/ 141111 h 235246"/>
                <a:gd name="connsiteX0" fmla="*/ 37717 w 509031"/>
                <a:gd name="connsiteY0" fmla="*/ 0 h 243069"/>
                <a:gd name="connsiteX1" fmla="*/ 88 w 509031"/>
                <a:gd name="connsiteY1" fmla="*/ 65852 h 243069"/>
                <a:gd name="connsiteX2" fmla="*/ 47125 w 509031"/>
                <a:gd name="connsiteY2" fmla="*/ 141111 h 243069"/>
                <a:gd name="connsiteX3" fmla="*/ 160014 w 509031"/>
                <a:gd name="connsiteY3" fmla="*/ 159926 h 243069"/>
                <a:gd name="connsiteX4" fmla="*/ 263495 w 509031"/>
                <a:gd name="connsiteY4" fmla="*/ 178741 h 243069"/>
                <a:gd name="connsiteX5" fmla="*/ 329347 w 509031"/>
                <a:gd name="connsiteY5" fmla="*/ 188148 h 243069"/>
                <a:gd name="connsiteX6" fmla="*/ 385677 w 509031"/>
                <a:gd name="connsiteY6" fmla="*/ 205087 h 243069"/>
                <a:gd name="connsiteX7" fmla="*/ 447064 w 509031"/>
                <a:gd name="connsiteY7" fmla="*/ 233045 h 243069"/>
                <a:gd name="connsiteX8" fmla="*/ 508792 w 509031"/>
                <a:gd name="connsiteY8" fmla="*/ 16384 h 243069"/>
                <a:gd name="connsiteX0" fmla="*/ 37717 w 509031"/>
                <a:gd name="connsiteY0" fmla="*/ 109691 h 352760"/>
                <a:gd name="connsiteX1" fmla="*/ 88 w 509031"/>
                <a:gd name="connsiteY1" fmla="*/ 175543 h 352760"/>
                <a:gd name="connsiteX2" fmla="*/ 47125 w 509031"/>
                <a:gd name="connsiteY2" fmla="*/ 250802 h 352760"/>
                <a:gd name="connsiteX3" fmla="*/ 160014 w 509031"/>
                <a:gd name="connsiteY3" fmla="*/ 269617 h 352760"/>
                <a:gd name="connsiteX4" fmla="*/ 260397 w 509031"/>
                <a:gd name="connsiteY4" fmla="*/ 0 h 352760"/>
                <a:gd name="connsiteX5" fmla="*/ 329347 w 509031"/>
                <a:gd name="connsiteY5" fmla="*/ 297839 h 352760"/>
                <a:gd name="connsiteX6" fmla="*/ 385677 w 509031"/>
                <a:gd name="connsiteY6" fmla="*/ 314778 h 352760"/>
                <a:gd name="connsiteX7" fmla="*/ 447064 w 509031"/>
                <a:gd name="connsiteY7" fmla="*/ 342736 h 352760"/>
                <a:gd name="connsiteX8" fmla="*/ 508792 w 509031"/>
                <a:gd name="connsiteY8" fmla="*/ 126075 h 352760"/>
                <a:gd name="connsiteX0" fmla="*/ 37717 w 509031"/>
                <a:gd name="connsiteY0" fmla="*/ 123348 h 373960"/>
                <a:gd name="connsiteX1" fmla="*/ 88 w 509031"/>
                <a:gd name="connsiteY1" fmla="*/ 189200 h 373960"/>
                <a:gd name="connsiteX2" fmla="*/ 47125 w 509031"/>
                <a:gd name="connsiteY2" fmla="*/ 264459 h 373960"/>
                <a:gd name="connsiteX3" fmla="*/ 160014 w 509031"/>
                <a:gd name="connsiteY3" fmla="*/ 283274 h 373960"/>
                <a:gd name="connsiteX4" fmla="*/ 260397 w 509031"/>
                <a:gd name="connsiteY4" fmla="*/ 13657 h 373960"/>
                <a:gd name="connsiteX5" fmla="*/ 338641 w 509031"/>
                <a:gd name="connsiteY5" fmla="*/ 69836 h 373960"/>
                <a:gd name="connsiteX6" fmla="*/ 385677 w 509031"/>
                <a:gd name="connsiteY6" fmla="*/ 328435 h 373960"/>
                <a:gd name="connsiteX7" fmla="*/ 447064 w 509031"/>
                <a:gd name="connsiteY7" fmla="*/ 356393 h 373960"/>
                <a:gd name="connsiteX8" fmla="*/ 508792 w 509031"/>
                <a:gd name="connsiteY8" fmla="*/ 139732 h 373960"/>
                <a:gd name="connsiteX0" fmla="*/ 37717 w 509011"/>
                <a:gd name="connsiteY0" fmla="*/ 119207 h 352295"/>
                <a:gd name="connsiteX1" fmla="*/ 88 w 509011"/>
                <a:gd name="connsiteY1" fmla="*/ 185059 h 352295"/>
                <a:gd name="connsiteX2" fmla="*/ 47125 w 509011"/>
                <a:gd name="connsiteY2" fmla="*/ 260318 h 352295"/>
                <a:gd name="connsiteX3" fmla="*/ 160014 w 509011"/>
                <a:gd name="connsiteY3" fmla="*/ 279133 h 352295"/>
                <a:gd name="connsiteX4" fmla="*/ 260397 w 509011"/>
                <a:gd name="connsiteY4" fmla="*/ 9516 h 352295"/>
                <a:gd name="connsiteX5" fmla="*/ 338641 w 509011"/>
                <a:gd name="connsiteY5" fmla="*/ 65695 h 352295"/>
                <a:gd name="connsiteX6" fmla="*/ 413557 w 509011"/>
                <a:gd name="connsiteY6" fmla="*/ 113817 h 352295"/>
                <a:gd name="connsiteX7" fmla="*/ 447064 w 509011"/>
                <a:gd name="connsiteY7" fmla="*/ 352252 h 352295"/>
                <a:gd name="connsiteX8" fmla="*/ 508792 w 509011"/>
                <a:gd name="connsiteY8" fmla="*/ 135591 h 352295"/>
                <a:gd name="connsiteX0" fmla="*/ 37717 w 509057"/>
                <a:gd name="connsiteY0" fmla="*/ 119207 h 296466"/>
                <a:gd name="connsiteX1" fmla="*/ 88 w 509057"/>
                <a:gd name="connsiteY1" fmla="*/ 185059 h 296466"/>
                <a:gd name="connsiteX2" fmla="*/ 47125 w 509057"/>
                <a:gd name="connsiteY2" fmla="*/ 260318 h 296466"/>
                <a:gd name="connsiteX3" fmla="*/ 160014 w 509057"/>
                <a:gd name="connsiteY3" fmla="*/ 279133 h 296466"/>
                <a:gd name="connsiteX4" fmla="*/ 260397 w 509057"/>
                <a:gd name="connsiteY4" fmla="*/ 9516 h 296466"/>
                <a:gd name="connsiteX5" fmla="*/ 338641 w 509057"/>
                <a:gd name="connsiteY5" fmla="*/ 65695 h 296466"/>
                <a:gd name="connsiteX6" fmla="*/ 413557 w 509057"/>
                <a:gd name="connsiteY6" fmla="*/ 113817 h 296466"/>
                <a:gd name="connsiteX7" fmla="*/ 456357 w 509057"/>
                <a:gd name="connsiteY7" fmla="*/ 133980 h 296466"/>
                <a:gd name="connsiteX8" fmla="*/ 508792 w 509057"/>
                <a:gd name="connsiteY8" fmla="*/ 135591 h 296466"/>
                <a:gd name="connsiteX0" fmla="*/ 37717 w 509057"/>
                <a:gd name="connsiteY0" fmla="*/ 117304 h 271911"/>
                <a:gd name="connsiteX1" fmla="*/ 88 w 509057"/>
                <a:gd name="connsiteY1" fmla="*/ 183156 h 271911"/>
                <a:gd name="connsiteX2" fmla="*/ 47125 w 509057"/>
                <a:gd name="connsiteY2" fmla="*/ 258415 h 271911"/>
                <a:gd name="connsiteX3" fmla="*/ 160014 w 509057"/>
                <a:gd name="connsiteY3" fmla="*/ 246048 h 271911"/>
                <a:gd name="connsiteX4" fmla="*/ 260397 w 509057"/>
                <a:gd name="connsiteY4" fmla="*/ 7613 h 271911"/>
                <a:gd name="connsiteX5" fmla="*/ 338641 w 509057"/>
                <a:gd name="connsiteY5" fmla="*/ 63792 h 271911"/>
                <a:gd name="connsiteX6" fmla="*/ 413557 w 509057"/>
                <a:gd name="connsiteY6" fmla="*/ 111914 h 271911"/>
                <a:gd name="connsiteX7" fmla="*/ 456357 w 509057"/>
                <a:gd name="connsiteY7" fmla="*/ 132077 h 271911"/>
                <a:gd name="connsiteX8" fmla="*/ 508792 w 509057"/>
                <a:gd name="connsiteY8" fmla="*/ 133688 h 271911"/>
                <a:gd name="connsiteX0" fmla="*/ 37717 w 509057"/>
                <a:gd name="connsiteY0" fmla="*/ 102972 h 256559"/>
                <a:gd name="connsiteX1" fmla="*/ 88 w 509057"/>
                <a:gd name="connsiteY1" fmla="*/ 168824 h 256559"/>
                <a:gd name="connsiteX2" fmla="*/ 47125 w 509057"/>
                <a:gd name="connsiteY2" fmla="*/ 244083 h 256559"/>
                <a:gd name="connsiteX3" fmla="*/ 160014 w 509057"/>
                <a:gd name="connsiteY3" fmla="*/ 231716 h 256559"/>
                <a:gd name="connsiteX4" fmla="*/ 220126 w 509057"/>
                <a:gd name="connsiteY4" fmla="*/ 8872 h 256559"/>
                <a:gd name="connsiteX5" fmla="*/ 338641 w 509057"/>
                <a:gd name="connsiteY5" fmla="*/ 49460 h 256559"/>
                <a:gd name="connsiteX6" fmla="*/ 413557 w 509057"/>
                <a:gd name="connsiteY6" fmla="*/ 97582 h 256559"/>
                <a:gd name="connsiteX7" fmla="*/ 456357 w 509057"/>
                <a:gd name="connsiteY7" fmla="*/ 117745 h 256559"/>
                <a:gd name="connsiteX8" fmla="*/ 508792 w 509057"/>
                <a:gd name="connsiteY8" fmla="*/ 119356 h 256559"/>
                <a:gd name="connsiteX0" fmla="*/ 37717 w 509057"/>
                <a:gd name="connsiteY0" fmla="*/ 108293 h 261881"/>
                <a:gd name="connsiteX1" fmla="*/ 88 w 509057"/>
                <a:gd name="connsiteY1" fmla="*/ 174145 h 261881"/>
                <a:gd name="connsiteX2" fmla="*/ 47125 w 509057"/>
                <a:gd name="connsiteY2" fmla="*/ 249404 h 261881"/>
                <a:gd name="connsiteX3" fmla="*/ 160014 w 509057"/>
                <a:gd name="connsiteY3" fmla="*/ 237037 h 261881"/>
                <a:gd name="connsiteX4" fmla="*/ 220126 w 509057"/>
                <a:gd name="connsiteY4" fmla="*/ 14193 h 261881"/>
                <a:gd name="connsiteX5" fmla="*/ 295272 w 509057"/>
                <a:gd name="connsiteY5" fmla="*/ 31395 h 261881"/>
                <a:gd name="connsiteX6" fmla="*/ 413557 w 509057"/>
                <a:gd name="connsiteY6" fmla="*/ 102903 h 261881"/>
                <a:gd name="connsiteX7" fmla="*/ 456357 w 509057"/>
                <a:gd name="connsiteY7" fmla="*/ 123066 h 261881"/>
                <a:gd name="connsiteX8" fmla="*/ 508792 w 509057"/>
                <a:gd name="connsiteY8" fmla="*/ 124677 h 261881"/>
                <a:gd name="connsiteX0" fmla="*/ 37717 w 509127"/>
                <a:gd name="connsiteY0" fmla="*/ 107359 h 260947"/>
                <a:gd name="connsiteX1" fmla="*/ 88 w 509127"/>
                <a:gd name="connsiteY1" fmla="*/ 173211 h 260947"/>
                <a:gd name="connsiteX2" fmla="*/ 47125 w 509127"/>
                <a:gd name="connsiteY2" fmla="*/ 248470 h 260947"/>
                <a:gd name="connsiteX3" fmla="*/ 160014 w 509127"/>
                <a:gd name="connsiteY3" fmla="*/ 236103 h 260947"/>
                <a:gd name="connsiteX4" fmla="*/ 220126 w 509127"/>
                <a:gd name="connsiteY4" fmla="*/ 13259 h 260947"/>
                <a:gd name="connsiteX5" fmla="*/ 295272 w 509127"/>
                <a:gd name="connsiteY5" fmla="*/ 30461 h 260947"/>
                <a:gd name="connsiteX6" fmla="*/ 357796 w 509127"/>
                <a:gd name="connsiteY6" fmla="*/ 70788 h 260947"/>
                <a:gd name="connsiteX7" fmla="*/ 456357 w 509127"/>
                <a:gd name="connsiteY7" fmla="*/ 122132 h 260947"/>
                <a:gd name="connsiteX8" fmla="*/ 508792 w 509127"/>
                <a:gd name="connsiteY8" fmla="*/ 123743 h 260947"/>
                <a:gd name="connsiteX0" fmla="*/ 37717 w 508961"/>
                <a:gd name="connsiteY0" fmla="*/ 107359 h 260947"/>
                <a:gd name="connsiteX1" fmla="*/ 88 w 508961"/>
                <a:gd name="connsiteY1" fmla="*/ 173211 h 260947"/>
                <a:gd name="connsiteX2" fmla="*/ 47125 w 508961"/>
                <a:gd name="connsiteY2" fmla="*/ 248470 h 260947"/>
                <a:gd name="connsiteX3" fmla="*/ 160014 w 508961"/>
                <a:gd name="connsiteY3" fmla="*/ 236103 h 260947"/>
                <a:gd name="connsiteX4" fmla="*/ 220126 w 508961"/>
                <a:gd name="connsiteY4" fmla="*/ 13259 h 260947"/>
                <a:gd name="connsiteX5" fmla="*/ 295272 w 508961"/>
                <a:gd name="connsiteY5" fmla="*/ 30461 h 260947"/>
                <a:gd name="connsiteX6" fmla="*/ 357796 w 508961"/>
                <a:gd name="connsiteY6" fmla="*/ 70788 h 260947"/>
                <a:gd name="connsiteX7" fmla="*/ 422281 w 508961"/>
                <a:gd name="connsiteY7" fmla="*/ 106542 h 260947"/>
                <a:gd name="connsiteX8" fmla="*/ 508792 w 508961"/>
                <a:gd name="connsiteY8" fmla="*/ 123743 h 260947"/>
                <a:gd name="connsiteX0" fmla="*/ 37717 w 471927"/>
                <a:gd name="connsiteY0" fmla="*/ 107359 h 260947"/>
                <a:gd name="connsiteX1" fmla="*/ 88 w 471927"/>
                <a:gd name="connsiteY1" fmla="*/ 173211 h 260947"/>
                <a:gd name="connsiteX2" fmla="*/ 47125 w 471927"/>
                <a:gd name="connsiteY2" fmla="*/ 248470 h 260947"/>
                <a:gd name="connsiteX3" fmla="*/ 160014 w 471927"/>
                <a:gd name="connsiteY3" fmla="*/ 236103 h 260947"/>
                <a:gd name="connsiteX4" fmla="*/ 220126 w 471927"/>
                <a:gd name="connsiteY4" fmla="*/ 13259 h 260947"/>
                <a:gd name="connsiteX5" fmla="*/ 295272 w 471927"/>
                <a:gd name="connsiteY5" fmla="*/ 30461 h 260947"/>
                <a:gd name="connsiteX6" fmla="*/ 357796 w 471927"/>
                <a:gd name="connsiteY6" fmla="*/ 70788 h 260947"/>
                <a:gd name="connsiteX7" fmla="*/ 422281 w 471927"/>
                <a:gd name="connsiteY7" fmla="*/ 106542 h 260947"/>
                <a:gd name="connsiteX8" fmla="*/ 471618 w 471927"/>
                <a:gd name="connsiteY8" fmla="*/ 147129 h 260947"/>
                <a:gd name="connsiteX0" fmla="*/ 37717 w 471927"/>
                <a:gd name="connsiteY0" fmla="*/ 107924 h 266437"/>
                <a:gd name="connsiteX1" fmla="*/ 88 w 471927"/>
                <a:gd name="connsiteY1" fmla="*/ 173776 h 266437"/>
                <a:gd name="connsiteX2" fmla="*/ 47125 w 471927"/>
                <a:gd name="connsiteY2" fmla="*/ 249035 h 266437"/>
                <a:gd name="connsiteX3" fmla="*/ 138329 w 471927"/>
                <a:gd name="connsiteY3" fmla="*/ 244463 h 266437"/>
                <a:gd name="connsiteX4" fmla="*/ 220126 w 471927"/>
                <a:gd name="connsiteY4" fmla="*/ 13824 h 266437"/>
                <a:gd name="connsiteX5" fmla="*/ 295272 w 471927"/>
                <a:gd name="connsiteY5" fmla="*/ 31026 h 266437"/>
                <a:gd name="connsiteX6" fmla="*/ 357796 w 471927"/>
                <a:gd name="connsiteY6" fmla="*/ 71353 h 266437"/>
                <a:gd name="connsiteX7" fmla="*/ 422281 w 471927"/>
                <a:gd name="connsiteY7" fmla="*/ 107107 h 266437"/>
                <a:gd name="connsiteX8" fmla="*/ 471618 w 471927"/>
                <a:gd name="connsiteY8" fmla="*/ 147694 h 266437"/>
                <a:gd name="connsiteX0" fmla="*/ 34704 w 472012"/>
                <a:gd name="connsiteY0" fmla="*/ 131310 h 266437"/>
                <a:gd name="connsiteX1" fmla="*/ 173 w 472012"/>
                <a:gd name="connsiteY1" fmla="*/ 173776 h 266437"/>
                <a:gd name="connsiteX2" fmla="*/ 47210 w 472012"/>
                <a:gd name="connsiteY2" fmla="*/ 249035 h 266437"/>
                <a:gd name="connsiteX3" fmla="*/ 138414 w 472012"/>
                <a:gd name="connsiteY3" fmla="*/ 244463 h 266437"/>
                <a:gd name="connsiteX4" fmla="*/ 220211 w 472012"/>
                <a:gd name="connsiteY4" fmla="*/ 13824 h 266437"/>
                <a:gd name="connsiteX5" fmla="*/ 295357 w 472012"/>
                <a:gd name="connsiteY5" fmla="*/ 31026 h 266437"/>
                <a:gd name="connsiteX6" fmla="*/ 357881 w 472012"/>
                <a:gd name="connsiteY6" fmla="*/ 71353 h 266437"/>
                <a:gd name="connsiteX7" fmla="*/ 422366 w 472012"/>
                <a:gd name="connsiteY7" fmla="*/ 107107 h 266437"/>
                <a:gd name="connsiteX8" fmla="*/ 471703 w 472012"/>
                <a:gd name="connsiteY8" fmla="*/ 147694 h 26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012" h="266437">
                  <a:moveTo>
                    <a:pt x="34704" y="131310"/>
                  </a:moveTo>
                  <a:cubicBezTo>
                    <a:pt x="15105" y="152477"/>
                    <a:pt x="-1911" y="154155"/>
                    <a:pt x="173" y="173776"/>
                  </a:cubicBezTo>
                  <a:cubicBezTo>
                    <a:pt x="2257" y="193397"/>
                    <a:pt x="24170" y="237254"/>
                    <a:pt x="47210" y="249035"/>
                  </a:cubicBezTo>
                  <a:cubicBezTo>
                    <a:pt x="70250" y="260816"/>
                    <a:pt x="109581" y="283665"/>
                    <a:pt x="138414" y="244463"/>
                  </a:cubicBezTo>
                  <a:cubicBezTo>
                    <a:pt x="167247" y="205261"/>
                    <a:pt x="194054" y="49397"/>
                    <a:pt x="220211" y="13824"/>
                  </a:cubicBezTo>
                  <a:cubicBezTo>
                    <a:pt x="246368" y="-21749"/>
                    <a:pt x="272412" y="21438"/>
                    <a:pt x="295357" y="31026"/>
                  </a:cubicBezTo>
                  <a:cubicBezTo>
                    <a:pt x="318302" y="40614"/>
                    <a:pt x="336713" y="58673"/>
                    <a:pt x="357881" y="71353"/>
                  </a:cubicBezTo>
                  <a:cubicBezTo>
                    <a:pt x="379049" y="84033"/>
                    <a:pt x="403396" y="94384"/>
                    <a:pt x="422366" y="107107"/>
                  </a:cubicBezTo>
                  <a:cubicBezTo>
                    <a:pt x="441336" y="119830"/>
                    <a:pt x="475623" y="142206"/>
                    <a:pt x="471703" y="147694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 flipV="1">
              <a:off x="4966609" y="2727179"/>
              <a:ext cx="957216" cy="829736"/>
            </a:xfrm>
            <a:custGeom>
              <a:avLst/>
              <a:gdLst>
                <a:gd name="connsiteX0" fmla="*/ 37717 w 376384"/>
                <a:gd name="connsiteY0" fmla="*/ 0 h 189430"/>
                <a:gd name="connsiteX1" fmla="*/ 88 w 376384"/>
                <a:gd name="connsiteY1" fmla="*/ 65852 h 189430"/>
                <a:gd name="connsiteX2" fmla="*/ 47125 w 376384"/>
                <a:gd name="connsiteY2" fmla="*/ 141111 h 189430"/>
                <a:gd name="connsiteX3" fmla="*/ 160014 w 376384"/>
                <a:gd name="connsiteY3" fmla="*/ 159926 h 189430"/>
                <a:gd name="connsiteX4" fmla="*/ 263495 w 376384"/>
                <a:gd name="connsiteY4" fmla="*/ 178741 h 189430"/>
                <a:gd name="connsiteX5" fmla="*/ 329347 w 376384"/>
                <a:gd name="connsiteY5" fmla="*/ 188148 h 189430"/>
                <a:gd name="connsiteX6" fmla="*/ 376384 w 376384"/>
                <a:gd name="connsiteY6" fmla="*/ 150519 h 189430"/>
                <a:gd name="connsiteX7" fmla="*/ 329347 w 376384"/>
                <a:gd name="connsiteY7" fmla="*/ 131704 h 189430"/>
                <a:gd name="connsiteX8" fmla="*/ 310532 w 376384"/>
                <a:gd name="connsiteY8" fmla="*/ 141111 h 189430"/>
                <a:gd name="connsiteX0" fmla="*/ 37717 w 385677"/>
                <a:gd name="connsiteY0" fmla="*/ 0 h 207406"/>
                <a:gd name="connsiteX1" fmla="*/ 88 w 385677"/>
                <a:gd name="connsiteY1" fmla="*/ 65852 h 207406"/>
                <a:gd name="connsiteX2" fmla="*/ 47125 w 385677"/>
                <a:gd name="connsiteY2" fmla="*/ 141111 h 207406"/>
                <a:gd name="connsiteX3" fmla="*/ 160014 w 385677"/>
                <a:gd name="connsiteY3" fmla="*/ 159926 h 207406"/>
                <a:gd name="connsiteX4" fmla="*/ 263495 w 385677"/>
                <a:gd name="connsiteY4" fmla="*/ 178741 h 207406"/>
                <a:gd name="connsiteX5" fmla="*/ 329347 w 385677"/>
                <a:gd name="connsiteY5" fmla="*/ 188148 h 207406"/>
                <a:gd name="connsiteX6" fmla="*/ 385677 w 385677"/>
                <a:gd name="connsiteY6" fmla="*/ 205087 h 207406"/>
                <a:gd name="connsiteX7" fmla="*/ 329347 w 385677"/>
                <a:gd name="connsiteY7" fmla="*/ 131704 h 207406"/>
                <a:gd name="connsiteX8" fmla="*/ 310532 w 385677"/>
                <a:gd name="connsiteY8" fmla="*/ 141111 h 207406"/>
                <a:gd name="connsiteX0" fmla="*/ 37717 w 448918"/>
                <a:gd name="connsiteY0" fmla="*/ 0 h 235246"/>
                <a:gd name="connsiteX1" fmla="*/ 88 w 448918"/>
                <a:gd name="connsiteY1" fmla="*/ 65852 h 235246"/>
                <a:gd name="connsiteX2" fmla="*/ 47125 w 448918"/>
                <a:gd name="connsiteY2" fmla="*/ 141111 h 235246"/>
                <a:gd name="connsiteX3" fmla="*/ 160014 w 448918"/>
                <a:gd name="connsiteY3" fmla="*/ 159926 h 235246"/>
                <a:gd name="connsiteX4" fmla="*/ 263495 w 448918"/>
                <a:gd name="connsiteY4" fmla="*/ 178741 h 235246"/>
                <a:gd name="connsiteX5" fmla="*/ 329347 w 448918"/>
                <a:gd name="connsiteY5" fmla="*/ 188148 h 235246"/>
                <a:gd name="connsiteX6" fmla="*/ 385677 w 448918"/>
                <a:gd name="connsiteY6" fmla="*/ 205087 h 235246"/>
                <a:gd name="connsiteX7" fmla="*/ 447064 w 448918"/>
                <a:gd name="connsiteY7" fmla="*/ 233045 h 235246"/>
                <a:gd name="connsiteX8" fmla="*/ 310532 w 448918"/>
                <a:gd name="connsiteY8" fmla="*/ 141111 h 235246"/>
                <a:gd name="connsiteX0" fmla="*/ 37717 w 509031"/>
                <a:gd name="connsiteY0" fmla="*/ 0 h 243069"/>
                <a:gd name="connsiteX1" fmla="*/ 88 w 509031"/>
                <a:gd name="connsiteY1" fmla="*/ 65852 h 243069"/>
                <a:gd name="connsiteX2" fmla="*/ 47125 w 509031"/>
                <a:gd name="connsiteY2" fmla="*/ 141111 h 243069"/>
                <a:gd name="connsiteX3" fmla="*/ 160014 w 509031"/>
                <a:gd name="connsiteY3" fmla="*/ 159926 h 243069"/>
                <a:gd name="connsiteX4" fmla="*/ 263495 w 509031"/>
                <a:gd name="connsiteY4" fmla="*/ 178741 h 243069"/>
                <a:gd name="connsiteX5" fmla="*/ 329347 w 509031"/>
                <a:gd name="connsiteY5" fmla="*/ 188148 h 243069"/>
                <a:gd name="connsiteX6" fmla="*/ 385677 w 509031"/>
                <a:gd name="connsiteY6" fmla="*/ 205087 h 243069"/>
                <a:gd name="connsiteX7" fmla="*/ 447064 w 509031"/>
                <a:gd name="connsiteY7" fmla="*/ 233045 h 243069"/>
                <a:gd name="connsiteX8" fmla="*/ 508792 w 509031"/>
                <a:gd name="connsiteY8" fmla="*/ 16384 h 243069"/>
                <a:gd name="connsiteX0" fmla="*/ 37717 w 509031"/>
                <a:gd name="connsiteY0" fmla="*/ 109691 h 352760"/>
                <a:gd name="connsiteX1" fmla="*/ 88 w 509031"/>
                <a:gd name="connsiteY1" fmla="*/ 175543 h 352760"/>
                <a:gd name="connsiteX2" fmla="*/ 47125 w 509031"/>
                <a:gd name="connsiteY2" fmla="*/ 250802 h 352760"/>
                <a:gd name="connsiteX3" fmla="*/ 160014 w 509031"/>
                <a:gd name="connsiteY3" fmla="*/ 269617 h 352760"/>
                <a:gd name="connsiteX4" fmla="*/ 260397 w 509031"/>
                <a:gd name="connsiteY4" fmla="*/ 0 h 352760"/>
                <a:gd name="connsiteX5" fmla="*/ 329347 w 509031"/>
                <a:gd name="connsiteY5" fmla="*/ 297839 h 352760"/>
                <a:gd name="connsiteX6" fmla="*/ 385677 w 509031"/>
                <a:gd name="connsiteY6" fmla="*/ 314778 h 352760"/>
                <a:gd name="connsiteX7" fmla="*/ 447064 w 509031"/>
                <a:gd name="connsiteY7" fmla="*/ 342736 h 352760"/>
                <a:gd name="connsiteX8" fmla="*/ 508792 w 509031"/>
                <a:gd name="connsiteY8" fmla="*/ 126075 h 352760"/>
                <a:gd name="connsiteX0" fmla="*/ 37717 w 509031"/>
                <a:gd name="connsiteY0" fmla="*/ 123348 h 373960"/>
                <a:gd name="connsiteX1" fmla="*/ 88 w 509031"/>
                <a:gd name="connsiteY1" fmla="*/ 189200 h 373960"/>
                <a:gd name="connsiteX2" fmla="*/ 47125 w 509031"/>
                <a:gd name="connsiteY2" fmla="*/ 264459 h 373960"/>
                <a:gd name="connsiteX3" fmla="*/ 160014 w 509031"/>
                <a:gd name="connsiteY3" fmla="*/ 283274 h 373960"/>
                <a:gd name="connsiteX4" fmla="*/ 260397 w 509031"/>
                <a:gd name="connsiteY4" fmla="*/ 13657 h 373960"/>
                <a:gd name="connsiteX5" fmla="*/ 338641 w 509031"/>
                <a:gd name="connsiteY5" fmla="*/ 69836 h 373960"/>
                <a:gd name="connsiteX6" fmla="*/ 385677 w 509031"/>
                <a:gd name="connsiteY6" fmla="*/ 328435 h 373960"/>
                <a:gd name="connsiteX7" fmla="*/ 447064 w 509031"/>
                <a:gd name="connsiteY7" fmla="*/ 356393 h 373960"/>
                <a:gd name="connsiteX8" fmla="*/ 508792 w 509031"/>
                <a:gd name="connsiteY8" fmla="*/ 139732 h 373960"/>
                <a:gd name="connsiteX0" fmla="*/ 37717 w 509011"/>
                <a:gd name="connsiteY0" fmla="*/ 119207 h 352295"/>
                <a:gd name="connsiteX1" fmla="*/ 88 w 509011"/>
                <a:gd name="connsiteY1" fmla="*/ 185059 h 352295"/>
                <a:gd name="connsiteX2" fmla="*/ 47125 w 509011"/>
                <a:gd name="connsiteY2" fmla="*/ 260318 h 352295"/>
                <a:gd name="connsiteX3" fmla="*/ 160014 w 509011"/>
                <a:gd name="connsiteY3" fmla="*/ 279133 h 352295"/>
                <a:gd name="connsiteX4" fmla="*/ 260397 w 509011"/>
                <a:gd name="connsiteY4" fmla="*/ 9516 h 352295"/>
                <a:gd name="connsiteX5" fmla="*/ 338641 w 509011"/>
                <a:gd name="connsiteY5" fmla="*/ 65695 h 352295"/>
                <a:gd name="connsiteX6" fmla="*/ 413557 w 509011"/>
                <a:gd name="connsiteY6" fmla="*/ 113817 h 352295"/>
                <a:gd name="connsiteX7" fmla="*/ 447064 w 509011"/>
                <a:gd name="connsiteY7" fmla="*/ 352252 h 352295"/>
                <a:gd name="connsiteX8" fmla="*/ 508792 w 509011"/>
                <a:gd name="connsiteY8" fmla="*/ 135591 h 352295"/>
                <a:gd name="connsiteX0" fmla="*/ 37717 w 509057"/>
                <a:gd name="connsiteY0" fmla="*/ 119207 h 296466"/>
                <a:gd name="connsiteX1" fmla="*/ 88 w 509057"/>
                <a:gd name="connsiteY1" fmla="*/ 185059 h 296466"/>
                <a:gd name="connsiteX2" fmla="*/ 47125 w 509057"/>
                <a:gd name="connsiteY2" fmla="*/ 260318 h 296466"/>
                <a:gd name="connsiteX3" fmla="*/ 160014 w 509057"/>
                <a:gd name="connsiteY3" fmla="*/ 279133 h 296466"/>
                <a:gd name="connsiteX4" fmla="*/ 260397 w 509057"/>
                <a:gd name="connsiteY4" fmla="*/ 9516 h 296466"/>
                <a:gd name="connsiteX5" fmla="*/ 338641 w 509057"/>
                <a:gd name="connsiteY5" fmla="*/ 65695 h 296466"/>
                <a:gd name="connsiteX6" fmla="*/ 413557 w 509057"/>
                <a:gd name="connsiteY6" fmla="*/ 113817 h 296466"/>
                <a:gd name="connsiteX7" fmla="*/ 456357 w 509057"/>
                <a:gd name="connsiteY7" fmla="*/ 133980 h 296466"/>
                <a:gd name="connsiteX8" fmla="*/ 508792 w 509057"/>
                <a:gd name="connsiteY8" fmla="*/ 135591 h 296466"/>
                <a:gd name="connsiteX0" fmla="*/ 37717 w 509057"/>
                <a:gd name="connsiteY0" fmla="*/ 117304 h 271911"/>
                <a:gd name="connsiteX1" fmla="*/ 88 w 509057"/>
                <a:gd name="connsiteY1" fmla="*/ 183156 h 271911"/>
                <a:gd name="connsiteX2" fmla="*/ 47125 w 509057"/>
                <a:gd name="connsiteY2" fmla="*/ 258415 h 271911"/>
                <a:gd name="connsiteX3" fmla="*/ 160014 w 509057"/>
                <a:gd name="connsiteY3" fmla="*/ 246048 h 271911"/>
                <a:gd name="connsiteX4" fmla="*/ 260397 w 509057"/>
                <a:gd name="connsiteY4" fmla="*/ 7613 h 271911"/>
                <a:gd name="connsiteX5" fmla="*/ 338641 w 509057"/>
                <a:gd name="connsiteY5" fmla="*/ 63792 h 271911"/>
                <a:gd name="connsiteX6" fmla="*/ 413557 w 509057"/>
                <a:gd name="connsiteY6" fmla="*/ 111914 h 271911"/>
                <a:gd name="connsiteX7" fmla="*/ 456357 w 509057"/>
                <a:gd name="connsiteY7" fmla="*/ 132077 h 271911"/>
                <a:gd name="connsiteX8" fmla="*/ 508792 w 509057"/>
                <a:gd name="connsiteY8" fmla="*/ 133688 h 271911"/>
                <a:gd name="connsiteX0" fmla="*/ 37717 w 509057"/>
                <a:gd name="connsiteY0" fmla="*/ 102972 h 256559"/>
                <a:gd name="connsiteX1" fmla="*/ 88 w 509057"/>
                <a:gd name="connsiteY1" fmla="*/ 168824 h 256559"/>
                <a:gd name="connsiteX2" fmla="*/ 47125 w 509057"/>
                <a:gd name="connsiteY2" fmla="*/ 244083 h 256559"/>
                <a:gd name="connsiteX3" fmla="*/ 160014 w 509057"/>
                <a:gd name="connsiteY3" fmla="*/ 231716 h 256559"/>
                <a:gd name="connsiteX4" fmla="*/ 220126 w 509057"/>
                <a:gd name="connsiteY4" fmla="*/ 8872 h 256559"/>
                <a:gd name="connsiteX5" fmla="*/ 338641 w 509057"/>
                <a:gd name="connsiteY5" fmla="*/ 49460 h 256559"/>
                <a:gd name="connsiteX6" fmla="*/ 413557 w 509057"/>
                <a:gd name="connsiteY6" fmla="*/ 97582 h 256559"/>
                <a:gd name="connsiteX7" fmla="*/ 456357 w 509057"/>
                <a:gd name="connsiteY7" fmla="*/ 117745 h 256559"/>
                <a:gd name="connsiteX8" fmla="*/ 508792 w 509057"/>
                <a:gd name="connsiteY8" fmla="*/ 119356 h 256559"/>
                <a:gd name="connsiteX0" fmla="*/ 37717 w 509057"/>
                <a:gd name="connsiteY0" fmla="*/ 108293 h 261881"/>
                <a:gd name="connsiteX1" fmla="*/ 88 w 509057"/>
                <a:gd name="connsiteY1" fmla="*/ 174145 h 261881"/>
                <a:gd name="connsiteX2" fmla="*/ 47125 w 509057"/>
                <a:gd name="connsiteY2" fmla="*/ 249404 h 261881"/>
                <a:gd name="connsiteX3" fmla="*/ 160014 w 509057"/>
                <a:gd name="connsiteY3" fmla="*/ 237037 h 261881"/>
                <a:gd name="connsiteX4" fmla="*/ 220126 w 509057"/>
                <a:gd name="connsiteY4" fmla="*/ 14193 h 261881"/>
                <a:gd name="connsiteX5" fmla="*/ 295272 w 509057"/>
                <a:gd name="connsiteY5" fmla="*/ 31395 h 261881"/>
                <a:gd name="connsiteX6" fmla="*/ 413557 w 509057"/>
                <a:gd name="connsiteY6" fmla="*/ 102903 h 261881"/>
                <a:gd name="connsiteX7" fmla="*/ 456357 w 509057"/>
                <a:gd name="connsiteY7" fmla="*/ 123066 h 261881"/>
                <a:gd name="connsiteX8" fmla="*/ 508792 w 509057"/>
                <a:gd name="connsiteY8" fmla="*/ 124677 h 261881"/>
                <a:gd name="connsiteX0" fmla="*/ 37717 w 509127"/>
                <a:gd name="connsiteY0" fmla="*/ 107359 h 260947"/>
                <a:gd name="connsiteX1" fmla="*/ 88 w 509127"/>
                <a:gd name="connsiteY1" fmla="*/ 173211 h 260947"/>
                <a:gd name="connsiteX2" fmla="*/ 47125 w 509127"/>
                <a:gd name="connsiteY2" fmla="*/ 248470 h 260947"/>
                <a:gd name="connsiteX3" fmla="*/ 160014 w 509127"/>
                <a:gd name="connsiteY3" fmla="*/ 236103 h 260947"/>
                <a:gd name="connsiteX4" fmla="*/ 220126 w 509127"/>
                <a:gd name="connsiteY4" fmla="*/ 13259 h 260947"/>
                <a:gd name="connsiteX5" fmla="*/ 295272 w 509127"/>
                <a:gd name="connsiteY5" fmla="*/ 30461 h 260947"/>
                <a:gd name="connsiteX6" fmla="*/ 357796 w 509127"/>
                <a:gd name="connsiteY6" fmla="*/ 70788 h 260947"/>
                <a:gd name="connsiteX7" fmla="*/ 456357 w 509127"/>
                <a:gd name="connsiteY7" fmla="*/ 122132 h 260947"/>
                <a:gd name="connsiteX8" fmla="*/ 508792 w 509127"/>
                <a:gd name="connsiteY8" fmla="*/ 123743 h 260947"/>
                <a:gd name="connsiteX0" fmla="*/ 37717 w 508961"/>
                <a:gd name="connsiteY0" fmla="*/ 107359 h 260947"/>
                <a:gd name="connsiteX1" fmla="*/ 88 w 508961"/>
                <a:gd name="connsiteY1" fmla="*/ 173211 h 260947"/>
                <a:gd name="connsiteX2" fmla="*/ 47125 w 508961"/>
                <a:gd name="connsiteY2" fmla="*/ 248470 h 260947"/>
                <a:gd name="connsiteX3" fmla="*/ 160014 w 508961"/>
                <a:gd name="connsiteY3" fmla="*/ 236103 h 260947"/>
                <a:gd name="connsiteX4" fmla="*/ 220126 w 508961"/>
                <a:gd name="connsiteY4" fmla="*/ 13259 h 260947"/>
                <a:gd name="connsiteX5" fmla="*/ 295272 w 508961"/>
                <a:gd name="connsiteY5" fmla="*/ 30461 h 260947"/>
                <a:gd name="connsiteX6" fmla="*/ 357796 w 508961"/>
                <a:gd name="connsiteY6" fmla="*/ 70788 h 260947"/>
                <a:gd name="connsiteX7" fmla="*/ 422281 w 508961"/>
                <a:gd name="connsiteY7" fmla="*/ 106542 h 260947"/>
                <a:gd name="connsiteX8" fmla="*/ 508792 w 508961"/>
                <a:gd name="connsiteY8" fmla="*/ 123743 h 260947"/>
                <a:gd name="connsiteX0" fmla="*/ 37717 w 471927"/>
                <a:gd name="connsiteY0" fmla="*/ 107359 h 260947"/>
                <a:gd name="connsiteX1" fmla="*/ 88 w 471927"/>
                <a:gd name="connsiteY1" fmla="*/ 173211 h 260947"/>
                <a:gd name="connsiteX2" fmla="*/ 47125 w 471927"/>
                <a:gd name="connsiteY2" fmla="*/ 248470 h 260947"/>
                <a:gd name="connsiteX3" fmla="*/ 160014 w 471927"/>
                <a:gd name="connsiteY3" fmla="*/ 236103 h 260947"/>
                <a:gd name="connsiteX4" fmla="*/ 220126 w 471927"/>
                <a:gd name="connsiteY4" fmla="*/ 13259 h 260947"/>
                <a:gd name="connsiteX5" fmla="*/ 295272 w 471927"/>
                <a:gd name="connsiteY5" fmla="*/ 30461 h 260947"/>
                <a:gd name="connsiteX6" fmla="*/ 357796 w 471927"/>
                <a:gd name="connsiteY6" fmla="*/ 70788 h 260947"/>
                <a:gd name="connsiteX7" fmla="*/ 422281 w 471927"/>
                <a:gd name="connsiteY7" fmla="*/ 106542 h 260947"/>
                <a:gd name="connsiteX8" fmla="*/ 471618 w 471927"/>
                <a:gd name="connsiteY8" fmla="*/ 147129 h 260947"/>
                <a:gd name="connsiteX0" fmla="*/ 37717 w 471927"/>
                <a:gd name="connsiteY0" fmla="*/ 107924 h 266437"/>
                <a:gd name="connsiteX1" fmla="*/ 88 w 471927"/>
                <a:gd name="connsiteY1" fmla="*/ 173776 h 266437"/>
                <a:gd name="connsiteX2" fmla="*/ 47125 w 471927"/>
                <a:gd name="connsiteY2" fmla="*/ 249035 h 266437"/>
                <a:gd name="connsiteX3" fmla="*/ 138329 w 471927"/>
                <a:gd name="connsiteY3" fmla="*/ 244463 h 266437"/>
                <a:gd name="connsiteX4" fmla="*/ 220126 w 471927"/>
                <a:gd name="connsiteY4" fmla="*/ 13824 h 266437"/>
                <a:gd name="connsiteX5" fmla="*/ 295272 w 471927"/>
                <a:gd name="connsiteY5" fmla="*/ 31026 h 266437"/>
                <a:gd name="connsiteX6" fmla="*/ 357796 w 471927"/>
                <a:gd name="connsiteY6" fmla="*/ 71353 h 266437"/>
                <a:gd name="connsiteX7" fmla="*/ 422281 w 471927"/>
                <a:gd name="connsiteY7" fmla="*/ 107107 h 266437"/>
                <a:gd name="connsiteX8" fmla="*/ 471618 w 471927"/>
                <a:gd name="connsiteY8" fmla="*/ 147694 h 266437"/>
                <a:gd name="connsiteX0" fmla="*/ 34704 w 472012"/>
                <a:gd name="connsiteY0" fmla="*/ 131310 h 266437"/>
                <a:gd name="connsiteX1" fmla="*/ 173 w 472012"/>
                <a:gd name="connsiteY1" fmla="*/ 173776 h 266437"/>
                <a:gd name="connsiteX2" fmla="*/ 47210 w 472012"/>
                <a:gd name="connsiteY2" fmla="*/ 249035 h 266437"/>
                <a:gd name="connsiteX3" fmla="*/ 138414 w 472012"/>
                <a:gd name="connsiteY3" fmla="*/ 244463 h 266437"/>
                <a:gd name="connsiteX4" fmla="*/ 220211 w 472012"/>
                <a:gd name="connsiteY4" fmla="*/ 13824 h 266437"/>
                <a:gd name="connsiteX5" fmla="*/ 295357 w 472012"/>
                <a:gd name="connsiteY5" fmla="*/ 31026 h 266437"/>
                <a:gd name="connsiteX6" fmla="*/ 357881 w 472012"/>
                <a:gd name="connsiteY6" fmla="*/ 71353 h 266437"/>
                <a:gd name="connsiteX7" fmla="*/ 422366 w 472012"/>
                <a:gd name="connsiteY7" fmla="*/ 107107 h 266437"/>
                <a:gd name="connsiteX8" fmla="*/ 471703 w 472012"/>
                <a:gd name="connsiteY8" fmla="*/ 147694 h 266437"/>
                <a:gd name="connsiteX0" fmla="*/ 117260 w 474025"/>
                <a:gd name="connsiteY0" fmla="*/ 112213 h 266437"/>
                <a:gd name="connsiteX1" fmla="*/ 2186 w 474025"/>
                <a:gd name="connsiteY1" fmla="*/ 173776 h 266437"/>
                <a:gd name="connsiteX2" fmla="*/ 49223 w 474025"/>
                <a:gd name="connsiteY2" fmla="*/ 249035 h 266437"/>
                <a:gd name="connsiteX3" fmla="*/ 140427 w 474025"/>
                <a:gd name="connsiteY3" fmla="*/ 244463 h 266437"/>
                <a:gd name="connsiteX4" fmla="*/ 222224 w 474025"/>
                <a:gd name="connsiteY4" fmla="*/ 13824 h 266437"/>
                <a:gd name="connsiteX5" fmla="*/ 297370 w 474025"/>
                <a:gd name="connsiteY5" fmla="*/ 31026 h 266437"/>
                <a:gd name="connsiteX6" fmla="*/ 359894 w 474025"/>
                <a:gd name="connsiteY6" fmla="*/ 71353 h 266437"/>
                <a:gd name="connsiteX7" fmla="*/ 424379 w 474025"/>
                <a:gd name="connsiteY7" fmla="*/ 107107 h 266437"/>
                <a:gd name="connsiteX8" fmla="*/ 473716 w 474025"/>
                <a:gd name="connsiteY8" fmla="*/ 147694 h 266437"/>
                <a:gd name="connsiteX0" fmla="*/ 68658 w 425423"/>
                <a:gd name="connsiteY0" fmla="*/ 112213 h 274243"/>
                <a:gd name="connsiteX1" fmla="*/ 139453 w 425423"/>
                <a:gd name="connsiteY1" fmla="*/ 40099 h 274243"/>
                <a:gd name="connsiteX2" fmla="*/ 621 w 425423"/>
                <a:gd name="connsiteY2" fmla="*/ 249035 h 274243"/>
                <a:gd name="connsiteX3" fmla="*/ 91825 w 425423"/>
                <a:gd name="connsiteY3" fmla="*/ 244463 h 274243"/>
                <a:gd name="connsiteX4" fmla="*/ 173622 w 425423"/>
                <a:gd name="connsiteY4" fmla="*/ 13824 h 274243"/>
                <a:gd name="connsiteX5" fmla="*/ 248768 w 425423"/>
                <a:gd name="connsiteY5" fmla="*/ 31026 h 274243"/>
                <a:gd name="connsiteX6" fmla="*/ 311292 w 425423"/>
                <a:gd name="connsiteY6" fmla="*/ 71353 h 274243"/>
                <a:gd name="connsiteX7" fmla="*/ 375777 w 425423"/>
                <a:gd name="connsiteY7" fmla="*/ 107107 h 274243"/>
                <a:gd name="connsiteX8" fmla="*/ 425114 w 425423"/>
                <a:gd name="connsiteY8" fmla="*/ 147694 h 274243"/>
                <a:gd name="connsiteX0" fmla="*/ 78337 w 435102"/>
                <a:gd name="connsiteY0" fmla="*/ 112213 h 270686"/>
                <a:gd name="connsiteX1" fmla="*/ 9731 w 435102"/>
                <a:gd name="connsiteY1" fmla="*/ 97389 h 270686"/>
                <a:gd name="connsiteX2" fmla="*/ 10300 w 435102"/>
                <a:gd name="connsiteY2" fmla="*/ 249035 h 270686"/>
                <a:gd name="connsiteX3" fmla="*/ 101504 w 435102"/>
                <a:gd name="connsiteY3" fmla="*/ 244463 h 270686"/>
                <a:gd name="connsiteX4" fmla="*/ 183301 w 435102"/>
                <a:gd name="connsiteY4" fmla="*/ 13824 h 270686"/>
                <a:gd name="connsiteX5" fmla="*/ 258447 w 435102"/>
                <a:gd name="connsiteY5" fmla="*/ 31026 h 270686"/>
                <a:gd name="connsiteX6" fmla="*/ 320971 w 435102"/>
                <a:gd name="connsiteY6" fmla="*/ 71353 h 270686"/>
                <a:gd name="connsiteX7" fmla="*/ 385456 w 435102"/>
                <a:gd name="connsiteY7" fmla="*/ 107107 h 270686"/>
                <a:gd name="connsiteX8" fmla="*/ 434793 w 435102"/>
                <a:gd name="connsiteY8" fmla="*/ 147694 h 270686"/>
                <a:gd name="connsiteX0" fmla="*/ 3311 w 493282"/>
                <a:gd name="connsiteY0" fmla="*/ 462321 h 463241"/>
                <a:gd name="connsiteX1" fmla="*/ 67911 w 493282"/>
                <a:gd name="connsiteY1" fmla="*/ 97389 h 463241"/>
                <a:gd name="connsiteX2" fmla="*/ 68480 w 493282"/>
                <a:gd name="connsiteY2" fmla="*/ 249035 h 463241"/>
                <a:gd name="connsiteX3" fmla="*/ 159684 w 493282"/>
                <a:gd name="connsiteY3" fmla="*/ 244463 h 463241"/>
                <a:gd name="connsiteX4" fmla="*/ 241481 w 493282"/>
                <a:gd name="connsiteY4" fmla="*/ 13824 h 463241"/>
                <a:gd name="connsiteX5" fmla="*/ 316627 w 493282"/>
                <a:gd name="connsiteY5" fmla="*/ 31026 h 463241"/>
                <a:gd name="connsiteX6" fmla="*/ 379151 w 493282"/>
                <a:gd name="connsiteY6" fmla="*/ 71353 h 463241"/>
                <a:gd name="connsiteX7" fmla="*/ 443636 w 493282"/>
                <a:gd name="connsiteY7" fmla="*/ 107107 h 463241"/>
                <a:gd name="connsiteX8" fmla="*/ 492973 w 493282"/>
                <a:gd name="connsiteY8" fmla="*/ 147694 h 463241"/>
                <a:gd name="connsiteX0" fmla="*/ 4200 w 494171"/>
                <a:gd name="connsiteY0" fmla="*/ 462321 h 469066"/>
                <a:gd name="connsiteX1" fmla="*/ 50213 w 494171"/>
                <a:gd name="connsiteY1" fmla="*/ 415669 h 469066"/>
                <a:gd name="connsiteX2" fmla="*/ 69369 w 494171"/>
                <a:gd name="connsiteY2" fmla="*/ 249035 h 469066"/>
                <a:gd name="connsiteX3" fmla="*/ 160573 w 494171"/>
                <a:gd name="connsiteY3" fmla="*/ 244463 h 469066"/>
                <a:gd name="connsiteX4" fmla="*/ 242370 w 494171"/>
                <a:gd name="connsiteY4" fmla="*/ 13824 h 469066"/>
                <a:gd name="connsiteX5" fmla="*/ 317516 w 494171"/>
                <a:gd name="connsiteY5" fmla="*/ 31026 h 469066"/>
                <a:gd name="connsiteX6" fmla="*/ 380040 w 494171"/>
                <a:gd name="connsiteY6" fmla="*/ 71353 h 469066"/>
                <a:gd name="connsiteX7" fmla="*/ 444525 w 494171"/>
                <a:gd name="connsiteY7" fmla="*/ 107107 h 469066"/>
                <a:gd name="connsiteX8" fmla="*/ 493862 w 494171"/>
                <a:gd name="connsiteY8" fmla="*/ 147694 h 469066"/>
                <a:gd name="connsiteX0" fmla="*/ 4200 w 494171"/>
                <a:gd name="connsiteY0" fmla="*/ 451104 h 457849"/>
                <a:gd name="connsiteX1" fmla="*/ 50213 w 494171"/>
                <a:gd name="connsiteY1" fmla="*/ 404452 h 457849"/>
                <a:gd name="connsiteX2" fmla="*/ 69369 w 494171"/>
                <a:gd name="connsiteY2" fmla="*/ 237818 h 457849"/>
                <a:gd name="connsiteX3" fmla="*/ 67639 w 494171"/>
                <a:gd name="connsiteY3" fmla="*/ 74106 h 457849"/>
                <a:gd name="connsiteX4" fmla="*/ 242370 w 494171"/>
                <a:gd name="connsiteY4" fmla="*/ 2607 h 457849"/>
                <a:gd name="connsiteX5" fmla="*/ 317516 w 494171"/>
                <a:gd name="connsiteY5" fmla="*/ 19809 h 457849"/>
                <a:gd name="connsiteX6" fmla="*/ 380040 w 494171"/>
                <a:gd name="connsiteY6" fmla="*/ 60136 h 457849"/>
                <a:gd name="connsiteX7" fmla="*/ 444525 w 494171"/>
                <a:gd name="connsiteY7" fmla="*/ 95890 h 457849"/>
                <a:gd name="connsiteX8" fmla="*/ 493862 w 494171"/>
                <a:gd name="connsiteY8" fmla="*/ 136477 h 457849"/>
                <a:gd name="connsiteX0" fmla="*/ 4200 w 493862"/>
                <a:gd name="connsiteY0" fmla="*/ 451104 h 457849"/>
                <a:gd name="connsiteX1" fmla="*/ 50213 w 493862"/>
                <a:gd name="connsiteY1" fmla="*/ 404452 h 457849"/>
                <a:gd name="connsiteX2" fmla="*/ 69369 w 493862"/>
                <a:gd name="connsiteY2" fmla="*/ 237818 h 457849"/>
                <a:gd name="connsiteX3" fmla="*/ 67639 w 493862"/>
                <a:gd name="connsiteY3" fmla="*/ 74106 h 457849"/>
                <a:gd name="connsiteX4" fmla="*/ 242370 w 493862"/>
                <a:gd name="connsiteY4" fmla="*/ 2607 h 457849"/>
                <a:gd name="connsiteX5" fmla="*/ 317516 w 493862"/>
                <a:gd name="connsiteY5" fmla="*/ 19809 h 457849"/>
                <a:gd name="connsiteX6" fmla="*/ 380040 w 493862"/>
                <a:gd name="connsiteY6" fmla="*/ 60136 h 457849"/>
                <a:gd name="connsiteX7" fmla="*/ 493862 w 493862"/>
                <a:gd name="connsiteY7" fmla="*/ 136477 h 457849"/>
                <a:gd name="connsiteX0" fmla="*/ 4200 w 493862"/>
                <a:gd name="connsiteY0" fmla="*/ 453019 h 459764"/>
                <a:gd name="connsiteX1" fmla="*/ 50213 w 493862"/>
                <a:gd name="connsiteY1" fmla="*/ 406367 h 459764"/>
                <a:gd name="connsiteX2" fmla="*/ 69369 w 493862"/>
                <a:gd name="connsiteY2" fmla="*/ 239733 h 459764"/>
                <a:gd name="connsiteX3" fmla="*/ 67639 w 493862"/>
                <a:gd name="connsiteY3" fmla="*/ 76021 h 459764"/>
                <a:gd name="connsiteX4" fmla="*/ 242370 w 493862"/>
                <a:gd name="connsiteY4" fmla="*/ 4522 h 459764"/>
                <a:gd name="connsiteX5" fmla="*/ 317516 w 493862"/>
                <a:gd name="connsiteY5" fmla="*/ 21724 h 459764"/>
                <a:gd name="connsiteX6" fmla="*/ 493862 w 493862"/>
                <a:gd name="connsiteY6" fmla="*/ 138392 h 459764"/>
                <a:gd name="connsiteX0" fmla="*/ 4200 w 493862"/>
                <a:gd name="connsiteY0" fmla="*/ 450082 h 456827"/>
                <a:gd name="connsiteX1" fmla="*/ 50213 w 493862"/>
                <a:gd name="connsiteY1" fmla="*/ 403430 h 456827"/>
                <a:gd name="connsiteX2" fmla="*/ 69369 w 493862"/>
                <a:gd name="connsiteY2" fmla="*/ 236796 h 456827"/>
                <a:gd name="connsiteX3" fmla="*/ 67639 w 493862"/>
                <a:gd name="connsiteY3" fmla="*/ 73084 h 456827"/>
                <a:gd name="connsiteX4" fmla="*/ 242370 w 493862"/>
                <a:gd name="connsiteY4" fmla="*/ 1585 h 456827"/>
                <a:gd name="connsiteX5" fmla="*/ 493862 w 493862"/>
                <a:gd name="connsiteY5" fmla="*/ 135455 h 456827"/>
                <a:gd name="connsiteX0" fmla="*/ 4200 w 354461"/>
                <a:gd name="connsiteY0" fmla="*/ 463851 h 470596"/>
                <a:gd name="connsiteX1" fmla="*/ 50213 w 354461"/>
                <a:gd name="connsiteY1" fmla="*/ 417199 h 470596"/>
                <a:gd name="connsiteX2" fmla="*/ 69369 w 354461"/>
                <a:gd name="connsiteY2" fmla="*/ 250565 h 470596"/>
                <a:gd name="connsiteX3" fmla="*/ 67639 w 354461"/>
                <a:gd name="connsiteY3" fmla="*/ 86853 h 470596"/>
                <a:gd name="connsiteX4" fmla="*/ 242370 w 354461"/>
                <a:gd name="connsiteY4" fmla="*/ 15354 h 470596"/>
                <a:gd name="connsiteX5" fmla="*/ 354461 w 354461"/>
                <a:gd name="connsiteY5" fmla="*/ 15547 h 470596"/>
                <a:gd name="connsiteX0" fmla="*/ 4200 w 354461"/>
                <a:gd name="connsiteY0" fmla="*/ 452079 h 458824"/>
                <a:gd name="connsiteX1" fmla="*/ 50213 w 354461"/>
                <a:gd name="connsiteY1" fmla="*/ 405427 h 458824"/>
                <a:gd name="connsiteX2" fmla="*/ 69369 w 354461"/>
                <a:gd name="connsiteY2" fmla="*/ 238793 h 458824"/>
                <a:gd name="connsiteX3" fmla="*/ 67639 w 354461"/>
                <a:gd name="connsiteY3" fmla="*/ 75081 h 458824"/>
                <a:gd name="connsiteX4" fmla="*/ 242370 w 354461"/>
                <a:gd name="connsiteY4" fmla="*/ 3582 h 458824"/>
                <a:gd name="connsiteX5" fmla="*/ 354461 w 354461"/>
                <a:gd name="connsiteY5" fmla="*/ 3775 h 458824"/>
                <a:gd name="connsiteX0" fmla="*/ 4200 w 338972"/>
                <a:gd name="connsiteY0" fmla="*/ 492863 h 499608"/>
                <a:gd name="connsiteX1" fmla="*/ 50213 w 338972"/>
                <a:gd name="connsiteY1" fmla="*/ 446211 h 499608"/>
                <a:gd name="connsiteX2" fmla="*/ 69369 w 338972"/>
                <a:gd name="connsiteY2" fmla="*/ 279577 h 499608"/>
                <a:gd name="connsiteX3" fmla="*/ 67639 w 338972"/>
                <a:gd name="connsiteY3" fmla="*/ 115865 h 499608"/>
                <a:gd name="connsiteX4" fmla="*/ 242370 w 338972"/>
                <a:gd name="connsiteY4" fmla="*/ 44366 h 499608"/>
                <a:gd name="connsiteX5" fmla="*/ 338972 w 338972"/>
                <a:gd name="connsiteY5" fmla="*/ 0 h 499608"/>
                <a:gd name="connsiteX0" fmla="*/ 4200 w 338972"/>
                <a:gd name="connsiteY0" fmla="*/ 492863 h 499608"/>
                <a:gd name="connsiteX1" fmla="*/ 50213 w 338972"/>
                <a:gd name="connsiteY1" fmla="*/ 446211 h 499608"/>
                <a:gd name="connsiteX2" fmla="*/ 69369 w 338972"/>
                <a:gd name="connsiteY2" fmla="*/ 279577 h 499608"/>
                <a:gd name="connsiteX3" fmla="*/ 67639 w 338972"/>
                <a:gd name="connsiteY3" fmla="*/ 115865 h 499608"/>
                <a:gd name="connsiteX4" fmla="*/ 242370 w 338972"/>
                <a:gd name="connsiteY4" fmla="*/ 44366 h 499608"/>
                <a:gd name="connsiteX5" fmla="*/ 338972 w 338972"/>
                <a:gd name="connsiteY5" fmla="*/ 0 h 499608"/>
                <a:gd name="connsiteX0" fmla="*/ 4200 w 338972"/>
                <a:gd name="connsiteY0" fmla="*/ 492863 h 499608"/>
                <a:gd name="connsiteX1" fmla="*/ 50213 w 338972"/>
                <a:gd name="connsiteY1" fmla="*/ 446211 h 499608"/>
                <a:gd name="connsiteX2" fmla="*/ 69369 w 338972"/>
                <a:gd name="connsiteY2" fmla="*/ 279577 h 499608"/>
                <a:gd name="connsiteX3" fmla="*/ 89324 w 338972"/>
                <a:gd name="connsiteY3" fmla="*/ 122231 h 499608"/>
                <a:gd name="connsiteX4" fmla="*/ 242370 w 338972"/>
                <a:gd name="connsiteY4" fmla="*/ 44366 h 499608"/>
                <a:gd name="connsiteX5" fmla="*/ 338972 w 338972"/>
                <a:gd name="connsiteY5" fmla="*/ 0 h 499608"/>
                <a:gd name="connsiteX0" fmla="*/ 4200 w 338972"/>
                <a:gd name="connsiteY0" fmla="*/ 499329 h 506074"/>
                <a:gd name="connsiteX1" fmla="*/ 50213 w 338972"/>
                <a:gd name="connsiteY1" fmla="*/ 452677 h 506074"/>
                <a:gd name="connsiteX2" fmla="*/ 69369 w 338972"/>
                <a:gd name="connsiteY2" fmla="*/ 286043 h 506074"/>
                <a:gd name="connsiteX3" fmla="*/ 89324 w 338972"/>
                <a:gd name="connsiteY3" fmla="*/ 128697 h 506074"/>
                <a:gd name="connsiteX4" fmla="*/ 226526 w 338972"/>
                <a:gd name="connsiteY4" fmla="*/ 4455 h 506074"/>
                <a:gd name="connsiteX5" fmla="*/ 338972 w 338972"/>
                <a:gd name="connsiteY5" fmla="*/ 6466 h 506074"/>
                <a:gd name="connsiteX0" fmla="*/ 4200 w 315206"/>
                <a:gd name="connsiteY0" fmla="*/ 554700 h 561445"/>
                <a:gd name="connsiteX1" fmla="*/ 50213 w 315206"/>
                <a:gd name="connsiteY1" fmla="*/ 508048 h 561445"/>
                <a:gd name="connsiteX2" fmla="*/ 69369 w 315206"/>
                <a:gd name="connsiteY2" fmla="*/ 341414 h 561445"/>
                <a:gd name="connsiteX3" fmla="*/ 89324 w 315206"/>
                <a:gd name="connsiteY3" fmla="*/ 184068 h 561445"/>
                <a:gd name="connsiteX4" fmla="*/ 226526 w 315206"/>
                <a:gd name="connsiteY4" fmla="*/ 59826 h 561445"/>
                <a:gd name="connsiteX5" fmla="*/ 315206 w 315206"/>
                <a:gd name="connsiteY5" fmla="*/ 0 h 56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5206" h="561445">
                  <a:moveTo>
                    <a:pt x="4200" y="554700"/>
                  </a:moveTo>
                  <a:cubicBezTo>
                    <a:pt x="-15399" y="575867"/>
                    <a:pt x="39351" y="543596"/>
                    <a:pt x="50213" y="508048"/>
                  </a:cubicBezTo>
                  <a:cubicBezTo>
                    <a:pt x="61075" y="472500"/>
                    <a:pt x="62851" y="395411"/>
                    <a:pt x="69369" y="341414"/>
                  </a:cubicBezTo>
                  <a:cubicBezTo>
                    <a:pt x="75887" y="287417"/>
                    <a:pt x="63131" y="230999"/>
                    <a:pt x="89324" y="184068"/>
                  </a:cubicBezTo>
                  <a:cubicBezTo>
                    <a:pt x="115517" y="137137"/>
                    <a:pt x="188879" y="90504"/>
                    <a:pt x="226526" y="59826"/>
                  </a:cubicBezTo>
                  <a:cubicBezTo>
                    <a:pt x="264173" y="29148"/>
                    <a:pt x="265910" y="35766"/>
                    <a:pt x="315206" y="0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 59"/>
          <p:cNvSpPr>
            <a:spLocks noChangeArrowheads="1"/>
          </p:cNvSpPr>
          <p:nvPr/>
        </p:nvSpPr>
        <p:spPr bwMode="auto">
          <a:xfrm>
            <a:off x="1348480" y="3451345"/>
            <a:ext cx="688975" cy="263525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77"/>
          <p:cNvSpPr>
            <a:spLocks noChangeArrowheads="1"/>
          </p:cNvSpPr>
          <p:nvPr/>
        </p:nvSpPr>
        <p:spPr bwMode="auto">
          <a:xfrm>
            <a:off x="1440555" y="3432295"/>
            <a:ext cx="558800" cy="301625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eaLnBrk="1" hangingPunct="1"/>
            <a:r>
              <a:rPr lang="en-US" sz="1400" b="1" dirty="0">
                <a:solidFill>
                  <a:srgbClr val="F4F4F4"/>
                </a:solidFill>
                <a:cs typeface="Arial" charset="0"/>
              </a:rPr>
              <a:t>DTL</a:t>
            </a:r>
          </a:p>
        </p:txBody>
      </p:sp>
      <p:cxnSp>
        <p:nvCxnSpPr>
          <p:cNvPr id="54" name="Curved Connector 53"/>
          <p:cNvCxnSpPr>
            <a:stCxn id="19" idx="5"/>
            <a:endCxn id="42" idx="3"/>
          </p:cNvCxnSpPr>
          <p:nvPr/>
        </p:nvCxnSpPr>
        <p:spPr>
          <a:xfrm flipH="1">
            <a:off x="5105400" y="3916459"/>
            <a:ext cx="733778" cy="922241"/>
          </a:xfrm>
          <a:prstGeom prst="curvedConnector5">
            <a:avLst>
              <a:gd name="adj1" fmla="val -7833"/>
              <a:gd name="adj2" fmla="val 35541"/>
              <a:gd name="adj3" fmla="val 131154"/>
            </a:avLst>
          </a:prstGeom>
          <a:ln w="28575" cmpd="sng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876800" y="5105400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Amplifier</a:t>
            </a:r>
            <a:endParaRPr lang="en-US" sz="1400" dirty="0"/>
          </a:p>
        </p:txBody>
      </p:sp>
      <p:sp>
        <p:nvSpPr>
          <p:cNvPr id="56" name="Line 170"/>
          <p:cNvSpPr>
            <a:spLocks noChangeShapeType="1"/>
          </p:cNvSpPr>
          <p:nvPr/>
        </p:nvSpPr>
        <p:spPr bwMode="auto">
          <a:xfrm flipH="1">
            <a:off x="4724400" y="5334000"/>
            <a:ext cx="92075" cy="182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kern="1200"/>
          </a:p>
        </p:txBody>
      </p:sp>
      <p:sp>
        <p:nvSpPr>
          <p:cNvPr id="57" name="Line 170"/>
          <p:cNvSpPr>
            <a:spLocks noChangeShapeType="1"/>
          </p:cNvSpPr>
          <p:nvPr/>
        </p:nvSpPr>
        <p:spPr bwMode="auto">
          <a:xfrm flipH="1">
            <a:off x="4800600" y="5334000"/>
            <a:ext cx="92075" cy="182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kern="1200"/>
          </a:p>
        </p:txBody>
      </p:sp>
      <p:sp>
        <p:nvSpPr>
          <p:cNvPr id="58" name="Line 170"/>
          <p:cNvSpPr>
            <a:spLocks noChangeShapeType="1"/>
          </p:cNvSpPr>
          <p:nvPr/>
        </p:nvSpPr>
        <p:spPr bwMode="auto">
          <a:xfrm flipH="1">
            <a:off x="2657993" y="4572000"/>
            <a:ext cx="92075" cy="182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kern="1200"/>
          </a:p>
        </p:txBody>
      </p:sp>
      <p:sp>
        <p:nvSpPr>
          <p:cNvPr id="59" name="Line 170"/>
          <p:cNvSpPr>
            <a:spLocks noChangeShapeType="1"/>
          </p:cNvSpPr>
          <p:nvPr/>
        </p:nvSpPr>
        <p:spPr bwMode="auto">
          <a:xfrm flipH="1">
            <a:off x="2734193" y="4572000"/>
            <a:ext cx="92075" cy="182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kern="1200"/>
          </a:p>
        </p:txBody>
      </p:sp>
      <p:sp>
        <p:nvSpPr>
          <p:cNvPr id="60" name="Freeform 59"/>
          <p:cNvSpPr/>
          <p:nvPr/>
        </p:nvSpPr>
        <p:spPr>
          <a:xfrm flipV="1">
            <a:off x="2511778" y="4679328"/>
            <a:ext cx="738073" cy="276589"/>
          </a:xfrm>
          <a:custGeom>
            <a:avLst/>
            <a:gdLst>
              <a:gd name="connsiteX0" fmla="*/ 0 w 838817"/>
              <a:gd name="connsiteY0" fmla="*/ 278694 h 632128"/>
              <a:gd name="connsiteX1" fmla="*/ 141111 w 838817"/>
              <a:gd name="connsiteY1" fmla="*/ 579731 h 632128"/>
              <a:gd name="connsiteX2" fmla="*/ 395111 w 838817"/>
              <a:gd name="connsiteY2" fmla="*/ 607954 h 632128"/>
              <a:gd name="connsiteX3" fmla="*/ 489185 w 838817"/>
              <a:gd name="connsiteY3" fmla="*/ 325731 h 632128"/>
              <a:gd name="connsiteX4" fmla="*/ 573852 w 838817"/>
              <a:gd name="connsiteY4" fmla="*/ 24694 h 632128"/>
              <a:gd name="connsiteX5" fmla="*/ 809037 w 838817"/>
              <a:gd name="connsiteY5" fmla="*/ 52917 h 632128"/>
              <a:gd name="connsiteX6" fmla="*/ 827852 w 838817"/>
              <a:gd name="connsiteY6" fmla="*/ 335139 h 632128"/>
              <a:gd name="connsiteX0" fmla="*/ 0 w 838817"/>
              <a:gd name="connsiteY0" fmla="*/ 273604 h 627038"/>
              <a:gd name="connsiteX1" fmla="*/ 141111 w 838817"/>
              <a:gd name="connsiteY1" fmla="*/ 574641 h 627038"/>
              <a:gd name="connsiteX2" fmla="*/ 395111 w 838817"/>
              <a:gd name="connsiteY2" fmla="*/ 602864 h 627038"/>
              <a:gd name="connsiteX3" fmla="*/ 489185 w 838817"/>
              <a:gd name="connsiteY3" fmla="*/ 320641 h 627038"/>
              <a:gd name="connsiteX4" fmla="*/ 573852 w 838817"/>
              <a:gd name="connsiteY4" fmla="*/ 19604 h 627038"/>
              <a:gd name="connsiteX5" fmla="*/ 809037 w 838817"/>
              <a:gd name="connsiteY5" fmla="*/ 47827 h 627038"/>
              <a:gd name="connsiteX6" fmla="*/ 827852 w 838817"/>
              <a:gd name="connsiteY6" fmla="*/ 198346 h 627038"/>
              <a:gd name="connsiteX0" fmla="*/ 0 w 840669"/>
              <a:gd name="connsiteY0" fmla="*/ 225777 h 579211"/>
              <a:gd name="connsiteX1" fmla="*/ 141111 w 840669"/>
              <a:gd name="connsiteY1" fmla="*/ 526814 h 579211"/>
              <a:gd name="connsiteX2" fmla="*/ 395111 w 840669"/>
              <a:gd name="connsiteY2" fmla="*/ 555037 h 579211"/>
              <a:gd name="connsiteX3" fmla="*/ 489185 w 840669"/>
              <a:gd name="connsiteY3" fmla="*/ 272814 h 579211"/>
              <a:gd name="connsiteX4" fmla="*/ 542899 w 840669"/>
              <a:gd name="connsiteY4" fmla="*/ 150518 h 579211"/>
              <a:gd name="connsiteX5" fmla="*/ 809037 w 840669"/>
              <a:gd name="connsiteY5" fmla="*/ 0 h 579211"/>
              <a:gd name="connsiteX6" fmla="*/ 827852 w 840669"/>
              <a:gd name="connsiteY6" fmla="*/ 150519 h 579211"/>
              <a:gd name="connsiteX0" fmla="*/ 0 w 829237"/>
              <a:gd name="connsiteY0" fmla="*/ 146701 h 500135"/>
              <a:gd name="connsiteX1" fmla="*/ 141111 w 829237"/>
              <a:gd name="connsiteY1" fmla="*/ 447738 h 500135"/>
              <a:gd name="connsiteX2" fmla="*/ 395111 w 829237"/>
              <a:gd name="connsiteY2" fmla="*/ 475961 h 500135"/>
              <a:gd name="connsiteX3" fmla="*/ 489185 w 829237"/>
              <a:gd name="connsiteY3" fmla="*/ 193738 h 500135"/>
              <a:gd name="connsiteX4" fmla="*/ 542899 w 829237"/>
              <a:gd name="connsiteY4" fmla="*/ 71442 h 500135"/>
              <a:gd name="connsiteX5" fmla="*/ 726495 w 829237"/>
              <a:gd name="connsiteY5" fmla="*/ 14998 h 500135"/>
              <a:gd name="connsiteX6" fmla="*/ 827852 w 829237"/>
              <a:gd name="connsiteY6" fmla="*/ 71443 h 500135"/>
              <a:gd name="connsiteX0" fmla="*/ 0 w 829237"/>
              <a:gd name="connsiteY0" fmla="*/ 375005 h 686096"/>
              <a:gd name="connsiteX1" fmla="*/ 141111 w 829237"/>
              <a:gd name="connsiteY1" fmla="*/ 676042 h 686096"/>
              <a:gd name="connsiteX2" fmla="*/ 375354 w 829237"/>
              <a:gd name="connsiteY2" fmla="*/ 3048 h 686096"/>
              <a:gd name="connsiteX3" fmla="*/ 489185 w 829237"/>
              <a:gd name="connsiteY3" fmla="*/ 422042 h 686096"/>
              <a:gd name="connsiteX4" fmla="*/ 542899 w 829237"/>
              <a:gd name="connsiteY4" fmla="*/ 299746 h 686096"/>
              <a:gd name="connsiteX5" fmla="*/ 726495 w 829237"/>
              <a:gd name="connsiteY5" fmla="*/ 243302 h 686096"/>
              <a:gd name="connsiteX6" fmla="*/ 827852 w 829237"/>
              <a:gd name="connsiteY6" fmla="*/ 299747 h 686096"/>
              <a:gd name="connsiteX0" fmla="*/ 0 w 829237"/>
              <a:gd name="connsiteY0" fmla="*/ 389699 h 447099"/>
              <a:gd name="connsiteX1" fmla="*/ 111477 w 829237"/>
              <a:gd name="connsiteY1" fmla="*/ 108593 h 447099"/>
              <a:gd name="connsiteX2" fmla="*/ 375354 w 829237"/>
              <a:gd name="connsiteY2" fmla="*/ 17742 h 447099"/>
              <a:gd name="connsiteX3" fmla="*/ 489185 w 829237"/>
              <a:gd name="connsiteY3" fmla="*/ 436736 h 447099"/>
              <a:gd name="connsiteX4" fmla="*/ 542899 w 829237"/>
              <a:gd name="connsiteY4" fmla="*/ 314440 h 447099"/>
              <a:gd name="connsiteX5" fmla="*/ 726495 w 829237"/>
              <a:gd name="connsiteY5" fmla="*/ 257996 h 447099"/>
              <a:gd name="connsiteX6" fmla="*/ 827852 w 829237"/>
              <a:gd name="connsiteY6" fmla="*/ 314441 h 447099"/>
              <a:gd name="connsiteX0" fmla="*/ 0 w 829237"/>
              <a:gd name="connsiteY0" fmla="*/ 381639 h 408135"/>
              <a:gd name="connsiteX1" fmla="*/ 111477 w 829237"/>
              <a:gd name="connsiteY1" fmla="*/ 100533 h 408135"/>
              <a:gd name="connsiteX2" fmla="*/ 375354 w 829237"/>
              <a:gd name="connsiteY2" fmla="*/ 9682 h 408135"/>
              <a:gd name="connsiteX3" fmla="*/ 542899 w 829237"/>
              <a:gd name="connsiteY3" fmla="*/ 306380 h 408135"/>
              <a:gd name="connsiteX4" fmla="*/ 726495 w 829237"/>
              <a:gd name="connsiteY4" fmla="*/ 249936 h 408135"/>
              <a:gd name="connsiteX5" fmla="*/ 827852 w 829237"/>
              <a:gd name="connsiteY5" fmla="*/ 306381 h 408135"/>
              <a:gd name="connsiteX0" fmla="*/ 0 w 829237"/>
              <a:gd name="connsiteY0" fmla="*/ 375427 h 401923"/>
              <a:gd name="connsiteX1" fmla="*/ 111477 w 829237"/>
              <a:gd name="connsiteY1" fmla="*/ 94321 h 401923"/>
              <a:gd name="connsiteX2" fmla="*/ 375354 w 829237"/>
              <a:gd name="connsiteY2" fmla="*/ 3470 h 401923"/>
              <a:gd name="connsiteX3" fmla="*/ 592289 w 829237"/>
              <a:gd name="connsiteY3" fmla="*/ 194324 h 401923"/>
              <a:gd name="connsiteX4" fmla="*/ 726495 w 829237"/>
              <a:gd name="connsiteY4" fmla="*/ 243724 h 401923"/>
              <a:gd name="connsiteX5" fmla="*/ 827852 w 829237"/>
              <a:gd name="connsiteY5" fmla="*/ 300169 h 401923"/>
              <a:gd name="connsiteX0" fmla="*/ 0 w 829237"/>
              <a:gd name="connsiteY0" fmla="*/ 296899 h 322295"/>
              <a:gd name="connsiteX1" fmla="*/ 111477 w 829237"/>
              <a:gd name="connsiteY1" fmla="*/ 15793 h 322295"/>
              <a:gd name="connsiteX2" fmla="*/ 375354 w 829237"/>
              <a:gd name="connsiteY2" fmla="*/ 44015 h 322295"/>
              <a:gd name="connsiteX3" fmla="*/ 592289 w 829237"/>
              <a:gd name="connsiteY3" fmla="*/ 115796 h 322295"/>
              <a:gd name="connsiteX4" fmla="*/ 726495 w 829237"/>
              <a:gd name="connsiteY4" fmla="*/ 165196 h 322295"/>
              <a:gd name="connsiteX5" fmla="*/ 827852 w 829237"/>
              <a:gd name="connsiteY5" fmla="*/ 221641 h 322295"/>
              <a:gd name="connsiteX0" fmla="*/ 0 w 829237"/>
              <a:gd name="connsiteY0" fmla="*/ 253935 h 293005"/>
              <a:gd name="connsiteX1" fmla="*/ 170745 w 829237"/>
              <a:gd name="connsiteY1" fmla="*/ 131596 h 293005"/>
              <a:gd name="connsiteX2" fmla="*/ 375354 w 829237"/>
              <a:gd name="connsiteY2" fmla="*/ 1051 h 293005"/>
              <a:gd name="connsiteX3" fmla="*/ 592289 w 829237"/>
              <a:gd name="connsiteY3" fmla="*/ 72832 h 293005"/>
              <a:gd name="connsiteX4" fmla="*/ 726495 w 829237"/>
              <a:gd name="connsiteY4" fmla="*/ 122232 h 293005"/>
              <a:gd name="connsiteX5" fmla="*/ 827852 w 829237"/>
              <a:gd name="connsiteY5" fmla="*/ 178677 h 293005"/>
              <a:gd name="connsiteX0" fmla="*/ 0 w 809959"/>
              <a:gd name="connsiteY0" fmla="*/ 253935 h 504221"/>
              <a:gd name="connsiteX1" fmla="*/ 170745 w 809959"/>
              <a:gd name="connsiteY1" fmla="*/ 131596 h 504221"/>
              <a:gd name="connsiteX2" fmla="*/ 375354 w 809959"/>
              <a:gd name="connsiteY2" fmla="*/ 1051 h 504221"/>
              <a:gd name="connsiteX3" fmla="*/ 592289 w 809959"/>
              <a:gd name="connsiteY3" fmla="*/ 72832 h 504221"/>
              <a:gd name="connsiteX4" fmla="*/ 726495 w 809959"/>
              <a:gd name="connsiteY4" fmla="*/ 122232 h 504221"/>
              <a:gd name="connsiteX5" fmla="*/ 808095 w 809959"/>
              <a:gd name="connsiteY5" fmla="*/ 504221 h 504221"/>
              <a:gd name="connsiteX0" fmla="*/ 0 w 809480"/>
              <a:gd name="connsiteY0" fmla="*/ 260139 h 588028"/>
              <a:gd name="connsiteX1" fmla="*/ 170745 w 809480"/>
              <a:gd name="connsiteY1" fmla="*/ 137800 h 588028"/>
              <a:gd name="connsiteX2" fmla="*/ 375354 w 809480"/>
              <a:gd name="connsiteY2" fmla="*/ 7255 h 588028"/>
              <a:gd name="connsiteX3" fmla="*/ 592289 w 809480"/>
              <a:gd name="connsiteY3" fmla="*/ 79036 h 588028"/>
              <a:gd name="connsiteX4" fmla="*/ 706739 w 809480"/>
              <a:gd name="connsiteY4" fmla="*/ 588028 h 588028"/>
              <a:gd name="connsiteX5" fmla="*/ 808095 w 809480"/>
              <a:gd name="connsiteY5" fmla="*/ 510425 h 5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9480" h="588028">
                <a:moveTo>
                  <a:pt x="0" y="260139"/>
                </a:moveTo>
                <a:cubicBezTo>
                  <a:pt x="37629" y="383219"/>
                  <a:pt x="108186" y="179947"/>
                  <a:pt x="170745" y="137800"/>
                </a:cubicBezTo>
                <a:cubicBezTo>
                  <a:pt x="233304" y="95653"/>
                  <a:pt x="305097" y="17049"/>
                  <a:pt x="375354" y="7255"/>
                </a:cubicBezTo>
                <a:cubicBezTo>
                  <a:pt x="445611" y="-2539"/>
                  <a:pt x="537058" y="-17759"/>
                  <a:pt x="592289" y="79036"/>
                </a:cubicBezTo>
                <a:cubicBezTo>
                  <a:pt x="647520" y="175831"/>
                  <a:pt x="659247" y="588028"/>
                  <a:pt x="706739" y="588028"/>
                </a:cubicBezTo>
                <a:cubicBezTo>
                  <a:pt x="754231" y="588028"/>
                  <a:pt x="819854" y="395184"/>
                  <a:pt x="808095" y="510425"/>
                </a:cubicBezTo>
              </a:path>
            </a:pathLst>
          </a:cu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3505200" y="4724400"/>
            <a:ext cx="304799" cy="609600"/>
            <a:chOff x="3505200" y="4876800"/>
            <a:chExt cx="304799" cy="609600"/>
          </a:xfrm>
        </p:grpSpPr>
        <p:sp>
          <p:nvSpPr>
            <p:cNvPr id="62" name="Freeform 244"/>
            <p:cNvSpPr>
              <a:spLocks/>
            </p:cNvSpPr>
            <p:nvPr/>
          </p:nvSpPr>
          <p:spPr bwMode="auto">
            <a:xfrm>
              <a:off x="3581400" y="4876800"/>
              <a:ext cx="139750" cy="609600"/>
            </a:xfrm>
            <a:custGeom>
              <a:avLst/>
              <a:gdLst>
                <a:gd name="T0" fmla="*/ 58 w 116"/>
                <a:gd name="T1" fmla="*/ 0 h 1152"/>
                <a:gd name="T2" fmla="*/ 58 w 116"/>
                <a:gd name="T3" fmla="*/ 230 h 1152"/>
                <a:gd name="T4" fmla="*/ 116 w 116"/>
                <a:gd name="T5" fmla="*/ 288 h 1152"/>
                <a:gd name="T6" fmla="*/ 0 w 116"/>
                <a:gd name="T7" fmla="*/ 403 h 1152"/>
                <a:gd name="T8" fmla="*/ 116 w 116"/>
                <a:gd name="T9" fmla="*/ 518 h 1152"/>
                <a:gd name="T10" fmla="*/ 0 w 116"/>
                <a:gd name="T11" fmla="*/ 634 h 1152"/>
                <a:gd name="T12" fmla="*/ 116 w 116"/>
                <a:gd name="T13" fmla="*/ 749 h 1152"/>
                <a:gd name="T14" fmla="*/ 0 w 116"/>
                <a:gd name="T15" fmla="*/ 864 h 1152"/>
                <a:gd name="T16" fmla="*/ 58 w 116"/>
                <a:gd name="T17" fmla="*/ 922 h 1152"/>
                <a:gd name="T18" fmla="*/ 58 w 116"/>
                <a:gd name="T19" fmla="*/ 115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1152">
                  <a:moveTo>
                    <a:pt x="58" y="0"/>
                  </a:moveTo>
                  <a:lnTo>
                    <a:pt x="58" y="230"/>
                  </a:lnTo>
                  <a:lnTo>
                    <a:pt x="116" y="288"/>
                  </a:lnTo>
                  <a:lnTo>
                    <a:pt x="0" y="403"/>
                  </a:lnTo>
                  <a:lnTo>
                    <a:pt x="116" y="518"/>
                  </a:lnTo>
                  <a:lnTo>
                    <a:pt x="0" y="634"/>
                  </a:lnTo>
                  <a:lnTo>
                    <a:pt x="116" y="749"/>
                  </a:lnTo>
                  <a:lnTo>
                    <a:pt x="0" y="864"/>
                  </a:lnTo>
                  <a:lnTo>
                    <a:pt x="58" y="922"/>
                  </a:lnTo>
                  <a:lnTo>
                    <a:pt x="58" y="1152"/>
                  </a:lnTo>
                </a:path>
              </a:pathLst>
            </a:custGeom>
            <a:noFill/>
            <a:ln w="19050" cap="flat" cmpd="sng">
              <a:solidFill>
                <a:srgbClr val="00009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170"/>
            <p:cNvSpPr>
              <a:spLocks noChangeShapeType="1"/>
            </p:cNvSpPr>
            <p:nvPr/>
          </p:nvSpPr>
          <p:spPr bwMode="auto">
            <a:xfrm flipH="1">
              <a:off x="3505200" y="5181600"/>
              <a:ext cx="304799" cy="0"/>
            </a:xfrm>
            <a:prstGeom prst="line">
              <a:avLst/>
            </a:prstGeom>
            <a:noFill/>
            <a:ln w="19050">
              <a:solidFill>
                <a:srgbClr val="00009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120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124201" y="4724400"/>
            <a:ext cx="304799" cy="609600"/>
            <a:chOff x="3124201" y="4876800"/>
            <a:chExt cx="304799" cy="609600"/>
          </a:xfrm>
        </p:grpSpPr>
        <p:sp>
          <p:nvSpPr>
            <p:cNvPr id="65" name="Freeform 244"/>
            <p:cNvSpPr>
              <a:spLocks/>
            </p:cNvSpPr>
            <p:nvPr/>
          </p:nvSpPr>
          <p:spPr bwMode="auto">
            <a:xfrm>
              <a:off x="3200400" y="4876800"/>
              <a:ext cx="139750" cy="609600"/>
            </a:xfrm>
            <a:custGeom>
              <a:avLst/>
              <a:gdLst>
                <a:gd name="T0" fmla="*/ 58 w 116"/>
                <a:gd name="T1" fmla="*/ 0 h 1152"/>
                <a:gd name="T2" fmla="*/ 58 w 116"/>
                <a:gd name="T3" fmla="*/ 230 h 1152"/>
                <a:gd name="T4" fmla="*/ 116 w 116"/>
                <a:gd name="T5" fmla="*/ 288 h 1152"/>
                <a:gd name="T6" fmla="*/ 0 w 116"/>
                <a:gd name="T7" fmla="*/ 403 h 1152"/>
                <a:gd name="T8" fmla="*/ 116 w 116"/>
                <a:gd name="T9" fmla="*/ 518 h 1152"/>
                <a:gd name="T10" fmla="*/ 0 w 116"/>
                <a:gd name="T11" fmla="*/ 634 h 1152"/>
                <a:gd name="T12" fmla="*/ 116 w 116"/>
                <a:gd name="T13" fmla="*/ 749 h 1152"/>
                <a:gd name="T14" fmla="*/ 0 w 116"/>
                <a:gd name="T15" fmla="*/ 864 h 1152"/>
                <a:gd name="T16" fmla="*/ 58 w 116"/>
                <a:gd name="T17" fmla="*/ 922 h 1152"/>
                <a:gd name="T18" fmla="*/ 58 w 116"/>
                <a:gd name="T19" fmla="*/ 115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1152">
                  <a:moveTo>
                    <a:pt x="58" y="0"/>
                  </a:moveTo>
                  <a:lnTo>
                    <a:pt x="58" y="230"/>
                  </a:lnTo>
                  <a:lnTo>
                    <a:pt x="116" y="288"/>
                  </a:lnTo>
                  <a:lnTo>
                    <a:pt x="0" y="403"/>
                  </a:lnTo>
                  <a:lnTo>
                    <a:pt x="116" y="518"/>
                  </a:lnTo>
                  <a:lnTo>
                    <a:pt x="0" y="634"/>
                  </a:lnTo>
                  <a:lnTo>
                    <a:pt x="116" y="749"/>
                  </a:lnTo>
                  <a:lnTo>
                    <a:pt x="0" y="864"/>
                  </a:lnTo>
                  <a:lnTo>
                    <a:pt x="58" y="922"/>
                  </a:lnTo>
                  <a:lnTo>
                    <a:pt x="58" y="1152"/>
                  </a:lnTo>
                </a:path>
              </a:pathLst>
            </a:custGeom>
            <a:noFill/>
            <a:ln w="19050" cap="flat" cmpd="sng">
              <a:solidFill>
                <a:srgbClr val="00009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170"/>
            <p:cNvSpPr>
              <a:spLocks noChangeShapeType="1"/>
            </p:cNvSpPr>
            <p:nvPr/>
          </p:nvSpPr>
          <p:spPr bwMode="auto">
            <a:xfrm flipH="1">
              <a:off x="3124201" y="5181600"/>
              <a:ext cx="304799" cy="0"/>
            </a:xfrm>
            <a:prstGeom prst="line">
              <a:avLst/>
            </a:prstGeom>
            <a:noFill/>
            <a:ln w="19050">
              <a:solidFill>
                <a:srgbClr val="00009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1200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2895600" y="4343400"/>
            <a:ext cx="1102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Attenuators</a:t>
            </a:r>
            <a:endParaRPr lang="en-US" sz="1400" dirty="0"/>
          </a:p>
        </p:txBody>
      </p:sp>
      <p:sp>
        <p:nvSpPr>
          <p:cNvPr id="68" name="Freeform 67"/>
          <p:cNvSpPr/>
          <p:nvPr/>
        </p:nvSpPr>
        <p:spPr>
          <a:xfrm>
            <a:off x="3648939" y="4603692"/>
            <a:ext cx="2168310" cy="926101"/>
          </a:xfrm>
          <a:custGeom>
            <a:avLst/>
            <a:gdLst>
              <a:gd name="connsiteX0" fmla="*/ 1923318 w 2169311"/>
              <a:gd name="connsiteY0" fmla="*/ 317509 h 1010737"/>
              <a:gd name="connsiteX1" fmla="*/ 2064429 w 2169311"/>
              <a:gd name="connsiteY1" fmla="*/ 308102 h 1010737"/>
              <a:gd name="connsiteX2" fmla="*/ 2149096 w 2169311"/>
              <a:gd name="connsiteY2" fmla="*/ 797287 h 1010737"/>
              <a:gd name="connsiteX3" fmla="*/ 1669318 w 2169311"/>
              <a:gd name="connsiteY3" fmla="*/ 985435 h 1010737"/>
              <a:gd name="connsiteX4" fmla="*/ 1189540 w 2169311"/>
              <a:gd name="connsiteY4" fmla="*/ 957213 h 1010737"/>
              <a:gd name="connsiteX5" fmla="*/ 860281 w 2169311"/>
              <a:gd name="connsiteY5" fmla="*/ 515065 h 1010737"/>
              <a:gd name="connsiteX6" fmla="*/ 672133 w 2169311"/>
              <a:gd name="connsiteY6" fmla="*/ 54102 h 1010737"/>
              <a:gd name="connsiteX7" fmla="*/ 117096 w 2169311"/>
              <a:gd name="connsiteY7" fmla="*/ 16472 h 1010737"/>
              <a:gd name="connsiteX8" fmla="*/ 13614 w 2169311"/>
              <a:gd name="connsiteY8" fmla="*/ 119954 h 1010737"/>
              <a:gd name="connsiteX9" fmla="*/ 4207 w 2169311"/>
              <a:gd name="connsiteY9" fmla="*/ 204621 h 1010737"/>
              <a:gd name="connsiteX0" fmla="*/ 1919336 w 2165329"/>
              <a:gd name="connsiteY0" fmla="*/ 319936 h 1013164"/>
              <a:gd name="connsiteX1" fmla="*/ 2060447 w 2165329"/>
              <a:gd name="connsiteY1" fmla="*/ 310529 h 1013164"/>
              <a:gd name="connsiteX2" fmla="*/ 2145114 w 2165329"/>
              <a:gd name="connsiteY2" fmla="*/ 799714 h 1013164"/>
              <a:gd name="connsiteX3" fmla="*/ 1665336 w 2165329"/>
              <a:gd name="connsiteY3" fmla="*/ 987862 h 1013164"/>
              <a:gd name="connsiteX4" fmla="*/ 1185558 w 2165329"/>
              <a:gd name="connsiteY4" fmla="*/ 959640 h 1013164"/>
              <a:gd name="connsiteX5" fmla="*/ 856299 w 2165329"/>
              <a:gd name="connsiteY5" fmla="*/ 517492 h 1013164"/>
              <a:gd name="connsiteX6" fmla="*/ 668151 w 2165329"/>
              <a:gd name="connsiteY6" fmla="*/ 56529 h 1013164"/>
              <a:gd name="connsiteX7" fmla="*/ 113114 w 2165329"/>
              <a:gd name="connsiteY7" fmla="*/ 18899 h 1013164"/>
              <a:gd name="connsiteX8" fmla="*/ 84891 w 2165329"/>
              <a:gd name="connsiteY8" fmla="*/ 160011 h 1013164"/>
              <a:gd name="connsiteX9" fmla="*/ 225 w 2165329"/>
              <a:gd name="connsiteY9" fmla="*/ 207048 h 1013164"/>
              <a:gd name="connsiteX0" fmla="*/ 1919336 w 2165329"/>
              <a:gd name="connsiteY0" fmla="*/ 302070 h 995298"/>
              <a:gd name="connsiteX1" fmla="*/ 2060447 w 2165329"/>
              <a:gd name="connsiteY1" fmla="*/ 292663 h 995298"/>
              <a:gd name="connsiteX2" fmla="*/ 2145114 w 2165329"/>
              <a:gd name="connsiteY2" fmla="*/ 781848 h 995298"/>
              <a:gd name="connsiteX3" fmla="*/ 1665336 w 2165329"/>
              <a:gd name="connsiteY3" fmla="*/ 969996 h 995298"/>
              <a:gd name="connsiteX4" fmla="*/ 1185558 w 2165329"/>
              <a:gd name="connsiteY4" fmla="*/ 941774 h 995298"/>
              <a:gd name="connsiteX5" fmla="*/ 856299 w 2165329"/>
              <a:gd name="connsiteY5" fmla="*/ 499626 h 995298"/>
              <a:gd name="connsiteX6" fmla="*/ 668151 w 2165329"/>
              <a:gd name="connsiteY6" fmla="*/ 38663 h 995298"/>
              <a:gd name="connsiteX7" fmla="*/ 320077 w 2165329"/>
              <a:gd name="connsiteY7" fmla="*/ 76293 h 995298"/>
              <a:gd name="connsiteX8" fmla="*/ 113114 w 2165329"/>
              <a:gd name="connsiteY8" fmla="*/ 1033 h 995298"/>
              <a:gd name="connsiteX9" fmla="*/ 84891 w 2165329"/>
              <a:gd name="connsiteY9" fmla="*/ 142145 h 995298"/>
              <a:gd name="connsiteX10" fmla="*/ 225 w 2165329"/>
              <a:gd name="connsiteY10" fmla="*/ 189182 h 995298"/>
              <a:gd name="connsiteX0" fmla="*/ 1919387 w 2165380"/>
              <a:gd name="connsiteY0" fmla="*/ 286466 h 979694"/>
              <a:gd name="connsiteX1" fmla="*/ 2060498 w 2165380"/>
              <a:gd name="connsiteY1" fmla="*/ 277059 h 979694"/>
              <a:gd name="connsiteX2" fmla="*/ 2145165 w 2165380"/>
              <a:gd name="connsiteY2" fmla="*/ 766244 h 979694"/>
              <a:gd name="connsiteX3" fmla="*/ 1665387 w 2165380"/>
              <a:gd name="connsiteY3" fmla="*/ 954392 h 979694"/>
              <a:gd name="connsiteX4" fmla="*/ 1185609 w 2165380"/>
              <a:gd name="connsiteY4" fmla="*/ 926170 h 979694"/>
              <a:gd name="connsiteX5" fmla="*/ 856350 w 2165380"/>
              <a:gd name="connsiteY5" fmla="*/ 484022 h 979694"/>
              <a:gd name="connsiteX6" fmla="*/ 668202 w 2165380"/>
              <a:gd name="connsiteY6" fmla="*/ 23059 h 979694"/>
              <a:gd name="connsiteX7" fmla="*/ 320128 w 2165380"/>
              <a:gd name="connsiteY7" fmla="*/ 60689 h 979694"/>
              <a:gd name="connsiteX8" fmla="*/ 197831 w 2165380"/>
              <a:gd name="connsiteY8" fmla="*/ 60689 h 979694"/>
              <a:gd name="connsiteX9" fmla="*/ 84942 w 2165380"/>
              <a:gd name="connsiteY9" fmla="*/ 126541 h 979694"/>
              <a:gd name="connsiteX10" fmla="*/ 276 w 2165380"/>
              <a:gd name="connsiteY10" fmla="*/ 173578 h 979694"/>
              <a:gd name="connsiteX0" fmla="*/ 1920246 w 2166239"/>
              <a:gd name="connsiteY0" fmla="*/ 286466 h 979694"/>
              <a:gd name="connsiteX1" fmla="*/ 2061357 w 2166239"/>
              <a:gd name="connsiteY1" fmla="*/ 277059 h 979694"/>
              <a:gd name="connsiteX2" fmla="*/ 2146024 w 2166239"/>
              <a:gd name="connsiteY2" fmla="*/ 766244 h 979694"/>
              <a:gd name="connsiteX3" fmla="*/ 1666246 w 2166239"/>
              <a:gd name="connsiteY3" fmla="*/ 954392 h 979694"/>
              <a:gd name="connsiteX4" fmla="*/ 1186468 w 2166239"/>
              <a:gd name="connsiteY4" fmla="*/ 926170 h 979694"/>
              <a:gd name="connsiteX5" fmla="*/ 857209 w 2166239"/>
              <a:gd name="connsiteY5" fmla="*/ 484022 h 979694"/>
              <a:gd name="connsiteX6" fmla="*/ 669061 w 2166239"/>
              <a:gd name="connsiteY6" fmla="*/ 23059 h 979694"/>
              <a:gd name="connsiteX7" fmla="*/ 320987 w 2166239"/>
              <a:gd name="connsiteY7" fmla="*/ 60689 h 979694"/>
              <a:gd name="connsiteX8" fmla="*/ 198690 w 2166239"/>
              <a:gd name="connsiteY8" fmla="*/ 60689 h 979694"/>
              <a:gd name="connsiteX9" fmla="*/ 38764 w 2166239"/>
              <a:gd name="connsiteY9" fmla="*/ 117133 h 979694"/>
              <a:gd name="connsiteX10" fmla="*/ 1135 w 2166239"/>
              <a:gd name="connsiteY10" fmla="*/ 173578 h 979694"/>
              <a:gd name="connsiteX0" fmla="*/ 1920246 w 2166239"/>
              <a:gd name="connsiteY0" fmla="*/ 285172 h 979558"/>
              <a:gd name="connsiteX1" fmla="*/ 2061357 w 2166239"/>
              <a:gd name="connsiteY1" fmla="*/ 275765 h 979558"/>
              <a:gd name="connsiteX2" fmla="*/ 2146024 w 2166239"/>
              <a:gd name="connsiteY2" fmla="*/ 764950 h 979558"/>
              <a:gd name="connsiteX3" fmla="*/ 1666246 w 2166239"/>
              <a:gd name="connsiteY3" fmla="*/ 953098 h 979558"/>
              <a:gd name="connsiteX4" fmla="*/ 1186468 w 2166239"/>
              <a:gd name="connsiteY4" fmla="*/ 924876 h 979558"/>
              <a:gd name="connsiteX5" fmla="*/ 1007727 w 2166239"/>
              <a:gd name="connsiteY5" fmla="*/ 463913 h 979558"/>
              <a:gd name="connsiteX6" fmla="*/ 669061 w 2166239"/>
              <a:gd name="connsiteY6" fmla="*/ 21765 h 979558"/>
              <a:gd name="connsiteX7" fmla="*/ 320987 w 2166239"/>
              <a:gd name="connsiteY7" fmla="*/ 59395 h 979558"/>
              <a:gd name="connsiteX8" fmla="*/ 198690 w 2166239"/>
              <a:gd name="connsiteY8" fmla="*/ 59395 h 979558"/>
              <a:gd name="connsiteX9" fmla="*/ 38764 w 2166239"/>
              <a:gd name="connsiteY9" fmla="*/ 115839 h 979558"/>
              <a:gd name="connsiteX10" fmla="*/ 1135 w 2166239"/>
              <a:gd name="connsiteY10" fmla="*/ 172284 h 979558"/>
              <a:gd name="connsiteX0" fmla="*/ 1920246 w 2166239"/>
              <a:gd name="connsiteY0" fmla="*/ 231715 h 926101"/>
              <a:gd name="connsiteX1" fmla="*/ 2061357 w 2166239"/>
              <a:gd name="connsiteY1" fmla="*/ 222308 h 926101"/>
              <a:gd name="connsiteX2" fmla="*/ 2146024 w 2166239"/>
              <a:gd name="connsiteY2" fmla="*/ 711493 h 926101"/>
              <a:gd name="connsiteX3" fmla="*/ 1666246 w 2166239"/>
              <a:gd name="connsiteY3" fmla="*/ 899641 h 926101"/>
              <a:gd name="connsiteX4" fmla="*/ 1186468 w 2166239"/>
              <a:gd name="connsiteY4" fmla="*/ 871419 h 926101"/>
              <a:gd name="connsiteX5" fmla="*/ 1007727 w 2166239"/>
              <a:gd name="connsiteY5" fmla="*/ 410456 h 926101"/>
              <a:gd name="connsiteX6" fmla="*/ 725505 w 2166239"/>
              <a:gd name="connsiteY6" fmla="*/ 90604 h 926101"/>
              <a:gd name="connsiteX7" fmla="*/ 320987 w 2166239"/>
              <a:gd name="connsiteY7" fmla="*/ 5938 h 926101"/>
              <a:gd name="connsiteX8" fmla="*/ 198690 w 2166239"/>
              <a:gd name="connsiteY8" fmla="*/ 5938 h 926101"/>
              <a:gd name="connsiteX9" fmla="*/ 38764 w 2166239"/>
              <a:gd name="connsiteY9" fmla="*/ 62382 h 926101"/>
              <a:gd name="connsiteX10" fmla="*/ 1135 w 2166239"/>
              <a:gd name="connsiteY10" fmla="*/ 118827 h 926101"/>
              <a:gd name="connsiteX0" fmla="*/ 1920246 w 2170078"/>
              <a:gd name="connsiteY0" fmla="*/ 231715 h 926101"/>
              <a:gd name="connsiteX1" fmla="*/ 2079942 w 2170078"/>
              <a:gd name="connsiteY1" fmla="*/ 309040 h 926101"/>
              <a:gd name="connsiteX2" fmla="*/ 2146024 w 2170078"/>
              <a:gd name="connsiteY2" fmla="*/ 711493 h 926101"/>
              <a:gd name="connsiteX3" fmla="*/ 1666246 w 2170078"/>
              <a:gd name="connsiteY3" fmla="*/ 899641 h 926101"/>
              <a:gd name="connsiteX4" fmla="*/ 1186468 w 2170078"/>
              <a:gd name="connsiteY4" fmla="*/ 871419 h 926101"/>
              <a:gd name="connsiteX5" fmla="*/ 1007727 w 2170078"/>
              <a:gd name="connsiteY5" fmla="*/ 410456 h 926101"/>
              <a:gd name="connsiteX6" fmla="*/ 725505 w 2170078"/>
              <a:gd name="connsiteY6" fmla="*/ 90604 h 926101"/>
              <a:gd name="connsiteX7" fmla="*/ 320987 w 2170078"/>
              <a:gd name="connsiteY7" fmla="*/ 5938 h 926101"/>
              <a:gd name="connsiteX8" fmla="*/ 198690 w 2170078"/>
              <a:gd name="connsiteY8" fmla="*/ 5938 h 926101"/>
              <a:gd name="connsiteX9" fmla="*/ 38764 w 2170078"/>
              <a:gd name="connsiteY9" fmla="*/ 62382 h 926101"/>
              <a:gd name="connsiteX10" fmla="*/ 1135 w 2170078"/>
              <a:gd name="connsiteY10" fmla="*/ 118827 h 926101"/>
              <a:gd name="connsiteX0" fmla="*/ 2000782 w 2168310"/>
              <a:gd name="connsiteY0" fmla="*/ 225520 h 926101"/>
              <a:gd name="connsiteX1" fmla="*/ 2079942 w 2168310"/>
              <a:gd name="connsiteY1" fmla="*/ 309040 h 926101"/>
              <a:gd name="connsiteX2" fmla="*/ 2146024 w 2168310"/>
              <a:gd name="connsiteY2" fmla="*/ 711493 h 926101"/>
              <a:gd name="connsiteX3" fmla="*/ 1666246 w 2168310"/>
              <a:gd name="connsiteY3" fmla="*/ 899641 h 926101"/>
              <a:gd name="connsiteX4" fmla="*/ 1186468 w 2168310"/>
              <a:gd name="connsiteY4" fmla="*/ 871419 h 926101"/>
              <a:gd name="connsiteX5" fmla="*/ 1007727 w 2168310"/>
              <a:gd name="connsiteY5" fmla="*/ 410456 h 926101"/>
              <a:gd name="connsiteX6" fmla="*/ 725505 w 2168310"/>
              <a:gd name="connsiteY6" fmla="*/ 90604 h 926101"/>
              <a:gd name="connsiteX7" fmla="*/ 320987 w 2168310"/>
              <a:gd name="connsiteY7" fmla="*/ 5938 h 926101"/>
              <a:gd name="connsiteX8" fmla="*/ 198690 w 2168310"/>
              <a:gd name="connsiteY8" fmla="*/ 5938 h 926101"/>
              <a:gd name="connsiteX9" fmla="*/ 38764 w 2168310"/>
              <a:gd name="connsiteY9" fmla="*/ 62382 h 926101"/>
              <a:gd name="connsiteX10" fmla="*/ 1135 w 2168310"/>
              <a:gd name="connsiteY10" fmla="*/ 118827 h 926101"/>
              <a:gd name="connsiteX0" fmla="*/ 2000782 w 2168310"/>
              <a:gd name="connsiteY0" fmla="*/ 225520 h 926101"/>
              <a:gd name="connsiteX1" fmla="*/ 2079942 w 2168310"/>
              <a:gd name="connsiteY1" fmla="*/ 309040 h 926101"/>
              <a:gd name="connsiteX2" fmla="*/ 2146024 w 2168310"/>
              <a:gd name="connsiteY2" fmla="*/ 711493 h 926101"/>
              <a:gd name="connsiteX3" fmla="*/ 1666246 w 2168310"/>
              <a:gd name="connsiteY3" fmla="*/ 899641 h 926101"/>
              <a:gd name="connsiteX4" fmla="*/ 1186468 w 2168310"/>
              <a:gd name="connsiteY4" fmla="*/ 871419 h 926101"/>
              <a:gd name="connsiteX5" fmla="*/ 1007727 w 2168310"/>
              <a:gd name="connsiteY5" fmla="*/ 410456 h 926101"/>
              <a:gd name="connsiteX6" fmla="*/ 725505 w 2168310"/>
              <a:gd name="connsiteY6" fmla="*/ 90604 h 926101"/>
              <a:gd name="connsiteX7" fmla="*/ 320987 w 2168310"/>
              <a:gd name="connsiteY7" fmla="*/ 5938 h 926101"/>
              <a:gd name="connsiteX8" fmla="*/ 198690 w 2168310"/>
              <a:gd name="connsiteY8" fmla="*/ 5938 h 926101"/>
              <a:gd name="connsiteX9" fmla="*/ 38764 w 2168310"/>
              <a:gd name="connsiteY9" fmla="*/ 62382 h 926101"/>
              <a:gd name="connsiteX10" fmla="*/ 1135 w 2168310"/>
              <a:gd name="connsiteY10" fmla="*/ 118827 h 92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8310" h="926101">
                <a:moveTo>
                  <a:pt x="2000782" y="225520"/>
                </a:moveTo>
                <a:cubicBezTo>
                  <a:pt x="2071108" y="248982"/>
                  <a:pt x="2055735" y="228045"/>
                  <a:pt x="2079942" y="309040"/>
                </a:cubicBezTo>
                <a:cubicBezTo>
                  <a:pt x="2104149" y="390036"/>
                  <a:pt x="2214973" y="613060"/>
                  <a:pt x="2146024" y="711493"/>
                </a:cubicBezTo>
                <a:cubicBezTo>
                  <a:pt x="2077075" y="809926"/>
                  <a:pt x="1826172" y="872987"/>
                  <a:pt x="1666246" y="899641"/>
                </a:cubicBezTo>
                <a:cubicBezTo>
                  <a:pt x="1506320" y="926295"/>
                  <a:pt x="1296221" y="952950"/>
                  <a:pt x="1186468" y="871419"/>
                </a:cubicBezTo>
                <a:cubicBezTo>
                  <a:pt x="1076715" y="789888"/>
                  <a:pt x="1084554" y="540592"/>
                  <a:pt x="1007727" y="410456"/>
                </a:cubicBezTo>
                <a:cubicBezTo>
                  <a:pt x="930900" y="280320"/>
                  <a:pt x="839962" y="158024"/>
                  <a:pt x="725505" y="90604"/>
                </a:cubicBezTo>
                <a:cubicBezTo>
                  <a:pt x="611048" y="23184"/>
                  <a:pt x="413493" y="12210"/>
                  <a:pt x="320987" y="5938"/>
                </a:cubicBezTo>
                <a:cubicBezTo>
                  <a:pt x="228481" y="-334"/>
                  <a:pt x="245727" y="-3469"/>
                  <a:pt x="198690" y="5938"/>
                </a:cubicBezTo>
                <a:cubicBezTo>
                  <a:pt x="151653" y="15345"/>
                  <a:pt x="71690" y="43567"/>
                  <a:pt x="38764" y="62382"/>
                </a:cubicBezTo>
                <a:cubicBezTo>
                  <a:pt x="5838" y="81197"/>
                  <a:pt x="-3569" y="92172"/>
                  <a:pt x="1135" y="118827"/>
                </a:cubicBezTo>
              </a:path>
            </a:pathLst>
          </a:cu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3640667" y="5038608"/>
            <a:ext cx="291630" cy="348506"/>
          </a:xfrm>
          <a:custGeom>
            <a:avLst/>
            <a:gdLst>
              <a:gd name="connsiteX0" fmla="*/ 0 w 272814"/>
              <a:gd name="connsiteY0" fmla="*/ 263407 h 366889"/>
              <a:gd name="connsiteX1" fmla="*/ 18814 w 272814"/>
              <a:gd name="connsiteY1" fmla="*/ 329259 h 366889"/>
              <a:gd name="connsiteX2" fmla="*/ 28222 w 272814"/>
              <a:gd name="connsiteY2" fmla="*/ 357482 h 366889"/>
              <a:gd name="connsiteX3" fmla="*/ 56444 w 272814"/>
              <a:gd name="connsiteY3" fmla="*/ 366889 h 366889"/>
              <a:gd name="connsiteX4" fmla="*/ 122296 w 272814"/>
              <a:gd name="connsiteY4" fmla="*/ 348074 h 366889"/>
              <a:gd name="connsiteX5" fmla="*/ 159926 w 272814"/>
              <a:gd name="connsiteY5" fmla="*/ 291630 h 366889"/>
              <a:gd name="connsiteX6" fmla="*/ 178740 w 272814"/>
              <a:gd name="connsiteY6" fmla="*/ 263407 h 366889"/>
              <a:gd name="connsiteX7" fmla="*/ 188148 w 272814"/>
              <a:gd name="connsiteY7" fmla="*/ 141111 h 366889"/>
              <a:gd name="connsiteX8" fmla="*/ 197555 w 272814"/>
              <a:gd name="connsiteY8" fmla="*/ 112889 h 366889"/>
              <a:gd name="connsiteX9" fmla="*/ 225777 w 272814"/>
              <a:gd name="connsiteY9" fmla="*/ 37630 h 366889"/>
              <a:gd name="connsiteX10" fmla="*/ 254000 w 272814"/>
              <a:gd name="connsiteY10" fmla="*/ 18815 h 366889"/>
              <a:gd name="connsiteX11" fmla="*/ 272814 w 272814"/>
              <a:gd name="connsiteY11" fmla="*/ 0 h 366889"/>
              <a:gd name="connsiteX0" fmla="*/ 0 w 272814"/>
              <a:gd name="connsiteY0" fmla="*/ 263407 h 366889"/>
              <a:gd name="connsiteX1" fmla="*/ 18814 w 272814"/>
              <a:gd name="connsiteY1" fmla="*/ 329259 h 366889"/>
              <a:gd name="connsiteX2" fmla="*/ 28222 w 272814"/>
              <a:gd name="connsiteY2" fmla="*/ 357482 h 366889"/>
              <a:gd name="connsiteX3" fmla="*/ 56444 w 272814"/>
              <a:gd name="connsiteY3" fmla="*/ 366889 h 366889"/>
              <a:gd name="connsiteX4" fmla="*/ 122296 w 272814"/>
              <a:gd name="connsiteY4" fmla="*/ 348074 h 366889"/>
              <a:gd name="connsiteX5" fmla="*/ 159926 w 272814"/>
              <a:gd name="connsiteY5" fmla="*/ 291630 h 366889"/>
              <a:gd name="connsiteX6" fmla="*/ 178740 w 272814"/>
              <a:gd name="connsiteY6" fmla="*/ 263407 h 366889"/>
              <a:gd name="connsiteX7" fmla="*/ 188148 w 272814"/>
              <a:gd name="connsiteY7" fmla="*/ 141111 h 366889"/>
              <a:gd name="connsiteX8" fmla="*/ 225777 w 272814"/>
              <a:gd name="connsiteY8" fmla="*/ 37630 h 366889"/>
              <a:gd name="connsiteX9" fmla="*/ 254000 w 272814"/>
              <a:gd name="connsiteY9" fmla="*/ 18815 h 366889"/>
              <a:gd name="connsiteX10" fmla="*/ 272814 w 272814"/>
              <a:gd name="connsiteY10" fmla="*/ 0 h 366889"/>
              <a:gd name="connsiteX0" fmla="*/ 0 w 272814"/>
              <a:gd name="connsiteY0" fmla="*/ 263407 h 366889"/>
              <a:gd name="connsiteX1" fmla="*/ 18814 w 272814"/>
              <a:gd name="connsiteY1" fmla="*/ 329259 h 366889"/>
              <a:gd name="connsiteX2" fmla="*/ 28222 w 272814"/>
              <a:gd name="connsiteY2" fmla="*/ 357482 h 366889"/>
              <a:gd name="connsiteX3" fmla="*/ 56444 w 272814"/>
              <a:gd name="connsiteY3" fmla="*/ 366889 h 366889"/>
              <a:gd name="connsiteX4" fmla="*/ 122296 w 272814"/>
              <a:gd name="connsiteY4" fmla="*/ 348074 h 366889"/>
              <a:gd name="connsiteX5" fmla="*/ 159926 w 272814"/>
              <a:gd name="connsiteY5" fmla="*/ 291630 h 366889"/>
              <a:gd name="connsiteX6" fmla="*/ 188148 w 272814"/>
              <a:gd name="connsiteY6" fmla="*/ 141111 h 366889"/>
              <a:gd name="connsiteX7" fmla="*/ 225777 w 272814"/>
              <a:gd name="connsiteY7" fmla="*/ 37630 h 366889"/>
              <a:gd name="connsiteX8" fmla="*/ 254000 w 272814"/>
              <a:gd name="connsiteY8" fmla="*/ 18815 h 366889"/>
              <a:gd name="connsiteX9" fmla="*/ 272814 w 272814"/>
              <a:gd name="connsiteY9" fmla="*/ 0 h 366889"/>
              <a:gd name="connsiteX0" fmla="*/ 0 w 272814"/>
              <a:gd name="connsiteY0" fmla="*/ 263407 h 358908"/>
              <a:gd name="connsiteX1" fmla="*/ 18814 w 272814"/>
              <a:gd name="connsiteY1" fmla="*/ 329259 h 358908"/>
              <a:gd name="connsiteX2" fmla="*/ 28222 w 272814"/>
              <a:gd name="connsiteY2" fmla="*/ 357482 h 358908"/>
              <a:gd name="connsiteX3" fmla="*/ 122296 w 272814"/>
              <a:gd name="connsiteY3" fmla="*/ 348074 h 358908"/>
              <a:gd name="connsiteX4" fmla="*/ 159926 w 272814"/>
              <a:gd name="connsiteY4" fmla="*/ 291630 h 358908"/>
              <a:gd name="connsiteX5" fmla="*/ 188148 w 272814"/>
              <a:gd name="connsiteY5" fmla="*/ 141111 h 358908"/>
              <a:gd name="connsiteX6" fmla="*/ 225777 w 272814"/>
              <a:gd name="connsiteY6" fmla="*/ 37630 h 358908"/>
              <a:gd name="connsiteX7" fmla="*/ 254000 w 272814"/>
              <a:gd name="connsiteY7" fmla="*/ 18815 h 358908"/>
              <a:gd name="connsiteX8" fmla="*/ 272814 w 272814"/>
              <a:gd name="connsiteY8" fmla="*/ 0 h 358908"/>
              <a:gd name="connsiteX0" fmla="*/ 0 w 254000"/>
              <a:gd name="connsiteY0" fmla="*/ 244592 h 340093"/>
              <a:gd name="connsiteX1" fmla="*/ 18814 w 254000"/>
              <a:gd name="connsiteY1" fmla="*/ 310444 h 340093"/>
              <a:gd name="connsiteX2" fmla="*/ 28222 w 254000"/>
              <a:gd name="connsiteY2" fmla="*/ 338667 h 340093"/>
              <a:gd name="connsiteX3" fmla="*/ 122296 w 254000"/>
              <a:gd name="connsiteY3" fmla="*/ 329259 h 340093"/>
              <a:gd name="connsiteX4" fmla="*/ 159926 w 254000"/>
              <a:gd name="connsiteY4" fmla="*/ 272815 h 340093"/>
              <a:gd name="connsiteX5" fmla="*/ 188148 w 254000"/>
              <a:gd name="connsiteY5" fmla="*/ 122296 h 340093"/>
              <a:gd name="connsiteX6" fmla="*/ 225777 w 254000"/>
              <a:gd name="connsiteY6" fmla="*/ 18815 h 340093"/>
              <a:gd name="connsiteX7" fmla="*/ 254000 w 254000"/>
              <a:gd name="connsiteY7" fmla="*/ 0 h 340093"/>
              <a:gd name="connsiteX0" fmla="*/ 0 w 254000"/>
              <a:gd name="connsiteY0" fmla="*/ 244592 h 344950"/>
              <a:gd name="connsiteX1" fmla="*/ 28222 w 254000"/>
              <a:gd name="connsiteY1" fmla="*/ 338667 h 344950"/>
              <a:gd name="connsiteX2" fmla="*/ 122296 w 254000"/>
              <a:gd name="connsiteY2" fmla="*/ 329259 h 344950"/>
              <a:gd name="connsiteX3" fmla="*/ 159926 w 254000"/>
              <a:gd name="connsiteY3" fmla="*/ 272815 h 344950"/>
              <a:gd name="connsiteX4" fmla="*/ 188148 w 254000"/>
              <a:gd name="connsiteY4" fmla="*/ 122296 h 344950"/>
              <a:gd name="connsiteX5" fmla="*/ 225777 w 254000"/>
              <a:gd name="connsiteY5" fmla="*/ 18815 h 344950"/>
              <a:gd name="connsiteX6" fmla="*/ 254000 w 254000"/>
              <a:gd name="connsiteY6" fmla="*/ 0 h 344950"/>
              <a:gd name="connsiteX0" fmla="*/ 0 w 254000"/>
              <a:gd name="connsiteY0" fmla="*/ 244592 h 339098"/>
              <a:gd name="connsiteX1" fmla="*/ 28222 w 254000"/>
              <a:gd name="connsiteY1" fmla="*/ 338667 h 339098"/>
              <a:gd name="connsiteX2" fmla="*/ 159926 w 254000"/>
              <a:gd name="connsiteY2" fmla="*/ 272815 h 339098"/>
              <a:gd name="connsiteX3" fmla="*/ 188148 w 254000"/>
              <a:gd name="connsiteY3" fmla="*/ 122296 h 339098"/>
              <a:gd name="connsiteX4" fmla="*/ 225777 w 254000"/>
              <a:gd name="connsiteY4" fmla="*/ 18815 h 339098"/>
              <a:gd name="connsiteX5" fmla="*/ 254000 w 254000"/>
              <a:gd name="connsiteY5" fmla="*/ 0 h 339098"/>
              <a:gd name="connsiteX0" fmla="*/ 0 w 291630"/>
              <a:gd name="connsiteY0" fmla="*/ 254000 h 348506"/>
              <a:gd name="connsiteX1" fmla="*/ 28222 w 291630"/>
              <a:gd name="connsiteY1" fmla="*/ 348075 h 348506"/>
              <a:gd name="connsiteX2" fmla="*/ 159926 w 291630"/>
              <a:gd name="connsiteY2" fmla="*/ 282223 h 348506"/>
              <a:gd name="connsiteX3" fmla="*/ 188148 w 291630"/>
              <a:gd name="connsiteY3" fmla="*/ 131704 h 348506"/>
              <a:gd name="connsiteX4" fmla="*/ 225777 w 291630"/>
              <a:gd name="connsiteY4" fmla="*/ 28223 h 348506"/>
              <a:gd name="connsiteX5" fmla="*/ 291630 w 291630"/>
              <a:gd name="connsiteY5" fmla="*/ 0 h 348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630" h="348506">
                <a:moveTo>
                  <a:pt x="0" y="254000"/>
                </a:moveTo>
                <a:cubicBezTo>
                  <a:pt x="5880" y="273599"/>
                  <a:pt x="1568" y="343371"/>
                  <a:pt x="28222" y="348075"/>
                </a:cubicBezTo>
                <a:cubicBezTo>
                  <a:pt x="54876" y="352779"/>
                  <a:pt x="133272" y="318285"/>
                  <a:pt x="159926" y="282223"/>
                </a:cubicBezTo>
                <a:cubicBezTo>
                  <a:pt x="186580" y="246161"/>
                  <a:pt x="178741" y="181877"/>
                  <a:pt x="188148" y="131704"/>
                </a:cubicBezTo>
                <a:cubicBezTo>
                  <a:pt x="195987" y="94075"/>
                  <a:pt x="208530" y="50174"/>
                  <a:pt x="225777" y="28223"/>
                </a:cubicBezTo>
                <a:cubicBezTo>
                  <a:pt x="243024" y="6272"/>
                  <a:pt x="282801" y="7063"/>
                  <a:pt x="291630" y="0"/>
                </a:cubicBezTo>
              </a:path>
            </a:pathLst>
          </a:cu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3962400" y="5486400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Digitizer</a:t>
            </a:r>
            <a:endParaRPr lang="en-US" sz="1400" dirty="0"/>
          </a:p>
        </p:txBody>
      </p:sp>
      <p:cxnSp>
        <p:nvCxnSpPr>
          <p:cNvPr id="71" name="Straight Connector 70"/>
          <p:cNvCxnSpPr/>
          <p:nvPr/>
        </p:nvCxnSpPr>
        <p:spPr>
          <a:xfrm>
            <a:off x="381000" y="2514600"/>
            <a:ext cx="5257800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04800" y="2438400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SNS Linac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2743200" y="4343400"/>
            <a:ext cx="0" cy="1524000"/>
          </a:xfrm>
          <a:prstGeom prst="line">
            <a:avLst/>
          </a:prstGeom>
          <a:ln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Picture 68" descr="ring detailed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3815" y="3484950"/>
            <a:ext cx="473985" cy="26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3352800"/>
            <a:ext cx="3083459" cy="2521696"/>
          </a:xfrm>
          <a:prstGeom prst="rect">
            <a:avLst/>
          </a:prstGeom>
        </p:spPr>
      </p:pic>
      <p:pic>
        <p:nvPicPr>
          <p:cNvPr id="76" name="IMG_4227.MO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7394" r="8408"/>
          <a:stretch/>
        </p:blipFill>
        <p:spPr bwMode="auto">
          <a:xfrm>
            <a:off x="5943600" y="533400"/>
            <a:ext cx="291462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cxnSp>
        <p:nvCxnSpPr>
          <p:cNvPr id="77" name="Straight Arrow Connector 76"/>
          <p:cNvCxnSpPr/>
          <p:nvPr/>
        </p:nvCxnSpPr>
        <p:spPr>
          <a:xfrm flipV="1">
            <a:off x="5715000" y="1600200"/>
            <a:ext cx="1371600" cy="4572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553200" y="304800"/>
            <a:ext cx="17363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HEBT BCM01 Waveform</a:t>
            </a:r>
            <a:endParaRPr lang="en-US" sz="1050" b="1" dirty="0"/>
          </a:p>
        </p:txBody>
      </p:sp>
      <p:sp>
        <p:nvSpPr>
          <p:cNvPr id="79" name="Oval 78"/>
          <p:cNvSpPr/>
          <p:nvPr/>
        </p:nvSpPr>
        <p:spPr>
          <a:xfrm>
            <a:off x="7086600" y="1219200"/>
            <a:ext cx="381000" cy="609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304800" y="6019800"/>
            <a:ext cx="7011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Amplifiers and attenuators to counter induced noise on long cables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5029200" y="5638800"/>
            <a:ext cx="887098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ym typeface="Wingdings"/>
              </a:rPr>
              <a:t> </a:t>
            </a:r>
            <a:r>
              <a:rPr lang="en-US" sz="1200" i="1" dirty="0" smtClean="0"/>
              <a:t>~1.1µs</a:t>
            </a:r>
            <a:endParaRPr lang="en-US" sz="1200" i="1" dirty="0"/>
          </a:p>
        </p:txBody>
      </p:sp>
      <p:sp>
        <p:nvSpPr>
          <p:cNvPr id="82" name="TextBox 81"/>
          <p:cNvSpPr txBox="1"/>
          <p:nvPr/>
        </p:nvSpPr>
        <p:spPr>
          <a:xfrm>
            <a:off x="2514600" y="5029200"/>
            <a:ext cx="800056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~.4µs </a:t>
            </a:r>
            <a:r>
              <a:rPr lang="en-US" sz="1200" i="1" dirty="0" smtClean="0">
                <a:sym typeface="Wingdings"/>
              </a:rPr>
              <a:t></a:t>
            </a:r>
            <a:endParaRPr lang="en-US" sz="1200" i="1" dirty="0"/>
          </a:p>
        </p:txBody>
      </p:sp>
      <p:sp>
        <p:nvSpPr>
          <p:cNvPr id="83" name="TextBox 82"/>
          <p:cNvSpPr txBox="1"/>
          <p:nvPr/>
        </p:nvSpPr>
        <p:spPr>
          <a:xfrm>
            <a:off x="3810000" y="5791200"/>
            <a:ext cx="563813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~1µs</a:t>
            </a:r>
            <a:endParaRPr lang="en-US" sz="1200" i="1" dirty="0"/>
          </a:p>
        </p:txBody>
      </p:sp>
      <p:sp>
        <p:nvSpPr>
          <p:cNvPr id="84" name="Freeform 83"/>
          <p:cNvSpPr/>
          <p:nvPr/>
        </p:nvSpPr>
        <p:spPr>
          <a:xfrm>
            <a:off x="685800" y="3733800"/>
            <a:ext cx="3255505" cy="2279893"/>
          </a:xfrm>
          <a:custGeom>
            <a:avLst/>
            <a:gdLst>
              <a:gd name="connsiteX0" fmla="*/ 15989 w 674507"/>
              <a:gd name="connsiteY0" fmla="*/ 251124 h 470406"/>
              <a:gd name="connsiteX1" fmla="*/ 53618 w 674507"/>
              <a:gd name="connsiteY1" fmla="*/ 467494 h 470406"/>
              <a:gd name="connsiteX2" fmla="*/ 458137 w 674507"/>
              <a:gd name="connsiteY2" fmla="*/ 373420 h 470406"/>
              <a:gd name="connsiteX3" fmla="*/ 533396 w 674507"/>
              <a:gd name="connsiteY3" fmla="*/ 335790 h 470406"/>
              <a:gd name="connsiteX4" fmla="*/ 589841 w 674507"/>
              <a:gd name="connsiteY4" fmla="*/ 288753 h 470406"/>
              <a:gd name="connsiteX5" fmla="*/ 636878 w 674507"/>
              <a:gd name="connsiteY5" fmla="*/ 25346 h 470406"/>
              <a:gd name="connsiteX6" fmla="*/ 674507 w 674507"/>
              <a:gd name="connsiteY6" fmla="*/ 25346 h 470406"/>
              <a:gd name="connsiteX0" fmla="*/ 15989 w 674507"/>
              <a:gd name="connsiteY0" fmla="*/ 227312 h 446594"/>
              <a:gd name="connsiteX1" fmla="*/ 53618 w 674507"/>
              <a:gd name="connsiteY1" fmla="*/ 443682 h 446594"/>
              <a:gd name="connsiteX2" fmla="*/ 458137 w 674507"/>
              <a:gd name="connsiteY2" fmla="*/ 349608 h 446594"/>
              <a:gd name="connsiteX3" fmla="*/ 533396 w 674507"/>
              <a:gd name="connsiteY3" fmla="*/ 311978 h 446594"/>
              <a:gd name="connsiteX4" fmla="*/ 589841 w 674507"/>
              <a:gd name="connsiteY4" fmla="*/ 264941 h 446594"/>
              <a:gd name="connsiteX5" fmla="*/ 627297 w 674507"/>
              <a:gd name="connsiteY5" fmla="*/ 243728 h 446594"/>
              <a:gd name="connsiteX6" fmla="*/ 674507 w 674507"/>
              <a:gd name="connsiteY6" fmla="*/ 1534 h 446594"/>
              <a:gd name="connsiteX0" fmla="*/ 15989 w 687921"/>
              <a:gd name="connsiteY0" fmla="*/ 0 h 219282"/>
              <a:gd name="connsiteX1" fmla="*/ 53618 w 687921"/>
              <a:gd name="connsiteY1" fmla="*/ 216370 h 219282"/>
              <a:gd name="connsiteX2" fmla="*/ 458137 w 687921"/>
              <a:gd name="connsiteY2" fmla="*/ 122296 h 219282"/>
              <a:gd name="connsiteX3" fmla="*/ 533396 w 687921"/>
              <a:gd name="connsiteY3" fmla="*/ 84666 h 219282"/>
              <a:gd name="connsiteX4" fmla="*/ 589841 w 687921"/>
              <a:gd name="connsiteY4" fmla="*/ 37629 h 219282"/>
              <a:gd name="connsiteX5" fmla="*/ 627297 w 687921"/>
              <a:gd name="connsiteY5" fmla="*/ 16416 h 219282"/>
              <a:gd name="connsiteX6" fmla="*/ 687921 w 687921"/>
              <a:gd name="connsiteY6" fmla="*/ 139637 h 219282"/>
              <a:gd name="connsiteX0" fmla="*/ 15989 w 687921"/>
              <a:gd name="connsiteY0" fmla="*/ 0 h 219282"/>
              <a:gd name="connsiteX1" fmla="*/ 53618 w 687921"/>
              <a:gd name="connsiteY1" fmla="*/ 216370 h 219282"/>
              <a:gd name="connsiteX2" fmla="*/ 458137 w 687921"/>
              <a:gd name="connsiteY2" fmla="*/ 122296 h 219282"/>
              <a:gd name="connsiteX3" fmla="*/ 533396 w 687921"/>
              <a:gd name="connsiteY3" fmla="*/ 84666 h 219282"/>
              <a:gd name="connsiteX4" fmla="*/ 589841 w 687921"/>
              <a:gd name="connsiteY4" fmla="*/ 37629 h 219282"/>
              <a:gd name="connsiteX5" fmla="*/ 585140 w 687921"/>
              <a:gd name="connsiteY5" fmla="*/ 190626 h 219282"/>
              <a:gd name="connsiteX6" fmla="*/ 687921 w 687921"/>
              <a:gd name="connsiteY6" fmla="*/ 139637 h 219282"/>
              <a:gd name="connsiteX0" fmla="*/ 15989 w 687921"/>
              <a:gd name="connsiteY0" fmla="*/ 0 h 219282"/>
              <a:gd name="connsiteX1" fmla="*/ 53618 w 687921"/>
              <a:gd name="connsiteY1" fmla="*/ 216370 h 219282"/>
              <a:gd name="connsiteX2" fmla="*/ 458137 w 687921"/>
              <a:gd name="connsiteY2" fmla="*/ 122296 h 219282"/>
              <a:gd name="connsiteX3" fmla="*/ 533396 w 687921"/>
              <a:gd name="connsiteY3" fmla="*/ 84666 h 219282"/>
              <a:gd name="connsiteX4" fmla="*/ 589841 w 687921"/>
              <a:gd name="connsiteY4" fmla="*/ 37629 h 219282"/>
              <a:gd name="connsiteX5" fmla="*/ 585140 w 687921"/>
              <a:gd name="connsiteY5" fmla="*/ 190626 h 219282"/>
              <a:gd name="connsiteX6" fmla="*/ 687921 w 687921"/>
              <a:gd name="connsiteY6" fmla="*/ 139637 h 219282"/>
              <a:gd name="connsiteX0" fmla="*/ 15989 w 687921"/>
              <a:gd name="connsiteY0" fmla="*/ 0 h 219282"/>
              <a:gd name="connsiteX1" fmla="*/ 53618 w 687921"/>
              <a:gd name="connsiteY1" fmla="*/ 216370 h 219282"/>
              <a:gd name="connsiteX2" fmla="*/ 458137 w 687921"/>
              <a:gd name="connsiteY2" fmla="*/ 122296 h 219282"/>
              <a:gd name="connsiteX3" fmla="*/ 533396 w 687921"/>
              <a:gd name="connsiteY3" fmla="*/ 84666 h 219282"/>
              <a:gd name="connsiteX4" fmla="*/ 589841 w 687921"/>
              <a:gd name="connsiteY4" fmla="*/ 37629 h 219282"/>
              <a:gd name="connsiteX5" fmla="*/ 585140 w 687921"/>
              <a:gd name="connsiteY5" fmla="*/ 190626 h 219282"/>
              <a:gd name="connsiteX6" fmla="*/ 687921 w 687921"/>
              <a:gd name="connsiteY6" fmla="*/ 139637 h 219282"/>
              <a:gd name="connsiteX0" fmla="*/ 15989 w 687921"/>
              <a:gd name="connsiteY0" fmla="*/ 0 h 219282"/>
              <a:gd name="connsiteX1" fmla="*/ 53618 w 687921"/>
              <a:gd name="connsiteY1" fmla="*/ 216370 h 219282"/>
              <a:gd name="connsiteX2" fmla="*/ 458137 w 687921"/>
              <a:gd name="connsiteY2" fmla="*/ 122296 h 219282"/>
              <a:gd name="connsiteX3" fmla="*/ 533396 w 687921"/>
              <a:gd name="connsiteY3" fmla="*/ 84666 h 219282"/>
              <a:gd name="connsiteX4" fmla="*/ 469118 w 687921"/>
              <a:gd name="connsiteY4" fmla="*/ 192718 h 219282"/>
              <a:gd name="connsiteX5" fmla="*/ 585140 w 687921"/>
              <a:gd name="connsiteY5" fmla="*/ 190626 h 219282"/>
              <a:gd name="connsiteX6" fmla="*/ 687921 w 687921"/>
              <a:gd name="connsiteY6" fmla="*/ 139637 h 219282"/>
              <a:gd name="connsiteX0" fmla="*/ 15989 w 687921"/>
              <a:gd name="connsiteY0" fmla="*/ 0 h 225074"/>
              <a:gd name="connsiteX1" fmla="*/ 53618 w 687921"/>
              <a:gd name="connsiteY1" fmla="*/ 216370 h 225074"/>
              <a:gd name="connsiteX2" fmla="*/ 458137 w 687921"/>
              <a:gd name="connsiteY2" fmla="*/ 122296 h 225074"/>
              <a:gd name="connsiteX3" fmla="*/ 222965 w 687921"/>
              <a:gd name="connsiteY3" fmla="*/ 222759 h 225074"/>
              <a:gd name="connsiteX4" fmla="*/ 469118 w 687921"/>
              <a:gd name="connsiteY4" fmla="*/ 192718 h 225074"/>
              <a:gd name="connsiteX5" fmla="*/ 585140 w 687921"/>
              <a:gd name="connsiteY5" fmla="*/ 190626 h 225074"/>
              <a:gd name="connsiteX6" fmla="*/ 687921 w 687921"/>
              <a:gd name="connsiteY6" fmla="*/ 139637 h 225074"/>
              <a:gd name="connsiteX0" fmla="*/ 4943 w 676875"/>
              <a:gd name="connsiteY0" fmla="*/ 0 h 233413"/>
              <a:gd name="connsiteX1" fmla="*/ 42572 w 676875"/>
              <a:gd name="connsiteY1" fmla="*/ 216370 h 233413"/>
              <a:gd name="connsiteX2" fmla="*/ 125163 w 676875"/>
              <a:gd name="connsiteY2" fmla="*/ 220023 h 233413"/>
              <a:gd name="connsiteX3" fmla="*/ 211919 w 676875"/>
              <a:gd name="connsiteY3" fmla="*/ 222759 h 233413"/>
              <a:gd name="connsiteX4" fmla="*/ 458072 w 676875"/>
              <a:gd name="connsiteY4" fmla="*/ 192718 h 233413"/>
              <a:gd name="connsiteX5" fmla="*/ 574094 w 676875"/>
              <a:gd name="connsiteY5" fmla="*/ 190626 h 233413"/>
              <a:gd name="connsiteX6" fmla="*/ 676875 w 676875"/>
              <a:gd name="connsiteY6" fmla="*/ 139637 h 233413"/>
              <a:gd name="connsiteX0" fmla="*/ 3274 w 705866"/>
              <a:gd name="connsiteY0" fmla="*/ 0 h 493528"/>
              <a:gd name="connsiteX1" fmla="*/ 71563 w 705866"/>
              <a:gd name="connsiteY1" fmla="*/ 458564 h 493528"/>
              <a:gd name="connsiteX2" fmla="*/ 154154 w 705866"/>
              <a:gd name="connsiteY2" fmla="*/ 462217 h 493528"/>
              <a:gd name="connsiteX3" fmla="*/ 240910 w 705866"/>
              <a:gd name="connsiteY3" fmla="*/ 464953 h 493528"/>
              <a:gd name="connsiteX4" fmla="*/ 487063 w 705866"/>
              <a:gd name="connsiteY4" fmla="*/ 434912 h 493528"/>
              <a:gd name="connsiteX5" fmla="*/ 603085 w 705866"/>
              <a:gd name="connsiteY5" fmla="*/ 432820 h 493528"/>
              <a:gd name="connsiteX6" fmla="*/ 705866 w 705866"/>
              <a:gd name="connsiteY6" fmla="*/ 381831 h 493528"/>
              <a:gd name="connsiteX0" fmla="*/ 5908 w 708500"/>
              <a:gd name="connsiteY0" fmla="*/ 0 h 474893"/>
              <a:gd name="connsiteX1" fmla="*/ 39705 w 708500"/>
              <a:gd name="connsiteY1" fmla="*/ 320471 h 474893"/>
              <a:gd name="connsiteX2" fmla="*/ 156788 w 708500"/>
              <a:gd name="connsiteY2" fmla="*/ 462217 h 474893"/>
              <a:gd name="connsiteX3" fmla="*/ 243544 w 708500"/>
              <a:gd name="connsiteY3" fmla="*/ 464953 h 474893"/>
              <a:gd name="connsiteX4" fmla="*/ 489697 w 708500"/>
              <a:gd name="connsiteY4" fmla="*/ 434912 h 474893"/>
              <a:gd name="connsiteX5" fmla="*/ 605719 w 708500"/>
              <a:gd name="connsiteY5" fmla="*/ 432820 h 474893"/>
              <a:gd name="connsiteX6" fmla="*/ 708500 w 708500"/>
              <a:gd name="connsiteY6" fmla="*/ 381831 h 474893"/>
              <a:gd name="connsiteX0" fmla="*/ 5908 w 697003"/>
              <a:gd name="connsiteY0" fmla="*/ 0 h 474893"/>
              <a:gd name="connsiteX1" fmla="*/ 39705 w 697003"/>
              <a:gd name="connsiteY1" fmla="*/ 320471 h 474893"/>
              <a:gd name="connsiteX2" fmla="*/ 156788 w 697003"/>
              <a:gd name="connsiteY2" fmla="*/ 462217 h 474893"/>
              <a:gd name="connsiteX3" fmla="*/ 243544 w 697003"/>
              <a:gd name="connsiteY3" fmla="*/ 464953 h 474893"/>
              <a:gd name="connsiteX4" fmla="*/ 489697 w 697003"/>
              <a:gd name="connsiteY4" fmla="*/ 434912 h 474893"/>
              <a:gd name="connsiteX5" fmla="*/ 605719 w 697003"/>
              <a:gd name="connsiteY5" fmla="*/ 432820 h 474893"/>
              <a:gd name="connsiteX6" fmla="*/ 697003 w 697003"/>
              <a:gd name="connsiteY6" fmla="*/ 381831 h 47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7003" h="474893">
                <a:moveTo>
                  <a:pt x="5908" y="0"/>
                </a:moveTo>
                <a:cubicBezTo>
                  <a:pt x="-12123" y="97993"/>
                  <a:pt x="14558" y="243435"/>
                  <a:pt x="39705" y="320471"/>
                </a:cubicBezTo>
                <a:cubicBezTo>
                  <a:pt x="64852" y="397507"/>
                  <a:pt x="122815" y="438137"/>
                  <a:pt x="156788" y="462217"/>
                </a:cubicBezTo>
                <a:cubicBezTo>
                  <a:pt x="190761" y="486297"/>
                  <a:pt x="188059" y="469504"/>
                  <a:pt x="243544" y="464953"/>
                </a:cubicBezTo>
                <a:cubicBezTo>
                  <a:pt x="299029" y="460402"/>
                  <a:pt x="429335" y="440268"/>
                  <a:pt x="489697" y="434912"/>
                </a:cubicBezTo>
                <a:cubicBezTo>
                  <a:pt x="550060" y="429557"/>
                  <a:pt x="560948" y="434231"/>
                  <a:pt x="605719" y="432820"/>
                </a:cubicBezTo>
                <a:cubicBezTo>
                  <a:pt x="633244" y="420786"/>
                  <a:pt x="685244" y="359880"/>
                  <a:pt x="697003" y="381831"/>
                </a:cubicBezTo>
              </a:path>
            </a:pathLst>
          </a:cu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304800" y="4419600"/>
            <a:ext cx="131358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Electronics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Buildings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276600" y="2743200"/>
            <a:ext cx="885641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~1.2µs </a:t>
            </a:r>
            <a:r>
              <a:rPr lang="en-US" sz="1200" i="1" dirty="0" smtClean="0">
                <a:sym typeface="Wingdings"/>
              </a:rPr>
              <a:t></a:t>
            </a:r>
            <a:endParaRPr lang="en-US" sz="1200" i="1" dirty="0"/>
          </a:p>
        </p:txBody>
      </p:sp>
      <p:sp>
        <p:nvSpPr>
          <p:cNvPr id="87" name="TextBox 86"/>
          <p:cNvSpPr txBox="1"/>
          <p:nvPr/>
        </p:nvSpPr>
        <p:spPr>
          <a:xfrm>
            <a:off x="1295400" y="5562600"/>
            <a:ext cx="887098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ym typeface="Wingdings"/>
              </a:rPr>
              <a:t> </a:t>
            </a:r>
            <a:r>
              <a:rPr lang="en-US" sz="1200" i="1" dirty="0" smtClean="0"/>
              <a:t>~1.3µs</a:t>
            </a:r>
            <a:endParaRPr lang="en-US" sz="1200" i="1" dirty="0"/>
          </a:p>
        </p:txBody>
      </p:sp>
      <p:sp>
        <p:nvSpPr>
          <p:cNvPr id="88" name="TextBox 87"/>
          <p:cNvSpPr txBox="1"/>
          <p:nvPr/>
        </p:nvSpPr>
        <p:spPr>
          <a:xfrm>
            <a:off x="762000" y="2743200"/>
            <a:ext cx="885641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~1.3µs </a:t>
            </a:r>
            <a:r>
              <a:rPr lang="en-US" sz="1200" i="1" dirty="0" smtClean="0">
                <a:sym typeface="Wingdings"/>
              </a:rPr>
              <a:t></a:t>
            </a:r>
            <a:endParaRPr lang="en-US" sz="1200" i="1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533400" y="2819400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2057400" y="2743200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5334000" y="2667000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Freeform 91"/>
          <p:cNvSpPr/>
          <p:nvPr/>
        </p:nvSpPr>
        <p:spPr>
          <a:xfrm>
            <a:off x="3276600" y="5109941"/>
            <a:ext cx="676793" cy="434984"/>
          </a:xfrm>
          <a:custGeom>
            <a:avLst/>
            <a:gdLst>
              <a:gd name="connsiteX0" fmla="*/ 0 w 272814"/>
              <a:gd name="connsiteY0" fmla="*/ 263407 h 366889"/>
              <a:gd name="connsiteX1" fmla="*/ 18814 w 272814"/>
              <a:gd name="connsiteY1" fmla="*/ 329259 h 366889"/>
              <a:gd name="connsiteX2" fmla="*/ 28222 w 272814"/>
              <a:gd name="connsiteY2" fmla="*/ 357482 h 366889"/>
              <a:gd name="connsiteX3" fmla="*/ 56444 w 272814"/>
              <a:gd name="connsiteY3" fmla="*/ 366889 h 366889"/>
              <a:gd name="connsiteX4" fmla="*/ 122296 w 272814"/>
              <a:gd name="connsiteY4" fmla="*/ 348074 h 366889"/>
              <a:gd name="connsiteX5" fmla="*/ 159926 w 272814"/>
              <a:gd name="connsiteY5" fmla="*/ 291630 h 366889"/>
              <a:gd name="connsiteX6" fmla="*/ 178740 w 272814"/>
              <a:gd name="connsiteY6" fmla="*/ 263407 h 366889"/>
              <a:gd name="connsiteX7" fmla="*/ 188148 w 272814"/>
              <a:gd name="connsiteY7" fmla="*/ 141111 h 366889"/>
              <a:gd name="connsiteX8" fmla="*/ 197555 w 272814"/>
              <a:gd name="connsiteY8" fmla="*/ 112889 h 366889"/>
              <a:gd name="connsiteX9" fmla="*/ 225777 w 272814"/>
              <a:gd name="connsiteY9" fmla="*/ 37630 h 366889"/>
              <a:gd name="connsiteX10" fmla="*/ 254000 w 272814"/>
              <a:gd name="connsiteY10" fmla="*/ 18815 h 366889"/>
              <a:gd name="connsiteX11" fmla="*/ 272814 w 272814"/>
              <a:gd name="connsiteY11" fmla="*/ 0 h 366889"/>
              <a:gd name="connsiteX0" fmla="*/ 0 w 272814"/>
              <a:gd name="connsiteY0" fmla="*/ 263407 h 366889"/>
              <a:gd name="connsiteX1" fmla="*/ 18814 w 272814"/>
              <a:gd name="connsiteY1" fmla="*/ 329259 h 366889"/>
              <a:gd name="connsiteX2" fmla="*/ 28222 w 272814"/>
              <a:gd name="connsiteY2" fmla="*/ 357482 h 366889"/>
              <a:gd name="connsiteX3" fmla="*/ 56444 w 272814"/>
              <a:gd name="connsiteY3" fmla="*/ 366889 h 366889"/>
              <a:gd name="connsiteX4" fmla="*/ 122296 w 272814"/>
              <a:gd name="connsiteY4" fmla="*/ 348074 h 366889"/>
              <a:gd name="connsiteX5" fmla="*/ 159926 w 272814"/>
              <a:gd name="connsiteY5" fmla="*/ 291630 h 366889"/>
              <a:gd name="connsiteX6" fmla="*/ 178740 w 272814"/>
              <a:gd name="connsiteY6" fmla="*/ 263407 h 366889"/>
              <a:gd name="connsiteX7" fmla="*/ 188148 w 272814"/>
              <a:gd name="connsiteY7" fmla="*/ 141111 h 366889"/>
              <a:gd name="connsiteX8" fmla="*/ 225777 w 272814"/>
              <a:gd name="connsiteY8" fmla="*/ 37630 h 366889"/>
              <a:gd name="connsiteX9" fmla="*/ 254000 w 272814"/>
              <a:gd name="connsiteY9" fmla="*/ 18815 h 366889"/>
              <a:gd name="connsiteX10" fmla="*/ 272814 w 272814"/>
              <a:gd name="connsiteY10" fmla="*/ 0 h 366889"/>
              <a:gd name="connsiteX0" fmla="*/ 0 w 272814"/>
              <a:gd name="connsiteY0" fmla="*/ 263407 h 366889"/>
              <a:gd name="connsiteX1" fmla="*/ 18814 w 272814"/>
              <a:gd name="connsiteY1" fmla="*/ 329259 h 366889"/>
              <a:gd name="connsiteX2" fmla="*/ 28222 w 272814"/>
              <a:gd name="connsiteY2" fmla="*/ 357482 h 366889"/>
              <a:gd name="connsiteX3" fmla="*/ 56444 w 272814"/>
              <a:gd name="connsiteY3" fmla="*/ 366889 h 366889"/>
              <a:gd name="connsiteX4" fmla="*/ 122296 w 272814"/>
              <a:gd name="connsiteY4" fmla="*/ 348074 h 366889"/>
              <a:gd name="connsiteX5" fmla="*/ 159926 w 272814"/>
              <a:gd name="connsiteY5" fmla="*/ 291630 h 366889"/>
              <a:gd name="connsiteX6" fmla="*/ 188148 w 272814"/>
              <a:gd name="connsiteY6" fmla="*/ 141111 h 366889"/>
              <a:gd name="connsiteX7" fmla="*/ 225777 w 272814"/>
              <a:gd name="connsiteY7" fmla="*/ 37630 h 366889"/>
              <a:gd name="connsiteX8" fmla="*/ 254000 w 272814"/>
              <a:gd name="connsiteY8" fmla="*/ 18815 h 366889"/>
              <a:gd name="connsiteX9" fmla="*/ 272814 w 272814"/>
              <a:gd name="connsiteY9" fmla="*/ 0 h 366889"/>
              <a:gd name="connsiteX0" fmla="*/ 0 w 272814"/>
              <a:gd name="connsiteY0" fmla="*/ 263407 h 358908"/>
              <a:gd name="connsiteX1" fmla="*/ 18814 w 272814"/>
              <a:gd name="connsiteY1" fmla="*/ 329259 h 358908"/>
              <a:gd name="connsiteX2" fmla="*/ 28222 w 272814"/>
              <a:gd name="connsiteY2" fmla="*/ 357482 h 358908"/>
              <a:gd name="connsiteX3" fmla="*/ 122296 w 272814"/>
              <a:gd name="connsiteY3" fmla="*/ 348074 h 358908"/>
              <a:gd name="connsiteX4" fmla="*/ 159926 w 272814"/>
              <a:gd name="connsiteY4" fmla="*/ 291630 h 358908"/>
              <a:gd name="connsiteX5" fmla="*/ 188148 w 272814"/>
              <a:gd name="connsiteY5" fmla="*/ 141111 h 358908"/>
              <a:gd name="connsiteX6" fmla="*/ 225777 w 272814"/>
              <a:gd name="connsiteY6" fmla="*/ 37630 h 358908"/>
              <a:gd name="connsiteX7" fmla="*/ 254000 w 272814"/>
              <a:gd name="connsiteY7" fmla="*/ 18815 h 358908"/>
              <a:gd name="connsiteX8" fmla="*/ 272814 w 272814"/>
              <a:gd name="connsiteY8" fmla="*/ 0 h 358908"/>
              <a:gd name="connsiteX0" fmla="*/ 0 w 254000"/>
              <a:gd name="connsiteY0" fmla="*/ 244592 h 340093"/>
              <a:gd name="connsiteX1" fmla="*/ 18814 w 254000"/>
              <a:gd name="connsiteY1" fmla="*/ 310444 h 340093"/>
              <a:gd name="connsiteX2" fmla="*/ 28222 w 254000"/>
              <a:gd name="connsiteY2" fmla="*/ 338667 h 340093"/>
              <a:gd name="connsiteX3" fmla="*/ 122296 w 254000"/>
              <a:gd name="connsiteY3" fmla="*/ 329259 h 340093"/>
              <a:gd name="connsiteX4" fmla="*/ 159926 w 254000"/>
              <a:gd name="connsiteY4" fmla="*/ 272815 h 340093"/>
              <a:gd name="connsiteX5" fmla="*/ 188148 w 254000"/>
              <a:gd name="connsiteY5" fmla="*/ 122296 h 340093"/>
              <a:gd name="connsiteX6" fmla="*/ 225777 w 254000"/>
              <a:gd name="connsiteY6" fmla="*/ 18815 h 340093"/>
              <a:gd name="connsiteX7" fmla="*/ 254000 w 254000"/>
              <a:gd name="connsiteY7" fmla="*/ 0 h 340093"/>
              <a:gd name="connsiteX0" fmla="*/ 0 w 254000"/>
              <a:gd name="connsiteY0" fmla="*/ 244592 h 344950"/>
              <a:gd name="connsiteX1" fmla="*/ 28222 w 254000"/>
              <a:gd name="connsiteY1" fmla="*/ 338667 h 344950"/>
              <a:gd name="connsiteX2" fmla="*/ 122296 w 254000"/>
              <a:gd name="connsiteY2" fmla="*/ 329259 h 344950"/>
              <a:gd name="connsiteX3" fmla="*/ 159926 w 254000"/>
              <a:gd name="connsiteY3" fmla="*/ 272815 h 344950"/>
              <a:gd name="connsiteX4" fmla="*/ 188148 w 254000"/>
              <a:gd name="connsiteY4" fmla="*/ 122296 h 344950"/>
              <a:gd name="connsiteX5" fmla="*/ 225777 w 254000"/>
              <a:gd name="connsiteY5" fmla="*/ 18815 h 344950"/>
              <a:gd name="connsiteX6" fmla="*/ 254000 w 254000"/>
              <a:gd name="connsiteY6" fmla="*/ 0 h 344950"/>
              <a:gd name="connsiteX0" fmla="*/ 0 w 254000"/>
              <a:gd name="connsiteY0" fmla="*/ 244592 h 339098"/>
              <a:gd name="connsiteX1" fmla="*/ 28222 w 254000"/>
              <a:gd name="connsiteY1" fmla="*/ 338667 h 339098"/>
              <a:gd name="connsiteX2" fmla="*/ 159926 w 254000"/>
              <a:gd name="connsiteY2" fmla="*/ 272815 h 339098"/>
              <a:gd name="connsiteX3" fmla="*/ 188148 w 254000"/>
              <a:gd name="connsiteY3" fmla="*/ 122296 h 339098"/>
              <a:gd name="connsiteX4" fmla="*/ 225777 w 254000"/>
              <a:gd name="connsiteY4" fmla="*/ 18815 h 339098"/>
              <a:gd name="connsiteX5" fmla="*/ 254000 w 254000"/>
              <a:gd name="connsiteY5" fmla="*/ 0 h 339098"/>
              <a:gd name="connsiteX0" fmla="*/ 0 w 291630"/>
              <a:gd name="connsiteY0" fmla="*/ 254000 h 348506"/>
              <a:gd name="connsiteX1" fmla="*/ 28222 w 291630"/>
              <a:gd name="connsiteY1" fmla="*/ 348075 h 348506"/>
              <a:gd name="connsiteX2" fmla="*/ 159926 w 291630"/>
              <a:gd name="connsiteY2" fmla="*/ 282223 h 348506"/>
              <a:gd name="connsiteX3" fmla="*/ 188148 w 291630"/>
              <a:gd name="connsiteY3" fmla="*/ 131704 h 348506"/>
              <a:gd name="connsiteX4" fmla="*/ 225777 w 291630"/>
              <a:gd name="connsiteY4" fmla="*/ 28223 h 348506"/>
              <a:gd name="connsiteX5" fmla="*/ 291630 w 291630"/>
              <a:gd name="connsiteY5" fmla="*/ 0 h 348506"/>
              <a:gd name="connsiteX0" fmla="*/ 0 w 291630"/>
              <a:gd name="connsiteY0" fmla="*/ 254000 h 348416"/>
              <a:gd name="connsiteX1" fmla="*/ 28222 w 291630"/>
              <a:gd name="connsiteY1" fmla="*/ 348075 h 348416"/>
              <a:gd name="connsiteX2" fmla="*/ 159926 w 291630"/>
              <a:gd name="connsiteY2" fmla="*/ 282223 h 348416"/>
              <a:gd name="connsiteX3" fmla="*/ 249428 w 291630"/>
              <a:gd name="connsiteY3" fmla="*/ 194755 h 348416"/>
              <a:gd name="connsiteX4" fmla="*/ 225777 w 291630"/>
              <a:gd name="connsiteY4" fmla="*/ 28223 h 348416"/>
              <a:gd name="connsiteX5" fmla="*/ 291630 w 291630"/>
              <a:gd name="connsiteY5" fmla="*/ 0 h 348416"/>
              <a:gd name="connsiteX0" fmla="*/ 0 w 291630"/>
              <a:gd name="connsiteY0" fmla="*/ 254000 h 348416"/>
              <a:gd name="connsiteX1" fmla="*/ 28222 w 291630"/>
              <a:gd name="connsiteY1" fmla="*/ 348075 h 348416"/>
              <a:gd name="connsiteX2" fmla="*/ 159926 w 291630"/>
              <a:gd name="connsiteY2" fmla="*/ 282223 h 348416"/>
              <a:gd name="connsiteX3" fmla="*/ 249428 w 291630"/>
              <a:gd name="connsiteY3" fmla="*/ 194755 h 348416"/>
              <a:gd name="connsiteX4" fmla="*/ 256417 w 291630"/>
              <a:gd name="connsiteY4" fmla="*/ 73260 h 348416"/>
              <a:gd name="connsiteX5" fmla="*/ 291630 w 291630"/>
              <a:gd name="connsiteY5" fmla="*/ 0 h 348416"/>
              <a:gd name="connsiteX0" fmla="*/ 0 w 287800"/>
              <a:gd name="connsiteY0" fmla="*/ 335067 h 429483"/>
              <a:gd name="connsiteX1" fmla="*/ 28222 w 287800"/>
              <a:gd name="connsiteY1" fmla="*/ 429142 h 429483"/>
              <a:gd name="connsiteX2" fmla="*/ 159926 w 287800"/>
              <a:gd name="connsiteY2" fmla="*/ 363290 h 429483"/>
              <a:gd name="connsiteX3" fmla="*/ 249428 w 287800"/>
              <a:gd name="connsiteY3" fmla="*/ 275822 h 429483"/>
              <a:gd name="connsiteX4" fmla="*/ 256417 w 287800"/>
              <a:gd name="connsiteY4" fmla="*/ 154327 h 429483"/>
              <a:gd name="connsiteX5" fmla="*/ 287800 w 287800"/>
              <a:gd name="connsiteY5" fmla="*/ 0 h 429483"/>
              <a:gd name="connsiteX0" fmla="*/ 0 w 287800"/>
              <a:gd name="connsiteY0" fmla="*/ 208963 h 434984"/>
              <a:gd name="connsiteX1" fmla="*/ 28222 w 287800"/>
              <a:gd name="connsiteY1" fmla="*/ 429142 h 434984"/>
              <a:gd name="connsiteX2" fmla="*/ 159926 w 287800"/>
              <a:gd name="connsiteY2" fmla="*/ 363290 h 434984"/>
              <a:gd name="connsiteX3" fmla="*/ 249428 w 287800"/>
              <a:gd name="connsiteY3" fmla="*/ 275822 h 434984"/>
              <a:gd name="connsiteX4" fmla="*/ 256417 w 287800"/>
              <a:gd name="connsiteY4" fmla="*/ 154327 h 434984"/>
              <a:gd name="connsiteX5" fmla="*/ 287800 w 287800"/>
              <a:gd name="connsiteY5" fmla="*/ 0 h 434984"/>
              <a:gd name="connsiteX0" fmla="*/ 0 w 287800"/>
              <a:gd name="connsiteY0" fmla="*/ 208963 h 434984"/>
              <a:gd name="connsiteX1" fmla="*/ 28222 w 287800"/>
              <a:gd name="connsiteY1" fmla="*/ 429142 h 434984"/>
              <a:gd name="connsiteX2" fmla="*/ 159926 w 287800"/>
              <a:gd name="connsiteY2" fmla="*/ 363290 h 434984"/>
              <a:gd name="connsiteX3" fmla="*/ 249428 w 287800"/>
              <a:gd name="connsiteY3" fmla="*/ 275822 h 434984"/>
              <a:gd name="connsiteX4" fmla="*/ 256417 w 287800"/>
              <a:gd name="connsiteY4" fmla="*/ 154327 h 434984"/>
              <a:gd name="connsiteX5" fmla="*/ 287800 w 287800"/>
              <a:gd name="connsiteY5" fmla="*/ 0 h 434984"/>
              <a:gd name="connsiteX0" fmla="*/ 0 w 287800"/>
              <a:gd name="connsiteY0" fmla="*/ 208963 h 434984"/>
              <a:gd name="connsiteX1" fmla="*/ 28222 w 287800"/>
              <a:gd name="connsiteY1" fmla="*/ 429142 h 434984"/>
              <a:gd name="connsiteX2" fmla="*/ 159926 w 287800"/>
              <a:gd name="connsiteY2" fmla="*/ 363290 h 434984"/>
              <a:gd name="connsiteX3" fmla="*/ 249428 w 287800"/>
              <a:gd name="connsiteY3" fmla="*/ 275822 h 434984"/>
              <a:gd name="connsiteX4" fmla="*/ 256417 w 287800"/>
              <a:gd name="connsiteY4" fmla="*/ 154327 h 434984"/>
              <a:gd name="connsiteX5" fmla="*/ 287800 w 287800"/>
              <a:gd name="connsiteY5" fmla="*/ 0 h 43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800" h="434984">
                <a:moveTo>
                  <a:pt x="0" y="208963"/>
                </a:moveTo>
                <a:cubicBezTo>
                  <a:pt x="5880" y="228562"/>
                  <a:pt x="1568" y="403421"/>
                  <a:pt x="28222" y="429142"/>
                </a:cubicBezTo>
                <a:cubicBezTo>
                  <a:pt x="54876" y="454863"/>
                  <a:pt x="123058" y="388843"/>
                  <a:pt x="159926" y="363290"/>
                </a:cubicBezTo>
                <a:cubicBezTo>
                  <a:pt x="196794" y="337737"/>
                  <a:pt x="240021" y="325995"/>
                  <a:pt x="249428" y="275822"/>
                </a:cubicBezTo>
                <a:cubicBezTo>
                  <a:pt x="257267" y="238193"/>
                  <a:pt x="254490" y="221315"/>
                  <a:pt x="256417" y="154327"/>
                </a:cubicBezTo>
                <a:cubicBezTo>
                  <a:pt x="258344" y="87339"/>
                  <a:pt x="278971" y="7063"/>
                  <a:pt x="287800" y="0"/>
                </a:cubicBezTo>
              </a:path>
            </a:pathLst>
          </a:cu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0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0"/>
            <a:ext cx="8229600" cy="880369"/>
          </a:xfrm>
        </p:spPr>
        <p:txBody>
          <a:bodyPr/>
          <a:lstStyle/>
          <a:p>
            <a:r>
              <a:rPr lang="en-US" dirty="0" smtClean="0"/>
              <a:t>Some cavities become meta-stable condition at the same gradient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5461000"/>
            <a:ext cx="8229600" cy="1000274"/>
          </a:xfrm>
        </p:spPr>
        <p:txBody>
          <a:bodyPr/>
          <a:lstStyle/>
          <a:p>
            <a:r>
              <a:rPr lang="en-US" sz="2000" dirty="0" smtClean="0"/>
              <a:t>Some part in the end group (must be very low field region) became normal conducting but still operable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Additional cryogenic load at 2K is about 50W more from one cavity (in CW 800W)</a:t>
            </a: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89000"/>
            <a:ext cx="873469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849" y="1270000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JT valve position (10% more: 50-60 W)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2543" y="2189693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Cavity gradient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9405" y="3556000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Coupler flange temperature</a:t>
            </a:r>
          </a:p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(indirect indication)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7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IMG_0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7100"/>
            <a:ext cx="45212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12-15-08 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3368675"/>
            <a:ext cx="4652962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G_04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2963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IMG_03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559300" y="368300"/>
            <a:ext cx="4216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</a:rPr>
              <a:t>Decontamination Test for CM Repair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01800" y="342900"/>
            <a:ext cx="2565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FF0000"/>
                </a:solidFill>
              </a:rPr>
              <a:t>CM12 </a:t>
            </a:r>
            <a:r>
              <a:rPr lang="en-US" altLang="en-US" dirty="0">
                <a:solidFill>
                  <a:srgbClr val="FF0000"/>
                </a:solidFill>
              </a:rPr>
              <a:t>(H01) Repair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524000" y="3644900"/>
            <a:ext cx="2743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</a:rPr>
              <a:t>Cutting Into End Can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397500" y="3733800"/>
            <a:ext cx="3200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</a:rPr>
              <a:t>Removal of Internal Diodes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79234" y="2943880"/>
            <a:ext cx="4038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Leak in the helium line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3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490" y="711200"/>
            <a:ext cx="8392309" cy="257301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Reevaluated the requirement of HOM coupler in 2007 and decided to remove </a:t>
            </a:r>
            <a:r>
              <a:rPr lang="en-US" dirty="0" err="1" smtClean="0"/>
              <a:t>feedthroughs</a:t>
            </a:r>
            <a:r>
              <a:rPr lang="en-US" dirty="0" smtClean="0"/>
              <a:t> as needed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Two cavities were non-operational due to large fundamental power coupling to HOM coupler (one repaired)</a:t>
            </a:r>
          </a:p>
          <a:p>
            <a:pPr>
              <a:spcBef>
                <a:spcPts val="600"/>
              </a:spcBef>
            </a:pPr>
            <a:r>
              <a:rPr lang="en-US" dirty="0" err="1" smtClean="0"/>
              <a:t>Feedthroughs</a:t>
            </a:r>
            <a:r>
              <a:rPr lang="en-US" dirty="0" smtClean="0"/>
              <a:t> from 4CMs were removed. Half of them showed leak</a:t>
            </a:r>
          </a:p>
        </p:txBody>
      </p:sp>
      <p:pic>
        <p:nvPicPr>
          <p:cNvPr id="4" name="Picture 6" descr="IMG_00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3200400"/>
            <a:ext cx="365822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G_01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48200" y="4474516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Blank off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0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Coupler window leak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4876800" cy="5855962"/>
          </a:xfrm>
        </p:spPr>
        <p:txBody>
          <a:bodyPr/>
          <a:lstStyle/>
          <a:p>
            <a:r>
              <a:rPr lang="en-US" dirty="0" smtClean="0"/>
              <a:t>So far two cavities had leak at the coupler window (6c, 20d)</a:t>
            </a:r>
          </a:p>
          <a:p>
            <a:pPr lvl="1"/>
            <a:r>
              <a:rPr lang="en-US" dirty="0" smtClean="0"/>
              <a:t>Presumably from errant beam event in 2009 (arcing accompanied)</a:t>
            </a:r>
          </a:p>
          <a:p>
            <a:r>
              <a:rPr lang="en-US" dirty="0" smtClean="0"/>
              <a:t>Did not results in catastrophic failures</a:t>
            </a:r>
          </a:p>
          <a:p>
            <a:pPr lvl="1"/>
            <a:r>
              <a:rPr lang="en-US" dirty="0" smtClean="0"/>
              <a:t>Vacuum at the coupler window: between 1e-10 </a:t>
            </a:r>
            <a:r>
              <a:rPr lang="en-US" dirty="0" err="1" smtClean="0"/>
              <a:t>torr</a:t>
            </a:r>
            <a:r>
              <a:rPr lang="en-US" dirty="0" smtClean="0"/>
              <a:t> 1e-8 </a:t>
            </a:r>
            <a:r>
              <a:rPr lang="en-US" dirty="0" err="1" smtClean="0"/>
              <a:t>torr</a:t>
            </a:r>
            <a:r>
              <a:rPr lang="en-US" dirty="0" smtClean="0"/>
              <a:t> and after 2 years it had stayed 1e-8 </a:t>
            </a:r>
            <a:r>
              <a:rPr lang="en-US" dirty="0" err="1" smtClean="0"/>
              <a:t>torr</a:t>
            </a:r>
            <a:endParaRPr lang="en-US" dirty="0" smtClean="0"/>
          </a:p>
          <a:p>
            <a:pPr lvl="1"/>
            <a:r>
              <a:rPr lang="en-US" dirty="0" smtClean="0"/>
              <a:t>Leak rate: about mid 10^-6 </a:t>
            </a:r>
            <a:r>
              <a:rPr lang="en-US" dirty="0" err="1" smtClean="0"/>
              <a:t>torr</a:t>
            </a:r>
            <a:r>
              <a:rPr lang="en-US" dirty="0" smtClean="0"/>
              <a:t> l/s</a:t>
            </a:r>
          </a:p>
          <a:p>
            <a:r>
              <a:rPr lang="en-US" dirty="0" smtClean="0"/>
              <a:t>Out of service in the tunnel during operation and took out both CMs in 2012 and repaired in the SNS test facility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532120" y="38698"/>
            <a:ext cx="3276600" cy="3048000"/>
            <a:chOff x="0" y="16848"/>
            <a:chExt cx="4422371" cy="3923508"/>
          </a:xfrm>
        </p:grpSpPr>
        <p:pic>
          <p:nvPicPr>
            <p:cNvPr id="5" name="Picture 4" descr="C:\Users\6sk\Documents\2012\photos\10_26_2012\크기변환_VTA shield 1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73" t="25433" r="15388"/>
            <a:stretch/>
          </p:blipFill>
          <p:spPr bwMode="auto">
            <a:xfrm>
              <a:off x="0" y="16848"/>
              <a:ext cx="4422371" cy="3923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548641" y="440698"/>
              <a:ext cx="2294313" cy="219456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300"/>
                </a:spcBef>
                <a:spcAft>
                  <a:spcPts val="600"/>
                </a:spcAft>
              </a:pPr>
              <a:r>
                <a:rPr lang="en-GB" sz="1000">
                  <a:effectLst/>
                  <a:latin typeface="Times New Roman"/>
                  <a:ea typeface="Times New Roman"/>
                </a:rPr>
                <a:t> </a:t>
              </a:r>
              <a:endParaRPr lang="en-US" sz="1000">
                <a:effectLst/>
                <a:latin typeface="Times New Roman"/>
                <a:ea typeface="Times New Roman"/>
              </a:endParaRPr>
            </a:p>
          </p:txBody>
        </p:sp>
      </p:grpSp>
      <p:pic>
        <p:nvPicPr>
          <p:cNvPr id="7" name="Picture 2" descr="\\nscd\Groups\RAD\SCL_Systems\CM-6 Repair 08_2012\Pictures\2012-09-19 Coupler and Ion Pump changeout\Coupler and Ion Pump changeout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376" y="3086696"/>
            <a:ext cx="2454499" cy="368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2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t="52628" r="6365"/>
          <a:stretch/>
        </p:blipFill>
        <p:spPr bwMode="auto">
          <a:xfrm>
            <a:off x="3899424" y="2209800"/>
            <a:ext cx="5244576" cy="291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Superconducting linac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8600" y="3962400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Linac length: ~</a:t>
            </a:r>
            <a:r>
              <a:rPr lang="en-US" dirty="0" smtClean="0"/>
              <a:t>330m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3475308" cy="44196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928" y="882134"/>
            <a:ext cx="566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Design Report </a:t>
            </a:r>
            <a:r>
              <a:rPr lang="en-US" dirty="0" smtClean="0"/>
              <a:t>for </a:t>
            </a:r>
            <a:r>
              <a:rPr lang="en-US" dirty="0" smtClean="0"/>
              <a:t>SCL option </a:t>
            </a:r>
            <a:r>
              <a:rPr lang="en-US" dirty="0" smtClean="0"/>
              <a:t>(</a:t>
            </a:r>
            <a:r>
              <a:rPr lang="en-US" dirty="0" smtClean="0"/>
              <a:t>Nov. 1999)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0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87954"/>
          </a:xfrm>
        </p:spPr>
        <p:txBody>
          <a:bodyPr/>
          <a:lstStyle/>
          <a:p>
            <a:r>
              <a:rPr lang="en-US" altLang="en-US" dirty="0" smtClean="0"/>
              <a:t>SNS SCL initial design basis</a:t>
            </a:r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111125" y="990600"/>
            <a:ext cx="8826500" cy="548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dirty="0" smtClean="0"/>
              <a:t>SNS baseline change from NC to SC in 2000, relatively late in the project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RF frequency; followed that of the NC CCL (from LANSCE)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SRF Cavity designs were mainly driven by two constraints</a:t>
            </a:r>
          </a:p>
          <a:p>
            <a:pPr lvl="1">
              <a:lnSpc>
                <a:spcPct val="80000"/>
              </a:lnSpc>
            </a:pPr>
            <a:r>
              <a:rPr lang="en-US" altLang="en-US" dirty="0" smtClean="0"/>
              <a:t>Power coupler; maximum 350 kW (later increased to </a:t>
            </a:r>
            <a:r>
              <a:rPr lang="en-US" altLang="en-US" dirty="0" smtClean="0"/>
              <a:t>550 </a:t>
            </a:r>
            <a:r>
              <a:rPr lang="en-US" altLang="en-US" dirty="0" smtClean="0"/>
              <a:t>kW)</a:t>
            </a:r>
          </a:p>
          <a:p>
            <a:pPr lvl="1">
              <a:lnSpc>
                <a:spcPct val="80000"/>
              </a:lnSpc>
            </a:pPr>
            <a:r>
              <a:rPr lang="en-US" altLang="en-US" dirty="0" smtClean="0"/>
              <a:t>Cavity peak surface field; 27.5 MV/m field emission concerns</a:t>
            </a:r>
          </a:p>
          <a:p>
            <a:pPr lvl="2">
              <a:lnSpc>
                <a:spcPct val="80000"/>
              </a:lnSpc>
            </a:pPr>
            <a:r>
              <a:rPr lang="en-US" altLang="en-US" dirty="0" smtClean="0"/>
              <a:t>Later increase to 35 MV/m for HB cavities by adapting EP </a:t>
            </a:r>
            <a:r>
              <a:rPr lang="en-US" altLang="en-US" dirty="0" smtClean="0"/>
              <a:t>but only a few cavities were EP processed</a:t>
            </a:r>
            <a:endParaRPr lang="en-US" altLang="en-US" dirty="0" smtClean="0"/>
          </a:p>
          <a:p>
            <a:pPr>
              <a:lnSpc>
                <a:spcPct val="80000"/>
              </a:lnSpc>
            </a:pPr>
            <a:r>
              <a:rPr lang="en-US" altLang="en-US" dirty="0" smtClean="0"/>
              <a:t>With one FPC to cavity; HB cavity </a:t>
            </a:r>
            <a:r>
              <a:rPr lang="en-US" altLang="en-US" dirty="0" smtClean="0">
                <a:sym typeface="Wingdings" pitchFamily="2" charset="2"/>
              </a:rPr>
              <a:t> 6 cell</a:t>
            </a:r>
          </a:p>
          <a:p>
            <a:pPr>
              <a:lnSpc>
                <a:spcPct val="80000"/>
              </a:lnSpc>
            </a:pPr>
            <a:r>
              <a:rPr lang="en-US" altLang="en-US" dirty="0" smtClean="0">
                <a:sym typeface="Wingdings" pitchFamily="2" charset="2"/>
              </a:rPr>
              <a:t>Long. Phase slip at low energy; MB cavity  6 cell</a:t>
            </a:r>
          </a:p>
          <a:p>
            <a:pPr>
              <a:lnSpc>
                <a:spcPct val="80000"/>
              </a:lnSpc>
            </a:pPr>
            <a:r>
              <a:rPr lang="en-US" altLang="en-US" dirty="0" smtClean="0">
                <a:sym typeface="Wingdings" pitchFamily="2" charset="2"/>
              </a:rPr>
              <a:t>And then usual optimization process</a:t>
            </a:r>
          </a:p>
          <a:p>
            <a:pPr lvl="1">
              <a:lnSpc>
                <a:spcPct val="80000"/>
              </a:lnSpc>
            </a:pPr>
            <a:r>
              <a:rPr lang="en-US" altLang="en-US" dirty="0" smtClean="0"/>
              <a:t>TTF, peak surface field balancing, raise the resonant mechanical frequency, LFD, HOM, </a:t>
            </a:r>
            <a:r>
              <a:rPr lang="en-US" altLang="en-US" dirty="0" err="1" smtClean="0"/>
              <a:t>etc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084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81013"/>
          </a:xfrm>
          <a:noFill/>
        </p:spPr>
        <p:txBody>
          <a:bodyPr/>
          <a:lstStyle/>
          <a:p>
            <a:r>
              <a:rPr lang="en-US" altLang="en-US" smtClean="0"/>
              <a:t>SNS SCL Components</a:t>
            </a:r>
          </a:p>
        </p:txBody>
      </p:sp>
      <p:sp>
        <p:nvSpPr>
          <p:cNvPr id="14339" name="Rectangle 5"/>
          <p:cNvSpPr>
            <a:spLocks noGrp="1"/>
          </p:cNvSpPr>
          <p:nvPr>
            <p:ph type="body" idx="1"/>
          </p:nvPr>
        </p:nvSpPr>
        <p:spPr>
          <a:xfrm>
            <a:off x="160338" y="1016000"/>
            <a:ext cx="8728075" cy="4480201"/>
          </a:xfrm>
        </p:spPr>
        <p:txBody>
          <a:bodyPr/>
          <a:lstStyle/>
          <a:p>
            <a:r>
              <a:rPr lang="en-US" altLang="en-US" dirty="0"/>
              <a:t>Cryomodule; similar construction arrangement employed in CEBAF</a:t>
            </a:r>
          </a:p>
          <a:p>
            <a:r>
              <a:rPr lang="en-US" altLang="en-US" dirty="0" smtClean="0"/>
              <a:t>Power coupler; scaled from KEK 508 MHz coupler</a:t>
            </a:r>
          </a:p>
          <a:p>
            <a:r>
              <a:rPr lang="en-US" altLang="en-US" dirty="0" smtClean="0"/>
              <a:t>HOM coupler; scaled from TTF HOM coupler</a:t>
            </a:r>
          </a:p>
          <a:p>
            <a:r>
              <a:rPr lang="en-US" altLang="en-US" dirty="0" smtClean="0"/>
              <a:t>Mechanical tuner; adapted from </a:t>
            </a:r>
            <a:r>
              <a:rPr lang="en-US" altLang="en-US" dirty="0" err="1" smtClean="0"/>
              <a:t>Saclay</a:t>
            </a:r>
            <a:r>
              <a:rPr lang="en-US" altLang="en-US" dirty="0" smtClean="0"/>
              <a:t>-TTF design for TESLA cavities</a:t>
            </a:r>
          </a:p>
          <a:p>
            <a:r>
              <a:rPr lang="en-US" altLang="en-US" dirty="0" err="1" smtClean="0"/>
              <a:t>Piezo</a:t>
            </a:r>
            <a:r>
              <a:rPr lang="en-US" altLang="en-US" dirty="0" smtClean="0"/>
              <a:t> tuner</a:t>
            </a:r>
            <a:r>
              <a:rPr lang="en-US" altLang="en-US" dirty="0"/>
              <a:t>; adapted later </a:t>
            </a:r>
            <a:r>
              <a:rPr lang="en-US" altLang="en-US" dirty="0" smtClean="0"/>
              <a:t>on. I</a:t>
            </a:r>
            <a:r>
              <a:rPr lang="en-US" altLang="en-US" dirty="0" smtClean="0"/>
              <a:t>ncorporated </a:t>
            </a:r>
            <a:r>
              <a:rPr lang="en-US" altLang="en-US" dirty="0" smtClean="0"/>
              <a:t>into </a:t>
            </a:r>
            <a:r>
              <a:rPr lang="en-US" altLang="en-US" dirty="0" smtClean="0"/>
              <a:t>one of legs for unexpected large LFD</a:t>
            </a:r>
            <a:endParaRPr lang="en-US" altLang="en-US" dirty="0" smtClean="0"/>
          </a:p>
          <a:p>
            <a:r>
              <a:rPr lang="en-US" altLang="en-US" dirty="0" smtClean="0"/>
              <a:t>Cavity end group; Reactor grade </a:t>
            </a:r>
            <a:r>
              <a:rPr lang="en-US" altLang="en-US" dirty="0" err="1" smtClean="0"/>
              <a:t>Nb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5781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11124" y="104775"/>
            <a:ext cx="9032875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3000" b="0" dirty="0">
                <a:solidFill>
                  <a:srgbClr val="006C3A"/>
                </a:solidFill>
                <a:latin typeface="Arial Black" pitchFamily="34" charset="0"/>
                <a:ea typeface="굴림" pitchFamily="50" charset="-127"/>
              </a:rPr>
              <a:t>SNS Cavities and Cryomodules </a:t>
            </a:r>
            <a:r>
              <a:rPr lang="en-US" altLang="ko-KR" sz="3000" b="0" dirty="0" smtClean="0">
                <a:solidFill>
                  <a:srgbClr val="006C3A"/>
                </a:solidFill>
                <a:latin typeface="Arial Black" pitchFamily="34" charset="0"/>
                <a:ea typeface="굴림" pitchFamily="50" charset="-127"/>
              </a:rPr>
              <a:t>design;</a:t>
            </a:r>
            <a:endParaRPr lang="en-US" altLang="ko-KR" sz="3000" b="0" dirty="0">
              <a:solidFill>
                <a:srgbClr val="006C3A"/>
              </a:solidFill>
              <a:latin typeface="Arial Black" pitchFamily="34" charset="0"/>
              <a:ea typeface="굴림" pitchFamily="50" charset="-127"/>
            </a:endParaRPr>
          </a:p>
        </p:txBody>
      </p:sp>
      <p:pic>
        <p:nvPicPr>
          <p:cNvPr id="15363" name="Picture 5" descr="SNS_HeV_ISO_Sec"/>
          <p:cNvPicPr preferRelativeResize="0"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0" b="4144"/>
          <a:stretch>
            <a:fillRect/>
          </a:stretch>
        </p:blipFill>
        <p:spPr bwMode="auto">
          <a:xfrm>
            <a:off x="5019675" y="2782221"/>
            <a:ext cx="328136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6302375" y="4715796"/>
            <a:ext cx="13128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400" i="1">
                <a:solidFill>
                  <a:schemeClr val="tx2"/>
                </a:solidFill>
                <a:latin typeface="Arial" charset="0"/>
                <a:ea typeface="굴림" pitchFamily="50" charset="-127"/>
              </a:rPr>
              <a:t>Fundamental Power Coupler</a:t>
            </a:r>
          </a:p>
        </p:txBody>
      </p:sp>
      <p:sp>
        <p:nvSpPr>
          <p:cNvPr id="15365" name="Line 7"/>
          <p:cNvSpPr>
            <a:spLocks noChangeShapeType="1"/>
          </p:cNvSpPr>
          <p:nvPr/>
        </p:nvSpPr>
        <p:spPr bwMode="auto">
          <a:xfrm flipV="1">
            <a:off x="7567613" y="4244308"/>
            <a:ext cx="201612" cy="541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8096250" y="3164808"/>
            <a:ext cx="87947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400" i="1">
                <a:solidFill>
                  <a:schemeClr val="tx2"/>
                </a:solidFill>
                <a:latin typeface="Arial" charset="0"/>
                <a:ea typeface="굴림" pitchFamily="50" charset="-127"/>
              </a:rPr>
              <a:t>HOM Coupler</a:t>
            </a: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4076700" y="4014121"/>
            <a:ext cx="91122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400" i="1">
                <a:solidFill>
                  <a:schemeClr val="tx2"/>
                </a:solidFill>
                <a:latin typeface="Arial" charset="0"/>
                <a:ea typeface="굴림" pitchFamily="50" charset="-127"/>
              </a:rPr>
              <a:t>HOM Coupler</a:t>
            </a:r>
          </a:p>
        </p:txBody>
      </p:sp>
      <p:sp>
        <p:nvSpPr>
          <p:cNvPr id="15368" name="Line 10"/>
          <p:cNvSpPr>
            <a:spLocks noChangeShapeType="1"/>
          </p:cNvSpPr>
          <p:nvPr/>
        </p:nvSpPr>
        <p:spPr bwMode="auto">
          <a:xfrm flipH="1">
            <a:off x="7861300" y="3414046"/>
            <a:ext cx="296863" cy="69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 Box 11"/>
          <p:cNvSpPr txBox="1">
            <a:spLocks noChangeArrowheads="1"/>
          </p:cNvSpPr>
          <p:nvPr/>
        </p:nvSpPr>
        <p:spPr bwMode="auto">
          <a:xfrm>
            <a:off x="4541838" y="3137821"/>
            <a:ext cx="69373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400" i="1">
                <a:solidFill>
                  <a:schemeClr val="tx2"/>
                </a:solidFill>
                <a:latin typeface="Arial" charset="0"/>
                <a:ea typeface="굴림" pitchFamily="50" charset="-127"/>
              </a:rPr>
              <a:t>Field Probe</a:t>
            </a:r>
          </a:p>
        </p:txBody>
      </p:sp>
      <p:sp>
        <p:nvSpPr>
          <p:cNvPr id="15370" name="Line 12"/>
          <p:cNvSpPr>
            <a:spLocks noChangeShapeType="1"/>
          </p:cNvSpPr>
          <p:nvPr/>
        </p:nvSpPr>
        <p:spPr bwMode="auto">
          <a:xfrm flipV="1">
            <a:off x="4897438" y="4050633"/>
            <a:ext cx="495300" cy="2063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3"/>
          <p:cNvSpPr>
            <a:spLocks noChangeShapeType="1"/>
          </p:cNvSpPr>
          <p:nvPr/>
        </p:nvSpPr>
        <p:spPr bwMode="auto">
          <a:xfrm>
            <a:off x="5230813" y="3475958"/>
            <a:ext cx="134937" cy="285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Text Box 21"/>
          <p:cNvSpPr txBox="1">
            <a:spLocks noChangeArrowheads="1"/>
          </p:cNvSpPr>
          <p:nvPr/>
        </p:nvSpPr>
        <p:spPr bwMode="auto">
          <a:xfrm>
            <a:off x="155575" y="599408"/>
            <a:ext cx="393541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2000" b="0">
                <a:latin typeface="Symbol" pitchFamily="18" charset="2"/>
                <a:ea typeface="굴림" pitchFamily="50" charset="-127"/>
              </a:rPr>
              <a:t>b</a:t>
            </a:r>
            <a:r>
              <a:rPr lang="en-US" altLang="ko-KR" sz="2000" b="0">
                <a:latin typeface="Arial" charset="0"/>
                <a:ea typeface="굴림" pitchFamily="50" charset="-127"/>
              </a:rPr>
              <a:t>=0.61 Specifications: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2000" b="0">
                <a:latin typeface="Arial" charset="0"/>
                <a:ea typeface="굴림" pitchFamily="50" charset="-127"/>
              </a:rPr>
              <a:t>E</a:t>
            </a:r>
            <a:r>
              <a:rPr lang="en-US" altLang="ko-KR" sz="2000" b="0" baseline="-25000">
                <a:latin typeface="Arial" charset="0"/>
                <a:ea typeface="굴림" pitchFamily="50" charset="-127"/>
              </a:rPr>
              <a:t>a</a:t>
            </a:r>
            <a:r>
              <a:rPr lang="en-US" altLang="ko-KR" sz="2000" b="0">
                <a:latin typeface="Arial" charset="0"/>
                <a:ea typeface="굴림" pitchFamily="50" charset="-127"/>
              </a:rPr>
              <a:t>=10.1 MV/m, Q</a:t>
            </a:r>
            <a:r>
              <a:rPr lang="en-US" altLang="ko-KR" sz="2000" b="0" baseline="-25000">
                <a:latin typeface="Arial" charset="0"/>
                <a:ea typeface="굴림" pitchFamily="50" charset="-127"/>
              </a:rPr>
              <a:t>o</a:t>
            </a:r>
            <a:r>
              <a:rPr lang="en-US" altLang="ko-KR" sz="2000" b="0">
                <a:latin typeface="Arial" charset="0"/>
                <a:ea typeface="굴림" pitchFamily="50" charset="-127"/>
              </a:rPr>
              <a:t>&gt; 5E9 at 2.1 K</a:t>
            </a:r>
          </a:p>
        </p:txBody>
      </p:sp>
      <p:pic>
        <p:nvPicPr>
          <p:cNvPr id="15373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" b="16983"/>
          <a:stretch>
            <a:fillRect/>
          </a:stretch>
        </p:blipFill>
        <p:spPr bwMode="auto">
          <a:xfrm>
            <a:off x="5186363" y="1499521"/>
            <a:ext cx="3284537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23" descr="Two_cav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4" t="48778" r="9930" b="1390"/>
          <a:stretch>
            <a:fillRect/>
          </a:stretch>
        </p:blipFill>
        <p:spPr bwMode="auto">
          <a:xfrm>
            <a:off x="571500" y="1382046"/>
            <a:ext cx="27971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Text Box 24"/>
          <p:cNvSpPr txBox="1">
            <a:spLocks noChangeArrowheads="1"/>
          </p:cNvSpPr>
          <p:nvPr/>
        </p:nvSpPr>
        <p:spPr bwMode="auto">
          <a:xfrm>
            <a:off x="514350" y="1364583"/>
            <a:ext cx="2879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600">
                <a:solidFill>
                  <a:srgbClr val="F8F8F8"/>
                </a:solidFill>
                <a:latin typeface="Arial" charset="0"/>
                <a:ea typeface="굴림" pitchFamily="50" charset="-127"/>
              </a:rPr>
              <a:t>Medium beta (</a:t>
            </a:r>
            <a:r>
              <a:rPr lang="en-US" altLang="ko-KR" sz="1600">
                <a:solidFill>
                  <a:srgbClr val="F8F8F8"/>
                </a:solidFill>
                <a:latin typeface="Symbol" pitchFamily="18" charset="2"/>
                <a:ea typeface="굴림" pitchFamily="50" charset="-127"/>
              </a:rPr>
              <a:t>b</a:t>
            </a:r>
            <a:r>
              <a:rPr lang="en-US" altLang="ko-KR" sz="1600">
                <a:solidFill>
                  <a:srgbClr val="F8F8F8"/>
                </a:solidFill>
                <a:latin typeface="Arial" charset="0"/>
                <a:ea typeface="굴림" pitchFamily="50" charset="-127"/>
              </a:rPr>
              <a:t>=0.61) cavity</a:t>
            </a:r>
          </a:p>
        </p:txBody>
      </p:sp>
      <p:sp>
        <p:nvSpPr>
          <p:cNvPr id="15376" name="Text Box 25"/>
          <p:cNvSpPr txBox="1">
            <a:spLocks noChangeArrowheads="1"/>
          </p:cNvSpPr>
          <p:nvPr/>
        </p:nvSpPr>
        <p:spPr bwMode="auto">
          <a:xfrm>
            <a:off x="5597525" y="1469358"/>
            <a:ext cx="2562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600">
                <a:solidFill>
                  <a:srgbClr val="F8F8F8"/>
                </a:solidFill>
                <a:latin typeface="Arial" charset="0"/>
                <a:ea typeface="굴림" pitchFamily="50" charset="-127"/>
              </a:rPr>
              <a:t>High beta (</a:t>
            </a:r>
            <a:r>
              <a:rPr lang="en-US" altLang="ko-KR" sz="1600">
                <a:solidFill>
                  <a:srgbClr val="F8F8F8"/>
                </a:solidFill>
                <a:latin typeface="Symbol" pitchFamily="18" charset="2"/>
                <a:ea typeface="굴림" pitchFamily="50" charset="-127"/>
              </a:rPr>
              <a:t>b</a:t>
            </a:r>
            <a:r>
              <a:rPr lang="en-US" altLang="ko-KR" sz="1600">
                <a:solidFill>
                  <a:srgbClr val="F8F8F8"/>
                </a:solidFill>
                <a:latin typeface="Arial" charset="0"/>
                <a:ea typeface="굴림" pitchFamily="50" charset="-127"/>
              </a:rPr>
              <a:t>=0.81) cavity</a:t>
            </a:r>
          </a:p>
        </p:txBody>
      </p:sp>
      <p:grpSp>
        <p:nvGrpSpPr>
          <p:cNvPr id="15377" name="Group 26"/>
          <p:cNvGrpSpPr>
            <a:grpSpLocks/>
          </p:cNvGrpSpPr>
          <p:nvPr/>
        </p:nvGrpSpPr>
        <p:grpSpPr bwMode="auto">
          <a:xfrm>
            <a:off x="0" y="2667921"/>
            <a:ext cx="3586163" cy="2071687"/>
            <a:chOff x="0" y="1686"/>
            <a:chExt cx="2311" cy="1368"/>
          </a:xfrm>
        </p:grpSpPr>
        <p:pic>
          <p:nvPicPr>
            <p:cNvPr id="15383" name="Picture 27" descr="SNS_He_Vs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" y="1844"/>
              <a:ext cx="1804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4" name="Text Box 28"/>
            <p:cNvSpPr txBox="1">
              <a:spLocks noChangeArrowheads="1"/>
            </p:cNvSpPr>
            <p:nvPr/>
          </p:nvSpPr>
          <p:spPr bwMode="auto">
            <a:xfrm>
              <a:off x="0" y="2670"/>
              <a:ext cx="454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rgbClr val="006C3A"/>
                </a:buClr>
                <a:buFont typeface="Arial" charset="0"/>
                <a:buChar char="•"/>
                <a:defRPr sz="2800" b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sz="2400" b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b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1400" i="1">
                  <a:solidFill>
                    <a:schemeClr val="tx2"/>
                  </a:solidFill>
                  <a:latin typeface="Arial" charset="0"/>
                  <a:ea typeface="굴림" pitchFamily="50" charset="-127"/>
                </a:rPr>
                <a:t>Slow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1400" i="1">
                  <a:solidFill>
                    <a:schemeClr val="tx2"/>
                  </a:solidFill>
                  <a:latin typeface="Arial" charset="0"/>
                  <a:ea typeface="굴림" pitchFamily="50" charset="-127"/>
                </a:rPr>
                <a:t>Tuner</a:t>
              </a:r>
            </a:p>
          </p:txBody>
        </p:sp>
        <p:sp>
          <p:nvSpPr>
            <p:cNvPr id="15385" name="Line 29"/>
            <p:cNvSpPr>
              <a:spLocks noChangeShapeType="1"/>
            </p:cNvSpPr>
            <p:nvPr/>
          </p:nvSpPr>
          <p:spPr bwMode="auto">
            <a:xfrm flipV="1">
              <a:off x="404" y="2614"/>
              <a:ext cx="399" cy="1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6" name="Text Box 30"/>
            <p:cNvSpPr txBox="1">
              <a:spLocks noChangeArrowheads="1"/>
            </p:cNvSpPr>
            <p:nvPr/>
          </p:nvSpPr>
          <p:spPr bwMode="auto">
            <a:xfrm>
              <a:off x="695" y="1686"/>
              <a:ext cx="603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rgbClr val="006C3A"/>
                </a:buClr>
                <a:buFont typeface="Arial" charset="0"/>
                <a:buChar char="•"/>
                <a:defRPr sz="2800" b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sz="2400" b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b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1400" i="1">
                  <a:solidFill>
                    <a:schemeClr val="tx2"/>
                  </a:solidFill>
                  <a:latin typeface="Arial" charset="0"/>
                  <a:ea typeface="굴림" pitchFamily="50" charset="-127"/>
                </a:rPr>
                <a:t>Helium Vessel</a:t>
              </a:r>
            </a:p>
          </p:txBody>
        </p:sp>
        <p:sp>
          <p:nvSpPr>
            <p:cNvPr id="15387" name="Line 31"/>
            <p:cNvSpPr>
              <a:spLocks noChangeShapeType="1"/>
            </p:cNvSpPr>
            <p:nvPr/>
          </p:nvSpPr>
          <p:spPr bwMode="auto">
            <a:xfrm>
              <a:off x="1124" y="1866"/>
              <a:ext cx="189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8" name="Text Box 32"/>
            <p:cNvSpPr txBox="1">
              <a:spLocks noChangeArrowheads="1"/>
            </p:cNvSpPr>
            <p:nvPr/>
          </p:nvSpPr>
          <p:spPr bwMode="auto">
            <a:xfrm>
              <a:off x="0" y="2259"/>
              <a:ext cx="454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rgbClr val="006C3A"/>
                </a:buClr>
                <a:buFont typeface="Arial" charset="0"/>
                <a:buChar char="•"/>
                <a:defRPr sz="2800" b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sz="2400" b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b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1400" i="1">
                  <a:solidFill>
                    <a:schemeClr val="tx2"/>
                  </a:solidFill>
                  <a:latin typeface="Arial" charset="0"/>
                  <a:ea typeface="굴림" pitchFamily="50" charset="-127"/>
                </a:rPr>
                <a:t>Fast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1400" i="1">
                  <a:solidFill>
                    <a:schemeClr val="tx2"/>
                  </a:solidFill>
                  <a:latin typeface="Arial" charset="0"/>
                  <a:ea typeface="굴림" pitchFamily="50" charset="-127"/>
                </a:rPr>
                <a:t>Tuner</a:t>
              </a:r>
            </a:p>
          </p:txBody>
        </p:sp>
        <p:sp>
          <p:nvSpPr>
            <p:cNvPr id="15389" name="Line 33"/>
            <p:cNvSpPr>
              <a:spLocks noChangeShapeType="1"/>
            </p:cNvSpPr>
            <p:nvPr/>
          </p:nvSpPr>
          <p:spPr bwMode="auto">
            <a:xfrm>
              <a:off x="404" y="2336"/>
              <a:ext cx="350" cy="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378" name="Picture 105" descr="sns61cm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4" r="1190" b="23711"/>
          <a:stretch>
            <a:fillRect/>
          </a:stretch>
        </p:blipFill>
        <p:spPr bwMode="auto">
          <a:xfrm rot="-120000">
            <a:off x="274638" y="4474496"/>
            <a:ext cx="4100512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9" name="Text Box 21"/>
          <p:cNvSpPr txBox="1">
            <a:spLocks noChangeArrowheads="1"/>
          </p:cNvSpPr>
          <p:nvPr/>
        </p:nvSpPr>
        <p:spPr bwMode="auto">
          <a:xfrm>
            <a:off x="4964113" y="581946"/>
            <a:ext cx="39354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2000" b="0">
                <a:latin typeface="Symbol" pitchFamily="18" charset="2"/>
                <a:ea typeface="굴림" pitchFamily="50" charset="-127"/>
              </a:rPr>
              <a:t>b</a:t>
            </a:r>
            <a:r>
              <a:rPr lang="en-US" altLang="ko-KR" sz="2000" b="0">
                <a:latin typeface="Arial" charset="0"/>
                <a:ea typeface="굴림" pitchFamily="50" charset="-127"/>
              </a:rPr>
              <a:t>=0.81 Specifications: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2000" b="0">
                <a:latin typeface="Arial" charset="0"/>
                <a:ea typeface="굴림" pitchFamily="50" charset="-127"/>
              </a:rPr>
              <a:t>E</a:t>
            </a:r>
            <a:r>
              <a:rPr lang="en-US" altLang="ko-KR" sz="2000" b="0" baseline="-25000">
                <a:latin typeface="Arial" charset="0"/>
                <a:ea typeface="굴림" pitchFamily="50" charset="-127"/>
              </a:rPr>
              <a:t>a</a:t>
            </a:r>
            <a:r>
              <a:rPr lang="en-US" altLang="ko-KR" sz="2000" b="0">
                <a:latin typeface="Arial" charset="0"/>
                <a:ea typeface="굴림" pitchFamily="50" charset="-127"/>
              </a:rPr>
              <a:t>=15.8 MV/m, Q</a:t>
            </a:r>
            <a:r>
              <a:rPr lang="en-US" altLang="ko-KR" sz="2000" b="0" baseline="-25000">
                <a:latin typeface="Arial" charset="0"/>
                <a:ea typeface="굴림" pitchFamily="50" charset="-127"/>
              </a:rPr>
              <a:t>o</a:t>
            </a:r>
            <a:r>
              <a:rPr lang="en-US" altLang="ko-KR" sz="2000" b="0">
                <a:latin typeface="Arial" charset="0"/>
                <a:ea typeface="굴림" pitchFamily="50" charset="-127"/>
              </a:rPr>
              <a:t>&gt; 5E9 at 2.1 K</a:t>
            </a:r>
          </a:p>
        </p:txBody>
      </p:sp>
      <p:sp>
        <p:nvSpPr>
          <p:cNvPr id="15380" name="Text Box 107"/>
          <p:cNvSpPr txBox="1">
            <a:spLocks noChangeArrowheads="1"/>
          </p:cNvSpPr>
          <p:nvPr/>
        </p:nvSpPr>
        <p:spPr bwMode="auto">
          <a:xfrm>
            <a:off x="2076450" y="6073108"/>
            <a:ext cx="2030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3600" b="0">
                <a:solidFill>
                  <a:srgbClr val="0000FF"/>
                </a:solidFill>
                <a:latin typeface="Arial Black" pitchFamily="34" charset="0"/>
                <a:ea typeface="굴림" pitchFamily="50" charset="-127"/>
              </a:rPr>
              <a:t>11 CMs</a:t>
            </a:r>
          </a:p>
        </p:txBody>
      </p:sp>
      <p:sp>
        <p:nvSpPr>
          <p:cNvPr id="15381" name="Text Box 108"/>
          <p:cNvSpPr txBox="1">
            <a:spLocks noChangeArrowheads="1"/>
          </p:cNvSpPr>
          <p:nvPr/>
        </p:nvSpPr>
        <p:spPr bwMode="auto">
          <a:xfrm>
            <a:off x="6700838" y="6077871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3600" b="0">
                <a:solidFill>
                  <a:srgbClr val="0000FF"/>
                </a:solidFill>
                <a:latin typeface="Arial Black" pitchFamily="34" charset="0"/>
                <a:ea typeface="굴림" pitchFamily="50" charset="-127"/>
              </a:rPr>
              <a:t>12 CMs</a:t>
            </a:r>
          </a:p>
        </p:txBody>
      </p:sp>
      <p:pic>
        <p:nvPicPr>
          <p:cNvPr id="15382" name="Picture 106" descr="jeostiff05nov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19038" r="18111" b="23201"/>
          <a:stretch>
            <a:fillRect/>
          </a:stretch>
        </p:blipFill>
        <p:spPr bwMode="auto">
          <a:xfrm rot="420000">
            <a:off x="4713288" y="4257008"/>
            <a:ext cx="40513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91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attice_revU_omega_[2000-02-22]_MD3_VIEW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65" t="2550" r="3922" b="3082"/>
          <a:stretch>
            <a:fillRect/>
          </a:stretch>
        </p:blipFill>
        <p:spPr bwMode="auto">
          <a:xfrm>
            <a:off x="5334000" y="630238"/>
            <a:ext cx="381000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068763" y="1293813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>
                <a:latin typeface="+mn-lt"/>
                <a:ea typeface="굴림" pitchFamily="50" charset="-127"/>
              </a:rPr>
              <a:t>H- stripped to p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5835650" y="1316038"/>
            <a:ext cx="488950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6675" y="0"/>
            <a:ext cx="82296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5000"/>
              </a:lnSpc>
            </a:pPr>
            <a:r>
              <a:rPr lang="en-US" altLang="ko-KR" sz="3000" dirty="0" smtClean="0">
                <a:solidFill>
                  <a:srgbClr val="006C3A"/>
                </a:solidFill>
                <a:latin typeface="Arial Black" pitchFamily="34" charset="0"/>
                <a:ea typeface="굴림" pitchFamily="50" charset="-127"/>
              </a:rPr>
              <a:t>SNS Machine </a:t>
            </a:r>
            <a:r>
              <a:rPr lang="en-US" altLang="ko-KR" sz="3000" dirty="0">
                <a:solidFill>
                  <a:srgbClr val="006C3A"/>
                </a:solidFill>
                <a:latin typeface="Arial Black" pitchFamily="34" charset="0"/>
                <a:ea typeface="굴림" pitchFamily="50" charset="-127"/>
              </a:rPr>
              <a:t>layout</a:t>
            </a:r>
          </a:p>
        </p:txBody>
      </p:sp>
      <p:sp>
        <p:nvSpPr>
          <p:cNvPr id="8" name="Line 35"/>
          <p:cNvSpPr>
            <a:spLocks noChangeShapeType="1"/>
          </p:cNvSpPr>
          <p:nvPr/>
        </p:nvSpPr>
        <p:spPr bwMode="auto">
          <a:xfrm flipV="1">
            <a:off x="76200" y="3221038"/>
            <a:ext cx="5257800" cy="127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76200" y="3087688"/>
            <a:ext cx="387350" cy="28098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0" name="Rectangle 37"/>
          <p:cNvSpPr>
            <a:spLocks noChangeArrowheads="1"/>
          </p:cNvSpPr>
          <p:nvPr/>
        </p:nvSpPr>
        <p:spPr bwMode="auto">
          <a:xfrm>
            <a:off x="536575" y="3068638"/>
            <a:ext cx="530225" cy="2889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1" name="Rectangle 38"/>
          <p:cNvSpPr>
            <a:spLocks noChangeArrowheads="1"/>
          </p:cNvSpPr>
          <p:nvPr/>
        </p:nvSpPr>
        <p:spPr bwMode="auto">
          <a:xfrm>
            <a:off x="298450" y="3678238"/>
            <a:ext cx="442428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600">
                <a:latin typeface="+mn-lt"/>
              </a:rPr>
              <a:t>2.5</a:t>
            </a:r>
          </a:p>
        </p:txBody>
      </p:sp>
      <p:sp>
        <p:nvSpPr>
          <p:cNvPr id="12" name="Line 39"/>
          <p:cNvSpPr>
            <a:spLocks noChangeShapeType="1"/>
          </p:cNvSpPr>
          <p:nvPr/>
        </p:nvSpPr>
        <p:spPr bwMode="auto">
          <a:xfrm>
            <a:off x="1033463" y="3373438"/>
            <a:ext cx="0" cy="3000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3" name="Rectangle 41"/>
          <p:cNvSpPr>
            <a:spLocks noChangeArrowheads="1"/>
          </p:cNvSpPr>
          <p:nvPr/>
        </p:nvSpPr>
        <p:spPr bwMode="auto">
          <a:xfrm>
            <a:off x="1133475" y="3087688"/>
            <a:ext cx="588963" cy="273050"/>
          </a:xfrm>
          <a:prstGeom prst="rect">
            <a:avLst/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4" name="Line 42"/>
          <p:cNvSpPr>
            <a:spLocks noChangeShapeType="1"/>
          </p:cNvSpPr>
          <p:nvPr/>
        </p:nvSpPr>
        <p:spPr bwMode="auto">
          <a:xfrm>
            <a:off x="527050" y="3373438"/>
            <a:ext cx="0" cy="3000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5" name="Rectangle 44"/>
          <p:cNvSpPr>
            <a:spLocks noChangeArrowheads="1"/>
          </p:cNvSpPr>
          <p:nvPr/>
        </p:nvSpPr>
        <p:spPr bwMode="auto">
          <a:xfrm>
            <a:off x="519113" y="3051175"/>
            <a:ext cx="493019" cy="33598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600" dirty="0">
                <a:latin typeface="+mn-lt"/>
              </a:rPr>
              <a:t>DTL</a:t>
            </a:r>
          </a:p>
        </p:txBody>
      </p:sp>
      <p:sp>
        <p:nvSpPr>
          <p:cNvPr id="16" name="Rectangle 45"/>
          <p:cNvSpPr>
            <a:spLocks noChangeArrowheads="1"/>
          </p:cNvSpPr>
          <p:nvPr/>
        </p:nvSpPr>
        <p:spPr bwMode="auto">
          <a:xfrm>
            <a:off x="728663" y="3678238"/>
            <a:ext cx="546623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600">
                <a:latin typeface="+mn-lt"/>
              </a:rPr>
              <a:t>86.8</a:t>
            </a:r>
          </a:p>
        </p:txBody>
      </p:sp>
      <p:sp>
        <p:nvSpPr>
          <p:cNvPr id="17" name="Rectangle 46"/>
          <p:cNvSpPr>
            <a:spLocks noChangeArrowheads="1"/>
          </p:cNvSpPr>
          <p:nvPr/>
        </p:nvSpPr>
        <p:spPr bwMode="auto">
          <a:xfrm>
            <a:off x="1184300" y="3062288"/>
            <a:ext cx="487312" cy="33598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en-US" sz="1600">
                <a:latin typeface="+mn-lt"/>
              </a:rPr>
              <a:t>CCL</a:t>
            </a:r>
          </a:p>
        </p:txBody>
      </p:sp>
      <p:sp>
        <p:nvSpPr>
          <p:cNvPr id="18" name="Rectangle 47"/>
          <p:cNvSpPr>
            <a:spLocks noChangeArrowheads="1"/>
          </p:cNvSpPr>
          <p:nvPr/>
        </p:nvSpPr>
        <p:spPr bwMode="auto">
          <a:xfrm>
            <a:off x="177800" y="2501900"/>
            <a:ext cx="1082026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600">
                <a:latin typeface="+mn-lt"/>
              </a:rPr>
              <a:t>402.5 MHz</a:t>
            </a:r>
          </a:p>
        </p:txBody>
      </p:sp>
      <p:sp>
        <p:nvSpPr>
          <p:cNvPr id="19" name="Rectangle 48"/>
          <p:cNvSpPr>
            <a:spLocks noChangeArrowheads="1"/>
          </p:cNvSpPr>
          <p:nvPr/>
        </p:nvSpPr>
        <p:spPr bwMode="auto">
          <a:xfrm>
            <a:off x="2468563" y="2519363"/>
            <a:ext cx="92653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600">
                <a:latin typeface="+mn-lt"/>
              </a:rPr>
              <a:t>805 MHz</a:t>
            </a:r>
          </a:p>
        </p:txBody>
      </p:sp>
      <p:sp>
        <p:nvSpPr>
          <p:cNvPr id="20" name="Line 49"/>
          <p:cNvSpPr>
            <a:spLocks noChangeShapeType="1"/>
          </p:cNvSpPr>
          <p:nvPr/>
        </p:nvSpPr>
        <p:spPr bwMode="auto">
          <a:xfrm>
            <a:off x="349250" y="2843213"/>
            <a:ext cx="7143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1" name="Line 50"/>
          <p:cNvSpPr>
            <a:spLocks noChangeShapeType="1"/>
          </p:cNvSpPr>
          <p:nvPr/>
        </p:nvSpPr>
        <p:spPr bwMode="auto">
          <a:xfrm flipV="1">
            <a:off x="1114425" y="2843213"/>
            <a:ext cx="41894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2" name="Rectangle 51"/>
          <p:cNvSpPr>
            <a:spLocks noChangeArrowheads="1"/>
          </p:cNvSpPr>
          <p:nvPr/>
        </p:nvSpPr>
        <p:spPr bwMode="auto">
          <a:xfrm>
            <a:off x="1785938" y="3084513"/>
            <a:ext cx="1171575" cy="2667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3" name="Rectangle 52"/>
          <p:cNvSpPr>
            <a:spLocks noChangeArrowheads="1"/>
          </p:cNvSpPr>
          <p:nvPr/>
        </p:nvSpPr>
        <p:spPr bwMode="auto">
          <a:xfrm>
            <a:off x="3009900" y="3068638"/>
            <a:ext cx="1401763" cy="28416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4" name="Rectangle 53"/>
          <p:cNvSpPr>
            <a:spLocks noChangeArrowheads="1"/>
          </p:cNvSpPr>
          <p:nvPr/>
        </p:nvSpPr>
        <p:spPr bwMode="auto">
          <a:xfrm>
            <a:off x="1884118" y="3057525"/>
            <a:ext cx="989502" cy="33598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18288" tIns="44450" rIns="18288" bIns="44450">
            <a:spAutoFit/>
          </a:bodyPr>
          <a:lstStyle/>
          <a:p>
            <a:pPr algn="ctr"/>
            <a:r>
              <a:rPr lang="en-US" altLang="en-US" sz="1600" dirty="0">
                <a:latin typeface="+mn-lt"/>
              </a:rPr>
              <a:t>SRF, </a:t>
            </a:r>
            <a:r>
              <a:rPr lang="en-US" altLang="en-US" sz="1600" dirty="0">
                <a:latin typeface="Symbol" panose="05050102010706020507" pitchFamily="18" charset="2"/>
              </a:rPr>
              <a:t>b</a:t>
            </a:r>
            <a:r>
              <a:rPr lang="en-US" altLang="en-US" sz="1600" dirty="0">
                <a:latin typeface="+mn-lt"/>
              </a:rPr>
              <a:t>=0.61</a:t>
            </a:r>
          </a:p>
        </p:txBody>
      </p:sp>
      <p:sp>
        <p:nvSpPr>
          <p:cNvPr id="25" name="Rectangle 54"/>
          <p:cNvSpPr>
            <a:spLocks noChangeArrowheads="1"/>
          </p:cNvSpPr>
          <p:nvPr/>
        </p:nvSpPr>
        <p:spPr bwMode="auto">
          <a:xfrm>
            <a:off x="3127375" y="3057525"/>
            <a:ext cx="989502" cy="33598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18288" tIns="44450" rIns="18288" bIns="44450">
            <a:spAutoFit/>
          </a:bodyPr>
          <a:lstStyle/>
          <a:p>
            <a:r>
              <a:rPr lang="en-US" altLang="en-US" sz="1600" dirty="0">
                <a:latin typeface="+mn-lt"/>
              </a:rPr>
              <a:t>SRF, </a:t>
            </a:r>
            <a:r>
              <a:rPr lang="en-US" altLang="en-US" sz="1600" dirty="0">
                <a:latin typeface="Symbol" panose="05050102010706020507" pitchFamily="18" charset="2"/>
              </a:rPr>
              <a:t>b</a:t>
            </a:r>
            <a:r>
              <a:rPr lang="en-US" altLang="en-US" sz="1600" dirty="0">
                <a:latin typeface="+mn-lt"/>
              </a:rPr>
              <a:t>=0.81</a:t>
            </a:r>
          </a:p>
        </p:txBody>
      </p:sp>
      <p:sp>
        <p:nvSpPr>
          <p:cNvPr id="26" name="Line 55"/>
          <p:cNvSpPr>
            <a:spLocks noChangeShapeType="1"/>
          </p:cNvSpPr>
          <p:nvPr/>
        </p:nvSpPr>
        <p:spPr bwMode="auto">
          <a:xfrm>
            <a:off x="1747838" y="3373438"/>
            <a:ext cx="0" cy="3000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7" name="Line 56"/>
          <p:cNvSpPr>
            <a:spLocks noChangeShapeType="1"/>
          </p:cNvSpPr>
          <p:nvPr/>
        </p:nvSpPr>
        <p:spPr bwMode="auto">
          <a:xfrm>
            <a:off x="2987675" y="3373438"/>
            <a:ext cx="0" cy="3000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8" name="Rectangle 57"/>
          <p:cNvSpPr>
            <a:spLocks noChangeArrowheads="1"/>
          </p:cNvSpPr>
          <p:nvPr/>
        </p:nvSpPr>
        <p:spPr bwMode="auto">
          <a:xfrm>
            <a:off x="1465263" y="3678238"/>
            <a:ext cx="495327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600">
                <a:latin typeface="+mn-lt"/>
              </a:rPr>
              <a:t>186</a:t>
            </a:r>
          </a:p>
        </p:txBody>
      </p:sp>
      <p:sp>
        <p:nvSpPr>
          <p:cNvPr id="29" name="Rectangle 58"/>
          <p:cNvSpPr>
            <a:spLocks noChangeArrowheads="1"/>
          </p:cNvSpPr>
          <p:nvPr/>
        </p:nvSpPr>
        <p:spPr bwMode="auto">
          <a:xfrm>
            <a:off x="2741613" y="3678238"/>
            <a:ext cx="495327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600">
                <a:latin typeface="+mn-lt"/>
              </a:rPr>
              <a:t>387</a:t>
            </a:r>
          </a:p>
        </p:txBody>
      </p:sp>
      <p:sp>
        <p:nvSpPr>
          <p:cNvPr id="30" name="Line 59"/>
          <p:cNvSpPr>
            <a:spLocks noChangeShapeType="1"/>
          </p:cNvSpPr>
          <p:nvPr/>
        </p:nvSpPr>
        <p:spPr bwMode="auto">
          <a:xfrm>
            <a:off x="4433888" y="3373438"/>
            <a:ext cx="0" cy="317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1" name="Rectangle 60"/>
          <p:cNvSpPr>
            <a:spLocks noChangeArrowheads="1"/>
          </p:cNvSpPr>
          <p:nvPr/>
        </p:nvSpPr>
        <p:spPr bwMode="auto">
          <a:xfrm>
            <a:off x="4129088" y="3678238"/>
            <a:ext cx="12192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r>
              <a:rPr lang="en-US" altLang="en-US" sz="1600">
                <a:latin typeface="+mn-lt"/>
              </a:rPr>
              <a:t>1000 MeV</a:t>
            </a:r>
          </a:p>
        </p:txBody>
      </p:sp>
      <p:sp>
        <p:nvSpPr>
          <p:cNvPr id="32" name="Text Box 61"/>
          <p:cNvSpPr txBox="1">
            <a:spLocks noChangeArrowheads="1"/>
          </p:cNvSpPr>
          <p:nvPr/>
        </p:nvSpPr>
        <p:spPr bwMode="auto">
          <a:xfrm>
            <a:off x="1366838" y="2039938"/>
            <a:ext cx="281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>
                <a:solidFill>
                  <a:srgbClr val="0000FF"/>
                </a:solidFill>
                <a:latin typeface="+mn-lt"/>
                <a:ea typeface="굴림" pitchFamily="50" charset="-127"/>
              </a:rPr>
              <a:t>Linac; 1 GeV acceleration</a:t>
            </a:r>
          </a:p>
        </p:txBody>
      </p:sp>
      <p:sp>
        <p:nvSpPr>
          <p:cNvPr id="33" name="Rectangle 90"/>
          <p:cNvSpPr>
            <a:spLocks noChangeArrowheads="1"/>
          </p:cNvSpPr>
          <p:nvPr/>
        </p:nvSpPr>
        <p:spPr bwMode="auto">
          <a:xfrm>
            <a:off x="0" y="981075"/>
            <a:ext cx="183038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ko-KR" sz="1600">
                <a:solidFill>
                  <a:srgbClr val="0000FF"/>
                </a:solidFill>
                <a:ea typeface="굴림" pitchFamily="50" charset="-127"/>
              </a:rPr>
              <a:t>Front-End: Produce </a:t>
            </a:r>
          </a:p>
          <a:p>
            <a:pPr eaLnBrk="0" hangingPunct="0"/>
            <a:r>
              <a:rPr lang="en-US" altLang="ko-KR" sz="1600">
                <a:solidFill>
                  <a:srgbClr val="0000FF"/>
                </a:solidFill>
                <a:ea typeface="굴림" pitchFamily="50" charset="-127"/>
              </a:rPr>
              <a:t>a 1-msec long, chopped, H-beam </a:t>
            </a:r>
          </a:p>
        </p:txBody>
      </p:sp>
      <p:sp>
        <p:nvSpPr>
          <p:cNvPr id="34" name="Line 91"/>
          <p:cNvSpPr>
            <a:spLocks noChangeShapeType="1"/>
          </p:cNvSpPr>
          <p:nvPr/>
        </p:nvSpPr>
        <p:spPr bwMode="auto">
          <a:xfrm flipH="1">
            <a:off x="166688" y="2095500"/>
            <a:ext cx="66675" cy="9636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35" name="AutoShape 92"/>
          <p:cNvSpPr>
            <a:spLocks/>
          </p:cNvSpPr>
          <p:nvPr/>
        </p:nvSpPr>
        <p:spPr bwMode="auto">
          <a:xfrm rot="-5400000">
            <a:off x="2392365" y="360361"/>
            <a:ext cx="95249" cy="4048127"/>
          </a:xfrm>
          <a:prstGeom prst="rightBrace">
            <a:avLst>
              <a:gd name="adj1" fmla="val 44115"/>
              <a:gd name="adj2" fmla="val 46644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6" name="Rectangle 52"/>
          <p:cNvSpPr>
            <a:spLocks noChangeArrowheads="1"/>
          </p:cNvSpPr>
          <p:nvPr/>
        </p:nvSpPr>
        <p:spPr bwMode="auto">
          <a:xfrm>
            <a:off x="4446588" y="3067050"/>
            <a:ext cx="879475" cy="284163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+mn-lt"/>
            </a:endParaRPr>
          </a:p>
        </p:txBody>
      </p:sp>
      <p:sp>
        <p:nvSpPr>
          <p:cNvPr id="37" name="Rectangle 53"/>
          <p:cNvSpPr>
            <a:spLocks noChangeArrowheads="1"/>
          </p:cNvSpPr>
          <p:nvPr/>
        </p:nvSpPr>
        <p:spPr bwMode="auto">
          <a:xfrm>
            <a:off x="4537893" y="3032686"/>
            <a:ext cx="723596" cy="33598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18288" tIns="44450" rIns="18288" bIns="44450">
            <a:spAutoFit/>
          </a:bodyPr>
          <a:lstStyle/>
          <a:p>
            <a:pPr algn="ctr"/>
            <a:r>
              <a:rPr lang="en-US" altLang="en-US" sz="1600" dirty="0" smtClean="0">
                <a:latin typeface="+mn-lt"/>
              </a:rPr>
              <a:t>upgrade</a:t>
            </a:r>
            <a:endParaRPr lang="en-US" altLang="en-US" sz="1600" dirty="0">
              <a:latin typeface="+mn-lt"/>
            </a:endParaRPr>
          </a:p>
        </p:txBody>
      </p:sp>
      <p:sp>
        <p:nvSpPr>
          <p:cNvPr id="38" name="Oval 25"/>
          <p:cNvSpPr>
            <a:spLocks noChangeArrowheads="1"/>
          </p:cNvSpPr>
          <p:nvPr/>
        </p:nvSpPr>
        <p:spPr bwMode="auto">
          <a:xfrm>
            <a:off x="5578475" y="2938463"/>
            <a:ext cx="212725" cy="509587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9" name="Group 26"/>
          <p:cNvGrpSpPr>
            <a:grpSpLocks/>
          </p:cNvGrpSpPr>
          <p:nvPr/>
        </p:nvGrpSpPr>
        <p:grpSpPr bwMode="auto">
          <a:xfrm>
            <a:off x="376238" y="4508500"/>
            <a:ext cx="4808537" cy="1978025"/>
            <a:chOff x="289" y="2327"/>
            <a:chExt cx="3029" cy="1246"/>
          </a:xfrm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624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41" name="Rectangle 28"/>
            <p:cNvSpPr>
              <a:spLocks noChangeArrowheads="1"/>
            </p:cNvSpPr>
            <p:nvPr/>
          </p:nvSpPr>
          <p:spPr bwMode="auto">
            <a:xfrm>
              <a:off x="864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1104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43" name="Rectangle 30"/>
            <p:cNvSpPr>
              <a:spLocks noChangeArrowheads="1"/>
            </p:cNvSpPr>
            <p:nvPr/>
          </p:nvSpPr>
          <p:spPr bwMode="auto">
            <a:xfrm>
              <a:off x="1344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44" name="Rectangle 31"/>
            <p:cNvSpPr>
              <a:spLocks noChangeArrowheads="1"/>
            </p:cNvSpPr>
            <p:nvPr/>
          </p:nvSpPr>
          <p:spPr bwMode="auto">
            <a:xfrm>
              <a:off x="1584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45" name="Line 32"/>
            <p:cNvSpPr>
              <a:spLocks noChangeShapeType="1"/>
            </p:cNvSpPr>
            <p:nvPr/>
          </p:nvSpPr>
          <p:spPr bwMode="auto">
            <a:xfrm flipH="1">
              <a:off x="1776" y="3244"/>
              <a:ext cx="96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33"/>
            <p:cNvSpPr>
              <a:spLocks noChangeShapeType="1"/>
            </p:cNvSpPr>
            <p:nvPr/>
          </p:nvSpPr>
          <p:spPr bwMode="auto">
            <a:xfrm flipH="1">
              <a:off x="1829" y="3244"/>
              <a:ext cx="96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Rectangle 34"/>
            <p:cNvSpPr>
              <a:spLocks noChangeArrowheads="1"/>
            </p:cNvSpPr>
            <p:nvPr/>
          </p:nvSpPr>
          <p:spPr bwMode="auto">
            <a:xfrm>
              <a:off x="2496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48" name="Rectangle 35"/>
            <p:cNvSpPr>
              <a:spLocks noChangeArrowheads="1"/>
            </p:cNvSpPr>
            <p:nvPr/>
          </p:nvSpPr>
          <p:spPr bwMode="auto">
            <a:xfrm>
              <a:off x="2256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016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50" name="Rectangle 37"/>
            <p:cNvSpPr>
              <a:spLocks noChangeArrowheads="1"/>
            </p:cNvSpPr>
            <p:nvPr/>
          </p:nvSpPr>
          <p:spPr bwMode="auto">
            <a:xfrm>
              <a:off x="2976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51" name="Rectangle 38"/>
            <p:cNvSpPr>
              <a:spLocks noChangeArrowheads="1"/>
            </p:cNvSpPr>
            <p:nvPr/>
          </p:nvSpPr>
          <p:spPr bwMode="auto">
            <a:xfrm>
              <a:off x="2736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52" name="Line 39"/>
            <p:cNvSpPr>
              <a:spLocks noChangeShapeType="1"/>
            </p:cNvSpPr>
            <p:nvPr/>
          </p:nvSpPr>
          <p:spPr bwMode="auto">
            <a:xfrm flipV="1">
              <a:off x="864" y="2716"/>
              <a:ext cx="1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40"/>
            <p:cNvSpPr>
              <a:spLocks noChangeShapeType="1"/>
            </p:cNvSpPr>
            <p:nvPr/>
          </p:nvSpPr>
          <p:spPr bwMode="auto">
            <a:xfrm flipV="1">
              <a:off x="1104" y="2716"/>
              <a:ext cx="1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41"/>
            <p:cNvSpPr>
              <a:spLocks noChangeShapeType="1"/>
            </p:cNvSpPr>
            <p:nvPr/>
          </p:nvSpPr>
          <p:spPr bwMode="auto">
            <a:xfrm>
              <a:off x="634" y="2812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42"/>
            <p:cNvSpPr>
              <a:spLocks noChangeShapeType="1"/>
            </p:cNvSpPr>
            <p:nvPr/>
          </p:nvSpPr>
          <p:spPr bwMode="auto">
            <a:xfrm flipH="1">
              <a:off x="1109" y="2807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 Box 43"/>
            <p:cNvSpPr txBox="1">
              <a:spLocks noChangeArrowheads="1"/>
            </p:cNvSpPr>
            <p:nvPr/>
          </p:nvSpPr>
          <p:spPr bwMode="auto">
            <a:xfrm>
              <a:off x="632" y="2539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/>
                <a:t>945 ns</a:t>
              </a:r>
            </a:p>
          </p:txBody>
        </p:sp>
        <p:sp>
          <p:nvSpPr>
            <p:cNvPr id="57" name="Line 44"/>
            <p:cNvSpPr>
              <a:spLocks noChangeShapeType="1"/>
            </p:cNvSpPr>
            <p:nvPr/>
          </p:nvSpPr>
          <p:spPr bwMode="auto">
            <a:xfrm>
              <a:off x="634" y="3344"/>
              <a:ext cx="1" cy="2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45"/>
            <p:cNvSpPr>
              <a:spLocks noChangeShapeType="1"/>
            </p:cNvSpPr>
            <p:nvPr/>
          </p:nvSpPr>
          <p:spPr bwMode="auto">
            <a:xfrm>
              <a:off x="3130" y="3339"/>
              <a:ext cx="0" cy="2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 Box 46"/>
            <p:cNvSpPr txBox="1">
              <a:spLocks noChangeArrowheads="1"/>
            </p:cNvSpPr>
            <p:nvPr/>
          </p:nvSpPr>
          <p:spPr bwMode="auto">
            <a:xfrm>
              <a:off x="1046" y="3400"/>
              <a:ext cx="18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/>
                <a:t>1 ms macropulse</a:t>
              </a:r>
            </a:p>
          </p:txBody>
        </p:sp>
        <p:sp>
          <p:nvSpPr>
            <p:cNvPr id="60" name="Line 47"/>
            <p:cNvSpPr>
              <a:spLocks noChangeShapeType="1"/>
            </p:cNvSpPr>
            <p:nvPr/>
          </p:nvSpPr>
          <p:spPr bwMode="auto">
            <a:xfrm flipH="1">
              <a:off x="624" y="3494"/>
              <a:ext cx="924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48"/>
            <p:cNvSpPr>
              <a:spLocks noChangeShapeType="1"/>
            </p:cNvSpPr>
            <p:nvPr/>
          </p:nvSpPr>
          <p:spPr bwMode="auto">
            <a:xfrm>
              <a:off x="2366" y="3494"/>
              <a:ext cx="749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 Box 49"/>
            <p:cNvSpPr txBox="1">
              <a:spLocks noChangeArrowheads="1"/>
            </p:cNvSpPr>
            <p:nvPr/>
          </p:nvSpPr>
          <p:spPr bwMode="auto">
            <a:xfrm rot="-5400000">
              <a:off x="-124" y="2888"/>
              <a:ext cx="101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Current</a:t>
              </a:r>
              <a:endParaRPr lang="en-US" sz="2400">
                <a:latin typeface="Helvetica" charset="0"/>
              </a:endParaRPr>
            </a:p>
          </p:txBody>
        </p:sp>
        <p:sp>
          <p:nvSpPr>
            <p:cNvPr id="63" name="Text Box 50"/>
            <p:cNvSpPr txBox="1">
              <a:spLocks noChangeArrowheads="1"/>
            </p:cNvSpPr>
            <p:nvPr/>
          </p:nvSpPr>
          <p:spPr bwMode="auto">
            <a:xfrm>
              <a:off x="2214" y="2597"/>
              <a:ext cx="110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mini-pulse</a:t>
              </a:r>
            </a:p>
          </p:txBody>
        </p:sp>
        <p:sp>
          <p:nvSpPr>
            <p:cNvPr id="64" name="Line 51"/>
            <p:cNvSpPr>
              <a:spLocks noChangeShapeType="1"/>
            </p:cNvSpPr>
            <p:nvPr/>
          </p:nvSpPr>
          <p:spPr bwMode="auto">
            <a:xfrm flipV="1">
              <a:off x="2304" y="2764"/>
              <a:ext cx="19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 Box 52"/>
            <p:cNvSpPr txBox="1">
              <a:spLocks noChangeArrowheads="1"/>
            </p:cNvSpPr>
            <p:nvPr/>
          </p:nvSpPr>
          <p:spPr bwMode="auto">
            <a:xfrm>
              <a:off x="1387" y="2327"/>
              <a:ext cx="100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Chopper system makes gaps</a:t>
              </a:r>
            </a:p>
          </p:txBody>
        </p:sp>
        <p:sp>
          <p:nvSpPr>
            <p:cNvPr id="66" name="Line 53"/>
            <p:cNvSpPr>
              <a:spLocks noChangeShapeType="1"/>
            </p:cNvSpPr>
            <p:nvPr/>
          </p:nvSpPr>
          <p:spPr bwMode="auto">
            <a:xfrm flipH="1">
              <a:off x="1296" y="2615"/>
              <a:ext cx="24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54"/>
            <p:cNvSpPr>
              <a:spLocks noChangeShapeType="1"/>
            </p:cNvSpPr>
            <p:nvPr/>
          </p:nvSpPr>
          <p:spPr bwMode="auto">
            <a:xfrm flipH="1">
              <a:off x="1536" y="2668"/>
              <a:ext cx="96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55"/>
            <p:cNvSpPr>
              <a:spLocks noChangeShapeType="1"/>
            </p:cNvSpPr>
            <p:nvPr/>
          </p:nvSpPr>
          <p:spPr bwMode="auto">
            <a:xfrm>
              <a:off x="2064" y="2668"/>
              <a:ext cx="144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56"/>
            <p:cNvSpPr>
              <a:spLocks noChangeShapeType="1"/>
            </p:cNvSpPr>
            <p:nvPr/>
          </p:nvSpPr>
          <p:spPr bwMode="auto">
            <a:xfrm>
              <a:off x="480" y="2572"/>
              <a:ext cx="1" cy="7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57"/>
            <p:cNvSpPr>
              <a:spLocks noChangeShapeType="1"/>
            </p:cNvSpPr>
            <p:nvPr/>
          </p:nvSpPr>
          <p:spPr bwMode="auto">
            <a:xfrm>
              <a:off x="480" y="3340"/>
              <a:ext cx="2832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1" name="Picture 58" descr="swoosh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0063" y="3092450"/>
            <a:ext cx="147637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 Box 7"/>
          <p:cNvSpPr txBox="1">
            <a:spLocks noChangeArrowheads="1"/>
          </p:cNvSpPr>
          <p:nvPr/>
        </p:nvSpPr>
        <p:spPr bwMode="auto">
          <a:xfrm>
            <a:off x="4260850" y="0"/>
            <a:ext cx="236220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800040"/>
                </a:solidFill>
              </a:rPr>
              <a:t>Accumulator Ring: </a:t>
            </a:r>
            <a:r>
              <a:rPr lang="en-US" sz="1600" b="1" dirty="0">
                <a:solidFill>
                  <a:srgbClr val="800040"/>
                </a:solidFill>
              </a:rPr>
              <a:t>Compress 1 </a:t>
            </a:r>
            <a:r>
              <a:rPr lang="en-US" sz="1600" b="1" dirty="0" err="1">
                <a:solidFill>
                  <a:srgbClr val="800040"/>
                </a:solidFill>
              </a:rPr>
              <a:t>msec</a:t>
            </a:r>
            <a:r>
              <a:rPr lang="en-US" sz="1600" b="1" dirty="0">
                <a:solidFill>
                  <a:srgbClr val="800040"/>
                </a:solidFill>
              </a:rPr>
              <a:t> long pulse to 700 </a:t>
            </a:r>
            <a:r>
              <a:rPr lang="en-US" sz="1600" b="1" dirty="0" err="1">
                <a:solidFill>
                  <a:srgbClr val="800040"/>
                </a:solidFill>
              </a:rPr>
              <a:t>nsec</a:t>
            </a:r>
            <a:endParaRPr lang="en-US" sz="1600" b="1" dirty="0">
              <a:solidFill>
                <a:srgbClr val="800040"/>
              </a:solidFill>
            </a:endParaRPr>
          </a:p>
        </p:txBody>
      </p:sp>
      <p:sp>
        <p:nvSpPr>
          <p:cNvPr id="73" name="Text Box 83"/>
          <p:cNvSpPr txBox="1">
            <a:spLocks noChangeArrowheads="1"/>
          </p:cNvSpPr>
          <p:nvPr/>
        </p:nvSpPr>
        <p:spPr bwMode="auto">
          <a:xfrm>
            <a:off x="7302500" y="3181350"/>
            <a:ext cx="144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accent1"/>
                </a:solidFill>
              </a:rPr>
              <a:t>Liquid Hg Target</a:t>
            </a:r>
          </a:p>
        </p:txBody>
      </p:sp>
      <p:sp>
        <p:nvSpPr>
          <p:cNvPr id="74" name="Oval 60"/>
          <p:cNvSpPr>
            <a:spLocks noChangeArrowheads="1"/>
          </p:cNvSpPr>
          <p:nvPr/>
        </p:nvSpPr>
        <p:spPr bwMode="auto">
          <a:xfrm>
            <a:off x="6934200" y="1725613"/>
            <a:ext cx="212725" cy="509587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75" name="Group 61"/>
          <p:cNvGrpSpPr>
            <a:grpSpLocks/>
          </p:cNvGrpSpPr>
          <p:nvPr/>
        </p:nvGrpSpPr>
        <p:grpSpPr bwMode="auto">
          <a:xfrm>
            <a:off x="5680075" y="4446588"/>
            <a:ext cx="3263900" cy="2025650"/>
            <a:chOff x="3591" y="2393"/>
            <a:chExt cx="2056" cy="1276"/>
          </a:xfrm>
        </p:grpSpPr>
        <p:sp>
          <p:nvSpPr>
            <p:cNvPr id="76" name="Text Box 62"/>
            <p:cNvSpPr txBox="1">
              <a:spLocks noChangeArrowheads="1"/>
            </p:cNvSpPr>
            <p:nvPr/>
          </p:nvSpPr>
          <p:spPr bwMode="auto">
            <a:xfrm rot="-5400000">
              <a:off x="3178" y="2806"/>
              <a:ext cx="101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Helvetica" charset="0"/>
                </a:rPr>
                <a:t>Current</a:t>
              </a:r>
            </a:p>
          </p:txBody>
        </p:sp>
        <p:sp>
          <p:nvSpPr>
            <p:cNvPr id="77" name="Rectangle 63"/>
            <p:cNvSpPr>
              <a:spLocks noChangeArrowheads="1"/>
            </p:cNvSpPr>
            <p:nvPr/>
          </p:nvSpPr>
          <p:spPr bwMode="auto">
            <a:xfrm>
              <a:off x="4020" y="3358"/>
              <a:ext cx="96" cy="96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78" name="Rectangle 64"/>
            <p:cNvSpPr>
              <a:spLocks noChangeArrowheads="1"/>
            </p:cNvSpPr>
            <p:nvPr/>
          </p:nvSpPr>
          <p:spPr bwMode="auto">
            <a:xfrm>
              <a:off x="4164" y="3310"/>
              <a:ext cx="96" cy="14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79" name="Rectangle 65"/>
            <p:cNvSpPr>
              <a:spLocks noChangeArrowheads="1"/>
            </p:cNvSpPr>
            <p:nvPr/>
          </p:nvSpPr>
          <p:spPr bwMode="auto">
            <a:xfrm>
              <a:off x="4308" y="3262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80" name="Rectangle 66"/>
            <p:cNvSpPr>
              <a:spLocks noChangeArrowheads="1"/>
            </p:cNvSpPr>
            <p:nvPr/>
          </p:nvSpPr>
          <p:spPr bwMode="auto">
            <a:xfrm>
              <a:off x="4452" y="3214"/>
              <a:ext cx="96" cy="24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81" name="Rectangle 67"/>
            <p:cNvSpPr>
              <a:spLocks noChangeArrowheads="1"/>
            </p:cNvSpPr>
            <p:nvPr/>
          </p:nvSpPr>
          <p:spPr bwMode="auto">
            <a:xfrm>
              <a:off x="4596" y="3166"/>
              <a:ext cx="96" cy="288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82" name="Rectangle 68"/>
            <p:cNvSpPr>
              <a:spLocks noChangeArrowheads="1"/>
            </p:cNvSpPr>
            <p:nvPr/>
          </p:nvSpPr>
          <p:spPr bwMode="auto">
            <a:xfrm>
              <a:off x="4740" y="3118"/>
              <a:ext cx="96" cy="336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83" name="Line 69"/>
            <p:cNvSpPr>
              <a:spLocks noChangeShapeType="1"/>
            </p:cNvSpPr>
            <p:nvPr/>
          </p:nvSpPr>
          <p:spPr bwMode="auto">
            <a:xfrm flipH="1">
              <a:off x="4836" y="3358"/>
              <a:ext cx="96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70"/>
            <p:cNvSpPr>
              <a:spLocks noChangeShapeType="1"/>
            </p:cNvSpPr>
            <p:nvPr/>
          </p:nvSpPr>
          <p:spPr bwMode="auto">
            <a:xfrm flipH="1">
              <a:off x="4884" y="3358"/>
              <a:ext cx="96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Rectangle 71"/>
            <p:cNvSpPr>
              <a:spLocks noChangeArrowheads="1"/>
            </p:cNvSpPr>
            <p:nvPr/>
          </p:nvSpPr>
          <p:spPr bwMode="auto">
            <a:xfrm>
              <a:off x="5028" y="2542"/>
              <a:ext cx="96" cy="912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86" name="Rectangle 72"/>
            <p:cNvSpPr>
              <a:spLocks noChangeArrowheads="1"/>
            </p:cNvSpPr>
            <p:nvPr/>
          </p:nvSpPr>
          <p:spPr bwMode="auto">
            <a:xfrm>
              <a:off x="5172" y="2494"/>
              <a:ext cx="96" cy="96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87" name="Rectangle 73"/>
            <p:cNvSpPr>
              <a:spLocks noChangeArrowheads="1"/>
            </p:cNvSpPr>
            <p:nvPr/>
          </p:nvSpPr>
          <p:spPr bwMode="auto">
            <a:xfrm>
              <a:off x="5316" y="2446"/>
              <a:ext cx="96" cy="1008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88" name="Line 74"/>
            <p:cNvSpPr>
              <a:spLocks noChangeShapeType="1"/>
            </p:cNvSpPr>
            <p:nvPr/>
          </p:nvSpPr>
          <p:spPr bwMode="auto">
            <a:xfrm>
              <a:off x="3785" y="3404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75"/>
            <p:cNvSpPr>
              <a:spLocks noChangeShapeType="1"/>
            </p:cNvSpPr>
            <p:nvPr/>
          </p:nvSpPr>
          <p:spPr bwMode="auto">
            <a:xfrm>
              <a:off x="5412" y="3460"/>
              <a:ext cx="0" cy="1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Text Box 76"/>
            <p:cNvSpPr txBox="1">
              <a:spLocks noChangeArrowheads="1"/>
            </p:cNvSpPr>
            <p:nvPr/>
          </p:nvSpPr>
          <p:spPr bwMode="auto">
            <a:xfrm>
              <a:off x="4243" y="3496"/>
              <a:ext cx="768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/>
                <a:t>1ms</a:t>
              </a:r>
            </a:p>
          </p:txBody>
        </p:sp>
        <p:sp>
          <p:nvSpPr>
            <p:cNvPr id="91" name="Line 77"/>
            <p:cNvSpPr>
              <a:spLocks noChangeShapeType="1"/>
            </p:cNvSpPr>
            <p:nvPr/>
          </p:nvSpPr>
          <p:spPr bwMode="auto">
            <a:xfrm flipH="1">
              <a:off x="3780" y="3586"/>
              <a:ext cx="71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78"/>
            <p:cNvSpPr>
              <a:spLocks noChangeShapeType="1"/>
            </p:cNvSpPr>
            <p:nvPr/>
          </p:nvSpPr>
          <p:spPr bwMode="auto">
            <a:xfrm>
              <a:off x="4755" y="3586"/>
              <a:ext cx="65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79"/>
            <p:cNvSpPr>
              <a:spLocks noChangeShapeType="1"/>
            </p:cNvSpPr>
            <p:nvPr/>
          </p:nvSpPr>
          <p:spPr bwMode="auto">
            <a:xfrm>
              <a:off x="3780" y="2398"/>
              <a:ext cx="0" cy="10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80"/>
            <p:cNvSpPr>
              <a:spLocks noChangeShapeType="1"/>
            </p:cNvSpPr>
            <p:nvPr/>
          </p:nvSpPr>
          <p:spPr bwMode="auto">
            <a:xfrm>
              <a:off x="3775" y="3454"/>
              <a:ext cx="18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Rectangle 81"/>
            <p:cNvSpPr>
              <a:spLocks noChangeArrowheads="1"/>
            </p:cNvSpPr>
            <p:nvPr/>
          </p:nvSpPr>
          <p:spPr bwMode="auto">
            <a:xfrm>
              <a:off x="3876" y="3406"/>
              <a:ext cx="96" cy="48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pic>
        <p:nvPicPr>
          <p:cNvPr id="96" name="Picture 82" descr="swoosh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1978025"/>
            <a:ext cx="1666875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7" name="Straight Arrow Connector 96"/>
          <p:cNvCxnSpPr/>
          <p:nvPr/>
        </p:nvCxnSpPr>
        <p:spPr>
          <a:xfrm flipV="1">
            <a:off x="115888" y="4122738"/>
            <a:ext cx="43735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193"/>
          <p:cNvSpPr txBox="1">
            <a:spLocks noChangeArrowheads="1"/>
          </p:cNvSpPr>
          <p:nvPr/>
        </p:nvSpPr>
        <p:spPr bwMode="auto">
          <a:xfrm>
            <a:off x="1978025" y="3810000"/>
            <a:ext cx="7072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259 m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>
            <a:off x="1830388" y="4427954"/>
            <a:ext cx="26590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4464051" y="4427954"/>
            <a:ext cx="88423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93"/>
          <p:cNvSpPr txBox="1">
            <a:spLocks noChangeArrowheads="1"/>
          </p:cNvSpPr>
          <p:nvPr/>
        </p:nvSpPr>
        <p:spPr bwMode="auto">
          <a:xfrm>
            <a:off x="2814638" y="4163794"/>
            <a:ext cx="6495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n-lt"/>
              </a:rPr>
              <a:t>157 </a:t>
            </a:r>
            <a:r>
              <a:rPr lang="en-US" sz="1600" dirty="0">
                <a:latin typeface="+mn-lt"/>
              </a:rPr>
              <a:t>m</a:t>
            </a:r>
          </a:p>
        </p:txBody>
      </p:sp>
      <p:sp>
        <p:nvSpPr>
          <p:cNvPr id="102" name="TextBox 193"/>
          <p:cNvSpPr txBox="1">
            <a:spLocks noChangeArrowheads="1"/>
          </p:cNvSpPr>
          <p:nvPr/>
        </p:nvSpPr>
        <p:spPr bwMode="auto">
          <a:xfrm>
            <a:off x="4489450" y="4136123"/>
            <a:ext cx="556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n-lt"/>
              </a:rPr>
              <a:t>71 </a:t>
            </a:r>
            <a:r>
              <a:rPr lang="en-US" sz="1600" dirty="0">
                <a:latin typeface="+mn-lt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68055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RNL 2012">
      <a:dk1>
        <a:sysClr val="windowText" lastClr="000000"/>
      </a:dk1>
      <a:lt1>
        <a:sysClr val="window" lastClr="FFFFFF"/>
      </a:lt1>
      <a:dk2>
        <a:srgbClr val="008657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8657"/>
      </a:folHlink>
    </a:clrScheme>
    <a:fontScheme name="ORNL theme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9FB6BC5212274E96D71AF376B66F50" ma:contentTypeVersion="0" ma:contentTypeDescription="Create a new document." ma:contentTypeScope="" ma:versionID="3321d15e2dc0b5f4ae486cb44b43c54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31BFEEF-CC65-4E69-863E-F525A30FD1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05F6218-549B-4E8A-B782-FF0A5F19F2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8FEEB9-FCDB-4509-BCB1-74733C5F78F6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11920</TotalTime>
  <Words>3641</Words>
  <Application>Microsoft Office PowerPoint</Application>
  <PresentationFormat>On-screen Show (4:3)</PresentationFormat>
  <Paragraphs>471</Paragraphs>
  <Slides>47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Default Theme</vt:lpstr>
      <vt:lpstr>SNS Lessons Learned from Design, Integration, and Operation</vt:lpstr>
      <vt:lpstr>Outline </vt:lpstr>
      <vt:lpstr>PowerPoint Presentation</vt:lpstr>
      <vt:lpstr>Evolution of SNS</vt:lpstr>
      <vt:lpstr>SNS Superconducting linac</vt:lpstr>
      <vt:lpstr>SNS SCL initial design basis</vt:lpstr>
      <vt:lpstr>SNS SCL Components</vt:lpstr>
      <vt:lpstr>PowerPoint Presentation</vt:lpstr>
      <vt:lpstr>PowerPoint Presentation</vt:lpstr>
      <vt:lpstr>PowerPoint Presentation</vt:lpstr>
      <vt:lpstr>PowerPoint Presentation</vt:lpstr>
      <vt:lpstr>SNS SCL commissioning and operations</vt:lpstr>
      <vt:lpstr>PowerPoint Presentation</vt:lpstr>
      <vt:lpstr>Status of components and parts</vt:lpstr>
      <vt:lpstr>PowerPoint Presentation</vt:lpstr>
      <vt:lpstr>SCL tuning</vt:lpstr>
      <vt:lpstr>PowerPoint Presentation</vt:lpstr>
      <vt:lpstr>High beam intensity/power in SCL</vt:lpstr>
      <vt:lpstr>High power/high intensity</vt:lpstr>
      <vt:lpstr>Experience with High Intensity Beam in errant condition &amp; with uncontrolled beam</vt:lpstr>
      <vt:lpstr>Dedicated diagnostics, more careful operation for FE/NC structure, Dedicated MPS line </vt:lpstr>
      <vt:lpstr>Thermal cycling</vt:lpstr>
      <vt:lpstr>CM repair history since FY07</vt:lpstr>
      <vt:lpstr>PowerPoint Presentation</vt:lpstr>
      <vt:lpstr>Cryomodule repair out of tunnel in SNS</vt:lpstr>
      <vt:lpstr>Lesson learned</vt:lpstr>
      <vt:lpstr>PowerPoint Presentation</vt:lpstr>
      <vt:lpstr>Backup slide</vt:lpstr>
      <vt:lpstr>Historical background of SNS</vt:lpstr>
      <vt:lpstr>SNS cavity limiting factors</vt:lpstr>
      <vt:lpstr>PowerPoint Presentation</vt:lpstr>
      <vt:lpstr>Beam Halo</vt:lpstr>
      <vt:lpstr>PowerPoint Presentation</vt:lpstr>
      <vt:lpstr>PowerPoint Presentation</vt:lpstr>
      <vt:lpstr>PowerPoint Presentation</vt:lpstr>
      <vt:lpstr>Errant beam during high intensity beam operation (II)</vt:lpstr>
      <vt:lpstr>PowerPoint Presentation</vt:lpstr>
      <vt:lpstr>PowerPoint Presentation</vt:lpstr>
      <vt:lpstr>Ion source/LEBT errant beam example</vt:lpstr>
      <vt:lpstr>Warm Linac cavity response with beam current drop</vt:lpstr>
      <vt:lpstr>PowerPoint Presentation</vt:lpstr>
      <vt:lpstr>Errant beam trips reduced by careful NC conditioning/operation</vt:lpstr>
      <vt:lpstr>Layout of dedicated MPS</vt:lpstr>
      <vt:lpstr>Some cavities become meta-stable condition at the same gradient</vt:lpstr>
      <vt:lpstr>PowerPoint Presentation</vt:lpstr>
      <vt:lpstr>HOM</vt:lpstr>
      <vt:lpstr>Coupler window leak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Donna Jo</dc:creator>
  <cp:lastModifiedBy>Kim, Sang-Ho</cp:lastModifiedBy>
  <cp:revision>259</cp:revision>
  <dcterms:created xsi:type="dcterms:W3CDTF">2013-04-11T16:25:50Z</dcterms:created>
  <dcterms:modified xsi:type="dcterms:W3CDTF">2014-05-14T22:46:34Z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0x0101006F9FB6BC5212274E96D71AF376B66F50</vt:lpwstr>
  </property>
</Properties>
</file>