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1" r:id="rId4"/>
    <p:sldId id="267" r:id="rId5"/>
    <p:sldId id="262" r:id="rId6"/>
    <p:sldId id="263" r:id="rId7"/>
    <p:sldId id="269" r:id="rId8"/>
    <p:sldId id="268" r:id="rId9"/>
    <p:sldId id="270" r:id="rId10"/>
    <p:sldId id="260" r:id="rId11"/>
    <p:sldId id="271" r:id="rId12"/>
    <p:sldId id="265" r:id="rId13"/>
    <p:sldId id="266" r:id="rId1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68" autoAdjust="0"/>
  </p:normalViewPr>
  <p:slideViewPr>
    <p:cSldViewPr>
      <p:cViewPr varScale="1">
        <p:scale>
          <a:sx n="104" d="100"/>
          <a:sy n="104" d="100"/>
        </p:scale>
        <p:origin x="-17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2014-05-12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2014-05-12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2014-05-12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2014-05-12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2014-05-12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2014-05-12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e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jpeg"/><Relationship Id="rId9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115667"/>
          </a:xfrm>
        </p:spPr>
        <p:txBody>
          <a:bodyPr>
            <a:noAutofit/>
          </a:bodyPr>
          <a:lstStyle/>
          <a:p>
            <a:pPr algn="ctr"/>
            <a:r>
              <a:rPr lang="sv-SE" sz="6600" dirty="0" smtClean="0"/>
              <a:t>The ESS Cryomodule Test </a:t>
            </a:r>
            <a:r>
              <a:rPr lang="sv-SE" sz="6600" dirty="0" err="1" smtClean="0"/>
              <a:t>Stand</a:t>
            </a:r>
            <a:r>
              <a:rPr lang="sv-SE" sz="6600" dirty="0" smtClean="0"/>
              <a:t> in Lund</a:t>
            </a:r>
            <a:endParaRPr lang="sv-SE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Wolfgang Hees</a:t>
            </a:r>
            <a:endParaRPr lang="sv-SE" dirty="0" smtClean="0">
              <a:solidFill>
                <a:schemeClr val="bg1"/>
              </a:solidFill>
            </a:endParaRPr>
          </a:p>
          <a:p>
            <a:r>
              <a:rPr lang="sv-SE" dirty="0" smtClean="0">
                <a:solidFill>
                  <a:schemeClr val="bg1"/>
                </a:solidFill>
              </a:rPr>
              <a:t>WP </a:t>
            </a:r>
            <a:r>
              <a:rPr lang="sv-SE" dirty="0" err="1" smtClean="0">
                <a:solidFill>
                  <a:schemeClr val="bg1"/>
                </a:solidFill>
              </a:rPr>
              <a:t>leader</a:t>
            </a:r>
            <a:r>
              <a:rPr lang="sv-SE" dirty="0" smtClean="0">
                <a:solidFill>
                  <a:schemeClr val="bg1"/>
                </a:solidFill>
              </a:rPr>
              <a:t> Test </a:t>
            </a:r>
            <a:r>
              <a:rPr lang="sv-SE" dirty="0" err="1" smtClean="0">
                <a:solidFill>
                  <a:schemeClr val="bg1"/>
                </a:solidFill>
              </a:rPr>
              <a:t>Stands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2014-05-15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Site Acceptance Test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9872" y="623731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total: 3-4 weeks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1556792"/>
            <a:ext cx="7200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/>
              <a:t>transport </a:t>
            </a:r>
            <a:r>
              <a:rPr lang="en-US" i="1" dirty="0"/>
              <a:t>from </a:t>
            </a:r>
            <a:r>
              <a:rPr lang="en-US" i="1" dirty="0" smtClean="0"/>
              <a:t>manufacturer</a:t>
            </a:r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reception: unpacking, inspection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preparation </a:t>
            </a:r>
            <a:r>
              <a:rPr lang="en-US" sz="2000" dirty="0"/>
              <a:t>for test bench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installation in bunker &amp; connection to cryo &amp; RF</a:t>
            </a:r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nitial </a:t>
            </a:r>
            <a:r>
              <a:rPr lang="en-US" sz="2000" dirty="0"/>
              <a:t>testing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warm </a:t>
            </a:r>
            <a:r>
              <a:rPr lang="en-US" sz="2800" dirty="0"/>
              <a:t>coupler conditioning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w</a:t>
            </a:r>
            <a:r>
              <a:rPr lang="en-US" sz="2800" dirty="0" smtClean="0"/>
              <a:t>arm </a:t>
            </a:r>
            <a:r>
              <a:rPr lang="en-US" sz="2800" dirty="0"/>
              <a:t>RF tests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cool down &amp; cold </a:t>
            </a:r>
            <a:r>
              <a:rPr lang="en-US" sz="3200" dirty="0"/>
              <a:t>coupler </a:t>
            </a:r>
            <a:r>
              <a:rPr lang="en-US" sz="3200" dirty="0" smtClean="0"/>
              <a:t>conditioning</a:t>
            </a: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c</a:t>
            </a:r>
            <a:r>
              <a:rPr lang="en-US" sz="2800" dirty="0" smtClean="0"/>
              <a:t>old </a:t>
            </a:r>
            <a:r>
              <a:rPr lang="en-US" sz="2800" dirty="0"/>
              <a:t>LLRF </a:t>
            </a:r>
            <a:r>
              <a:rPr lang="en-US" sz="2800" dirty="0" smtClean="0"/>
              <a:t>tests, cold </a:t>
            </a:r>
            <a:r>
              <a:rPr lang="en-US" sz="2800" dirty="0"/>
              <a:t>HPRF tests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h</a:t>
            </a:r>
            <a:r>
              <a:rPr lang="en-US" sz="2400" dirty="0" smtClean="0"/>
              <a:t>eat </a:t>
            </a:r>
            <a:r>
              <a:rPr lang="en-US" sz="2400" dirty="0"/>
              <a:t>load measurements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w</a:t>
            </a:r>
            <a:r>
              <a:rPr lang="en-US" sz="2200" dirty="0" smtClean="0"/>
              <a:t>arm up &amp; disconnection</a:t>
            </a:r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000" i="1" dirty="0"/>
              <a:t>p</a:t>
            </a:r>
            <a:r>
              <a:rPr lang="en-US" sz="2000" i="1" dirty="0" smtClean="0"/>
              <a:t>reparation </a:t>
            </a:r>
            <a:r>
              <a:rPr lang="en-US" sz="2000" i="1" dirty="0"/>
              <a:t>for tunnel</a:t>
            </a:r>
          </a:p>
          <a:p>
            <a:pPr marL="285750" indent="-285750">
              <a:buFont typeface="Arial"/>
              <a:buChar char="•"/>
            </a:pPr>
            <a:r>
              <a:rPr lang="en-US" i="1" dirty="0"/>
              <a:t>t</a:t>
            </a:r>
            <a:r>
              <a:rPr lang="en-US" i="1" dirty="0" smtClean="0"/>
              <a:t>ransport </a:t>
            </a:r>
            <a:r>
              <a:rPr lang="en-US" i="1" dirty="0"/>
              <a:t>to storage or tunnel</a:t>
            </a:r>
          </a:p>
        </p:txBody>
      </p:sp>
    </p:spTree>
    <p:extLst>
      <p:ext uri="{BB962C8B-B14F-4D97-AF65-F5344CB8AC3E}">
        <p14:creationId xmlns:p14="http://schemas.microsoft.com/office/powerpoint/2010/main" val="291276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35496" y="260648"/>
            <a:ext cx="7704856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/>
              <a:t>Requirements for the CM test stand</a:t>
            </a:r>
            <a:endParaRPr lang="en-US" sz="4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611560" y="1556792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specification of material (CMs) to be tested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test plans &amp; schedules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preparatory work to be done on CMs (coupler conditioning </a:t>
            </a:r>
            <a:r>
              <a:rPr lang="en-US" sz="2800" dirty="0" err="1" smtClean="0"/>
              <a:t>etc</a:t>
            </a:r>
            <a:r>
              <a:rPr lang="en-US" sz="2800" dirty="0" smtClean="0"/>
              <a:t> …)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3717032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not yet finalized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will come from WP5, with approval from LE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details to be developed together with IKC partners</a:t>
            </a:r>
            <a:br>
              <a:rPr lang="en-US" sz="2800" dirty="0" smtClean="0"/>
            </a:br>
            <a:r>
              <a:rPr lang="en-US" sz="2800" dirty="0" smtClean="0"/>
              <a:t>(IFJ-PAN, DESY, Uppsala)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are expected to align with current plans</a:t>
            </a:r>
          </a:p>
        </p:txBody>
      </p:sp>
    </p:spTree>
    <p:extLst>
      <p:ext uri="{BB962C8B-B14F-4D97-AF65-F5344CB8AC3E}">
        <p14:creationId xmlns:p14="http://schemas.microsoft.com/office/powerpoint/2010/main" val="375251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beyond 2020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11256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cryomodule </a:t>
            </a:r>
            <a:r>
              <a:rPr lang="en-US" dirty="0" smtClean="0">
                <a:solidFill>
                  <a:srgbClr val="000000"/>
                </a:solidFill>
              </a:rPr>
              <a:t>test</a:t>
            </a:r>
            <a:r>
              <a:rPr lang="en-US" dirty="0" smtClean="0">
                <a:solidFill>
                  <a:srgbClr val="000000"/>
                </a:solidFill>
              </a:rPr>
              <a:t>s </a:t>
            </a:r>
            <a:r>
              <a:rPr lang="en-US" dirty="0" smtClean="0">
                <a:solidFill>
                  <a:srgbClr val="000000"/>
                </a:solidFill>
              </a:rPr>
              <a:t>finished by </a:t>
            </a:r>
            <a:r>
              <a:rPr lang="en-US" dirty="0" smtClean="0">
                <a:solidFill>
                  <a:srgbClr val="000000"/>
                </a:solidFill>
              </a:rPr>
              <a:t>2022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test stand needed for repair / maintenance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available for R&amp;</a:t>
            </a:r>
            <a:r>
              <a:rPr lang="en-US" dirty="0" smtClean="0">
                <a:solidFill>
                  <a:srgbClr val="000000"/>
                </a:solidFill>
              </a:rPr>
              <a:t>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has to be moved from the contingency space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crucial future </a:t>
            </a:r>
            <a:r>
              <a:rPr lang="en-US" dirty="0" smtClean="0">
                <a:solidFill>
                  <a:srgbClr val="000000"/>
                </a:solidFill>
              </a:rPr>
              <a:t>infrastructure*: </a:t>
            </a:r>
            <a:r>
              <a:rPr lang="en-US" dirty="0" smtClean="0">
                <a:solidFill>
                  <a:srgbClr val="000000"/>
                </a:solidFill>
              </a:rPr>
              <a:t>clean room, vertical cavity test stand, cavity treatment facility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-- because </a:t>
            </a:r>
            <a:r>
              <a:rPr lang="en-US" dirty="0" smtClean="0">
                <a:solidFill>
                  <a:srgbClr val="000000"/>
                </a:solidFill>
              </a:rPr>
              <a:t>availability </a:t>
            </a:r>
            <a:r>
              <a:rPr lang="en-US" dirty="0">
                <a:solidFill>
                  <a:srgbClr val="000000"/>
                </a:solidFill>
              </a:rPr>
              <a:t>of third party labs can not be </a:t>
            </a:r>
            <a:r>
              <a:rPr lang="en-US" dirty="0" smtClean="0">
                <a:solidFill>
                  <a:srgbClr val="000000"/>
                </a:solidFill>
              </a:rPr>
              <a:t>guaranteed in the long term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 algn="r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* disclaimer: such </a:t>
            </a:r>
            <a:r>
              <a:rPr lang="en-US" sz="2400" dirty="0" smtClean="0">
                <a:solidFill>
                  <a:srgbClr val="000000"/>
                </a:solidFill>
              </a:rPr>
              <a:t>an ESS SRF R</a:t>
            </a:r>
            <a:r>
              <a:rPr lang="en-US" sz="2400" dirty="0">
                <a:solidFill>
                  <a:srgbClr val="000000"/>
                </a:solidFill>
              </a:rPr>
              <a:t>&amp;D facility is at </a:t>
            </a:r>
            <a:r>
              <a:rPr lang="en-US" sz="2400" dirty="0" smtClean="0">
                <a:solidFill>
                  <a:srgbClr val="000000"/>
                </a:solidFill>
              </a:rPr>
              <a:t>this </a:t>
            </a:r>
            <a:r>
              <a:rPr lang="en-US" sz="2400" dirty="0">
                <a:solidFill>
                  <a:srgbClr val="000000"/>
                </a:solidFill>
              </a:rPr>
              <a:t>point 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neither </a:t>
            </a:r>
            <a:r>
              <a:rPr lang="en-US" sz="2400" dirty="0">
                <a:solidFill>
                  <a:srgbClr val="000000"/>
                </a:solidFill>
              </a:rPr>
              <a:t>planned nor financed</a:t>
            </a:r>
          </a:p>
        </p:txBody>
      </p:sp>
    </p:spTree>
    <p:extLst>
      <p:ext uri="{BB962C8B-B14F-4D97-AF65-F5344CB8AC3E}">
        <p14:creationId xmlns:p14="http://schemas.microsoft.com/office/powerpoint/2010/main" val="426527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07504" y="44624"/>
            <a:ext cx="2592288" cy="2117849"/>
            <a:chOff x="179512" y="188640"/>
            <a:chExt cx="2592288" cy="2117849"/>
          </a:xfrm>
        </p:grpSpPr>
        <p:pic>
          <p:nvPicPr>
            <p:cNvPr id="7" name="Picture 6" descr="IMG_0423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88640"/>
              <a:ext cx="2592288" cy="194421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51520" y="1844824"/>
              <a:ext cx="12566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Uppsala</a:t>
              </a:r>
              <a:endPara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91880" y="260648"/>
            <a:ext cx="5508104" cy="2736304"/>
            <a:chOff x="2987824" y="116632"/>
            <a:chExt cx="6012160" cy="3230978"/>
          </a:xfrm>
        </p:grpSpPr>
        <p:pic>
          <p:nvPicPr>
            <p:cNvPr id="8" name="Picture 7" descr="IMG_018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1268760"/>
              <a:ext cx="2771800" cy="2078850"/>
            </a:xfrm>
            <a:prstGeom prst="rect">
              <a:avLst/>
            </a:prstGeom>
          </p:spPr>
        </p:pic>
        <p:pic>
          <p:nvPicPr>
            <p:cNvPr id="9" name="Picture 8" descr="IMG_021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116632"/>
              <a:ext cx="3587891" cy="269091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300192" y="980728"/>
              <a:ext cx="864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DESY</a:t>
              </a:r>
              <a:endPara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9512" y="4581128"/>
            <a:ext cx="2913271" cy="2189857"/>
            <a:chOff x="179512" y="4581128"/>
            <a:chExt cx="2913271" cy="2189857"/>
          </a:xfrm>
        </p:grpSpPr>
        <p:pic>
          <p:nvPicPr>
            <p:cNvPr id="10" name="Picture 9" descr="IMG_1643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581128"/>
              <a:ext cx="2843808" cy="213285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339752" y="6309320"/>
              <a:ext cx="7530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400" b="1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JLab</a:t>
              </a:r>
              <a:endPara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72000" y="4365104"/>
            <a:ext cx="4427983" cy="2420888"/>
            <a:chOff x="4716016" y="4437112"/>
            <a:chExt cx="4427983" cy="2420888"/>
          </a:xfrm>
        </p:grpSpPr>
        <p:pic>
          <p:nvPicPr>
            <p:cNvPr id="12" name="Picture 11" descr="IMG_004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4437112"/>
              <a:ext cx="3059832" cy="2294874"/>
            </a:xfrm>
            <a:prstGeom prst="rect">
              <a:avLst/>
            </a:prstGeom>
          </p:spPr>
        </p:pic>
        <p:pic>
          <p:nvPicPr>
            <p:cNvPr id="13" name="Picture 12" descr="IMG_0275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8276" y="5301208"/>
              <a:ext cx="2075723" cy="155679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740352" y="4869160"/>
              <a:ext cx="8645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FNAL</a:t>
              </a:r>
              <a:endPara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7544" y="3573016"/>
            <a:ext cx="6624736" cy="1654385"/>
            <a:chOff x="467544" y="3028368"/>
            <a:chExt cx="6624736" cy="1654385"/>
          </a:xfrm>
        </p:grpSpPr>
        <p:pic>
          <p:nvPicPr>
            <p:cNvPr id="11" name="Picture 10" descr="IMG_1543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3028368"/>
              <a:ext cx="6624736" cy="148075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059832" y="4221088"/>
              <a:ext cx="892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CERN</a:t>
              </a:r>
              <a:endPara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75656" y="1700807"/>
            <a:ext cx="3960440" cy="2295985"/>
            <a:chOff x="1475656" y="1700807"/>
            <a:chExt cx="3960440" cy="2295985"/>
          </a:xfrm>
        </p:grpSpPr>
        <p:pic>
          <p:nvPicPr>
            <p:cNvPr id="24" name="Picture 23" descr="2014-05-09_cryo_buildings_complete_skp_-_SketchUp_Pro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1700807"/>
              <a:ext cx="3960440" cy="229598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907704" y="3212976"/>
              <a:ext cx="9326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ESS</a:t>
              </a:r>
              <a:endPara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57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The ‘career’ of a Cryomodule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3568" y="1867535"/>
            <a:ext cx="8352928" cy="458580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cryomodules are built ‘somewhere in Europe’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factory tests at their place of assembly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transport to Lund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site acceptance </a:t>
            </a:r>
            <a:r>
              <a:rPr lang="en-US" sz="3600" dirty="0" smtClean="0">
                <a:solidFill>
                  <a:schemeClr val="tx1"/>
                </a:solidFill>
              </a:rPr>
              <a:t>tests </a:t>
            </a:r>
            <a:r>
              <a:rPr lang="en-US" sz="3600" dirty="0" smtClean="0">
                <a:solidFill>
                  <a:schemeClr val="tx1"/>
                </a:solidFill>
              </a:rPr>
              <a:t>on ESS test stand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preparation for </a:t>
            </a:r>
            <a:r>
              <a:rPr lang="en-US" dirty="0" smtClean="0">
                <a:solidFill>
                  <a:schemeClr val="tx1"/>
                </a:solidFill>
              </a:rPr>
              <a:t>installation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storage </a:t>
            </a:r>
            <a:r>
              <a:rPr lang="en-US" sz="2400" dirty="0" smtClean="0">
                <a:solidFill>
                  <a:schemeClr val="tx1"/>
                </a:solidFill>
              </a:rPr>
              <a:t>or installation in tunnel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commissioning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operation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eventually … repair </a:t>
            </a:r>
            <a:r>
              <a:rPr lang="en-US" dirty="0" err="1" smtClean="0">
                <a:solidFill>
                  <a:schemeClr val="tx1"/>
                </a:solidFill>
              </a:rPr>
              <a:t>inhouse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at 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20560341">
            <a:off x="5080470" y="2288837"/>
            <a:ext cx="404716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elliptical cavity CM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463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735516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/>
              <a:t>Test Stand </a:t>
            </a:r>
            <a:r>
              <a:rPr lang="en-US" sz="3600" dirty="0" smtClean="0"/>
              <a:t>location in Klystron Gallery</a:t>
            </a:r>
            <a:endParaRPr lang="en-US" sz="3600" dirty="0" smtClean="0"/>
          </a:p>
        </p:txBody>
      </p:sp>
      <p:pic>
        <p:nvPicPr>
          <p:cNvPr id="23" name="2014-05-09 cryo buildings comple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5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Test Stand </a:t>
            </a:r>
            <a:r>
              <a:rPr lang="en-US" sz="4000" dirty="0" smtClean="0"/>
              <a:t>area</a:t>
            </a:r>
            <a:endParaRPr lang="en-US" sz="4000" dirty="0" smtClean="0"/>
          </a:p>
        </p:txBody>
      </p:sp>
      <p:pic>
        <p:nvPicPr>
          <p:cNvPr id="5" name="Picture 4" descr="2014-05-09_cryo_buildings_complete_skp_-_SketchUp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4725144"/>
            <a:ext cx="153289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modulators</a:t>
            </a:r>
          </a:p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 klystrons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87624" y="3789040"/>
            <a:ext cx="432048" cy="86409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5880" dist="961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51720" y="5661248"/>
            <a:ext cx="119669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 stand</a:t>
            </a:r>
          </a:p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bunker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59832" y="4725144"/>
            <a:ext cx="432048" cy="86409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5880" dist="961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04048" y="5301208"/>
            <a:ext cx="199292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equipment access</a:t>
            </a:r>
          </a:p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door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788024" y="4941168"/>
            <a:ext cx="432048" cy="36004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5880" dist="961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20272" y="5517232"/>
            <a:ext cx="144215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cryomodule</a:t>
            </a:r>
          </a:p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loading area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028384" y="4581128"/>
            <a:ext cx="432048" cy="86409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5880" dist="961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64288" y="3140968"/>
            <a:ext cx="143053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cryogenic </a:t>
            </a:r>
          </a:p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transfer line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804248" y="3501008"/>
            <a:ext cx="360040" cy="14401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5880" dist="961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09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P10_ESS_ACC_lari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745409"/>
            <a:ext cx="9649072" cy="6818525"/>
          </a:xfrm>
          <a:prstGeom prst="rect">
            <a:avLst/>
          </a:prstGeom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Schedule</a:t>
            </a:r>
            <a:endParaRPr lang="en-US" sz="40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79512" y="2564904"/>
            <a:ext cx="8784976" cy="4104456"/>
            <a:chOff x="179512" y="2564904"/>
            <a:chExt cx="8784976" cy="4104456"/>
          </a:xfrm>
        </p:grpSpPr>
        <p:sp>
          <p:nvSpPr>
            <p:cNvPr id="11" name="Rectangle 10"/>
            <p:cNvSpPr/>
            <p:nvPr/>
          </p:nvSpPr>
          <p:spPr>
            <a:xfrm>
              <a:off x="179512" y="2564904"/>
              <a:ext cx="8784976" cy="1656184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508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5805264"/>
              <a:ext cx="8784976" cy="864096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 w="508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79512" y="4221088"/>
              <a:ext cx="8784976" cy="1512168"/>
            </a:xfrm>
            <a:prstGeom prst="rect">
              <a:avLst/>
            </a:prstGeom>
            <a:noFill/>
            <a:ln w="508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984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Test Stand Cryo-system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99592" y="1844824"/>
            <a:ext cx="7920880" cy="4464496"/>
            <a:chOff x="107504" y="908720"/>
            <a:chExt cx="9557832" cy="5688632"/>
          </a:xfrm>
        </p:grpSpPr>
        <p:sp>
          <p:nvSpPr>
            <p:cNvPr id="2" name="Rectangle 1"/>
            <p:cNvSpPr/>
            <p:nvPr/>
          </p:nvSpPr>
          <p:spPr bwMode="auto">
            <a:xfrm>
              <a:off x="251520" y="980728"/>
              <a:ext cx="3600400" cy="1440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800" dirty="0" smtClean="0"/>
                <a:t>warm compression</a:t>
              </a:r>
              <a:endParaRPr lang="en-US" sz="2800" dirty="0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932040" y="2852936"/>
              <a:ext cx="2808312" cy="1440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 smtClean="0">
                  <a:latin typeface="+mn-lt"/>
                </a:rPr>
                <a:t>coldbox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sym typeface="Gill Sans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51520" y="2852936"/>
              <a:ext cx="3600400" cy="1440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800" dirty="0" smtClean="0"/>
                <a:t>sub atmospheric </a:t>
              </a:r>
              <a:r>
                <a:rPr lang="en-US" sz="2800" dirty="0" smtClean="0"/>
                <a:t>warm compression</a:t>
              </a:r>
              <a:endParaRPr lang="en-US" sz="2800" dirty="0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932040" y="980728"/>
              <a:ext cx="2808312" cy="1440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 smtClean="0">
                  <a:latin typeface="+mn-lt"/>
                </a:rPr>
                <a:t>purification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sym typeface="Gill Sans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699792" y="5157192"/>
              <a:ext cx="3384376" cy="144016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3200" dirty="0" smtClean="0"/>
                <a:t>cryomodule</a:t>
              </a:r>
              <a:endParaRPr lang="en-US" sz="3200" dirty="0"/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3851920" y="3645024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triangl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2123728" y="2348880"/>
              <a:ext cx="0" cy="50405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triangl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>
              <a:off x="3851920" y="1700808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triangl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6372200" y="2420888"/>
              <a:ext cx="0" cy="50405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triangl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5436096" y="4293096"/>
              <a:ext cx="0" cy="86409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triangl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3275856" y="4221088"/>
              <a:ext cx="0" cy="93610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triangl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9229" name="Group 9228"/>
            <p:cNvGrpSpPr/>
            <p:nvPr/>
          </p:nvGrpSpPr>
          <p:grpSpPr>
            <a:xfrm>
              <a:off x="107504" y="908720"/>
              <a:ext cx="7848872" cy="3600400"/>
              <a:chOff x="107504" y="908720"/>
              <a:chExt cx="7848872" cy="3600400"/>
            </a:xfrm>
          </p:grpSpPr>
          <p:cxnSp>
            <p:nvCxnSpPr>
              <p:cNvPr id="31" name="Straight Connector 30"/>
              <p:cNvCxnSpPr/>
              <p:nvPr/>
            </p:nvCxnSpPr>
            <p:spPr bwMode="auto">
              <a:xfrm>
                <a:off x="107504" y="908720"/>
                <a:ext cx="7848872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107504" y="4509120"/>
                <a:ext cx="4320480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4427984" y="2636912"/>
                <a:ext cx="3528392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flipV="1">
                <a:off x="7956376" y="908720"/>
                <a:ext cx="0" cy="1728192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 flipV="1">
                <a:off x="4427984" y="2636912"/>
                <a:ext cx="0" cy="1872208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 flipV="1">
                <a:off x="107504" y="908720"/>
                <a:ext cx="0" cy="36004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230" name="Group 9229"/>
            <p:cNvGrpSpPr/>
            <p:nvPr/>
          </p:nvGrpSpPr>
          <p:grpSpPr>
            <a:xfrm>
              <a:off x="4716016" y="2780928"/>
              <a:ext cx="3240360" cy="1728192"/>
              <a:chOff x="4716016" y="2780928"/>
              <a:chExt cx="3240360" cy="1728192"/>
            </a:xfrm>
          </p:grpSpPr>
          <p:cxnSp>
            <p:nvCxnSpPr>
              <p:cNvPr id="46" name="Straight Connector 45"/>
              <p:cNvCxnSpPr/>
              <p:nvPr/>
            </p:nvCxnSpPr>
            <p:spPr bwMode="auto">
              <a:xfrm>
                <a:off x="4716016" y="2780928"/>
                <a:ext cx="3240360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 flipV="1">
                <a:off x="7956376" y="2780928"/>
                <a:ext cx="0" cy="1728192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 flipV="1">
                <a:off x="4716016" y="2780928"/>
                <a:ext cx="0" cy="1728192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4716016" y="4509120"/>
                <a:ext cx="3240360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231" name="TextBox 9230"/>
            <p:cNvSpPr txBox="1"/>
            <p:nvPr/>
          </p:nvSpPr>
          <p:spPr>
            <a:xfrm>
              <a:off x="7956376" y="1628800"/>
              <a:ext cx="1708960" cy="43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>
                  <a:solidFill>
                    <a:srgbClr val="800000"/>
                  </a:solidFill>
                  <a:latin typeface="+mn-lt"/>
                </a:rPr>
                <a:t>comp. </a:t>
              </a:r>
              <a:r>
                <a:rPr lang="en-US" sz="1600" dirty="0" err="1" smtClean="0">
                  <a:solidFill>
                    <a:srgbClr val="800000"/>
                  </a:solidFill>
                  <a:latin typeface="+mn-lt"/>
                </a:rPr>
                <a:t>bldg</a:t>
              </a:r>
              <a:endParaRPr lang="en-US" sz="1600" dirty="0">
                <a:solidFill>
                  <a:srgbClr val="800000"/>
                </a:solidFill>
                <a:latin typeface="+mn-lt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956376" y="3009147"/>
              <a:ext cx="1622071" cy="43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>
                  <a:solidFill>
                    <a:srgbClr val="0000FF"/>
                  </a:solidFill>
                  <a:latin typeface="+mn-lt"/>
                </a:rPr>
                <a:t>coldbox </a:t>
              </a:r>
              <a:r>
                <a:rPr lang="en-US" sz="1600" dirty="0" err="1" smtClean="0">
                  <a:solidFill>
                    <a:srgbClr val="0000FF"/>
                  </a:solidFill>
                  <a:latin typeface="+mn-lt"/>
                </a:rPr>
                <a:t>bldg</a:t>
              </a:r>
              <a:endParaRPr lang="en-US" sz="1600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228183" y="5157192"/>
              <a:ext cx="2220700" cy="50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test stand </a:t>
              </a:r>
              <a:r>
                <a:rPr lang="en-US" sz="2000" dirty="0" err="1" smtClean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bldg</a:t>
              </a:r>
              <a:endParaRPr lang="en-US" sz="2000" dirty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 bwMode="auto">
            <a:xfrm>
              <a:off x="8316416" y="2420888"/>
              <a:ext cx="0" cy="50405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2" name="TextBox 61"/>
            <p:cNvSpPr txBox="1"/>
            <p:nvPr/>
          </p:nvSpPr>
          <p:spPr>
            <a:xfrm>
              <a:off x="8316416" y="2492896"/>
              <a:ext cx="1088252" cy="392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 smtClean="0">
                  <a:solidFill>
                    <a:srgbClr val="E46C0A"/>
                  </a:solidFill>
                  <a:latin typeface="+mn-lt"/>
                </a:rPr>
                <a:t>≈ 100 m</a:t>
              </a:r>
              <a:endParaRPr lang="en-US" sz="1400" dirty="0">
                <a:solidFill>
                  <a:srgbClr val="E46C0A"/>
                </a:solidFill>
                <a:latin typeface="+mn-lt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 bwMode="auto">
            <a:xfrm>
              <a:off x="6948264" y="4581128"/>
              <a:ext cx="0" cy="50405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4" name="TextBox 63"/>
            <p:cNvSpPr txBox="1"/>
            <p:nvPr/>
          </p:nvSpPr>
          <p:spPr>
            <a:xfrm>
              <a:off x="6948264" y="4653137"/>
              <a:ext cx="1239952" cy="392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≈ 100 m</a:t>
              </a:r>
              <a:endParaRPr lang="en-US" sz="1400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1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le 1"/>
          <p:cNvSpPr>
            <a:spLocks noGrp="1"/>
          </p:cNvSpPr>
          <p:nvPr>
            <p:ph type="title"/>
          </p:nvPr>
        </p:nvSpPr>
        <p:spPr>
          <a:xfrm>
            <a:off x="395536" y="124927"/>
            <a:ext cx="5472608" cy="113862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/>
              <a:t>Layout and flow scheme of the Test Stand CDS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584733" y="1772816"/>
            <a:ext cx="8409359" cy="1821003"/>
            <a:chOff x="584733" y="1628601"/>
            <a:chExt cx="8409359" cy="1821003"/>
          </a:xfrm>
        </p:grpSpPr>
        <p:sp>
          <p:nvSpPr>
            <p:cNvPr id="450" name="Rectangle 449"/>
            <p:cNvSpPr/>
            <p:nvPr/>
          </p:nvSpPr>
          <p:spPr>
            <a:xfrm>
              <a:off x="7077771" y="3141827"/>
              <a:ext cx="10823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 smtClean="0"/>
                <a:t>Cryomodule</a:t>
              </a:r>
              <a:endParaRPr lang="en-US" sz="1400" dirty="0" smtClean="0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7021763" y="2769992"/>
              <a:ext cx="1112617" cy="30517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1821526" y="2151821"/>
              <a:ext cx="393868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Cryogenic Transfer Line (80 m) </a:t>
              </a:r>
              <a:endParaRPr lang="en-US" sz="1400" dirty="0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951677" y="2514230"/>
              <a:ext cx="6126094" cy="7251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/>
            <p:cNvSpPr/>
            <p:nvPr/>
          </p:nvSpPr>
          <p:spPr>
            <a:xfrm>
              <a:off x="7021763" y="2459598"/>
              <a:ext cx="211870" cy="20023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8" name="Straight Connector 547"/>
            <p:cNvCxnSpPr>
              <a:stCxn id="547" idx="4"/>
            </p:cNvCxnSpPr>
            <p:nvPr/>
          </p:nvCxnSpPr>
          <p:spPr>
            <a:xfrm>
              <a:off x="7127698" y="2659836"/>
              <a:ext cx="0" cy="2645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1" name="Rectangle 590"/>
            <p:cNvSpPr/>
            <p:nvPr/>
          </p:nvSpPr>
          <p:spPr>
            <a:xfrm rot="5400000">
              <a:off x="656846" y="2287162"/>
              <a:ext cx="589659" cy="47741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584733" y="1628601"/>
              <a:ext cx="9374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Test stand</a:t>
              </a:r>
            </a:p>
            <a:p>
              <a:r>
                <a:rPr lang="en-US" sz="1400" dirty="0" err="1"/>
                <a:t>c</a:t>
              </a:r>
              <a:r>
                <a:rPr lang="en-US" sz="1400" dirty="0" err="1" smtClean="0"/>
                <a:t>ryoplant</a:t>
              </a:r>
              <a:endParaRPr lang="en-US" sz="1400" dirty="0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6877452" y="2085254"/>
              <a:ext cx="8915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Valve box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7236296" y="2348880"/>
              <a:ext cx="175779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Jumper connection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43239" y="4259454"/>
            <a:ext cx="6297113" cy="2409906"/>
            <a:chOff x="1068895" y="3933056"/>
            <a:chExt cx="6297113" cy="24099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0266" t="14100"/>
            <a:stretch/>
          </p:blipFill>
          <p:spPr>
            <a:xfrm>
              <a:off x="1068895" y="3933056"/>
              <a:ext cx="6136750" cy="2409906"/>
            </a:xfrm>
            <a:prstGeom prst="rect">
              <a:avLst/>
            </a:prstGeom>
          </p:spPr>
        </p:pic>
        <p:sp>
          <p:nvSpPr>
            <p:cNvPr id="160" name="Rectangle 159"/>
            <p:cNvSpPr/>
            <p:nvPr/>
          </p:nvSpPr>
          <p:spPr>
            <a:xfrm>
              <a:off x="6474505" y="5224817"/>
              <a:ext cx="8915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Valve box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654181" y="6001857"/>
              <a:ext cx="10017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 smtClean="0"/>
                <a:t>Cryomodule</a:t>
              </a:r>
              <a:endParaRPr lang="en-US" sz="1200" dirty="0" smtClean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504" y="6381328"/>
            <a:ext cx="231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</a:t>
            </a:r>
            <a:r>
              <a:rPr lang="en-US" dirty="0" err="1" smtClean="0"/>
              <a:t>Jarek</a:t>
            </a:r>
            <a:r>
              <a:rPr lang="en-US" dirty="0" smtClean="0"/>
              <a:t> </a:t>
            </a:r>
            <a:r>
              <a:rPr lang="en-US" dirty="0" err="1" smtClean="0"/>
              <a:t>Fydrych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2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Test Stand Cryoplant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213201"/>
              </p:ext>
            </p:extLst>
          </p:nvPr>
        </p:nvGraphicFramePr>
        <p:xfrm>
          <a:off x="395536" y="2636912"/>
          <a:ext cx="8352928" cy="31394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48272"/>
                <a:gridCol w="2160240"/>
                <a:gridCol w="1872208"/>
                <a:gridCol w="1872208"/>
              </a:tblGrid>
              <a:tr h="370840">
                <a:tc rowSpan="3"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2 K</a:t>
                      </a:r>
                      <a:endParaRPr lang="en-US" sz="2400" b="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4.5 K</a:t>
                      </a:r>
                      <a:endParaRPr lang="en-US" sz="2400" b="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40 K</a:t>
                      </a:r>
                      <a:endParaRPr lang="en-US" sz="2400" b="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static &amp; dynamic</a:t>
                      </a:r>
                      <a:endParaRPr lang="en-US" sz="20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liquef</a:t>
                      </a:r>
                      <a:r>
                        <a:rPr lang="en-US" sz="2000" dirty="0" smtClean="0"/>
                        <a:t>.</a:t>
                      </a:r>
                      <a:endParaRPr lang="en-US" sz="20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static</a:t>
                      </a:r>
                      <a:endParaRPr lang="en-US" sz="20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[W]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g/s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[W]</a:t>
                      </a:r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 high</a:t>
                      </a:r>
                      <a:r>
                        <a:rPr lang="en-US" sz="2400" dirty="0" smtClean="0"/>
                        <a:t>-</a:t>
                      </a:r>
                      <a:r>
                        <a:rPr lang="el-GR" sz="2400" dirty="0" smtClean="0"/>
                        <a:t>β</a:t>
                      </a:r>
                      <a:r>
                        <a:rPr lang="sv-SE" sz="2400" dirty="0" smtClean="0"/>
                        <a:t> CM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41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0.092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46.5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distribution </a:t>
                      </a:r>
                      <a:r>
                        <a:rPr lang="en-US" sz="2400" dirty="0" smtClean="0"/>
                        <a:t>line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--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--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188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41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0.092</a:t>
                      </a:r>
                      <a:endParaRPr lang="en-US" sz="2400" dirty="0" smtClean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234.5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installed </a:t>
                      </a:r>
                      <a:r>
                        <a:rPr lang="en-US" sz="2400" dirty="0" smtClean="0"/>
                        <a:t>power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76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0.2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422</a:t>
                      </a:r>
                      <a:endParaRPr lang="en-US" sz="2400" dirty="0"/>
                    </a:p>
                  </a:txBody>
                  <a:tcPr>
                    <a:lnL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E3E5C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1484784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H</a:t>
            </a:r>
            <a:r>
              <a:rPr lang="en-US" sz="2800" dirty="0" smtClean="0">
                <a:latin typeface="+mn-lt"/>
              </a:rPr>
              <a:t>eat </a:t>
            </a:r>
            <a:r>
              <a:rPr lang="en-US" sz="2800" dirty="0" smtClean="0">
                <a:latin typeface="+mn-lt"/>
              </a:rPr>
              <a:t>load contributions at different temperature levels</a:t>
            </a:r>
          </a:p>
          <a:p>
            <a:pPr algn="l"/>
            <a:r>
              <a:rPr lang="en-US" sz="2800" dirty="0" smtClean="0">
                <a:latin typeface="+mn-lt"/>
              </a:rPr>
              <a:t>and consequently installed </a:t>
            </a:r>
            <a:r>
              <a:rPr lang="en-US" sz="2800" dirty="0" smtClean="0">
                <a:latin typeface="+mn-lt"/>
              </a:rPr>
              <a:t>capacities:</a:t>
            </a:r>
            <a:endParaRPr lang="en-US" sz="28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3688" y="5949280"/>
            <a:ext cx="6859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+mn-lt"/>
              </a:rPr>
              <a:t>same plant will later deliver </a:t>
            </a:r>
            <a:r>
              <a:rPr lang="en-US" sz="2000" dirty="0" smtClean="0">
                <a:latin typeface="+mn-lt"/>
              </a:rPr>
              <a:t>5000</a:t>
            </a:r>
            <a:r>
              <a:rPr lang="en-US" sz="2000" dirty="0">
                <a:latin typeface="+mn-lt"/>
              </a:rPr>
              <a:t> l</a:t>
            </a:r>
            <a:r>
              <a:rPr lang="en-US" sz="2000" dirty="0" smtClean="0">
                <a:latin typeface="+mn-lt"/>
              </a:rPr>
              <a:t>/month </a:t>
            </a:r>
            <a:r>
              <a:rPr lang="en-US" sz="2000" dirty="0" smtClean="0">
                <a:latin typeface="+mn-lt"/>
              </a:rPr>
              <a:t>LHe to </a:t>
            </a:r>
            <a:r>
              <a:rPr lang="en-US" sz="2000" dirty="0" smtClean="0">
                <a:latin typeface="+mn-lt"/>
              </a:rPr>
              <a:t>experiments, </a:t>
            </a:r>
            <a:endParaRPr lang="en-US" sz="2000" dirty="0" smtClean="0">
              <a:latin typeface="+mn-lt"/>
            </a:endParaRPr>
          </a:p>
          <a:p>
            <a:pPr algn="l"/>
            <a:r>
              <a:rPr lang="en-US" sz="2000" dirty="0" smtClean="0">
                <a:latin typeface="+mn-lt"/>
              </a:rPr>
              <a:t>required </a:t>
            </a:r>
            <a:r>
              <a:rPr lang="en-US" sz="2000" dirty="0" smtClean="0">
                <a:latin typeface="+mn-lt"/>
              </a:rPr>
              <a:t>combined </a:t>
            </a:r>
            <a:r>
              <a:rPr lang="en-US" sz="2000" dirty="0" smtClean="0">
                <a:latin typeface="+mn-lt"/>
              </a:rPr>
              <a:t>capacity @4.5Keq.: </a:t>
            </a:r>
            <a:r>
              <a:rPr lang="en-US" sz="2000" dirty="0" smtClean="0"/>
              <a:t>~ </a:t>
            </a:r>
            <a:r>
              <a:rPr lang="en-US" sz="2000" dirty="0" smtClean="0">
                <a:latin typeface="+mn-lt"/>
              </a:rPr>
              <a:t>400</a:t>
            </a:r>
            <a:r>
              <a:rPr lang="en-US" sz="2000" dirty="0">
                <a:latin typeface="+mn-lt"/>
              </a:rPr>
              <a:t> </a:t>
            </a:r>
            <a:r>
              <a:rPr lang="en-US" sz="2000" dirty="0" smtClean="0">
                <a:latin typeface="+mn-lt"/>
              </a:rPr>
              <a:t>W 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218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056784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/>
              <a:t>RF equipment</a:t>
            </a:r>
            <a:endParaRPr lang="en-US" sz="4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79512" y="1628800"/>
            <a:ext cx="92170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/>
              <a:t>modulators: 1x  660 kVA  or  2x  330 </a:t>
            </a:r>
            <a:r>
              <a:rPr lang="en-US" sz="3200" dirty="0" smtClean="0"/>
              <a:t>kVA</a:t>
            </a:r>
            <a:r>
              <a:rPr lang="en-US" sz="3200" dirty="0"/>
              <a:t> </a:t>
            </a:r>
            <a:r>
              <a:rPr lang="en-US" sz="3200" dirty="0" smtClean="0"/>
              <a:t>(baseline)</a:t>
            </a: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4 klystrons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/>
              <a:t>LLRF controls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waveguides, circulators, loads </a:t>
            </a:r>
            <a:r>
              <a:rPr lang="en-US" sz="3200" dirty="0" err="1" smtClean="0"/>
              <a:t>etc</a:t>
            </a:r>
            <a:r>
              <a:rPr lang="en-US" sz="3200" dirty="0" smtClean="0"/>
              <a:t>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4077072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provided by WP8 (RF)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decision on modulators depending on ongoing investigation and R&amp;D</a:t>
            </a:r>
          </a:p>
        </p:txBody>
      </p:sp>
    </p:spTree>
    <p:extLst>
      <p:ext uri="{BB962C8B-B14F-4D97-AF65-F5344CB8AC3E}">
        <p14:creationId xmlns:p14="http://schemas.microsoft.com/office/powerpoint/2010/main" val="2118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3911</TotalTime>
  <Words>429</Words>
  <Application>Microsoft Macintosh PowerPoint</Application>
  <PresentationFormat>On-screen Show (4:3)</PresentationFormat>
  <Paragraphs>124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ESS Core Powerpoint template</vt:lpstr>
      <vt:lpstr>The ESS Cryomodule Test Stand in Lund</vt:lpstr>
      <vt:lpstr>The ‘career’ of a Cryomodule</vt:lpstr>
      <vt:lpstr>Test Stand location in Klystron Gallery</vt:lpstr>
      <vt:lpstr>Test Stand area</vt:lpstr>
      <vt:lpstr>Schedule</vt:lpstr>
      <vt:lpstr>Test Stand Cryo-system</vt:lpstr>
      <vt:lpstr>Layout and flow scheme of the Test Stand CDS</vt:lpstr>
      <vt:lpstr>Test Stand Cryoplant</vt:lpstr>
      <vt:lpstr>RF equipment</vt:lpstr>
      <vt:lpstr>Site Acceptance Test</vt:lpstr>
      <vt:lpstr>Requirements for the CM test stand</vt:lpstr>
      <vt:lpstr>beyond 2020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Wolfgang Hees</cp:lastModifiedBy>
  <cp:revision>27</cp:revision>
  <dcterms:created xsi:type="dcterms:W3CDTF">2013-10-29T16:05:10Z</dcterms:created>
  <dcterms:modified xsi:type="dcterms:W3CDTF">2014-05-15T08:04:57Z</dcterms:modified>
</cp:coreProperties>
</file>