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17FDE-44B8-42C2-B01A-49EFC70B3794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46B76-9850-483F-AD94-E1D9A0793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8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46B76-9850-483F-AD94-E1D9A07937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4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8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1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7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0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9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9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6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0C61-CB54-40FD-990C-B399D79CC0B3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000E-C18F-4B84-9343-94DCFA088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246813"/>
            <a:ext cx="2127250" cy="471487"/>
          </a:xfrm>
        </p:spPr>
        <p:txBody>
          <a:bodyPr/>
          <a:lstStyle/>
          <a:p>
            <a:pPr>
              <a:defRPr/>
            </a:pPr>
            <a:r>
              <a:rPr lang="en-US"/>
              <a:t>2014-03-24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ESSnuSB</a:t>
            </a:r>
            <a:r>
              <a:rPr lang="en-US" dirty="0" smtClean="0"/>
              <a:t> presentation to ESGARD                                                      Tord Ekelöf   Uppsala University                                         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/>
          <a:p>
            <a:pPr>
              <a:defRPr/>
            </a:pPr>
            <a:fld id="{599C93AE-F005-41DC-91D6-6411F47DD3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Espace réservé du numéro de diapositive 6"/>
          <p:cNvSpPr txBox="1">
            <a:spLocks/>
          </p:cNvSpPr>
          <p:nvPr/>
        </p:nvSpPr>
        <p:spPr bwMode="auto">
          <a:xfrm>
            <a:off x="7010400" y="6588125"/>
            <a:ext cx="213360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A40DDBC-20AD-4E6A-AB36-F60C57266A47}" type="slidenum">
              <a:rPr lang="en-GB" altLang="en-US" sz="1200">
                <a:solidFill>
                  <a:srgbClr val="898989"/>
                </a:solidFill>
                <a:latin typeface="Times New Roman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14" name="Image 4" descr="hl_site_layout_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86706"/>
            <a:ext cx="4124325" cy="336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llipse 9"/>
          <p:cNvSpPr/>
          <p:nvPr/>
        </p:nvSpPr>
        <p:spPr>
          <a:xfrm>
            <a:off x="2376487" y="3597907"/>
            <a:ext cx="519113" cy="5191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Connecteur droit 22"/>
          <p:cNvCxnSpPr/>
          <p:nvPr/>
        </p:nvCxnSpPr>
        <p:spPr>
          <a:xfrm flipV="1">
            <a:off x="2673350" y="4034470"/>
            <a:ext cx="527050" cy="82550"/>
          </a:xfrm>
          <a:prstGeom prst="line">
            <a:avLst/>
          </a:pr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23"/>
          <p:cNvSpPr/>
          <p:nvPr/>
        </p:nvSpPr>
        <p:spPr>
          <a:xfrm rot="20992632">
            <a:off x="3217217" y="3831321"/>
            <a:ext cx="1122362" cy="1428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ZoneTexte 24"/>
          <p:cNvSpPr txBox="1">
            <a:spLocks noChangeArrowheads="1"/>
          </p:cNvSpPr>
          <p:nvPr/>
        </p:nvSpPr>
        <p:spPr bwMode="auto">
          <a:xfrm>
            <a:off x="2286000" y="3750307"/>
            <a:ext cx="692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Times New Roman" pitchFamily="18" charset="0"/>
                <a:cs typeface="Times New Roman" pitchFamily="18" charset="0"/>
              </a:rPr>
              <a:t>accumulator</a:t>
            </a:r>
          </a:p>
        </p:txBody>
      </p:sp>
      <p:sp>
        <p:nvSpPr>
          <p:cNvPr id="19" name="ZoneTexte 26"/>
          <p:cNvSpPr txBox="1">
            <a:spLocks noChangeArrowheads="1"/>
          </p:cNvSpPr>
          <p:nvPr/>
        </p:nvSpPr>
        <p:spPr bwMode="auto">
          <a:xfrm rot="21008480">
            <a:off x="3247670" y="3811994"/>
            <a:ext cx="9318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Times New Roman" pitchFamily="18" charset="0"/>
                <a:cs typeface="Times New Roman" pitchFamily="18" charset="0"/>
              </a:rPr>
              <a:t>target/horn station</a:t>
            </a:r>
          </a:p>
        </p:txBody>
      </p:sp>
      <p:sp>
        <p:nvSpPr>
          <p:cNvPr id="20" name="Arc 19"/>
          <p:cNvSpPr/>
          <p:nvPr/>
        </p:nvSpPr>
        <p:spPr>
          <a:xfrm rot="16597588">
            <a:off x="2388695" y="3400264"/>
            <a:ext cx="914400" cy="914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Connecteur droit avec flèche 5"/>
          <p:cNvCxnSpPr>
            <a:stCxn id="17" idx="3"/>
          </p:cNvCxnSpPr>
          <p:nvPr/>
        </p:nvCxnSpPr>
        <p:spPr>
          <a:xfrm flipV="1">
            <a:off x="4330054" y="3734484"/>
            <a:ext cx="215900" cy="69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10"/>
          <p:cNvSpPr txBox="1">
            <a:spLocks noChangeArrowheads="1"/>
          </p:cNvSpPr>
          <p:nvPr/>
        </p:nvSpPr>
        <p:spPr bwMode="auto">
          <a:xfrm>
            <a:off x="4500562" y="3505200"/>
            <a:ext cx="300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>
                <a:latin typeface="Times New Roman" pitchFamily="18" charset="0"/>
                <a:cs typeface="Times New Roman" pitchFamily="18" charset="0"/>
              </a:rPr>
              <a:t>ν</a:t>
            </a:r>
            <a:endParaRPr lang="en-GB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Imag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86706"/>
            <a:ext cx="3352800" cy="335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57200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dirty="0" smtClean="0">
                <a:latin typeface="Comic Sans MS" panose="030F0702030302020204" pitchFamily="66" charset="0"/>
              </a:rPr>
              <a:t>An ESS Based Super Beam for Lepton CP violation discovery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26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67" y="5105400"/>
            <a:ext cx="6335712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1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76200" y="304800"/>
            <a:ext cx="91440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36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Linac</a:t>
            </a:r>
            <a:r>
              <a:rPr lang="en-GB" alt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Work Package</a:t>
            </a:r>
            <a:r>
              <a:rPr lang="en-GB" alt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altLang="en-US" sz="3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altLang="en-US" sz="400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e la date 4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Lund 2014</a:t>
            </a:r>
            <a:endParaRPr lang="en-GB"/>
          </a:p>
        </p:txBody>
      </p:sp>
      <p:sp>
        <p:nvSpPr>
          <p:cNvPr id="4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/>
              <a:t>M. Dracos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5234532-1BB2-4C0D-9982-E6682129662A}" type="slidenum">
              <a:rPr lang="en-GB"/>
              <a:pPr>
                <a:defRPr/>
              </a:pPr>
              <a:t>2</a:t>
            </a:fld>
            <a:endParaRPr lang="en-GB"/>
          </a:p>
        </p:txBody>
      </p:sp>
      <p:pic>
        <p:nvPicPr>
          <p:cNvPr id="6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5437188"/>
            <a:ext cx="6335712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707063"/>
            <a:ext cx="25669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41300" y="1339850"/>
            <a:ext cx="4037013" cy="340518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Front end</a:t>
            </a:r>
          </a:p>
          <a:p>
            <a:pPr marL="971550" lvl="1" indent="-571500">
              <a:buFont typeface="+mj-lt"/>
              <a:buAutoNum type="romanL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Source</a:t>
            </a:r>
          </a:p>
          <a:p>
            <a:pPr marL="971550" lvl="1" indent="-571500">
              <a:buFont typeface="+mj-lt"/>
              <a:buAutoNum type="romanLcPeriod" startAt="2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RFQ design</a:t>
            </a:r>
          </a:p>
          <a:p>
            <a:pPr marL="971550" lvl="1" indent="-571500">
              <a:buFont typeface="+mj-lt"/>
              <a:buAutoNum type="romanLcPeriod" startAt="2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Chopping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Beam physics</a:t>
            </a:r>
          </a:p>
          <a:p>
            <a:pPr marL="971550" lvl="1" indent="-571500">
              <a:buFont typeface="+mj-lt"/>
              <a:buAutoNum type="romanL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H- Losses</a:t>
            </a:r>
          </a:p>
          <a:p>
            <a:pPr marL="971550" lvl="1" indent="-571500">
              <a:buFont typeface="+mj-lt"/>
              <a:buAutoNum type="romanL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Transport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RF sources and Cooling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RF amplifiers and modulators</a:t>
            </a:r>
          </a:p>
          <a:p>
            <a:pPr marL="914400" lvl="1" indent="-514350">
              <a:buFont typeface="+mj-lt"/>
              <a:buAutoNum type="romanLcPeriod"/>
              <a:defRPr/>
            </a:pPr>
            <a:r>
              <a:rPr lang="en-US" sz="1800" dirty="0" smtClean="0">
                <a:latin typeface="Times New Roman"/>
                <a:cs typeface="Times New Roman"/>
              </a:rPr>
              <a:t>cooling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913313" y="1339850"/>
            <a:ext cx="3998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971550" indent="-5143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 typeface="Comic Sans MS" pitchFamily="66" charset="0"/>
              <a:buAutoNum type="arabicPeriod" startAt="4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Electronics</a:t>
            </a:r>
          </a:p>
          <a:p>
            <a:pPr lvl="1" eaLnBrk="1" hangingPunct="1">
              <a:spcBef>
                <a:spcPct val="0"/>
              </a:spcBef>
              <a:buFont typeface="Comic Sans MS" pitchFamily="66" charset="0"/>
              <a:buAutoNum type="romanLcPeriod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Control system</a:t>
            </a:r>
          </a:p>
          <a:p>
            <a:pPr lvl="1" eaLnBrk="1" hangingPunct="1">
              <a:spcBef>
                <a:spcPct val="0"/>
              </a:spcBef>
              <a:buFont typeface="Comic Sans MS" pitchFamily="66" charset="0"/>
              <a:buAutoNum type="romanLcPeriod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Diagnostics</a:t>
            </a:r>
          </a:p>
          <a:p>
            <a:pPr eaLnBrk="1" hangingPunct="1">
              <a:spcBef>
                <a:spcPct val="0"/>
              </a:spcBef>
              <a:buFont typeface="Comic Sans MS" pitchFamily="66" charset="0"/>
              <a:buAutoNum type="arabicPeriod" startAt="4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Energy Upgrade</a:t>
            </a:r>
          </a:p>
          <a:p>
            <a:pPr eaLnBrk="1" hangingPunct="1">
              <a:spcBef>
                <a:spcPct val="0"/>
              </a:spcBef>
              <a:buFont typeface="Comic Sans MS" pitchFamily="66" charset="0"/>
              <a:buAutoNum type="arabicPeriod" startAt="4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Safety</a:t>
            </a:r>
          </a:p>
          <a:p>
            <a:pPr eaLnBrk="1" hangingPunct="1">
              <a:spcBef>
                <a:spcPct val="0"/>
              </a:spcBef>
              <a:buFont typeface="Comic Sans MS" pitchFamily="66" charset="0"/>
              <a:buAutoNum type="arabicPeriod" startAt="4"/>
            </a:pP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Costing</a:t>
            </a:r>
          </a:p>
        </p:txBody>
      </p:sp>
      <p:sp>
        <p:nvSpPr>
          <p:cNvPr id="10" name="ZoneTexte 10"/>
          <p:cNvSpPr txBox="1">
            <a:spLocks noChangeArrowheads="1"/>
          </p:cNvSpPr>
          <p:nvPr/>
        </p:nvSpPr>
        <p:spPr bwMode="auto">
          <a:xfrm>
            <a:off x="2700338" y="4759325"/>
            <a:ext cx="3633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Times New Roman" pitchFamily="18" charset="0"/>
                <a:cs typeface="Times New Roman" pitchFamily="18" charset="0"/>
              </a:rPr>
              <a:t>Participants: ESS, CERN, Uppsala</a:t>
            </a:r>
          </a:p>
        </p:txBody>
      </p:sp>
    </p:spTree>
    <p:extLst>
      <p:ext uri="{BB962C8B-B14F-4D97-AF65-F5344CB8AC3E}">
        <p14:creationId xmlns:p14="http://schemas.microsoft.com/office/powerpoint/2010/main" val="234031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9863" y="174625"/>
            <a:ext cx="4000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69863" y="174625"/>
            <a:ext cx="171450" cy="0"/>
          </a:xfrm>
          <a:prstGeom prst="rect">
            <a:avLst/>
          </a:prstGeom>
          <a:solidFill>
            <a:srgbClr val="8EC4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69863" y="174625"/>
            <a:ext cx="171450" cy="0"/>
          </a:xfrm>
          <a:prstGeom prst="rect">
            <a:avLst/>
          </a:prstGeom>
          <a:solidFill>
            <a:srgbClr val="90C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69863" y="174625"/>
            <a:ext cx="171450" cy="0"/>
          </a:xfrm>
          <a:prstGeom prst="rect">
            <a:avLst/>
          </a:prstGeom>
          <a:solidFill>
            <a:srgbClr val="FFEC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69863" y="174625"/>
            <a:ext cx="4000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69863" y="174625"/>
            <a:ext cx="171450" cy="0"/>
          </a:xfrm>
          <a:prstGeom prst="rect">
            <a:avLst/>
          </a:prstGeom>
          <a:solidFill>
            <a:srgbClr val="8EC4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0153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00182"/>
              </p:ext>
            </p:extLst>
          </p:nvPr>
        </p:nvGraphicFramePr>
        <p:xfrm>
          <a:off x="2057400" y="30333"/>
          <a:ext cx="4804428" cy="6218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Acrobat Document" r:id="rId3" imgW="5829300" imgH="7543800" progId="Acrobat.Document.11">
                  <p:embed/>
                </p:oleObj>
              </mc:Choice>
              <mc:Fallback>
                <p:oleObj name="Acrobat Document" r:id="rId3" imgW="5829300" imgH="754380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30333"/>
                        <a:ext cx="4804428" cy="6218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62000" y="6172200"/>
            <a:ext cx="7973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https://indico.in2p3.fr/conferenceTimeTable.py?confId=10090</a:t>
            </a:r>
          </a:p>
        </p:txBody>
      </p:sp>
    </p:spTree>
    <p:extLst>
      <p:ext uri="{BB962C8B-B14F-4D97-AF65-F5344CB8AC3E}">
        <p14:creationId xmlns:p14="http://schemas.microsoft.com/office/powerpoint/2010/main" val="21808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Acrobat Document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tordeke</dc:creator>
  <cp:lastModifiedBy>tordeke</cp:lastModifiedBy>
  <cp:revision>6</cp:revision>
  <dcterms:created xsi:type="dcterms:W3CDTF">2014-05-15T11:48:03Z</dcterms:created>
  <dcterms:modified xsi:type="dcterms:W3CDTF">2014-05-15T12:30:04Z</dcterms:modified>
</cp:coreProperties>
</file>