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314" r:id="rId3"/>
    <p:sldId id="379" r:id="rId4"/>
    <p:sldId id="361" r:id="rId5"/>
    <p:sldId id="346" r:id="rId6"/>
    <p:sldId id="391" r:id="rId7"/>
    <p:sldId id="392" r:id="rId8"/>
    <p:sldId id="404" r:id="rId9"/>
    <p:sldId id="394" r:id="rId10"/>
    <p:sldId id="357" r:id="rId11"/>
    <p:sldId id="360" r:id="rId12"/>
    <p:sldId id="402" r:id="rId13"/>
    <p:sldId id="398" r:id="rId14"/>
    <p:sldId id="389" r:id="rId15"/>
    <p:sldId id="403" r:id="rId16"/>
    <p:sldId id="388" r:id="rId17"/>
    <p:sldId id="382" r:id="rId18"/>
    <p:sldId id="383" r:id="rId19"/>
    <p:sldId id="356" r:id="rId20"/>
    <p:sldId id="384" r:id="rId21"/>
    <p:sldId id="385" r:id="rId22"/>
    <p:sldId id="332" r:id="rId23"/>
    <p:sldId id="340" r:id="rId24"/>
    <p:sldId id="338" r:id="rId25"/>
    <p:sldId id="320" r:id="rId26"/>
    <p:sldId id="370" r:id="rId27"/>
    <p:sldId id="372" r:id="rId28"/>
    <p:sldId id="405" r:id="rId29"/>
    <p:sldId id="31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25A3"/>
    <a:srgbClr val="2EB7FF"/>
    <a:srgbClr val="E04FFF"/>
    <a:srgbClr val="F18E30"/>
    <a:srgbClr val="0000FF"/>
    <a:srgbClr val="33CCFF"/>
    <a:srgbClr val="99FF99"/>
    <a:srgbClr val="66FFFF"/>
    <a:srgbClr val="99FFCC"/>
    <a:srgbClr val="99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98887" autoAdjust="0"/>
  </p:normalViewPr>
  <p:slideViewPr>
    <p:cSldViewPr snapToObjects="1" showGuides="1">
      <p:cViewPr varScale="1">
        <p:scale>
          <a:sx n="66" d="100"/>
          <a:sy n="66" d="100"/>
        </p:scale>
        <p:origin x="-1536" y="-102"/>
      </p:cViewPr>
      <p:guideLst>
        <p:guide orient="horz" pos="550"/>
        <p:guide orient="horz" pos="663"/>
        <p:guide orient="horz" pos="3997"/>
        <p:guide pos="249"/>
        <p:guide pos="551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70"/>
    </p:cViewPr>
  </p:sorterViewPr>
  <p:notesViewPr>
    <p:cSldViewPr snapToObjects="1" showGuides="1">
      <p:cViewPr varScale="1">
        <p:scale>
          <a:sx n="55" d="100"/>
          <a:sy n="55" d="100"/>
        </p:scale>
        <p:origin x="-2136" y="-84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1%20&#24037;&#20316;&#20869;&#23481;\3%20ADS\2%20&#36229;&#23548;&#21152;&#36895;&#22120;\1%20&#36229;&#23548;&#33108;\4%20HWR\1&#25380;&#21387;&#22411;\4%20&#22402;&#27979;\11%20&#27979;&#35797;\3%20&#22402;&#27979;&#32467;&#26524;\&#25968;&#25454;&#27719;&#24635;\HWR010%20&#22402;&#27979;&#25968;&#25454;&#27719;&#2463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plotArea>
      <c:layout>
        <c:manualLayout>
          <c:layoutTarget val="inner"/>
          <c:xMode val="edge"/>
          <c:yMode val="edge"/>
          <c:x val="0.10241891826443857"/>
          <c:y val="2.9700654506794249E-2"/>
          <c:w val="0.78638016817769729"/>
          <c:h val="0.79095290172061727"/>
        </c:manualLayout>
      </c:layout>
      <c:scatterChart>
        <c:scatterStyle val="lineMarker"/>
        <c:ser>
          <c:idx val="1"/>
          <c:order val="0"/>
          <c:tx>
            <c:v>#3 before conditioning @4K 1st</c:v>
          </c:tx>
          <c:spPr>
            <a:ln w="28575">
              <a:noFill/>
            </a:ln>
          </c:spPr>
          <c:xVal>
            <c:numRef>
              <c:f>'HWR010-3'!$A$3:$A$45</c:f>
              <c:numCache>
                <c:formatCode>General</c:formatCode>
                <c:ptCount val="43"/>
                <c:pt idx="0">
                  <c:v>2.8627529999999983</c:v>
                </c:pt>
                <c:pt idx="1">
                  <c:v>3.5765159999999985</c:v>
                </c:pt>
                <c:pt idx="2">
                  <c:v>3.9894489999999982</c:v>
                </c:pt>
                <c:pt idx="3">
                  <c:v>4.4387100000000004</c:v>
                </c:pt>
                <c:pt idx="4">
                  <c:v>6.264948999999997</c:v>
                </c:pt>
                <c:pt idx="5">
                  <c:v>7.875575999999997</c:v>
                </c:pt>
                <c:pt idx="6">
                  <c:v>8.625036000000005</c:v>
                </c:pt>
                <c:pt idx="7">
                  <c:v>9.5573560000000004</c:v>
                </c:pt>
                <c:pt idx="8">
                  <c:v>10.435519000000005</c:v>
                </c:pt>
                <c:pt idx="9">
                  <c:v>11.527874000000001</c:v>
                </c:pt>
                <c:pt idx="10">
                  <c:v>12.674912999999998</c:v>
                </c:pt>
                <c:pt idx="11">
                  <c:v>12.674912999999998</c:v>
                </c:pt>
                <c:pt idx="12">
                  <c:v>13.768840000000001</c:v>
                </c:pt>
                <c:pt idx="13">
                  <c:v>13.770104</c:v>
                </c:pt>
                <c:pt idx="14">
                  <c:v>14.815341</c:v>
                </c:pt>
                <c:pt idx="15">
                  <c:v>14.815341</c:v>
                </c:pt>
                <c:pt idx="16">
                  <c:v>15.705527</c:v>
                </c:pt>
                <c:pt idx="17">
                  <c:v>15.706439000000005</c:v>
                </c:pt>
                <c:pt idx="18">
                  <c:v>16.419072</c:v>
                </c:pt>
                <c:pt idx="19">
                  <c:v>16.419072</c:v>
                </c:pt>
                <c:pt idx="20">
                  <c:v>17.164352000000001</c:v>
                </c:pt>
                <c:pt idx="21">
                  <c:v>17.168277</c:v>
                </c:pt>
                <c:pt idx="22">
                  <c:v>17.693422999999989</c:v>
                </c:pt>
                <c:pt idx="23">
                  <c:v>17.967633999999983</c:v>
                </c:pt>
                <c:pt idx="24">
                  <c:v>17.967803</c:v>
                </c:pt>
                <c:pt idx="25">
                  <c:v>17.968121999999983</c:v>
                </c:pt>
                <c:pt idx="26">
                  <c:v>17.968446999999976</c:v>
                </c:pt>
                <c:pt idx="27">
                  <c:v>17.970756000000002</c:v>
                </c:pt>
                <c:pt idx="28">
                  <c:v>18.371212</c:v>
                </c:pt>
                <c:pt idx="29">
                  <c:v>18.931425999999988</c:v>
                </c:pt>
                <c:pt idx="30">
                  <c:v>19.093242999999983</c:v>
                </c:pt>
                <c:pt idx="31">
                  <c:v>19.179099999999988</c:v>
                </c:pt>
                <c:pt idx="32">
                  <c:v>19.319499</c:v>
                </c:pt>
                <c:pt idx="33">
                  <c:v>19.596845999999999</c:v>
                </c:pt>
                <c:pt idx="34">
                  <c:v>19.861166999999988</c:v>
                </c:pt>
                <c:pt idx="35">
                  <c:v>19.895202999999984</c:v>
                </c:pt>
                <c:pt idx="36">
                  <c:v>20.051524000000001</c:v>
                </c:pt>
                <c:pt idx="37">
                  <c:v>20.818014000000005</c:v>
                </c:pt>
                <c:pt idx="38">
                  <c:v>20.97892199999999</c:v>
                </c:pt>
                <c:pt idx="39">
                  <c:v>21.354468000000011</c:v>
                </c:pt>
                <c:pt idx="40">
                  <c:v>21.515651999999999</c:v>
                </c:pt>
                <c:pt idx="41">
                  <c:v>21.964973000000001</c:v>
                </c:pt>
                <c:pt idx="42">
                  <c:v>21.967901999999999</c:v>
                </c:pt>
              </c:numCache>
            </c:numRef>
          </c:xVal>
          <c:yVal>
            <c:numRef>
              <c:f>'HWR010-3'!$C$3:$C$45</c:f>
              <c:numCache>
                <c:formatCode>0.00E+00</c:formatCode>
                <c:ptCount val="43"/>
                <c:pt idx="0">
                  <c:v>786000000</c:v>
                </c:pt>
                <c:pt idx="1">
                  <c:v>774000000</c:v>
                </c:pt>
                <c:pt idx="2">
                  <c:v>757000000</c:v>
                </c:pt>
                <c:pt idx="3">
                  <c:v>742000000</c:v>
                </c:pt>
                <c:pt idx="4">
                  <c:v>1490000000</c:v>
                </c:pt>
                <c:pt idx="5">
                  <c:v>1450000000</c:v>
                </c:pt>
                <c:pt idx="6">
                  <c:v>1420000000</c:v>
                </c:pt>
                <c:pt idx="7">
                  <c:v>1380000000</c:v>
                </c:pt>
                <c:pt idx="8">
                  <c:v>1310000000</c:v>
                </c:pt>
                <c:pt idx="9">
                  <c:v>1260000000</c:v>
                </c:pt>
                <c:pt idx="10">
                  <c:v>1210000000</c:v>
                </c:pt>
                <c:pt idx="11">
                  <c:v>1210000000</c:v>
                </c:pt>
                <c:pt idx="12">
                  <c:v>1130000000</c:v>
                </c:pt>
                <c:pt idx="13">
                  <c:v>1130000000</c:v>
                </c:pt>
                <c:pt idx="14">
                  <c:v>1050000000</c:v>
                </c:pt>
                <c:pt idx="15">
                  <c:v>1050000000</c:v>
                </c:pt>
                <c:pt idx="16">
                  <c:v>920000000</c:v>
                </c:pt>
                <c:pt idx="17">
                  <c:v>919000000</c:v>
                </c:pt>
                <c:pt idx="18">
                  <c:v>801000000</c:v>
                </c:pt>
                <c:pt idx="19">
                  <c:v>801000000</c:v>
                </c:pt>
                <c:pt idx="20">
                  <c:v>660000000</c:v>
                </c:pt>
                <c:pt idx="21">
                  <c:v>660000000</c:v>
                </c:pt>
                <c:pt idx="22">
                  <c:v>568000000</c:v>
                </c:pt>
                <c:pt idx="23">
                  <c:v>287000000</c:v>
                </c:pt>
                <c:pt idx="24">
                  <c:v>287000000</c:v>
                </c:pt>
                <c:pt idx="25">
                  <c:v>286000000</c:v>
                </c:pt>
                <c:pt idx="26">
                  <c:v>286000000</c:v>
                </c:pt>
                <c:pt idx="27">
                  <c:v>287000000</c:v>
                </c:pt>
                <c:pt idx="28">
                  <c:v>481000000</c:v>
                </c:pt>
                <c:pt idx="29">
                  <c:v>402000000</c:v>
                </c:pt>
                <c:pt idx="30">
                  <c:v>262000000</c:v>
                </c:pt>
                <c:pt idx="31">
                  <c:v>261000000</c:v>
                </c:pt>
                <c:pt idx="32">
                  <c:v>256000000</c:v>
                </c:pt>
                <c:pt idx="33">
                  <c:v>337000000</c:v>
                </c:pt>
                <c:pt idx="34">
                  <c:v>230000000</c:v>
                </c:pt>
                <c:pt idx="35">
                  <c:v>231000000</c:v>
                </c:pt>
                <c:pt idx="36">
                  <c:v>296000000</c:v>
                </c:pt>
                <c:pt idx="37">
                  <c:v>180000000</c:v>
                </c:pt>
                <c:pt idx="38">
                  <c:v>84200000</c:v>
                </c:pt>
                <c:pt idx="39">
                  <c:v>159000000</c:v>
                </c:pt>
                <c:pt idx="40">
                  <c:v>152000000</c:v>
                </c:pt>
                <c:pt idx="41">
                  <c:v>136000000</c:v>
                </c:pt>
                <c:pt idx="42">
                  <c:v>136000000</c:v>
                </c:pt>
              </c:numCache>
            </c:numRef>
          </c:yVal>
        </c:ser>
        <c:ser>
          <c:idx val="5"/>
          <c:order val="1"/>
          <c:tx>
            <c:v>#3 after conditioning 1st</c:v>
          </c:tx>
          <c:spPr>
            <a:ln w="28575">
              <a:noFill/>
            </a:ln>
          </c:spPr>
          <c:xVal>
            <c:numRef>
              <c:f>'HWR010-3'!$E$3:$E$38</c:f>
              <c:numCache>
                <c:formatCode>General</c:formatCode>
                <c:ptCount val="36"/>
                <c:pt idx="0">
                  <c:v>1.7609759999999999</c:v>
                </c:pt>
                <c:pt idx="1">
                  <c:v>2.212186</c:v>
                </c:pt>
                <c:pt idx="2">
                  <c:v>4.3326190000000002</c:v>
                </c:pt>
                <c:pt idx="3">
                  <c:v>5.5320559999999972</c:v>
                </c:pt>
                <c:pt idx="4">
                  <c:v>6.946398000000003</c:v>
                </c:pt>
                <c:pt idx="5">
                  <c:v>7.4908390000000002</c:v>
                </c:pt>
                <c:pt idx="6">
                  <c:v>7.5010120000000002</c:v>
                </c:pt>
                <c:pt idx="7">
                  <c:v>8.4313729999999971</c:v>
                </c:pt>
                <c:pt idx="8">
                  <c:v>9.4357000000000006</c:v>
                </c:pt>
                <c:pt idx="9">
                  <c:v>10.547300999999999</c:v>
                </c:pt>
                <c:pt idx="10">
                  <c:v>11.836453000000002</c:v>
                </c:pt>
                <c:pt idx="11">
                  <c:v>13.324084000000004</c:v>
                </c:pt>
                <c:pt idx="12">
                  <c:v>13.325497000000006</c:v>
                </c:pt>
                <c:pt idx="13">
                  <c:v>13.327076</c:v>
                </c:pt>
                <c:pt idx="14">
                  <c:v>13.327220999999998</c:v>
                </c:pt>
                <c:pt idx="15">
                  <c:v>14.740398999999998</c:v>
                </c:pt>
                <c:pt idx="16">
                  <c:v>14.743271999999994</c:v>
                </c:pt>
                <c:pt idx="17">
                  <c:v>16.675730999999985</c:v>
                </c:pt>
                <c:pt idx="18">
                  <c:v>16.69082800000001</c:v>
                </c:pt>
                <c:pt idx="19">
                  <c:v>18.303664000000001</c:v>
                </c:pt>
                <c:pt idx="20">
                  <c:v>18.303840999999988</c:v>
                </c:pt>
                <c:pt idx="21">
                  <c:v>20.204059000000001</c:v>
                </c:pt>
                <c:pt idx="22">
                  <c:v>20.205541999999983</c:v>
                </c:pt>
                <c:pt idx="23">
                  <c:v>21.510881000000012</c:v>
                </c:pt>
                <c:pt idx="24">
                  <c:v>21.988785999999983</c:v>
                </c:pt>
                <c:pt idx="25">
                  <c:v>22.441866000000001</c:v>
                </c:pt>
                <c:pt idx="26">
                  <c:v>23.469843999999981</c:v>
                </c:pt>
                <c:pt idx="27">
                  <c:v>24.467571</c:v>
                </c:pt>
                <c:pt idx="28">
                  <c:v>25.206377</c:v>
                </c:pt>
                <c:pt idx="29">
                  <c:v>25.319900000000011</c:v>
                </c:pt>
                <c:pt idx="30">
                  <c:v>26.230022999999989</c:v>
                </c:pt>
                <c:pt idx="31">
                  <c:v>27.149576</c:v>
                </c:pt>
                <c:pt idx="32">
                  <c:v>28.070951000000012</c:v>
                </c:pt>
                <c:pt idx="33">
                  <c:v>28.313853000000023</c:v>
                </c:pt>
                <c:pt idx="34">
                  <c:v>29.197831999999998</c:v>
                </c:pt>
                <c:pt idx="35">
                  <c:v>30.691317000000005</c:v>
                </c:pt>
              </c:numCache>
            </c:numRef>
          </c:xVal>
          <c:yVal>
            <c:numRef>
              <c:f>'HWR010-3'!$G$3:$G$38</c:f>
              <c:numCache>
                <c:formatCode>General</c:formatCode>
                <c:ptCount val="36"/>
                <c:pt idx="0">
                  <c:v>1786769422.39697</c:v>
                </c:pt>
                <c:pt idx="1">
                  <c:v>1710868962.62937</c:v>
                </c:pt>
                <c:pt idx="2">
                  <c:v>1497618494.5227706</c:v>
                </c:pt>
                <c:pt idx="3">
                  <c:v>1581274059.9865901</c:v>
                </c:pt>
                <c:pt idx="4">
                  <c:v>1598792355.3418193</c:v>
                </c:pt>
                <c:pt idx="5">
                  <c:v>1580819380.9149201</c:v>
                </c:pt>
                <c:pt idx="6">
                  <c:v>1597603645.29141</c:v>
                </c:pt>
                <c:pt idx="7">
                  <c:v>1532758045.2386501</c:v>
                </c:pt>
                <c:pt idx="8">
                  <c:v>1475119900.7297506</c:v>
                </c:pt>
                <c:pt idx="9">
                  <c:v>1468425279.4248898</c:v>
                </c:pt>
                <c:pt idx="10">
                  <c:v>1437042469.17276</c:v>
                </c:pt>
                <c:pt idx="11">
                  <c:v>1418885663.8041699</c:v>
                </c:pt>
                <c:pt idx="12">
                  <c:v>1420836088.7364101</c:v>
                </c:pt>
                <c:pt idx="13">
                  <c:v>1421430233.6178699</c:v>
                </c:pt>
                <c:pt idx="14">
                  <c:v>1421360288.1459501</c:v>
                </c:pt>
                <c:pt idx="15">
                  <c:v>1276285205.4272606</c:v>
                </c:pt>
                <c:pt idx="16">
                  <c:v>1292639613.9336607</c:v>
                </c:pt>
                <c:pt idx="17">
                  <c:v>1139851880.4797001</c:v>
                </c:pt>
                <c:pt idx="18">
                  <c:v>1165189958.4670501</c:v>
                </c:pt>
                <c:pt idx="19">
                  <c:v>1076237030.09691</c:v>
                </c:pt>
                <c:pt idx="20">
                  <c:v>1076241805.0387299</c:v>
                </c:pt>
                <c:pt idx="21">
                  <c:v>950832614.97486889</c:v>
                </c:pt>
                <c:pt idx="22">
                  <c:v>952031688.62486196</c:v>
                </c:pt>
                <c:pt idx="23">
                  <c:v>851541996.8783145</c:v>
                </c:pt>
                <c:pt idx="24">
                  <c:v>795024179.21983302</c:v>
                </c:pt>
                <c:pt idx="25">
                  <c:v>728311340.3520149</c:v>
                </c:pt>
                <c:pt idx="26">
                  <c:v>629392196.48620033</c:v>
                </c:pt>
                <c:pt idx="27">
                  <c:v>535471949.71858901</c:v>
                </c:pt>
                <c:pt idx="28">
                  <c:v>443886898.54595101</c:v>
                </c:pt>
                <c:pt idx="29">
                  <c:v>448427425.618927</c:v>
                </c:pt>
                <c:pt idx="30">
                  <c:v>377160681.26130295</c:v>
                </c:pt>
                <c:pt idx="31">
                  <c:v>310939371.385548</c:v>
                </c:pt>
                <c:pt idx="32">
                  <c:v>260659926.19958591</c:v>
                </c:pt>
                <c:pt idx="33">
                  <c:v>268235082.63839692</c:v>
                </c:pt>
                <c:pt idx="34">
                  <c:v>222527662.65157199</c:v>
                </c:pt>
                <c:pt idx="35">
                  <c:v>152572001.30231109</c:v>
                </c:pt>
              </c:numCache>
            </c:numRef>
          </c:yVal>
        </c:ser>
        <c:ser>
          <c:idx val="9"/>
          <c:order val="2"/>
          <c:tx>
            <c:v>#3 after conditioning 2nd</c:v>
          </c:tx>
          <c:spPr>
            <a:ln w="28575">
              <a:noFill/>
            </a:ln>
          </c:spPr>
          <c:xVal>
            <c:numRef>
              <c:f>'HWR010-3'!$I$3:$I$53</c:f>
              <c:numCache>
                <c:formatCode>General</c:formatCode>
                <c:ptCount val="51"/>
                <c:pt idx="0">
                  <c:v>3.3250999999999986</c:v>
                </c:pt>
                <c:pt idx="1">
                  <c:v>3.3250999999999986</c:v>
                </c:pt>
                <c:pt idx="2">
                  <c:v>4.6588799999999972</c:v>
                </c:pt>
                <c:pt idx="3">
                  <c:v>4.6588799999999972</c:v>
                </c:pt>
                <c:pt idx="4">
                  <c:v>5.9624269999999973</c:v>
                </c:pt>
                <c:pt idx="5">
                  <c:v>7.2569220000000003</c:v>
                </c:pt>
                <c:pt idx="6">
                  <c:v>7.2608730000000001</c:v>
                </c:pt>
                <c:pt idx="7">
                  <c:v>9.0426760000000002</c:v>
                </c:pt>
                <c:pt idx="8">
                  <c:v>9.0426760000000002</c:v>
                </c:pt>
                <c:pt idx="9">
                  <c:v>11.311192</c:v>
                </c:pt>
                <c:pt idx="10">
                  <c:v>11.311192</c:v>
                </c:pt>
                <c:pt idx="11">
                  <c:v>13.688389000000001</c:v>
                </c:pt>
                <c:pt idx="12">
                  <c:v>13.688389000000001</c:v>
                </c:pt>
                <c:pt idx="13">
                  <c:v>15.048804999999998</c:v>
                </c:pt>
                <c:pt idx="14">
                  <c:v>15.048804999999998</c:v>
                </c:pt>
                <c:pt idx="15">
                  <c:v>16.600743999999985</c:v>
                </c:pt>
                <c:pt idx="16">
                  <c:v>16.604901000000023</c:v>
                </c:pt>
                <c:pt idx="17">
                  <c:v>18.288157000000002</c:v>
                </c:pt>
                <c:pt idx="18">
                  <c:v>18.290313999999984</c:v>
                </c:pt>
                <c:pt idx="19">
                  <c:v>19.974477</c:v>
                </c:pt>
                <c:pt idx="20">
                  <c:v>19.976974999999999</c:v>
                </c:pt>
                <c:pt idx="21">
                  <c:v>21.772876</c:v>
                </c:pt>
                <c:pt idx="22">
                  <c:v>21.772876</c:v>
                </c:pt>
                <c:pt idx="23">
                  <c:v>23.686941000000001</c:v>
                </c:pt>
                <c:pt idx="24">
                  <c:v>23.686941000000001</c:v>
                </c:pt>
                <c:pt idx="25">
                  <c:v>25.751865000000016</c:v>
                </c:pt>
                <c:pt idx="26">
                  <c:v>25.751865000000016</c:v>
                </c:pt>
                <c:pt idx="27">
                  <c:v>27.865693999999984</c:v>
                </c:pt>
                <c:pt idx="28">
                  <c:v>27.865693999999984</c:v>
                </c:pt>
                <c:pt idx="29">
                  <c:v>28.882403999999983</c:v>
                </c:pt>
                <c:pt idx="30">
                  <c:v>28.882403999999983</c:v>
                </c:pt>
                <c:pt idx="31">
                  <c:v>29.552161999999999</c:v>
                </c:pt>
                <c:pt idx="32">
                  <c:v>29.552161999999999</c:v>
                </c:pt>
                <c:pt idx="33">
                  <c:v>31.599866000000009</c:v>
                </c:pt>
                <c:pt idx="34">
                  <c:v>31.600563000000001</c:v>
                </c:pt>
                <c:pt idx="35">
                  <c:v>33.438040000000001</c:v>
                </c:pt>
                <c:pt idx="36">
                  <c:v>33.438603000000001</c:v>
                </c:pt>
                <c:pt idx="37">
                  <c:v>35.302388000000001</c:v>
                </c:pt>
                <c:pt idx="38">
                  <c:v>35.302388000000001</c:v>
                </c:pt>
                <c:pt idx="39">
                  <c:v>36.931920000000005</c:v>
                </c:pt>
                <c:pt idx="40">
                  <c:v>36.931920000000005</c:v>
                </c:pt>
                <c:pt idx="41">
                  <c:v>38.562009000000003</c:v>
                </c:pt>
                <c:pt idx="42">
                  <c:v>38.562009000000003</c:v>
                </c:pt>
                <c:pt idx="43">
                  <c:v>40.203962000000011</c:v>
                </c:pt>
                <c:pt idx="44">
                  <c:v>40.203962000000011</c:v>
                </c:pt>
                <c:pt idx="45">
                  <c:v>41.722493000000021</c:v>
                </c:pt>
                <c:pt idx="46">
                  <c:v>41.722493000000021</c:v>
                </c:pt>
                <c:pt idx="47">
                  <c:v>41.832080999999995</c:v>
                </c:pt>
                <c:pt idx="48">
                  <c:v>41.832080999999995</c:v>
                </c:pt>
                <c:pt idx="49">
                  <c:v>42.434122000000002</c:v>
                </c:pt>
                <c:pt idx="50">
                  <c:v>42.434122000000002</c:v>
                </c:pt>
              </c:numCache>
            </c:numRef>
          </c:xVal>
          <c:yVal>
            <c:numRef>
              <c:f>'HWR010-3'!$K$3:$K$53</c:f>
              <c:numCache>
                <c:formatCode>0.0E+00</c:formatCode>
                <c:ptCount val="51"/>
                <c:pt idx="0">
                  <c:v>3215087338.1992598</c:v>
                </c:pt>
                <c:pt idx="1">
                  <c:v>3215087338.1992598</c:v>
                </c:pt>
                <c:pt idx="2">
                  <c:v>3119564218.7206087</c:v>
                </c:pt>
                <c:pt idx="3">
                  <c:v>3119564218.7206087</c:v>
                </c:pt>
                <c:pt idx="4">
                  <c:v>3238471143.54703</c:v>
                </c:pt>
                <c:pt idx="5">
                  <c:v>3031689712.2053599</c:v>
                </c:pt>
                <c:pt idx="6">
                  <c:v>3035287018.3101816</c:v>
                </c:pt>
                <c:pt idx="7">
                  <c:v>2965585083.7567401</c:v>
                </c:pt>
                <c:pt idx="8">
                  <c:v>2965585083.7567401</c:v>
                </c:pt>
                <c:pt idx="9">
                  <c:v>2853550880.4443302</c:v>
                </c:pt>
                <c:pt idx="10">
                  <c:v>2853550880.4443302</c:v>
                </c:pt>
                <c:pt idx="11">
                  <c:v>2696723953.2139387</c:v>
                </c:pt>
                <c:pt idx="12">
                  <c:v>2696723953.2139387</c:v>
                </c:pt>
                <c:pt idx="13">
                  <c:v>2596297771.8688002</c:v>
                </c:pt>
                <c:pt idx="14">
                  <c:v>2596297771.8688002</c:v>
                </c:pt>
                <c:pt idx="15">
                  <c:v>2501455396.7300301</c:v>
                </c:pt>
                <c:pt idx="16">
                  <c:v>2502594975.6042399</c:v>
                </c:pt>
                <c:pt idx="17">
                  <c:v>2397414174.6275601</c:v>
                </c:pt>
                <c:pt idx="18">
                  <c:v>2397944469.29108</c:v>
                </c:pt>
                <c:pt idx="19">
                  <c:v>2265643390.3218307</c:v>
                </c:pt>
                <c:pt idx="20">
                  <c:v>2266212574.5441613</c:v>
                </c:pt>
                <c:pt idx="21">
                  <c:v>2125470561.86448</c:v>
                </c:pt>
                <c:pt idx="22">
                  <c:v>2125470561.86448</c:v>
                </c:pt>
                <c:pt idx="23">
                  <c:v>1971837767.2027607</c:v>
                </c:pt>
                <c:pt idx="24">
                  <c:v>1971837767.2027607</c:v>
                </c:pt>
                <c:pt idx="25">
                  <c:v>1872324045.52442</c:v>
                </c:pt>
                <c:pt idx="26">
                  <c:v>1872324045.52442</c:v>
                </c:pt>
                <c:pt idx="27">
                  <c:v>1655462860.8242898</c:v>
                </c:pt>
                <c:pt idx="28">
                  <c:v>1655462860.8242898</c:v>
                </c:pt>
                <c:pt idx="29">
                  <c:v>1447445942.9233501</c:v>
                </c:pt>
                <c:pt idx="30">
                  <c:v>1447445942.9233501</c:v>
                </c:pt>
                <c:pt idx="31">
                  <c:v>1513584982.8691399</c:v>
                </c:pt>
                <c:pt idx="32">
                  <c:v>1513584982.8691399</c:v>
                </c:pt>
                <c:pt idx="33">
                  <c:v>1352845827.1780896</c:v>
                </c:pt>
                <c:pt idx="34">
                  <c:v>1352956674.3713396</c:v>
                </c:pt>
                <c:pt idx="35">
                  <c:v>1196929589.9082701</c:v>
                </c:pt>
                <c:pt idx="36">
                  <c:v>1196861337.2815099</c:v>
                </c:pt>
                <c:pt idx="37">
                  <c:v>1045886865.0650499</c:v>
                </c:pt>
                <c:pt idx="38">
                  <c:v>1045886865.0650499</c:v>
                </c:pt>
                <c:pt idx="39">
                  <c:v>897766165.70211995</c:v>
                </c:pt>
                <c:pt idx="40">
                  <c:v>897766165.70211995</c:v>
                </c:pt>
                <c:pt idx="41">
                  <c:v>771644103.12691736</c:v>
                </c:pt>
                <c:pt idx="42">
                  <c:v>771644103.12691736</c:v>
                </c:pt>
                <c:pt idx="43">
                  <c:v>652716920.61635602</c:v>
                </c:pt>
                <c:pt idx="44">
                  <c:v>652716920.61635602</c:v>
                </c:pt>
                <c:pt idx="45">
                  <c:v>550509067.31578088</c:v>
                </c:pt>
                <c:pt idx="46">
                  <c:v>550509067.31578088</c:v>
                </c:pt>
                <c:pt idx="47">
                  <c:v>553590200.51234305</c:v>
                </c:pt>
                <c:pt idx="48">
                  <c:v>553590200.51234305</c:v>
                </c:pt>
                <c:pt idx="49">
                  <c:v>504179515.81914198</c:v>
                </c:pt>
                <c:pt idx="50">
                  <c:v>504179515.81914198</c:v>
                </c:pt>
              </c:numCache>
            </c:numRef>
          </c:yVal>
        </c:ser>
        <c:axId val="119799808"/>
        <c:axId val="119801344"/>
      </c:scatterChart>
      <c:valAx>
        <c:axId val="119799808"/>
        <c:scaling>
          <c:orientation val="minMax"/>
        </c:scaling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85000"/>
                </a:schemeClr>
              </a:solidFill>
            </a:ln>
          </c:spPr>
        </c:minorGridlines>
        <c:numFmt formatCode="General" sourceLinked="1"/>
        <c:tickLblPos val="nextTo"/>
        <c:crossAx val="119801344"/>
        <c:crosses val="autoZero"/>
        <c:crossBetween val="midCat"/>
      </c:valAx>
      <c:valAx>
        <c:axId val="119801344"/>
        <c:scaling>
          <c:logBase val="10"/>
          <c:orientation val="minMax"/>
          <c:max val="10000000000"/>
          <c:min val="10000000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minorGridlines>
          <c:spPr>
            <a:ln w="3175">
              <a:solidFill>
                <a:schemeClr val="bg1">
                  <a:lumMod val="85000"/>
                </a:schemeClr>
              </a:solidFill>
            </a:ln>
          </c:spPr>
        </c:minorGridlines>
        <c:numFmt formatCode="0.00E+00" sourceLinked="1"/>
        <c:tickLblPos val="nextTo"/>
        <c:crossAx val="1197998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703108477494393"/>
          <c:y val="3.1756157062645653E-2"/>
          <c:w val="0.39063270015989054"/>
          <c:h val="0.17854147978338156"/>
        </c:manualLayout>
      </c:layout>
      <c:txPr>
        <a:bodyPr/>
        <a:lstStyle/>
        <a:p>
          <a:pPr>
            <a:defRPr sz="1600" b="1"/>
          </a:pPr>
          <a:endParaRPr lang="zh-CN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7C4B4-CD9D-4301-9DA5-6C31CB0EAD71}" type="datetimeFigureOut">
              <a:rPr lang="zh-CN" altLang="en-US" smtClean="0"/>
              <a:pPr/>
              <a:t>2014/5/15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BA043-0B8F-4C41-91E9-727ECABCFF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43815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C658F-5661-4116-A148-DE30573B7B00}" type="datetimeFigureOut">
              <a:rPr lang="zh-CN" altLang="en-US" smtClean="0"/>
              <a:pPr/>
              <a:t>2014/5/15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C6F3E-2AC6-42A0-A248-193B04769C6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64739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C6F3E-2AC6-42A0-A248-193B04769C6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763B-E04F-466D-B45D-BB54C50DF316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96858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763B-E04F-466D-B45D-BB54C50DF316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63135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Calibri" charset="0"/>
                <a:ea typeface="宋体" charset="0"/>
              </a:rPr>
              <a:t>Fixation location</a:t>
            </a:r>
            <a:endParaRPr lang="zh-CN" altLang="en-US">
              <a:latin typeface="Calibri" charset="0"/>
              <a:ea typeface="宋体" charset="0"/>
            </a:endParaRPr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fld id="{B36D63BF-70C7-BD40-AC44-F1A98F1321BB}" type="slidenum">
              <a:rPr lang="zh-CN" altLang="en-US"/>
              <a:pPr eaLnBrk="1" hangingPunct="1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763B-E04F-466D-B45D-BB54C50DF316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57607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763B-E04F-466D-B45D-BB54C50DF316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78474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763B-E04F-466D-B45D-BB54C50DF316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69685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C6F3E-2AC6-42A0-A248-193B04769C6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C6F3E-2AC6-42A0-A248-193B04769C6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 dirty="0">
              <a:latin typeface="Calibri" charset="0"/>
              <a:ea typeface="宋体" charset="0"/>
            </a:endParaRPr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7B861E92-92D8-A84C-89D7-C4B25A09C956}" type="slidenum">
              <a:rPr kumimoji="0" lang="zh-CN" altLang="en-US" sz="1200"/>
              <a:pPr/>
              <a:t>4</a:t>
            </a:fld>
            <a:endParaRPr kumimoji="0"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C6F3E-2AC6-42A0-A248-193B04769C6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C6F3E-2AC6-42A0-A248-193B04769C69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zh-CN" altLang="en-US">
              <a:latin typeface="Calibri" charset="0"/>
              <a:ea typeface="宋体" charset="0"/>
            </a:endParaRPr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fld id="{C54B708C-C2A2-A249-974F-4E7B7D123DC4}" type="slidenum">
              <a:rPr lang="zh-CN" altLang="en-US"/>
              <a:pPr eaLnBrk="1" hangingPunct="1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zh-CN" altLang="en-US">
              <a:latin typeface="Calibri" charset="0"/>
              <a:ea typeface="宋体" charset="0"/>
            </a:endParaRPr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fld id="{37289814-AB20-A94D-A233-9A2D58C69BF6}" type="slidenum">
              <a:rPr lang="zh-CN" altLang="en-US"/>
              <a:pPr eaLnBrk="1" hangingPunct="1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4B763B-E04F-466D-B45D-BB54C50DF316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6704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676697" y="2060848"/>
            <a:ext cx="7328806" cy="1476032"/>
          </a:xfrm>
        </p:spPr>
        <p:txBody>
          <a:bodyPr vert="horz" anchor="ctr" anchorCtr="0">
            <a:normAutofit/>
          </a:bodyPr>
          <a:lstStyle>
            <a:lvl1pPr algn="r">
              <a:defRPr sz="4000">
                <a:solidFill>
                  <a:srgbClr val="FE8637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 dirty="0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690053" y="3897052"/>
            <a:ext cx="7338331" cy="2268252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2400" b="1">
                <a:solidFill>
                  <a:srgbClr val="7598D9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 dirty="0"/>
          </a:p>
        </p:txBody>
      </p:sp>
      <p:sp>
        <p:nvSpPr>
          <p:cNvPr id="21" name="矩形 20"/>
          <p:cNvSpPr/>
          <p:nvPr/>
        </p:nvSpPr>
        <p:spPr>
          <a:xfrm>
            <a:off x="385254" y="2060848"/>
            <a:ext cx="7643130" cy="1476031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85254" y="3897052"/>
            <a:ext cx="7643130" cy="2268252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75728" y="2060848"/>
            <a:ext cx="238126" cy="1476032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85254" y="3897052"/>
            <a:ext cx="228600" cy="2268252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logo-imp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2514600" cy="952500"/>
          </a:xfrm>
          <a:prstGeom prst="rect">
            <a:avLst/>
          </a:prstGeom>
        </p:spPr>
      </p:pic>
      <p:pic>
        <p:nvPicPr>
          <p:cNvPr id="4" name="Picture 3" descr="logo-cas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89502" y="-1524"/>
            <a:ext cx="3654498" cy="872716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6453810"/>
            <a:ext cx="9144000" cy="404190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50000">
                <a:srgbClr val="0047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cap="none" spc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F PEPSI" pitchFamily="34" charset="0"/>
                <a:ea typeface="黑体" pitchFamily="49" charset="-122"/>
              </a:rPr>
              <a:t> </a:t>
            </a:r>
            <a:endParaRPr lang="zh-CN" altLang="en-US" sz="16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 advTm="114609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5596" y="116632"/>
            <a:ext cx="7633096" cy="720000"/>
          </a:xfrm>
          <a:noFill/>
          <a:ln>
            <a:noFill/>
          </a:ln>
        </p:spPr>
        <p:txBody>
          <a:bodyPr vert="horz" anchor="b" anchorCtr="0">
            <a:normAutofit/>
          </a:bodyPr>
          <a:lstStyle>
            <a:lvl1pPr>
              <a:defRPr lang="en-US" dirty="0">
                <a:ln w="3175" cmpd="sng">
                  <a:noFill/>
                  <a:prstDash val="solid"/>
                </a:ln>
                <a:solidFill>
                  <a:srgbClr val="F18E30"/>
                </a:solidFill>
              </a:defRPr>
            </a:lvl1pPr>
          </a:lstStyle>
          <a:p>
            <a:pPr lvl="0"/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</p:spTree>
  </p:cSld>
  <p:clrMapOvr>
    <a:masterClrMapping/>
  </p:clrMapOvr>
  <p:transition advTm="114609"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7677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016534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37677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016534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3187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5596" y="116632"/>
            <a:ext cx="7633096" cy="720000"/>
          </a:xfrm>
          <a:noFill/>
          <a:ln>
            <a:noFill/>
          </a:ln>
        </p:spPr>
        <p:txBody>
          <a:bodyPr vert="horz" anchor="b" anchorCtr="0">
            <a:normAutofit/>
          </a:bodyPr>
          <a:lstStyle>
            <a:lvl1pPr>
              <a:defRPr lang="en-US" dirty="0">
                <a:ln w="3175" cmpd="sng">
                  <a:noFill/>
                  <a:prstDash val="solid"/>
                </a:ln>
                <a:solidFill>
                  <a:srgbClr val="F18E30"/>
                </a:solidFill>
                <a:latin typeface="+mn-lt"/>
              </a:defRPr>
            </a:lvl1pPr>
          </a:lstStyle>
          <a:p>
            <a:pPr lvl="0"/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172877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80628"/>
            <a:ext cx="7543800" cy="8381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64" y="1160748"/>
            <a:ext cx="8028892" cy="51485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45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1019867" y="116632"/>
            <a:ext cx="7620585" cy="72069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>
            <a:off x="953" y="873125"/>
            <a:ext cx="8858280" cy="36000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50000">
                <a:srgbClr val="0047A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428038" algn="l"/>
              </a:tabLst>
              <a:defRPr/>
            </a:pPr>
            <a:endParaRPr lang="zh-CN" altLang="en-US" sz="16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19" name="图片 18" descr="核裂变副本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508" y="6454800"/>
            <a:ext cx="781200" cy="40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8748713" y="6486628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fld id="{6666605D-F742-46A5-9526-2ACEDBC5B4A2}" type="slidenum">
              <a:rPr lang="zh-CN" altLang="en-US" sz="1600" i="1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pPr/>
              <a:t>‹#›</a:t>
            </a:fld>
            <a:endParaRPr lang="zh-CN" altLang="en-US" sz="1600" i="1" dirty="0" smtClean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  <p:pic>
        <p:nvPicPr>
          <p:cNvPr id="3" name="Picture 2" descr="logo-imp2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508" y="0"/>
            <a:ext cx="1020375" cy="873090"/>
          </a:xfrm>
          <a:prstGeom prst="rect">
            <a:avLst/>
          </a:prstGeom>
        </p:spPr>
      </p:pic>
      <p:pic>
        <p:nvPicPr>
          <p:cNvPr id="8" name="Picture 3" descr="logo-cas.gif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76939"/>
          <a:stretch/>
        </p:blipFill>
        <p:spPr>
          <a:xfrm>
            <a:off x="8295797" y="-1524"/>
            <a:ext cx="842766" cy="8727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0" r:id="rId3"/>
    <p:sldLayoutId id="2147483671" r:id="rId4"/>
    <p:sldLayoutId id="2147483672" r:id="rId5"/>
  </p:sldLayoutIdLst>
  <p:transition advTm="114609">
    <p:diamond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 cap="none" spc="0">
          <a:ln w="3175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solidFill>
            <a:srgbClr val="FF6600"/>
          </a:solidFill>
          <a:effectLst/>
          <a:latin typeface="+mn-lt"/>
          <a:ea typeface="黑体" pitchFamily="49" charset="-122"/>
          <a:cs typeface="Times New Roman" pitchFamily="18" charset="0"/>
        </a:defRPr>
      </a:lvl1pPr>
    </p:titleStyle>
    <p:bodyStyle>
      <a:lvl1pPr marL="274320" indent="-274320" algn="just" rtl="0" eaLnBrk="1" latinLnBrk="0" hangingPunct="1">
        <a:spcBef>
          <a:spcPts val="1200"/>
        </a:spcBef>
        <a:buClr>
          <a:srgbClr val="0047A0"/>
        </a:buClr>
        <a:buSzPct val="100000"/>
        <a:buFont typeface="Wingdings 3"/>
        <a:buChar char=""/>
        <a:defRPr kumimoji="0" sz="26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1pPr>
      <a:lvl2pPr marL="548640" indent="-274320" algn="just" rtl="0" eaLnBrk="1" latinLnBrk="0" hangingPunct="1">
        <a:spcBef>
          <a:spcPts val="500"/>
        </a:spcBef>
        <a:buClr>
          <a:schemeClr val="accent2"/>
        </a:buClr>
        <a:buSzPct val="90000"/>
        <a:buFont typeface="Wingdings 3"/>
        <a:buChar char=""/>
        <a:defRPr kumimoji="0" sz="2300" kern="1200">
          <a:solidFill>
            <a:schemeClr val="tx2"/>
          </a:solidFill>
          <a:latin typeface="黑体" pitchFamily="49" charset="-122"/>
          <a:ea typeface="黑体" pitchFamily="49" charset="-122"/>
          <a:cs typeface="+mn-cs"/>
        </a:defRPr>
      </a:lvl2pPr>
      <a:lvl3pPr marL="822960" indent="-228600" algn="just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80000"/>
        <a:buFont typeface="Wingdings 3"/>
        <a:buChar char=""/>
        <a:defRPr kumimoji="0" sz="20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9533" y="2215080"/>
            <a:ext cx="7668455" cy="1188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1" lang="en-US" altLang="zh-CN" dirty="0" smtClean="0"/>
              <a:t>HWR and Test </a:t>
            </a:r>
            <a:r>
              <a:rPr kumimoji="1" lang="en-US" altLang="zh-CN" dirty="0" err="1" smtClean="0"/>
              <a:t>Cryomodule</a:t>
            </a:r>
            <a:r>
              <a:rPr kumimoji="1" lang="en-US" altLang="zh-CN" dirty="0" smtClean="0"/>
              <a:t> for China ADS 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90563" y="3897313"/>
            <a:ext cx="7337425" cy="2268537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kumimoji="1" lang="en-US" altLang="zh-CN" dirty="0" err="1" smtClean="0">
                <a:latin typeface="Times New Roman" charset="0"/>
                <a:ea typeface="黑体" charset="0"/>
                <a:cs typeface="Times New Roman" charset="0"/>
              </a:rPr>
              <a:t>Weiming</a:t>
            </a:r>
            <a:r>
              <a:rPr kumimoji="1" lang="en-US" altLang="zh-CN" dirty="0" smtClean="0">
                <a:latin typeface="Times New Roman" charset="0"/>
                <a:ea typeface="黑体" charset="0"/>
                <a:cs typeface="Times New Roman" charset="0"/>
              </a:rPr>
              <a:t> </a:t>
            </a:r>
            <a:r>
              <a:rPr kumimoji="1" lang="en-US" altLang="zh-CN" dirty="0" err="1" smtClean="0">
                <a:latin typeface="Times New Roman" charset="0"/>
                <a:ea typeface="黑体" charset="0"/>
                <a:cs typeface="Times New Roman" charset="0"/>
              </a:rPr>
              <a:t>Yue</a:t>
            </a:r>
            <a:endParaRPr kumimoji="1" lang="en-US" altLang="zh-CN" dirty="0" smtClean="0">
              <a:latin typeface="Times New Roman" charset="0"/>
              <a:ea typeface="黑体" charset="0"/>
              <a:cs typeface="Times New Roman" charset="0"/>
            </a:endParaRPr>
          </a:p>
          <a:p>
            <a:r>
              <a:rPr kumimoji="1" lang="en-US" altLang="zh-CN" dirty="0" smtClean="0">
                <a:latin typeface="Times New Roman" charset="0"/>
                <a:ea typeface="黑体" charset="0"/>
                <a:cs typeface="Times New Roman" charset="0"/>
              </a:rPr>
              <a:t>On behalf of </a:t>
            </a:r>
            <a:r>
              <a:rPr kumimoji="1" lang="en-US" altLang="zh-CN" dirty="0" err="1" smtClean="0">
                <a:latin typeface="Times New Roman" charset="0"/>
                <a:ea typeface="黑体" charset="0"/>
                <a:cs typeface="Times New Roman" charset="0"/>
              </a:rPr>
              <a:t>Linac</a:t>
            </a:r>
            <a:r>
              <a:rPr kumimoji="1" lang="en-US" altLang="zh-CN" dirty="0" smtClean="0">
                <a:latin typeface="Times New Roman" charset="0"/>
                <a:ea typeface="黑体" charset="0"/>
                <a:cs typeface="Times New Roman" charset="0"/>
              </a:rPr>
              <a:t> Center</a:t>
            </a:r>
            <a:endParaRPr kumimoji="1" lang="en-US" altLang="zh-CN" dirty="0">
              <a:latin typeface="Times New Roman" charset="0"/>
              <a:ea typeface="黑体" charset="0"/>
              <a:cs typeface="Times New Roman" charset="0"/>
            </a:endParaRPr>
          </a:p>
          <a:p>
            <a:r>
              <a:rPr kumimoji="1" lang="en-US" altLang="zh-CN" dirty="0" smtClean="0">
                <a:latin typeface="Times New Roman" charset="0"/>
                <a:ea typeface="黑体" charset="0"/>
                <a:cs typeface="Times New Roman" charset="0"/>
              </a:rPr>
              <a:t>Institute of Modern Physics</a:t>
            </a:r>
          </a:p>
          <a:p>
            <a:r>
              <a:rPr kumimoji="1" lang="en-US" altLang="zh-CN" dirty="0" smtClean="0">
                <a:latin typeface="Times New Roman" charset="0"/>
                <a:ea typeface="黑体" charset="0"/>
                <a:cs typeface="Times New Roman" charset="0"/>
              </a:rPr>
              <a:t>Chinese Academy of Sciences</a:t>
            </a:r>
            <a:endParaRPr kumimoji="1" lang="zh-CN" altLang="en-US" dirty="0">
              <a:latin typeface="Times New Roman" charset="0"/>
              <a:ea typeface="黑体" charset="0"/>
              <a:cs typeface="Times New Roman" charset="0"/>
            </a:endParaRPr>
          </a:p>
        </p:txBody>
      </p:sp>
      <p:sp>
        <p:nvSpPr>
          <p:cNvPr id="4" name="文本框 3"/>
          <p:cNvSpPr txBox="1"/>
          <p:nvPr/>
        </p:nvSpPr>
        <p:spPr bwMode="auto">
          <a:xfrm>
            <a:off x="4391980" y="1308423"/>
            <a:ext cx="37600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SLHiPP-4, 15</a:t>
            </a:r>
            <a:r>
              <a:rPr kumimoji="1" lang="en-US" altLang="zh-CN" sz="2200" baseline="30000" dirty="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th</a:t>
            </a:r>
            <a:r>
              <a:rPr kumimoji="1" lang="en-US" altLang="zh-CN" sz="2200" dirty="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 May, 2014    CERN</a:t>
            </a:r>
            <a:endParaRPr kumimoji="1" lang="zh-CN" altLang="en-US" sz="2200" dirty="0" smtClean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248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14609"/>
    </mc:Choice>
    <mc:Fallback>
      <p:transition advTm="11460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74825"/>
            <a:ext cx="3132138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28" descr="C:\Users\yueweiming\Documents\Tencent Files\85841855\Image\7)VNYL~(90P(0F($7_$}6J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313" y="785813"/>
            <a:ext cx="30861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标题 1"/>
          <p:cNvSpPr>
            <a:spLocks noGrp="1"/>
          </p:cNvSpPr>
          <p:nvPr>
            <p:ph type="title"/>
          </p:nvPr>
        </p:nvSpPr>
        <p:spPr>
          <a:xfrm>
            <a:off x="1043608" y="-242888"/>
            <a:ext cx="7643192" cy="1143001"/>
          </a:xfrm>
        </p:spPr>
        <p:txBody>
          <a:bodyPr/>
          <a:lstStyle/>
          <a:p>
            <a:r>
              <a:rPr lang="en-US" altLang="zh-CN" sz="3600" dirty="0">
                <a:latin typeface="Arial" charset="0"/>
                <a:ea typeface="宋体" charset="0"/>
              </a:rPr>
              <a:t>HWR Helium Vessel Structures</a:t>
            </a:r>
            <a:endParaRPr lang="zh-CN" altLang="en-US" sz="3600" dirty="0">
              <a:latin typeface="Arial" charset="0"/>
              <a:ea typeface="宋体" charset="0"/>
            </a:endParaRPr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285875"/>
            <a:ext cx="4914900" cy="47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燕尾形箭头 3"/>
          <p:cNvSpPr/>
          <p:nvPr/>
        </p:nvSpPr>
        <p:spPr>
          <a:xfrm>
            <a:off x="2916238" y="4005263"/>
            <a:ext cx="1439862" cy="360362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607" name="矩形 7"/>
          <p:cNvSpPr>
            <a:spLocks noChangeArrowheads="1"/>
          </p:cNvSpPr>
          <p:nvPr/>
        </p:nvSpPr>
        <p:spPr bwMode="auto">
          <a:xfrm>
            <a:off x="6357938" y="6288088"/>
            <a:ext cx="1598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/>
              <a:t>Exploded View</a:t>
            </a:r>
            <a:endParaRPr lang="zh-CN" altLang="en-US" b="1"/>
          </a:p>
        </p:txBody>
      </p:sp>
      <p:sp>
        <p:nvSpPr>
          <p:cNvPr id="25608" name="矩形 8"/>
          <p:cNvSpPr>
            <a:spLocks noChangeArrowheads="1"/>
          </p:cNvSpPr>
          <p:nvPr/>
        </p:nvSpPr>
        <p:spPr bwMode="auto">
          <a:xfrm>
            <a:off x="1947863" y="6299200"/>
            <a:ext cx="1106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/>
              <a:t>3D model</a:t>
            </a:r>
            <a:endParaRPr lang="zh-CN" altLang="en-US" b="1" dirty="0"/>
          </a:p>
        </p:txBody>
      </p:sp>
      <p:sp>
        <p:nvSpPr>
          <p:cNvPr id="25609" name="TextBox 5"/>
          <p:cNvSpPr txBox="1">
            <a:spLocks noChangeArrowheads="1"/>
          </p:cNvSpPr>
          <p:nvPr/>
        </p:nvSpPr>
        <p:spPr bwMode="auto">
          <a:xfrm>
            <a:off x="5491163" y="1557338"/>
            <a:ext cx="1601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/>
              <a:t>Helium Vessel</a:t>
            </a:r>
            <a:endParaRPr lang="zh-CN" altLang="en-US"/>
          </a:p>
        </p:txBody>
      </p:sp>
      <p:sp>
        <p:nvSpPr>
          <p:cNvPr id="25610" name="TextBox 11"/>
          <p:cNvSpPr txBox="1">
            <a:spLocks noChangeArrowheads="1"/>
          </p:cNvSpPr>
          <p:nvPr/>
        </p:nvSpPr>
        <p:spPr bwMode="auto">
          <a:xfrm>
            <a:off x="7974013" y="1236663"/>
            <a:ext cx="1350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/>
              <a:t>HWR cavity</a:t>
            </a:r>
            <a:endParaRPr lang="zh-CN" altLang="en-US"/>
          </a:p>
        </p:txBody>
      </p:sp>
      <p:cxnSp>
        <p:nvCxnSpPr>
          <p:cNvPr id="10" name="直接箭头连接符 9"/>
          <p:cNvCxnSpPr>
            <a:cxnSpLocks noChangeShapeType="1"/>
          </p:cNvCxnSpPr>
          <p:nvPr/>
        </p:nvCxnSpPr>
        <p:spPr bwMode="auto">
          <a:xfrm rot="10800000" flipV="1">
            <a:off x="7858125" y="1785938"/>
            <a:ext cx="500063" cy="3476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直接箭头连接符 12"/>
          <p:cNvCxnSpPr>
            <a:cxnSpLocks noChangeShapeType="1"/>
          </p:cNvCxnSpPr>
          <p:nvPr/>
        </p:nvCxnSpPr>
        <p:spPr bwMode="auto">
          <a:xfrm flipH="1">
            <a:off x="5624513" y="1870075"/>
            <a:ext cx="733425" cy="6223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5613" name="TextBox 13"/>
          <p:cNvSpPr txBox="1">
            <a:spLocks noChangeArrowheads="1"/>
          </p:cNvSpPr>
          <p:nvPr/>
        </p:nvSpPr>
        <p:spPr bwMode="auto">
          <a:xfrm>
            <a:off x="-71438" y="5516563"/>
            <a:ext cx="1643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/>
              <a:t>Helium inlet</a:t>
            </a:r>
          </a:p>
          <a:p>
            <a:pPr eaLnBrk="1" hangingPunct="1"/>
            <a:r>
              <a:rPr lang="en-US" altLang="zh-CN"/>
              <a:t>Subassembly</a:t>
            </a:r>
            <a:endParaRPr lang="zh-CN" altLang="en-US"/>
          </a:p>
          <a:p>
            <a:pPr eaLnBrk="1" hangingPunct="1"/>
            <a:endParaRPr lang="zh-CN" altLang="en-US"/>
          </a:p>
        </p:txBody>
      </p:sp>
      <p:sp>
        <p:nvSpPr>
          <p:cNvPr id="25614" name="TextBox 17"/>
          <p:cNvSpPr txBox="1">
            <a:spLocks noChangeArrowheads="1"/>
          </p:cNvSpPr>
          <p:nvPr/>
        </p:nvSpPr>
        <p:spPr bwMode="auto">
          <a:xfrm>
            <a:off x="2987675" y="4508500"/>
            <a:ext cx="1655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/>
              <a:t>Exhaust Port</a:t>
            </a:r>
          </a:p>
          <a:p>
            <a:pPr eaLnBrk="1" hangingPunct="1"/>
            <a:r>
              <a:rPr lang="en-US" altLang="zh-CN"/>
              <a:t>Subassembly</a:t>
            </a:r>
            <a:endParaRPr lang="zh-CN" altLang="en-US"/>
          </a:p>
          <a:p>
            <a:pPr eaLnBrk="1" hangingPunct="1"/>
            <a:r>
              <a:rPr lang="en-US" altLang="zh-CN"/>
              <a:t> </a:t>
            </a:r>
            <a:endParaRPr lang="zh-CN" altLang="en-US"/>
          </a:p>
        </p:txBody>
      </p:sp>
      <p:cxnSp>
        <p:nvCxnSpPr>
          <p:cNvPr id="16" name="直接箭头连接符 15"/>
          <p:cNvCxnSpPr>
            <a:cxnSpLocks noChangeShapeType="1"/>
            <a:stCxn id="25614" idx="1"/>
          </p:cNvCxnSpPr>
          <p:nvPr/>
        </p:nvCxnSpPr>
        <p:spPr bwMode="auto">
          <a:xfrm flipH="1">
            <a:off x="2779713" y="4970463"/>
            <a:ext cx="207962" cy="1873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" name="直接箭头连接符 18"/>
          <p:cNvCxnSpPr>
            <a:cxnSpLocks noChangeShapeType="1"/>
          </p:cNvCxnSpPr>
          <p:nvPr/>
        </p:nvCxnSpPr>
        <p:spPr bwMode="auto">
          <a:xfrm flipV="1">
            <a:off x="1428750" y="5734050"/>
            <a:ext cx="412750" cy="2444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5617" name="TextBox 23"/>
          <p:cNvSpPr txBox="1">
            <a:spLocks noChangeArrowheads="1"/>
          </p:cNvSpPr>
          <p:nvPr/>
        </p:nvSpPr>
        <p:spPr bwMode="auto">
          <a:xfrm>
            <a:off x="142875" y="1143000"/>
            <a:ext cx="1951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/>
              <a:t>Ti Tuning bellows</a:t>
            </a:r>
            <a:endParaRPr lang="zh-CN" altLang="en-US"/>
          </a:p>
        </p:txBody>
      </p:sp>
      <p:cxnSp>
        <p:nvCxnSpPr>
          <p:cNvPr id="31" name="直接箭头连接符 30"/>
          <p:cNvCxnSpPr>
            <a:cxnSpLocks noChangeShapeType="1"/>
          </p:cNvCxnSpPr>
          <p:nvPr/>
        </p:nvCxnSpPr>
        <p:spPr bwMode="auto">
          <a:xfrm flipH="1">
            <a:off x="8358188" y="2714625"/>
            <a:ext cx="431800" cy="2159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5619" name="TextBox 1023"/>
          <p:cNvSpPr txBox="1">
            <a:spLocks noChangeArrowheads="1"/>
          </p:cNvSpPr>
          <p:nvPr/>
        </p:nvSpPr>
        <p:spPr bwMode="auto">
          <a:xfrm>
            <a:off x="8501063" y="2143125"/>
            <a:ext cx="857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/>
              <a:t>Beam port</a:t>
            </a:r>
            <a:endParaRPr lang="zh-CN" altLang="en-US"/>
          </a:p>
        </p:txBody>
      </p:sp>
      <p:sp>
        <p:nvSpPr>
          <p:cNvPr id="25620" name="TextBox 1031"/>
          <p:cNvSpPr txBox="1">
            <a:spLocks noChangeArrowheads="1"/>
          </p:cNvSpPr>
          <p:nvPr/>
        </p:nvSpPr>
        <p:spPr bwMode="auto">
          <a:xfrm>
            <a:off x="3071813" y="714375"/>
            <a:ext cx="1733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/>
              <a:t>NbTi transition</a:t>
            </a:r>
            <a:endParaRPr lang="zh-CN" altLang="en-US"/>
          </a:p>
        </p:txBody>
      </p:sp>
      <p:cxnSp>
        <p:nvCxnSpPr>
          <p:cNvPr id="1034" name="直接箭头连接符 1033"/>
          <p:cNvCxnSpPr>
            <a:cxnSpLocks noChangeShapeType="1"/>
          </p:cNvCxnSpPr>
          <p:nvPr/>
        </p:nvCxnSpPr>
        <p:spPr bwMode="auto">
          <a:xfrm rot="5400000">
            <a:off x="3393281" y="1393032"/>
            <a:ext cx="785813" cy="2857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5622" name="TextBox 43"/>
          <p:cNvSpPr txBox="1">
            <a:spLocks noChangeArrowheads="1"/>
          </p:cNvSpPr>
          <p:nvPr/>
        </p:nvSpPr>
        <p:spPr bwMode="auto">
          <a:xfrm>
            <a:off x="2411413" y="3068638"/>
            <a:ext cx="1598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b="1"/>
              <a:t>Enlarged View</a:t>
            </a:r>
            <a:endParaRPr lang="zh-CN" altLang="en-US" b="1"/>
          </a:p>
        </p:txBody>
      </p:sp>
      <p:sp>
        <p:nvSpPr>
          <p:cNvPr id="1037" name="燕尾形箭头 1036"/>
          <p:cNvSpPr/>
          <p:nvPr/>
        </p:nvSpPr>
        <p:spPr>
          <a:xfrm rot="-2400000">
            <a:off x="1885950" y="3298825"/>
            <a:ext cx="638175" cy="160338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624" name="TextBox 1037"/>
          <p:cNvSpPr txBox="1">
            <a:spLocks noChangeArrowheads="1"/>
          </p:cNvSpPr>
          <p:nvPr/>
        </p:nvSpPr>
        <p:spPr bwMode="auto">
          <a:xfrm>
            <a:off x="0" y="1643063"/>
            <a:ext cx="1614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/>
              <a:t>Helium space</a:t>
            </a:r>
            <a:endParaRPr lang="zh-CN" altLang="en-US"/>
          </a:p>
        </p:txBody>
      </p:sp>
      <p:cxnSp>
        <p:nvCxnSpPr>
          <p:cNvPr id="1040" name="直接箭头连接符 1039"/>
          <p:cNvCxnSpPr>
            <a:cxnSpLocks noChangeShapeType="1"/>
          </p:cNvCxnSpPr>
          <p:nvPr/>
        </p:nvCxnSpPr>
        <p:spPr bwMode="auto">
          <a:xfrm>
            <a:off x="1357313" y="1928813"/>
            <a:ext cx="500062" cy="3571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" name="直接箭头连接符 21"/>
          <p:cNvCxnSpPr>
            <a:cxnSpLocks noChangeShapeType="1"/>
            <a:stCxn id="25617" idx="2"/>
          </p:cNvCxnSpPr>
          <p:nvPr/>
        </p:nvCxnSpPr>
        <p:spPr bwMode="auto">
          <a:xfrm rot="16200000" flipH="1">
            <a:off x="1292225" y="1338263"/>
            <a:ext cx="533400" cy="8826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46" name="直接连接符 1045"/>
          <p:cNvCxnSpPr/>
          <p:nvPr/>
        </p:nvCxnSpPr>
        <p:spPr>
          <a:xfrm>
            <a:off x="4427538" y="949325"/>
            <a:ext cx="0" cy="5575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55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549275"/>
            <a:ext cx="21304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49275"/>
            <a:ext cx="20891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标题 1"/>
          <p:cNvSpPr>
            <a:spLocks noGrp="1"/>
          </p:cNvSpPr>
          <p:nvPr>
            <p:ph type="title"/>
          </p:nvPr>
        </p:nvSpPr>
        <p:spPr>
          <a:xfrm>
            <a:off x="457200" y="-315913"/>
            <a:ext cx="8229600" cy="1143001"/>
          </a:xfrm>
        </p:spPr>
        <p:txBody>
          <a:bodyPr/>
          <a:lstStyle/>
          <a:p>
            <a:r>
              <a:rPr lang="en-US" altLang="zh-CN">
                <a:latin typeface="Arial" charset="0"/>
                <a:ea typeface="宋体" charset="0"/>
              </a:rPr>
              <a:t>The welding process 2</a:t>
            </a: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8675" name="矩形 4"/>
          <p:cNvSpPr>
            <a:spLocks noChangeArrowheads="1"/>
          </p:cNvSpPr>
          <p:nvPr/>
        </p:nvSpPr>
        <p:spPr bwMode="auto">
          <a:xfrm>
            <a:off x="4643438" y="1860550"/>
            <a:ext cx="2120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Beam transition Port</a:t>
            </a:r>
            <a:endParaRPr lang="zh-CN" altLang="en-US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25" y="2849563"/>
            <a:ext cx="1900238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矩形 6"/>
          <p:cNvSpPr>
            <a:spLocks noChangeArrowheads="1"/>
          </p:cNvSpPr>
          <p:nvPr/>
        </p:nvSpPr>
        <p:spPr bwMode="auto">
          <a:xfrm>
            <a:off x="323850" y="4067175"/>
            <a:ext cx="1814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RF transition Port</a:t>
            </a:r>
            <a:endParaRPr lang="zh-CN" altLang="en-US"/>
          </a:p>
        </p:txBody>
      </p:sp>
      <p:sp>
        <p:nvSpPr>
          <p:cNvPr id="28678" name="矩形 7"/>
          <p:cNvSpPr>
            <a:spLocks noChangeArrowheads="1"/>
          </p:cNvSpPr>
          <p:nvPr/>
        </p:nvSpPr>
        <p:spPr bwMode="auto">
          <a:xfrm>
            <a:off x="468313" y="6415088"/>
            <a:ext cx="1119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End Cap 1</a:t>
            </a:r>
            <a:endParaRPr lang="zh-CN" altLang="en-US"/>
          </a:p>
        </p:txBody>
      </p:sp>
      <p:pic>
        <p:nvPicPr>
          <p:cNvPr id="28679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86313"/>
            <a:ext cx="19526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12788"/>
            <a:ext cx="2043112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矩形 9"/>
          <p:cNvSpPr>
            <a:spLocks noChangeArrowheads="1"/>
          </p:cNvSpPr>
          <p:nvPr/>
        </p:nvSpPr>
        <p:spPr bwMode="auto">
          <a:xfrm>
            <a:off x="2555875" y="1860550"/>
            <a:ext cx="1797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Ti Tuning bellows</a:t>
            </a:r>
            <a:endParaRPr lang="zh-CN" altLang="en-US"/>
          </a:p>
        </p:txBody>
      </p:sp>
      <p:sp>
        <p:nvSpPr>
          <p:cNvPr id="28684" name="矩形 14"/>
          <p:cNvSpPr>
            <a:spLocks noChangeArrowheads="1"/>
          </p:cNvSpPr>
          <p:nvPr/>
        </p:nvSpPr>
        <p:spPr bwMode="auto">
          <a:xfrm>
            <a:off x="61913" y="1817688"/>
            <a:ext cx="2206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Tuner connecting ring</a:t>
            </a:r>
            <a:endParaRPr lang="zh-CN" altLang="en-US"/>
          </a:p>
        </p:txBody>
      </p:sp>
      <p:sp>
        <p:nvSpPr>
          <p:cNvPr id="28685" name="矩形 15"/>
          <p:cNvSpPr>
            <a:spLocks noChangeArrowheads="1"/>
          </p:cNvSpPr>
          <p:nvPr/>
        </p:nvSpPr>
        <p:spPr bwMode="auto">
          <a:xfrm>
            <a:off x="6988175" y="1860550"/>
            <a:ext cx="2120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/>
              <a:t>Beam transition Port</a:t>
            </a:r>
          </a:p>
          <a:p>
            <a:pPr algn="ctr"/>
            <a:r>
              <a:rPr lang="en-US" altLang="zh-CN"/>
              <a:t>Subassembly</a:t>
            </a:r>
            <a:endParaRPr lang="zh-CN" altLang="en-US"/>
          </a:p>
        </p:txBody>
      </p:sp>
      <p:pic>
        <p:nvPicPr>
          <p:cNvPr id="2868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55625"/>
            <a:ext cx="2109787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连接符 11"/>
          <p:cNvCxnSpPr/>
          <p:nvPr/>
        </p:nvCxnSpPr>
        <p:spPr>
          <a:xfrm>
            <a:off x="107950" y="2506663"/>
            <a:ext cx="8950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8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2575" y="2646363"/>
            <a:ext cx="211455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5400" y="4868863"/>
            <a:ext cx="2078038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0" name="矩形 24"/>
          <p:cNvSpPr>
            <a:spLocks noChangeArrowheads="1"/>
          </p:cNvSpPr>
          <p:nvPr/>
        </p:nvSpPr>
        <p:spPr bwMode="auto">
          <a:xfrm>
            <a:off x="2947988" y="6443663"/>
            <a:ext cx="1119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End Cap 2</a:t>
            </a:r>
            <a:endParaRPr lang="zh-CN" altLang="en-US"/>
          </a:p>
        </p:txBody>
      </p:sp>
      <p:pic>
        <p:nvPicPr>
          <p:cNvPr id="28691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0475" y="4786313"/>
            <a:ext cx="375443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2" name="TextBox 13"/>
          <p:cNvSpPr txBox="1">
            <a:spLocks noChangeArrowheads="1"/>
          </p:cNvSpPr>
          <p:nvPr/>
        </p:nvSpPr>
        <p:spPr bwMode="auto">
          <a:xfrm>
            <a:off x="2705100" y="4221163"/>
            <a:ext cx="2298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ctr" eaLnBrk="1" hangingPunct="1"/>
            <a:r>
              <a:rPr lang="en-US" altLang="zh-CN"/>
              <a:t>Naked HWR cavity with transition Port</a:t>
            </a:r>
            <a:endParaRPr lang="zh-CN" altLang="en-US"/>
          </a:p>
        </p:txBody>
      </p:sp>
      <p:pic>
        <p:nvPicPr>
          <p:cNvPr id="28693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7325" y="2565400"/>
            <a:ext cx="3635375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4" name="矩形 30"/>
          <p:cNvSpPr>
            <a:spLocks noChangeArrowheads="1"/>
          </p:cNvSpPr>
          <p:nvPr/>
        </p:nvSpPr>
        <p:spPr bwMode="auto">
          <a:xfrm>
            <a:off x="5148263" y="4141788"/>
            <a:ext cx="403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Tack &amp; Stitch weld Top and Bottom Tubes</a:t>
            </a:r>
          </a:p>
          <a:p>
            <a:endParaRPr lang="zh-CN" altLang="en-US"/>
          </a:p>
        </p:txBody>
      </p:sp>
      <p:cxnSp>
        <p:nvCxnSpPr>
          <p:cNvPr id="18" name="直接箭头连接符 17"/>
          <p:cNvCxnSpPr>
            <a:cxnSpLocks noChangeShapeType="1"/>
          </p:cNvCxnSpPr>
          <p:nvPr/>
        </p:nvCxnSpPr>
        <p:spPr bwMode="auto">
          <a:xfrm flipV="1">
            <a:off x="6300788" y="3238500"/>
            <a:ext cx="687387" cy="9032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696" name="矩形 18"/>
          <p:cNvSpPr>
            <a:spLocks noChangeArrowheads="1"/>
          </p:cNvSpPr>
          <p:nvPr/>
        </p:nvSpPr>
        <p:spPr bwMode="auto">
          <a:xfrm>
            <a:off x="5148263" y="6237288"/>
            <a:ext cx="2955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/>
              <a:t>Tack &amp; Stitch weld End Cap to</a:t>
            </a:r>
          </a:p>
          <a:p>
            <a:pPr algn="ctr"/>
            <a:r>
              <a:rPr lang="en-US" altLang="zh-CN"/>
              <a:t>Top and Bottom Tubes  </a:t>
            </a:r>
            <a:endParaRPr lang="zh-CN" altLang="en-US"/>
          </a:p>
        </p:txBody>
      </p:sp>
      <p:cxnSp>
        <p:nvCxnSpPr>
          <p:cNvPr id="23" name="直接箭头连接符 22"/>
          <p:cNvCxnSpPr>
            <a:cxnSpLocks noChangeShapeType="1"/>
          </p:cNvCxnSpPr>
          <p:nvPr/>
        </p:nvCxnSpPr>
        <p:spPr bwMode="auto">
          <a:xfrm flipH="1" flipV="1">
            <a:off x="5211763" y="5600700"/>
            <a:ext cx="223837" cy="636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" name="直接箭头连接符 25"/>
          <p:cNvCxnSpPr>
            <a:cxnSpLocks noChangeShapeType="1"/>
          </p:cNvCxnSpPr>
          <p:nvPr/>
        </p:nvCxnSpPr>
        <p:spPr bwMode="auto">
          <a:xfrm flipV="1">
            <a:off x="7524750" y="6092825"/>
            <a:ext cx="935038" cy="3016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699" name="矩形 40"/>
          <p:cNvSpPr>
            <a:spLocks noChangeArrowheads="1"/>
          </p:cNvSpPr>
          <p:nvPr/>
        </p:nvSpPr>
        <p:spPr bwMode="auto">
          <a:xfrm>
            <a:off x="6437313" y="4581525"/>
            <a:ext cx="2054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Tuner Mount Blocks</a:t>
            </a:r>
            <a:endParaRPr lang="zh-CN" altLang="en-US"/>
          </a:p>
          <a:p>
            <a:r>
              <a:rPr lang="en-US" altLang="zh-CN"/>
              <a:t>Titanium Plate</a:t>
            </a:r>
            <a:endParaRPr lang="zh-CN" altLang="en-US"/>
          </a:p>
        </p:txBody>
      </p:sp>
      <p:cxnSp>
        <p:nvCxnSpPr>
          <p:cNvPr id="28" name="直接箭头连接符 27"/>
          <p:cNvCxnSpPr>
            <a:cxnSpLocks noChangeShapeType="1"/>
          </p:cNvCxnSpPr>
          <p:nvPr/>
        </p:nvCxnSpPr>
        <p:spPr bwMode="auto">
          <a:xfrm flipH="1">
            <a:off x="5867400" y="4786313"/>
            <a:ext cx="649288" cy="1555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" name="直接箭头连接符 29"/>
          <p:cNvCxnSpPr>
            <a:cxnSpLocks noChangeShapeType="1"/>
          </p:cNvCxnSpPr>
          <p:nvPr/>
        </p:nvCxnSpPr>
        <p:spPr bwMode="auto">
          <a:xfrm>
            <a:off x="7524750" y="5157788"/>
            <a:ext cx="523875" cy="2159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702" name="TextBox 32"/>
          <p:cNvSpPr txBox="1">
            <a:spLocks noChangeArrowheads="1"/>
          </p:cNvSpPr>
          <p:nvPr/>
        </p:nvSpPr>
        <p:spPr bwMode="auto">
          <a:xfrm>
            <a:off x="2454275" y="2781300"/>
            <a:ext cx="461963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/>
              <a:t>Tack &amp; Stitch weld</a:t>
            </a:r>
            <a:endParaRPr lang="zh-CN" altLang="en-US"/>
          </a:p>
        </p:txBody>
      </p:sp>
      <p:cxnSp>
        <p:nvCxnSpPr>
          <p:cNvPr id="35" name="直接箭头连接符 34"/>
          <p:cNvCxnSpPr>
            <a:cxnSpLocks noChangeShapeType="1"/>
            <a:stCxn id="28702" idx="3"/>
          </p:cNvCxnSpPr>
          <p:nvPr/>
        </p:nvCxnSpPr>
        <p:spPr bwMode="auto">
          <a:xfrm flipV="1">
            <a:off x="2916238" y="3390900"/>
            <a:ext cx="503237" cy="29051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" name="直接箭头连接符 36"/>
          <p:cNvCxnSpPr>
            <a:cxnSpLocks noChangeShapeType="1"/>
            <a:stCxn id="28702" idx="3"/>
          </p:cNvCxnSpPr>
          <p:nvPr/>
        </p:nvCxnSpPr>
        <p:spPr bwMode="auto">
          <a:xfrm>
            <a:off x="2916238" y="3681413"/>
            <a:ext cx="1509712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" name="直接连接符 39"/>
          <p:cNvCxnSpPr/>
          <p:nvPr/>
        </p:nvCxnSpPr>
        <p:spPr>
          <a:xfrm>
            <a:off x="5003800" y="2708275"/>
            <a:ext cx="0" cy="3965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8742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Df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dp</a:t>
            </a:r>
            <a:r>
              <a:rPr lang="en-US" altLang="zh-CN" dirty="0" smtClean="0"/>
              <a:t> without </a:t>
            </a:r>
            <a:r>
              <a:rPr lang="en-US" altLang="zh-CN" dirty="0" smtClean="0">
                <a:latin typeface="Times New Roman" charset="0"/>
                <a:ea typeface="宋体" charset="0"/>
                <a:cs typeface="Times New Roman" charset="0"/>
              </a:rPr>
              <a:t>Stiffening ribs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8" y="1736812"/>
            <a:ext cx="5840592" cy="363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5940152" y="1952836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/>
              <a:t>Df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dp</a:t>
            </a:r>
            <a:r>
              <a:rPr lang="en-US" altLang="zh-CN" dirty="0" smtClean="0"/>
              <a:t>=-</a:t>
            </a:r>
            <a:r>
              <a:rPr lang="en-US" altLang="zh-CN" dirty="0"/>
              <a:t>42Hz/</a:t>
            </a:r>
            <a:r>
              <a:rPr lang="en-US" altLang="zh-CN" dirty="0" smtClean="0"/>
              <a:t>mbar</a:t>
            </a:r>
          </a:p>
          <a:p>
            <a:r>
              <a:rPr lang="en-US" altLang="zh-CN" dirty="0" err="1" smtClean="0"/>
              <a:t>Bandwith</a:t>
            </a:r>
            <a:r>
              <a:rPr lang="en-US" altLang="zh-CN" dirty="0" smtClean="0"/>
              <a:t> 230 Hz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5875840" y="2996952"/>
            <a:ext cx="27646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The HWR is too soft!</a:t>
            </a:r>
            <a:endParaRPr lang="zh-CN" altLang="en-US" sz="2400" b="1" dirty="0" smtClean="0">
              <a:solidFill>
                <a:srgbClr val="FF0000"/>
              </a:solidFill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 advTm="114609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zh-CN" sz="4000" dirty="0">
                <a:latin typeface="Times New Roman" charset="0"/>
                <a:ea typeface="宋体" charset="0"/>
                <a:cs typeface="Times New Roman" charset="0"/>
              </a:rPr>
              <a:t>S</a:t>
            </a:r>
            <a:r>
              <a:rPr lang="en-US" altLang="zh-CN" sz="4000" dirty="0" smtClean="0">
                <a:latin typeface="Times New Roman" charset="0"/>
                <a:ea typeface="宋体" charset="0"/>
                <a:cs typeface="Times New Roman" charset="0"/>
              </a:rPr>
              <a:t>tiffening ribs Design</a:t>
            </a:r>
            <a:endParaRPr lang="zh-CN" altLang="en-US" sz="2800" dirty="0">
              <a:latin typeface="Times New Roman" charset="0"/>
              <a:ea typeface="宋体" charset="0"/>
              <a:cs typeface="Times New Roman" charset="0"/>
            </a:endParaRPr>
          </a:p>
        </p:txBody>
      </p:sp>
      <p:pic>
        <p:nvPicPr>
          <p:cNvPr id="15363" name="Picture 3" descr="C:\Users\HESHOUBO\Desktop\v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004" y="950862"/>
            <a:ext cx="2935970" cy="274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5103" y="950862"/>
            <a:ext cx="3113009" cy="258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0097" y="3536609"/>
            <a:ext cx="3113009" cy="25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矩形 3"/>
          <p:cNvSpPr>
            <a:spLocks noChangeArrowheads="1"/>
          </p:cNvSpPr>
          <p:nvPr/>
        </p:nvSpPr>
        <p:spPr bwMode="auto">
          <a:xfrm>
            <a:off x="6561000" y="1880828"/>
            <a:ext cx="24114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 err="1" smtClean="0">
                <a:cs typeface="Times New Roman" charset="0"/>
              </a:rPr>
              <a:t>df</a:t>
            </a:r>
            <a:r>
              <a:rPr lang="en-US" altLang="zh-CN" sz="2000" b="1" dirty="0" smtClean="0">
                <a:cs typeface="Times New Roman" charset="0"/>
              </a:rPr>
              <a:t>/</a:t>
            </a:r>
            <a:r>
              <a:rPr lang="en-US" altLang="zh-CN" sz="2000" b="1" dirty="0" err="1" smtClean="0">
                <a:cs typeface="Times New Roman" charset="0"/>
              </a:rPr>
              <a:t>dp</a:t>
            </a:r>
            <a:r>
              <a:rPr lang="en-US" altLang="zh-CN" sz="2000" b="1" dirty="0" smtClean="0">
                <a:cs typeface="Times New Roman" charset="0"/>
              </a:rPr>
              <a:t> &lt; 5.6 </a:t>
            </a:r>
            <a:r>
              <a:rPr lang="zh-CN" altLang="en-US" sz="2000" b="1" dirty="0" smtClean="0">
                <a:cs typeface="Times New Roman" charset="0"/>
              </a:rPr>
              <a:t>Hz</a:t>
            </a:r>
            <a:r>
              <a:rPr lang="zh-CN" altLang="en-US" sz="2000" b="1" dirty="0">
                <a:cs typeface="Times New Roman" charset="0"/>
              </a:rPr>
              <a:t>/</a:t>
            </a:r>
            <a:r>
              <a:rPr lang="en-US" altLang="zh-CN" sz="2000" b="1" dirty="0">
                <a:cs typeface="Times New Roman" charset="0"/>
              </a:rPr>
              <a:t>mbar</a:t>
            </a:r>
            <a:endParaRPr lang="zh-CN" altLang="en-US" sz="2000" b="1" dirty="0">
              <a:cs typeface="Times New Roman" charset="0"/>
            </a:endParaRPr>
          </a:p>
        </p:txBody>
      </p:sp>
      <p:pic>
        <p:nvPicPr>
          <p:cNvPr id="15370" name="Picture 11" descr="C:\Users\HESHOUBO\Desktop\inner conductor rib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55" b="15375"/>
          <a:stretch>
            <a:fillRect/>
          </a:stretch>
        </p:blipFill>
        <p:spPr bwMode="auto">
          <a:xfrm>
            <a:off x="288004" y="3693650"/>
            <a:ext cx="2937885" cy="210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矩形 9"/>
          <p:cNvSpPr>
            <a:spLocks noChangeArrowheads="1"/>
          </p:cNvSpPr>
          <p:nvPr/>
        </p:nvSpPr>
        <p:spPr bwMode="auto">
          <a:xfrm>
            <a:off x="6611291" y="4618577"/>
            <a:ext cx="22191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 err="1" smtClean="0">
                <a:latin typeface="Times New Roman" charset="0"/>
                <a:cs typeface="Times New Roman" charset="0"/>
              </a:rPr>
              <a:t>df</a:t>
            </a:r>
            <a:r>
              <a:rPr lang="en-US" altLang="zh-CN" sz="2000" b="1" dirty="0" smtClean="0">
                <a:latin typeface="Times New Roman" charset="0"/>
                <a:cs typeface="Times New Roman" charset="0"/>
              </a:rPr>
              <a:t>/</a:t>
            </a:r>
            <a:r>
              <a:rPr lang="en-US" altLang="zh-CN" sz="2000" b="1" dirty="0" err="1" smtClean="0">
                <a:latin typeface="Times New Roman" charset="0"/>
                <a:cs typeface="Times New Roman" charset="0"/>
              </a:rPr>
              <a:t>dp</a:t>
            </a:r>
            <a:r>
              <a:rPr lang="en-US" altLang="zh-CN" sz="2000" b="1" dirty="0" smtClean="0">
                <a:latin typeface="Times New Roman" charset="0"/>
                <a:cs typeface="Times New Roman" charset="0"/>
              </a:rPr>
              <a:t> &lt;</a:t>
            </a:r>
            <a:r>
              <a:rPr lang="en-US" altLang="zh-CN" sz="2000" b="1" dirty="0">
                <a:latin typeface="Times New Roman" charset="0"/>
                <a:cs typeface="Times New Roman" charset="0"/>
              </a:rPr>
              <a:t> </a:t>
            </a:r>
            <a:r>
              <a:rPr lang="en-US" altLang="zh-CN" sz="2000" b="1" dirty="0" smtClean="0">
                <a:latin typeface="Times New Roman" charset="0"/>
                <a:cs typeface="Times New Roman" charset="0"/>
              </a:rPr>
              <a:t>1 </a:t>
            </a:r>
            <a:r>
              <a:rPr lang="zh-CN" altLang="en-US" sz="2000" b="1" dirty="0">
                <a:latin typeface="Times New Roman" charset="0"/>
                <a:cs typeface="Times New Roman" charset="0"/>
              </a:rPr>
              <a:t>Hz/</a:t>
            </a:r>
            <a:r>
              <a:rPr lang="en-US" altLang="zh-CN" sz="2000" b="1" dirty="0">
                <a:latin typeface="Times New Roman" charset="0"/>
                <a:cs typeface="Times New Roman" charset="0"/>
              </a:rPr>
              <a:t>mbar</a:t>
            </a:r>
            <a:endParaRPr lang="zh-CN" altLang="en-US" sz="2000" b="1" dirty="0">
              <a:latin typeface="Times New Roman" charset="0"/>
              <a:cs typeface="Times New Roman" charset="0"/>
            </a:endParaRPr>
          </a:p>
        </p:txBody>
      </p:sp>
      <p:sp>
        <p:nvSpPr>
          <p:cNvPr id="2" name="文本框 1"/>
          <p:cNvSpPr txBox="1"/>
          <p:nvPr/>
        </p:nvSpPr>
        <p:spPr bwMode="auto">
          <a:xfrm>
            <a:off x="6609151" y="1191673"/>
            <a:ext cx="24416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Ribs on out conductor</a:t>
            </a:r>
            <a:endParaRPr kumimoji="1" lang="zh-CN" altLang="en-US" sz="2200" dirty="0" smtClean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3" name="文本框 2"/>
          <p:cNvSpPr txBox="1"/>
          <p:nvPr/>
        </p:nvSpPr>
        <p:spPr bwMode="auto">
          <a:xfrm>
            <a:off x="6624228" y="3897052"/>
            <a:ext cx="242254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Ribs on both surfaces</a:t>
            </a:r>
            <a:endParaRPr kumimoji="1" lang="zh-CN" altLang="en-US" sz="2200" dirty="0" smtClean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9646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14609"/>
    </mc:Choice>
    <mc:Fallback>
      <p:transition advTm="11460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latin typeface="Times New Roman" charset="0"/>
                <a:ea typeface="宋体" charset="0"/>
                <a:cs typeface="Times New Roman" charset="0"/>
              </a:rPr>
              <a:t>Df</a:t>
            </a:r>
            <a:r>
              <a:rPr lang="en-US" altLang="zh-CN" dirty="0" smtClean="0">
                <a:latin typeface="Times New Roman" charset="0"/>
                <a:ea typeface="宋体" charset="0"/>
                <a:cs typeface="Times New Roman" charset="0"/>
              </a:rPr>
              <a:t>/</a:t>
            </a:r>
            <a:r>
              <a:rPr lang="en-US" altLang="zh-CN" dirty="0" err="1" smtClean="0">
                <a:latin typeface="Times New Roman" charset="0"/>
                <a:ea typeface="宋体" charset="0"/>
                <a:cs typeface="Times New Roman" charset="0"/>
              </a:rPr>
              <a:t>dp</a:t>
            </a:r>
            <a:r>
              <a:rPr lang="en-US" altLang="zh-CN" dirty="0" smtClean="0">
                <a:latin typeface="Times New Roman" charset="0"/>
                <a:ea typeface="宋体" charset="0"/>
                <a:cs typeface="Times New Roman" charset="0"/>
              </a:rPr>
              <a:t> with Stiffening ribs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957436"/>
            <a:ext cx="2472657" cy="542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944724"/>
            <a:ext cx="2908455" cy="54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1"/>
          <p:cNvSpPr txBox="1"/>
          <p:nvPr/>
        </p:nvSpPr>
        <p:spPr bwMode="auto">
          <a:xfrm>
            <a:off x="6264188" y="4221088"/>
            <a:ext cx="24416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Ribs on out conductor</a:t>
            </a:r>
            <a:endParaRPr kumimoji="1" lang="zh-CN" altLang="en-US" sz="2200" dirty="0" smtClean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6384347" y="4813121"/>
            <a:ext cx="22156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 err="1" smtClean="0">
                <a:cs typeface="Times New Roman" charset="0"/>
              </a:rPr>
              <a:t>df</a:t>
            </a:r>
            <a:r>
              <a:rPr lang="en-US" altLang="zh-CN" sz="2000" b="1" dirty="0" smtClean="0">
                <a:cs typeface="Times New Roman" charset="0"/>
              </a:rPr>
              <a:t>/</a:t>
            </a:r>
            <a:r>
              <a:rPr lang="en-US" altLang="zh-CN" sz="2000" b="1" dirty="0" err="1" smtClean="0">
                <a:cs typeface="Times New Roman" charset="0"/>
              </a:rPr>
              <a:t>dp</a:t>
            </a:r>
            <a:r>
              <a:rPr lang="en-US" altLang="zh-CN" sz="2000" b="1" dirty="0" smtClean="0">
                <a:cs typeface="Times New Roman" charset="0"/>
              </a:rPr>
              <a:t> =10</a:t>
            </a:r>
            <a:r>
              <a:rPr lang="zh-CN" altLang="en-US" sz="2000" b="1" dirty="0" smtClean="0">
                <a:cs typeface="Times New Roman" charset="0"/>
              </a:rPr>
              <a:t>Hz</a:t>
            </a:r>
            <a:r>
              <a:rPr lang="zh-CN" altLang="en-US" sz="2000" b="1" dirty="0">
                <a:cs typeface="Times New Roman" charset="0"/>
              </a:rPr>
              <a:t>/</a:t>
            </a:r>
            <a:r>
              <a:rPr lang="en-US" altLang="zh-CN" sz="2000" b="1" dirty="0">
                <a:cs typeface="Times New Roman" charset="0"/>
              </a:rPr>
              <a:t>mbar</a:t>
            </a:r>
            <a:endParaRPr lang="zh-CN" altLang="en-US" sz="2000" b="1" dirty="0">
              <a:cs typeface="Times New Roman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0092" y="1703640"/>
            <a:ext cx="3660517" cy="237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charset="0"/>
                <a:ea typeface="宋体" charset="0"/>
                <a:cs typeface="Times New Roman" charset="0"/>
              </a:rPr>
              <a:t>Mass production of HWRs</a:t>
            </a:r>
            <a:endParaRPr lang="zh-CN" altLang="en-US" dirty="0"/>
          </a:p>
        </p:txBody>
      </p:sp>
      <p:pic>
        <p:nvPicPr>
          <p:cNvPr id="4099" name="Picture 3" descr="C:\1 工作内容\3 ADS\2 超导加速器\1 超导腔\4 HWR\1挤压型\3 腔体研制\批量加工\4 研制进展\2014 05 13\DSC_5802.JPG"/>
          <p:cNvPicPr>
            <a:picLocks noChangeAspect="1" noChangeArrowheads="1"/>
          </p:cNvPicPr>
          <p:nvPr/>
        </p:nvPicPr>
        <p:blipFill>
          <a:blip r:embed="rId2" cstate="print"/>
          <a:srcRect l="9000" t="13142" r="5901" b="18492"/>
          <a:stretch>
            <a:fillRect/>
          </a:stretch>
        </p:blipFill>
        <p:spPr bwMode="auto">
          <a:xfrm>
            <a:off x="786956" y="1376772"/>
            <a:ext cx="7781488" cy="41404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 bwMode="auto">
          <a:xfrm>
            <a:off x="1116124" y="5769260"/>
            <a:ext cx="74883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Four HWRs with </a:t>
            </a:r>
            <a:r>
              <a:rPr kumimoji="1" lang="en-US" altLang="zh-CN" sz="2400" b="1" dirty="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ribs on both surfaces has been fabricated</a:t>
            </a:r>
            <a:endParaRPr lang="zh-CN" altLang="en-US" sz="2400" b="1" dirty="0" smtClean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>
                <a:ea typeface="굴림" pitchFamily="50" charset="-127"/>
              </a:rPr>
              <a:t>Introduction of CM for injector II </a:t>
            </a:r>
            <a:endParaRPr lang="en-US" altLang="ko-KR" sz="3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68" b="1914"/>
          <a:stretch/>
        </p:blipFill>
        <p:spPr bwMode="auto">
          <a:xfrm>
            <a:off x="179512" y="4160625"/>
            <a:ext cx="4392488" cy="178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45246" y="1016732"/>
            <a:ext cx="7999162" cy="2772308"/>
          </a:xfrm>
        </p:spPr>
        <p:txBody>
          <a:bodyPr/>
          <a:lstStyle/>
          <a:p>
            <a:r>
              <a:rPr lang="en-US" altLang="zh-CN" sz="1800" dirty="0" smtClean="0">
                <a:latin typeface="+mn-lt"/>
              </a:rPr>
              <a:t>ADS </a:t>
            </a:r>
            <a:r>
              <a:rPr lang="en-US" altLang="zh-CN" sz="1800" dirty="0" err="1" smtClean="0">
                <a:latin typeface="+mn-lt"/>
              </a:rPr>
              <a:t>Injector</a:t>
            </a:r>
            <a:r>
              <a:rPr lang="en-US" altLang="zh-CN" sz="1800" dirty="0" err="1" smtClean="0">
                <a:latin typeface="+mn-lt"/>
                <a:ea typeface="宋体" panose="02010600030101010101" pitchFamily="2" charset="-122"/>
              </a:rPr>
              <a:t>Ⅱ</a:t>
            </a:r>
            <a:r>
              <a:rPr lang="en-US" altLang="zh-CN" sz="1800" dirty="0" err="1" smtClean="0">
                <a:latin typeface="+mn-lt"/>
              </a:rPr>
              <a:t>Linac</a:t>
            </a:r>
            <a:r>
              <a:rPr lang="en-US" altLang="zh-CN" sz="1800" dirty="0" smtClean="0">
                <a:latin typeface="+mn-lt"/>
              </a:rPr>
              <a:t> contains 3 </a:t>
            </a:r>
            <a:r>
              <a:rPr lang="en-US" altLang="zh-CN" sz="1800" dirty="0" err="1" smtClean="0">
                <a:latin typeface="+mn-lt"/>
              </a:rPr>
              <a:t>Cryomodules</a:t>
            </a:r>
            <a:r>
              <a:rPr lang="en-US" altLang="zh-CN" sz="1800" dirty="0" smtClean="0">
                <a:latin typeface="+mn-lt"/>
              </a:rPr>
              <a:t>.</a:t>
            </a:r>
          </a:p>
          <a:p>
            <a:r>
              <a:rPr lang="en-US" altLang="zh-CN" sz="1800" dirty="0" err="1" smtClean="0">
                <a:latin typeface="+mn-lt"/>
              </a:rPr>
              <a:t>Cryomodule</a:t>
            </a:r>
            <a:r>
              <a:rPr lang="en-US" altLang="zh-CN" sz="1800" dirty="0" err="1">
                <a:latin typeface="+mn-lt"/>
              </a:rPr>
              <a:t>s</a:t>
            </a:r>
            <a:r>
              <a:rPr lang="en-US" altLang="zh-CN" sz="1800" dirty="0">
                <a:latin typeface="+mn-lt"/>
              </a:rPr>
              <a:t> containing</a:t>
            </a:r>
            <a:r>
              <a:rPr lang="en-US" altLang="zh-CN" sz="1800" dirty="0" smtClean="0">
                <a:latin typeface="+mn-lt"/>
              </a:rPr>
              <a:t>  162.5MHz,</a:t>
            </a:r>
            <a:r>
              <a:rPr lang="en-US" altLang="zh-CN" sz="1800" dirty="0">
                <a:latin typeface="+mn-lt"/>
              </a:rPr>
              <a:t> beta = </a:t>
            </a:r>
            <a:r>
              <a:rPr lang="en-US" altLang="zh-CN" sz="1800" dirty="0" smtClean="0">
                <a:latin typeface="+mn-lt"/>
              </a:rPr>
              <a:t>0.1 dressed </a:t>
            </a:r>
            <a:r>
              <a:rPr lang="en-US" altLang="zh-CN" sz="1800" dirty="0">
                <a:latin typeface="+mn-lt"/>
              </a:rPr>
              <a:t>HWR </a:t>
            </a:r>
            <a:r>
              <a:rPr lang="en-US" altLang="zh-CN" sz="1800" dirty="0" smtClean="0">
                <a:latin typeface="+mn-lt"/>
              </a:rPr>
              <a:t>cavities and </a:t>
            </a:r>
            <a:r>
              <a:rPr lang="en-US" altLang="zh-CN" sz="1800" dirty="0">
                <a:latin typeface="+mn-lt"/>
              </a:rPr>
              <a:t>associated </a:t>
            </a:r>
            <a:r>
              <a:rPr lang="en-US" altLang="zh-CN" sz="1800" dirty="0" smtClean="0">
                <a:latin typeface="+mn-lt"/>
              </a:rPr>
              <a:t>components</a:t>
            </a:r>
            <a:r>
              <a:rPr lang="en-US" altLang="zh-CN" sz="1800" dirty="0">
                <a:latin typeface="+mn-lt"/>
              </a:rPr>
              <a:t>, </a:t>
            </a:r>
            <a:r>
              <a:rPr lang="en-US" altLang="zh-CN" sz="1800" dirty="0" smtClean="0">
                <a:latin typeface="+mn-lt"/>
              </a:rPr>
              <a:t>SC solenoids , Cold BPM </a:t>
            </a:r>
          </a:p>
          <a:p>
            <a:r>
              <a:rPr lang="en-US" altLang="zh-CN" sz="1800" dirty="0" smtClean="0">
                <a:latin typeface="+mn-lt"/>
              </a:rPr>
              <a:t>Operation Temperature: 4.4K</a:t>
            </a:r>
          </a:p>
          <a:p>
            <a:pPr fontAlgn="auto"/>
            <a:r>
              <a:rPr lang="en-US" altLang="zh-CN" sz="1800" dirty="0" smtClean="0">
                <a:latin typeface="+mn-lt"/>
              </a:rPr>
              <a:t>Operation Pressure: 1.05bar</a:t>
            </a:r>
          </a:p>
          <a:p>
            <a:pPr fontAlgn="auto"/>
            <a:r>
              <a:rPr lang="en-US" altLang="zh-CN" sz="1800" dirty="0" smtClean="0">
                <a:latin typeface="+mn-lt"/>
              </a:rPr>
              <a:t>Total length:4120mm</a:t>
            </a:r>
          </a:p>
          <a:p>
            <a:pPr fontAlgn="auto"/>
            <a:r>
              <a:rPr lang="en-US" altLang="zh-CN" sz="1800" dirty="0" smtClean="0">
                <a:latin typeface="+mn-lt"/>
              </a:rPr>
              <a:t>We had done the single cavity test </a:t>
            </a:r>
            <a:r>
              <a:rPr lang="en-US" altLang="zh-CN" sz="1800" dirty="0" err="1" smtClean="0">
                <a:latin typeface="+mn-lt"/>
              </a:rPr>
              <a:t>cryomodule</a:t>
            </a:r>
            <a:r>
              <a:rPr lang="en-US" altLang="zh-CN" sz="1800" dirty="0" smtClean="0">
                <a:latin typeface="+mn-lt"/>
              </a:rPr>
              <a:t> –TCM1 firstly.</a:t>
            </a:r>
          </a:p>
          <a:p>
            <a:pPr marL="0" indent="0">
              <a:buNone/>
            </a:pPr>
            <a:endParaRPr lang="en-US" altLang="zh-CN" sz="1800" dirty="0" smtClean="0">
              <a:latin typeface="+mn-lt"/>
            </a:endParaRPr>
          </a:p>
          <a:p>
            <a:endParaRPr lang="en-US" altLang="zh-CN" sz="1800" dirty="0" smtClean="0">
              <a:latin typeface="+mn-lt"/>
            </a:endParaRPr>
          </a:p>
          <a:p>
            <a:endParaRPr lang="zh-CN" altLang="en-US" sz="1800" dirty="0">
              <a:latin typeface="+mn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4576026" cy="178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2140" y="2075834"/>
            <a:ext cx="3127291" cy="149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6768244" y="1794882"/>
            <a:ext cx="952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6600"/>
                </a:solidFill>
              </a:rPr>
              <a:t>TCM1</a:t>
            </a:r>
            <a:endParaRPr lang="zh-CN" alt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168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14609"/>
    </mc:Choice>
    <mc:Fallback>
      <p:transition advTm="11460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ea typeface="굴림" pitchFamily="50" charset="-127"/>
              </a:rPr>
              <a:t>Design</a:t>
            </a:r>
            <a:r>
              <a:rPr lang="en-US" altLang="ko-KR" sz="3600" dirty="0" smtClean="0">
                <a:ea typeface="굴림" pitchFamily="50" charset="-127"/>
              </a:rPr>
              <a:t> of TCM1</a:t>
            </a:r>
            <a:endParaRPr lang="en-US" altLang="ko-KR" sz="3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6918" y="1910363"/>
            <a:ext cx="6483047" cy="4401398"/>
          </a:xfrm>
          <a:prstGeom prst="rect">
            <a:avLst/>
          </a:prstGeom>
        </p:spPr>
      </p:pic>
      <p:pic>
        <p:nvPicPr>
          <p:cNvPr id="11" name="Picture 3" descr="C:\Documents and Settings\think\桌面\IMP-TCM1-3D-Pics 20121030\CMSupport 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2895" y="4619034"/>
            <a:ext cx="1228916" cy="1756423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/>
          <a:srcRect l="6372" t="3594" r="7230" b="2854"/>
          <a:stretch>
            <a:fillRect/>
          </a:stretch>
        </p:blipFill>
        <p:spPr bwMode="auto">
          <a:xfrm>
            <a:off x="7425344" y="2396633"/>
            <a:ext cx="1610525" cy="202172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9593" y="390082"/>
            <a:ext cx="962025" cy="1790700"/>
          </a:xfrm>
          <a:prstGeom prst="rect">
            <a:avLst/>
          </a:prstGeom>
        </p:spPr>
      </p:pic>
      <p:cxnSp>
        <p:nvCxnSpPr>
          <p:cNvPr id="9" name="肘形连接符 8"/>
          <p:cNvCxnSpPr/>
          <p:nvPr/>
        </p:nvCxnSpPr>
        <p:spPr>
          <a:xfrm flipV="1">
            <a:off x="5868144" y="2195954"/>
            <a:ext cx="2751170" cy="200679"/>
          </a:xfrm>
          <a:prstGeom prst="bentConnector3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肘形连接符 15"/>
          <p:cNvCxnSpPr/>
          <p:nvPr/>
        </p:nvCxnSpPr>
        <p:spPr>
          <a:xfrm>
            <a:off x="5885685" y="4125188"/>
            <a:ext cx="3195563" cy="293167"/>
          </a:xfrm>
          <a:prstGeom prst="bentConnector3">
            <a:avLst>
              <a:gd name="adj1" fmla="val 45729"/>
            </a:avLst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肘形连接符 20"/>
          <p:cNvCxnSpPr/>
          <p:nvPr/>
        </p:nvCxnSpPr>
        <p:spPr>
          <a:xfrm>
            <a:off x="5805122" y="4619035"/>
            <a:ext cx="2814192" cy="1777055"/>
          </a:xfrm>
          <a:prstGeom prst="bentConnector3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4891" y="3880402"/>
            <a:ext cx="1789045" cy="1627920"/>
          </a:xfrm>
          <a:prstGeom prst="rect">
            <a:avLst/>
          </a:prstGeom>
        </p:spPr>
      </p:pic>
      <p:cxnSp>
        <p:nvCxnSpPr>
          <p:cNvPr id="25" name="肘形连接符 24"/>
          <p:cNvCxnSpPr/>
          <p:nvPr/>
        </p:nvCxnSpPr>
        <p:spPr>
          <a:xfrm rot="10800000" flipV="1">
            <a:off x="179514" y="3880401"/>
            <a:ext cx="2160238" cy="1622659"/>
          </a:xfrm>
          <a:prstGeom prst="bentConnector3">
            <a:avLst>
              <a:gd name="adj1" fmla="val 11462"/>
            </a:avLst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0" y="894700"/>
            <a:ext cx="6741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Single HWR cavity, two solenoids, one Cold BPM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LN</a:t>
            </a:r>
            <a:r>
              <a:rPr lang="en-US" altLang="zh-CN" baseline="-25000" dirty="0" smtClean="0"/>
              <a:t>2</a:t>
            </a:r>
            <a:r>
              <a:rPr lang="en-US" altLang="zh-CN" dirty="0"/>
              <a:t> </a:t>
            </a:r>
            <a:r>
              <a:rPr lang="en-US" altLang="zh-CN" dirty="0" smtClean="0"/>
              <a:t>thermal </a:t>
            </a:r>
            <a:r>
              <a:rPr lang="en-US" altLang="zh-CN" dirty="0"/>
              <a:t>radiation </a:t>
            </a:r>
            <a:r>
              <a:rPr lang="en-US" altLang="zh-CN" dirty="0" smtClean="0"/>
              <a:t>shield-copper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Titanium frame support for cold 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 Cooling </a:t>
            </a:r>
            <a:r>
              <a:rPr lang="en-US" altLang="zh-CN" dirty="0"/>
              <a:t>circuits for </a:t>
            </a:r>
            <a:r>
              <a:rPr lang="en-US" altLang="zh-CN" dirty="0" smtClean="0"/>
              <a:t>HWR </a:t>
            </a:r>
            <a:r>
              <a:rPr lang="en-US" altLang="zh-CN" dirty="0"/>
              <a:t>cavity and SC solenoids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vacuum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xmlns="" val="140382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>
                <a:ea typeface="굴림" pitchFamily="50" charset="-127"/>
              </a:rPr>
              <a:t>Cooling scheme </a:t>
            </a:r>
            <a:r>
              <a:rPr lang="en-US" altLang="ko-KR" sz="3600" dirty="0">
                <a:ea typeface="굴림" pitchFamily="50" charset="-127"/>
              </a:rPr>
              <a:t>of TCM1</a:t>
            </a:r>
            <a:endParaRPr lang="en-US" altLang="ko-KR" sz="3600" dirty="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539552" y="1268760"/>
          <a:ext cx="259228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181"/>
                <a:gridCol w="960107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4.4K heat load/W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HWR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12.9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solenoids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1.3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Cooling pipes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3.8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others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total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18.5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539552" y="3789040"/>
          <a:ext cx="259228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29614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80K heat load/W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total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37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124744"/>
            <a:ext cx="5261850" cy="3519289"/>
          </a:xfrm>
          <a:prstGeom prst="rect">
            <a:avLst/>
          </a:prstGeom>
        </p:spPr>
      </p:pic>
      <p:sp>
        <p:nvSpPr>
          <p:cNvPr id="69" name="内容占位符 2"/>
          <p:cNvSpPr>
            <a:spLocks noGrp="1"/>
          </p:cNvSpPr>
          <p:nvPr>
            <p:ph idx="1"/>
          </p:nvPr>
        </p:nvSpPr>
        <p:spPr>
          <a:xfrm>
            <a:off x="5204228" y="4811628"/>
            <a:ext cx="3939772" cy="1665287"/>
          </a:xfrm>
        </p:spPr>
        <p:txBody>
          <a:bodyPr>
            <a:normAutofit fontScale="77500" lnSpcReduction="20000"/>
          </a:bodyPr>
          <a:lstStyle/>
          <a:p>
            <a:pPr>
              <a:buClrTx/>
              <a:buFont typeface="Wingdings" panose="05000000000000000000" pitchFamily="2" charset="2"/>
              <a:buChar char="ü"/>
            </a:pPr>
            <a:r>
              <a:rPr lang="en-US" altLang="zh-CN" dirty="0" smtClean="0">
                <a:solidFill>
                  <a:schemeClr val="tx1"/>
                </a:solidFill>
                <a:latin typeface="+mn-lt"/>
              </a:rPr>
              <a:t>Coupler </a:t>
            </a:r>
            <a:r>
              <a:rPr lang="en-US" altLang="zh-CN" dirty="0">
                <a:solidFill>
                  <a:schemeClr val="tx1"/>
                </a:solidFill>
                <a:latin typeface="+mn-lt"/>
              </a:rPr>
              <a:t>and Current leads </a:t>
            </a:r>
            <a:r>
              <a:rPr lang="en-US" altLang="zh-CN" dirty="0" smtClean="0">
                <a:solidFill>
                  <a:schemeClr val="tx1"/>
                </a:solidFill>
                <a:latin typeface="+mn-lt"/>
              </a:rPr>
              <a:t>cooling</a:t>
            </a:r>
          </a:p>
          <a:p>
            <a:pPr fontAlgn="auto">
              <a:buClrTx/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chemeClr val="tx1"/>
                </a:solidFill>
                <a:latin typeface="+mn-lt"/>
              </a:rPr>
              <a:t>LN2 supply and return </a:t>
            </a:r>
            <a:r>
              <a:rPr lang="en-US" altLang="zh-CN" dirty="0" smtClean="0">
                <a:solidFill>
                  <a:schemeClr val="tx1"/>
                </a:solidFill>
                <a:latin typeface="+mn-lt"/>
              </a:rPr>
              <a:t>pipes for </a:t>
            </a:r>
          </a:p>
          <a:p>
            <a:pPr marL="0" indent="0" fontAlgn="auto">
              <a:buClrTx/>
              <a:buNone/>
            </a:pPr>
            <a:r>
              <a:rPr lang="en-US" altLang="zh-CN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+mn-lt"/>
              </a:rPr>
              <a:t>  thermal shield</a:t>
            </a:r>
          </a:p>
          <a:p>
            <a:endParaRPr lang="zh-CN" alt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8639" y="481162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Tx/>
              <a:buFont typeface="Wingdings" panose="05000000000000000000" pitchFamily="2" charset="2"/>
              <a:buChar char="ü"/>
            </a:pPr>
            <a:r>
              <a:rPr lang="en-US" altLang="zh-CN" sz="2000" dirty="0"/>
              <a:t>Precooling mode</a:t>
            </a:r>
          </a:p>
          <a:p>
            <a:pPr marL="0" indent="0">
              <a:buClrTx/>
              <a:buNone/>
            </a:pPr>
            <a:r>
              <a:rPr lang="en-US" altLang="zh-CN" sz="2000" dirty="0"/>
              <a:t>    supply from the bottom of cavities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US" altLang="zh-CN" sz="2000" dirty="0"/>
              <a:t>Operation cooling mode</a:t>
            </a:r>
          </a:p>
          <a:p>
            <a:pPr marL="0" indent="0">
              <a:buClrTx/>
              <a:buNone/>
            </a:pPr>
            <a:r>
              <a:rPr lang="en-US" altLang="zh-CN" sz="2000" dirty="0"/>
              <a:t>    supply from the top of cavities</a:t>
            </a:r>
          </a:p>
        </p:txBody>
      </p:sp>
    </p:spTree>
    <p:extLst>
      <p:ext uri="{BB962C8B-B14F-4D97-AF65-F5344CB8AC3E}">
        <p14:creationId xmlns:p14="http://schemas.microsoft.com/office/powerpoint/2010/main" xmlns="" val="10913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1043607" y="0"/>
            <a:ext cx="7686055" cy="92868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dirty="0" smtClean="0">
                <a:latin typeface="Times New Roman" charset="0"/>
                <a:ea typeface="宋体" charset="0"/>
                <a:cs typeface="Times New Roman" charset="0"/>
              </a:rPr>
              <a:t>Cavity, coupler and tuner in TCM1</a:t>
            </a:r>
            <a:endParaRPr lang="zh-CN" altLang="en-US" sz="4000" dirty="0">
              <a:latin typeface="Times New Roman" charset="0"/>
              <a:ea typeface="宋体" charset="0"/>
              <a:cs typeface="Times New Roman" charset="0"/>
            </a:endParaRPr>
          </a:p>
        </p:txBody>
      </p:sp>
      <p:pic>
        <p:nvPicPr>
          <p:cNvPr id="24579" name="Picture 2" descr="D:\1 工作内容\3 ADS\2 超导加速器\5 水平恒温器\TCM1-21121203打包件\恒温器总装2012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7" t="3463" r="4340" b="-282"/>
          <a:stretch/>
        </p:blipFill>
        <p:spPr bwMode="auto">
          <a:xfrm>
            <a:off x="-16688" y="1736812"/>
            <a:ext cx="5710598" cy="415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 bwMode="auto">
          <a:xfrm>
            <a:off x="5616116" y="1160748"/>
            <a:ext cx="3412610" cy="517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kumimoji="1" lang="en-US" altLang="zh-CN" sz="2200" dirty="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All components were cleaned  in class100.</a:t>
            </a:r>
          </a:p>
          <a:p>
            <a:endParaRPr kumimoji="1" lang="en-US" altLang="zh-CN" sz="2200" dirty="0" smtClean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  <a:p>
            <a:r>
              <a:rPr kumimoji="1" lang="en-US" altLang="zh-CN" sz="2200" dirty="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Coupler was bumped in vacuum and valve seal for 3 month.</a:t>
            </a:r>
          </a:p>
          <a:p>
            <a:endParaRPr kumimoji="1" lang="en-US" altLang="zh-CN" sz="2200" dirty="0" smtClean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  <a:p>
            <a:r>
              <a:rPr kumimoji="1" lang="en-US" altLang="zh-CN" sz="2200" dirty="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120 C baking was not done.</a:t>
            </a:r>
          </a:p>
          <a:p>
            <a:r>
              <a:rPr kumimoji="1" lang="en-US" altLang="zh-CN" sz="2200" dirty="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Coupler conditioned up to 4kW in room temperature.</a:t>
            </a:r>
          </a:p>
          <a:p>
            <a:endParaRPr kumimoji="1" lang="en-US" altLang="zh-CN" sz="2200" dirty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  <a:p>
            <a:r>
              <a:rPr kumimoji="1" lang="en-US" altLang="zh-CN" sz="2200" dirty="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High power was feed in cavity up to 2kW in room temperature.</a:t>
            </a:r>
          </a:p>
          <a:p>
            <a:endParaRPr kumimoji="1" lang="en-US" altLang="zh-CN" sz="2200" dirty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  <a:p>
            <a:r>
              <a:rPr kumimoji="1" lang="en-US" altLang="zh-CN" sz="2200" dirty="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Solenoids were not exited.</a:t>
            </a:r>
          </a:p>
        </p:txBody>
      </p:sp>
    </p:spTree>
    <p:extLst>
      <p:ext uri="{BB962C8B-B14F-4D97-AF65-F5344CB8AC3E}">
        <p14:creationId xmlns:p14="http://schemas.microsoft.com/office/powerpoint/2010/main" xmlns="" val="5365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Contents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629020" y="1628800"/>
            <a:ext cx="7759404" cy="40227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 sz="2800" dirty="0" smtClean="0">
                <a:latin typeface="+mn-lt"/>
              </a:rPr>
              <a:t>Introduction</a:t>
            </a:r>
          </a:p>
          <a:p>
            <a:r>
              <a:rPr kumimoji="1" lang="en-US" altLang="zh-CN" sz="2800" dirty="0" smtClean="0">
                <a:latin typeface="+mn-lt"/>
              </a:rPr>
              <a:t>HWRs for C-ADS at IMP</a:t>
            </a:r>
          </a:p>
          <a:p>
            <a:pPr lvl="1"/>
            <a:r>
              <a:rPr lang="en-US" altLang="zh-CN" sz="2800" dirty="0" smtClean="0">
                <a:solidFill>
                  <a:schemeClr val="tx1"/>
                </a:solidFill>
                <a:latin typeface="+mn-lt"/>
                <a:ea typeface="宋体" charset="0"/>
              </a:rPr>
              <a:t>EM Parameters</a:t>
            </a:r>
          </a:p>
          <a:p>
            <a:pPr lvl="1"/>
            <a:r>
              <a:rPr lang="en-US" altLang="zh-CN" sz="2800" dirty="0" smtClean="0">
                <a:solidFill>
                  <a:schemeClr val="tx1"/>
                </a:solidFill>
                <a:latin typeface="+mn-lt"/>
                <a:ea typeface="宋体" charset="0"/>
              </a:rPr>
              <a:t>Procedures of fabrication</a:t>
            </a:r>
          </a:p>
          <a:p>
            <a:pPr lvl="1"/>
            <a:r>
              <a:rPr lang="en-US" altLang="zh-CN" sz="2800" dirty="0" smtClean="0">
                <a:solidFill>
                  <a:schemeClr val="tx1"/>
                </a:solidFill>
                <a:latin typeface="+mn-lt"/>
                <a:ea typeface="宋体" charset="0"/>
              </a:rPr>
              <a:t>Preparation and VTA results</a:t>
            </a:r>
          </a:p>
          <a:p>
            <a:pPr lvl="1"/>
            <a:r>
              <a:rPr lang="en-US" altLang="zh-CN" sz="2800" dirty="0" smtClean="0">
                <a:solidFill>
                  <a:schemeClr val="tx1"/>
                </a:solidFill>
                <a:latin typeface="+mn-lt"/>
                <a:ea typeface="宋体" charset="0"/>
              </a:rPr>
              <a:t>Stiffening ribs</a:t>
            </a:r>
          </a:p>
          <a:p>
            <a:r>
              <a:rPr kumimoji="1" lang="en-US" altLang="zh-CN" sz="2800" dirty="0" smtClean="0">
                <a:latin typeface="+mn-lt"/>
              </a:rPr>
              <a:t>Performance of test </a:t>
            </a:r>
            <a:r>
              <a:rPr kumimoji="1" lang="en-US" altLang="zh-CN" sz="2800" dirty="0" err="1" smtClean="0">
                <a:latin typeface="+mn-lt"/>
              </a:rPr>
              <a:t>Cryomodule</a:t>
            </a:r>
            <a:endParaRPr kumimoji="1" lang="en-US" altLang="zh-CN" sz="2800" dirty="0" smtClean="0">
              <a:latin typeface="+mn-lt"/>
            </a:endParaRPr>
          </a:p>
          <a:p>
            <a:r>
              <a:rPr kumimoji="1" lang="en-US" altLang="zh-CN" sz="2800" dirty="0" smtClean="0">
                <a:latin typeface="+mn-lt"/>
              </a:rPr>
              <a:t>Design of CM6</a:t>
            </a:r>
          </a:p>
          <a:p>
            <a:pPr lvl="1"/>
            <a:endParaRPr lang="en-US" altLang="zh-CN" sz="2800" dirty="0" smtClean="0">
              <a:solidFill>
                <a:schemeClr val="tx1"/>
              </a:solidFill>
              <a:latin typeface="+mn-lt"/>
              <a:ea typeface="宋体" charset="0"/>
            </a:endParaRPr>
          </a:p>
          <a:p>
            <a:endParaRPr kumimoji="1" lang="en-US" altLang="zh-CN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706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14609"/>
    </mc:Choice>
    <mc:Fallback>
      <p:transition advTm="11460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>
                <a:ea typeface="굴림" pitchFamily="50" charset="-127"/>
              </a:rPr>
              <a:t>TCM1 assembling</a:t>
            </a:r>
            <a:endParaRPr lang="en-US" altLang="ko-KR" sz="3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398" y="1274792"/>
            <a:ext cx="2309162" cy="2585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480158"/>
            <a:ext cx="3210607" cy="23936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3764" y="4074550"/>
            <a:ext cx="2779996" cy="209887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1274792"/>
            <a:ext cx="3135153" cy="260745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27814" y="4021452"/>
            <a:ext cx="1674157" cy="223220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79512" y="3280115"/>
            <a:ext cx="2242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ea typeface="굴림" pitchFamily="50" charset="-127"/>
              </a:rPr>
              <a:t>Cavity string with </a:t>
            </a:r>
          </a:p>
          <a:p>
            <a:r>
              <a:rPr lang="en-US" altLang="zh-CN" dirty="0" smtClean="0">
                <a:ea typeface="굴림" pitchFamily="50" charset="-127"/>
              </a:rPr>
              <a:t>vacuum in clean room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2555776" y="3464417"/>
            <a:ext cx="3288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ea typeface="굴림" pitchFamily="50" charset="-127"/>
              </a:rPr>
              <a:t>Cavity assembled with Ti support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3583798" y="5432226"/>
            <a:ext cx="21403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Thermal shield</a:t>
            </a:r>
          </a:p>
          <a:p>
            <a:r>
              <a:rPr lang="en-US" altLang="zh-CN" dirty="0" smtClean="0"/>
              <a:t>covered with</a:t>
            </a:r>
          </a:p>
          <a:p>
            <a:r>
              <a:rPr lang="zh-CN" altLang="en-US" dirty="0" smtClean="0"/>
              <a:t>Muti</a:t>
            </a:r>
            <a:r>
              <a:rPr lang="zh-CN" altLang="en-US" dirty="0"/>
              <a:t>-layer insulation</a:t>
            </a:r>
          </a:p>
        </p:txBody>
      </p:sp>
      <p:sp>
        <p:nvSpPr>
          <p:cNvPr id="27" name="矩形 26"/>
          <p:cNvSpPr/>
          <p:nvPr/>
        </p:nvSpPr>
        <p:spPr>
          <a:xfrm>
            <a:off x="5999729" y="3280115"/>
            <a:ext cx="24096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Cold mass covered with</a:t>
            </a:r>
          </a:p>
          <a:p>
            <a:r>
              <a:rPr lang="zh-CN" altLang="en-US" dirty="0" smtClean="0"/>
              <a:t>Muti</a:t>
            </a:r>
            <a:r>
              <a:rPr lang="zh-CN" altLang="en-US" dirty="0"/>
              <a:t>-layer insulation</a:t>
            </a:r>
          </a:p>
        </p:txBody>
      </p:sp>
      <p:sp>
        <p:nvSpPr>
          <p:cNvPr id="28" name="矩形 27"/>
          <p:cNvSpPr/>
          <p:nvPr/>
        </p:nvSpPr>
        <p:spPr>
          <a:xfrm>
            <a:off x="181769" y="5804089"/>
            <a:ext cx="248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Thermal shield assemble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05620" y="4021452"/>
            <a:ext cx="1597852" cy="217793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526306" y="5804089"/>
            <a:ext cx="139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finished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7423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>
                <a:ea typeface="굴림" pitchFamily="50" charset="-127"/>
              </a:rPr>
              <a:t>TCM1 horizontal </a:t>
            </a:r>
            <a:r>
              <a:rPr lang="en-US" altLang="ko-KR" sz="3600" dirty="0">
                <a:ea typeface="굴림" pitchFamily="50" charset="-127"/>
              </a:rPr>
              <a:t>test</a:t>
            </a:r>
            <a:endParaRPr lang="en-US" altLang="ko-KR" sz="36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22960" y="4448970"/>
            <a:ext cx="8213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Use level meter to test the heat load and it fluctuate strongly.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Ta5 located on the top corner of the cavity, there have bubbles which make Ta5 up and down </a:t>
            </a:r>
            <a:r>
              <a:rPr lang="en-US" altLang="zh-CN" dirty="0"/>
              <a:t>in a </a:t>
            </a:r>
            <a:r>
              <a:rPr lang="en-US" altLang="zh-CN" dirty="0" smtClean="0"/>
              <a:t>cycle.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Pressure can controlled at 500Pa at static situation.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The test static heat load is about 8W.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124745"/>
            <a:ext cx="4781550" cy="332422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57774" y="1340768"/>
            <a:ext cx="2129207" cy="2664296"/>
          </a:xfrm>
          <a:prstGeom prst="rect">
            <a:avLst/>
          </a:prstGeom>
        </p:spPr>
      </p:pic>
      <p:sp>
        <p:nvSpPr>
          <p:cNvPr id="26" name="圆角矩形标注 25"/>
          <p:cNvSpPr/>
          <p:nvPr/>
        </p:nvSpPr>
        <p:spPr>
          <a:xfrm>
            <a:off x="7998307" y="1556792"/>
            <a:ext cx="627625" cy="216024"/>
          </a:xfrm>
          <a:prstGeom prst="wedgeRoundRectCallout">
            <a:avLst>
              <a:gd name="adj1" fmla="val -85309"/>
              <a:gd name="adj2" fmla="val 7448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Ta5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1111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Temperature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at Different </a:t>
            </a:r>
            <a:r>
              <a:rPr kumimoji="1" lang="en-US" altLang="zh-CN" dirty="0"/>
              <a:t>P</a:t>
            </a:r>
            <a:r>
              <a:rPr kumimoji="1" lang="en-US" altLang="zh-CN" dirty="0" smtClean="0"/>
              <a:t>laces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920614"/>
            <a:ext cx="6048672" cy="55299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4395" y="929898"/>
            <a:ext cx="2920854" cy="3654891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8339098" y="2420888"/>
            <a:ext cx="627625" cy="216024"/>
          </a:xfrm>
          <a:prstGeom prst="wedgeRoundRectCallout">
            <a:avLst>
              <a:gd name="adj1" fmla="val 51645"/>
              <a:gd name="adj2" fmla="val -25211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Ta5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89269" y="3861048"/>
            <a:ext cx="2476953" cy="258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3370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14609"/>
    </mc:Choice>
    <mc:Fallback>
      <p:transition advTm="114609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608" y="80628"/>
            <a:ext cx="7323152" cy="838140"/>
          </a:xfrm>
        </p:spPr>
        <p:txBody>
          <a:bodyPr/>
          <a:lstStyle/>
          <a:p>
            <a:r>
              <a:rPr kumimoji="1" lang="en-US" altLang="zh-CN" dirty="0" smtClean="0"/>
              <a:t>Cool-down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curve</a:t>
            </a:r>
            <a:endParaRPr kumimoji="1" lang="zh-CN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55" t="1567" r="8511" b="4391"/>
          <a:stretch>
            <a:fillRect/>
          </a:stretch>
        </p:blipFill>
        <p:spPr bwMode="auto">
          <a:xfrm>
            <a:off x="143508" y="1940416"/>
            <a:ext cx="452690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79" t="1896" r="8219" b="3924"/>
          <a:stretch>
            <a:fillRect/>
          </a:stretch>
        </p:blipFill>
        <p:spPr bwMode="auto">
          <a:xfrm>
            <a:off x="4633730" y="1953158"/>
            <a:ext cx="4330758" cy="329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 bwMode="auto">
          <a:xfrm>
            <a:off x="1331640" y="5484993"/>
            <a:ext cx="244789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Temperature of Cavity</a:t>
            </a:r>
            <a:endParaRPr kumimoji="1" lang="zh-CN" altLang="en-US" sz="2200" dirty="0" smtClean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7" name="文本框 6"/>
          <p:cNvSpPr txBox="1"/>
          <p:nvPr/>
        </p:nvSpPr>
        <p:spPr bwMode="auto">
          <a:xfrm>
            <a:off x="6398816" y="5484993"/>
            <a:ext cx="19679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Vacuum in Cavity</a:t>
            </a:r>
            <a:endParaRPr kumimoji="1" lang="zh-CN" altLang="en-US" sz="2200" dirty="0" smtClean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984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14609"/>
    </mc:Choice>
    <mc:Fallback>
      <p:transition advTm="114609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071538" y="285728"/>
            <a:ext cx="8072462" cy="57148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dirty="0" err="1" smtClean="0"/>
              <a:t>Epeak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vs</a:t>
            </a:r>
            <a:r>
              <a:rPr lang="en-US" altLang="zh-CN" dirty="0" smtClean="0"/>
              <a:t> Q0 from VT to HT</a:t>
            </a:r>
            <a:endParaRPr lang="zh-CN" altLang="en-US" dirty="0"/>
          </a:p>
        </p:txBody>
      </p:sp>
      <p:pic>
        <p:nvPicPr>
          <p:cNvPr id="1026" name="Picture 2" descr="E:\2014-work\水平测试ppt报告\EPEAK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70" r="-917"/>
          <a:stretch>
            <a:fillRect/>
          </a:stretch>
        </p:blipFill>
        <p:spPr bwMode="auto">
          <a:xfrm>
            <a:off x="214282" y="1054957"/>
            <a:ext cx="8501122" cy="531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 l="35156" t="47852" r="32617" b="26757"/>
          <a:stretch>
            <a:fillRect/>
          </a:stretch>
        </p:blipFill>
        <p:spPr bwMode="auto">
          <a:xfrm>
            <a:off x="1393587" y="1484784"/>
            <a:ext cx="1782349" cy="84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文本框 5"/>
          <p:cNvSpPr txBox="1"/>
          <p:nvPr/>
        </p:nvSpPr>
        <p:spPr bwMode="auto">
          <a:xfrm>
            <a:off x="3347864" y="1557908"/>
            <a:ext cx="981659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kumimoji="1" lang="en-US" altLang="zh-CN" sz="1600" dirty="0" err="1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Qt</a:t>
            </a:r>
            <a:r>
              <a:rPr kumimoji="1" lang="en-US" altLang="zh-CN" sz="1600" dirty="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=1.1E11</a:t>
            </a:r>
          </a:p>
          <a:p>
            <a:r>
              <a:rPr kumimoji="1" lang="en-US" altLang="zh-CN" sz="1600" dirty="0" err="1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Ke</a:t>
            </a:r>
            <a:r>
              <a:rPr kumimoji="1" lang="en-US" altLang="zh-CN" sz="1600" dirty="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=12.5</a:t>
            </a:r>
            <a:endParaRPr kumimoji="1" lang="zh-CN" altLang="en-US" sz="1600" dirty="0" smtClean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8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14609"/>
    </mc:Choice>
    <mc:Fallback>
      <p:transition advTm="114609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80628"/>
            <a:ext cx="7961508" cy="838140"/>
          </a:xfrm>
        </p:spPr>
        <p:txBody>
          <a:bodyPr>
            <a:normAutofit/>
          </a:bodyPr>
          <a:lstStyle/>
          <a:p>
            <a:r>
              <a:rPr lang="en-US" altLang="ko-KR" sz="3600" dirty="0" smtClean="0">
                <a:ea typeface="굴림" pitchFamily="50" charset="-127"/>
              </a:rPr>
              <a:t>Lessons learned from </a:t>
            </a:r>
            <a:r>
              <a:rPr lang="en-US" altLang="ko-KR" dirty="0" smtClean="0">
                <a:ea typeface="굴림" pitchFamily="50" charset="-127"/>
              </a:rPr>
              <a:t>horizontal testing</a:t>
            </a:r>
            <a:endParaRPr lang="en-US" altLang="ko-KR" sz="36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47564" y="1052736"/>
            <a:ext cx="78488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No Helium flux meter, liquid level meter is not enough for a stable measurement.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Precooling pipes have </a:t>
            </a:r>
            <a:r>
              <a:rPr lang="en-US" altLang="zh-CN" sz="2400" dirty="0"/>
              <a:t>closed </a:t>
            </a:r>
            <a:r>
              <a:rPr lang="en-US" altLang="zh-CN" sz="2400" dirty="0" smtClean="0"/>
              <a:t>spaces in which </a:t>
            </a:r>
            <a:r>
              <a:rPr lang="en-US" altLang="zh-CN" sz="2400" dirty="0" err="1" smtClean="0"/>
              <a:t>GHe</a:t>
            </a:r>
            <a:r>
              <a:rPr lang="en-US" altLang="zh-CN" sz="2400" dirty="0" smtClean="0"/>
              <a:t> get more and more. It can cause the level and pressure fluctuate.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Titanium </a:t>
            </a:r>
            <a:r>
              <a:rPr lang="en-US" altLang="zh-CN" sz="2400" dirty="0"/>
              <a:t>frame support is </a:t>
            </a:r>
            <a:r>
              <a:rPr lang="en-US" altLang="zh-CN" sz="2400" dirty="0" smtClean="0"/>
              <a:t>instability. This is hard to alignment.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120 C baking is necessary, coupler vacuum is not good.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Frequency control is a key point in mass production.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Additional work to reduce backslash. </a:t>
            </a:r>
            <a:r>
              <a:rPr lang="en-US" altLang="zh-CN" sz="2400" dirty="0" err="1" smtClean="0"/>
              <a:t>Piezzo</a:t>
            </a:r>
            <a:r>
              <a:rPr lang="en-US" altLang="zh-CN" sz="2400" dirty="0" smtClean="0"/>
              <a:t> tuner may be necessary.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A commercial Ti bellow to improve tuner performance.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The heat load of cryogenic transmission line is too high.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The heat load of valve box is too high.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Bayonet have no universality.</a:t>
            </a:r>
          </a:p>
        </p:txBody>
      </p:sp>
    </p:spTree>
    <p:extLst>
      <p:ext uri="{BB962C8B-B14F-4D97-AF65-F5344CB8AC3E}">
        <p14:creationId xmlns:p14="http://schemas.microsoft.com/office/powerpoint/2010/main" xmlns="" val="1630849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14609"/>
    </mc:Choice>
    <mc:Fallback>
      <p:transition advTm="114609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51" y="4941168"/>
            <a:ext cx="1721037" cy="1886522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u"/>
            </a:pPr>
            <a:r>
              <a:rPr lang="en-US" altLang="zh-CN" dirty="0" smtClean="0">
                <a:solidFill>
                  <a:schemeClr val="tx1"/>
                </a:solidFill>
                <a:latin typeface="+mn-lt"/>
              </a:rPr>
              <a:t>Cold mass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altLang="zh-CN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+mn-lt"/>
              </a:rPr>
              <a:t>   - HWR cavity, tuner, coupler, SC solenoid, Cold BPM.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altLang="zh-CN" sz="1600" dirty="0">
                <a:solidFill>
                  <a:schemeClr val="tx1"/>
                </a:solidFill>
                <a:latin typeface="+mn-lt"/>
              </a:rPr>
              <a:t>    - </a:t>
            </a:r>
            <a:r>
              <a:rPr lang="en-US" altLang="zh-CN" sz="1600" dirty="0" smtClean="0">
                <a:solidFill>
                  <a:schemeClr val="tx1"/>
                </a:solidFill>
                <a:latin typeface="+mn-lt"/>
              </a:rPr>
              <a:t>An </a:t>
            </a:r>
            <a:r>
              <a:rPr lang="en-US" altLang="zh-CN" sz="1600" dirty="0">
                <a:solidFill>
                  <a:schemeClr val="tx1"/>
                </a:solidFill>
                <a:latin typeface="+mn-lt"/>
              </a:rPr>
              <a:t>interface with the room </a:t>
            </a:r>
            <a:r>
              <a:rPr lang="en-US" altLang="zh-CN" sz="1600" dirty="0" smtClean="0">
                <a:solidFill>
                  <a:schemeClr val="tx1"/>
                </a:solidFill>
                <a:latin typeface="+mn-lt"/>
              </a:rPr>
              <a:t>temperature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altLang="zh-CN" sz="1600" dirty="0">
                <a:solidFill>
                  <a:schemeClr val="tx1"/>
                </a:solidFill>
                <a:latin typeface="+mn-lt"/>
              </a:rPr>
              <a:t>    -Design currents </a:t>
            </a:r>
            <a:r>
              <a:rPr lang="en-US" altLang="zh-CN" sz="1600" dirty="0" smtClean="0">
                <a:solidFill>
                  <a:schemeClr val="tx1"/>
                </a:solidFill>
                <a:latin typeface="+mn-lt"/>
              </a:rPr>
              <a:t>of solenoid: 80A, 80A, 200A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altLang="zh-CN" sz="1600" dirty="0" smtClean="0">
                <a:solidFill>
                  <a:schemeClr val="tx1"/>
                </a:solidFill>
                <a:latin typeface="+mn-lt"/>
              </a:rPr>
              <a:t>    - Storage energy:4.8kJ</a:t>
            </a:r>
          </a:p>
          <a:p>
            <a:pPr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chemeClr val="tx1"/>
                </a:solidFill>
                <a:latin typeface="+mn-lt"/>
              </a:rPr>
              <a:t>Thermal radiation </a:t>
            </a:r>
            <a:r>
              <a:rPr lang="en-US" altLang="zh-CN" dirty="0" smtClean="0">
                <a:solidFill>
                  <a:schemeClr val="tx1"/>
                </a:solidFill>
                <a:latin typeface="+mn-lt"/>
              </a:rPr>
              <a:t>shield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altLang="zh-CN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+mn-lt"/>
              </a:rPr>
              <a:t>    </a:t>
            </a:r>
            <a:r>
              <a:rPr lang="en-US" altLang="zh-CN" sz="1600" dirty="0">
                <a:solidFill>
                  <a:schemeClr val="tx1"/>
                </a:solidFill>
                <a:latin typeface="+mn-lt"/>
              </a:rPr>
              <a:t>- Aluminum </a:t>
            </a:r>
            <a:r>
              <a:rPr lang="en-US" altLang="zh-CN" sz="1600" dirty="0" smtClean="0">
                <a:solidFill>
                  <a:schemeClr val="tx1"/>
                </a:solidFill>
                <a:latin typeface="+mn-lt"/>
              </a:rPr>
              <a:t>plate and </a:t>
            </a:r>
            <a:r>
              <a:rPr lang="en-US" altLang="zh-CN" sz="1600" dirty="0" err="1" smtClean="0">
                <a:solidFill>
                  <a:schemeClr val="tx1"/>
                </a:solidFill>
                <a:latin typeface="+mn-lt"/>
              </a:rPr>
              <a:t>Muti</a:t>
            </a:r>
            <a:r>
              <a:rPr lang="en-US" altLang="zh-CN" sz="1600" dirty="0" smtClean="0">
                <a:solidFill>
                  <a:schemeClr val="tx1"/>
                </a:solidFill>
                <a:latin typeface="+mn-lt"/>
              </a:rPr>
              <a:t>-layer insulation(40 layers)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altLang="zh-CN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+mn-lt"/>
              </a:rPr>
              <a:t>     - 80K LN</a:t>
            </a:r>
            <a:r>
              <a:rPr lang="en-US" altLang="zh-CN" sz="1600" baseline="-25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altLang="zh-CN" sz="1600" dirty="0" smtClean="0">
                <a:solidFill>
                  <a:schemeClr val="tx1"/>
                </a:solidFill>
                <a:latin typeface="+mn-lt"/>
              </a:rPr>
              <a:t> cooling</a:t>
            </a:r>
            <a:endParaRPr lang="en-US" altLang="zh-CN" sz="16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u"/>
            </a:pPr>
            <a:r>
              <a:rPr lang="en-US" altLang="zh-CN" dirty="0" smtClean="0">
                <a:solidFill>
                  <a:schemeClr val="tx1"/>
                </a:solidFill>
                <a:latin typeface="+mn-lt"/>
              </a:rPr>
              <a:t>Vacuum vessel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altLang="zh-CN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+mn-lt"/>
              </a:rPr>
              <a:t>    </a:t>
            </a:r>
            <a:r>
              <a:rPr lang="en-US" altLang="zh-CN" sz="1600" dirty="0">
                <a:solidFill>
                  <a:schemeClr val="tx1"/>
                </a:solidFill>
                <a:latin typeface="+mn-lt"/>
              </a:rPr>
              <a:t>- O</a:t>
            </a:r>
            <a:r>
              <a:rPr lang="en-US" altLang="zh-CN" sz="1600" dirty="0" smtClean="0">
                <a:solidFill>
                  <a:schemeClr val="tx1"/>
                </a:solidFill>
                <a:latin typeface="+mn-lt"/>
              </a:rPr>
              <a:t>uter dimension: 4.2m×1.5m×1.6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altLang="zh-CN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+mn-lt"/>
              </a:rPr>
              <a:t>    - Material: 316L SUS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altLang="zh-CN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+mn-lt"/>
              </a:rPr>
              <a:t>    </a:t>
            </a:r>
            <a:r>
              <a:rPr lang="en-US" altLang="zh-CN" sz="1600" dirty="0">
                <a:solidFill>
                  <a:schemeClr val="tx1"/>
                </a:solidFill>
                <a:latin typeface="+mn-lt"/>
              </a:rPr>
              <a:t>- Connection between </a:t>
            </a:r>
            <a:r>
              <a:rPr lang="en-US" altLang="zh-CN" sz="1600" dirty="0" err="1">
                <a:solidFill>
                  <a:schemeClr val="tx1"/>
                </a:solidFill>
                <a:latin typeface="+mn-lt"/>
              </a:rPr>
              <a:t>cryomodules</a:t>
            </a:r>
            <a:r>
              <a:rPr lang="en-US" altLang="zh-CN" sz="1600" dirty="0">
                <a:solidFill>
                  <a:schemeClr val="tx1"/>
                </a:solidFill>
                <a:latin typeface="+mn-lt"/>
              </a:rPr>
              <a:t>: </a:t>
            </a:r>
            <a:endParaRPr lang="en-US" altLang="zh-CN" sz="16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altLang="zh-CN" sz="1600" dirty="0" smtClean="0">
                <a:solidFill>
                  <a:schemeClr val="tx1"/>
                </a:solidFill>
                <a:latin typeface="+mn-lt"/>
              </a:rPr>
              <a:t>         vacuum bellow </a:t>
            </a:r>
            <a:r>
              <a:rPr lang="en-US" altLang="zh-CN" sz="1600" dirty="0">
                <a:solidFill>
                  <a:schemeClr val="tx1"/>
                </a:solidFill>
                <a:latin typeface="+mn-lt"/>
              </a:rPr>
              <a:t>and pump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altLang="zh-CN" sz="1600" dirty="0" smtClean="0">
                <a:solidFill>
                  <a:schemeClr val="tx1"/>
                </a:solidFill>
                <a:latin typeface="+mn-lt"/>
              </a:rPr>
              <a:t>     - insulating vacuum: 10</a:t>
            </a:r>
            <a:r>
              <a:rPr lang="en-US" altLang="zh-CN" sz="1600" baseline="30000" dirty="0" smtClean="0">
                <a:solidFill>
                  <a:schemeClr val="tx1"/>
                </a:solidFill>
                <a:latin typeface="+mn-lt"/>
              </a:rPr>
              <a:t>-4</a:t>
            </a:r>
            <a:r>
              <a:rPr lang="en-US" altLang="zh-CN" sz="1600" dirty="0" smtClean="0">
                <a:solidFill>
                  <a:schemeClr val="tx1"/>
                </a:solidFill>
                <a:latin typeface="+mn-lt"/>
              </a:rPr>
              <a:t>Pa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altLang="zh-CN" sz="1600" dirty="0">
                <a:solidFill>
                  <a:schemeClr val="tx1"/>
                </a:solidFill>
                <a:latin typeface="+mn-lt"/>
              </a:rPr>
              <a:t>     </a:t>
            </a:r>
            <a:r>
              <a:rPr lang="en-US" altLang="zh-CN" sz="1600" dirty="0" smtClean="0">
                <a:solidFill>
                  <a:schemeClr val="tx1"/>
                </a:solidFill>
                <a:latin typeface="+mn-lt"/>
              </a:rPr>
              <a:t>- beam vacuum: 10</a:t>
            </a:r>
            <a:r>
              <a:rPr lang="en-US" altLang="zh-CN" sz="1600" baseline="30000" dirty="0" smtClean="0">
                <a:solidFill>
                  <a:schemeClr val="tx1"/>
                </a:solidFill>
                <a:latin typeface="+mn-lt"/>
              </a:rPr>
              <a:t>-7</a:t>
            </a:r>
            <a:r>
              <a:rPr lang="en-US" altLang="zh-CN" sz="1600" dirty="0" smtClean="0">
                <a:solidFill>
                  <a:schemeClr val="tx1"/>
                </a:solidFill>
                <a:latin typeface="+mn-lt"/>
              </a:rPr>
              <a:t>Pa</a:t>
            </a:r>
            <a:endParaRPr lang="en-US" altLang="zh-CN" dirty="0" smtClean="0">
              <a:solidFill>
                <a:schemeClr val="tx1"/>
              </a:solidFill>
              <a:latin typeface="+mn-lt"/>
            </a:endParaRPr>
          </a:p>
          <a:p>
            <a:endParaRPr lang="zh-CN" alt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err="1">
                <a:ea typeface="굴림" pitchFamily="50" charset="-127"/>
              </a:rPr>
              <a:t>Cryomodule</a:t>
            </a:r>
            <a:r>
              <a:rPr lang="en-US" altLang="ko-KR" sz="3600" dirty="0">
                <a:ea typeface="굴림" pitchFamily="50" charset="-127"/>
              </a:rPr>
              <a:t> </a:t>
            </a:r>
            <a:r>
              <a:rPr lang="en-US" altLang="ko-KR" sz="3600" dirty="0" smtClean="0">
                <a:ea typeface="굴림" pitchFamily="50" charset="-127"/>
              </a:rPr>
              <a:t>components-CM6</a:t>
            </a:r>
            <a:endParaRPr lang="en-US" altLang="ko-KR" sz="3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4302" y="1285665"/>
            <a:ext cx="2894864" cy="17467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8912" y="3492580"/>
            <a:ext cx="4949592" cy="296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45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2960" y="1340768"/>
            <a:ext cx="7543801" cy="51190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CN" dirty="0" smtClean="0">
                <a:solidFill>
                  <a:schemeClr val="tx1"/>
                </a:solidFill>
                <a:latin typeface="+mn-lt"/>
              </a:rPr>
              <a:t>G10 post support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altLang="zh-CN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+mn-lt"/>
              </a:rPr>
              <a:t>   </a:t>
            </a:r>
            <a:r>
              <a:rPr lang="en-US" altLang="zh-CN" sz="1600" dirty="0">
                <a:solidFill>
                  <a:schemeClr val="tx1"/>
                </a:solidFill>
                <a:latin typeface="+mn-lt"/>
              </a:rPr>
              <a:t>- </a:t>
            </a:r>
            <a:r>
              <a:rPr lang="en-US" altLang="zh-CN" sz="1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+mn-lt"/>
              </a:rPr>
              <a:t>Supporting the </a:t>
            </a:r>
            <a:r>
              <a:rPr lang="en-US" altLang="zh-CN" sz="1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+mn-lt"/>
              </a:rPr>
              <a:t>cold mass in the vacuum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altLang="zh-CN" sz="1600" dirty="0" smtClean="0">
                <a:solidFill>
                  <a:schemeClr val="tx1"/>
                </a:solidFill>
                <a:latin typeface="+mn-lt"/>
              </a:rPr>
              <a:t>       vessel</a:t>
            </a:r>
            <a:endParaRPr lang="en-US" altLang="zh-CN" sz="1600" dirty="0">
              <a:solidFill>
                <a:schemeClr val="tx1"/>
              </a:solidFill>
              <a:latin typeface="+mn-lt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altLang="zh-CN" sz="1600" dirty="0" smtClean="0">
                <a:solidFill>
                  <a:schemeClr val="tx1"/>
                </a:solidFill>
                <a:latin typeface="+mn-lt"/>
              </a:rPr>
              <a:t>    - Material</a:t>
            </a:r>
            <a:r>
              <a:rPr lang="zh-CN" altLang="en-US" sz="1600" dirty="0">
                <a:solidFill>
                  <a:schemeClr val="tx1"/>
                </a:solidFill>
                <a:latin typeface="+mn-lt"/>
              </a:rPr>
              <a:t>：</a:t>
            </a:r>
            <a:r>
              <a:rPr lang="en-US" altLang="zh-CN" sz="1600" dirty="0">
                <a:solidFill>
                  <a:schemeClr val="tx1"/>
                </a:solidFill>
                <a:latin typeface="+mn-lt"/>
              </a:rPr>
              <a:t>FRP(G-10</a:t>
            </a:r>
            <a:r>
              <a:rPr lang="en-US" altLang="zh-CN" sz="16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altLang="zh-CN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+mn-lt"/>
              </a:rPr>
              <a:t>   - 2 fixed post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altLang="zh-CN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+mn-lt"/>
              </a:rPr>
              <a:t>   - bear more then 5 ton</a:t>
            </a:r>
            <a:endParaRPr lang="en-US" altLang="zh-CN" sz="17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CN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dirty="0" smtClean="0">
                <a:solidFill>
                  <a:schemeClr val="tx1"/>
                </a:solidFill>
                <a:latin typeface="+mn-lt"/>
              </a:rPr>
              <a:t>Magnetic shielding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altLang="zh-CN" dirty="0" smtClean="0">
                <a:solidFill>
                  <a:schemeClr val="tx1"/>
                </a:solidFill>
                <a:latin typeface="+mn-lt"/>
              </a:rPr>
              <a:t>    </a:t>
            </a:r>
            <a:r>
              <a:rPr lang="en-US" altLang="zh-CN" sz="1600" dirty="0" smtClean="0">
                <a:solidFill>
                  <a:schemeClr val="tx1"/>
                </a:solidFill>
                <a:latin typeface="+mn-lt"/>
              </a:rPr>
              <a:t>- room temperature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altLang="zh-CN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+mn-lt"/>
              </a:rPr>
              <a:t>      located in the vacuum chamber </a:t>
            </a:r>
            <a:r>
              <a:rPr lang="en-US" altLang="zh-CN" sz="1600" dirty="0" err="1" smtClean="0">
                <a:solidFill>
                  <a:schemeClr val="tx1"/>
                </a:solidFill>
                <a:latin typeface="+mn-lt"/>
              </a:rPr>
              <a:t>inwall</a:t>
            </a:r>
            <a:endParaRPr lang="en-US" altLang="zh-CN" sz="16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altLang="zh-CN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+mn-lt"/>
              </a:rPr>
              <a:t>    - low temperature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altLang="zh-CN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+mn-lt"/>
              </a:rPr>
              <a:t>       located out of the cavity but in its vessel</a:t>
            </a:r>
            <a:r>
              <a:rPr lang="en-US" altLang="zh-CN" sz="1600" dirty="0">
                <a:solidFill>
                  <a:schemeClr val="tx1"/>
                </a:solidFill>
                <a:latin typeface="+mn-lt"/>
              </a:rPr>
              <a:t>	</a:t>
            </a:r>
          </a:p>
          <a:p>
            <a:endParaRPr lang="en-US" altLang="zh-CN" dirty="0" smtClean="0">
              <a:solidFill>
                <a:schemeClr val="tx1"/>
              </a:solidFill>
              <a:latin typeface="+mn-lt"/>
            </a:endParaRPr>
          </a:p>
          <a:p>
            <a:endParaRPr lang="zh-CN" alt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err="1">
                <a:ea typeface="굴림" pitchFamily="50" charset="-127"/>
              </a:rPr>
              <a:t>Cryomodule</a:t>
            </a:r>
            <a:r>
              <a:rPr lang="en-US" altLang="ko-KR" sz="3600" dirty="0">
                <a:ea typeface="굴림" pitchFamily="50" charset="-127"/>
              </a:rPr>
              <a:t> </a:t>
            </a:r>
            <a:r>
              <a:rPr lang="en-US" altLang="ko-KR" sz="3600" dirty="0" smtClean="0">
                <a:ea typeface="굴림" pitchFamily="50" charset="-127"/>
              </a:rPr>
              <a:t>components-CM6 </a:t>
            </a:r>
            <a:endParaRPr lang="en-US" altLang="ko-KR" sz="3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6731" y="1072704"/>
            <a:ext cx="2340533" cy="23852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4414" y="3641179"/>
            <a:ext cx="2894933" cy="259613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41109" y="372659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Cavity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306535" y="4267250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mtClean="0"/>
              <a:t>Magnetic shield</a:t>
            </a:r>
            <a:endParaRPr lang="en-US" altLang="zh-CN" dirty="0"/>
          </a:p>
        </p:txBody>
      </p:sp>
      <p:sp>
        <p:nvSpPr>
          <p:cNvPr id="13" name="文本框 12"/>
          <p:cNvSpPr txBox="1"/>
          <p:nvPr/>
        </p:nvSpPr>
        <p:spPr>
          <a:xfrm>
            <a:off x="7449347" y="5262653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Cavity vessel</a:t>
            </a:r>
            <a:endParaRPr lang="en-US" altLang="zh-CN" dirty="0"/>
          </a:p>
        </p:txBody>
      </p:sp>
      <p:sp>
        <p:nvSpPr>
          <p:cNvPr id="14" name="矩形 13"/>
          <p:cNvSpPr/>
          <p:nvPr/>
        </p:nvSpPr>
        <p:spPr>
          <a:xfrm>
            <a:off x="4591277" y="3631964"/>
            <a:ext cx="4445219" cy="260534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575538" y="1155250"/>
            <a:ext cx="4445219" cy="242732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箭头连接符 16"/>
          <p:cNvCxnSpPr>
            <a:stCxn id="3" idx="0"/>
          </p:cNvCxnSpPr>
          <p:nvPr/>
        </p:nvCxnSpPr>
        <p:spPr>
          <a:xfrm flipH="1">
            <a:off x="2980663" y="1340768"/>
            <a:ext cx="1614198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 flipV="1">
            <a:off x="2980663" y="5085107"/>
            <a:ext cx="1610614" cy="8589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7201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016732"/>
            <a:ext cx="8604956" cy="5328592"/>
          </a:xfrm>
        </p:spPr>
        <p:txBody>
          <a:bodyPr/>
          <a:lstStyle/>
          <a:p>
            <a:r>
              <a:rPr lang="en-US" altLang="zh-CN" sz="2400" dirty="0" smtClean="0">
                <a:latin typeface="+mn-lt"/>
              </a:rPr>
              <a:t>The fabrication and treatment of HWRs have been qualified by Vertical and horizontal testing.</a:t>
            </a:r>
          </a:p>
          <a:p>
            <a:r>
              <a:rPr lang="en-US" altLang="zh-CN" sz="2400" dirty="0" smtClean="0">
                <a:latin typeface="+mn-lt"/>
              </a:rPr>
              <a:t>The test </a:t>
            </a:r>
            <a:r>
              <a:rPr lang="en-US" altLang="zh-CN" sz="2400" dirty="0" err="1" smtClean="0">
                <a:latin typeface="+mn-lt"/>
              </a:rPr>
              <a:t>cryomodule</a:t>
            </a:r>
            <a:r>
              <a:rPr lang="en-US" altLang="zh-CN" sz="2400" dirty="0" smtClean="0">
                <a:latin typeface="+mn-lt"/>
              </a:rPr>
              <a:t> with one HWR and two solenoids have been commissioned three times. The maximum </a:t>
            </a:r>
            <a:r>
              <a:rPr lang="en-US" altLang="zh-CN" sz="2400" dirty="0" err="1" smtClean="0">
                <a:latin typeface="+mn-lt"/>
              </a:rPr>
              <a:t>Epeak</a:t>
            </a:r>
            <a:r>
              <a:rPr lang="en-US" altLang="zh-CN" sz="2400" dirty="0" smtClean="0">
                <a:latin typeface="+mn-lt"/>
              </a:rPr>
              <a:t> reached 32 MV/m. And the dynamic heat load is less than 5 Watt at 25 MV/m.</a:t>
            </a:r>
          </a:p>
          <a:p>
            <a:r>
              <a:rPr lang="en-US" altLang="zh-CN" sz="2400" dirty="0" smtClean="0">
                <a:latin typeface="+mn-lt"/>
              </a:rPr>
              <a:t>The </a:t>
            </a:r>
            <a:r>
              <a:rPr lang="en-US" altLang="zh-CN" sz="2400" dirty="0" err="1" smtClean="0">
                <a:latin typeface="+mn-lt"/>
              </a:rPr>
              <a:t>df</a:t>
            </a:r>
            <a:r>
              <a:rPr lang="en-US" altLang="zh-CN" sz="2400" dirty="0" smtClean="0">
                <a:latin typeface="+mn-lt"/>
              </a:rPr>
              <a:t>/</a:t>
            </a:r>
            <a:r>
              <a:rPr lang="en-US" altLang="zh-CN" sz="2400" dirty="0" err="1" smtClean="0">
                <a:latin typeface="+mn-lt"/>
              </a:rPr>
              <a:t>dp</a:t>
            </a:r>
            <a:r>
              <a:rPr lang="en-US" altLang="zh-CN" sz="2400" dirty="0" smtClean="0">
                <a:latin typeface="+mn-lt"/>
              </a:rPr>
              <a:t> of HWRs has reduced to less than 10 Hz/mbar by employing the ribs on the surface of high electric field.</a:t>
            </a:r>
          </a:p>
          <a:p>
            <a:r>
              <a:rPr lang="en-US" altLang="zh-CN" sz="2400" dirty="0" smtClean="0">
                <a:latin typeface="+mn-lt"/>
              </a:rPr>
              <a:t>Mass production of HWRs is continuing. The first batch of  4 cavities arrived at IMP. 15 HWRs will be done by the end of the year.</a:t>
            </a:r>
          </a:p>
          <a:p>
            <a:r>
              <a:rPr lang="en-US" altLang="zh-CN" sz="2400" dirty="0" smtClean="0">
                <a:latin typeface="+mn-lt"/>
              </a:rPr>
              <a:t>The </a:t>
            </a:r>
            <a:r>
              <a:rPr lang="en-US" altLang="zh-CN" sz="2400" dirty="0" err="1" smtClean="0">
                <a:latin typeface="+mn-lt"/>
              </a:rPr>
              <a:t>cryomodule</a:t>
            </a:r>
            <a:r>
              <a:rPr lang="en-US" altLang="zh-CN" sz="2400" dirty="0" smtClean="0">
                <a:latin typeface="+mn-lt"/>
              </a:rPr>
              <a:t> for 6-cacity finished design base on the experience of Test </a:t>
            </a:r>
            <a:r>
              <a:rPr lang="en-US" altLang="zh-CN" sz="2400" dirty="0" err="1" smtClean="0">
                <a:latin typeface="+mn-lt"/>
              </a:rPr>
              <a:t>Cryomodule</a:t>
            </a:r>
            <a:r>
              <a:rPr lang="en-US" altLang="zh-CN" sz="2400" dirty="0" smtClean="0">
                <a:latin typeface="+mn-lt"/>
              </a:rPr>
              <a:t>. It will be fabricated in the year.</a:t>
            </a:r>
            <a:endParaRPr lang="zh-CN" altLang="en-US" sz="2400" dirty="0"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9532" y="1304764"/>
            <a:ext cx="8316924" cy="4640838"/>
          </a:xfrm>
        </p:spPr>
        <p:txBody>
          <a:bodyPr anchor="ctr">
            <a:noAutofit/>
          </a:bodyPr>
          <a:lstStyle/>
          <a:p>
            <a:pPr algn="ctr"/>
            <a:r>
              <a:rPr kumimoji="1" lang="en-US" altLang="zh-CN" sz="9600" dirty="0" smtClean="0"/>
              <a:t>Thanks for your attention!</a:t>
            </a:r>
            <a:endParaRPr kumimoji="1" lang="zh-CN" altLang="en-US" sz="9600" dirty="0"/>
          </a:p>
        </p:txBody>
      </p:sp>
    </p:spTree>
    <p:extLst>
      <p:ext uri="{BB962C8B-B14F-4D97-AF65-F5344CB8AC3E}">
        <p14:creationId xmlns:p14="http://schemas.microsoft.com/office/powerpoint/2010/main" xmlns="" val="2637379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14609"/>
    </mc:Choice>
    <mc:Fallback>
      <p:transition advTm="11460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Layout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 C-ADS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3" y="980728"/>
            <a:ext cx="9084887" cy="417646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 bwMode="auto">
          <a:xfrm>
            <a:off x="575555" y="5187559"/>
            <a:ext cx="80888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kumimoji="1" lang="en-US" altLang="zh-CN" sz="2200" b="1" dirty="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IMP is in charge of Injector II and prototypes R&amp;D of spoke021 and spoke040 in 2011 to 2015. </a:t>
            </a:r>
            <a:endParaRPr kumimoji="1" lang="zh-CN" altLang="en-US" sz="2200" b="1" dirty="0" smtClean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363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0" lang="en-US" altLang="zh-CN" sz="4000" dirty="0">
                <a:latin typeface="Times New Roman" charset="0"/>
                <a:ea typeface="宋体" charset="0"/>
                <a:cs typeface="Times New Roman" charset="0"/>
              </a:rPr>
              <a:t>EM </a:t>
            </a:r>
            <a:r>
              <a:rPr lang="en-US" altLang="zh-CN" sz="4000" dirty="0" smtClean="0">
                <a:latin typeface="Times New Roman" charset="0"/>
                <a:ea typeface="宋体" charset="0"/>
                <a:cs typeface="Times New Roman" charset="0"/>
              </a:rPr>
              <a:t>Parameters of IMP-HWR010</a:t>
            </a:r>
            <a:endParaRPr kumimoji="0" lang="zh-CN" altLang="en-US" sz="4000" dirty="0">
              <a:latin typeface="Times New Roman" charset="0"/>
              <a:ea typeface="宋体" charset="0"/>
              <a:cs typeface="Times New Roman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53184"/>
              </p:ext>
            </p:extLst>
          </p:nvPr>
        </p:nvGraphicFramePr>
        <p:xfrm>
          <a:off x="3095588" y="980727"/>
          <a:ext cx="5580868" cy="5112568"/>
        </p:xfrm>
        <a:graphic>
          <a:graphicData uri="http://schemas.openxmlformats.org/drawingml/2006/table">
            <a:tbl>
              <a:tblPr>
                <a:tableStyleId>{46F890A9-2807-4EBB-B81D-B2AA78EC7F39}</a:tableStyleId>
              </a:tblPr>
              <a:tblGrid>
                <a:gridCol w="3533169"/>
                <a:gridCol w="2047699"/>
              </a:tblGrid>
              <a:tr h="4514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 (</a:t>
                      </a: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MHz)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162.5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β</a:t>
                      </a:r>
                      <a:r>
                        <a:rPr kumimoji="0" lang="en-US" altLang="zh-CN" sz="2000" b="1" u="none" strike="noStrike" cap="none" normalizeH="0" baseline="-25000" dirty="0">
                          <a:ln>
                            <a:noFill/>
                          </a:ln>
                          <a:effectLst/>
                        </a:rPr>
                        <a:t>opt</a:t>
                      </a:r>
                      <a:endParaRPr kumimoji="0" lang="zh-CN" sz="20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楷体_GB2312" charset="0"/>
                        <a:cs typeface="Times New Roman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0.101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Epeak</a:t>
                      </a:r>
                      <a:r>
                        <a:rPr kumimoji="0" lang="en-US" altLang="zh-C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/ </a:t>
                      </a:r>
                      <a:r>
                        <a:rPr kumimoji="0" lang="en-US" altLang="zh-CN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Eacc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5.9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Bpeak</a:t>
                      </a:r>
                      <a:r>
                        <a:rPr kumimoji="0" lang="en-US" altLang="zh-C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/ </a:t>
                      </a:r>
                      <a:r>
                        <a:rPr kumimoji="0" lang="en-US" altLang="zh-CN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Eacc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12.1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 = Rs</a:t>
                      </a: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×</a:t>
                      </a:r>
                      <a:r>
                        <a:rPr kumimoji="0" lang="en-US" altLang="zh-C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Q0 (</a:t>
                      </a:r>
                      <a:r>
                        <a:rPr kumimoji="0" lang="en-US" altLang="zh-CN" sz="20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Ω</a:t>
                      </a: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28.4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 / Q0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153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Q0 (</a:t>
                      </a: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4.4K, </a:t>
                      </a:r>
                      <a:r>
                        <a:rPr kumimoji="0" lang="en-US" altLang="zh-CN" sz="20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Rs</a:t>
                      </a: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=</a:t>
                      </a:r>
                      <a:r>
                        <a:rPr kumimoji="0" lang="en-US" altLang="zh-C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71.4 </a:t>
                      </a:r>
                      <a:r>
                        <a:rPr kumimoji="0" lang="en-US" altLang="zh-CN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nΩ</a:t>
                      </a: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4E8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Vacc</a:t>
                      </a:r>
                      <a:r>
                        <a:rPr kumimoji="0" lang="en-US" altLang="zh-C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</a:t>
                      </a: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MV)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0.78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Epeak</a:t>
                      </a:r>
                      <a:r>
                        <a:rPr kumimoji="0" lang="en-US" altLang="zh-C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</a:t>
                      </a: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MV/m)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25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Bpeak</a:t>
                      </a:r>
                      <a:r>
                        <a:rPr kumimoji="0" lang="en-US" altLang="zh-C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</a:t>
                      </a:r>
                      <a:r>
                        <a:rPr kumimoji="0" lang="en-US" altLang="zh-CN" sz="20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mT</a:t>
                      </a: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50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Pdiss</a:t>
                      </a: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(W) (4.4K, </a:t>
                      </a:r>
                      <a:r>
                        <a:rPr kumimoji="0" lang="en-US" altLang="zh-CN" sz="20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Rs</a:t>
                      </a: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=71.4nΩ)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10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66" name="TextBox 5"/>
          <p:cNvSpPr txBox="1">
            <a:spLocks noChangeArrowheads="1"/>
          </p:cNvSpPr>
          <p:nvPr/>
        </p:nvSpPr>
        <p:spPr bwMode="auto">
          <a:xfrm>
            <a:off x="3511550" y="6093296"/>
            <a:ext cx="4637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 b="1" dirty="0">
                <a:solidFill>
                  <a:srgbClr val="0000FF"/>
                </a:solidFill>
                <a:latin typeface="Arial Narrow" charset="0"/>
                <a:ea typeface="Times New Roman" charset="0"/>
                <a:cs typeface="Times New Roman" charset="0"/>
              </a:rPr>
              <a:t>※      </a:t>
            </a:r>
            <a:r>
              <a:rPr kumimoji="0" lang="en-US" altLang="zh-CN" sz="1800" b="1" dirty="0" err="1">
                <a:solidFill>
                  <a:srgbClr val="0000FF"/>
                </a:solidFill>
                <a:latin typeface="Arial Narrow" charset="0"/>
                <a:ea typeface="Times New Roman" charset="0"/>
                <a:cs typeface="Times New Roman" charset="0"/>
              </a:rPr>
              <a:t>Eacc</a:t>
            </a:r>
            <a:r>
              <a:rPr kumimoji="0" lang="en-US" altLang="zh-CN" sz="1800" b="1" dirty="0">
                <a:solidFill>
                  <a:srgbClr val="0000FF"/>
                </a:solidFill>
                <a:latin typeface="Arial Narrow" charset="0"/>
                <a:ea typeface="Times New Roman" charset="0"/>
                <a:cs typeface="Times New Roman" charset="0"/>
              </a:rPr>
              <a:t>=</a:t>
            </a:r>
            <a:r>
              <a:rPr kumimoji="0" lang="en-US" altLang="zh-CN" sz="1800" b="1" dirty="0" err="1">
                <a:solidFill>
                  <a:srgbClr val="0000FF"/>
                </a:solidFill>
                <a:latin typeface="Arial Narrow" charset="0"/>
                <a:ea typeface="Times New Roman" charset="0"/>
                <a:cs typeface="Times New Roman" charset="0"/>
              </a:rPr>
              <a:t>Vacc</a:t>
            </a:r>
            <a:r>
              <a:rPr kumimoji="0" lang="en-US" altLang="zh-CN" sz="1800" b="1" dirty="0">
                <a:solidFill>
                  <a:srgbClr val="0000FF"/>
                </a:solidFill>
                <a:latin typeface="Arial Narrow" charset="0"/>
                <a:ea typeface="Times New Roman" charset="0"/>
                <a:cs typeface="Times New Roman" charset="0"/>
              </a:rPr>
              <a:t>/(β</a:t>
            </a:r>
            <a:r>
              <a:rPr kumimoji="0" lang="en-US" altLang="zh-CN" sz="1800" b="1" baseline="-25000" dirty="0" err="1">
                <a:solidFill>
                  <a:srgbClr val="0000FF"/>
                </a:solidFill>
                <a:latin typeface="Arial Narrow" charset="0"/>
                <a:ea typeface="Times New Roman" charset="0"/>
                <a:cs typeface="Times New Roman" charset="0"/>
              </a:rPr>
              <a:t>opt</a:t>
            </a:r>
            <a:r>
              <a:rPr kumimoji="0" lang="en-US" altLang="zh-CN" sz="1800" b="1" dirty="0" err="1">
                <a:solidFill>
                  <a:srgbClr val="0000FF"/>
                </a:solidFill>
                <a:latin typeface="Arial Narrow" charset="0"/>
                <a:ea typeface="Times New Roman" charset="0"/>
                <a:cs typeface="Times New Roman" charset="0"/>
              </a:rPr>
              <a:t>×λ</a:t>
            </a:r>
            <a:r>
              <a:rPr kumimoji="0" lang="en-US" altLang="zh-CN" sz="1800" b="1" dirty="0">
                <a:solidFill>
                  <a:srgbClr val="0000FF"/>
                </a:solidFill>
                <a:latin typeface="Arial Narrow" charset="0"/>
                <a:ea typeface="Times New Roman" charset="0"/>
                <a:cs typeface="Times New Roman" charset="0"/>
              </a:rPr>
              <a:t>)</a:t>
            </a:r>
            <a:endParaRPr kumimoji="0" lang="zh-CN" altLang="en-US" sz="1800" b="1" dirty="0">
              <a:solidFill>
                <a:srgbClr val="0000FF"/>
              </a:solidFill>
              <a:latin typeface="Arial Narrow" charset="0"/>
              <a:ea typeface="楷体_GB2312" charset="0"/>
            </a:endParaRPr>
          </a:p>
        </p:txBody>
      </p:sp>
      <p:grpSp>
        <p:nvGrpSpPr>
          <p:cNvPr id="2" name="组 3"/>
          <p:cNvGrpSpPr/>
          <p:nvPr/>
        </p:nvGrpSpPr>
        <p:grpSpPr>
          <a:xfrm>
            <a:off x="-3743" y="1024818"/>
            <a:ext cx="2883468" cy="5082062"/>
            <a:chOff x="-3743" y="1024818"/>
            <a:chExt cx="2883468" cy="5082062"/>
          </a:xfrm>
        </p:grpSpPr>
        <p:pic>
          <p:nvPicPr>
            <p:cNvPr id="22530" name="Picture 2" descr="C:\work\会议\2012 CM国际评审会\图片\6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912" t="1364" r="43700" b="1364"/>
            <a:stretch>
              <a:fillRect/>
            </a:stretch>
          </p:blipFill>
          <p:spPr bwMode="auto">
            <a:xfrm>
              <a:off x="-3743" y="1024818"/>
              <a:ext cx="1878677" cy="5082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 descr="C:\work\会议\2012 CM国际评审会\图片\2.bmp"/>
            <p:cNvPicPr>
              <a:picLocks noChangeAspect="1" noChangeArrowheads="1"/>
            </p:cNvPicPr>
            <p:nvPr/>
          </p:nvPicPr>
          <p:blipFill>
            <a:blip r:embed="rId4" cstate="print"/>
            <a:srcRect l="46194" t="4269" r="46127" b="3677"/>
            <a:stretch>
              <a:fillRect/>
            </a:stretch>
          </p:blipFill>
          <p:spPr bwMode="auto">
            <a:xfrm>
              <a:off x="1763713" y="1268413"/>
              <a:ext cx="1116012" cy="446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818532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14609"/>
    </mc:Choice>
    <mc:Fallback>
      <p:transition advTm="11460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608" y="80628"/>
            <a:ext cx="7323152" cy="838140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Drawing, Machining, and EBW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88740"/>
            <a:ext cx="8229600" cy="4824536"/>
          </a:xfrm>
        </p:spPr>
        <p:txBody>
          <a:bodyPr>
            <a:normAutofit lnSpcReduction="10000"/>
          </a:bodyPr>
          <a:lstStyle/>
          <a:p>
            <a:r>
              <a:rPr kumimoji="1" lang="en-US" altLang="zh-CN" dirty="0" smtClean="0">
                <a:latin typeface="+mn-lt"/>
              </a:rPr>
              <a:t>Material</a:t>
            </a:r>
          </a:p>
          <a:p>
            <a:pPr lvl="1"/>
            <a:r>
              <a:rPr kumimoji="1" lang="en-US" altLang="en-US" dirty="0" smtClean="0">
                <a:latin typeface="+mn-lt"/>
              </a:rPr>
              <a:t>OTIC，RRR&gt;300</a:t>
            </a:r>
            <a:r>
              <a:rPr kumimoji="1" lang="zh-CN" altLang="en-US" dirty="0" smtClean="0">
                <a:latin typeface="+mn-lt"/>
              </a:rPr>
              <a:t>，</a:t>
            </a:r>
            <a:r>
              <a:rPr kumimoji="1" lang="en-US" altLang="zh-CN" dirty="0" smtClean="0">
                <a:latin typeface="+mn-lt"/>
              </a:rPr>
              <a:t>partly RRR&gt;</a:t>
            </a:r>
            <a:r>
              <a:rPr kumimoji="1" lang="en-US" altLang="en-US" dirty="0" smtClean="0">
                <a:latin typeface="+mn-lt"/>
              </a:rPr>
              <a:t>380</a:t>
            </a:r>
          </a:p>
          <a:p>
            <a:r>
              <a:rPr kumimoji="1" lang="en-US" altLang="zh-CN" dirty="0" smtClean="0">
                <a:latin typeface="+mn-lt"/>
              </a:rPr>
              <a:t>Drawing, machining and BCP</a:t>
            </a:r>
          </a:p>
          <a:p>
            <a:pPr lvl="1"/>
            <a:r>
              <a:rPr kumimoji="1" lang="en-US" altLang="zh-CN" dirty="0" smtClean="0">
                <a:latin typeface="+mn-lt"/>
              </a:rPr>
              <a:t>Punching die</a:t>
            </a:r>
            <a:r>
              <a:rPr kumimoji="1" lang="zh-CN" altLang="en-US" dirty="0" smtClean="0">
                <a:latin typeface="+mn-lt"/>
              </a:rPr>
              <a:t>，</a:t>
            </a:r>
            <a:r>
              <a:rPr kumimoji="1" lang="en-US" altLang="zh-CN" dirty="0" smtClean="0">
                <a:latin typeface="+mn-lt"/>
              </a:rPr>
              <a:t>Al 7075</a:t>
            </a:r>
          </a:p>
          <a:p>
            <a:pPr lvl="1"/>
            <a:r>
              <a:rPr kumimoji="1" lang="en-US" altLang="zh-CN" dirty="0" smtClean="0">
                <a:latin typeface="+mn-lt"/>
              </a:rPr>
              <a:t>Surface survey before every step of fabrication</a:t>
            </a:r>
          </a:p>
          <a:p>
            <a:pPr lvl="1"/>
            <a:r>
              <a:rPr kumimoji="1" lang="en-US" altLang="zh-CN" dirty="0" smtClean="0">
                <a:latin typeface="+mn-lt"/>
              </a:rPr>
              <a:t>BCP (</a:t>
            </a:r>
            <a:r>
              <a:rPr lang="en-US" altLang="zh-CN" dirty="0" smtClean="0">
                <a:latin typeface="+mn-lt"/>
              </a:rPr>
              <a:t>65</a:t>
            </a:r>
            <a:r>
              <a:rPr lang="en-US" altLang="zh-CN" dirty="0">
                <a:latin typeface="+mn-lt"/>
              </a:rPr>
              <a:t>%</a:t>
            </a:r>
            <a:r>
              <a:rPr lang="en-US" altLang="zh-CN" dirty="0" smtClean="0">
                <a:latin typeface="+mn-lt"/>
              </a:rPr>
              <a:t>HNO</a:t>
            </a:r>
            <a:r>
              <a:rPr lang="en-US" altLang="zh-CN" baseline="-25000" dirty="0" smtClean="0">
                <a:latin typeface="+mn-lt"/>
              </a:rPr>
              <a:t>3</a:t>
            </a:r>
            <a:r>
              <a:rPr lang="en-US" altLang="zh-CN" dirty="0">
                <a:latin typeface="+mn-lt"/>
              </a:rPr>
              <a:t>:</a:t>
            </a:r>
            <a:r>
              <a:rPr lang="en-US" altLang="zh-CN" dirty="0" smtClean="0">
                <a:latin typeface="+mn-lt"/>
              </a:rPr>
              <a:t>40</a:t>
            </a:r>
            <a:r>
              <a:rPr lang="en-US" altLang="zh-CN" dirty="0">
                <a:latin typeface="+mn-lt"/>
              </a:rPr>
              <a:t>%</a:t>
            </a:r>
            <a:r>
              <a:rPr lang="en-US" altLang="zh-CN" dirty="0" smtClean="0">
                <a:latin typeface="+mn-lt"/>
              </a:rPr>
              <a:t>HF:85</a:t>
            </a:r>
            <a:r>
              <a:rPr lang="en-US" altLang="zh-CN" dirty="0">
                <a:latin typeface="+mn-lt"/>
              </a:rPr>
              <a:t>%</a:t>
            </a:r>
            <a:r>
              <a:rPr lang="en-US" altLang="zh-CN" dirty="0" smtClean="0">
                <a:latin typeface="+mn-lt"/>
              </a:rPr>
              <a:t>H</a:t>
            </a:r>
            <a:r>
              <a:rPr lang="en-US" altLang="zh-CN" baseline="-25000" dirty="0" smtClean="0">
                <a:latin typeface="+mn-lt"/>
              </a:rPr>
              <a:t>3</a:t>
            </a:r>
            <a:r>
              <a:rPr lang="en-US" altLang="zh-CN" dirty="0" smtClean="0">
                <a:latin typeface="+mn-lt"/>
              </a:rPr>
              <a:t>PO</a:t>
            </a:r>
            <a:r>
              <a:rPr lang="en-US" altLang="zh-CN" baseline="-25000" dirty="0" smtClean="0">
                <a:latin typeface="+mn-lt"/>
              </a:rPr>
              <a:t>4</a:t>
            </a:r>
            <a:r>
              <a:rPr lang="en-US" altLang="zh-CN" dirty="0" smtClean="0">
                <a:latin typeface="+mn-lt"/>
              </a:rPr>
              <a:t>=1:</a:t>
            </a:r>
            <a:r>
              <a:rPr lang="en-US" altLang="zh-CN" dirty="0">
                <a:latin typeface="+mn-lt"/>
              </a:rPr>
              <a:t>1</a:t>
            </a:r>
            <a:r>
              <a:rPr lang="en-US" altLang="zh-CN" dirty="0" smtClean="0">
                <a:latin typeface="+mn-lt"/>
              </a:rPr>
              <a:t>:2) </a:t>
            </a:r>
            <a:r>
              <a:rPr kumimoji="1" lang="en-US" altLang="zh-CN" dirty="0" smtClean="0">
                <a:latin typeface="+mn-lt"/>
              </a:rPr>
              <a:t>10um, resin by UPW, drying in cleanroom of class 100</a:t>
            </a:r>
          </a:p>
          <a:p>
            <a:pPr lvl="1"/>
            <a:r>
              <a:rPr kumimoji="1" lang="en-US" altLang="zh-CN" dirty="0" smtClean="0">
                <a:latin typeface="+mn-lt"/>
              </a:rPr>
              <a:t>Polishing every seam and BCP 10um before EBW</a:t>
            </a:r>
          </a:p>
          <a:p>
            <a:r>
              <a:rPr kumimoji="1" lang="en-US" altLang="zh-CN" dirty="0" smtClean="0">
                <a:latin typeface="+mn-lt"/>
              </a:rPr>
              <a:t>E-beam welding</a:t>
            </a:r>
          </a:p>
          <a:p>
            <a:pPr lvl="1"/>
            <a:r>
              <a:rPr kumimoji="1" lang="en-US" altLang="zh-CN" dirty="0" smtClean="0">
                <a:latin typeface="+mn-lt"/>
              </a:rPr>
              <a:t>EWB by two different parameters: </a:t>
            </a:r>
          </a:p>
          <a:p>
            <a:pPr lvl="2"/>
            <a:r>
              <a:rPr kumimoji="1" lang="en-US" altLang="zh-CN" sz="2300" dirty="0" smtClean="0">
                <a:solidFill>
                  <a:schemeClr val="tx2"/>
                </a:solidFill>
                <a:latin typeface="+mn-lt"/>
              </a:rPr>
              <a:t>#01, #02;</a:t>
            </a:r>
          </a:p>
          <a:p>
            <a:pPr lvl="2"/>
            <a:r>
              <a:rPr kumimoji="1" lang="en-US" altLang="zh-CN" sz="2300" dirty="0" smtClean="0">
                <a:solidFill>
                  <a:schemeClr val="tx2"/>
                </a:solidFill>
                <a:latin typeface="+mn-lt"/>
              </a:rPr>
              <a:t>#03, #04, #05.</a:t>
            </a:r>
            <a:endParaRPr kumimoji="1" lang="zh-CN" altLang="en-US" sz="2300" dirty="0" smtClean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36096" y="4509120"/>
            <a:ext cx="3211573" cy="2142890"/>
            <a:chOff x="4572000" y="1071546"/>
            <a:chExt cx="3925953" cy="250008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142984"/>
              <a:ext cx="1643074" cy="2378199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8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560"/>
            <a:stretch>
              <a:fillRect/>
            </a:stretch>
          </p:blipFill>
          <p:spPr bwMode="auto">
            <a:xfrm>
              <a:off x="6572264" y="1071546"/>
              <a:ext cx="1925689" cy="2500080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64393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Preparation and test of #02 HWR</a:t>
            </a:r>
            <a:endParaRPr kumimoji="1" lang="zh-CN" altLang="en-US" dirty="0"/>
          </a:p>
        </p:txBody>
      </p:sp>
      <p:grpSp>
        <p:nvGrpSpPr>
          <p:cNvPr id="5" name="组 26"/>
          <p:cNvGrpSpPr/>
          <p:nvPr/>
        </p:nvGrpSpPr>
        <p:grpSpPr>
          <a:xfrm>
            <a:off x="15633" y="980728"/>
            <a:ext cx="9144000" cy="5411641"/>
            <a:chOff x="15633" y="980728"/>
            <a:chExt cx="9144000" cy="5411641"/>
          </a:xfrm>
        </p:grpSpPr>
        <p:grpSp>
          <p:nvGrpSpPr>
            <p:cNvPr id="6" name="组 23"/>
            <p:cNvGrpSpPr/>
            <p:nvPr/>
          </p:nvGrpSpPr>
          <p:grpSpPr>
            <a:xfrm>
              <a:off x="15633" y="980728"/>
              <a:ext cx="9144000" cy="5411641"/>
              <a:chOff x="15633" y="980728"/>
              <a:chExt cx="9144000" cy="5411641"/>
            </a:xfrm>
          </p:grpSpPr>
          <p:grpSp>
            <p:nvGrpSpPr>
              <p:cNvPr id="9" name="组 17"/>
              <p:cNvGrpSpPr/>
              <p:nvPr/>
            </p:nvGrpSpPr>
            <p:grpSpPr>
              <a:xfrm>
                <a:off x="15633" y="980728"/>
                <a:ext cx="9144000" cy="5411641"/>
                <a:chOff x="15633" y="980728"/>
                <a:chExt cx="9144000" cy="5411641"/>
              </a:xfrm>
            </p:grpSpPr>
            <p:grpSp>
              <p:nvGrpSpPr>
                <p:cNvPr id="10" name="组 4"/>
                <p:cNvGrpSpPr/>
                <p:nvPr/>
              </p:nvGrpSpPr>
              <p:grpSpPr>
                <a:xfrm>
                  <a:off x="15633" y="980728"/>
                  <a:ext cx="9144000" cy="5411641"/>
                  <a:chOff x="15633" y="980728"/>
                  <a:chExt cx="9144000" cy="5411641"/>
                </a:xfrm>
              </p:grpSpPr>
              <p:pic>
                <p:nvPicPr>
                  <p:cNvPr id="3" name="图片 2" descr="2#.png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633" y="980728"/>
                    <a:ext cx="9144000" cy="5411641"/>
                  </a:xfrm>
                  <a:prstGeom prst="rect">
                    <a:avLst/>
                  </a:prstGeom>
                </p:spPr>
              </p:pic>
              <p:sp>
                <p:nvSpPr>
                  <p:cNvPr id="4" name="五角星 3"/>
                  <p:cNvSpPr/>
                  <p:nvPr/>
                </p:nvSpPr>
                <p:spPr bwMode="auto">
                  <a:xfrm>
                    <a:off x="4954690" y="3809364"/>
                    <a:ext cx="252028" cy="288032"/>
                  </a:xfrm>
                  <a:prstGeom prst="star5">
                    <a:avLst/>
                  </a:prstGeom>
                  <a:solidFill>
                    <a:srgbClr val="FF0000"/>
                  </a:solidFill>
                  <a:ln>
                    <a:headEnd/>
                    <a:tailEnd/>
                  </a:ln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Wingdings" pitchFamily="2" charset="2"/>
                      <a:buChar char="ü"/>
                      <a:tabLst/>
                    </a:pPr>
                    <a:endParaRPr kumimoji="0" lang="zh-CN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7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3982755" y="4910211"/>
                  <a:ext cx="1223963" cy="369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  <a:cs typeface="宋体" charset="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9pPr>
                </a:lstStyle>
                <a:p>
                  <a:r>
                    <a:rPr kumimoji="0" lang="en-US" altLang="zh-CN" sz="1800" b="1" dirty="0">
                      <a:solidFill>
                        <a:srgbClr val="0070C0"/>
                      </a:solidFill>
                    </a:rPr>
                    <a:t>Quench</a:t>
                  </a:r>
                  <a:endParaRPr kumimoji="0" lang="zh-CN" altLang="en-US" sz="1800" b="1" dirty="0">
                    <a:solidFill>
                      <a:srgbClr val="0070C0"/>
                    </a:solidFill>
                  </a:endParaRPr>
                </a:p>
              </p:txBody>
            </p:sp>
            <p:cxnSp>
              <p:nvCxnSpPr>
                <p:cNvPr id="8" name="直接箭头连接符 24"/>
                <p:cNvCxnSpPr>
                  <a:stCxn id="7" idx="0"/>
                </p:cNvCxnSpPr>
                <p:nvPr/>
              </p:nvCxnSpPr>
              <p:spPr>
                <a:xfrm flipV="1">
                  <a:off x="4594737" y="3969060"/>
                  <a:ext cx="611981" cy="94115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接箭头连接符 24"/>
                <p:cNvCxnSpPr/>
                <p:nvPr/>
              </p:nvCxnSpPr>
              <p:spPr>
                <a:xfrm flipV="1">
                  <a:off x="4716016" y="4725144"/>
                  <a:ext cx="1224136" cy="18506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箭头连接符 7"/>
                <p:cNvCxnSpPr/>
                <p:nvPr/>
              </p:nvCxnSpPr>
              <p:spPr>
                <a:xfrm flipH="1" flipV="1">
                  <a:off x="1439652" y="2492896"/>
                  <a:ext cx="468189" cy="52474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9"/>
                <p:cNvSpPr txBox="1"/>
                <p:nvPr/>
              </p:nvSpPr>
              <p:spPr>
                <a:xfrm>
                  <a:off x="1223628" y="3063239"/>
                  <a:ext cx="1368425" cy="33972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altLang="zh-CN" sz="16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Multipacting</a:t>
                  </a:r>
                  <a:endParaRPr lang="zh-CN" altLang="en-US" sz="1600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131522" y="2866937"/>
                <a:ext cx="3012986" cy="2682292"/>
              </a:xfrm>
              <a:prstGeom prst="rect">
                <a:avLst/>
              </a:prstGeom>
            </p:spPr>
          </p:pic>
        </p:grpSp>
        <p:sp>
          <p:nvSpPr>
            <p:cNvPr id="25" name="文本框 24"/>
            <p:cNvSpPr txBox="1"/>
            <p:nvPr/>
          </p:nvSpPr>
          <p:spPr bwMode="auto">
            <a:xfrm>
              <a:off x="63293" y="1034594"/>
              <a:ext cx="134266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zh-CN" sz="2200" b="1" dirty="0" smtClean="0">
                  <a:latin typeface="Arial Narrow" pitchFamily="34" charset="0"/>
                  <a:ea typeface="楷体_GB2312" pitchFamily="49" charset="-122"/>
                  <a:cs typeface="Times New Roman" pitchFamily="18" charset="0"/>
                </a:rPr>
                <a:t>29/01/2013</a:t>
              </a:r>
              <a:endParaRPr kumimoji="1" lang="zh-CN" altLang="en-US" sz="2200" b="1" dirty="0" smtClean="0">
                <a:latin typeface="Arial Narrow" pitchFamily="34" charset="0"/>
                <a:ea typeface="楷体_GB2312" pitchFamily="49" charset="-122"/>
                <a:cs typeface="Times New Roman" pitchFamily="18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 bwMode="auto">
            <a:xfrm>
              <a:off x="3268802" y="3538173"/>
              <a:ext cx="134266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zh-CN" sz="2200" b="1" dirty="0" smtClean="0">
                  <a:latin typeface="Arial Narrow" pitchFamily="34" charset="0"/>
                  <a:ea typeface="楷体_GB2312" pitchFamily="49" charset="-122"/>
                  <a:cs typeface="Times New Roman" pitchFamily="18" charset="0"/>
                </a:rPr>
                <a:t>01/12/2012</a:t>
              </a:r>
              <a:endParaRPr kumimoji="1" lang="zh-CN" altLang="en-US" sz="2200" b="1" dirty="0" smtClean="0">
                <a:latin typeface="Arial Narrow" pitchFamily="34" charset="0"/>
                <a:ea typeface="楷体_GB2312" pitchFamily="49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9788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14609"/>
    </mc:Choice>
    <mc:Fallback>
      <p:transition advTm="11460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</a:t>
            </a:r>
            <a:r>
              <a:rPr kumimoji="1" lang="en-US" altLang="zh-CN" dirty="0" smtClean="0"/>
              <a:t>reparation and test of #05 HWR</a:t>
            </a:r>
            <a:endParaRPr kumimoji="1" lang="zh-CN" altLang="en-US" dirty="0"/>
          </a:p>
        </p:txBody>
      </p:sp>
      <p:grpSp>
        <p:nvGrpSpPr>
          <p:cNvPr id="5" name="组 18"/>
          <p:cNvGrpSpPr/>
          <p:nvPr/>
        </p:nvGrpSpPr>
        <p:grpSpPr>
          <a:xfrm>
            <a:off x="0" y="1007444"/>
            <a:ext cx="9144000" cy="5411641"/>
            <a:chOff x="0" y="1007444"/>
            <a:chExt cx="9144000" cy="5411641"/>
          </a:xfrm>
        </p:grpSpPr>
        <p:grpSp>
          <p:nvGrpSpPr>
            <p:cNvPr id="6" name="组 15"/>
            <p:cNvGrpSpPr/>
            <p:nvPr/>
          </p:nvGrpSpPr>
          <p:grpSpPr>
            <a:xfrm>
              <a:off x="0" y="1007444"/>
              <a:ext cx="9144000" cy="5411641"/>
              <a:chOff x="0" y="1007444"/>
              <a:chExt cx="9144000" cy="5411641"/>
            </a:xfrm>
          </p:grpSpPr>
          <p:grpSp>
            <p:nvGrpSpPr>
              <p:cNvPr id="7" name="组 13"/>
              <p:cNvGrpSpPr/>
              <p:nvPr/>
            </p:nvGrpSpPr>
            <p:grpSpPr>
              <a:xfrm>
                <a:off x="0" y="1007444"/>
                <a:ext cx="9144000" cy="5411641"/>
                <a:chOff x="0" y="1007444"/>
                <a:chExt cx="9144000" cy="5411641"/>
              </a:xfrm>
            </p:grpSpPr>
            <p:grpSp>
              <p:nvGrpSpPr>
                <p:cNvPr id="11" name="组 4"/>
                <p:cNvGrpSpPr/>
                <p:nvPr/>
              </p:nvGrpSpPr>
              <p:grpSpPr>
                <a:xfrm>
                  <a:off x="0" y="1007444"/>
                  <a:ext cx="9144000" cy="5411641"/>
                  <a:chOff x="0" y="1007444"/>
                  <a:chExt cx="9144000" cy="5411641"/>
                </a:xfrm>
              </p:grpSpPr>
              <p:pic>
                <p:nvPicPr>
                  <p:cNvPr id="3" name="图片 2" descr="5#.pn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1007444"/>
                    <a:ext cx="9144000" cy="5411641"/>
                  </a:xfrm>
                  <a:prstGeom prst="rect">
                    <a:avLst/>
                  </a:prstGeom>
                </p:spPr>
              </p:pic>
              <p:sp>
                <p:nvSpPr>
                  <p:cNvPr id="4" name="五角星 3"/>
                  <p:cNvSpPr/>
                  <p:nvPr/>
                </p:nvSpPr>
                <p:spPr bwMode="auto">
                  <a:xfrm>
                    <a:off x="4954690" y="3809364"/>
                    <a:ext cx="252028" cy="288032"/>
                  </a:xfrm>
                  <a:prstGeom prst="star5">
                    <a:avLst/>
                  </a:prstGeom>
                  <a:solidFill>
                    <a:srgbClr val="FF0000"/>
                  </a:solidFill>
                  <a:ln>
                    <a:headEnd/>
                    <a:tailEnd/>
                  </a:ln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Wingdings" pitchFamily="2" charset="2"/>
                      <a:buChar char="ü"/>
                      <a:tabLst/>
                    </a:pPr>
                    <a:endParaRPr kumimoji="0" lang="zh-CN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</p:grpSp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1331640" y="2795151"/>
                  <a:ext cx="3128006" cy="2604490"/>
                </a:xfrm>
                <a:prstGeom prst="rect">
                  <a:avLst/>
                </a:prstGeom>
              </p:spPr>
            </p:pic>
            <p:sp>
              <p:nvSpPr>
                <p:cNvPr id="9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7740438" y="2980095"/>
                  <a:ext cx="1223963" cy="369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  <a:cs typeface="宋体" charset="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9pPr>
                </a:lstStyle>
                <a:p>
                  <a:r>
                    <a:rPr kumimoji="0" lang="en-US" altLang="zh-CN" sz="1800" b="1" dirty="0">
                      <a:solidFill>
                        <a:srgbClr val="0070C0"/>
                      </a:solidFill>
                    </a:rPr>
                    <a:t>Quench</a:t>
                  </a:r>
                  <a:endParaRPr kumimoji="0" lang="zh-CN" altLang="en-US" sz="1800" b="1" dirty="0">
                    <a:solidFill>
                      <a:srgbClr val="0070C0"/>
                    </a:solidFill>
                  </a:endParaRPr>
                </a:p>
              </p:txBody>
            </p:sp>
            <p:cxnSp>
              <p:nvCxnSpPr>
                <p:cNvPr id="10" name="直接箭头连接符 24"/>
                <p:cNvCxnSpPr/>
                <p:nvPr/>
              </p:nvCxnSpPr>
              <p:spPr>
                <a:xfrm flipH="1">
                  <a:off x="8136396" y="3392996"/>
                  <a:ext cx="216024" cy="7044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文本框 14"/>
              <p:cNvSpPr txBox="1"/>
              <p:nvPr/>
            </p:nvSpPr>
            <p:spPr bwMode="auto">
              <a:xfrm>
                <a:off x="2418" y="1055290"/>
                <a:ext cx="1342660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200" b="1" dirty="0" smtClean="0">
                    <a:latin typeface="Arial Narrow" pitchFamily="34" charset="0"/>
                    <a:ea typeface="楷体_GB2312" pitchFamily="49" charset="-122"/>
                    <a:cs typeface="Times New Roman" pitchFamily="18" charset="0"/>
                  </a:rPr>
                  <a:t>23/03/2013</a:t>
                </a:r>
                <a:endParaRPr kumimoji="1" lang="zh-CN" altLang="en-US" sz="2200" b="1" dirty="0" smtClean="0">
                  <a:latin typeface="Arial Narrow" pitchFamily="34" charset="0"/>
                  <a:ea typeface="楷体_GB2312" pitchFamily="49" charset="-122"/>
                  <a:cs typeface="Times New Roman" pitchFamily="18" charset="0"/>
                </a:endParaRPr>
              </a:p>
            </p:txBody>
          </p:sp>
        </p:grpSp>
        <p:pic>
          <p:nvPicPr>
            <p:cNvPr id="17" name="图片 16" descr="IMP-HWR010-S-005-失超温度曲线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11665" y="4185084"/>
              <a:ext cx="3896839" cy="13846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75165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14609"/>
    </mc:Choice>
    <mc:Fallback>
      <p:transition advTm="11460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图表 26"/>
          <p:cNvGraphicFramePr/>
          <p:nvPr/>
        </p:nvGraphicFramePr>
        <p:xfrm>
          <a:off x="-508" y="1654063"/>
          <a:ext cx="9064341" cy="526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Preparation and test of #03 HWR</a:t>
            </a:r>
            <a:endParaRPr kumimoji="1" lang="zh-CN" altLang="en-US" dirty="0"/>
          </a:p>
        </p:txBody>
      </p:sp>
      <p:cxnSp>
        <p:nvCxnSpPr>
          <p:cNvPr id="13" name="直接箭头连接符 7"/>
          <p:cNvCxnSpPr/>
          <p:nvPr/>
        </p:nvCxnSpPr>
        <p:spPr>
          <a:xfrm flipV="1">
            <a:off x="1619672" y="3465004"/>
            <a:ext cx="0" cy="11525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9"/>
          <p:cNvSpPr txBox="1"/>
          <p:nvPr/>
        </p:nvSpPr>
        <p:spPr>
          <a:xfrm>
            <a:off x="1007604" y="4653136"/>
            <a:ext cx="13684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</a:rPr>
              <a:t>Multipacting</a:t>
            </a:r>
            <a:endParaRPr lang="zh-CN" alt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5" name="直接箭头连接符 13"/>
          <p:cNvCxnSpPr/>
          <p:nvPr/>
        </p:nvCxnSpPr>
        <p:spPr>
          <a:xfrm flipV="1">
            <a:off x="3527599" y="3429000"/>
            <a:ext cx="756369" cy="109029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591780" y="4457427"/>
            <a:ext cx="2016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600" b="1" dirty="0">
                <a:solidFill>
                  <a:srgbClr val="00B050"/>
                </a:solidFill>
              </a:rPr>
              <a:t>Field Emission</a:t>
            </a:r>
            <a:endParaRPr kumimoji="0" lang="zh-CN" altLang="en-US" sz="1600" b="1" dirty="0">
              <a:solidFill>
                <a:srgbClr val="00B050"/>
              </a:solidFill>
            </a:endParaRPr>
          </a:p>
        </p:txBody>
      </p:sp>
      <p:cxnSp>
        <p:nvCxnSpPr>
          <p:cNvPr id="20" name="直接箭头连接符 13"/>
          <p:cNvCxnSpPr/>
          <p:nvPr/>
        </p:nvCxnSpPr>
        <p:spPr>
          <a:xfrm flipV="1">
            <a:off x="3311699" y="3430268"/>
            <a:ext cx="215900" cy="108902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 bwMode="auto">
          <a:xfrm>
            <a:off x="8159" y="1055290"/>
            <a:ext cx="13426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kumimoji="1" lang="en-US" altLang="zh-CN" sz="2200" b="1" dirty="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18/05/2013</a:t>
            </a:r>
            <a:endParaRPr kumimoji="1" lang="zh-CN" altLang="en-US" sz="2200" b="1" dirty="0" smtClean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5940152" y="3789040"/>
          <a:ext cx="3167845" cy="2105025"/>
        </p:xfrm>
        <a:graphic>
          <a:graphicData uri="http://schemas.openxmlformats.org/drawingml/2006/table">
            <a:tbl>
              <a:tblPr/>
              <a:tblGrid>
                <a:gridCol w="645753"/>
                <a:gridCol w="1291506"/>
                <a:gridCol w="1230586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#3 1st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#3 2nd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heavy BCP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1:1:1.5 150min 136.7um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Annealing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680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℃，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1E-3Pa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，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10h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，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leak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850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℃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3h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Slight BCP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 min(3 times),75um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30um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HPR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84bar 8h(3 times)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Baking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℃，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℃，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Cool down time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300K-150K 100min, 150K-130K 76min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，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130K-4K 80min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300K-150K 48min, 150K-130K 74min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，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130K-4K 100min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results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Failed due to FE or MP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Succeed with FE or MP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</a:tr>
            </a:tbl>
          </a:graphicData>
        </a:graphic>
      </p:graphicFrame>
      <p:sp>
        <p:nvSpPr>
          <p:cNvPr id="26" name="五角星 25"/>
          <p:cNvSpPr/>
          <p:nvPr/>
        </p:nvSpPr>
        <p:spPr bwMode="auto">
          <a:xfrm>
            <a:off x="4752020" y="3573016"/>
            <a:ext cx="252028" cy="288032"/>
          </a:xfrm>
          <a:prstGeom prst="star5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9" name="TextBox 16"/>
          <p:cNvSpPr txBox="1">
            <a:spLocks noChangeArrowheads="1"/>
          </p:cNvSpPr>
          <p:nvPr/>
        </p:nvSpPr>
        <p:spPr bwMode="auto">
          <a:xfrm>
            <a:off x="4571306" y="4571280"/>
            <a:ext cx="1223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 b="1" dirty="0">
                <a:solidFill>
                  <a:srgbClr val="0070C0"/>
                </a:solidFill>
              </a:rPr>
              <a:t>Quench</a:t>
            </a:r>
            <a:endParaRPr kumimoji="0" lang="zh-CN" altLang="en-US" sz="1800" b="1" dirty="0">
              <a:solidFill>
                <a:srgbClr val="0070C0"/>
              </a:solidFill>
            </a:endParaRPr>
          </a:p>
        </p:txBody>
      </p:sp>
      <p:cxnSp>
        <p:nvCxnSpPr>
          <p:cNvPr id="30" name="直接箭头连接符 22"/>
          <p:cNvCxnSpPr/>
          <p:nvPr/>
        </p:nvCxnSpPr>
        <p:spPr>
          <a:xfrm flipV="1">
            <a:off x="5472100" y="4514661"/>
            <a:ext cx="314558" cy="241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24"/>
          <p:cNvCxnSpPr>
            <a:stCxn id="29" idx="1"/>
          </p:cNvCxnSpPr>
          <p:nvPr/>
        </p:nvCxnSpPr>
        <p:spPr>
          <a:xfrm flipH="1" flipV="1">
            <a:off x="4355976" y="4571280"/>
            <a:ext cx="215330" cy="184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89941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14609"/>
    </mc:Choice>
    <mc:Fallback>
      <p:transition advTm="11460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Preparation and test of #04 HWR</a:t>
            </a:r>
            <a:endParaRPr kumimoji="1" lang="zh-CN" altLang="en-US" dirty="0"/>
          </a:p>
        </p:txBody>
      </p:sp>
      <p:grpSp>
        <p:nvGrpSpPr>
          <p:cNvPr id="3" name="组 35"/>
          <p:cNvGrpSpPr/>
          <p:nvPr/>
        </p:nvGrpSpPr>
        <p:grpSpPr>
          <a:xfrm>
            <a:off x="72008" y="1232756"/>
            <a:ext cx="9036496" cy="5115146"/>
            <a:chOff x="72008" y="1232756"/>
            <a:chExt cx="9036496" cy="5115146"/>
          </a:xfrm>
        </p:grpSpPr>
        <p:grpSp>
          <p:nvGrpSpPr>
            <p:cNvPr id="4" name="组 33"/>
            <p:cNvGrpSpPr/>
            <p:nvPr/>
          </p:nvGrpSpPr>
          <p:grpSpPr>
            <a:xfrm>
              <a:off x="72008" y="1232756"/>
              <a:ext cx="9036496" cy="5115146"/>
              <a:chOff x="72008" y="1232756"/>
              <a:chExt cx="9036496" cy="5115146"/>
            </a:xfrm>
          </p:grpSpPr>
          <p:grpSp>
            <p:nvGrpSpPr>
              <p:cNvPr id="5" name="组 14"/>
              <p:cNvGrpSpPr/>
              <p:nvPr/>
            </p:nvGrpSpPr>
            <p:grpSpPr>
              <a:xfrm>
                <a:off x="72008" y="1232756"/>
                <a:ext cx="9036496" cy="5115146"/>
                <a:chOff x="72008" y="1232756"/>
                <a:chExt cx="9036496" cy="5115146"/>
              </a:xfrm>
            </p:grpSpPr>
            <p:grpSp>
              <p:nvGrpSpPr>
                <p:cNvPr id="6" name="组 12"/>
                <p:cNvGrpSpPr/>
                <p:nvPr/>
              </p:nvGrpSpPr>
              <p:grpSpPr>
                <a:xfrm>
                  <a:off x="72008" y="1232756"/>
                  <a:ext cx="9036496" cy="5115146"/>
                  <a:chOff x="0" y="1232756"/>
                  <a:chExt cx="9641766" cy="5115146"/>
                </a:xfrm>
              </p:grpSpPr>
              <p:pic>
                <p:nvPicPr>
                  <p:cNvPr id="8" name="图片 7" descr="4#.pn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1232756"/>
                    <a:ext cx="9144000" cy="5115146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 descr="radiation.png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1232757"/>
                    <a:ext cx="9641766" cy="511514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4" name="五角星 13"/>
                <p:cNvSpPr/>
                <p:nvPr/>
              </p:nvSpPr>
              <p:spPr bwMode="auto">
                <a:xfrm>
                  <a:off x="4680012" y="3645024"/>
                  <a:ext cx="252028" cy="288032"/>
                </a:xfrm>
                <a:prstGeom prst="star5">
                  <a:avLst/>
                </a:prstGeom>
                <a:solidFill>
                  <a:srgbClr val="FF0000"/>
                </a:solidFill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itchFamily="2" charset="2"/>
                    <a:buChar char="ü"/>
                    <a:tabLst/>
                  </a:pPr>
                  <a:endParaRPr kumimoji="0" lang="zh-CN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endParaRPr>
                </a:p>
              </p:txBody>
            </p:sp>
          </p:grpSp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62496" y="3208628"/>
                <a:ext cx="3073400" cy="2298700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>
                <a:spLocks noChangeArrowheads="1"/>
              </p:cNvSpPr>
              <p:nvPr/>
            </p:nvSpPr>
            <p:spPr bwMode="auto">
              <a:xfrm>
                <a:off x="6062945" y="4956635"/>
                <a:ext cx="122396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r>
                  <a:rPr kumimoji="0" lang="en-US" altLang="zh-CN" sz="1800" b="1" dirty="0">
                    <a:solidFill>
                      <a:srgbClr val="0070C0"/>
                    </a:solidFill>
                  </a:rPr>
                  <a:t>Quench</a:t>
                </a:r>
                <a:endParaRPr kumimoji="0" lang="zh-CN" altLang="en-US" sz="1800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9" name="直接箭头连接符 20"/>
              <p:cNvCxnSpPr/>
              <p:nvPr/>
            </p:nvCxnSpPr>
            <p:spPr>
              <a:xfrm flipV="1">
                <a:off x="7056276" y="5106112"/>
                <a:ext cx="972108" cy="354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22"/>
              <p:cNvCxnSpPr/>
              <p:nvPr/>
            </p:nvCxnSpPr>
            <p:spPr>
              <a:xfrm flipH="1" flipV="1">
                <a:off x="6372200" y="4113077"/>
                <a:ext cx="180020" cy="9930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4"/>
              <p:cNvCxnSpPr>
                <a:stCxn id="17" idx="1"/>
              </p:cNvCxnSpPr>
              <p:nvPr/>
            </p:nvCxnSpPr>
            <p:spPr>
              <a:xfrm flipH="1" flipV="1">
                <a:off x="4694644" y="4617132"/>
                <a:ext cx="1368301" cy="52444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箭头连接符 13"/>
              <p:cNvCxnSpPr/>
              <p:nvPr/>
            </p:nvCxnSpPr>
            <p:spPr>
              <a:xfrm flipH="1">
                <a:off x="3525687" y="2489407"/>
                <a:ext cx="504055" cy="36894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5" name="TextBox 15"/>
              <p:cNvSpPr txBox="1">
                <a:spLocks noChangeArrowheads="1"/>
              </p:cNvSpPr>
              <p:nvPr/>
            </p:nvSpPr>
            <p:spPr bwMode="auto">
              <a:xfrm>
                <a:off x="3167844" y="2024844"/>
                <a:ext cx="2016125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r>
                  <a:rPr kumimoji="0" lang="en-US" altLang="zh-CN" sz="1600" b="1" dirty="0">
                    <a:solidFill>
                      <a:srgbClr val="00B050"/>
                    </a:solidFill>
                  </a:rPr>
                  <a:t>Field Emission</a:t>
                </a:r>
                <a:endParaRPr kumimoji="0" lang="zh-CN" altLang="en-US" sz="1600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 bwMode="auto">
            <a:xfrm>
              <a:off x="72008" y="1270425"/>
              <a:ext cx="134266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zh-CN" sz="2200" b="1" dirty="0" smtClean="0">
                  <a:latin typeface="Arial Narrow" pitchFamily="34" charset="0"/>
                  <a:ea typeface="楷体_GB2312" pitchFamily="49" charset="-122"/>
                  <a:cs typeface="Times New Roman" pitchFamily="18" charset="0"/>
                </a:rPr>
                <a:t>08/06/2013</a:t>
              </a:r>
              <a:endParaRPr kumimoji="1" lang="zh-CN" altLang="en-US" sz="2200" b="1" dirty="0" smtClean="0">
                <a:latin typeface="Arial Narrow" pitchFamily="34" charset="0"/>
                <a:ea typeface="楷体_GB2312" pitchFamily="49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80353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14609"/>
    </mc:Choice>
    <mc:Fallback>
      <p:transition advTm="114609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MPCAS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经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 bwMode="auto">
        <a:noFill/>
        <a:ln>
          <a:headEnd/>
          <a:tailEnd/>
        </a:ln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just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ü"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  <a:cs typeface="Times New Roman" pitchFamily="18" charset="0"/>
          </a:defRPr>
        </a:defPPr>
      </a:lstStyle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spDef>
    <a:txDef>
      <a:spPr bwMode="auto">
        <a:noFill/>
        <a:ln w="9525">
          <a:noFill/>
          <a:miter lim="800000"/>
          <a:headEnd/>
          <a:tailEnd/>
        </a:ln>
      </a:spPr>
      <a:bodyPr wrap="none" rtlCol="0">
        <a:spAutoFit/>
      </a:bodyPr>
      <a:lstStyle>
        <a:defPPr>
          <a:defRPr sz="2200" dirty="0" smtClean="0">
            <a:latin typeface="Arial Narrow" pitchFamily="34" charset="0"/>
            <a:ea typeface="楷体_GB2312" pitchFamily="49" charset="-122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IMPCAS.potx</Template>
  <TotalTime>31181</TotalTime>
  <Words>1243</Words>
  <Application>Microsoft Office PowerPoint</Application>
  <PresentationFormat>全屏显示(4:3)</PresentationFormat>
  <Paragraphs>278</Paragraphs>
  <Slides>29</Slides>
  <Notes>15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IMPCAS</vt:lpstr>
      <vt:lpstr>HWR and Test Cryomodule for China ADS </vt:lpstr>
      <vt:lpstr>Contents</vt:lpstr>
      <vt:lpstr>Layout of C-ADS</vt:lpstr>
      <vt:lpstr>EM Parameters of IMP-HWR010</vt:lpstr>
      <vt:lpstr>Drawing, Machining, and EBW</vt:lpstr>
      <vt:lpstr>Preparation and test of #02 HWR</vt:lpstr>
      <vt:lpstr>Preparation and test of #05 HWR</vt:lpstr>
      <vt:lpstr>Preparation and test of #03 HWR</vt:lpstr>
      <vt:lpstr>Preparation and test of #04 HWR</vt:lpstr>
      <vt:lpstr>HWR Helium Vessel Structures</vt:lpstr>
      <vt:lpstr>The welding process 2</vt:lpstr>
      <vt:lpstr>Df/dp without Stiffening ribs</vt:lpstr>
      <vt:lpstr>Stiffening ribs Design</vt:lpstr>
      <vt:lpstr>Df/dp with Stiffening ribs</vt:lpstr>
      <vt:lpstr>Mass production of HWRs</vt:lpstr>
      <vt:lpstr>Introduction of CM for injector II </vt:lpstr>
      <vt:lpstr>Design of TCM1</vt:lpstr>
      <vt:lpstr>Cooling scheme of TCM1</vt:lpstr>
      <vt:lpstr>Cavity, coupler and tuner in TCM1</vt:lpstr>
      <vt:lpstr>TCM1 assembling</vt:lpstr>
      <vt:lpstr>TCM1 horizontal test</vt:lpstr>
      <vt:lpstr>Temperature at Different Places </vt:lpstr>
      <vt:lpstr>Cool-down curve</vt:lpstr>
      <vt:lpstr>Epeak vs Q0 from VT to HT</vt:lpstr>
      <vt:lpstr>Lessons learned from horizontal testing</vt:lpstr>
      <vt:lpstr>Cryomodule components-CM6</vt:lpstr>
      <vt:lpstr>Cryomodule components-CM6 </vt:lpstr>
      <vt:lpstr>Summary</vt:lpstr>
      <vt:lpstr>Thanks for your attention!</vt:lpstr>
    </vt:vector>
  </TitlesOfParts>
  <Company>LENOVO CUSTOMER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 USER</dc:creator>
  <cp:lastModifiedBy>yueweiming</cp:lastModifiedBy>
  <cp:revision>1774</cp:revision>
  <dcterms:created xsi:type="dcterms:W3CDTF">2010-03-25T13:47:32Z</dcterms:created>
  <dcterms:modified xsi:type="dcterms:W3CDTF">2014-05-14T19:44:24Z</dcterms:modified>
</cp:coreProperties>
</file>