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61" r:id="rId3"/>
    <p:sldId id="262" r:id="rId4"/>
    <p:sldId id="281" r:id="rId5"/>
    <p:sldId id="276" r:id="rId6"/>
    <p:sldId id="275" r:id="rId7"/>
    <p:sldId id="278" r:id="rId8"/>
    <p:sldId id="277" r:id="rId9"/>
    <p:sldId id="270" r:id="rId10"/>
    <p:sldId id="268" r:id="rId11"/>
    <p:sldId id="258" r:id="rId12"/>
    <p:sldId id="274" r:id="rId13"/>
    <p:sldId id="279" r:id="rId14"/>
    <p:sldId id="280" r:id="rId15"/>
    <p:sldId id="273" r:id="rId16"/>
    <p:sldId id="257" r:id="rId17"/>
    <p:sldId id="260" r:id="rId18"/>
    <p:sldId id="272" r:id="rId19"/>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94" y="-2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388A1D9-B8CE-4710-86C8-91D6CB5A2C1D}" type="datetimeFigureOut">
              <a:rPr lang="en-GB" smtClean="0"/>
              <a:t>15/05/2014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DB42D45-13B7-4889-A89B-58FC41479770}" type="slidenum">
              <a:rPr lang="en-GB" smtClean="0"/>
              <a:t>‹#›</a:t>
            </a:fld>
            <a:endParaRPr lang="en-GB"/>
          </a:p>
        </p:txBody>
      </p:sp>
    </p:spTree>
    <p:extLst>
      <p:ext uri="{BB962C8B-B14F-4D97-AF65-F5344CB8AC3E}">
        <p14:creationId xmlns:p14="http://schemas.microsoft.com/office/powerpoint/2010/main" val="42140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6" name="Slide Number Placeholder 5"/>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55657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6" name="Slide Number Placeholder 5"/>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19536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6" name="Slide Number Placeholder 5"/>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139924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6" name="Slide Number Placeholder 5"/>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73124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6" name="Slide Number Placeholder 5"/>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28465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5/15/2014</a:t>
            </a:r>
            <a:endParaRPr lang="en-US"/>
          </a:p>
        </p:txBody>
      </p:sp>
      <p:sp>
        <p:nvSpPr>
          <p:cNvPr id="6" name="Footer Placeholder 5"/>
          <p:cNvSpPr>
            <a:spLocks noGrp="1"/>
          </p:cNvSpPr>
          <p:nvPr>
            <p:ph type="ftr" sz="quarter" idx="11"/>
          </p:nvPr>
        </p:nvSpPr>
        <p:spPr/>
        <p:txBody>
          <a:bodyPr/>
          <a:lstStyle/>
          <a:p>
            <a:r>
              <a:rPr lang="en-US" smtClean="0"/>
              <a:t>SLHiPP-4</a:t>
            </a:r>
            <a:endParaRPr lang="en-US"/>
          </a:p>
        </p:txBody>
      </p:sp>
      <p:sp>
        <p:nvSpPr>
          <p:cNvPr id="7" name="Slide Number Placeholder 6"/>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408520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5/15/2014</a:t>
            </a:r>
            <a:endParaRPr lang="en-US"/>
          </a:p>
        </p:txBody>
      </p:sp>
      <p:sp>
        <p:nvSpPr>
          <p:cNvPr id="8" name="Footer Placeholder 7"/>
          <p:cNvSpPr>
            <a:spLocks noGrp="1"/>
          </p:cNvSpPr>
          <p:nvPr>
            <p:ph type="ftr" sz="quarter" idx="11"/>
          </p:nvPr>
        </p:nvSpPr>
        <p:spPr/>
        <p:txBody>
          <a:bodyPr/>
          <a:lstStyle/>
          <a:p>
            <a:r>
              <a:rPr lang="en-US" smtClean="0"/>
              <a:t>SLHiPP-4</a:t>
            </a:r>
            <a:endParaRPr lang="en-US"/>
          </a:p>
        </p:txBody>
      </p:sp>
      <p:sp>
        <p:nvSpPr>
          <p:cNvPr id="9" name="Slide Number Placeholder 8"/>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189250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5/15/2014</a:t>
            </a:r>
            <a:endParaRPr lang="en-US"/>
          </a:p>
        </p:txBody>
      </p:sp>
      <p:sp>
        <p:nvSpPr>
          <p:cNvPr id="4" name="Footer Placeholder 3"/>
          <p:cNvSpPr>
            <a:spLocks noGrp="1"/>
          </p:cNvSpPr>
          <p:nvPr>
            <p:ph type="ftr" sz="quarter" idx="11"/>
          </p:nvPr>
        </p:nvSpPr>
        <p:spPr/>
        <p:txBody>
          <a:bodyPr/>
          <a:lstStyle/>
          <a:p>
            <a:r>
              <a:rPr lang="en-US" smtClean="0"/>
              <a:t>SLHiPP-4</a:t>
            </a:r>
            <a:endParaRPr lang="en-US"/>
          </a:p>
        </p:txBody>
      </p:sp>
      <p:sp>
        <p:nvSpPr>
          <p:cNvPr id="5" name="Slide Number Placeholder 4"/>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395185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5/15/2014</a:t>
            </a:r>
            <a:endParaRPr lang="en-US"/>
          </a:p>
        </p:txBody>
      </p:sp>
      <p:sp>
        <p:nvSpPr>
          <p:cNvPr id="3" name="Footer Placeholder 2"/>
          <p:cNvSpPr>
            <a:spLocks noGrp="1"/>
          </p:cNvSpPr>
          <p:nvPr>
            <p:ph type="ftr" sz="quarter" idx="11"/>
          </p:nvPr>
        </p:nvSpPr>
        <p:spPr/>
        <p:txBody>
          <a:bodyPr/>
          <a:lstStyle/>
          <a:p>
            <a:r>
              <a:rPr lang="en-US" smtClean="0"/>
              <a:t>SLHiPP-4</a:t>
            </a:r>
            <a:endParaRPr lang="en-US"/>
          </a:p>
        </p:txBody>
      </p:sp>
      <p:sp>
        <p:nvSpPr>
          <p:cNvPr id="4" name="Slide Number Placeholder 3"/>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2207923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5/15/2014</a:t>
            </a:r>
            <a:endParaRPr lang="en-US"/>
          </a:p>
        </p:txBody>
      </p:sp>
      <p:sp>
        <p:nvSpPr>
          <p:cNvPr id="6" name="Footer Placeholder 5"/>
          <p:cNvSpPr>
            <a:spLocks noGrp="1"/>
          </p:cNvSpPr>
          <p:nvPr>
            <p:ph type="ftr" sz="quarter" idx="11"/>
          </p:nvPr>
        </p:nvSpPr>
        <p:spPr/>
        <p:txBody>
          <a:bodyPr/>
          <a:lstStyle/>
          <a:p>
            <a:r>
              <a:rPr lang="en-US" smtClean="0"/>
              <a:t>SLHiPP-4</a:t>
            </a:r>
            <a:endParaRPr lang="en-US"/>
          </a:p>
        </p:txBody>
      </p:sp>
      <p:sp>
        <p:nvSpPr>
          <p:cNvPr id="7" name="Slide Number Placeholder 6"/>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2037364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5/15/2014</a:t>
            </a:r>
            <a:endParaRPr lang="en-US"/>
          </a:p>
        </p:txBody>
      </p:sp>
      <p:sp>
        <p:nvSpPr>
          <p:cNvPr id="6" name="Footer Placeholder 5"/>
          <p:cNvSpPr>
            <a:spLocks noGrp="1"/>
          </p:cNvSpPr>
          <p:nvPr>
            <p:ph type="ftr" sz="quarter" idx="11"/>
          </p:nvPr>
        </p:nvSpPr>
        <p:spPr/>
        <p:txBody>
          <a:bodyPr/>
          <a:lstStyle/>
          <a:p>
            <a:r>
              <a:rPr lang="en-US" smtClean="0"/>
              <a:t>SLHiPP-4</a:t>
            </a:r>
            <a:endParaRPr lang="en-US"/>
          </a:p>
        </p:txBody>
      </p:sp>
      <p:sp>
        <p:nvSpPr>
          <p:cNvPr id="7" name="Slide Number Placeholder 6"/>
          <p:cNvSpPr>
            <a:spLocks noGrp="1"/>
          </p:cNvSpPr>
          <p:nvPr>
            <p:ph type="sldNum" sz="quarter" idx="12"/>
          </p:nvPr>
        </p:nvSpPr>
        <p:spPr/>
        <p:txBody>
          <a:bodyPr/>
          <a:lstStyle/>
          <a:p>
            <a:fld id="{F396C3F4-8BD0-EE42-8FCA-D5D47207EA4A}" type="slidenum">
              <a:rPr lang="en-US" smtClean="0"/>
              <a:t>‹#›</a:t>
            </a:fld>
            <a:endParaRPr lang="en-US"/>
          </a:p>
        </p:txBody>
      </p:sp>
    </p:spTree>
    <p:extLst>
      <p:ext uri="{BB962C8B-B14F-4D97-AF65-F5344CB8AC3E}">
        <p14:creationId xmlns:p14="http://schemas.microsoft.com/office/powerpoint/2010/main" val="144201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5/15/2014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SLHiPP-4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6C3F4-8BD0-EE42-8FCA-D5D47207EA4A}" type="slidenum">
              <a:rPr lang="en-US" smtClean="0"/>
              <a:t>‹#›</a:t>
            </a:fld>
            <a:endParaRPr lang="en-US"/>
          </a:p>
        </p:txBody>
      </p:sp>
    </p:spTree>
    <p:extLst>
      <p:ext uri="{BB962C8B-B14F-4D97-AF65-F5344CB8AC3E}">
        <p14:creationId xmlns:p14="http://schemas.microsoft.com/office/powerpoint/2010/main" val="3085917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38175"/>
            <a:ext cx="7772400" cy="5429250"/>
          </a:xfrm>
        </p:spPr>
        <p:txBody>
          <a:bodyPr>
            <a:normAutofit fontScale="90000"/>
          </a:bodyPr>
          <a:lstStyle/>
          <a:p>
            <a:r>
              <a:rPr lang="en-US" sz="6600" dirty="0" smtClean="0"/>
              <a:t>Upgrade of </a:t>
            </a:r>
            <a:r>
              <a:rPr lang="en-US" sz="6600" dirty="0" smtClean="0"/>
              <a:t>CERN SM18 </a:t>
            </a:r>
            <a:r>
              <a:rPr lang="en-US" sz="6600" dirty="0" smtClean="0"/>
              <a:t/>
            </a:r>
            <a:br>
              <a:rPr lang="en-US" sz="6600" dirty="0" smtClean="0"/>
            </a:br>
            <a:r>
              <a:rPr lang="en-US" sz="6600" dirty="0" smtClean="0"/>
              <a:t>Infrastructure</a:t>
            </a:r>
            <a:br>
              <a:rPr lang="en-US" sz="6600" dirty="0" smtClean="0"/>
            </a:br>
            <a:r>
              <a:rPr lang="en-US" sz="2800" dirty="0" smtClean="0">
                <a:solidFill>
                  <a:schemeClr val="tx2"/>
                </a:solidFill>
              </a:rPr>
              <a:t> </a:t>
            </a:r>
            <a:br>
              <a:rPr lang="en-US" sz="2800" dirty="0" smtClean="0">
                <a:solidFill>
                  <a:schemeClr val="tx2"/>
                </a:solidFill>
              </a:rPr>
            </a:br>
            <a:r>
              <a:rPr lang="en-US" sz="2800" dirty="0" smtClean="0">
                <a:solidFill>
                  <a:schemeClr val="tx2"/>
                </a:solidFill>
              </a:rPr>
              <a:t>P. Maesen on behalf of </a:t>
            </a:r>
            <a:br>
              <a:rPr lang="en-US" sz="2800" dirty="0" smtClean="0">
                <a:solidFill>
                  <a:schemeClr val="tx2"/>
                </a:solidFill>
              </a:rPr>
            </a:br>
            <a:r>
              <a:rPr lang="en-US" sz="2800" dirty="0" smtClean="0">
                <a:solidFill>
                  <a:schemeClr val="tx2"/>
                </a:solidFill>
              </a:rPr>
              <a:t>BE/RF-SRF section</a:t>
            </a:r>
            <a:br>
              <a:rPr lang="en-US" sz="2800" dirty="0" smtClean="0">
                <a:solidFill>
                  <a:schemeClr val="tx2"/>
                </a:solidFill>
              </a:rPr>
            </a:br>
            <a:r>
              <a:rPr lang="en-US" sz="2800" dirty="0" smtClean="0">
                <a:solidFill>
                  <a:schemeClr val="tx2"/>
                </a:solidFill>
              </a:rPr>
              <a:t/>
            </a:r>
            <a:br>
              <a:rPr lang="en-US" sz="2800" dirty="0" smtClean="0">
                <a:solidFill>
                  <a:schemeClr val="tx2"/>
                </a:solidFill>
              </a:rPr>
            </a:br>
            <a:r>
              <a:rPr lang="en-US" sz="2800" dirty="0" smtClean="0">
                <a:solidFill>
                  <a:schemeClr val="tx2"/>
                </a:solidFill>
              </a:rPr>
              <a:t/>
            </a:r>
            <a:br>
              <a:rPr lang="en-US" sz="2800" dirty="0" smtClean="0">
                <a:solidFill>
                  <a:schemeClr val="tx2"/>
                </a:solidFill>
              </a:rPr>
            </a:br>
            <a:r>
              <a:rPr lang="en-US" sz="1600" dirty="0" smtClean="0">
                <a:solidFill>
                  <a:schemeClr val="tx2"/>
                </a:solidFill>
              </a:rPr>
              <a:t>Following :</a:t>
            </a:r>
            <a:br>
              <a:rPr lang="en-US" sz="1600" dirty="0" smtClean="0">
                <a:solidFill>
                  <a:schemeClr val="tx2"/>
                </a:solidFill>
              </a:rPr>
            </a:br>
            <a:r>
              <a:rPr lang="en-US" sz="1600" dirty="0" smtClean="0">
                <a:solidFill>
                  <a:schemeClr val="tx2"/>
                </a:solidFill>
              </a:rPr>
              <a:t>	1.   </a:t>
            </a:r>
            <a:r>
              <a:rPr lang="en-GB" sz="1600" dirty="0" smtClean="0"/>
              <a:t>J</a:t>
            </a:r>
            <a:r>
              <a:rPr lang="en-GB" sz="1600" dirty="0"/>
              <a:t>. Chambrillon, M. Therasse, O. Brunner, P. Maesen, O. Pirotte, B. Vullierme and W. Weingarten, "CERN SRF Assembling and Test Facilities", </a:t>
            </a:r>
            <a:r>
              <a:rPr lang="en-US" sz="1600" i="1" dirty="0"/>
              <a:t>Proceedings of SRF2011, Chicago, IL USA</a:t>
            </a:r>
            <a:r>
              <a:rPr lang="en-US" sz="1600" dirty="0"/>
              <a:t>, </a:t>
            </a:r>
            <a:r>
              <a:rPr lang="en-GB" sz="1600" dirty="0"/>
              <a:t/>
            </a:r>
            <a:br>
              <a:rPr lang="en-GB" sz="1600" dirty="0"/>
            </a:br>
            <a:r>
              <a:rPr lang="en-GB" sz="1600" dirty="0"/>
              <a:t/>
            </a:r>
            <a:br>
              <a:rPr lang="en-GB" sz="1600" dirty="0"/>
            </a:br>
            <a:r>
              <a:rPr lang="en-GB" sz="1600" dirty="0" smtClean="0"/>
              <a:t>2.   </a:t>
            </a:r>
            <a:r>
              <a:rPr lang="en-US" sz="1600" dirty="0" smtClean="0"/>
              <a:t>O</a:t>
            </a:r>
            <a:r>
              <a:rPr lang="en-US" sz="1600" dirty="0"/>
              <a:t>. </a:t>
            </a:r>
            <a:r>
              <a:rPr lang="en-US" sz="1600" dirty="0" smtClean="0"/>
              <a:t>Pirotte, </a:t>
            </a:r>
            <a:r>
              <a:rPr lang="en-US" sz="1600" dirty="0"/>
              <a:t>V. </a:t>
            </a:r>
            <a:r>
              <a:rPr lang="en-US" sz="1600" dirty="0" smtClean="0"/>
              <a:t>Benda, </a:t>
            </a:r>
            <a:r>
              <a:rPr lang="en-US" sz="1600" dirty="0"/>
              <a:t>O. </a:t>
            </a:r>
            <a:r>
              <a:rPr lang="en-US" sz="1600" dirty="0" smtClean="0"/>
              <a:t>Brunner, </a:t>
            </a:r>
            <a:r>
              <a:rPr lang="en-US" sz="1600" dirty="0"/>
              <a:t>V. </a:t>
            </a:r>
            <a:r>
              <a:rPr lang="en-US" sz="1600" dirty="0" smtClean="0"/>
              <a:t>Inglese, </a:t>
            </a:r>
            <a:r>
              <a:rPr lang="en-US" sz="1600" dirty="0"/>
              <a:t>T. </a:t>
            </a:r>
            <a:r>
              <a:rPr lang="en-US" sz="1600" dirty="0" smtClean="0"/>
              <a:t>Koettig, </a:t>
            </a:r>
            <a:r>
              <a:rPr lang="en-US" sz="1600" dirty="0"/>
              <a:t>P. </a:t>
            </a:r>
            <a:r>
              <a:rPr lang="en-US" sz="1600" dirty="0" smtClean="0"/>
              <a:t>Maesen, </a:t>
            </a:r>
            <a:r>
              <a:rPr lang="en-US" sz="1600" dirty="0"/>
              <a:t>and B. </a:t>
            </a:r>
            <a:r>
              <a:rPr lang="en-US" sz="1600" dirty="0" smtClean="0"/>
              <a:t>Vullierme</a:t>
            </a:r>
            <a:r>
              <a:rPr lang="en-GB" sz="1600" dirty="0"/>
              <a:t/>
            </a:r>
            <a:br>
              <a:rPr lang="en-GB" sz="1600" dirty="0"/>
            </a:br>
            <a:r>
              <a:rPr lang="en-GB" sz="1600" dirty="0" smtClean="0"/>
              <a:t>“</a:t>
            </a:r>
            <a:r>
              <a:rPr lang="en-US" sz="1600" dirty="0" smtClean="0"/>
              <a:t>Upgrade </a:t>
            </a:r>
            <a:r>
              <a:rPr lang="en-US" sz="1600" dirty="0"/>
              <a:t>of the Cryogenic CERN RF Test </a:t>
            </a:r>
            <a:r>
              <a:rPr lang="en-US" sz="1600" dirty="0" smtClean="0"/>
              <a:t>Facility”,</a:t>
            </a:r>
            <a:r>
              <a:rPr lang="en-US" sz="1400" dirty="0"/>
              <a:t> </a:t>
            </a:r>
            <a:r>
              <a:rPr lang="en-US" sz="1600" dirty="0"/>
              <a:t>Cryogenic Engineering Conference &amp; International Cryogenic Materials Conference </a:t>
            </a:r>
            <a:r>
              <a:rPr lang="en-US" sz="1600" dirty="0" smtClean="0"/>
              <a:t>2013,</a:t>
            </a:r>
            <a:r>
              <a:rPr lang="en-US" sz="1600" b="1" dirty="0" smtClean="0"/>
              <a:t> </a:t>
            </a:r>
            <a:r>
              <a:rPr lang="en-US" sz="1600" dirty="0" smtClean="0"/>
              <a:t>Anchorage</a:t>
            </a:r>
            <a:r>
              <a:rPr lang="en-US" sz="1600" dirty="0"/>
              <a:t>, United </a:t>
            </a:r>
            <a:r>
              <a:rPr lang="en-US" sz="1600" dirty="0" smtClean="0"/>
              <a:t>States</a:t>
            </a:r>
            <a:r>
              <a:rPr lang="en-GB" sz="1600" dirty="0"/>
              <a:t/>
            </a:r>
            <a:br>
              <a:rPr lang="en-GB" sz="1600" dirty="0"/>
            </a:br>
            <a:endParaRPr lang="en-US" sz="1600" dirty="0">
              <a:solidFill>
                <a:schemeClr val="tx2"/>
              </a:solidFill>
            </a:endParaRPr>
          </a:p>
        </p:txBody>
      </p:sp>
    </p:spTree>
    <p:extLst>
      <p:ext uri="{BB962C8B-B14F-4D97-AF65-F5344CB8AC3E}">
        <p14:creationId xmlns:p14="http://schemas.microsoft.com/office/powerpoint/2010/main" val="1844546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Ultra pure water production</a:t>
            </a:r>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1895475" y="1263315"/>
            <a:ext cx="7086599" cy="5594684"/>
          </a:xfrm>
          <a:prstGeom prst="rect">
            <a:avLst/>
          </a:prstGeom>
        </p:spPr>
      </p:pic>
      <p:sp>
        <p:nvSpPr>
          <p:cNvPr id="7" name="AutoShape 8"/>
          <p:cNvSpPr>
            <a:spLocks noChangeArrowheads="1"/>
          </p:cNvSpPr>
          <p:nvPr/>
        </p:nvSpPr>
        <p:spPr bwMode="auto">
          <a:xfrm>
            <a:off x="647699" y="1263316"/>
            <a:ext cx="3190876" cy="1556084"/>
          </a:xfrm>
          <a:prstGeom prst="wedgeRectCallout">
            <a:avLst>
              <a:gd name="adj1" fmla="val 47694"/>
              <a:gd name="adj2" fmla="val 71668"/>
            </a:avLst>
          </a:prstGeom>
          <a:solidFill>
            <a:schemeClr val="tx2">
              <a:lumMod val="60000"/>
              <a:lumOff val="40000"/>
            </a:schemeClr>
          </a:solidFill>
          <a:ln w="12700">
            <a:solidFill>
              <a:schemeClr val="tx1"/>
            </a:solidFill>
            <a:miter lim="800000"/>
            <a:headEnd type="none" w="sm" len="sm"/>
            <a:tailEnd type="none" w="sm" len="sm"/>
          </a:ln>
          <a:effectLst/>
        </p:spPr>
        <p:txBody>
          <a:bodyPr/>
          <a:lstStyle/>
          <a:p>
            <a:r>
              <a:rPr lang="en-US" dirty="0" smtClean="0">
                <a:solidFill>
                  <a:schemeClr val="bg1"/>
                </a:solidFill>
              </a:rPr>
              <a:t>Delivered and commissioned in Oct’13</a:t>
            </a:r>
          </a:p>
          <a:p>
            <a:r>
              <a:rPr lang="en-US" dirty="0" smtClean="0">
                <a:solidFill>
                  <a:schemeClr val="bg1"/>
                </a:solidFill>
              </a:rPr>
              <a:t>Emptied and displaced for site</a:t>
            </a:r>
          </a:p>
          <a:p>
            <a:r>
              <a:rPr lang="en-US" dirty="0" smtClean="0">
                <a:solidFill>
                  <a:schemeClr val="bg1"/>
                </a:solidFill>
              </a:rPr>
              <a:t>To be placed in final position and restarted…</a:t>
            </a:r>
            <a:endParaRPr lang="en-GB" dirty="0">
              <a:solidFill>
                <a:schemeClr val="bg1"/>
              </a:solidFill>
            </a:endParaRPr>
          </a:p>
        </p:txBody>
      </p:sp>
    </p:spTree>
    <p:extLst>
      <p:ext uri="{BB962C8B-B14F-4D97-AF65-F5344CB8AC3E}">
        <p14:creationId xmlns:p14="http://schemas.microsoft.com/office/powerpoint/2010/main" val="5529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7729"/>
            <a:ext cx="7772400" cy="948579"/>
          </a:xfrm>
        </p:spPr>
        <p:txBody>
          <a:bodyPr/>
          <a:lstStyle/>
          <a:p>
            <a:r>
              <a:rPr lang="en-US" dirty="0" smtClean="0"/>
              <a:t>Wave Guides</a:t>
            </a:r>
            <a:endParaRPr lang="en-US" dirty="0"/>
          </a:p>
        </p:txBody>
      </p:sp>
      <p:pic>
        <p:nvPicPr>
          <p:cNvPr id="5" name="Picture 4" descr="integration cryomodule-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0" y="2856678"/>
            <a:ext cx="5600700" cy="3841989"/>
          </a:xfrm>
          <a:prstGeom prst="rect">
            <a:avLst/>
          </a:prstGeom>
        </p:spPr>
      </p:pic>
      <p:sp>
        <p:nvSpPr>
          <p:cNvPr id="3" name="Subtitle 2"/>
          <p:cNvSpPr>
            <a:spLocks noGrp="1"/>
          </p:cNvSpPr>
          <p:nvPr>
            <p:ph type="subTitle" idx="1"/>
          </p:nvPr>
        </p:nvSpPr>
        <p:spPr>
          <a:xfrm>
            <a:off x="124579" y="1363849"/>
            <a:ext cx="8287080" cy="3342559"/>
          </a:xfrm>
        </p:spPr>
        <p:txBody>
          <a:bodyPr>
            <a:normAutofit/>
          </a:bodyPr>
          <a:lstStyle/>
          <a:p>
            <a:pPr marL="285750" indent="-285750" algn="l">
              <a:buFont typeface="Arial"/>
              <a:buChar char="•"/>
            </a:pPr>
            <a:r>
              <a:rPr lang="en-US" sz="2000" dirty="0" smtClean="0">
                <a:solidFill>
                  <a:schemeClr val="tx1"/>
                </a:solidFill>
              </a:rPr>
              <a:t>Integration in M7 well advanced (BE/RF, EN/MME (drawing office))</a:t>
            </a:r>
          </a:p>
          <a:p>
            <a:pPr marL="742950" lvl="1" indent="-285750" algn="l">
              <a:buFont typeface="Arial"/>
              <a:buChar char="•"/>
            </a:pPr>
            <a:r>
              <a:rPr lang="en-US" sz="1600" dirty="0" smtClean="0">
                <a:solidFill>
                  <a:schemeClr val="tx1"/>
                </a:solidFill>
              </a:rPr>
              <a:t>Power distribution</a:t>
            </a:r>
          </a:p>
          <a:p>
            <a:pPr marL="742950" lvl="1" indent="-285750" algn="l">
              <a:buFont typeface="Arial"/>
              <a:buChar char="•"/>
            </a:pPr>
            <a:r>
              <a:rPr lang="en-US" sz="1600" dirty="0" smtClean="0">
                <a:solidFill>
                  <a:schemeClr val="tx1"/>
                </a:solidFill>
              </a:rPr>
              <a:t>Cryomodule (incl. slope)</a:t>
            </a:r>
          </a:p>
          <a:p>
            <a:pPr marL="742950" lvl="1" indent="-285750" algn="l">
              <a:buFont typeface="Arial"/>
              <a:buChar char="•"/>
            </a:pPr>
            <a:r>
              <a:rPr lang="en-US" sz="1600" dirty="0" smtClean="0">
                <a:solidFill>
                  <a:schemeClr val="tx1"/>
                </a:solidFill>
              </a:rPr>
              <a:t>New standard 2 kelvin service module</a:t>
            </a:r>
            <a:endParaRPr lang="en-US" sz="1800" dirty="0" smtClean="0">
              <a:solidFill>
                <a:schemeClr val="tx1"/>
              </a:solidFill>
            </a:endParaRPr>
          </a:p>
          <a:p>
            <a:pPr marL="285750" indent="-285750" algn="l">
              <a:buFont typeface="Arial"/>
              <a:buChar char="•"/>
            </a:pPr>
            <a:endParaRPr lang="en-US" sz="2000" dirty="0" smtClean="0">
              <a:solidFill>
                <a:schemeClr val="tx1"/>
              </a:solidFill>
            </a:endParaRPr>
          </a:p>
          <a:p>
            <a:pPr marL="285750" indent="-285750" algn="l">
              <a:buFont typeface="Arial"/>
              <a:buChar char="•"/>
            </a:pPr>
            <a:r>
              <a:rPr lang="en-US" sz="2000" dirty="0" smtClean="0">
                <a:solidFill>
                  <a:schemeClr val="tx1"/>
                </a:solidFill>
              </a:rPr>
              <a:t>Still to be done:</a:t>
            </a:r>
          </a:p>
          <a:p>
            <a:pPr marL="742950" lvl="1" indent="-285750" algn="l">
              <a:buFont typeface="Arial"/>
              <a:buChar char="•"/>
            </a:pPr>
            <a:r>
              <a:rPr lang="en-US" sz="1600" dirty="0" smtClean="0">
                <a:solidFill>
                  <a:schemeClr val="tx1"/>
                </a:solidFill>
              </a:rPr>
              <a:t>Detailed integration of cryomodule repair scenarios </a:t>
            </a:r>
          </a:p>
          <a:p>
            <a:pPr marL="1200150" lvl="2" indent="-285750" algn="l">
              <a:buFont typeface="Arial"/>
              <a:buChar char="•"/>
            </a:pPr>
            <a:r>
              <a:rPr lang="en-US" sz="1200" dirty="0" smtClean="0">
                <a:solidFill>
                  <a:schemeClr val="tx1"/>
                </a:solidFill>
              </a:rPr>
              <a:t>(i.e. how to lift the top cover of the CM?)</a:t>
            </a:r>
          </a:p>
          <a:p>
            <a:pPr marL="742950" lvl="1" indent="-285750" algn="l">
              <a:buFont typeface="Arial"/>
              <a:buChar char="•"/>
            </a:pPr>
            <a:r>
              <a:rPr lang="en-US" sz="1600" dirty="0" smtClean="0">
                <a:solidFill>
                  <a:schemeClr val="tx1"/>
                </a:solidFill>
              </a:rPr>
              <a:t>Cabling (RF and </a:t>
            </a:r>
            <a:r>
              <a:rPr lang="en-US" sz="1600" dirty="0" err="1" smtClean="0">
                <a:solidFill>
                  <a:schemeClr val="tx1"/>
                </a:solidFill>
              </a:rPr>
              <a:t>Cryo</a:t>
            </a:r>
            <a:r>
              <a:rPr lang="en-US" sz="1600" dirty="0" smtClean="0">
                <a:solidFill>
                  <a:schemeClr val="tx1"/>
                </a:solidFill>
              </a:rPr>
              <a:t>)</a:t>
            </a:r>
          </a:p>
          <a:p>
            <a:pPr marL="742950" lvl="1" indent="-285750" algn="l">
              <a:buFont typeface="Arial"/>
              <a:buChar char="•"/>
            </a:pPr>
            <a:r>
              <a:rPr lang="en-US" sz="1600" dirty="0">
                <a:solidFill>
                  <a:schemeClr val="tx1"/>
                </a:solidFill>
              </a:rPr>
              <a:t>SPL valve box to </a:t>
            </a:r>
            <a:r>
              <a:rPr lang="en-US" sz="1600" dirty="0" smtClean="0">
                <a:solidFill>
                  <a:schemeClr val="tx1"/>
                </a:solidFill>
              </a:rPr>
              <a:t>design &amp; build</a:t>
            </a:r>
          </a:p>
          <a:p>
            <a:pPr marL="742950" lvl="1" indent="-285750" algn="l">
              <a:buFont typeface="Arial"/>
              <a:buChar char="•"/>
            </a:pPr>
            <a:endParaRPr lang="en-US" sz="1400" dirty="0" smtClean="0"/>
          </a:p>
          <a:p>
            <a:pPr marL="285750" indent="-285750" algn="l">
              <a:buFont typeface="Arial"/>
              <a:buChar char="•"/>
            </a:pPr>
            <a:endParaRPr lang="en-US" sz="1800" dirty="0" smtClean="0"/>
          </a:p>
          <a:p>
            <a:pPr algn="l"/>
            <a:endParaRPr lang="en-US" sz="1800" dirty="0"/>
          </a:p>
        </p:txBody>
      </p:sp>
    </p:spTree>
    <p:extLst>
      <p:ext uri="{BB962C8B-B14F-4D97-AF65-F5344CB8AC3E}">
        <p14:creationId xmlns:p14="http://schemas.microsoft.com/office/powerpoint/2010/main" val="698842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Clean Rooms &amp; HPR</a:t>
            </a:r>
            <a:br>
              <a:rPr lang="en-US" dirty="0" smtClean="0"/>
            </a:br>
            <a:r>
              <a:rPr lang="en-US" dirty="0" smtClean="0"/>
              <a:t>just </a:t>
            </a:r>
            <a:r>
              <a:rPr lang="en-US" dirty="0" smtClean="0"/>
              <a:t>coming </a:t>
            </a:r>
            <a:r>
              <a:rPr lang="en-US" dirty="0" smtClean="0"/>
              <a:t>to reality</a:t>
            </a:r>
            <a:endParaRPr lang="en-GB" dirty="0"/>
          </a:p>
        </p:txBody>
      </p:sp>
      <p:sp>
        <p:nvSpPr>
          <p:cNvPr id="3" name="Date Placeholder 2"/>
          <p:cNvSpPr>
            <a:spLocks noGrp="1"/>
          </p:cNvSpPr>
          <p:nvPr>
            <p:ph type="dt" sz="half" idx="10"/>
          </p:nvPr>
        </p:nvSpPr>
        <p:spPr/>
        <p:txBody>
          <a:bodyPr/>
          <a:lstStyle/>
          <a:p>
            <a:r>
              <a:rPr lang="en-US" smtClean="0"/>
              <a:t>5/15/2014</a:t>
            </a:r>
            <a:endParaRPr lang="en-US"/>
          </a:p>
        </p:txBody>
      </p:sp>
      <p:sp>
        <p:nvSpPr>
          <p:cNvPr id="4" name="Footer Placeholder 3"/>
          <p:cNvSpPr>
            <a:spLocks noGrp="1"/>
          </p:cNvSpPr>
          <p:nvPr>
            <p:ph type="ftr" sz="quarter" idx="11"/>
          </p:nvPr>
        </p:nvSpPr>
        <p:spPr/>
        <p:txBody>
          <a:bodyPr/>
          <a:lstStyle/>
          <a:p>
            <a:r>
              <a:rPr lang="en-US" smtClean="0"/>
              <a:t>SLHiPP-4</a:t>
            </a: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449" r="2248" b="13045"/>
          <a:stretch/>
        </p:blipFill>
        <p:spPr>
          <a:xfrm>
            <a:off x="1266825" y="1658143"/>
            <a:ext cx="6505575" cy="4698207"/>
          </a:xfrm>
          <a:prstGeom prst="rect">
            <a:avLst/>
          </a:prstGeom>
        </p:spPr>
      </p:pic>
    </p:spTree>
    <p:extLst>
      <p:ext uri="{BB962C8B-B14F-4D97-AF65-F5344CB8AC3E}">
        <p14:creationId xmlns:p14="http://schemas.microsoft.com/office/powerpoint/2010/main" val="3024037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66" t="24979" b="8633"/>
          <a:stretch/>
        </p:blipFill>
        <p:spPr>
          <a:xfrm>
            <a:off x="342898" y="1724025"/>
            <a:ext cx="8429625" cy="4552950"/>
          </a:xfrm>
          <a:prstGeom prst="rect">
            <a:avLst/>
          </a:prstGeom>
        </p:spPr>
      </p:pic>
      <p:sp>
        <p:nvSpPr>
          <p:cNvPr id="2" name="Title 1"/>
          <p:cNvSpPr>
            <a:spLocks noGrp="1"/>
          </p:cNvSpPr>
          <p:nvPr>
            <p:ph type="title"/>
          </p:nvPr>
        </p:nvSpPr>
        <p:spPr/>
        <p:txBody>
          <a:bodyPr>
            <a:normAutofit/>
          </a:bodyPr>
          <a:lstStyle/>
          <a:p>
            <a:r>
              <a:rPr lang="en-US" dirty="0" smtClean="0"/>
              <a:t>New Clean Rooms &amp; HPR</a:t>
            </a:r>
            <a:endParaRPr lang="en-GB" dirty="0"/>
          </a:p>
        </p:txBody>
      </p:sp>
      <p:grpSp>
        <p:nvGrpSpPr>
          <p:cNvPr id="7" name="Group 6"/>
          <p:cNvGrpSpPr/>
          <p:nvPr/>
        </p:nvGrpSpPr>
        <p:grpSpPr>
          <a:xfrm>
            <a:off x="5738857" y="2232339"/>
            <a:ext cx="2646608" cy="672008"/>
            <a:chOff x="1363688" y="1576670"/>
            <a:chExt cx="2880320" cy="672008"/>
          </a:xfrm>
          <a:solidFill>
            <a:srgbClr val="FFFF00"/>
          </a:solidFill>
        </p:grpSpPr>
        <p:sp>
          <p:nvSpPr>
            <p:cNvPr id="8" name="Rounded Rectangle 7"/>
            <p:cNvSpPr/>
            <p:nvPr/>
          </p:nvSpPr>
          <p:spPr>
            <a:xfrm>
              <a:off x="1363688" y="1576670"/>
              <a:ext cx="2880320" cy="672008"/>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438136" y="1583472"/>
              <a:ext cx="2731423" cy="646331"/>
            </a:xfrm>
            <a:prstGeom prst="rect">
              <a:avLst/>
            </a:prstGeom>
            <a:grpFill/>
          </p:spPr>
          <p:txBody>
            <a:bodyPr wrap="square" rtlCol="0">
              <a:spAutoFit/>
            </a:bodyPr>
            <a:lstStyle/>
            <a:p>
              <a:r>
                <a:rPr lang="en-GB" dirty="0" smtClean="0">
                  <a:solidFill>
                    <a:srgbClr val="FF0000"/>
                  </a:solidFill>
                </a:rPr>
                <a:t>15m long Cleanroom for </a:t>
              </a:r>
              <a:r>
                <a:rPr lang="en-GB" dirty="0" err="1" smtClean="0">
                  <a:solidFill>
                    <a:srgbClr val="FF0000"/>
                  </a:solidFill>
                </a:rPr>
                <a:t>cryomodule</a:t>
              </a:r>
              <a:r>
                <a:rPr lang="en-GB" dirty="0" smtClean="0">
                  <a:solidFill>
                    <a:srgbClr val="FF0000"/>
                  </a:solidFill>
                </a:rPr>
                <a:t> assembly </a:t>
              </a:r>
              <a:endParaRPr lang="en-GB" dirty="0">
                <a:solidFill>
                  <a:srgbClr val="FF0000"/>
                </a:solidFill>
              </a:endParaRPr>
            </a:p>
          </p:txBody>
        </p:sp>
      </p:grpSp>
      <p:sp>
        <p:nvSpPr>
          <p:cNvPr id="10" name="Rounded Rectangle 9"/>
          <p:cNvSpPr/>
          <p:nvPr/>
        </p:nvSpPr>
        <p:spPr>
          <a:xfrm>
            <a:off x="3109441" y="2226303"/>
            <a:ext cx="2629416" cy="67200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211409" y="2271596"/>
            <a:ext cx="2515833" cy="646331"/>
          </a:xfrm>
          <a:prstGeom prst="rect">
            <a:avLst/>
          </a:prstGeom>
          <a:noFill/>
        </p:spPr>
        <p:txBody>
          <a:bodyPr wrap="square" rtlCol="0">
            <a:spAutoFit/>
          </a:bodyPr>
          <a:lstStyle/>
          <a:p>
            <a:r>
              <a:rPr lang="en-GB" dirty="0" smtClean="0">
                <a:solidFill>
                  <a:srgbClr val="FF0000"/>
                </a:solidFill>
              </a:rPr>
              <a:t>15m long grey room for </a:t>
            </a:r>
            <a:r>
              <a:rPr lang="en-GB" dirty="0" err="1" smtClean="0">
                <a:solidFill>
                  <a:srgbClr val="FF0000"/>
                </a:solidFill>
              </a:rPr>
              <a:t>cryomodule</a:t>
            </a:r>
            <a:r>
              <a:rPr lang="en-GB" dirty="0" smtClean="0">
                <a:solidFill>
                  <a:srgbClr val="FF0000"/>
                </a:solidFill>
              </a:rPr>
              <a:t> preparation </a:t>
            </a:r>
            <a:endParaRPr lang="en-GB" dirty="0">
              <a:solidFill>
                <a:srgbClr val="FF0000"/>
              </a:solidFill>
            </a:endParaRPr>
          </a:p>
        </p:txBody>
      </p:sp>
      <p:grpSp>
        <p:nvGrpSpPr>
          <p:cNvPr id="12" name="Group 11"/>
          <p:cNvGrpSpPr/>
          <p:nvPr/>
        </p:nvGrpSpPr>
        <p:grpSpPr>
          <a:xfrm>
            <a:off x="3483279" y="3039830"/>
            <a:ext cx="1814468" cy="778339"/>
            <a:chOff x="1363688" y="1576670"/>
            <a:chExt cx="2880320" cy="672008"/>
          </a:xfrm>
          <a:solidFill>
            <a:srgbClr val="FFFF00"/>
          </a:solidFill>
        </p:grpSpPr>
        <p:sp>
          <p:nvSpPr>
            <p:cNvPr id="13" name="Rounded Rectangle 12"/>
            <p:cNvSpPr/>
            <p:nvPr/>
          </p:nvSpPr>
          <p:spPr>
            <a:xfrm>
              <a:off x="1363688" y="1576670"/>
              <a:ext cx="2880320" cy="672008"/>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482957" y="1633656"/>
              <a:ext cx="2641782" cy="558034"/>
            </a:xfrm>
            <a:prstGeom prst="rect">
              <a:avLst/>
            </a:prstGeom>
            <a:grpFill/>
          </p:spPr>
          <p:txBody>
            <a:bodyPr wrap="square" rtlCol="0">
              <a:spAutoFit/>
            </a:bodyPr>
            <a:lstStyle/>
            <a:p>
              <a:r>
                <a:rPr lang="en-GB" dirty="0" smtClean="0">
                  <a:solidFill>
                    <a:srgbClr val="FF0000"/>
                  </a:solidFill>
                </a:rPr>
                <a:t>Cavity HPR &amp; drying</a:t>
              </a:r>
              <a:endParaRPr lang="en-GB" dirty="0">
                <a:solidFill>
                  <a:srgbClr val="FF0000"/>
                </a:solidFill>
              </a:endParaRPr>
            </a:p>
          </p:txBody>
        </p:sp>
      </p:grpSp>
      <p:sp>
        <p:nvSpPr>
          <p:cNvPr id="16" name="Rounded Rectangle 15"/>
          <p:cNvSpPr/>
          <p:nvPr/>
        </p:nvSpPr>
        <p:spPr>
          <a:xfrm>
            <a:off x="3118607" y="2917926"/>
            <a:ext cx="353707" cy="900244"/>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r>
              <a:rPr lang="en-US" smtClean="0"/>
              <a:t>5/15/2014</a:t>
            </a:r>
            <a:endParaRPr lang="en-US"/>
          </a:p>
        </p:txBody>
      </p:sp>
      <p:sp>
        <p:nvSpPr>
          <p:cNvPr id="4" name="Footer Placeholder 3"/>
          <p:cNvSpPr>
            <a:spLocks noGrp="1"/>
          </p:cNvSpPr>
          <p:nvPr>
            <p:ph type="ftr" sz="quarter" idx="11"/>
          </p:nvPr>
        </p:nvSpPr>
        <p:spPr/>
        <p:txBody>
          <a:bodyPr/>
          <a:lstStyle/>
          <a:p>
            <a:r>
              <a:rPr lang="en-US" smtClean="0"/>
              <a:t>SLHiPP-4</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84" y="4231890"/>
            <a:ext cx="2705100" cy="2028825"/>
          </a:xfrm>
          <a:prstGeom prst="rect">
            <a:avLst/>
          </a:prstGeom>
        </p:spPr>
      </p:pic>
      <p:grpSp>
        <p:nvGrpSpPr>
          <p:cNvPr id="19" name="Group 18"/>
          <p:cNvGrpSpPr/>
          <p:nvPr/>
        </p:nvGrpSpPr>
        <p:grpSpPr>
          <a:xfrm>
            <a:off x="457196" y="3649701"/>
            <a:ext cx="2247900" cy="582189"/>
            <a:chOff x="1363688" y="1576670"/>
            <a:chExt cx="2880320" cy="672008"/>
          </a:xfrm>
          <a:solidFill>
            <a:srgbClr val="FFFF00"/>
          </a:solidFill>
        </p:grpSpPr>
        <p:sp>
          <p:nvSpPr>
            <p:cNvPr id="20" name="Rounded Rectangle 19"/>
            <p:cNvSpPr/>
            <p:nvPr/>
          </p:nvSpPr>
          <p:spPr>
            <a:xfrm>
              <a:off x="1363688" y="1576670"/>
              <a:ext cx="2880320" cy="672008"/>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498454" y="1665847"/>
              <a:ext cx="2614601" cy="426312"/>
            </a:xfrm>
            <a:prstGeom prst="rect">
              <a:avLst/>
            </a:prstGeom>
            <a:grpFill/>
          </p:spPr>
          <p:txBody>
            <a:bodyPr wrap="square" rtlCol="0">
              <a:spAutoFit/>
            </a:bodyPr>
            <a:lstStyle/>
            <a:p>
              <a:r>
                <a:rPr lang="en-GB" dirty="0" smtClean="0">
                  <a:solidFill>
                    <a:srgbClr val="FF0000"/>
                  </a:solidFill>
                </a:rPr>
                <a:t>Personnel entrance</a:t>
              </a:r>
              <a:endParaRPr lang="en-GB" dirty="0">
                <a:solidFill>
                  <a:srgbClr val="FF0000"/>
                </a:solidFill>
              </a:endParaRPr>
            </a:p>
          </p:txBody>
        </p:sp>
      </p:grpSp>
    </p:spTree>
    <p:extLst>
      <p:ext uri="{BB962C8B-B14F-4D97-AF65-F5344CB8AC3E}">
        <p14:creationId xmlns:p14="http://schemas.microsoft.com/office/powerpoint/2010/main" val="7921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1417638"/>
            <a:ext cx="6600825" cy="4950619"/>
          </a:xfrm>
          <a:prstGeom prst="rect">
            <a:avLst/>
          </a:prstGeom>
        </p:spPr>
      </p:pic>
      <p:sp>
        <p:nvSpPr>
          <p:cNvPr id="7" name="Title 1"/>
          <p:cNvSpPr>
            <a:spLocks noGrp="1"/>
          </p:cNvSpPr>
          <p:nvPr>
            <p:ph type="title"/>
          </p:nvPr>
        </p:nvSpPr>
        <p:spPr/>
        <p:txBody>
          <a:bodyPr>
            <a:normAutofit/>
          </a:bodyPr>
          <a:lstStyle/>
          <a:p>
            <a:r>
              <a:rPr lang="en-US" dirty="0" smtClean="0"/>
              <a:t>New Clean Rooms &amp; HPR</a:t>
            </a:r>
            <a:endParaRPr lang="en-GB" dirty="0"/>
          </a:p>
        </p:txBody>
      </p:sp>
    </p:spTree>
    <p:extLst>
      <p:ext uri="{BB962C8B-B14F-4D97-AF65-F5344CB8AC3E}">
        <p14:creationId xmlns:p14="http://schemas.microsoft.com/office/powerpoint/2010/main" val="178061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89" b="7315"/>
          <a:stretch/>
        </p:blipFill>
        <p:spPr>
          <a:xfrm>
            <a:off x="285750" y="1295400"/>
            <a:ext cx="8572500" cy="5060950"/>
          </a:xfrm>
          <a:prstGeom prst="rect">
            <a:avLst/>
          </a:prstGeom>
        </p:spPr>
      </p:pic>
      <p:sp>
        <p:nvSpPr>
          <p:cNvPr id="6" name="TextBox 5"/>
          <p:cNvSpPr txBox="1"/>
          <p:nvPr/>
        </p:nvSpPr>
        <p:spPr>
          <a:xfrm>
            <a:off x="6019799" y="4394716"/>
            <a:ext cx="2314575" cy="369332"/>
          </a:xfrm>
          <a:prstGeom prst="rect">
            <a:avLst/>
          </a:prstGeom>
          <a:noFill/>
        </p:spPr>
        <p:txBody>
          <a:bodyPr wrap="square" rtlCol="0">
            <a:spAutoFit/>
          </a:bodyPr>
          <a:lstStyle/>
          <a:p>
            <a:r>
              <a:rPr lang="en-US" dirty="0" smtClean="0"/>
              <a:t>High Pressure Rinsing</a:t>
            </a:r>
            <a:endParaRPr lang="en-GB" dirty="0"/>
          </a:p>
        </p:txBody>
      </p:sp>
      <p:sp>
        <p:nvSpPr>
          <p:cNvPr id="11" name="AutoShape 8"/>
          <p:cNvSpPr>
            <a:spLocks noChangeArrowheads="1"/>
          </p:cNvSpPr>
          <p:nvPr/>
        </p:nvSpPr>
        <p:spPr bwMode="auto">
          <a:xfrm>
            <a:off x="6229349" y="1295400"/>
            <a:ext cx="2590800" cy="371475"/>
          </a:xfrm>
          <a:prstGeom prst="wedgeRectCallout">
            <a:avLst>
              <a:gd name="adj1" fmla="val -70195"/>
              <a:gd name="adj2" fmla="val 208198"/>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altLang="en-US" dirty="0" smtClean="0">
                <a:solidFill>
                  <a:schemeClr val="bg2"/>
                </a:solidFill>
              </a:rPr>
              <a:t>Accessories Preparation</a:t>
            </a:r>
            <a:endParaRPr lang="en-US" altLang="en-US" dirty="0"/>
          </a:p>
        </p:txBody>
      </p:sp>
      <p:sp>
        <p:nvSpPr>
          <p:cNvPr id="12" name="AutoShape 8"/>
          <p:cNvSpPr>
            <a:spLocks noChangeArrowheads="1"/>
          </p:cNvSpPr>
          <p:nvPr/>
        </p:nvSpPr>
        <p:spPr bwMode="auto">
          <a:xfrm>
            <a:off x="6267450" y="3782972"/>
            <a:ext cx="2590800" cy="390525"/>
          </a:xfrm>
          <a:prstGeom prst="wedgeRectCallout">
            <a:avLst>
              <a:gd name="adj1" fmla="val -80488"/>
              <a:gd name="adj2" fmla="val -73102"/>
            </a:avLst>
          </a:prstGeom>
          <a:solidFill>
            <a:schemeClr val="tx2">
              <a:lumMod val="60000"/>
              <a:lumOff val="40000"/>
            </a:schemeClr>
          </a:solidFill>
          <a:ln w="12700">
            <a:solidFill>
              <a:schemeClr val="tx1"/>
            </a:solidFill>
            <a:miter lim="800000"/>
            <a:headEnd type="none" w="sm" len="sm"/>
            <a:tailEnd type="none" w="sm" len="sm"/>
          </a:ln>
          <a:effectLst/>
        </p:spPr>
        <p:txBody>
          <a:bodyPr/>
          <a:lstStyle/>
          <a:p>
            <a:r>
              <a:rPr lang="en-US" dirty="0">
                <a:solidFill>
                  <a:schemeClr val="bg1"/>
                </a:solidFill>
              </a:rPr>
              <a:t>High Pressure Rinsing</a:t>
            </a:r>
            <a:endParaRPr lang="en-GB" dirty="0">
              <a:solidFill>
                <a:schemeClr val="bg1"/>
              </a:solidFill>
            </a:endParaRPr>
          </a:p>
        </p:txBody>
      </p:sp>
      <p:sp>
        <p:nvSpPr>
          <p:cNvPr id="13" name="AutoShape 8"/>
          <p:cNvSpPr>
            <a:spLocks noChangeArrowheads="1"/>
          </p:cNvSpPr>
          <p:nvPr/>
        </p:nvSpPr>
        <p:spPr bwMode="auto">
          <a:xfrm>
            <a:off x="5314949" y="5165169"/>
            <a:ext cx="2733675" cy="390525"/>
          </a:xfrm>
          <a:prstGeom prst="wedgeRectCallout">
            <a:avLst>
              <a:gd name="adj1" fmla="val -50604"/>
              <a:gd name="adj2" fmla="val -431639"/>
            </a:avLst>
          </a:prstGeom>
          <a:solidFill>
            <a:schemeClr val="tx2">
              <a:lumMod val="60000"/>
              <a:lumOff val="40000"/>
            </a:schemeClr>
          </a:solidFill>
          <a:ln w="12700">
            <a:solidFill>
              <a:schemeClr val="tx1"/>
            </a:solidFill>
            <a:miter lim="800000"/>
            <a:headEnd type="none" w="sm" len="sm"/>
            <a:tailEnd type="none" w="sm" len="sm"/>
          </a:ln>
          <a:effectLst/>
        </p:spPr>
        <p:txBody>
          <a:bodyPr/>
          <a:lstStyle/>
          <a:p>
            <a:r>
              <a:rPr lang="en-US" dirty="0" smtClean="0">
                <a:solidFill>
                  <a:schemeClr val="bg1"/>
                </a:solidFill>
              </a:rPr>
              <a:t>Possible warm N2 drying</a:t>
            </a:r>
            <a:endParaRPr lang="en-GB" dirty="0">
              <a:solidFill>
                <a:schemeClr val="bg1"/>
              </a:solidFill>
            </a:endParaRPr>
          </a:p>
          <a:p>
            <a:r>
              <a:rPr lang="en-US" dirty="0" smtClean="0">
                <a:solidFill>
                  <a:schemeClr val="bg1"/>
                </a:solidFill>
              </a:rPr>
              <a:t>Rinsing</a:t>
            </a:r>
            <a:endParaRPr lang="en-GB" dirty="0">
              <a:solidFill>
                <a:schemeClr val="bg1"/>
              </a:solidFill>
            </a:endParaRPr>
          </a:p>
        </p:txBody>
      </p:sp>
      <p:sp>
        <p:nvSpPr>
          <p:cNvPr id="14" name="AutoShape 8"/>
          <p:cNvSpPr>
            <a:spLocks noChangeArrowheads="1"/>
          </p:cNvSpPr>
          <p:nvPr/>
        </p:nvSpPr>
        <p:spPr bwMode="auto">
          <a:xfrm>
            <a:off x="647699" y="4774644"/>
            <a:ext cx="3190876" cy="390525"/>
          </a:xfrm>
          <a:prstGeom prst="wedgeRectCallout">
            <a:avLst>
              <a:gd name="adj1" fmla="val 62919"/>
              <a:gd name="adj2" fmla="val -304810"/>
            </a:avLst>
          </a:prstGeom>
          <a:solidFill>
            <a:schemeClr val="tx2">
              <a:lumMod val="60000"/>
              <a:lumOff val="40000"/>
            </a:schemeClr>
          </a:solidFill>
          <a:ln w="12700">
            <a:solidFill>
              <a:schemeClr val="tx1"/>
            </a:solidFill>
            <a:miter lim="800000"/>
            <a:headEnd type="none" w="sm" len="sm"/>
            <a:tailEnd type="none" w="sm" len="sm"/>
          </a:ln>
          <a:effectLst/>
        </p:spPr>
        <p:txBody>
          <a:bodyPr/>
          <a:lstStyle/>
          <a:p>
            <a:r>
              <a:rPr lang="en-US" dirty="0">
                <a:solidFill>
                  <a:schemeClr val="bg1"/>
                </a:solidFill>
              </a:rPr>
              <a:t>Drying and flanges mounting</a:t>
            </a:r>
            <a:endParaRPr lang="en-GB" dirty="0">
              <a:solidFill>
                <a:schemeClr val="bg1"/>
              </a:solidFill>
            </a:endParaRPr>
          </a:p>
        </p:txBody>
      </p:sp>
      <p:sp>
        <p:nvSpPr>
          <p:cNvPr id="3" name="Date Placeholder 2"/>
          <p:cNvSpPr>
            <a:spLocks noGrp="1"/>
          </p:cNvSpPr>
          <p:nvPr>
            <p:ph type="dt" sz="half" idx="10"/>
          </p:nvPr>
        </p:nvSpPr>
        <p:spPr/>
        <p:txBody>
          <a:bodyPr/>
          <a:lstStyle/>
          <a:p>
            <a:r>
              <a:rPr lang="en-US" smtClean="0"/>
              <a:t>5/15/2014</a:t>
            </a:r>
            <a:endParaRPr lang="en-US"/>
          </a:p>
        </p:txBody>
      </p:sp>
      <p:sp>
        <p:nvSpPr>
          <p:cNvPr id="4" name="Footer Placeholder 3"/>
          <p:cNvSpPr>
            <a:spLocks noGrp="1"/>
          </p:cNvSpPr>
          <p:nvPr>
            <p:ph type="ftr" sz="quarter" idx="11"/>
          </p:nvPr>
        </p:nvSpPr>
        <p:spPr/>
        <p:txBody>
          <a:bodyPr/>
          <a:lstStyle/>
          <a:p>
            <a:r>
              <a:rPr lang="en-US" smtClean="0"/>
              <a:t>SLHiPP-4</a:t>
            </a:r>
            <a:endParaRPr lang="en-US"/>
          </a:p>
        </p:txBody>
      </p:sp>
      <p:sp>
        <p:nvSpPr>
          <p:cNvPr id="10" name="Title 1"/>
          <p:cNvSpPr>
            <a:spLocks noGrp="1"/>
          </p:cNvSpPr>
          <p:nvPr>
            <p:ph type="title"/>
          </p:nvPr>
        </p:nvSpPr>
        <p:spPr>
          <a:xfrm>
            <a:off x="457200" y="274638"/>
            <a:ext cx="8229600" cy="1143000"/>
          </a:xfrm>
        </p:spPr>
        <p:txBody>
          <a:bodyPr>
            <a:normAutofit/>
          </a:bodyPr>
          <a:lstStyle/>
          <a:p>
            <a:r>
              <a:rPr lang="en-US" dirty="0" smtClean="0"/>
              <a:t>Cavity rinsing almost in operation</a:t>
            </a:r>
            <a:endParaRPr lang="en-GB" dirty="0"/>
          </a:p>
        </p:txBody>
      </p:sp>
    </p:spTree>
    <p:extLst>
      <p:ext uri="{BB962C8B-B14F-4D97-AF65-F5344CB8AC3E}">
        <p14:creationId xmlns:p14="http://schemas.microsoft.com/office/powerpoint/2010/main" val="8190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7729"/>
            <a:ext cx="7772400" cy="948579"/>
          </a:xfrm>
        </p:spPr>
        <p:txBody>
          <a:bodyPr/>
          <a:lstStyle/>
          <a:p>
            <a:r>
              <a:rPr lang="en-US" dirty="0" smtClean="0"/>
              <a:t>Status &amp; timescale (1)</a:t>
            </a:r>
            <a:endParaRPr lang="en-US" dirty="0"/>
          </a:p>
        </p:txBody>
      </p:sp>
      <p:sp>
        <p:nvSpPr>
          <p:cNvPr id="3" name="Subtitle 2"/>
          <p:cNvSpPr>
            <a:spLocks noGrp="1"/>
          </p:cNvSpPr>
          <p:nvPr>
            <p:ph type="subTitle" idx="1"/>
          </p:nvPr>
        </p:nvSpPr>
        <p:spPr>
          <a:xfrm>
            <a:off x="486542" y="1609725"/>
            <a:ext cx="8287080" cy="4798452"/>
          </a:xfrm>
        </p:spPr>
        <p:txBody>
          <a:bodyPr>
            <a:normAutofit/>
          </a:bodyPr>
          <a:lstStyle/>
          <a:p>
            <a:pPr marL="285750" indent="-285750" algn="l">
              <a:buFont typeface="Arial"/>
              <a:buChar char="•"/>
            </a:pPr>
            <a:r>
              <a:rPr lang="en-US" sz="2400" dirty="0" smtClean="0">
                <a:solidFill>
                  <a:schemeClr val="tx1"/>
                </a:solidFill>
              </a:rPr>
              <a:t>Procurement of equipment:</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2000" dirty="0" smtClean="0">
                <a:solidFill>
                  <a:schemeClr val="tx1"/>
                </a:solidFill>
              </a:rPr>
              <a:t>Klystron</a:t>
            </a:r>
            <a:r>
              <a:rPr lang="en-US" sz="1600" dirty="0" smtClean="0">
                <a:solidFill>
                  <a:schemeClr val="tx1"/>
                </a:solidFill>
              </a:rPr>
              <a:t> (1x): 1.5 </a:t>
            </a:r>
            <a:r>
              <a:rPr lang="en-US" sz="1600" dirty="0" err="1" smtClean="0">
                <a:solidFill>
                  <a:schemeClr val="tx1"/>
                </a:solidFill>
              </a:rPr>
              <a:t>MWp</a:t>
            </a:r>
            <a:r>
              <a:rPr lang="en-US" sz="1600" dirty="0" smtClean="0">
                <a:solidFill>
                  <a:schemeClr val="tx1"/>
                </a:solidFill>
              </a:rPr>
              <a:t> ordered, tested at Thales, ceramic window problem…</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2000" dirty="0" smtClean="0">
                <a:solidFill>
                  <a:schemeClr val="tx1"/>
                </a:solidFill>
              </a:rPr>
              <a:t>Circulator</a:t>
            </a:r>
            <a:r>
              <a:rPr lang="en-US" sz="1600" dirty="0" smtClean="0">
                <a:solidFill>
                  <a:schemeClr val="tx1"/>
                </a:solidFill>
              </a:rPr>
              <a:t> (1x): ordered, delivery Summer </a:t>
            </a:r>
            <a:r>
              <a:rPr lang="fr-FR" sz="1600" dirty="0" smtClean="0">
                <a:solidFill>
                  <a:schemeClr val="tx1"/>
                </a:solidFill>
              </a:rPr>
              <a:t>’</a:t>
            </a:r>
            <a:r>
              <a:rPr lang="en-US" sz="1600" dirty="0" smtClean="0">
                <a:solidFill>
                  <a:schemeClr val="tx1"/>
                </a:solidFill>
              </a:rPr>
              <a:t>14</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2000" dirty="0" smtClean="0">
                <a:solidFill>
                  <a:schemeClr val="tx1"/>
                </a:solidFill>
              </a:rPr>
              <a:t>RF loads </a:t>
            </a:r>
            <a:r>
              <a:rPr lang="en-US" sz="1600" dirty="0" smtClean="0">
                <a:solidFill>
                  <a:schemeClr val="tx1"/>
                </a:solidFill>
              </a:rPr>
              <a:t>(3x): 1.5MWp ordered, delivery January </a:t>
            </a:r>
            <a:r>
              <a:rPr lang="fr-FR" sz="1600" dirty="0" smtClean="0">
                <a:solidFill>
                  <a:schemeClr val="tx1"/>
                </a:solidFill>
              </a:rPr>
              <a:t>’</a:t>
            </a:r>
            <a:r>
              <a:rPr lang="en-US" sz="1600" dirty="0" smtClean="0">
                <a:solidFill>
                  <a:schemeClr val="tx1"/>
                </a:solidFill>
              </a:rPr>
              <a:t>13 OK</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2000" dirty="0" smtClean="0">
                <a:solidFill>
                  <a:schemeClr val="tx1"/>
                </a:solidFill>
              </a:rPr>
              <a:t>Waveguides</a:t>
            </a:r>
            <a:r>
              <a:rPr lang="en-US" sz="1600" dirty="0" smtClean="0">
                <a:solidFill>
                  <a:schemeClr val="tx1"/>
                </a:solidFill>
              </a:rPr>
              <a:t>: special pieces (magic tees, bends, bellows) ordered at Mega Industries (USA) all straight parts from Spain delivered OK</a:t>
            </a:r>
          </a:p>
          <a:p>
            <a:pPr marL="742950" lvl="1" indent="-285750" algn="l">
              <a:buFont typeface="Arial"/>
              <a:buChar char="•"/>
            </a:pPr>
            <a:r>
              <a:rPr lang="en-US" sz="2000" dirty="0" smtClean="0">
                <a:solidFill>
                  <a:schemeClr val="tx1"/>
                </a:solidFill>
              </a:rPr>
              <a:t>Modulator</a:t>
            </a:r>
            <a:r>
              <a:rPr lang="en-US" sz="1600" dirty="0" smtClean="0">
                <a:solidFill>
                  <a:schemeClr val="tx1"/>
                </a:solidFill>
              </a:rPr>
              <a:t>: delivery expected by mid 14 (</a:t>
            </a:r>
            <a:r>
              <a:rPr lang="en-US" sz="1600" dirty="0" err="1" smtClean="0">
                <a:solidFill>
                  <a:schemeClr val="tx1"/>
                </a:solidFill>
              </a:rPr>
              <a:t>tbc</a:t>
            </a:r>
            <a:r>
              <a:rPr lang="en-US" sz="1600" dirty="0">
                <a:solidFill>
                  <a:schemeClr val="tx1"/>
                </a:solidFill>
              </a:rPr>
              <a:t> </a:t>
            </a:r>
            <a:r>
              <a:rPr lang="en-US" sz="1600" dirty="0" smtClean="0">
                <a:solidFill>
                  <a:schemeClr val="tx1"/>
                </a:solidFill>
              </a:rPr>
              <a:t>by D. Nisbet)</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2000" dirty="0" smtClean="0">
                <a:solidFill>
                  <a:schemeClr val="tx1"/>
                </a:solidFill>
              </a:rPr>
              <a:t>Electrical power</a:t>
            </a:r>
            <a:r>
              <a:rPr lang="en-US" sz="1600" dirty="0" smtClean="0">
                <a:solidFill>
                  <a:schemeClr val="tx1"/>
                </a:solidFill>
              </a:rPr>
              <a:t>: 3*400V 300A reserved with 400A upgrade on ERD2/M18, cables pulled OK</a:t>
            </a:r>
            <a:endParaRPr lang="en-US" sz="200" dirty="0" smtClean="0">
              <a:solidFill>
                <a:schemeClr val="tx1"/>
              </a:solidFill>
            </a:endParaRPr>
          </a:p>
          <a:p>
            <a:pPr algn="l"/>
            <a:endParaRPr lang="en-US" sz="1800" dirty="0" smtClean="0">
              <a:solidFill>
                <a:schemeClr val="tx1"/>
              </a:solidFill>
            </a:endParaRPr>
          </a:p>
          <a:p>
            <a:pPr marL="285750" indent="-285750" algn="l">
              <a:buFont typeface="Arial"/>
              <a:buChar char="•"/>
            </a:pPr>
            <a:endParaRPr lang="en-US" sz="1800" dirty="0" smtClean="0"/>
          </a:p>
          <a:p>
            <a:pPr algn="l"/>
            <a:endParaRPr lang="en-US" sz="1800" dirty="0"/>
          </a:p>
        </p:txBody>
      </p:sp>
    </p:spTree>
    <p:extLst>
      <p:ext uri="{BB962C8B-B14F-4D97-AF65-F5344CB8AC3E}">
        <p14:creationId xmlns:p14="http://schemas.microsoft.com/office/powerpoint/2010/main" val="24624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 calcmode="lin" valueType="num">
                                      <p:cBhvr additive="base">
                                        <p:cTn id="1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7729"/>
            <a:ext cx="7772400" cy="948579"/>
          </a:xfrm>
        </p:spPr>
        <p:txBody>
          <a:bodyPr/>
          <a:lstStyle/>
          <a:p>
            <a:r>
              <a:rPr lang="en-US" dirty="0" smtClean="0"/>
              <a:t>Status &amp; timescale (2)</a:t>
            </a:r>
            <a:endParaRPr lang="en-US" dirty="0"/>
          </a:p>
        </p:txBody>
      </p:sp>
      <p:sp>
        <p:nvSpPr>
          <p:cNvPr id="3" name="Subtitle 2"/>
          <p:cNvSpPr>
            <a:spLocks noGrp="1"/>
          </p:cNvSpPr>
          <p:nvPr>
            <p:ph type="subTitle" idx="1"/>
          </p:nvPr>
        </p:nvSpPr>
        <p:spPr>
          <a:xfrm>
            <a:off x="486542" y="1635841"/>
            <a:ext cx="8287080" cy="4658036"/>
          </a:xfrm>
        </p:spPr>
        <p:txBody>
          <a:bodyPr>
            <a:normAutofit/>
          </a:bodyPr>
          <a:lstStyle/>
          <a:p>
            <a:pPr marL="285750" indent="-285750" algn="l">
              <a:buFont typeface="Arial"/>
              <a:buChar char="•"/>
            </a:pPr>
            <a:r>
              <a:rPr lang="en-US" sz="2400" dirty="0" smtClean="0">
                <a:solidFill>
                  <a:schemeClr val="tx1"/>
                </a:solidFill>
              </a:rPr>
              <a:t>Key dates:</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1600" dirty="0" smtClean="0">
                <a:solidFill>
                  <a:schemeClr val="tx1"/>
                </a:solidFill>
              </a:rPr>
              <a:t>June ’14: 	First High Pressure Rinsing</a:t>
            </a:r>
          </a:p>
          <a:p>
            <a:pPr marL="742950" lvl="1" indent="-285750" algn="l">
              <a:buFont typeface="Arial"/>
              <a:buChar char="•"/>
            </a:pPr>
            <a:r>
              <a:rPr lang="en-US" sz="1600" dirty="0" smtClean="0">
                <a:solidFill>
                  <a:schemeClr val="tx1"/>
                </a:solidFill>
              </a:rPr>
              <a:t>-&gt; End Summer ‘14: 	CCDTL tests (</a:t>
            </a:r>
            <a:r>
              <a:rPr lang="en-US" sz="1600" dirty="0" err="1" smtClean="0">
                <a:solidFill>
                  <a:schemeClr val="tx1"/>
                </a:solidFill>
              </a:rPr>
              <a:t>Linac</a:t>
            </a:r>
            <a:r>
              <a:rPr lang="en-US" sz="1600" dirty="0" smtClean="0">
                <a:solidFill>
                  <a:schemeClr val="tx1"/>
                </a:solidFill>
              </a:rPr>
              <a:t> 4) </a:t>
            </a:r>
          </a:p>
          <a:p>
            <a:pPr marL="742950" lvl="1" indent="-285750" algn="l">
              <a:buFont typeface="Arial"/>
              <a:buChar char="•"/>
            </a:pPr>
            <a:r>
              <a:rPr lang="en-US" sz="1600" dirty="0" smtClean="0">
                <a:solidFill>
                  <a:schemeClr val="tx1"/>
                </a:solidFill>
              </a:rPr>
              <a:t>September -&gt; December ’14:      SPL HPRF system installation : Modulator, klystron ?</a:t>
            </a:r>
          </a:p>
          <a:p>
            <a:pPr marL="1200150" lvl="2" indent="-285750" algn="l">
              <a:buFont typeface="Arial"/>
              <a:buChar char="•"/>
            </a:pPr>
            <a:r>
              <a:rPr lang="en-US" sz="1600" u="sng" dirty="0" smtClean="0">
                <a:solidFill>
                  <a:srgbClr val="FF0000"/>
                </a:solidFill>
              </a:rPr>
              <a:t>Providing the L4 RF tests are moved in Bld150 (3 MeV test stand)? (</a:t>
            </a:r>
            <a:r>
              <a:rPr lang="en-US" sz="1600" u="sng" dirty="0" err="1" smtClean="0">
                <a:solidFill>
                  <a:srgbClr val="FF0000"/>
                </a:solidFill>
              </a:rPr>
              <a:t>tbc</a:t>
            </a:r>
            <a:r>
              <a:rPr lang="en-US" sz="1600" u="sng" dirty="0" smtClean="0">
                <a:solidFill>
                  <a:srgbClr val="FF0000"/>
                </a:solidFill>
              </a:rPr>
              <a:t> by F. Gehrig)</a:t>
            </a:r>
          </a:p>
          <a:p>
            <a:pPr marL="285750" indent="-285750" algn="l">
              <a:buFont typeface="Arial"/>
              <a:buChar char="•"/>
            </a:pPr>
            <a:endParaRPr lang="en-US" sz="1800" dirty="0"/>
          </a:p>
          <a:p>
            <a:pPr marL="285750" indent="-285750" algn="l">
              <a:buFont typeface="Arial"/>
              <a:buChar char="•"/>
            </a:pPr>
            <a:r>
              <a:rPr lang="en-US" sz="2400" dirty="0" smtClean="0">
                <a:solidFill>
                  <a:schemeClr val="tx1"/>
                </a:solidFill>
              </a:rPr>
              <a:t>Controls:</a:t>
            </a:r>
          </a:p>
          <a:p>
            <a:pPr marL="742950" lvl="1" indent="-285750" algn="l">
              <a:buFont typeface="Arial"/>
              <a:buChar char="•"/>
            </a:pPr>
            <a:endParaRPr lang="en-US" sz="1600" dirty="0" smtClean="0">
              <a:solidFill>
                <a:schemeClr val="tx1"/>
              </a:solidFill>
            </a:endParaRPr>
          </a:p>
          <a:p>
            <a:pPr marL="742950" lvl="1" indent="-285750" algn="l">
              <a:buFont typeface="Arial"/>
              <a:buChar char="•"/>
            </a:pPr>
            <a:r>
              <a:rPr lang="en-US" sz="1600" dirty="0" smtClean="0">
                <a:solidFill>
                  <a:schemeClr val="tx1"/>
                </a:solidFill>
              </a:rPr>
              <a:t>HPRF controls: re-use the PLC system developed and installed for L4 test stand</a:t>
            </a:r>
          </a:p>
          <a:p>
            <a:pPr marL="742950" lvl="1" indent="-285750" algn="l">
              <a:buFont typeface="Arial"/>
              <a:buChar char="•"/>
            </a:pPr>
            <a:r>
              <a:rPr lang="en-US" sz="1600" dirty="0" smtClean="0">
                <a:solidFill>
                  <a:schemeClr val="tx1"/>
                </a:solidFill>
              </a:rPr>
              <a:t>Cryomodule:</a:t>
            </a:r>
          </a:p>
          <a:p>
            <a:pPr marL="1200150" lvl="2" indent="-285750" algn="l">
              <a:buFont typeface="Arial"/>
              <a:buChar char="•"/>
            </a:pPr>
            <a:r>
              <a:rPr lang="en-US" sz="1600" dirty="0" smtClean="0">
                <a:solidFill>
                  <a:schemeClr val="tx1"/>
                </a:solidFill>
              </a:rPr>
              <a:t> RF controls expected to be ready by 2015  ( L. Arnaudon )</a:t>
            </a:r>
          </a:p>
          <a:p>
            <a:pPr marL="1200150" lvl="2" indent="-285750" algn="l">
              <a:buFont typeface="Arial"/>
              <a:buChar char="•"/>
            </a:pPr>
            <a:r>
              <a:rPr lang="en-US" sz="1600" dirty="0" smtClean="0">
                <a:solidFill>
                  <a:schemeClr val="tx1"/>
                </a:solidFill>
              </a:rPr>
              <a:t> </a:t>
            </a:r>
            <a:r>
              <a:rPr lang="en-US" sz="1600" dirty="0" err="1">
                <a:solidFill>
                  <a:schemeClr val="tx1"/>
                </a:solidFill>
              </a:rPr>
              <a:t>C</a:t>
            </a:r>
            <a:r>
              <a:rPr lang="en-US" sz="1600" dirty="0" err="1" smtClean="0">
                <a:solidFill>
                  <a:schemeClr val="tx1"/>
                </a:solidFill>
              </a:rPr>
              <a:t>ryo</a:t>
            </a:r>
            <a:r>
              <a:rPr lang="en-US" sz="1600" dirty="0" smtClean="0">
                <a:solidFill>
                  <a:schemeClr val="tx1"/>
                </a:solidFill>
              </a:rPr>
              <a:t> controls to be defined ( TE/CRG ) Attention : New multipurpose </a:t>
            </a:r>
            <a:r>
              <a:rPr lang="en-US" sz="1600" dirty="0" err="1" smtClean="0">
                <a:solidFill>
                  <a:schemeClr val="tx1"/>
                </a:solidFill>
              </a:rPr>
              <a:t>cryo</a:t>
            </a:r>
            <a:r>
              <a:rPr lang="en-US" sz="1600" dirty="0" smtClean="0">
                <a:solidFill>
                  <a:schemeClr val="tx1"/>
                </a:solidFill>
              </a:rPr>
              <a:t> box !</a:t>
            </a:r>
          </a:p>
          <a:p>
            <a:pPr marL="742950" lvl="1" indent="-285750" algn="l">
              <a:buFont typeface="Arial"/>
              <a:buChar char="•"/>
            </a:pPr>
            <a:r>
              <a:rPr lang="en-US" sz="1600" dirty="0" smtClean="0">
                <a:solidFill>
                  <a:schemeClr val="tx1"/>
                </a:solidFill>
              </a:rPr>
              <a:t>Low level ?</a:t>
            </a:r>
            <a:endParaRPr lang="en-US" sz="1600" dirty="0">
              <a:solidFill>
                <a:schemeClr val="tx1"/>
              </a:solidFill>
            </a:endParaRPr>
          </a:p>
          <a:p>
            <a:pPr marL="285750" indent="-285750" algn="l">
              <a:buFont typeface="Arial"/>
              <a:buChar char="•"/>
            </a:pPr>
            <a:endParaRPr lang="en-US" sz="1800" dirty="0" smtClean="0"/>
          </a:p>
          <a:p>
            <a:pPr algn="l"/>
            <a:endParaRPr lang="en-US" sz="1800" dirty="0"/>
          </a:p>
        </p:txBody>
      </p:sp>
    </p:spTree>
    <p:extLst>
      <p:ext uri="{BB962C8B-B14F-4D97-AF65-F5344CB8AC3E}">
        <p14:creationId xmlns:p14="http://schemas.microsoft.com/office/powerpoint/2010/main" val="1792945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1303338"/>
            <a:ext cx="8229600" cy="1143000"/>
          </a:xfrm>
        </p:spPr>
        <p:txBody>
          <a:bodyPr/>
          <a:lstStyle/>
          <a:p>
            <a:r>
              <a:rPr lang="en-US" dirty="0" smtClean="0"/>
              <a:t>Thanks for your attention</a:t>
            </a:r>
            <a:endParaRPr lang="en-GB" dirty="0"/>
          </a:p>
        </p:txBody>
      </p:sp>
      <p:sp>
        <p:nvSpPr>
          <p:cNvPr id="3" name="Content Placeholder 2"/>
          <p:cNvSpPr>
            <a:spLocks noGrp="1"/>
          </p:cNvSpPr>
          <p:nvPr>
            <p:ph idx="1"/>
          </p:nvPr>
        </p:nvSpPr>
        <p:spPr>
          <a:xfrm>
            <a:off x="457200" y="4124325"/>
            <a:ext cx="8229600" cy="2001838"/>
          </a:xfrm>
        </p:spPr>
        <p:txBody>
          <a:bodyPr/>
          <a:lstStyle/>
          <a:p>
            <a:r>
              <a:rPr lang="en-US" dirty="0" smtClean="0"/>
              <a:t>Live visit of SM18 tomorrow afternoon</a:t>
            </a:r>
          </a:p>
          <a:p>
            <a:r>
              <a:rPr lang="en-US" dirty="0" smtClean="0"/>
              <a:t>Questions ?</a:t>
            </a:r>
            <a:endParaRPr lang="en-GB" dirty="0"/>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Tree>
    <p:extLst>
      <p:ext uri="{BB962C8B-B14F-4D97-AF65-F5344CB8AC3E}">
        <p14:creationId xmlns:p14="http://schemas.microsoft.com/office/powerpoint/2010/main" val="3305736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Contents</a:t>
            </a:r>
            <a:endParaRPr lang="en-GB" dirty="0"/>
          </a:p>
        </p:txBody>
      </p:sp>
      <p:sp>
        <p:nvSpPr>
          <p:cNvPr id="3" name="Content Placeholder 2"/>
          <p:cNvSpPr>
            <a:spLocks noGrp="1"/>
          </p:cNvSpPr>
          <p:nvPr>
            <p:ph idx="1"/>
          </p:nvPr>
        </p:nvSpPr>
        <p:spPr/>
        <p:txBody>
          <a:bodyPr/>
          <a:lstStyle/>
          <a:p>
            <a:r>
              <a:rPr lang="en-US" dirty="0" smtClean="0"/>
              <a:t>New cryogenic distribution in CERN SM18 RF</a:t>
            </a:r>
          </a:p>
          <a:p>
            <a:pPr lvl="1"/>
            <a:r>
              <a:rPr lang="en-US" dirty="0" smtClean="0"/>
              <a:t>Vertical test stand V3</a:t>
            </a:r>
          </a:p>
          <a:p>
            <a:pPr lvl="1"/>
            <a:r>
              <a:rPr lang="en-US" dirty="0" smtClean="0"/>
              <a:t>Horizontal bunker M7</a:t>
            </a:r>
          </a:p>
          <a:p>
            <a:r>
              <a:rPr lang="en-US" dirty="0" smtClean="0"/>
              <a:t>Ultra pure water production</a:t>
            </a:r>
          </a:p>
          <a:p>
            <a:r>
              <a:rPr lang="en-US" dirty="0" smtClean="0"/>
              <a:t>Wave guides</a:t>
            </a:r>
          </a:p>
          <a:p>
            <a:r>
              <a:rPr lang="en-US" dirty="0" smtClean="0"/>
              <a:t>New Clean Room and HPR</a:t>
            </a:r>
          </a:p>
          <a:p>
            <a:r>
              <a:rPr lang="en-US" dirty="0" smtClean="0"/>
              <a:t>Status and timescale</a:t>
            </a:r>
            <a:endParaRPr lang="en-GB" dirty="0"/>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dirty="0" smtClean="0"/>
              <a:t>SLHiPP-4</a:t>
            </a:r>
            <a:endParaRPr lang="en-US" dirty="0"/>
          </a:p>
        </p:txBody>
      </p:sp>
    </p:spTree>
    <p:extLst>
      <p:ext uri="{BB962C8B-B14F-4D97-AF65-F5344CB8AC3E}">
        <p14:creationId xmlns:p14="http://schemas.microsoft.com/office/powerpoint/2010/main" val="114838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cryogenic distribution in CERN SM18 RF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1" y="1826978"/>
            <a:ext cx="8562974" cy="5031021"/>
          </a:xfrm>
          <a:prstGeom prst="rect">
            <a:avLst/>
          </a:prstGeom>
        </p:spPr>
      </p:pic>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
        <p:nvSpPr>
          <p:cNvPr id="7" name="AutoShape 8"/>
          <p:cNvSpPr>
            <a:spLocks noChangeArrowheads="1"/>
          </p:cNvSpPr>
          <p:nvPr/>
        </p:nvSpPr>
        <p:spPr bwMode="auto">
          <a:xfrm>
            <a:off x="1295400" y="2333625"/>
            <a:ext cx="2590800" cy="371475"/>
          </a:xfrm>
          <a:prstGeom prst="wedgeRectCallout">
            <a:avLst>
              <a:gd name="adj1" fmla="val 73187"/>
              <a:gd name="adj2" fmla="val 213326"/>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dirty="0" err="1"/>
              <a:t>Cryo</a:t>
            </a:r>
            <a:r>
              <a:rPr lang="en-US" dirty="0"/>
              <a:t> service </a:t>
            </a:r>
            <a:r>
              <a:rPr lang="en-US" dirty="0" smtClean="0"/>
              <a:t>module x6</a:t>
            </a:r>
            <a:endParaRPr lang="en-US" altLang="en-US" dirty="0"/>
          </a:p>
        </p:txBody>
      </p:sp>
      <p:sp>
        <p:nvSpPr>
          <p:cNvPr id="9" name="AutoShape 8"/>
          <p:cNvSpPr>
            <a:spLocks noChangeArrowheads="1"/>
          </p:cNvSpPr>
          <p:nvPr/>
        </p:nvSpPr>
        <p:spPr bwMode="auto">
          <a:xfrm>
            <a:off x="523875" y="4886324"/>
            <a:ext cx="1924050" cy="371475"/>
          </a:xfrm>
          <a:prstGeom prst="wedgeRectCallout">
            <a:avLst>
              <a:gd name="adj1" fmla="val 73187"/>
              <a:gd name="adj2" fmla="val 213326"/>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dirty="0" smtClean="0"/>
              <a:t>V3 or V4 Cryostat</a:t>
            </a:r>
            <a:endParaRPr lang="en-US" altLang="en-US" dirty="0"/>
          </a:p>
        </p:txBody>
      </p:sp>
      <p:sp>
        <p:nvSpPr>
          <p:cNvPr id="8" name="AutoShape 8"/>
          <p:cNvSpPr>
            <a:spLocks noChangeArrowheads="1"/>
          </p:cNvSpPr>
          <p:nvPr/>
        </p:nvSpPr>
        <p:spPr bwMode="auto">
          <a:xfrm>
            <a:off x="6610350" y="5219697"/>
            <a:ext cx="1924050" cy="371475"/>
          </a:xfrm>
          <a:prstGeom prst="wedgeRectCallout">
            <a:avLst>
              <a:gd name="adj1" fmla="val -88694"/>
              <a:gd name="adj2" fmla="val 244095"/>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dirty="0" smtClean="0"/>
              <a:t>Rigid connection</a:t>
            </a:r>
            <a:endParaRPr lang="en-US" altLang="en-US" dirty="0"/>
          </a:p>
        </p:txBody>
      </p:sp>
    </p:spTree>
    <p:extLst>
      <p:ext uri="{BB962C8B-B14F-4D97-AF65-F5344CB8AC3E}">
        <p14:creationId xmlns:p14="http://schemas.microsoft.com/office/powerpoint/2010/main" val="150846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test stand V3</a:t>
            </a:r>
            <a:endParaRPr lang="en-GB" dirty="0"/>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384" r="17821" b="4786"/>
          <a:stretch/>
        </p:blipFill>
        <p:spPr>
          <a:xfrm>
            <a:off x="3714750" y="1365452"/>
            <a:ext cx="4752976" cy="5492548"/>
          </a:xfrm>
          <a:prstGeom prst="rect">
            <a:avLst/>
          </a:prstGeom>
        </p:spPr>
      </p:pic>
      <p:sp>
        <p:nvSpPr>
          <p:cNvPr id="7" name="AutoShape 8"/>
          <p:cNvSpPr>
            <a:spLocks noChangeArrowheads="1"/>
          </p:cNvSpPr>
          <p:nvPr/>
        </p:nvSpPr>
        <p:spPr bwMode="auto">
          <a:xfrm>
            <a:off x="171450" y="1876424"/>
            <a:ext cx="3362324" cy="1228725"/>
          </a:xfrm>
          <a:prstGeom prst="wedgeRectCallout">
            <a:avLst>
              <a:gd name="adj1" fmla="val 73187"/>
              <a:gd name="adj2" fmla="val 213326"/>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dirty="0" smtClean="0"/>
              <a:t>Commissioned in mid 2013</a:t>
            </a:r>
          </a:p>
          <a:p>
            <a:pPr algn="ctr"/>
            <a:r>
              <a:rPr lang="en-US" altLang="en-US" dirty="0" smtClean="0"/>
              <a:t>With He guard</a:t>
            </a:r>
          </a:p>
          <a:p>
            <a:pPr algn="ctr"/>
            <a:r>
              <a:rPr lang="en-US" altLang="en-US" dirty="0" smtClean="0"/>
              <a:t>Cryostat with active screening</a:t>
            </a:r>
          </a:p>
          <a:p>
            <a:pPr algn="ctr"/>
            <a:r>
              <a:rPr lang="en-US" altLang="en-US" dirty="0" smtClean="0"/>
              <a:t>Very efficient </a:t>
            </a:r>
            <a:endParaRPr lang="en-US" altLang="en-US" dirty="0"/>
          </a:p>
        </p:txBody>
      </p:sp>
    </p:spTree>
    <p:extLst>
      <p:ext uri="{BB962C8B-B14F-4D97-AF65-F5344CB8AC3E}">
        <p14:creationId xmlns:p14="http://schemas.microsoft.com/office/powerpoint/2010/main" val="306168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3074" name="Picture 2" descr="G:\Departments\AB\Groups\RF\Machines\LHC\ACS\ControlHW\UX45 measurements\Conditioning\SM18\supervisionV3.jpg"/>
          <p:cNvPicPr>
            <a:picLocks noChangeAspect="1" noChangeArrowheads="1"/>
          </p:cNvPicPr>
          <p:nvPr/>
        </p:nvPicPr>
        <p:blipFill rotWithShape="1">
          <a:blip r:embed="rId2">
            <a:extLst>
              <a:ext uri="{28A0092B-C50C-407E-A947-70E740481C1C}">
                <a14:useLocalDpi xmlns:a14="http://schemas.microsoft.com/office/drawing/2010/main" val="0"/>
              </a:ext>
            </a:extLst>
          </a:blip>
          <a:srcRect b="7315"/>
          <a:stretch/>
        </p:blipFill>
        <p:spPr bwMode="auto">
          <a:xfrm>
            <a:off x="314325" y="0"/>
            <a:ext cx="8572500" cy="63563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p:cNvSpPr>
            <a:spLocks noChangeArrowheads="1"/>
          </p:cNvSpPr>
          <p:nvPr/>
        </p:nvSpPr>
        <p:spPr bwMode="auto">
          <a:xfrm>
            <a:off x="3038475" y="4171951"/>
            <a:ext cx="2171700" cy="666750"/>
          </a:xfrm>
          <a:prstGeom prst="wedgeRectCallout">
            <a:avLst>
              <a:gd name="adj1" fmla="val 59179"/>
              <a:gd name="adj2" fmla="val 86183"/>
            </a:avLst>
          </a:prstGeom>
          <a:solidFill>
            <a:schemeClr val="tx2">
              <a:lumMod val="60000"/>
              <a:lumOff val="40000"/>
            </a:schemeClr>
          </a:solidFill>
          <a:ln w="12700">
            <a:solidFill>
              <a:schemeClr val="tx1"/>
            </a:solidFill>
            <a:miter lim="800000"/>
            <a:headEnd type="none" w="sm" len="sm"/>
            <a:tailEnd type="none" w="sm" len="sm"/>
          </a:ln>
          <a:effectLst/>
        </p:spPr>
        <p:txBody>
          <a:bodyPr/>
          <a:lstStyle/>
          <a:p>
            <a:pPr algn="ctr"/>
            <a:r>
              <a:rPr lang="en-US" dirty="0" smtClean="0"/>
              <a:t>V3 Operated at 2k </a:t>
            </a:r>
            <a:r>
              <a:rPr lang="en-US" dirty="0" smtClean="0"/>
              <a:t>since </a:t>
            </a:r>
            <a:r>
              <a:rPr lang="en-US" dirty="0" smtClean="0"/>
              <a:t>August ‘13</a:t>
            </a:r>
            <a:endParaRPr lang="en-US" altLang="en-US" dirty="0"/>
          </a:p>
        </p:txBody>
      </p:sp>
    </p:spTree>
    <p:extLst>
      <p:ext uri="{BB962C8B-B14F-4D97-AF65-F5344CB8AC3E}">
        <p14:creationId xmlns:p14="http://schemas.microsoft.com/office/powerpoint/2010/main" val="20489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Vertical test </a:t>
            </a:r>
            <a:r>
              <a:rPr lang="en-US" dirty="0" smtClean="0"/>
              <a:t>stands V3,V4,V5 and V6</a:t>
            </a:r>
            <a:endParaRPr lang="en-GB" dirty="0"/>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2643" y="-227805"/>
            <a:ext cx="4938713" cy="8229601"/>
          </a:xfrm>
          <a:prstGeom prst="rect">
            <a:avLst/>
          </a:prstGeom>
          <a:noFill/>
          <a:ln>
            <a:noFill/>
          </a:ln>
        </p:spPr>
      </p:pic>
    </p:spTree>
    <p:extLst>
      <p:ext uri="{BB962C8B-B14F-4D97-AF65-F5344CB8AC3E}">
        <p14:creationId xmlns:p14="http://schemas.microsoft.com/office/powerpoint/2010/main" val="2282470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740"/>
            <a:ext cx="9144000" cy="5361773"/>
          </a:xfrm>
          <a:prstGeom prst="rect">
            <a:avLst/>
          </a:prstGeom>
        </p:spPr>
      </p:pic>
      <p:sp>
        <p:nvSpPr>
          <p:cNvPr id="7" name="Title 1"/>
          <p:cNvSpPr>
            <a:spLocks noGrp="1"/>
          </p:cNvSpPr>
          <p:nvPr>
            <p:ph type="title"/>
          </p:nvPr>
        </p:nvSpPr>
        <p:spPr/>
        <p:txBody>
          <a:bodyPr>
            <a:normAutofit/>
          </a:bodyPr>
          <a:lstStyle/>
          <a:p>
            <a:pPr lvl="1" algn="ctr" defTabSz="457200" rtl="0">
              <a:spcBef>
                <a:spcPct val="0"/>
              </a:spcBef>
            </a:pPr>
            <a:r>
              <a:rPr lang="en-US" sz="4000" dirty="0" smtClean="0"/>
              <a:t>Horizontal bunker M7</a:t>
            </a:r>
            <a:endParaRPr lang="en-GB" sz="4000" dirty="0"/>
          </a:p>
        </p:txBody>
      </p:sp>
      <p:sp>
        <p:nvSpPr>
          <p:cNvPr id="8" name="TextBox 7"/>
          <p:cNvSpPr txBox="1"/>
          <p:nvPr/>
        </p:nvSpPr>
        <p:spPr>
          <a:xfrm>
            <a:off x="542925" y="3595211"/>
            <a:ext cx="581025" cy="369332"/>
          </a:xfrm>
          <a:prstGeom prst="rect">
            <a:avLst/>
          </a:prstGeom>
          <a:noFill/>
        </p:spPr>
        <p:txBody>
          <a:bodyPr wrap="square" rtlCol="0">
            <a:spAutoFit/>
          </a:bodyPr>
          <a:lstStyle/>
          <a:p>
            <a:r>
              <a:rPr lang="en-US" dirty="0" smtClean="0"/>
              <a:t>M7</a:t>
            </a:r>
            <a:endParaRPr lang="en-GB" dirty="0"/>
          </a:p>
        </p:txBody>
      </p:sp>
      <p:sp>
        <p:nvSpPr>
          <p:cNvPr id="9" name="TextBox 8"/>
          <p:cNvSpPr txBox="1"/>
          <p:nvPr/>
        </p:nvSpPr>
        <p:spPr>
          <a:xfrm>
            <a:off x="2743200" y="4191000"/>
            <a:ext cx="581025" cy="369332"/>
          </a:xfrm>
          <a:prstGeom prst="rect">
            <a:avLst/>
          </a:prstGeom>
          <a:noFill/>
        </p:spPr>
        <p:txBody>
          <a:bodyPr wrap="square" rtlCol="0">
            <a:spAutoFit/>
          </a:bodyPr>
          <a:lstStyle/>
          <a:p>
            <a:r>
              <a:rPr lang="en-US" dirty="0" smtClean="0"/>
              <a:t>M9</a:t>
            </a:r>
            <a:endParaRPr lang="en-GB" dirty="0"/>
          </a:p>
        </p:txBody>
      </p:sp>
      <p:sp>
        <p:nvSpPr>
          <p:cNvPr id="10" name="TextBox 9"/>
          <p:cNvSpPr txBox="1"/>
          <p:nvPr/>
        </p:nvSpPr>
        <p:spPr>
          <a:xfrm>
            <a:off x="4572000" y="3421618"/>
            <a:ext cx="581025" cy="369332"/>
          </a:xfrm>
          <a:prstGeom prst="rect">
            <a:avLst/>
          </a:prstGeom>
          <a:noFill/>
        </p:spPr>
        <p:txBody>
          <a:bodyPr wrap="square" rtlCol="0">
            <a:spAutoFit/>
          </a:bodyPr>
          <a:lstStyle/>
          <a:p>
            <a:r>
              <a:rPr lang="en-US" dirty="0" smtClean="0"/>
              <a:t>V3</a:t>
            </a:r>
            <a:endParaRPr lang="en-GB" dirty="0"/>
          </a:p>
        </p:txBody>
      </p:sp>
      <p:sp>
        <p:nvSpPr>
          <p:cNvPr id="11" name="TextBox 10"/>
          <p:cNvSpPr txBox="1"/>
          <p:nvPr/>
        </p:nvSpPr>
        <p:spPr>
          <a:xfrm>
            <a:off x="5153025" y="3574303"/>
            <a:ext cx="581025" cy="369332"/>
          </a:xfrm>
          <a:prstGeom prst="rect">
            <a:avLst/>
          </a:prstGeom>
          <a:noFill/>
        </p:spPr>
        <p:txBody>
          <a:bodyPr wrap="square" rtlCol="0">
            <a:spAutoFit/>
          </a:bodyPr>
          <a:lstStyle/>
          <a:p>
            <a:r>
              <a:rPr lang="en-US" dirty="0" smtClean="0"/>
              <a:t>V4</a:t>
            </a:r>
          </a:p>
        </p:txBody>
      </p:sp>
      <p:sp>
        <p:nvSpPr>
          <p:cNvPr id="12" name="TextBox 11"/>
          <p:cNvSpPr txBox="1"/>
          <p:nvPr/>
        </p:nvSpPr>
        <p:spPr>
          <a:xfrm>
            <a:off x="5672137" y="3680626"/>
            <a:ext cx="581025" cy="369332"/>
          </a:xfrm>
          <a:prstGeom prst="rect">
            <a:avLst/>
          </a:prstGeom>
          <a:noFill/>
        </p:spPr>
        <p:txBody>
          <a:bodyPr wrap="square" rtlCol="0">
            <a:spAutoFit/>
          </a:bodyPr>
          <a:lstStyle/>
          <a:p>
            <a:r>
              <a:rPr lang="en-US" dirty="0" smtClean="0"/>
              <a:t>V5</a:t>
            </a:r>
          </a:p>
        </p:txBody>
      </p:sp>
      <p:sp>
        <p:nvSpPr>
          <p:cNvPr id="13" name="TextBox 12"/>
          <p:cNvSpPr txBox="1"/>
          <p:nvPr/>
        </p:nvSpPr>
        <p:spPr>
          <a:xfrm>
            <a:off x="6210299" y="3806309"/>
            <a:ext cx="581025" cy="369332"/>
          </a:xfrm>
          <a:prstGeom prst="rect">
            <a:avLst/>
          </a:prstGeom>
          <a:noFill/>
        </p:spPr>
        <p:txBody>
          <a:bodyPr wrap="square" rtlCol="0">
            <a:spAutoFit/>
          </a:bodyPr>
          <a:lstStyle/>
          <a:p>
            <a:r>
              <a:rPr lang="en-US" dirty="0" smtClean="0"/>
              <a:t>V6</a:t>
            </a:r>
          </a:p>
        </p:txBody>
      </p:sp>
    </p:spTree>
    <p:extLst>
      <p:ext uri="{BB962C8B-B14F-4D97-AF65-F5344CB8AC3E}">
        <p14:creationId xmlns:p14="http://schemas.microsoft.com/office/powerpoint/2010/main" val="3653285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defTabSz="457200" rtl="0">
              <a:spcBef>
                <a:spcPct val="0"/>
              </a:spcBef>
            </a:pPr>
            <a:r>
              <a:rPr lang="en-US" sz="4000" dirty="0" smtClean="0"/>
              <a:t>Horizontal bunker M7</a:t>
            </a:r>
            <a:endParaRPr lang="en-GB" sz="4000" dirty="0"/>
          </a:p>
        </p:txBody>
      </p:sp>
      <p:sp>
        <p:nvSpPr>
          <p:cNvPr id="3" name="Content Placeholder 2"/>
          <p:cNvSpPr>
            <a:spLocks noGrp="1"/>
          </p:cNvSpPr>
          <p:nvPr>
            <p:ph idx="1"/>
          </p:nvPr>
        </p:nvSpPr>
        <p:spPr/>
        <p:txBody>
          <a:bodyPr>
            <a:normAutofit fontScale="77500" lnSpcReduction="20000"/>
          </a:bodyPr>
          <a:lstStyle/>
          <a:p>
            <a:r>
              <a:rPr lang="en-US" dirty="0" smtClean="0"/>
              <a:t>New long term decision</a:t>
            </a:r>
          </a:p>
          <a:p>
            <a:endParaRPr lang="en-US" dirty="0" smtClean="0"/>
          </a:p>
          <a:p>
            <a:r>
              <a:rPr lang="en-US" dirty="0" smtClean="0"/>
              <a:t>As M9 will be used for :</a:t>
            </a:r>
          </a:p>
          <a:p>
            <a:pPr lvl="1"/>
            <a:r>
              <a:rPr lang="en-US" dirty="0" smtClean="0"/>
              <a:t>LHC </a:t>
            </a:r>
            <a:r>
              <a:rPr lang="en-US" dirty="0" err="1" smtClean="0"/>
              <a:t>cryomodule</a:t>
            </a:r>
            <a:endParaRPr lang="en-US" dirty="0" smtClean="0"/>
          </a:p>
          <a:p>
            <a:pPr lvl="1"/>
            <a:r>
              <a:rPr lang="en-US" dirty="0" smtClean="0"/>
              <a:t>HIE-ISOLDE </a:t>
            </a:r>
            <a:r>
              <a:rPr lang="en-US" dirty="0" err="1" smtClean="0"/>
              <a:t>cryomodule</a:t>
            </a:r>
            <a:endParaRPr lang="en-US" dirty="0" smtClean="0"/>
          </a:p>
          <a:p>
            <a:pPr lvl="1"/>
            <a:r>
              <a:rPr lang="en-US" dirty="0" smtClean="0"/>
              <a:t>And </a:t>
            </a:r>
            <a:r>
              <a:rPr lang="en-US" dirty="0"/>
              <a:t>later FCC 400 MHz </a:t>
            </a:r>
            <a:r>
              <a:rPr lang="en-US" dirty="0" smtClean="0"/>
              <a:t>project</a:t>
            </a:r>
          </a:p>
          <a:p>
            <a:pPr lvl="1"/>
            <a:endParaRPr lang="en-US" dirty="0"/>
          </a:p>
          <a:p>
            <a:r>
              <a:rPr lang="en-US" dirty="0" smtClean="0"/>
              <a:t>M7 will be used for :</a:t>
            </a:r>
          </a:p>
          <a:p>
            <a:pPr lvl="1"/>
            <a:r>
              <a:rPr lang="en-US" dirty="0" smtClean="0"/>
              <a:t>SPL half </a:t>
            </a:r>
            <a:r>
              <a:rPr lang="en-US" dirty="0" err="1" smtClean="0"/>
              <a:t>cryomodule</a:t>
            </a:r>
            <a:endParaRPr lang="en-US" dirty="0" smtClean="0"/>
          </a:p>
          <a:p>
            <a:pPr lvl="1"/>
            <a:r>
              <a:rPr lang="en-US" dirty="0" smtClean="0"/>
              <a:t>CRAB </a:t>
            </a:r>
            <a:r>
              <a:rPr lang="en-US" dirty="0" err="1" smtClean="0"/>
              <a:t>cryomodule</a:t>
            </a:r>
            <a:endParaRPr lang="en-US" dirty="0" smtClean="0"/>
          </a:p>
          <a:p>
            <a:pPr lvl="1"/>
            <a:r>
              <a:rPr lang="en-US" dirty="0" smtClean="0"/>
              <a:t>And later new LHC 800 MHz project</a:t>
            </a:r>
          </a:p>
          <a:p>
            <a:pPr lvl="1"/>
            <a:r>
              <a:rPr lang="en-US" dirty="0" smtClean="0">
                <a:solidFill>
                  <a:srgbClr val="FF0000"/>
                </a:solidFill>
              </a:rPr>
              <a:t>-------&gt; Need to redesign a multipurpose </a:t>
            </a:r>
            <a:r>
              <a:rPr lang="en-US" dirty="0" err="1" smtClean="0">
                <a:solidFill>
                  <a:srgbClr val="FF0000"/>
                </a:solidFill>
              </a:rPr>
              <a:t>cryo</a:t>
            </a:r>
            <a:r>
              <a:rPr lang="en-US" dirty="0" smtClean="0">
                <a:solidFill>
                  <a:srgbClr val="FF0000"/>
                </a:solidFill>
              </a:rPr>
              <a:t> box !!</a:t>
            </a:r>
            <a:endParaRPr lang="en-GB" dirty="0">
              <a:solidFill>
                <a:srgbClr val="FF0000"/>
              </a:solidFill>
            </a:endParaRPr>
          </a:p>
        </p:txBody>
      </p:sp>
      <p:sp>
        <p:nvSpPr>
          <p:cNvPr id="4" name="Date Placeholder 3"/>
          <p:cNvSpPr>
            <a:spLocks noGrp="1"/>
          </p:cNvSpPr>
          <p:nvPr>
            <p:ph type="dt" sz="half" idx="10"/>
          </p:nvPr>
        </p:nvSpPr>
        <p:spPr/>
        <p:txBody>
          <a:bodyPr/>
          <a:lstStyle/>
          <a:p>
            <a:r>
              <a:rPr lang="en-US" smtClean="0"/>
              <a:t>5/15/2014</a:t>
            </a:r>
            <a:endParaRPr lang="en-US"/>
          </a:p>
        </p:txBody>
      </p:sp>
      <p:sp>
        <p:nvSpPr>
          <p:cNvPr id="5" name="Footer Placeholder 4"/>
          <p:cNvSpPr>
            <a:spLocks noGrp="1"/>
          </p:cNvSpPr>
          <p:nvPr>
            <p:ph type="ftr" sz="quarter" idx="11"/>
          </p:nvPr>
        </p:nvSpPr>
        <p:spPr/>
        <p:txBody>
          <a:bodyPr/>
          <a:lstStyle/>
          <a:p>
            <a:r>
              <a:rPr lang="en-US" smtClean="0"/>
              <a:t>SLHiPP-4</a:t>
            </a:r>
            <a:endParaRPr lang="en-US"/>
          </a:p>
        </p:txBody>
      </p:sp>
    </p:spTree>
    <p:extLst>
      <p:ext uri="{BB962C8B-B14F-4D97-AF65-F5344CB8AC3E}">
        <p14:creationId xmlns:p14="http://schemas.microsoft.com/office/powerpoint/2010/main" val="26388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3554"/>
          <a:stretch/>
        </p:blipFill>
        <p:spPr>
          <a:xfrm>
            <a:off x="467224" y="323851"/>
            <a:ext cx="8210051" cy="6032500"/>
          </a:xfrm>
          <a:prstGeom prst="rect">
            <a:avLst/>
          </a:prstGeom>
        </p:spPr>
      </p:pic>
      <p:sp>
        <p:nvSpPr>
          <p:cNvPr id="2" name="Date Placeholder 1"/>
          <p:cNvSpPr>
            <a:spLocks noGrp="1"/>
          </p:cNvSpPr>
          <p:nvPr>
            <p:ph type="dt" sz="half" idx="10"/>
          </p:nvPr>
        </p:nvSpPr>
        <p:spPr/>
        <p:txBody>
          <a:bodyPr/>
          <a:lstStyle/>
          <a:p>
            <a:r>
              <a:rPr lang="en-US" smtClean="0"/>
              <a:t>5/15/2014</a:t>
            </a:r>
            <a:endParaRPr lang="en-US"/>
          </a:p>
        </p:txBody>
      </p:sp>
      <p:sp>
        <p:nvSpPr>
          <p:cNvPr id="3" name="Footer Placeholder 2"/>
          <p:cNvSpPr>
            <a:spLocks noGrp="1"/>
          </p:cNvSpPr>
          <p:nvPr>
            <p:ph type="ftr" sz="quarter" idx="11"/>
          </p:nvPr>
        </p:nvSpPr>
        <p:spPr/>
        <p:txBody>
          <a:bodyPr/>
          <a:lstStyle/>
          <a:p>
            <a:r>
              <a:rPr lang="en-US" smtClean="0"/>
              <a:t>SLHiPP-4</a:t>
            </a:r>
            <a:endParaRPr lang="en-US"/>
          </a:p>
        </p:txBody>
      </p:sp>
      <p:sp>
        <p:nvSpPr>
          <p:cNvPr id="5" name="TextBox 4"/>
          <p:cNvSpPr txBox="1"/>
          <p:nvPr/>
        </p:nvSpPr>
        <p:spPr>
          <a:xfrm>
            <a:off x="5953125" y="1285875"/>
            <a:ext cx="2486025" cy="369332"/>
          </a:xfrm>
          <a:prstGeom prst="rect">
            <a:avLst/>
          </a:prstGeom>
          <a:solidFill>
            <a:srgbClr val="FF0000"/>
          </a:solidFill>
        </p:spPr>
        <p:txBody>
          <a:bodyPr wrap="square" rtlCol="0">
            <a:spAutoFit/>
          </a:bodyPr>
          <a:lstStyle/>
          <a:p>
            <a:r>
              <a:rPr lang="en-US" dirty="0" smtClean="0"/>
              <a:t> !!! To be redesigned !!!</a:t>
            </a:r>
            <a:endParaRPr lang="en-GB" dirty="0"/>
          </a:p>
        </p:txBody>
      </p:sp>
    </p:spTree>
    <p:extLst>
      <p:ext uri="{BB962C8B-B14F-4D97-AF65-F5344CB8AC3E}">
        <p14:creationId xmlns:p14="http://schemas.microsoft.com/office/powerpoint/2010/main" val="406528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TotalTime>
  <Words>448</Words>
  <Application>Microsoft Office PowerPoint</Application>
  <PresentationFormat>On-screen Show (4:3)</PresentationFormat>
  <Paragraphs>131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Upgrade of CERN SM18  Infrastructure   P. Maesen on behalf of  BE/RF-SRF section   Following :  1.   J. Chambrillon, M. Therasse, O. Brunner, P. Maesen, O. Pirotte, B. Vullierme and W. Weingarten, "CERN SRF Assembling and Test Facilities", Proceedings of SRF2011, Chicago, IL USA,   2.   O. Pirotte, V. Benda, O. Brunner, V. Inglese, T. Koettig, P. Maesen, and B. Vullierme “Upgrade of the Cryogenic CERN RF Test Facility”, Cryogenic Engineering Conference &amp; International Cryogenic Materials Conference 2013, Anchorage, United States </vt:lpstr>
      <vt:lpstr>Contents</vt:lpstr>
      <vt:lpstr>New cryogenic distribution in CERN SM18 RF</vt:lpstr>
      <vt:lpstr>Vertical test stand V3</vt:lpstr>
      <vt:lpstr>PowerPoint Presentation</vt:lpstr>
      <vt:lpstr>Vertical test stands V3,V4,V5 and V6</vt:lpstr>
      <vt:lpstr>Horizontal bunker M7</vt:lpstr>
      <vt:lpstr>Horizontal bunker M7</vt:lpstr>
      <vt:lpstr>PowerPoint Presentation</vt:lpstr>
      <vt:lpstr>Ultra pure water production</vt:lpstr>
      <vt:lpstr>Wave Guides</vt:lpstr>
      <vt:lpstr>New Clean Rooms &amp; HPR just coming to reality</vt:lpstr>
      <vt:lpstr>New Clean Rooms &amp; HPR</vt:lpstr>
      <vt:lpstr>New Clean Rooms &amp; HPR</vt:lpstr>
      <vt:lpstr>Cavity rinsing almost in operation</vt:lpstr>
      <vt:lpstr>Status &amp; timescale (1)</vt:lpstr>
      <vt:lpstr>Status &amp; timescale (2)</vt:lpstr>
      <vt:lpstr>Thanks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SPL presentation</dc:title>
  <dc:creator>Olivier BRUNNER</dc:creator>
  <cp:lastModifiedBy>maesen</cp:lastModifiedBy>
  <cp:revision>84</cp:revision>
  <cp:lastPrinted>2014-05-13T13:00:15Z</cp:lastPrinted>
  <dcterms:created xsi:type="dcterms:W3CDTF">2012-11-14T09:27:33Z</dcterms:created>
  <dcterms:modified xsi:type="dcterms:W3CDTF">2014-05-15T10:21:24Z</dcterms:modified>
</cp:coreProperties>
</file>