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11"/>
  </p:notesMasterIdLst>
  <p:sldIdLst>
    <p:sldId id="349" r:id="rId3"/>
    <p:sldId id="351" r:id="rId4"/>
    <p:sldId id="350" r:id="rId5"/>
    <p:sldId id="353" r:id="rId6"/>
    <p:sldId id="356" r:id="rId7"/>
    <p:sldId id="355" r:id="rId8"/>
    <p:sldId id="357" r:id="rId9"/>
    <p:sldId id="35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BFBFBF"/>
    <a:srgbClr val="1E9FDB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3243" autoAdjust="0"/>
  </p:normalViewPr>
  <p:slideViewPr>
    <p:cSldViewPr>
      <p:cViewPr varScale="1">
        <p:scale>
          <a:sx n="112" d="100"/>
          <a:sy n="112" d="100"/>
        </p:scale>
        <p:origin x="438" y="108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2019-10-16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Tire load 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374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8417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16/10/2019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16/10/2019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16/10/2019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2019-10-16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defTabSz="315314"/>
            <a:r>
              <a:rPr lang="pl-PL" sz="4000" b="1" dirty="0" smtClean="0">
                <a:solidFill>
                  <a:srgbClr val="FFFFFF"/>
                </a:solidFill>
              </a:rPr>
              <a:t>Bolted joints and bolt calculator</a:t>
            </a:r>
            <a:r>
              <a:rPr lang="pl-PL" sz="4000" b="1" dirty="0">
                <a:solidFill>
                  <a:srgbClr val="FFFFFF"/>
                </a:solidFill>
              </a:rPr>
              <a:t/>
            </a:r>
            <a:br>
              <a:rPr lang="pl-PL" sz="4000" b="1" dirty="0">
                <a:solidFill>
                  <a:srgbClr val="FFFFFF"/>
                </a:solidFill>
              </a:rPr>
            </a:br>
            <a:r>
              <a:rPr lang="pl-PL" sz="3100" b="1" dirty="0" smtClean="0">
                <a:solidFill>
                  <a:srgbClr val="FFFFFF"/>
                </a:solidFill>
              </a:rPr>
              <a:t>To torque or not to torque?</a:t>
            </a:r>
            <a:r>
              <a:rPr lang="en-GB" b="1" dirty="0">
                <a:solidFill>
                  <a:srgbClr val="FFFFFF"/>
                </a:solidFill>
              </a:rPr>
              <a:t/>
            </a:r>
            <a:br>
              <a:rPr lang="en-GB" b="1" dirty="0">
                <a:solidFill>
                  <a:srgbClr val="FFFFFF"/>
                </a:solidFill>
              </a:rPr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7BB3A-0D99-9D43-ADAF-EC7E12B7F5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defTabSz="315314"/>
            <a:endParaRPr lang="en-GB" sz="2400" b="1" dirty="0">
              <a:solidFill>
                <a:prstClr val="white"/>
              </a:solidFill>
            </a:endParaRPr>
          </a:p>
          <a:p>
            <a:pPr defTabSz="315314"/>
            <a:r>
              <a:rPr lang="pl-PL" sz="1800" dirty="0" smtClean="0">
                <a:solidFill>
                  <a:srgbClr val="FFFFFF"/>
                </a:solidFill>
              </a:rPr>
              <a:t>Dawid Patrzalek</a:t>
            </a:r>
            <a:r>
              <a:rPr lang="sv-SE" sz="1800" dirty="0" smtClean="0">
                <a:solidFill>
                  <a:srgbClr val="FFFFFF"/>
                </a:solidFill>
              </a:rPr>
              <a:t> </a:t>
            </a:r>
            <a:endParaRPr lang="sv-SE" sz="1800" dirty="0">
              <a:solidFill>
                <a:srgbClr val="FFFFFF"/>
              </a:solidFill>
            </a:endParaRPr>
          </a:p>
          <a:p>
            <a:pPr defTabSz="315314"/>
            <a:r>
              <a:rPr lang="en-GB" sz="1400" dirty="0" smtClean="0">
                <a:solidFill>
                  <a:srgbClr val="FFFFFF"/>
                </a:solidFill>
              </a:rPr>
              <a:t>European </a:t>
            </a:r>
            <a:r>
              <a:rPr lang="en-GB" sz="1400" dirty="0">
                <a:solidFill>
                  <a:srgbClr val="FFFFFF"/>
                </a:solidFill>
              </a:rPr>
              <a:t>Spallation Source ERIC</a:t>
            </a:r>
          </a:p>
          <a:p>
            <a:pPr defTabSz="315314"/>
            <a:r>
              <a:rPr lang="pl-PL" sz="1400" dirty="0" smtClean="0">
                <a:solidFill>
                  <a:srgbClr val="FFFFFF"/>
                </a:solidFill>
              </a:rPr>
              <a:t>22.10.2019</a:t>
            </a:r>
            <a:endParaRPr lang="en-GB" sz="1200" dirty="0">
              <a:solidFill>
                <a:srgbClr val="FFFFFF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384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186"/>
          <a:stretch/>
        </p:blipFill>
        <p:spPr>
          <a:xfrm>
            <a:off x="7837984" y="4176124"/>
            <a:ext cx="3744416" cy="2524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45" t="2703" r="2345" b="5376"/>
          <a:stretch/>
        </p:blipFill>
        <p:spPr>
          <a:xfrm>
            <a:off x="7955600" y="1484784"/>
            <a:ext cx="4231527" cy="26642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0688"/>
            <a:ext cx="9518848" cy="562074"/>
          </a:xfrm>
        </p:spPr>
        <p:txBody>
          <a:bodyPr/>
          <a:lstStyle/>
          <a:p>
            <a:r>
              <a:rPr lang="pl-PL" dirty="0" smtClean="0"/>
              <a:t>Why is it so important to accurately torque a bolted joints?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2776"/>
            <a:ext cx="8184232" cy="4536504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Not enough torque: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Bolted joints can be compared to springs: </a:t>
            </a:r>
            <a:r>
              <a:rPr lang="en-US" sz="1800" dirty="0"/>
              <a:t>i</a:t>
            </a:r>
            <a:r>
              <a:rPr lang="en-US" sz="1800" dirty="0" smtClean="0"/>
              <a:t>f a spring is not tensioned enough, it will not hold a connection as desired and it the worst case scenario can detach/ slip off on its own.</a:t>
            </a:r>
          </a:p>
          <a:p>
            <a:pPr marL="0" indent="0">
              <a:buNone/>
            </a:pPr>
            <a:r>
              <a:rPr lang="en-US" sz="1800" dirty="0" smtClean="0"/>
              <a:t>That same rule applies to bolts</a:t>
            </a:r>
            <a:r>
              <a:rPr lang="pl-PL" sz="1800" dirty="0" smtClean="0"/>
              <a:t>: i</a:t>
            </a:r>
            <a:r>
              <a:rPr lang="en-US" sz="1800" dirty="0" smtClean="0"/>
              <a:t>f not torqued enough, the connection will not be stiff enough and there is a risk of bolts undoing themselves.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/>
              <a:t>Too much torque:</a:t>
            </a:r>
          </a:p>
          <a:p>
            <a:pPr marL="0" indent="0">
              <a:buNone/>
            </a:pPr>
            <a:r>
              <a:rPr lang="en-US" sz="1800" dirty="0" smtClean="0"/>
              <a:t>Again, let’s compare bolted joints to springs: if a spring is elongated too much, it will </a:t>
            </a:r>
            <a:r>
              <a:rPr lang="en-US" sz="1800" dirty="0" err="1" smtClean="0"/>
              <a:t>plastify</a:t>
            </a:r>
            <a:r>
              <a:rPr lang="en-US" sz="1800" dirty="0" smtClean="0"/>
              <a:t> and loose its tensioning properties.</a:t>
            </a:r>
          </a:p>
          <a:p>
            <a:pPr marL="0" indent="0">
              <a:buNone/>
            </a:pPr>
            <a:r>
              <a:rPr lang="en-US" sz="1800" dirty="0" smtClean="0"/>
              <a:t>That same with bolts</a:t>
            </a:r>
            <a:r>
              <a:rPr lang="pl-PL" sz="1800" dirty="0" smtClean="0"/>
              <a:t>: </a:t>
            </a:r>
            <a:r>
              <a:rPr lang="en-US" sz="1800" dirty="0" smtClean="0"/>
              <a:t>if over</a:t>
            </a:r>
            <a:r>
              <a:rPr lang="pl-PL" sz="1800" dirty="0" smtClean="0"/>
              <a:t>-</a:t>
            </a:r>
            <a:r>
              <a:rPr lang="en-US" sz="1800" dirty="0" smtClean="0"/>
              <a:t>torqued, a bolt will elongate too much and </a:t>
            </a:r>
            <a:r>
              <a:rPr lang="en-US" sz="1800" dirty="0" err="1" smtClean="0"/>
              <a:t>plastify</a:t>
            </a:r>
            <a:r>
              <a:rPr lang="pl-PL" sz="1800" dirty="0" smtClean="0"/>
              <a:t>.</a:t>
            </a:r>
            <a:endParaRPr lang="en-US" sz="1800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172" t="3275" r="2242" b="2521"/>
          <a:stretch/>
        </p:blipFill>
        <p:spPr>
          <a:xfrm>
            <a:off x="5321445" y="4854803"/>
            <a:ext cx="2030443" cy="1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26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friction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1508445"/>
            <a:ext cx="10972800" cy="434516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</a:t>
            </a:r>
            <a:r>
              <a:rPr lang="pl-PL" dirty="0" smtClean="0"/>
              <a:t>do </a:t>
            </a:r>
            <a:r>
              <a:rPr lang="en-US" dirty="0" smtClean="0"/>
              <a:t>more powerful cars have wider t</a:t>
            </a:r>
            <a:r>
              <a:rPr lang="pl-PL" dirty="0" smtClean="0"/>
              <a:t>y</a:t>
            </a:r>
            <a:r>
              <a:rPr lang="en-US" dirty="0" smtClean="0"/>
              <a:t>res compare</a:t>
            </a:r>
            <a:r>
              <a:rPr lang="pl-PL" dirty="0" smtClean="0"/>
              <a:t>d</a:t>
            </a:r>
            <a:r>
              <a:rPr lang="en-US" dirty="0" smtClean="0"/>
              <a:t> to weaker cars?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14" t="3140" r="19513" b="1108"/>
          <a:stretch/>
        </p:blipFill>
        <p:spPr>
          <a:xfrm>
            <a:off x="3453993" y="2207686"/>
            <a:ext cx="3830062" cy="42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7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friction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F</a:t>
            </a:r>
            <a:r>
              <a:rPr lang="en-US" baseline="-25000" dirty="0" err="1" smtClean="0"/>
              <a:t>f</a:t>
            </a:r>
            <a:r>
              <a:rPr lang="en-US" baseline="-25000" dirty="0" smtClean="0"/>
              <a:t>=</a:t>
            </a:r>
            <a:r>
              <a:rPr lang="el-GR" dirty="0" smtClean="0"/>
              <a:t>μ</a:t>
            </a:r>
            <a:r>
              <a:rPr lang="en-US" dirty="0" smtClean="0"/>
              <a:t>*N [N], where: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l-GR" dirty="0" smtClean="0"/>
              <a:t>μ</a:t>
            </a:r>
            <a:r>
              <a:rPr lang="en-US" dirty="0" smtClean="0"/>
              <a:t> – coefficient of friction</a:t>
            </a:r>
          </a:p>
          <a:p>
            <a:pPr marL="0" indent="0">
              <a:buNone/>
            </a:pPr>
            <a:r>
              <a:rPr lang="en-US" dirty="0" smtClean="0"/>
              <a:t>N – normal force [N]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Surface has nothing to do with friction!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65806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Switching to the calculator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ESS-0136467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98100"/>
            <a:ext cx="8208912" cy="464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4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B5C7-599C-1B46-B63E-974118B0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friction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- static coefficient of friction is higher than kinetic!</a:t>
            </a:r>
          </a:p>
          <a:p>
            <a:pPr marL="0" indent="0">
              <a:buNone/>
            </a:pPr>
            <a:r>
              <a:rPr lang="pl-PL" dirty="0"/>
              <a:t>	</a:t>
            </a:r>
            <a:r>
              <a:rPr lang="en-US" dirty="0" smtClean="0"/>
              <a:t>So what, why does a static and kinetic coefficient of friction matter for torqueing?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Lubricate or not to lubricate?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29294-037D-554D-92C3-515551AE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B9121C-D607-7542-93FF-48514E7728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3458404"/>
            <a:ext cx="2850607" cy="283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184" y="2852936"/>
            <a:ext cx="3628746" cy="368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4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Tightening procedures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0851" y="1512974"/>
            <a:ext cx="5557597" cy="53337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Tohnichi Torque Handbook</a:t>
            </a:r>
            <a:endParaRPr lang="en-GB" dirty="0"/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B6AA8DE-5F9C-774D-A251-7A091E2C214E}"/>
              </a:ext>
            </a:extLst>
          </p:cNvPr>
          <p:cNvSpPr txBox="1">
            <a:spLocks/>
          </p:cNvSpPr>
          <p:nvPr/>
        </p:nvSpPr>
        <p:spPr>
          <a:xfrm>
            <a:off x="25669" y="1436595"/>
            <a:ext cx="5198368" cy="468013"/>
          </a:xfrm>
          <a:prstGeom prst="rect">
            <a:avLst/>
          </a:prstGeom>
        </p:spPr>
        <p:txBody>
          <a:bodyPr vert="horz" lIns="90000" tIns="45720" rIns="91440" bIns="45720" rtlCol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b="1" dirty="0" smtClean="0"/>
              <a:t>Source: </a:t>
            </a:r>
            <a:r>
              <a:rPr lang="pl-PL" b="1" dirty="0"/>
              <a:t>Tohnichi Torque Handbook</a:t>
            </a:r>
            <a:endParaRPr lang="en-GB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785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</a:t>
            </a:r>
            <a:r>
              <a:rPr lang="en-US" dirty="0" err="1" smtClean="0"/>
              <a:t>ip</a:t>
            </a:r>
            <a:r>
              <a:rPr lang="pl-PL" dirty="0" smtClean="0"/>
              <a:t>s and 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Design bolts as long as possible – it is easier to control torque and loosening possibility is lower</a:t>
            </a:r>
          </a:p>
          <a:p>
            <a:r>
              <a:rPr lang="pl-PL" dirty="0" smtClean="0"/>
              <a:t>Require lubrication of bolts – it protects agains corrosion/ seize and torqueing is more accurate</a:t>
            </a:r>
          </a:p>
          <a:p>
            <a:r>
              <a:rPr lang="pl-PL" dirty="0" smtClean="0"/>
              <a:t>Head down, nut up!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348" y="2699865"/>
            <a:ext cx="4951252" cy="395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645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76958EC4-F568-4D68-98B3-6BA4183AD24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ESS-0060907 - Chess Core Powerpoint</Template>
  <TotalTime>1507</TotalTime>
  <Words>280</Words>
  <Application>Microsoft Office PowerPoint</Application>
  <PresentationFormat>Widescreen</PresentationFormat>
  <Paragraphs>47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Office-tema</vt:lpstr>
      <vt:lpstr>2_Anpassad formgivning</vt:lpstr>
      <vt:lpstr>Bolted joints and bolt calculator To torque or not to torque? </vt:lpstr>
      <vt:lpstr>Why is it so important to accurately torque a bolted joints?</vt:lpstr>
      <vt:lpstr>Understanding friction</vt:lpstr>
      <vt:lpstr>Understanding friction</vt:lpstr>
      <vt:lpstr>Switching to the calculator</vt:lpstr>
      <vt:lpstr>Understanding friction</vt:lpstr>
      <vt:lpstr>Tightening procedures</vt:lpstr>
      <vt:lpstr>Tips and trics</vt:lpstr>
    </vt:vector>
  </TitlesOfParts>
  <Company>European Spallation Source ERIC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Bolted joints and bolt calculator ESS-0136467</dc:title>
  <dc:creator>Dawid Patrzalek</dc:creator>
  <cp:lastModifiedBy>Dawid Patrzalek</cp:lastModifiedBy>
  <cp:revision>31</cp:revision>
  <dcterms:created xsi:type="dcterms:W3CDTF">2019-10-16T10:16:44Z</dcterms:created>
  <dcterms:modified xsi:type="dcterms:W3CDTF">2019-10-17T11:24:17Z</dcterms:modified>
</cp:coreProperties>
</file>