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  <p:sldMasterId id="2147483680" r:id="rId3"/>
    <p:sldMasterId id="214748368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1" r:id="rId6"/>
    <p:sldId id="266" r:id="rId7"/>
    <p:sldId id="275" r:id="rId8"/>
    <p:sldId id="272" r:id="rId9"/>
    <p:sldId id="268" r:id="rId10"/>
    <p:sldId id="269" r:id="rId11"/>
    <p:sldId id="267" r:id="rId12"/>
    <p:sldId id="273" r:id="rId13"/>
    <p:sldId id="274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26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6166A-6687-48BE-93C3-A640B2B87E5E}" type="datetime1">
              <a:rPr lang="en-GB" smtClean="0"/>
              <a:t>22/10/2019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8E71A-EF46-4C3C-8D85-004D59370C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858097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30E90-5191-444C-B534-242B797D0B63}" type="datetime1">
              <a:rPr lang="en-GB" smtClean="0"/>
              <a:t>22/10/2019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03EEE-35FF-4D31-81A5-64D73F310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60786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5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69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134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29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34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74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71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36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7339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59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2551257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3587669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636088-FAD8-024C-A1D7-D74763A458C9}"/>
              </a:ext>
            </a:extLst>
          </p:cNvPr>
          <p:cNvSpPr/>
          <p:nvPr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2455319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4020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482295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2528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1430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8187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843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748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7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636088-FAD8-024C-A1D7-D74763A458C9}"/>
              </a:ext>
            </a:extLst>
          </p:cNvPr>
          <p:cNvSpPr/>
          <p:nvPr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37468049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0381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310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5190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173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086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678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9416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836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410031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80803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32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86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24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327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700" r:id="rId13"/>
  </p:sldLayoutIdLst>
  <p:hf hdr="0" dt="0"/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3A74-719E-4D6E-B7BF-464205CF76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823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</p:sldLayoutIdLst>
  <p:hf hd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Nicolas BRETON 18/10/2019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7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1" r:id="rId13"/>
  </p:sldLayoutIdLst>
  <p:hf hdr="0" dt="0"/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 fontScale="90000"/>
          </a:bodyPr>
          <a:lstStyle/>
          <a:p>
            <a:pPr algn="ctr" defTabSz="315314"/>
            <a:r>
              <a:rPr lang="en-GB" sz="4000" b="1" dirty="0">
                <a:solidFill>
                  <a:srgbClr val="FFFFFF"/>
                </a:solidFill>
              </a:rPr>
              <a:t>European Spallation Source </a:t>
            </a:r>
            <a:r>
              <a:rPr lang="en-GB" sz="4000" b="1" dirty="0" smtClean="0">
                <a:solidFill>
                  <a:srgbClr val="FFFFFF"/>
                </a:solidFill>
              </a:rPr>
              <a:t/>
            </a:r>
            <a:br>
              <a:rPr lang="en-GB" sz="4000" b="1" dirty="0" smtClean="0">
                <a:solidFill>
                  <a:srgbClr val="FFFFFF"/>
                </a:solidFill>
              </a:rPr>
            </a:br>
            <a:r>
              <a:rPr lang="en-GB" sz="4000" b="1" dirty="0" smtClean="0">
                <a:solidFill>
                  <a:srgbClr val="FFFFFF"/>
                </a:solidFill>
              </a:rPr>
              <a:t>CATIA FORUM </a:t>
            </a:r>
            <a:br>
              <a:rPr lang="en-GB" sz="4000" b="1" dirty="0" smtClean="0">
                <a:solidFill>
                  <a:srgbClr val="FFFFFF"/>
                </a:solidFill>
              </a:rPr>
            </a:br>
            <a:r>
              <a:rPr lang="en-GB" sz="2700" b="1" dirty="0" smtClean="0">
                <a:solidFill>
                  <a:srgbClr val="FFFFFF"/>
                </a:solidFill>
              </a:rPr>
              <a:t>Feedback from a user…</a:t>
            </a:r>
            <a:r>
              <a:rPr lang="en-GB" sz="2200" b="1" dirty="0">
                <a:solidFill>
                  <a:srgbClr val="FFFFFF"/>
                </a:solidFill>
              </a:rPr>
              <a:t/>
            </a:r>
            <a:br>
              <a:rPr lang="en-GB" sz="2200" b="1" dirty="0">
                <a:solidFill>
                  <a:srgbClr val="FFFFFF"/>
                </a:solidFill>
              </a:rPr>
            </a:br>
            <a:endParaRPr lang="sv-SE" sz="22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/>
          <a:p>
            <a:pPr defTabSz="315314"/>
            <a:endParaRPr lang="en-GB" sz="2400" b="1" dirty="0">
              <a:solidFill>
                <a:prstClr val="white"/>
              </a:solidFill>
            </a:endParaRPr>
          </a:p>
          <a:p>
            <a:pPr defTabSz="315314"/>
            <a:r>
              <a:rPr lang="sv-SE" sz="1800" dirty="0" smtClean="0">
                <a:solidFill>
                  <a:srgbClr val="FFFFFF"/>
                </a:solidFill>
              </a:rPr>
              <a:t>Nicolas BRETON</a:t>
            </a:r>
            <a:endParaRPr lang="sv-SE" sz="1800" dirty="0">
              <a:solidFill>
                <a:srgbClr val="FFFFFF"/>
              </a:solidFill>
            </a:endParaRPr>
          </a:p>
          <a:p>
            <a:pPr defTabSz="315314"/>
            <a:r>
              <a:rPr lang="sv-SE" sz="1800" dirty="0" smtClean="0">
                <a:solidFill>
                  <a:srgbClr val="FFFFFF"/>
                </a:solidFill>
              </a:rPr>
              <a:t>Design </a:t>
            </a:r>
            <a:r>
              <a:rPr lang="sv-SE" sz="1800" dirty="0" err="1" smtClean="0">
                <a:solidFill>
                  <a:srgbClr val="FFFFFF"/>
                </a:solidFill>
              </a:rPr>
              <a:t>engineer</a:t>
            </a:r>
            <a:endParaRPr lang="en-US" sz="1400" dirty="0">
              <a:solidFill>
                <a:prstClr val="white"/>
              </a:solidFill>
            </a:endParaRPr>
          </a:p>
          <a:p>
            <a:pPr defTabSz="315314"/>
            <a:r>
              <a:rPr lang="en-GB" sz="1400" dirty="0">
                <a:solidFill>
                  <a:srgbClr val="FFFFFF"/>
                </a:solidFill>
              </a:rPr>
              <a:t>European Spallation Source ERIC</a:t>
            </a:r>
          </a:p>
          <a:p>
            <a:pPr defTabSz="315314"/>
            <a:r>
              <a:rPr lang="en-GB" sz="1400" dirty="0" smtClean="0">
                <a:solidFill>
                  <a:srgbClr val="FFFFFF"/>
                </a:solidFill>
              </a:rPr>
              <a:t>2019-10-17</a:t>
            </a:r>
            <a:endParaRPr lang="en-GB" sz="1200" dirty="0">
              <a:solidFill>
                <a:srgbClr val="FFFFFF"/>
              </a:solidFill>
            </a:endParaRPr>
          </a:p>
          <a:p>
            <a:endParaRPr lang="sv-SE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A74-719E-4D6E-B7BF-464205CF76F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4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WORKFLOW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7825"/>
            <a:ext cx="10972800" cy="567474"/>
          </a:xfrm>
        </p:spPr>
        <p:txBody>
          <a:bodyPr numCol="1"/>
          <a:lstStyle/>
          <a:p>
            <a:pPr marL="0" indent="0" algn="ctr">
              <a:buNone/>
            </a:pPr>
            <a:r>
              <a:rPr lang="en-GB" sz="3200" b="1" dirty="0"/>
              <a:t>CAD &amp; Drawing change release workflows : </a:t>
            </a:r>
            <a:r>
              <a:rPr lang="en-GB" sz="3200" b="1" dirty="0" smtClean="0"/>
              <a:t>34 </a:t>
            </a:r>
            <a:r>
              <a:rPr lang="en-GB" sz="3200" b="1" dirty="0"/>
              <a:t>steps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2215299"/>
            <a:ext cx="11305880" cy="3289955"/>
          </a:xfrm>
          <a:prstGeom prst="rect">
            <a:avLst/>
          </a:prstGeom>
        </p:spPr>
        <p:txBody>
          <a:bodyPr vert="horz" lIns="90000" tIns="45720" rIns="91440" bIns="45720" numCol="2" rtlCol="0">
            <a:noAutofit/>
          </a:bodyPr>
          <a:lstStyle>
            <a:lvl1pPr marL="342900" indent="-34290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1400" dirty="0"/>
              <a:t>Open with product finder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Switch to lifecycle app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Expand all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Select all with filter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Change the Maturity to Review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Change the maturity to Preliminary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Open in assembly app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Apply changes where needed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Open BI essential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Select complete assembly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Recalculate general weight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Select and open all drawings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Apply changes where needed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For parts : Title Block update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For assemblies : Open the Title block update </a:t>
            </a:r>
            <a:r>
              <a:rPr lang="en-US" sz="1400" dirty="0" err="1"/>
              <a:t>Update</a:t>
            </a:r>
            <a:r>
              <a:rPr lang="en-US" sz="1400" dirty="0"/>
              <a:t> the title block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Open the Title block update </a:t>
            </a:r>
            <a:r>
              <a:rPr lang="en-US" sz="1400" dirty="0" err="1"/>
              <a:t>Update</a:t>
            </a:r>
            <a:r>
              <a:rPr lang="en-US" sz="1400" dirty="0"/>
              <a:t> the title block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Delete existing BOM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>
              <a:buFont typeface="+mj-lt"/>
              <a:buAutoNum type="arabicPeriod" startAt="18"/>
            </a:pPr>
            <a:r>
              <a:rPr lang="en-US" sz="1400" dirty="0"/>
              <a:t>Create new BOM 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Edit Columns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Reorder if </a:t>
            </a:r>
            <a:r>
              <a:rPr lang="en-US" sz="1400" dirty="0" smtClean="0"/>
              <a:t>ordering </a:t>
            </a:r>
            <a:r>
              <a:rPr lang="en-US" sz="1400" dirty="0"/>
              <a:t>was made ( WARNING BALLOONS) </a:t>
            </a:r>
            <a:endParaRPr lang="en-US" sz="1400" dirty="0" smtClean="0"/>
          </a:p>
          <a:p>
            <a:pPr>
              <a:buFont typeface="+mj-lt"/>
              <a:buAutoNum type="arabicPeriod" startAt="18"/>
            </a:pPr>
            <a:r>
              <a:rPr lang="en-US" sz="1400" dirty="0" smtClean="0"/>
              <a:t>Update Hatching on various views</a:t>
            </a:r>
            <a:endParaRPr lang="en-US" sz="1400" dirty="0"/>
          </a:p>
          <a:p>
            <a:pPr>
              <a:buFont typeface="+mj-lt"/>
              <a:buAutoNum type="arabicPeriod" startAt="18"/>
            </a:pPr>
            <a:r>
              <a:rPr lang="en-US" sz="1400" dirty="0"/>
              <a:t>Open With Product Finder</a:t>
            </a:r>
          </a:p>
          <a:p>
            <a:pPr>
              <a:buFont typeface="+mj-lt"/>
              <a:buAutoNum type="arabicPeriod" startAt="18"/>
            </a:pPr>
            <a:r>
              <a:rPr lang="en-US" sz="1400" dirty="0" err="1"/>
              <a:t>Swith</a:t>
            </a:r>
            <a:r>
              <a:rPr lang="en-US" sz="1400" dirty="0"/>
              <a:t> to the Lifecycle app 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Expand all 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Select all with filter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Open Sheet editor 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Change level of maturity where appropriate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Select all with filter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Change the Maturity to Review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Change the maturity to Approved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Collaborate the EBOM 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Open Chess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Update the Structure and item fields ( Check and control) </a:t>
            </a:r>
          </a:p>
          <a:p>
            <a:pPr>
              <a:buFont typeface="+mj-lt"/>
              <a:buAutoNum type="arabicPeriod" startAt="18"/>
            </a:pPr>
            <a:r>
              <a:rPr lang="en-US" sz="1400" dirty="0"/>
              <a:t>Start the workflow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/>
          </a:p>
          <a:p>
            <a:endParaRPr lang="sv-SE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A74-719E-4D6E-B7BF-464205CF76F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24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SUMMARY	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sv-SE" sz="2800" dirty="0" smtClean="0"/>
              <a:t>1- </a:t>
            </a:r>
            <a:r>
              <a:rPr lang="sv-SE" sz="2800" dirty="0"/>
              <a:t>Design </a:t>
            </a:r>
            <a:r>
              <a:rPr lang="sv-SE" sz="2800" dirty="0" smtClean="0"/>
              <a:t>Workflow</a:t>
            </a:r>
          </a:p>
          <a:p>
            <a:pPr marL="0" indent="0">
              <a:buNone/>
            </a:pPr>
            <a:r>
              <a:rPr lang="sv-SE" sz="2800" dirty="0" smtClean="0"/>
              <a:t>2- </a:t>
            </a:r>
            <a:r>
              <a:rPr lang="sv-SE" sz="2800" dirty="0" err="1" smtClean="0"/>
              <a:t>Productive</a:t>
            </a:r>
            <a:r>
              <a:rPr lang="sv-SE" sz="2800" dirty="0" smtClean="0"/>
              <a:t> </a:t>
            </a:r>
            <a:r>
              <a:rPr lang="sv-SE" sz="2800" dirty="0" err="1" smtClean="0"/>
              <a:t>functionnalities</a:t>
            </a:r>
            <a:endParaRPr lang="sv-SE" sz="2800" dirty="0" smtClean="0"/>
          </a:p>
          <a:p>
            <a:pPr marL="0" indent="0">
              <a:buNone/>
            </a:pPr>
            <a:r>
              <a:rPr lang="en-US" sz="2800" dirty="0"/>
              <a:t>3</a:t>
            </a:r>
            <a:r>
              <a:rPr lang="en-US" sz="2800" dirty="0" smtClean="0"/>
              <a:t>- </a:t>
            </a:r>
            <a:r>
              <a:rPr lang="en-US" sz="2800" dirty="0" smtClean="0"/>
              <a:t>Problems solved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25" y="6438900"/>
            <a:ext cx="3295650" cy="31432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fontScale="85000" lnSpcReduction="20000"/>
          </a:bodyPr>
          <a:lstStyle/>
          <a:p>
            <a:pPr algn="l"/>
            <a:endParaRPr lang="sv-SE" sz="2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A74-719E-4D6E-B7BF-464205CF76F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88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WORKFLOW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9647"/>
            <a:ext cx="10972800" cy="1546662"/>
          </a:xfrm>
        </p:spPr>
        <p:txBody>
          <a:bodyPr numCol="1"/>
          <a:lstStyle/>
          <a:p>
            <a:pPr marL="0" indent="0" algn="ctr">
              <a:buNone/>
            </a:pPr>
            <a:r>
              <a:rPr lang="en-GB" dirty="0" smtClean="0"/>
              <a:t>Initial </a:t>
            </a:r>
            <a:r>
              <a:rPr lang="en-GB" dirty="0"/>
              <a:t>Release workflow : </a:t>
            </a:r>
            <a:r>
              <a:rPr lang="en-GB" dirty="0" smtClean="0"/>
              <a:t>20 steps</a:t>
            </a:r>
            <a:endParaRPr lang="en-GB" dirty="0"/>
          </a:p>
          <a:p>
            <a:pPr marL="0" indent="0" algn="ctr">
              <a:buNone/>
            </a:pPr>
            <a:r>
              <a:rPr lang="en-GB" dirty="0"/>
              <a:t>Drawing change Release workflow : 25 </a:t>
            </a:r>
            <a:r>
              <a:rPr lang="en-GB" dirty="0" smtClean="0"/>
              <a:t>steps + 1 per drawings</a:t>
            </a:r>
          </a:p>
          <a:p>
            <a:pPr marL="0" indent="0" algn="ctr">
              <a:buNone/>
            </a:pPr>
            <a:r>
              <a:rPr lang="en-GB" dirty="0" smtClean="0"/>
              <a:t>Material change Release workflow : 33 steps + 2 per parts + 4 per assembly</a:t>
            </a:r>
            <a:endParaRPr lang="en-GB" dirty="0"/>
          </a:p>
          <a:p>
            <a:pPr marL="0" indent="0" algn="ctr">
              <a:buNone/>
            </a:pPr>
            <a:r>
              <a:rPr lang="en-GB" dirty="0"/>
              <a:t>CAD &amp; Drawing change release workflows : </a:t>
            </a:r>
            <a:r>
              <a:rPr lang="en-GB" dirty="0" smtClean="0"/>
              <a:t>34 </a:t>
            </a:r>
            <a:r>
              <a:rPr lang="en-GB" dirty="0"/>
              <a:t>steps + 2 per parts + 4 per assembly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096250" y="3572171"/>
            <a:ext cx="3400425" cy="277381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fontScale="92500" lnSpcReduction="10000"/>
          </a:bodyPr>
          <a:lstStyle/>
          <a:p>
            <a:pPr algn="l"/>
            <a:r>
              <a:rPr lang="en-GB" sz="2000" dirty="0" smtClean="0"/>
              <a:t>Indicative numbers : </a:t>
            </a:r>
          </a:p>
          <a:p>
            <a:pPr algn="l"/>
            <a:r>
              <a:rPr lang="en-GB" sz="2000" dirty="0" err="1" smtClean="0"/>
              <a:t>Std</a:t>
            </a:r>
            <a:r>
              <a:rPr lang="en-GB" sz="2000" dirty="0" smtClean="0"/>
              <a:t> User does 1000clicks/hour</a:t>
            </a:r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/>
              <a:t>5-6 hours of computer/day</a:t>
            </a:r>
          </a:p>
          <a:p>
            <a:pPr marL="342900" indent="-342900" algn="l">
              <a:buFont typeface="Symbol" panose="05050102010706020507" pitchFamily="18" charset="2"/>
              <a:buChar char="Þ"/>
            </a:pPr>
            <a:r>
              <a:rPr lang="en-GB" sz="2000" dirty="0" smtClean="0"/>
              <a:t>5000-6000 click per day</a:t>
            </a:r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/>
              <a:t>2-30 clicks per steps</a:t>
            </a:r>
          </a:p>
          <a:p>
            <a:pPr algn="l"/>
            <a:endParaRPr lang="en-GB" sz="2000" dirty="0" smtClean="0"/>
          </a:p>
          <a:p>
            <a:pPr marL="342900" indent="-342900" algn="l">
              <a:buFont typeface="Symbol" panose="05050102010706020507" pitchFamily="18" charset="2"/>
              <a:buChar char="Þ"/>
            </a:pPr>
            <a:r>
              <a:rPr lang="en-GB" sz="2000" dirty="0" smtClean="0"/>
              <a:t>2000-4000 click for medium sized project </a:t>
            </a:r>
            <a:r>
              <a:rPr lang="en-GB" sz="2000" dirty="0" smtClean="0">
                <a:solidFill>
                  <a:srgbClr val="FF0000"/>
                </a:solidFill>
              </a:rPr>
              <a:t>for each change</a:t>
            </a:r>
          </a:p>
          <a:p>
            <a:pPr algn="l"/>
            <a:endParaRPr lang="en-GB" sz="2000" dirty="0" smtClean="0"/>
          </a:p>
          <a:p>
            <a:pPr algn="l"/>
            <a:endParaRPr lang="en-GB" sz="2000" dirty="0" smtClean="0"/>
          </a:p>
          <a:p>
            <a:pPr algn="l"/>
            <a:endParaRPr lang="sv-SE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72470" y="3545057"/>
            <a:ext cx="5970309" cy="282804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GB" sz="2000" b="1" dirty="0" smtClean="0"/>
              <a:t>Small project </a:t>
            </a:r>
            <a:r>
              <a:rPr lang="en-GB" sz="2000" dirty="0" smtClean="0"/>
              <a:t>: 10-15 parts / 2-3 Assemblies</a:t>
            </a:r>
          </a:p>
          <a:p>
            <a:pPr algn="ctr"/>
            <a:r>
              <a:rPr lang="en-GB" sz="2000" dirty="0" smtClean="0"/>
              <a:t>Drawing change =&gt; 37-43 steps</a:t>
            </a:r>
          </a:p>
          <a:p>
            <a:pPr algn="ctr"/>
            <a:r>
              <a:rPr lang="en-GB" sz="2000" dirty="0" smtClean="0"/>
              <a:t>CAD &amp; Drawing change =&gt; </a:t>
            </a:r>
            <a:r>
              <a:rPr lang="en-GB" sz="2000" dirty="0" smtClean="0">
                <a:solidFill>
                  <a:srgbClr val="FF0000"/>
                </a:solidFill>
              </a:rPr>
              <a:t>62-76 steps</a:t>
            </a:r>
          </a:p>
          <a:p>
            <a:pPr algn="ctr"/>
            <a:r>
              <a:rPr lang="en-GB" sz="2000" b="1" dirty="0" smtClean="0"/>
              <a:t>Medium sized project </a:t>
            </a:r>
            <a:r>
              <a:rPr lang="en-GB" sz="2000" dirty="0" smtClean="0"/>
              <a:t>: 50-100 parts / 6-10 assemblies</a:t>
            </a:r>
          </a:p>
          <a:p>
            <a:pPr algn="ctr"/>
            <a:r>
              <a:rPr lang="en-GB" sz="2000" dirty="0"/>
              <a:t>Drawing change =&gt; </a:t>
            </a:r>
            <a:r>
              <a:rPr lang="en-GB" sz="2000" dirty="0" smtClean="0"/>
              <a:t>81-135 </a:t>
            </a:r>
            <a:r>
              <a:rPr lang="en-GB" sz="2000" dirty="0"/>
              <a:t>steps</a:t>
            </a:r>
          </a:p>
          <a:p>
            <a:pPr algn="ctr"/>
            <a:r>
              <a:rPr lang="en-GB" sz="2000" dirty="0"/>
              <a:t>CAD &amp; Drawing change =&gt; </a:t>
            </a:r>
            <a:r>
              <a:rPr lang="en-GB" sz="2000" dirty="0" smtClean="0">
                <a:solidFill>
                  <a:srgbClr val="FF0000"/>
                </a:solidFill>
              </a:rPr>
              <a:t>158-274 </a:t>
            </a:r>
            <a:r>
              <a:rPr lang="en-GB" sz="2000" dirty="0">
                <a:solidFill>
                  <a:srgbClr val="FF0000"/>
                </a:solidFill>
              </a:rPr>
              <a:t>steps</a:t>
            </a:r>
            <a:endParaRPr lang="en-GB" sz="2000" dirty="0" smtClean="0">
              <a:solidFill>
                <a:srgbClr val="FF0000"/>
              </a:solidFill>
            </a:endParaRPr>
          </a:p>
          <a:p>
            <a:pPr algn="ctr"/>
            <a:r>
              <a:rPr lang="en-GB" sz="2000" b="1" dirty="0" smtClean="0"/>
              <a:t>Large project </a:t>
            </a:r>
            <a:r>
              <a:rPr lang="en-GB" sz="2000" dirty="0" smtClean="0"/>
              <a:t>: 100-500 parts / 10-20 assemblies</a:t>
            </a:r>
          </a:p>
          <a:p>
            <a:pPr algn="ctr"/>
            <a:r>
              <a:rPr lang="en-GB" sz="2000" dirty="0"/>
              <a:t>Drawing change =&gt; </a:t>
            </a:r>
            <a:r>
              <a:rPr lang="en-GB" sz="2000" dirty="0" smtClean="0"/>
              <a:t>135-545 </a:t>
            </a:r>
            <a:r>
              <a:rPr lang="en-GB" sz="2000" dirty="0"/>
              <a:t>steps</a:t>
            </a:r>
          </a:p>
          <a:p>
            <a:pPr algn="ctr"/>
            <a:r>
              <a:rPr lang="en-GB" sz="2000" dirty="0"/>
              <a:t>CAD &amp; Drawing change =&gt; </a:t>
            </a:r>
            <a:r>
              <a:rPr lang="en-GB" sz="2000" dirty="0" smtClean="0">
                <a:solidFill>
                  <a:srgbClr val="FF0000"/>
                </a:solidFill>
              </a:rPr>
              <a:t>274-1112 </a:t>
            </a:r>
            <a:r>
              <a:rPr lang="en-GB" sz="2000" dirty="0">
                <a:solidFill>
                  <a:srgbClr val="FF0000"/>
                </a:solidFill>
              </a:rPr>
              <a:t>steps</a:t>
            </a:r>
            <a:endParaRPr lang="en-GB" sz="2000" dirty="0" smtClean="0">
              <a:solidFill>
                <a:srgbClr val="FF0000"/>
              </a:solidFill>
            </a:endParaRPr>
          </a:p>
          <a:p>
            <a:pPr algn="ctr"/>
            <a:endParaRPr lang="en-GB" sz="2000" dirty="0"/>
          </a:p>
          <a:p>
            <a:pPr algn="l"/>
            <a:endParaRPr lang="sv-SE" sz="2000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A74-719E-4D6E-B7BF-464205CF76F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675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WORKFLOW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9647"/>
            <a:ext cx="10972800" cy="1546662"/>
          </a:xfrm>
        </p:spPr>
        <p:txBody>
          <a:bodyPr numCol="1"/>
          <a:lstStyle/>
          <a:p>
            <a:pPr marL="0" indent="0" algn="ctr">
              <a:buNone/>
            </a:pPr>
            <a:r>
              <a:rPr lang="en-GB" dirty="0" smtClean="0"/>
              <a:t>Initial </a:t>
            </a:r>
            <a:r>
              <a:rPr lang="en-GB" dirty="0"/>
              <a:t>Release workflow : </a:t>
            </a:r>
            <a:r>
              <a:rPr lang="en-GB" dirty="0" smtClean="0"/>
              <a:t>20 steps</a:t>
            </a:r>
            <a:endParaRPr lang="en-GB" dirty="0"/>
          </a:p>
          <a:p>
            <a:pPr marL="0" indent="0" algn="ctr">
              <a:buNone/>
            </a:pPr>
            <a:r>
              <a:rPr lang="en-GB" dirty="0"/>
              <a:t>Drawing change Release workflow : 25 </a:t>
            </a:r>
            <a:r>
              <a:rPr lang="en-GB" dirty="0" smtClean="0"/>
              <a:t>steps + 1 per drawings</a:t>
            </a:r>
          </a:p>
          <a:p>
            <a:pPr marL="0" indent="0" algn="ctr">
              <a:buNone/>
            </a:pPr>
            <a:r>
              <a:rPr lang="en-GB" dirty="0" smtClean="0"/>
              <a:t>Material change Release workflow : 33 steps + 2 per parts + 4 per assembly</a:t>
            </a:r>
            <a:endParaRPr lang="en-GB" dirty="0"/>
          </a:p>
          <a:p>
            <a:pPr marL="0" indent="0" algn="ctr">
              <a:buNone/>
            </a:pPr>
            <a:r>
              <a:rPr lang="en-GB" dirty="0"/>
              <a:t>CAD &amp; Drawing change release workflows : </a:t>
            </a:r>
            <a:r>
              <a:rPr lang="en-GB" dirty="0" smtClean="0"/>
              <a:t>34 </a:t>
            </a:r>
            <a:r>
              <a:rPr lang="en-GB" dirty="0"/>
              <a:t>steps + 2 per parts + 4 per assembly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992753"/>
            <a:ext cx="5554189" cy="347966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fontScale="70000" lnSpcReduction="20000"/>
          </a:bodyPr>
          <a:lstStyle/>
          <a:p>
            <a:pPr algn="l"/>
            <a:r>
              <a:rPr lang="en-US" sz="2000" dirty="0" smtClean="0"/>
              <a:t>Practical example </a:t>
            </a:r>
            <a:r>
              <a:rPr lang="en-GB" sz="2000" dirty="0" smtClean="0"/>
              <a:t>:</a:t>
            </a:r>
          </a:p>
          <a:p>
            <a:pPr algn="l"/>
            <a:r>
              <a:rPr lang="en-GB" sz="2000" dirty="0" smtClean="0"/>
              <a:t>Conceptual design is done and send for review before </a:t>
            </a:r>
            <a:r>
              <a:rPr lang="en-GB" sz="2000" dirty="0" smtClean="0">
                <a:solidFill>
                  <a:srgbClr val="FF0000"/>
                </a:solidFill>
              </a:rPr>
              <a:t>PDR (</a:t>
            </a:r>
            <a:r>
              <a:rPr lang="en-GB" sz="2000" dirty="0" err="1" smtClean="0">
                <a:solidFill>
                  <a:srgbClr val="FF0000"/>
                </a:solidFill>
              </a:rPr>
              <a:t>LoM</a:t>
            </a:r>
            <a:r>
              <a:rPr lang="en-GB" sz="2000" dirty="0" smtClean="0">
                <a:solidFill>
                  <a:srgbClr val="FF0000"/>
                </a:solidFill>
              </a:rPr>
              <a:t> A) </a:t>
            </a:r>
          </a:p>
          <a:p>
            <a:pPr marL="342900" indent="-342900" algn="l">
              <a:buFontTx/>
              <a:buChar char="-"/>
            </a:pPr>
            <a:r>
              <a:rPr lang="en-GB" sz="2000" dirty="0" smtClean="0"/>
              <a:t>Request </a:t>
            </a:r>
            <a:r>
              <a:rPr lang="en-GB" sz="2000" dirty="0"/>
              <a:t>to change material </a:t>
            </a:r>
            <a:r>
              <a:rPr lang="en-GB" sz="2000" dirty="0" smtClean="0"/>
              <a:t>-&gt; Material update</a:t>
            </a:r>
          </a:p>
          <a:p>
            <a:pPr marL="342900" indent="-342900" algn="l">
              <a:buFontTx/>
              <a:buChar char="-"/>
            </a:pPr>
            <a:r>
              <a:rPr lang="en-GB" sz="2000" dirty="0" smtClean="0"/>
              <a:t>Interference problem -&gt; Geometry adjustment</a:t>
            </a:r>
          </a:p>
          <a:p>
            <a:pPr marL="342900" indent="-342900" algn="l">
              <a:buFontTx/>
              <a:buChar char="-"/>
            </a:pPr>
            <a:r>
              <a:rPr lang="en-GB" sz="2000" dirty="0" smtClean="0"/>
              <a:t>Technical solution change -&gt; Geometry adjustment</a:t>
            </a:r>
          </a:p>
          <a:p>
            <a:pPr algn="l"/>
            <a:r>
              <a:rPr lang="en-US" sz="2000" dirty="0" smtClean="0"/>
              <a:t>Conceptual designed is approved during </a:t>
            </a:r>
            <a:r>
              <a:rPr lang="en-US" sz="2000" dirty="0" smtClean="0">
                <a:solidFill>
                  <a:srgbClr val="FF0000"/>
                </a:solidFill>
              </a:rPr>
              <a:t>PDR (</a:t>
            </a:r>
            <a:r>
              <a:rPr lang="en-US" sz="2000" dirty="0" err="1" smtClean="0">
                <a:solidFill>
                  <a:srgbClr val="FF0000"/>
                </a:solidFill>
              </a:rPr>
              <a:t>LoM</a:t>
            </a:r>
            <a:r>
              <a:rPr lang="en-US" sz="2000" dirty="0" smtClean="0">
                <a:solidFill>
                  <a:srgbClr val="FF0000"/>
                </a:solidFill>
              </a:rPr>
              <a:t> A-B)</a:t>
            </a:r>
          </a:p>
          <a:p>
            <a:pPr algn="l"/>
            <a:r>
              <a:rPr lang="en-US" sz="2000" dirty="0" smtClean="0"/>
              <a:t>Detailed design is done and send for review before IDR</a:t>
            </a:r>
          </a:p>
          <a:p>
            <a:pPr marL="342900" indent="-342900" algn="l">
              <a:buFontTx/>
              <a:buChar char="-"/>
            </a:pPr>
            <a:r>
              <a:rPr lang="en-US" sz="2000" dirty="0" smtClean="0"/>
              <a:t>Request for material change -&gt; Material update</a:t>
            </a:r>
          </a:p>
          <a:p>
            <a:pPr marL="342900" indent="-342900" algn="l">
              <a:buFontTx/>
              <a:buChar char="-"/>
            </a:pPr>
            <a:r>
              <a:rPr lang="en-US" sz="2000" dirty="0" smtClean="0"/>
              <a:t>Geometry optimization</a:t>
            </a:r>
          </a:p>
          <a:p>
            <a:pPr marL="342900" indent="-342900" algn="l">
              <a:buFontTx/>
              <a:buChar char="-"/>
            </a:pPr>
            <a:r>
              <a:rPr lang="en-US" sz="2000" dirty="0" smtClean="0"/>
              <a:t>Optimization for manufacturing</a:t>
            </a:r>
          </a:p>
          <a:p>
            <a:pPr algn="l"/>
            <a:r>
              <a:rPr lang="en-US" sz="2000" dirty="0" smtClean="0"/>
              <a:t>Detailed design are released for </a:t>
            </a:r>
            <a:r>
              <a:rPr lang="en-US" sz="2000" dirty="0" smtClean="0">
                <a:solidFill>
                  <a:srgbClr val="FF0000"/>
                </a:solidFill>
              </a:rPr>
              <a:t>IDR (</a:t>
            </a:r>
            <a:r>
              <a:rPr lang="en-US" sz="2000" dirty="0" err="1" smtClean="0">
                <a:solidFill>
                  <a:srgbClr val="FF0000"/>
                </a:solidFill>
              </a:rPr>
              <a:t>LoM</a:t>
            </a:r>
            <a:r>
              <a:rPr lang="en-US" sz="2000" dirty="0" smtClean="0">
                <a:solidFill>
                  <a:srgbClr val="FF0000"/>
                </a:solidFill>
              </a:rPr>
              <a:t> C)</a:t>
            </a:r>
          </a:p>
          <a:p>
            <a:pPr algn="l"/>
            <a:r>
              <a:rPr lang="en-US" sz="2000" dirty="0" smtClean="0"/>
              <a:t>Drawing production is done and send for review before CDR</a:t>
            </a:r>
          </a:p>
          <a:p>
            <a:pPr marL="342900" indent="-342900" algn="l">
              <a:buFontTx/>
              <a:buChar char="-"/>
            </a:pPr>
            <a:r>
              <a:rPr lang="en-US" sz="2000" dirty="0" smtClean="0"/>
              <a:t>Drawing review -&gt; Updated and modification</a:t>
            </a:r>
          </a:p>
          <a:p>
            <a:pPr marL="342900" indent="-342900" algn="l">
              <a:buFontTx/>
              <a:buChar char="-"/>
            </a:pPr>
            <a:r>
              <a:rPr lang="en-US" sz="2000" dirty="0" smtClean="0"/>
              <a:t>Geometry changes -&gt; Drawing updates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Request to change material </a:t>
            </a:r>
            <a:r>
              <a:rPr lang="en-US" sz="2000" dirty="0" smtClean="0"/>
              <a:t>-&gt;  Material update</a:t>
            </a:r>
          </a:p>
          <a:p>
            <a:pPr marL="342900" indent="-342900" algn="l">
              <a:buFontTx/>
              <a:buChar char="-"/>
            </a:pPr>
            <a:r>
              <a:rPr lang="en-US" sz="2000" dirty="0" smtClean="0"/>
              <a:t>Interference problem -&gt; Geometry adjustment</a:t>
            </a:r>
          </a:p>
          <a:p>
            <a:pPr marL="342900" indent="-342900" algn="l">
              <a:buFontTx/>
              <a:buChar char="-"/>
            </a:pPr>
            <a:r>
              <a:rPr lang="en-US" sz="2000" dirty="0" smtClean="0"/>
              <a:t>Communication with manufacturer -&gt; Geometry change / Drawing update</a:t>
            </a:r>
            <a:endParaRPr lang="en-US" sz="2000" dirty="0"/>
          </a:p>
          <a:p>
            <a:pPr algn="l"/>
            <a:r>
              <a:rPr lang="en-US" sz="2000" dirty="0" smtClean="0"/>
              <a:t>Detailed design and Drawings are released for</a:t>
            </a:r>
            <a:r>
              <a:rPr lang="en-US" sz="2000" dirty="0" smtClean="0">
                <a:solidFill>
                  <a:srgbClr val="FF0000"/>
                </a:solidFill>
              </a:rPr>
              <a:t> CDR (</a:t>
            </a:r>
            <a:r>
              <a:rPr lang="en-US" sz="2000" dirty="0" err="1" smtClean="0">
                <a:solidFill>
                  <a:srgbClr val="FF0000"/>
                </a:solidFill>
              </a:rPr>
              <a:t>LoM</a:t>
            </a:r>
            <a:r>
              <a:rPr lang="en-US" sz="2000" dirty="0" smtClean="0">
                <a:solidFill>
                  <a:srgbClr val="FF0000"/>
                </a:solidFill>
              </a:rPr>
              <a:t> P)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6300" y="3567455"/>
            <a:ext cx="6235700" cy="282804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lnSpcReduction="10000"/>
          </a:bodyPr>
          <a:lstStyle/>
          <a:p>
            <a:pPr algn="ctr"/>
            <a:r>
              <a:rPr lang="en-GB" sz="1400" dirty="0" smtClean="0"/>
              <a:t>Typical scenario</a:t>
            </a:r>
          </a:p>
          <a:p>
            <a:pPr algn="l"/>
            <a:r>
              <a:rPr lang="en-GB" sz="1400" dirty="0" smtClean="0"/>
              <a:t>Well managed / Lucky project  =&gt; </a:t>
            </a:r>
            <a:r>
              <a:rPr lang="en-GB" sz="1400" dirty="0" smtClean="0">
                <a:solidFill>
                  <a:srgbClr val="FF0000"/>
                </a:solidFill>
              </a:rPr>
              <a:t>200 steps</a:t>
            </a:r>
          </a:p>
          <a:p>
            <a:pPr algn="l"/>
            <a:r>
              <a:rPr lang="en-GB" sz="1400" dirty="0" smtClean="0"/>
              <a:t>Small project =&gt; </a:t>
            </a:r>
            <a:r>
              <a:rPr lang="en-GB" sz="1400" dirty="0" smtClean="0">
                <a:solidFill>
                  <a:srgbClr val="FF0000"/>
                </a:solidFill>
              </a:rPr>
              <a:t>150 steps</a:t>
            </a:r>
          </a:p>
          <a:p>
            <a:pPr algn="l"/>
            <a:r>
              <a:rPr lang="en-GB" sz="1400" dirty="0" smtClean="0"/>
              <a:t>Small unlucky project =&gt; </a:t>
            </a:r>
            <a:r>
              <a:rPr lang="en-GB" sz="1400" dirty="0" smtClean="0">
                <a:solidFill>
                  <a:srgbClr val="FF0000"/>
                </a:solidFill>
              </a:rPr>
              <a:t>300-400 steps</a:t>
            </a:r>
          </a:p>
          <a:p>
            <a:pPr algn="l"/>
            <a:endParaRPr lang="en-GB" sz="1400" dirty="0" smtClean="0"/>
          </a:p>
          <a:p>
            <a:pPr algn="ctr"/>
            <a:r>
              <a:rPr lang="en-GB" sz="1400" dirty="0" smtClean="0"/>
              <a:t>Possible interferences : </a:t>
            </a:r>
          </a:p>
          <a:p>
            <a:pPr marL="342900" indent="-342900">
              <a:buFontTx/>
              <a:buChar char="-"/>
            </a:pPr>
            <a:r>
              <a:rPr lang="en-US" sz="1400" dirty="0" smtClean="0"/>
              <a:t>If </a:t>
            </a:r>
            <a:r>
              <a:rPr lang="en-US" sz="1400" dirty="0"/>
              <a:t>I forgot to change one Level of </a:t>
            </a:r>
            <a:r>
              <a:rPr lang="en-US" sz="1400" dirty="0" smtClean="0"/>
              <a:t>maturity =&gt;15 steps</a:t>
            </a:r>
          </a:p>
          <a:p>
            <a:pPr marL="342900" indent="-342900">
              <a:buFontTx/>
              <a:buChar char="-"/>
            </a:pPr>
            <a:r>
              <a:rPr lang="en-US" sz="1400" dirty="0" smtClean="0"/>
              <a:t>If </a:t>
            </a:r>
            <a:r>
              <a:rPr lang="en-US" sz="1400" dirty="0"/>
              <a:t>one of the parts is not in the right Maturity </a:t>
            </a:r>
            <a:r>
              <a:rPr lang="en-US" sz="1400" dirty="0" smtClean="0"/>
              <a:t>state =&gt; 10steps </a:t>
            </a:r>
          </a:p>
          <a:p>
            <a:pPr marL="342900" indent="-342900">
              <a:buFontTx/>
              <a:buChar char="-"/>
            </a:pPr>
            <a:r>
              <a:rPr lang="en-US" sz="1400" dirty="0" smtClean="0"/>
              <a:t>If </a:t>
            </a:r>
            <a:r>
              <a:rPr lang="en-US" sz="1400" dirty="0"/>
              <a:t>I forgot to update </a:t>
            </a:r>
            <a:r>
              <a:rPr lang="en-US" sz="1400" dirty="0" smtClean="0"/>
              <a:t>the </a:t>
            </a:r>
            <a:r>
              <a:rPr lang="en-US" sz="1400" dirty="0"/>
              <a:t>title </a:t>
            </a:r>
            <a:r>
              <a:rPr lang="en-US" sz="1400" dirty="0" smtClean="0"/>
              <a:t>block =&gt; 25 steps + 1 per drawing</a:t>
            </a:r>
          </a:p>
          <a:p>
            <a:pPr marL="342900" indent="-342900">
              <a:buFontTx/>
              <a:buChar char="-"/>
            </a:pPr>
            <a:r>
              <a:rPr lang="en-US" sz="1400" dirty="0" smtClean="0"/>
              <a:t>If I forgot to update the computed weight =&gt; 34 steps + 2 per parts + 4 per assemblies</a:t>
            </a:r>
          </a:p>
          <a:p>
            <a:pPr marL="342900" indent="-342900">
              <a:buFontTx/>
              <a:buChar char="-"/>
            </a:pPr>
            <a:r>
              <a:rPr lang="en-US" sz="1400" dirty="0" smtClean="0"/>
              <a:t>If </a:t>
            </a:r>
            <a:r>
              <a:rPr lang="en-US" sz="1400" dirty="0"/>
              <a:t>I called the wrong revision in one of the </a:t>
            </a:r>
            <a:r>
              <a:rPr lang="en-US" sz="1400" dirty="0" smtClean="0"/>
              <a:t>assemblies =&gt; 34 steps + 4 per assemblies</a:t>
            </a:r>
          </a:p>
          <a:p>
            <a:pPr marL="342900" indent="-342900">
              <a:buFontTx/>
              <a:buChar char="-"/>
            </a:pPr>
            <a:r>
              <a:rPr lang="en-US" sz="1400" dirty="0" smtClean="0"/>
              <a:t>If one balloon is wrong on my drawing =&gt; 25 Steps</a:t>
            </a:r>
            <a:endParaRPr lang="sv-SE" sz="1400" dirty="0"/>
          </a:p>
          <a:p>
            <a:pPr algn="ctr"/>
            <a:endParaRPr lang="en-GB" sz="1400" dirty="0"/>
          </a:p>
          <a:p>
            <a:pPr algn="l"/>
            <a:endParaRPr lang="sv-SE" sz="1400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Nicolas BRETON 18/10/2019</a:t>
            </a:r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A74-719E-4D6E-B7BF-464205CF76F6}" type="slidenum">
              <a:rPr lang="sv-SE" smtClean="0"/>
              <a:t>4</a:t>
            </a:fld>
            <a:endParaRPr lang="sv-SE" dirty="0"/>
          </a:p>
        </p:txBody>
      </p:sp>
      <p:sp>
        <p:nvSpPr>
          <p:cNvPr id="10" name="TextBox 9"/>
          <p:cNvSpPr txBox="1"/>
          <p:nvPr/>
        </p:nvSpPr>
        <p:spPr>
          <a:xfrm>
            <a:off x="541811" y="3166309"/>
            <a:ext cx="5554189" cy="347966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fontScale="85000" lnSpcReduction="10000"/>
          </a:bodyPr>
          <a:lstStyle/>
          <a:p>
            <a:pPr algn="l"/>
            <a:r>
              <a:rPr lang="en-US" sz="2000" dirty="0" smtClean="0"/>
              <a:t>Practical example </a:t>
            </a:r>
            <a:r>
              <a:rPr lang="en-GB" sz="2000" dirty="0" smtClean="0"/>
              <a:t>:</a:t>
            </a:r>
          </a:p>
          <a:p>
            <a:pPr algn="l"/>
            <a:r>
              <a:rPr lang="en-GB" sz="2000" dirty="0" smtClean="0"/>
              <a:t>Conceptual design - review before </a:t>
            </a:r>
            <a:r>
              <a:rPr lang="en-GB" sz="2000" dirty="0" smtClean="0">
                <a:solidFill>
                  <a:srgbClr val="FF0000"/>
                </a:solidFill>
              </a:rPr>
              <a:t>PDR (</a:t>
            </a:r>
            <a:r>
              <a:rPr lang="en-GB" sz="2000" dirty="0" err="1" smtClean="0">
                <a:solidFill>
                  <a:srgbClr val="FF0000"/>
                </a:solidFill>
              </a:rPr>
              <a:t>LoM</a:t>
            </a:r>
            <a:r>
              <a:rPr lang="en-GB" sz="2000" dirty="0" smtClean="0">
                <a:solidFill>
                  <a:srgbClr val="FF0000"/>
                </a:solidFill>
              </a:rPr>
              <a:t> A) 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Geometry change 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Material update</a:t>
            </a:r>
          </a:p>
          <a:p>
            <a:pPr algn="l"/>
            <a:r>
              <a:rPr lang="en-US" sz="2000" dirty="0" smtClean="0"/>
              <a:t>Conceptual designed </a:t>
            </a:r>
            <a:r>
              <a:rPr lang="en-US" sz="2000" dirty="0"/>
              <a:t>-</a:t>
            </a:r>
            <a:r>
              <a:rPr lang="en-US" sz="2000" dirty="0" smtClean="0"/>
              <a:t> approved during </a:t>
            </a:r>
            <a:r>
              <a:rPr lang="en-US" sz="2000" dirty="0" smtClean="0">
                <a:solidFill>
                  <a:srgbClr val="FF0000"/>
                </a:solidFill>
              </a:rPr>
              <a:t>PDR (</a:t>
            </a:r>
            <a:r>
              <a:rPr lang="en-US" sz="2000" dirty="0" err="1" smtClean="0">
                <a:solidFill>
                  <a:srgbClr val="FF0000"/>
                </a:solidFill>
              </a:rPr>
              <a:t>LoM</a:t>
            </a:r>
            <a:r>
              <a:rPr lang="en-US" sz="2000" dirty="0" smtClean="0">
                <a:solidFill>
                  <a:srgbClr val="FF0000"/>
                </a:solidFill>
              </a:rPr>
              <a:t> A-B)</a:t>
            </a:r>
          </a:p>
          <a:p>
            <a:pPr algn="l"/>
            <a:r>
              <a:rPr lang="en-US" sz="2000" dirty="0" smtClean="0"/>
              <a:t>Detailed design - send for review before IDR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Geometry change 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Material </a:t>
            </a:r>
            <a:r>
              <a:rPr lang="en-US" sz="2000" dirty="0" smtClean="0"/>
              <a:t>update</a:t>
            </a:r>
          </a:p>
          <a:p>
            <a:r>
              <a:rPr lang="en-US" sz="2000" dirty="0" smtClean="0"/>
              <a:t>Detailed design </a:t>
            </a:r>
            <a:r>
              <a:rPr lang="en-US" sz="2000" dirty="0"/>
              <a:t>-</a:t>
            </a:r>
            <a:r>
              <a:rPr lang="en-US" sz="2000" dirty="0" smtClean="0"/>
              <a:t> released for </a:t>
            </a:r>
            <a:r>
              <a:rPr lang="en-US" sz="2000" dirty="0" smtClean="0">
                <a:solidFill>
                  <a:srgbClr val="FF0000"/>
                </a:solidFill>
              </a:rPr>
              <a:t>IDR (</a:t>
            </a:r>
            <a:r>
              <a:rPr lang="en-US" sz="2000" dirty="0" err="1" smtClean="0">
                <a:solidFill>
                  <a:srgbClr val="FF0000"/>
                </a:solidFill>
              </a:rPr>
              <a:t>LoM</a:t>
            </a:r>
            <a:r>
              <a:rPr lang="en-US" sz="2000" dirty="0" smtClean="0">
                <a:solidFill>
                  <a:srgbClr val="FF0000"/>
                </a:solidFill>
              </a:rPr>
              <a:t> C)</a:t>
            </a:r>
          </a:p>
          <a:p>
            <a:pPr algn="l"/>
            <a:r>
              <a:rPr lang="en-US" sz="2000" dirty="0" smtClean="0"/>
              <a:t>Drawing production - send for review before CDR</a:t>
            </a:r>
          </a:p>
          <a:p>
            <a:pPr marL="342900" indent="-342900" algn="l">
              <a:buFontTx/>
              <a:buChar char="-"/>
            </a:pPr>
            <a:r>
              <a:rPr lang="en-US" sz="2000" dirty="0" smtClean="0"/>
              <a:t>Geometry change </a:t>
            </a:r>
          </a:p>
          <a:p>
            <a:pPr marL="342900" indent="-342900" algn="l">
              <a:buFontTx/>
              <a:buChar char="-"/>
            </a:pPr>
            <a:r>
              <a:rPr lang="en-US" sz="2000" dirty="0" smtClean="0"/>
              <a:t>Material update</a:t>
            </a:r>
          </a:p>
          <a:p>
            <a:pPr marL="342900" indent="-342900" algn="l">
              <a:buFontTx/>
              <a:buChar char="-"/>
            </a:pPr>
            <a:r>
              <a:rPr lang="en-US" sz="2000" dirty="0" smtClean="0"/>
              <a:t>Drawings update</a:t>
            </a:r>
          </a:p>
          <a:p>
            <a:pPr algn="l"/>
            <a:r>
              <a:rPr lang="en-US" sz="2000" dirty="0" smtClean="0"/>
              <a:t>Detailed design and Drawings </a:t>
            </a:r>
            <a:r>
              <a:rPr lang="en-US" sz="2000" dirty="0"/>
              <a:t>-</a:t>
            </a:r>
            <a:r>
              <a:rPr lang="en-US" sz="2000" dirty="0" smtClean="0"/>
              <a:t> released for</a:t>
            </a:r>
            <a:r>
              <a:rPr lang="en-US" sz="2000" dirty="0" smtClean="0">
                <a:solidFill>
                  <a:srgbClr val="FF0000"/>
                </a:solidFill>
              </a:rPr>
              <a:t> CDR (</a:t>
            </a:r>
            <a:r>
              <a:rPr lang="en-US" sz="2000" dirty="0" err="1" smtClean="0">
                <a:solidFill>
                  <a:srgbClr val="FF0000"/>
                </a:solidFill>
              </a:rPr>
              <a:t>LoM</a:t>
            </a:r>
            <a:r>
              <a:rPr lang="en-US" sz="2000" dirty="0" smtClean="0">
                <a:solidFill>
                  <a:srgbClr val="FF0000"/>
                </a:solidFill>
              </a:rPr>
              <a:t> P)</a:t>
            </a:r>
          </a:p>
        </p:txBody>
      </p:sp>
    </p:spTree>
    <p:extLst>
      <p:ext uri="{BB962C8B-B14F-4D97-AF65-F5344CB8AC3E}">
        <p14:creationId xmlns:p14="http://schemas.microsoft.com/office/powerpoint/2010/main" val="14444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WORKFLOW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Improve our workflow : </a:t>
            </a:r>
          </a:p>
          <a:p>
            <a:pPr>
              <a:buFontTx/>
              <a:buChar char="-"/>
            </a:pPr>
            <a:r>
              <a:rPr lang="en-GB" dirty="0" smtClean="0"/>
              <a:t>Material </a:t>
            </a:r>
            <a:r>
              <a:rPr lang="en-GB" dirty="0"/>
              <a:t>update to include into the </a:t>
            </a:r>
            <a:r>
              <a:rPr lang="en-GB" dirty="0" smtClean="0"/>
              <a:t>workflow process</a:t>
            </a:r>
          </a:p>
          <a:p>
            <a:pPr>
              <a:buFontTx/>
              <a:buChar char="-"/>
            </a:pPr>
            <a:r>
              <a:rPr lang="en-GB" dirty="0" smtClean="0"/>
              <a:t>Title </a:t>
            </a:r>
            <a:r>
              <a:rPr lang="en-GB" dirty="0"/>
              <a:t>block update included in the </a:t>
            </a:r>
            <a:r>
              <a:rPr lang="en-GB" dirty="0" smtClean="0"/>
              <a:t>workflow process</a:t>
            </a:r>
          </a:p>
          <a:p>
            <a:pPr>
              <a:buFontTx/>
              <a:buChar char="-"/>
            </a:pPr>
            <a:r>
              <a:rPr lang="en-GB" dirty="0" smtClean="0"/>
              <a:t>Drawing </a:t>
            </a:r>
            <a:r>
              <a:rPr lang="en-GB" dirty="0"/>
              <a:t>update in </a:t>
            </a:r>
            <a:r>
              <a:rPr lang="en-GB" dirty="0" smtClean="0"/>
              <a:t>CATIA </a:t>
            </a:r>
            <a:r>
              <a:rPr lang="en-GB" dirty="0"/>
              <a:t>after CHESS Release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Workflow functionalities :</a:t>
            </a:r>
          </a:p>
          <a:p>
            <a:pPr>
              <a:buFontTx/>
              <a:buChar char="-"/>
            </a:pPr>
            <a:r>
              <a:rPr lang="en-GB" dirty="0" smtClean="0"/>
              <a:t>Possibility to create  </a:t>
            </a:r>
            <a:r>
              <a:rPr lang="en-GB" dirty="0"/>
              <a:t>revision on a drawing </a:t>
            </a:r>
            <a:r>
              <a:rPr lang="en-GB" dirty="0" smtClean="0"/>
              <a:t>only ( Not his product / part)?</a:t>
            </a:r>
          </a:p>
          <a:p>
            <a:pPr>
              <a:buFontTx/>
              <a:buChar char="-"/>
            </a:pPr>
            <a:r>
              <a:rPr lang="en-GB" dirty="0" smtClean="0"/>
              <a:t>Level of Maturity could be defined ONLY by CHESS in the workflow to avoid any </a:t>
            </a:r>
            <a:r>
              <a:rPr lang="en-GB" dirty="0" err="1" smtClean="0"/>
              <a:t>LoM</a:t>
            </a:r>
            <a:r>
              <a:rPr lang="en-GB" dirty="0" smtClean="0"/>
              <a:t> Mistake or back and forth?</a:t>
            </a:r>
          </a:p>
          <a:p>
            <a:pPr>
              <a:buFontTx/>
              <a:buChar char="-"/>
            </a:pPr>
            <a:r>
              <a:rPr lang="en-GB" dirty="0" smtClean="0"/>
              <a:t>Why </a:t>
            </a:r>
            <a:r>
              <a:rPr lang="en-GB" dirty="0"/>
              <a:t>do we need to select </a:t>
            </a:r>
            <a:r>
              <a:rPr lang="en-GB" dirty="0" smtClean="0"/>
              <a:t>all inner components within </a:t>
            </a:r>
            <a:r>
              <a:rPr lang="en-GB" dirty="0"/>
              <a:t>a </a:t>
            </a:r>
            <a:r>
              <a:rPr lang="en-GB" dirty="0" smtClean="0"/>
              <a:t>assembly in CHESS ( Change Order) if </a:t>
            </a:r>
            <a:r>
              <a:rPr lang="en-GB" dirty="0"/>
              <a:t>it is a requirement to release all </a:t>
            </a:r>
            <a:r>
              <a:rPr lang="en-GB" dirty="0" smtClean="0"/>
              <a:t>? Can it be automatized ? </a:t>
            </a:r>
          </a:p>
          <a:p>
            <a:pPr>
              <a:buFontTx/>
              <a:buChar char="-"/>
            </a:pPr>
            <a:r>
              <a:rPr lang="en-GB" dirty="0" smtClean="0"/>
              <a:t>Forbid changes when a components is none editable ( Released – Review – Approved)?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A74-719E-4D6E-B7BF-464205CF76F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37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</a:t>
            </a:r>
            <a:r>
              <a:rPr lang="en-GB" dirty="0" smtClean="0"/>
              <a:t>ENVIRONEMENT… Soon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Click </a:t>
            </a:r>
            <a:r>
              <a:rPr lang="en-GB" dirty="0" err="1" smtClean="0"/>
              <a:t>Heatmap</a:t>
            </a:r>
            <a:r>
              <a:rPr lang="en-GB" dirty="0" smtClean="0"/>
              <a:t> Analysis 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466" y="2947830"/>
            <a:ext cx="6072668" cy="336486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960240" y="1781000"/>
            <a:ext cx="2362200" cy="116683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pPr algn="l"/>
            <a:r>
              <a:rPr lang="en-GB" sz="2000" dirty="0" smtClean="0"/>
              <a:t>70 000 Clicks</a:t>
            </a:r>
          </a:p>
          <a:p>
            <a:pPr algn="l"/>
            <a:r>
              <a:rPr lang="en-GB" sz="2000" dirty="0" smtClean="0"/>
              <a:t>2 weeks time </a:t>
            </a:r>
          </a:p>
          <a:p>
            <a:pPr algn="l"/>
            <a:r>
              <a:rPr lang="en-GB" sz="2000" dirty="0" smtClean="0"/>
              <a:t>CATIA Filtered</a:t>
            </a:r>
          </a:p>
          <a:p>
            <a:pPr algn="l"/>
            <a:endParaRPr lang="sv-SE" sz="20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9722565" y="5211766"/>
            <a:ext cx="2310883" cy="9144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lnSpcReduction="10000"/>
          </a:bodyPr>
          <a:lstStyle/>
          <a:p>
            <a:pPr algn="l"/>
            <a:r>
              <a:rPr lang="en-GB" sz="2000" dirty="0" smtClean="0"/>
              <a:t>Confirm click of </a:t>
            </a:r>
          </a:p>
          <a:p>
            <a:pPr algn="l"/>
            <a:r>
              <a:rPr lang="en-GB" sz="2000" dirty="0" smtClean="0"/>
              <a:t>pop up windows</a:t>
            </a:r>
          </a:p>
          <a:p>
            <a:pPr algn="l"/>
            <a:r>
              <a:rPr lang="en-GB" sz="2000" dirty="0" smtClean="0"/>
              <a:t>( Enter doesn’t work)</a:t>
            </a:r>
            <a:endParaRPr lang="sv-SE" sz="2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989824" y="5483412"/>
            <a:ext cx="990599" cy="448467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l"/>
            <a:r>
              <a:rPr lang="en-GB" sz="2000" dirty="0" smtClean="0"/>
              <a:t>Update</a:t>
            </a:r>
            <a:endParaRPr lang="sv-SE" sz="20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29683" y="2947830"/>
            <a:ext cx="2310883" cy="43614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l"/>
            <a:r>
              <a:rPr lang="en-GB" sz="2000" dirty="0" smtClean="0"/>
              <a:t>Application switch</a:t>
            </a:r>
            <a:endParaRPr lang="sv-SE" sz="2000" dirty="0" smtClean="0"/>
          </a:p>
        </p:txBody>
      </p:sp>
      <p:cxnSp>
        <p:nvCxnSpPr>
          <p:cNvPr id="24" name="Straight Arrow Connector 23"/>
          <p:cNvCxnSpPr>
            <a:stCxn id="17" idx="1"/>
          </p:cNvCxnSpPr>
          <p:nvPr/>
        </p:nvCxnSpPr>
        <p:spPr>
          <a:xfrm flipH="1">
            <a:off x="8947348" y="5668966"/>
            <a:ext cx="775217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3"/>
          </p:cNvCxnSpPr>
          <p:nvPr/>
        </p:nvCxnSpPr>
        <p:spPr>
          <a:xfrm>
            <a:off x="1980423" y="5707646"/>
            <a:ext cx="3036077" cy="4185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640566" y="3165900"/>
            <a:ext cx="47093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A74-719E-4D6E-B7BF-464205CF76F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6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PRODUCTIVE FUNCTIONALITIES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Suggestions : </a:t>
            </a:r>
          </a:p>
          <a:p>
            <a:pPr>
              <a:buFontTx/>
              <a:buChar char="-"/>
            </a:pPr>
            <a:r>
              <a:rPr lang="en-GB" dirty="0" smtClean="0"/>
              <a:t>Export </a:t>
            </a:r>
            <a:r>
              <a:rPr lang="en-GB" dirty="0"/>
              <a:t>STEP without having to </a:t>
            </a:r>
            <a:r>
              <a:rPr lang="en-GB" dirty="0" smtClean="0"/>
              <a:t>save</a:t>
            </a:r>
          </a:p>
          <a:p>
            <a:pPr>
              <a:buFontTx/>
              <a:buChar char="-"/>
            </a:pPr>
            <a:r>
              <a:rPr lang="en-GB" dirty="0" smtClean="0"/>
              <a:t>Batch </a:t>
            </a:r>
            <a:r>
              <a:rPr lang="en-GB" dirty="0"/>
              <a:t>printing in </a:t>
            </a:r>
            <a:r>
              <a:rPr lang="en-GB" dirty="0" err="1"/>
              <a:t>Catia</a:t>
            </a:r>
            <a:r>
              <a:rPr lang="en-GB" dirty="0"/>
              <a:t> ( multi-selection to </a:t>
            </a:r>
            <a:r>
              <a:rPr lang="en-GB" dirty="0" smtClean="0"/>
              <a:t>investigate)</a:t>
            </a:r>
          </a:p>
          <a:p>
            <a:pPr>
              <a:buFontTx/>
              <a:buChar char="-"/>
            </a:pPr>
            <a:r>
              <a:rPr lang="en-GB" dirty="0" smtClean="0"/>
              <a:t>No </a:t>
            </a:r>
            <a:r>
              <a:rPr lang="en-GB" dirty="0"/>
              <a:t>connection between balloons and </a:t>
            </a:r>
            <a:r>
              <a:rPr lang="en-GB" dirty="0" smtClean="0"/>
              <a:t>BOM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BOM </a:t>
            </a:r>
            <a:r>
              <a:rPr lang="en-GB" dirty="0"/>
              <a:t>Export </a:t>
            </a:r>
            <a:r>
              <a:rPr lang="en-GB" dirty="0" smtClean="0"/>
              <a:t>in csv, </a:t>
            </a:r>
            <a:r>
              <a:rPr lang="en-GB" dirty="0" err="1" smtClean="0"/>
              <a:t>xls</a:t>
            </a:r>
            <a:r>
              <a:rPr lang="en-GB" dirty="0" smtClean="0"/>
              <a:t>, txt, …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Exploded </a:t>
            </a:r>
            <a:r>
              <a:rPr lang="en-GB" dirty="0"/>
              <a:t>view </a:t>
            </a:r>
            <a:r>
              <a:rPr lang="en-GB" dirty="0" smtClean="0"/>
              <a:t>module…</a:t>
            </a:r>
          </a:p>
          <a:p>
            <a:pPr>
              <a:buFontTx/>
              <a:buChar char="-"/>
            </a:pPr>
            <a:r>
              <a:rPr lang="en-GB" dirty="0" smtClean="0"/>
              <a:t>“Continuous "Update mode ( do not interrupt at error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>
              <a:buFontTx/>
              <a:buChar char="-"/>
            </a:pPr>
            <a:r>
              <a:rPr lang="en-GB" dirty="0" err="1" smtClean="0"/>
              <a:t>Center</a:t>
            </a:r>
            <a:r>
              <a:rPr lang="en-GB" dirty="0" smtClean="0"/>
              <a:t> </a:t>
            </a:r>
            <a:r>
              <a:rPr lang="en-GB" dirty="0"/>
              <a:t>of gravity </a:t>
            </a:r>
            <a:r>
              <a:rPr lang="en-GB" dirty="0" smtClean="0"/>
              <a:t>Creation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A74-719E-4D6E-B7BF-464205CF76F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8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PROBLEM SOLVED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a revision on a modified document </a:t>
            </a:r>
            <a:r>
              <a:rPr lang="en-GB" dirty="0" smtClean="0"/>
              <a:t>(Unload/Reload the document)</a:t>
            </a:r>
            <a:endParaRPr lang="en-GB" dirty="0"/>
          </a:p>
          <a:p>
            <a:r>
              <a:rPr lang="en-GB" dirty="0"/>
              <a:t>Difficulties  deleting drawings from assemblies </a:t>
            </a:r>
            <a:r>
              <a:rPr lang="en-GB" dirty="0" smtClean="0"/>
              <a:t>(Action sequence to be </a:t>
            </a:r>
            <a:r>
              <a:rPr lang="en-GB" dirty="0" err="1" smtClean="0"/>
              <a:t>carefull</a:t>
            </a:r>
            <a:r>
              <a:rPr lang="en-GB" dirty="0" smtClean="0"/>
              <a:t>) </a:t>
            </a:r>
            <a:endParaRPr lang="en-GB" dirty="0"/>
          </a:p>
          <a:p>
            <a:r>
              <a:rPr lang="en-GB" dirty="0" smtClean="0"/>
              <a:t>Material </a:t>
            </a:r>
            <a:r>
              <a:rPr lang="en-GB" dirty="0"/>
              <a:t>connection lost ( reload materials ATTENTION) </a:t>
            </a:r>
            <a:endParaRPr lang="en-GB" dirty="0" smtClean="0"/>
          </a:p>
          <a:p>
            <a:r>
              <a:rPr lang="en-GB" dirty="0" smtClean="0"/>
              <a:t>Importation of STEP / CGR and few others ( clear cache </a:t>
            </a:r>
            <a:r>
              <a:rPr lang="en-GB" dirty="0" err="1" smtClean="0"/>
              <a:t>etc</a:t>
            </a:r>
            <a:r>
              <a:rPr lang="en-GB" dirty="0" smtClean="0"/>
              <a:t>) </a:t>
            </a:r>
          </a:p>
          <a:p>
            <a:r>
              <a:rPr lang="en-GB" dirty="0"/>
              <a:t>When selecting overloaded view ( going to 3D is allowed) update confluence method</a:t>
            </a:r>
          </a:p>
          <a:p>
            <a:r>
              <a:rPr lang="en-GB" dirty="0"/>
              <a:t>Material connection lost ( reload materials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Batch application of materials (By clicking on each before </a:t>
            </a:r>
            <a:r>
              <a:rPr lang="en-GB" dirty="0" err="1" smtClean="0"/>
              <a:t>validatation</a:t>
            </a:r>
            <a:r>
              <a:rPr lang="en-GB" dirty="0" smtClean="0"/>
              <a:t>= </a:t>
            </a:r>
            <a:endParaRPr lang="en-GB" dirty="0"/>
          </a:p>
          <a:p>
            <a:endParaRPr lang="en-GB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A74-719E-4D6E-B7BF-464205CF76F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1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WORKFLOW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7825"/>
            <a:ext cx="10972800" cy="567474"/>
          </a:xfrm>
        </p:spPr>
        <p:txBody>
          <a:bodyPr numCol="1"/>
          <a:lstStyle/>
          <a:p>
            <a:pPr marL="0" indent="0" algn="ctr">
              <a:buNone/>
            </a:pPr>
            <a:r>
              <a:rPr lang="en-GB" sz="2800" b="1" dirty="0" smtClean="0"/>
              <a:t>Initial </a:t>
            </a:r>
            <a:r>
              <a:rPr lang="en-GB" sz="2800" b="1" dirty="0"/>
              <a:t>Release </a:t>
            </a:r>
            <a:r>
              <a:rPr lang="en-GB" sz="2800" b="1" dirty="0" smtClean="0"/>
              <a:t>workflow </a:t>
            </a:r>
            <a:r>
              <a:rPr lang="en-GB" sz="2800" b="1" dirty="0"/>
              <a:t>: </a:t>
            </a:r>
            <a:r>
              <a:rPr lang="en-GB" sz="2800" b="1" dirty="0" smtClean="0"/>
              <a:t>20 steps</a:t>
            </a:r>
            <a:endParaRPr lang="en-GB" sz="28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2474794"/>
            <a:ext cx="11305880" cy="3311165"/>
          </a:xfrm>
          <a:prstGeom prst="rect">
            <a:avLst/>
          </a:prstGeom>
        </p:spPr>
        <p:txBody>
          <a:bodyPr vert="horz" lIns="90000" tIns="45720" rIns="91440" bIns="45720" numCol="2" rtlCol="0">
            <a:noAutofit/>
          </a:bodyPr>
          <a:lstStyle>
            <a:lvl1pPr marL="342900" indent="-34290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1800" dirty="0" smtClean="0"/>
              <a:t>Open With Product Finder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Switch to the Lifecycle app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Expand all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Select all with filter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Open Sheet editor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Change level of maturity where appropriate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Select all with filter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Change the Maturity to Review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Change the maturity to Approved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Collaborate the EBOM 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Open Chess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Create a change Order &amp; Change action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Attach to the change order products to release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Enter structures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Expand to all levels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Select all to release with filter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Add to the CA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Enter Workflow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Create the Workflow template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Start the workflow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 smtClean="0"/>
          </a:p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Nicolas BRETON 18/10/2019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A74-719E-4D6E-B7BF-464205CF76F6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86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C4EAEFBE-156F-4FEE-9F2B-BE5A854A00D8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76958EC4-F568-4D68-98B3-6BA4183AD248}"/>
    </a:ext>
  </a:extLst>
</a:theme>
</file>

<file path=ppt/theme/theme3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C4EAEFBE-156F-4FEE-9F2B-BE5A854A00D8}"/>
    </a:ext>
  </a:extLst>
</a:theme>
</file>

<file path=ppt/theme/theme4.xml><?xml version="1.0" encoding="utf-8"?>
<a:theme xmlns:a="http://schemas.openxmlformats.org/drawingml/2006/main" name="3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76958EC4-F568-4D68-98B3-6BA4183AD24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Plenary 2019-10-09 - final</Template>
  <TotalTime>3128</TotalTime>
  <Words>1112</Words>
  <Application>Microsoft Office PowerPoint</Application>
  <PresentationFormat>Widescreen</PresentationFormat>
  <Paragraphs>210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Office-tema</vt:lpstr>
      <vt:lpstr>2_Anpassad formgivning</vt:lpstr>
      <vt:lpstr>1_Office-tema</vt:lpstr>
      <vt:lpstr>3_Anpassad formgivning</vt:lpstr>
      <vt:lpstr>European Spallation Source  CATIA FORUM  Feedback from a user… </vt:lpstr>
      <vt:lpstr>SUMMARY </vt:lpstr>
      <vt:lpstr>DESIGN WORKFLOW</vt:lpstr>
      <vt:lpstr>DESIGN WORKFLOW</vt:lpstr>
      <vt:lpstr>DESIGN WORKFLOW</vt:lpstr>
      <vt:lpstr>DESIGN ENVIRONEMENT… Soon</vt:lpstr>
      <vt:lpstr>PRODUCTIVE FUNCTIONALITIES</vt:lpstr>
      <vt:lpstr>PROBLEM SOLVED</vt:lpstr>
      <vt:lpstr>DESIGN WORKFLOW</vt:lpstr>
      <vt:lpstr>DESIGN WORKFLOW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Breton</dc:creator>
  <cp:lastModifiedBy>Nicolas Breton</cp:lastModifiedBy>
  <cp:revision>54</cp:revision>
  <dcterms:created xsi:type="dcterms:W3CDTF">2019-10-15T15:23:39Z</dcterms:created>
  <dcterms:modified xsi:type="dcterms:W3CDTF">2019-10-22T07:44:35Z</dcterms:modified>
</cp:coreProperties>
</file>