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2" r:id="rId2"/>
  </p:sldMasterIdLst>
  <p:notesMasterIdLst>
    <p:notesMasterId r:id="rId5"/>
  </p:notesMasterIdLst>
  <p:handoutMasterIdLst>
    <p:handoutMasterId r:id="rId6"/>
  </p:handoutMasterIdLst>
  <p:sldIdLst>
    <p:sldId id="381" r:id="rId3"/>
    <p:sldId id="467" r:id="rId4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E100"/>
    <a:srgbClr val="FF7D00"/>
    <a:srgbClr val="0094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6" autoAdjust="0"/>
    <p:restoredTop sz="99518" autoAdjust="0"/>
  </p:normalViewPr>
  <p:slideViewPr>
    <p:cSldViewPr snapToGrid="0" snapToObjects="1">
      <p:cViewPr>
        <p:scale>
          <a:sx n="150" d="100"/>
          <a:sy n="150" d="100"/>
        </p:scale>
        <p:origin x="-4224" y="-1376"/>
      </p:cViewPr>
      <p:guideLst>
        <p:guide orient="horz" pos="1232"/>
        <p:guide orient="horz" pos="908"/>
        <p:guide pos="49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A3AE58-0CB7-2B49-BC2B-99543F812727}" type="datetimeFigureOut">
              <a:rPr lang="sv-SE" smtClean="0"/>
              <a:t>10/12/13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0A657-9475-004C-BDED-BB6C61EC94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64104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41830-0E87-9D46-A15F-C0C0B780FA23}" type="datetimeFigureOut">
              <a:rPr lang="sv-SE" smtClean="0"/>
              <a:t>10/12/13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E0035E-6164-C447-BCFF-46EC70F740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94212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93512" y="-1"/>
            <a:ext cx="5762624" cy="1441451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cxnSp>
        <p:nvCxnSpPr>
          <p:cNvPr id="3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6384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B6FA8-2747-8B48-B875-7188D7D52357}" type="datetime1">
              <a:rPr lang="sv-SE" smtClean="0"/>
              <a:t>10/12/13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2584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581D5-AA54-714D-95DB-FC2D521B139D}" type="datetime1">
              <a:rPr lang="sv-SE" smtClean="0"/>
              <a:t>10/12/13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4101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87EBA-003E-894C-98C0-8C1EF1E9C0CE}" type="datetime1">
              <a:rPr lang="sv-SE" smtClean="0"/>
              <a:t>10/12/13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165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401DC-9CB6-C94C-A035-AE4D557374BC}" type="datetime1">
              <a:rPr lang="sv-SE" smtClean="0"/>
              <a:t>10/12/13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3458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B0AE-5A3A-F04D-A9F3-EAE846CBBB6B}" type="datetime1">
              <a:rPr lang="sv-SE" smtClean="0"/>
              <a:t>10/12/13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02372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äng"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1682749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0094CA"/>
              </a:solidFill>
            </a:endParaRPr>
          </a:p>
        </p:txBody>
      </p:sp>
      <p:pic>
        <p:nvPicPr>
          <p:cNvPr id="11" name="Bildobjekt 10" descr="ESS-logga-blå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2756" y="362809"/>
            <a:ext cx="1728000" cy="924480"/>
          </a:xfrm>
          <a:prstGeom prst="rect">
            <a:avLst/>
          </a:prstGeom>
        </p:spPr>
      </p:pic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9773-FC84-AC4D-9D28-F5B786E3C95F}" type="datetime1">
              <a:rPr lang="sv-SE" smtClean="0"/>
              <a:t>10/12/13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622138" y="130718"/>
            <a:ext cx="6290083" cy="1470025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algn="l">
              <a:defRPr sz="4000">
                <a:solidFill>
                  <a:srgbClr val="0094CA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617536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70982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A9B50-EEBF-444C-B824-2C0A43D21C29}" type="datetime1">
              <a:rPr lang="sv-SE" smtClean="0"/>
              <a:t>10/12/13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48099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1D6AF-D5AE-CB4F-87B1-135CD6BE978E}" type="datetime1">
              <a:rPr lang="sv-SE" smtClean="0"/>
              <a:t>10/12/13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93341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3AFD-4241-5943-8971-1E78BBFD6498}" type="datetime1">
              <a:rPr lang="sv-SE" smtClean="0"/>
              <a:t>10/12/13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6108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bild text"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2"/>
          <p:cNvSpPr>
            <a:spLocks noGrp="1"/>
          </p:cNvSpPr>
          <p:nvPr>
            <p:ph type="subTitle" idx="1"/>
          </p:nvPr>
        </p:nvSpPr>
        <p:spPr>
          <a:xfrm>
            <a:off x="593513" y="1955801"/>
            <a:ext cx="4766944" cy="3780620"/>
          </a:xfrm>
        </p:spPr>
        <p:txBody>
          <a:bodyPr lIns="0" tIns="0" rIns="0" bIns="0">
            <a:noAutofit/>
          </a:bodyPr>
          <a:lstStyle>
            <a:lvl1pPr marL="342900" indent="-342900" algn="l">
              <a:lnSpc>
                <a:spcPct val="90000"/>
              </a:lnSpc>
              <a:buFont typeface="Arial"/>
              <a:buChar char="•"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93512" y="-1"/>
            <a:ext cx="5762624" cy="1441451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6" name="Rektangel med rundade hörn 5"/>
          <p:cNvSpPr/>
          <p:nvPr userDrawn="1"/>
        </p:nvSpPr>
        <p:spPr>
          <a:xfrm>
            <a:off x="6205857" y="1955801"/>
            <a:ext cx="2479040" cy="2479040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7" name="Rak 5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1372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5B3EA-4F05-F94F-97FA-8B911338AD11}" type="datetime1">
              <a:rPr lang="sv-SE" smtClean="0"/>
              <a:t>10/12/13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63387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856E0-8F8D-C941-8AB5-18592FC9E816}" type="datetime1">
              <a:rPr lang="sv-SE" smtClean="0"/>
              <a:t>10/12/13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28659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DE5E-57C8-6541-B04A-4FEA1C5CE2B2}" type="datetime1">
              <a:rPr lang="sv-SE" smtClean="0"/>
              <a:t>10/12/13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30615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4CEC7-2FA1-3A4A-BE3C-F5D796A3D98D}" type="datetime1">
              <a:rPr lang="sv-SE" smtClean="0"/>
              <a:t>10/12/13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00504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220F-A698-4F4F-8ACB-8805387EB33A}" type="datetime1">
              <a:rPr lang="sv-SE" smtClean="0"/>
              <a:t>10/12/13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39349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A136A-0A85-2440-9BF1-343324EDBE1C}" type="datetime1">
              <a:rPr lang="sv-SE" smtClean="0"/>
              <a:t>10/12/13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26619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B7375-6695-8140-8F0A-072BD445F54F}" type="datetime1">
              <a:rPr lang="sv-SE" smtClean="0"/>
              <a:t>10/12/13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4170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Rubrikbild text"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593513" y="1955801"/>
            <a:ext cx="4766944" cy="3780620"/>
          </a:xfrm>
        </p:spPr>
        <p:txBody>
          <a:bodyPr lIns="0" tIns="0" rIns="0" bIns="0">
            <a:noAutofit/>
          </a:bodyPr>
          <a:lstStyle>
            <a:lvl1pPr marL="396900" marR="0" indent="-34290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 sz="2400" b="0">
                <a:solidFill>
                  <a:schemeClr val="bg1"/>
                </a:solidFill>
              </a:defRPr>
            </a:lvl1pPr>
            <a:lvl2pPr marL="648000" marR="0" indent="-234000" algn="l" defTabSz="4572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Pct val="75000"/>
              <a:buFont typeface="Lucida Grande"/>
              <a:buChar char="-"/>
              <a:tabLst/>
              <a:defRPr sz="1800" baseline="0">
                <a:solidFill>
                  <a:srgbClr val="FFFFFF"/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</a:p>
          <a:p>
            <a:pPr lvl="1"/>
            <a:r>
              <a:rPr lang="sv-SE" dirty="0" smtClean="0"/>
              <a:t>Test sub bullet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93512" y="-1"/>
            <a:ext cx="5762624" cy="14414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sv-SE" smtClean="0"/>
              <a:t>Blue bullet page</a:t>
            </a:r>
            <a:endParaRPr lang="sv-SE"/>
          </a:p>
        </p:txBody>
      </p:sp>
      <p:cxnSp>
        <p:nvCxnSpPr>
          <p:cNvPr id="4" name="Rak 5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2186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Rubrikbil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593513" y="1955801"/>
            <a:ext cx="4766944" cy="3780620"/>
          </a:xfrm>
        </p:spPr>
        <p:txBody>
          <a:bodyPr lIns="0" tIns="0" rIns="0" bIns="0">
            <a:noAutofit/>
          </a:bodyPr>
          <a:lstStyle>
            <a:lvl1pPr marL="396900" marR="0" indent="-34290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 sz="2400" b="0">
                <a:solidFill>
                  <a:srgbClr val="0094CA"/>
                </a:solidFill>
              </a:defRPr>
            </a:lvl1pPr>
            <a:lvl2pPr marL="648000" marR="0" indent="-234000" algn="l" defTabSz="4572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Pct val="75000"/>
              <a:buFont typeface="Lucida Grande"/>
              <a:buChar char="-"/>
              <a:tabLst/>
              <a:defRPr sz="1800" baseline="0">
                <a:solidFill>
                  <a:srgbClr val="0094CA"/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</a:p>
          <a:p>
            <a:pPr lvl="1"/>
            <a:r>
              <a:rPr lang="sv-SE" dirty="0" smtClean="0"/>
              <a:t>Test sub bullet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93512" y="-1"/>
            <a:ext cx="5762624" cy="14414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sv-SE" smtClean="0"/>
              <a:t>White bullet page</a:t>
            </a:r>
            <a:endParaRPr lang="sv-SE"/>
          </a:p>
        </p:txBody>
      </p:sp>
      <p:cxnSp>
        <p:nvCxnSpPr>
          <p:cNvPr id="4" name="Rak 5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4895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78913" y="0"/>
            <a:ext cx="6067426" cy="1441531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69993" y="1964945"/>
            <a:ext cx="6536399" cy="4038981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A6A15-A2C2-0E41-9DE4-010C0B0B3333}" type="datetime1">
              <a:rPr lang="sv-SE" smtClean="0"/>
              <a:t>10/12/13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7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711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AB1DA-B944-6140-B7F5-AB5049DAE69B}" type="datetime1">
              <a:rPr lang="sv-SE" smtClean="0"/>
              <a:t>10/12/13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7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7211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69FA7-588D-F242-B226-5AB564D508AA}" type="datetime1">
              <a:rPr lang="sv-SE" smtClean="0"/>
              <a:t>10/12/13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77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DDC82-EAE6-AF49-8201-FFCF32064398}" type="datetime1">
              <a:rPr lang="sv-SE" smtClean="0"/>
              <a:t>10/12/13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10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4596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DCD4-91F4-4C4C-B804-E8D3D9779EF3}" type="datetime1">
              <a:rPr lang="sv-SE" smtClean="0"/>
              <a:t>10/12/13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6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1731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6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9.xml"/><Relationship Id="rId5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93511" y="1964945"/>
            <a:ext cx="6536399" cy="403898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94CA"/>
                </a:solidFill>
              </a:defRPr>
            </a:lvl1pPr>
          </a:lstStyle>
          <a:p>
            <a:fld id="{536FF277-5E8C-C849-958D-3EBBE89D3841}" type="datetime1">
              <a:rPr lang="sv-SE" smtClean="0"/>
              <a:t>10/12/13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94CA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94CA"/>
                </a:solidFill>
              </a:defRPr>
            </a:lvl1pPr>
          </a:lstStyle>
          <a:p>
            <a:fld id="{038C62C7-F79B-CD4A-A5DF-5683BBEC4A6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 userDrawn="1"/>
        </p:nvSpPr>
        <p:spPr>
          <a:xfrm>
            <a:off x="0" y="0"/>
            <a:ext cx="9144000" cy="1434354"/>
          </a:xfrm>
          <a:prstGeom prst="rect">
            <a:avLst/>
          </a:prstGeom>
          <a:solidFill>
            <a:srgbClr val="0094CA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0094CA"/>
              </a:solidFill>
            </a:endParaRPr>
          </a:p>
        </p:txBody>
      </p:sp>
      <p:pic>
        <p:nvPicPr>
          <p:cNvPr id="8" name="Bildobjekt 7" descr="ESS-vit-logga.png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6974" y="378759"/>
            <a:ext cx="1359826" cy="727507"/>
          </a:xfrm>
          <a:prstGeom prst="rect">
            <a:avLst/>
          </a:prstGeom>
        </p:spPr>
      </p:pic>
      <p:sp>
        <p:nvSpPr>
          <p:cNvPr id="11" name="Platshållare för rubrik 10"/>
          <p:cNvSpPr>
            <a:spLocks noGrp="1"/>
          </p:cNvSpPr>
          <p:nvPr>
            <p:ph type="title"/>
          </p:nvPr>
        </p:nvSpPr>
        <p:spPr>
          <a:xfrm>
            <a:off x="593512" y="-1"/>
            <a:ext cx="5762624" cy="144145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200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75" r:id="rId3"/>
    <p:sldLayoutId id="2147483676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ts val="2400"/>
        </a:lnSpc>
        <a:spcBef>
          <a:spcPct val="20000"/>
        </a:spcBef>
        <a:spcAft>
          <a:spcPts val="1200"/>
        </a:spcAft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1pPr>
      <a:lvl2pPr marL="457200" indent="0" algn="l" defTabSz="457200" rtl="0" eaLnBrk="1" latinLnBrk="0" hangingPunct="1">
        <a:spcBef>
          <a:spcPct val="20000"/>
        </a:spcBef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2pPr>
      <a:lvl3pPr marL="914400" indent="0" algn="l" defTabSz="457200" rtl="0" eaLnBrk="1" latinLnBrk="0" hangingPunct="1">
        <a:spcBef>
          <a:spcPct val="20000"/>
        </a:spcBef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3pPr>
      <a:lvl4pPr marL="1371600" indent="0" algn="l" defTabSz="457200" rtl="0" eaLnBrk="1" latinLnBrk="0" hangingPunct="1">
        <a:spcBef>
          <a:spcPct val="20000"/>
        </a:spcBef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4pPr>
      <a:lvl5pPr marL="1828800" indent="0" algn="l" defTabSz="457200" rtl="0" eaLnBrk="1" latinLnBrk="0" hangingPunct="1">
        <a:spcBef>
          <a:spcPct val="20000"/>
        </a:spcBef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B67D0-C01B-6941-B94F-2B6A02418D7B}" type="datetime1">
              <a:rPr lang="sv-SE" smtClean="0"/>
              <a:t>10/12/13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3047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466" y="117476"/>
            <a:ext cx="8229600" cy="1143000"/>
          </a:xfrm>
        </p:spPr>
        <p:txBody>
          <a:bodyPr/>
          <a:lstStyle/>
          <a:p>
            <a:r>
              <a:rPr lang="en-US" sz="3200" dirty="0" smtClean="0"/>
              <a:t>Recommendation Response Plan</a:t>
            </a:r>
            <a:br>
              <a:rPr lang="en-US" sz="3200" dirty="0" smtClean="0"/>
            </a:br>
            <a:r>
              <a:rPr lang="en-US" sz="2400" dirty="0" smtClean="0"/>
              <a:t>Anders Sunesson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299" y="1679655"/>
            <a:ext cx="8229600" cy="5119077"/>
          </a:xfrm>
        </p:spPr>
        <p:txBody>
          <a:bodyPr>
            <a:normAutofit/>
          </a:bodyPr>
          <a:lstStyle/>
          <a:p>
            <a:r>
              <a:rPr lang="en-US" sz="2400" u="sng" dirty="0" smtClean="0"/>
              <a:t>Recommendation </a:t>
            </a:r>
            <a:r>
              <a:rPr lang="en-US" sz="2400" dirty="0"/>
              <a:t> </a:t>
            </a:r>
            <a:r>
              <a:rPr lang="en-US" sz="2400" dirty="0" smtClean="0"/>
              <a:t>AR2013:1_ACCRec-3</a:t>
            </a:r>
          </a:p>
          <a:p>
            <a:r>
              <a:rPr lang="en-US" sz="2400" dirty="0" smtClean="0"/>
              <a:t>”Establish criteria for success and formalize decision process in advance for decision of IOTs (end 2017)” </a:t>
            </a:r>
          </a:p>
          <a:p>
            <a:r>
              <a:rPr lang="en-US" sz="2400" u="sng" dirty="0" smtClean="0"/>
              <a:t>Approach:  </a:t>
            </a:r>
          </a:p>
          <a:p>
            <a:r>
              <a:rPr lang="en-US" sz="2400" dirty="0" smtClean="0"/>
              <a:t>This is already part of the IOT development plan, although not </a:t>
            </a:r>
            <a:r>
              <a:rPr lang="en-US" sz="2400" dirty="0" smtClean="0"/>
              <a:t>formalized </a:t>
            </a:r>
            <a:r>
              <a:rPr lang="en-US" sz="2400" dirty="0" smtClean="0"/>
              <a:t>yet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We are going to highlight it and decide on decision process and criteria for acceptance or rejection during Q1-Q2 2014</a:t>
            </a:r>
          </a:p>
          <a:p>
            <a:r>
              <a:rPr lang="en-US" sz="2400" dirty="0" smtClean="0"/>
              <a:t>We already have the statement of work (part of the ITT package), and any criteria will be based on this</a:t>
            </a:r>
            <a:endParaRPr lang="en-US" sz="2400" u="sng" dirty="0" smtClean="0"/>
          </a:p>
        </p:txBody>
      </p:sp>
    </p:spTree>
    <p:extLst>
      <p:ext uri="{BB962C8B-B14F-4D97-AF65-F5344CB8AC3E}">
        <p14:creationId xmlns:p14="http://schemas.microsoft.com/office/powerpoint/2010/main" val="1923535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466" y="117476"/>
            <a:ext cx="8229600" cy="1143000"/>
          </a:xfrm>
        </p:spPr>
        <p:txBody>
          <a:bodyPr/>
          <a:lstStyle/>
          <a:p>
            <a:r>
              <a:rPr lang="en-US" sz="3200" dirty="0" smtClean="0"/>
              <a:t>Recommendation Response Plan</a:t>
            </a:r>
            <a:br>
              <a:rPr lang="en-US" sz="3200" dirty="0" smtClean="0"/>
            </a:br>
            <a:r>
              <a:rPr lang="en-US" sz="2400" dirty="0" smtClean="0"/>
              <a:t>Anders Sunesson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299" y="1679655"/>
            <a:ext cx="8229600" cy="5119077"/>
          </a:xfrm>
        </p:spPr>
        <p:txBody>
          <a:bodyPr>
            <a:normAutofit/>
          </a:bodyPr>
          <a:lstStyle/>
          <a:p>
            <a:r>
              <a:rPr lang="en-US" sz="2400" u="sng" dirty="0" smtClean="0"/>
              <a:t>Plan: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Organize discussion to suggest acceptance or rejection criteria during Jan 2014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Formalize the decision process and the criteria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At least the following aspects should be part of the decision matrix:</a:t>
            </a:r>
          </a:p>
          <a:p>
            <a:pPr marL="1371600" lvl="2" indent="-457200">
              <a:buFont typeface="Arial"/>
              <a:buChar char="•"/>
            </a:pPr>
            <a:r>
              <a:rPr lang="en-US" sz="1800" dirty="0" smtClean="0"/>
              <a:t>Price</a:t>
            </a:r>
          </a:p>
          <a:p>
            <a:pPr marL="1371600" lvl="2" indent="-457200">
              <a:buFont typeface="Arial"/>
              <a:buChar char="•"/>
            </a:pPr>
            <a:r>
              <a:rPr lang="en-US" sz="1800" dirty="0" smtClean="0"/>
              <a:t>Performance</a:t>
            </a:r>
          </a:p>
          <a:p>
            <a:pPr marL="1371600" lvl="2" indent="-457200">
              <a:buFont typeface="Arial"/>
              <a:buChar char="•"/>
            </a:pPr>
            <a:r>
              <a:rPr lang="en-US" sz="1800" dirty="0" smtClean="0"/>
              <a:t>Su</a:t>
            </a:r>
            <a:r>
              <a:rPr lang="en-US" sz="1900" dirty="0" smtClean="0"/>
              <a:t>pplier performance</a:t>
            </a:r>
          </a:p>
          <a:p>
            <a:pPr marL="1371600" lvl="2" indent="-457200">
              <a:buFont typeface="Arial"/>
              <a:buChar char="•"/>
            </a:pPr>
            <a:r>
              <a:rPr lang="en-US" sz="1900" dirty="0" smtClean="0"/>
              <a:t>Risk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Summarize the process and the criteria in a tech note no later than May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2014</a:t>
            </a:r>
          </a:p>
          <a:p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9262914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23595</TotalTime>
  <Words>102</Words>
  <Application>Microsoft Macintosh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Office-tema</vt:lpstr>
      <vt:lpstr>Anpassad formgivning</vt:lpstr>
      <vt:lpstr>Recommendation Response Plan Anders Sunesson</vt:lpstr>
      <vt:lpstr>Recommendation Response Plan Anders Sunesson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Ola Grahm</dc:creator>
  <cp:lastModifiedBy>Anders Sunesson</cp:lastModifiedBy>
  <cp:revision>344</cp:revision>
  <cp:lastPrinted>2013-12-05T12:33:18Z</cp:lastPrinted>
  <dcterms:created xsi:type="dcterms:W3CDTF">2013-09-21T18:00:17Z</dcterms:created>
  <dcterms:modified xsi:type="dcterms:W3CDTF">2013-12-10T08:10:10Z</dcterms:modified>
</cp:coreProperties>
</file>