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2" r:id="rId2"/>
  </p:sldMasterIdLst>
  <p:notesMasterIdLst>
    <p:notesMasterId r:id="rId5"/>
  </p:notesMasterIdLst>
  <p:handoutMasterIdLst>
    <p:handoutMasterId r:id="rId6"/>
  </p:handoutMasterIdLst>
  <p:sldIdLst>
    <p:sldId id="468" r:id="rId3"/>
    <p:sldId id="469" r:id="rId4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E100"/>
    <a:srgbClr val="FF7D00"/>
    <a:srgbClr val="0094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6" autoAdjust="0"/>
    <p:restoredTop sz="99518" autoAdjust="0"/>
  </p:normalViewPr>
  <p:slideViewPr>
    <p:cSldViewPr snapToGrid="0" snapToObjects="1">
      <p:cViewPr varScale="1">
        <p:scale>
          <a:sx n="89" d="100"/>
          <a:sy n="89" d="100"/>
        </p:scale>
        <p:origin x="-1248" y="-67"/>
      </p:cViewPr>
      <p:guideLst>
        <p:guide orient="horz" pos="1232"/>
        <p:guide orient="horz" pos="908"/>
        <p:guide pos="4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A3AE58-0CB7-2B49-BC2B-99543F812727}" type="datetimeFigureOut">
              <a:rPr lang="sv-SE" smtClean="0"/>
              <a:t>2013-12-11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0A657-9475-004C-BDED-BB6C61EC949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64104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41830-0E87-9D46-A15F-C0C0B780FA23}" type="datetimeFigureOut">
              <a:rPr lang="sv-SE" smtClean="0"/>
              <a:t>2013-12-11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E0035E-6164-C447-BCFF-46EC70F7402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4212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cxnSp>
        <p:nvCxnSpPr>
          <p:cNvPr id="3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38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B6FA8-2747-8B48-B875-7188D7D52357}" type="datetime1">
              <a:rPr lang="sv-SE" smtClean="0"/>
              <a:t>2013-12-11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3258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581D5-AA54-714D-95DB-FC2D521B139D}" type="datetime1">
              <a:rPr lang="sv-SE" smtClean="0"/>
              <a:t>2013-12-11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101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87EBA-003E-894C-98C0-8C1EF1E9C0CE}" type="datetime1">
              <a:rPr lang="sv-SE" smtClean="0"/>
              <a:t>2013-12-11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165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401DC-9CB6-C94C-A035-AE4D557374BC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345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BB0AE-5A3A-F04D-A9F3-EAE846CBBB6B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502372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äng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1682749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11" name="Bildobjekt 10" descr="ESS-logga-blå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756" y="362809"/>
            <a:ext cx="1728000" cy="924480"/>
          </a:xfrm>
          <a:prstGeom prst="rect">
            <a:avLst/>
          </a:prstGeom>
        </p:spPr>
      </p:pic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79773-FC84-AC4D-9D28-F5B786E3C95F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622138" y="130718"/>
            <a:ext cx="6290083" cy="1470025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algn="l">
              <a:defRPr sz="4000">
                <a:solidFill>
                  <a:srgbClr val="0094CA"/>
                </a:solidFill>
              </a:defRPr>
            </a:lvl1pPr>
          </a:lstStyle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617536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098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EA9B50-EEBF-444C-B824-2C0A43D21C29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80990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1D6AF-D5AE-CB4F-87B1-135CD6BE978E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93341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23AFD-4241-5943-8971-1E78BBFD6498}" type="datetime1">
              <a:rPr lang="sv-SE" smtClean="0"/>
              <a:t>2013-12-11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6108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42900" indent="-342900" algn="l">
              <a:lnSpc>
                <a:spcPct val="90000"/>
              </a:lnSpc>
              <a:buFont typeface="Arial"/>
              <a:buChar char="•"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6" name="Rektangel med rundade hörn 5"/>
          <p:cNvSpPr/>
          <p:nvPr userDrawn="1"/>
        </p:nvSpPr>
        <p:spPr>
          <a:xfrm>
            <a:off x="6205857" y="1955801"/>
            <a:ext cx="2479040" cy="2479040"/>
          </a:xfrm>
          <a:prstGeom prst="round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7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1372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5B3EA-4F05-F94F-97FA-8B911338AD11}" type="datetime1">
              <a:rPr lang="sv-SE" smtClean="0"/>
              <a:t>2013-12-11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338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56E0-8F8D-C941-8AB5-18592FC9E816}" type="datetime1">
              <a:rPr lang="sv-SE" smtClean="0"/>
              <a:t>2013-12-11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28659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EDE5E-57C8-6541-B04A-4FEA1C5CE2B2}" type="datetime1">
              <a:rPr lang="sv-SE" smtClean="0"/>
              <a:t>2013-12-11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30615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4CEC7-2FA1-3A4A-BE3C-F5D796A3D98D}" type="datetime1">
              <a:rPr lang="sv-SE" smtClean="0"/>
              <a:t>2013-12-11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00504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C220F-A698-4F4F-8ACB-8805387EB33A}" type="datetime1">
              <a:rPr lang="sv-SE" smtClean="0"/>
              <a:t>2013-12-11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39349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A136A-0A85-2440-9BF1-343324EDBE1C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266193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B7375-6695-8140-8F0A-072BD445F54F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4170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Rubrikbild text">
    <p:bg>
      <p:bgPr>
        <a:solidFill>
          <a:srgbClr val="0094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chemeClr val="bg1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FFFFFF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Blue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2186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Rubrikbil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593513" y="1955801"/>
            <a:ext cx="4766944" cy="3780620"/>
          </a:xfrm>
        </p:spPr>
        <p:txBody>
          <a:bodyPr lIns="0" tIns="0" rIns="0" bIns="0">
            <a:noAutofit/>
          </a:bodyPr>
          <a:lstStyle>
            <a:lvl1pPr marL="396900" marR="0" indent="-342900" algn="l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/>
              <a:buChar char="•"/>
              <a:tabLst/>
              <a:defRPr sz="2400" b="0">
                <a:solidFill>
                  <a:srgbClr val="0094CA"/>
                </a:solidFill>
              </a:defRPr>
            </a:lvl1pPr>
            <a:lvl2pPr marL="648000" marR="0" indent="-234000" algn="l" defTabSz="4572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Tx/>
              <a:buSzPct val="75000"/>
              <a:buFont typeface="Lucida Grande"/>
              <a:buChar char="-"/>
              <a:tabLst/>
              <a:defRPr sz="1800" baseline="0">
                <a:solidFill>
                  <a:srgbClr val="0094CA"/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 smtClean="0"/>
              <a:t>Klicka här för att ändra format på underrubrik i bakgrunden</a:t>
            </a:r>
          </a:p>
          <a:p>
            <a:pPr lvl="1"/>
            <a:r>
              <a:rPr lang="sv-SE" dirty="0" smtClean="0"/>
              <a:t>Test sub bullet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593512" y="-1"/>
            <a:ext cx="5762624" cy="1441451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smtClean="0"/>
              <a:t>White bullet page</a:t>
            </a:r>
            <a:endParaRPr lang="sv-SE"/>
          </a:p>
        </p:txBody>
      </p:sp>
      <p:cxnSp>
        <p:nvCxnSpPr>
          <p:cNvPr id="4" name="Rak 5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848954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78913" y="0"/>
            <a:ext cx="6067426" cy="1441531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69993" y="1964945"/>
            <a:ext cx="6536399" cy="4038981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A6A15-A2C2-0E41-9DE4-010C0B0B3333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71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B1DA-B944-6140-B7F5-AB5049DAE69B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7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211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69FA7-588D-F242-B226-5AB564D508AA}" type="datetime1">
              <a:rPr lang="sv-SE" smtClean="0"/>
              <a:t>2013-12-11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8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7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DDC82-EAE6-AF49-8201-FFCF32064398}" type="datetime1">
              <a:rPr lang="sv-SE" smtClean="0"/>
              <a:t>2013-12-11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459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DCD4-91F4-4C4C-B804-E8D3D9779EF3}" type="datetime1">
              <a:rPr lang="sv-SE" smtClean="0"/>
              <a:t>2013-12-11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8C62C7-F79B-CD4A-A5DF-5683BBEC4A65}" type="slidenum">
              <a:rPr lang="sv-SE" smtClean="0"/>
              <a:t>‹#›</a:t>
            </a:fld>
            <a:endParaRPr lang="sv-SE"/>
          </a:p>
        </p:txBody>
      </p:sp>
      <p:cxnSp>
        <p:nvCxnSpPr>
          <p:cNvPr id="6" name="Rak 7"/>
          <p:cNvCxnSpPr/>
          <p:nvPr userDrawn="1"/>
        </p:nvCxnSpPr>
        <p:spPr>
          <a:xfrm>
            <a:off x="-326073" y="1452399"/>
            <a:ext cx="9696394" cy="0"/>
          </a:xfrm>
          <a:prstGeom prst="line">
            <a:avLst/>
          </a:prstGeom>
          <a:ln w="63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73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593511" y="1964945"/>
            <a:ext cx="6536399" cy="403898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94CA"/>
                </a:solidFill>
              </a:defRPr>
            </a:lvl1pPr>
          </a:lstStyle>
          <a:p>
            <a:fld id="{536FF277-5E8C-C849-958D-3EBBE89D3841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94CA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94CA"/>
                </a:solidFill>
              </a:defRPr>
            </a:lvl1pPr>
          </a:lstStyle>
          <a:p>
            <a:fld id="{038C62C7-F79B-CD4A-A5DF-5683BBEC4A65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 userDrawn="1"/>
        </p:nvSpPr>
        <p:spPr>
          <a:xfrm>
            <a:off x="0" y="0"/>
            <a:ext cx="9144000" cy="1434354"/>
          </a:xfrm>
          <a:prstGeom prst="rect">
            <a:avLst/>
          </a:prstGeom>
          <a:solidFill>
            <a:srgbClr val="0094CA"/>
          </a:solidFill>
          <a:ln>
            <a:noFill/>
          </a:ln>
          <a:effectLst/>
          <a:scene3d>
            <a:camera prst="orthographicFront"/>
            <a:lightRig rig="threePt" dir="t"/>
          </a:scene3d>
          <a:sp3d>
            <a:bevelT w="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0094CA"/>
              </a:solidFill>
            </a:endParaRPr>
          </a:p>
        </p:txBody>
      </p:sp>
      <p:pic>
        <p:nvPicPr>
          <p:cNvPr id="8" name="Bildobjekt 7" descr="ESS-vit-logga.png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6974" y="378759"/>
            <a:ext cx="1359826" cy="727507"/>
          </a:xfrm>
          <a:prstGeom prst="rect">
            <a:avLst/>
          </a:prstGeom>
        </p:spPr>
      </p:pic>
      <p:sp>
        <p:nvSpPr>
          <p:cNvPr id="11" name="Platshållare för rubrik 10"/>
          <p:cNvSpPr>
            <a:spLocks noGrp="1"/>
          </p:cNvSpPr>
          <p:nvPr>
            <p:ph type="title"/>
          </p:nvPr>
        </p:nvSpPr>
        <p:spPr>
          <a:xfrm>
            <a:off x="593512" y="-1"/>
            <a:ext cx="5762624" cy="144145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200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75" r:id="rId3"/>
    <p:sldLayoutId id="2147483676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ts val="2400"/>
        </a:lnSpc>
        <a:spcBef>
          <a:spcPct val="20000"/>
        </a:spcBef>
        <a:spcAft>
          <a:spcPts val="1200"/>
        </a:spcAft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1pPr>
      <a:lvl2pPr marL="4572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2pPr>
      <a:lvl3pPr marL="9144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3pPr>
      <a:lvl4pPr marL="13716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4pPr>
      <a:lvl5pPr marL="1828800" indent="0" algn="l" defTabSz="457200" rtl="0" eaLnBrk="1" latinLnBrk="0" hangingPunct="1">
        <a:spcBef>
          <a:spcPct val="20000"/>
        </a:spcBef>
        <a:buFont typeface="Wingdings" charset="2"/>
        <a:buNone/>
        <a:defRPr sz="2000" kern="1200">
          <a:solidFill>
            <a:srgbClr val="0094CA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67D0-C01B-6941-B94F-2B6A02418D7B}" type="datetime1">
              <a:rPr lang="sv-SE" smtClean="0"/>
              <a:t>2013-12-11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797C7-3D02-2A4F-97AD-9EB2A99A67F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047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593513" y="1955800"/>
            <a:ext cx="8012102" cy="4400549"/>
          </a:xfrm>
        </p:spPr>
        <p:txBody>
          <a:bodyPr/>
          <a:lstStyle/>
          <a:p>
            <a:r>
              <a:rPr lang="en-US" dirty="0" smtClean="0"/>
              <a:t>Committee Recommendation</a:t>
            </a:r>
          </a:p>
          <a:p>
            <a:pPr lvl="1"/>
            <a:r>
              <a:rPr lang="en-GB" dirty="0"/>
              <a:t>Translate high-level requirements for reliability and availability into performance figures for elementary components and systems, identify discrepancies with state-of-the-art and implement corrective / mitigating actions (overcapacity, redundancy, reparability, “hot” spares, etc</a:t>
            </a:r>
            <a:r>
              <a:rPr lang="en-GB" dirty="0" smtClean="0"/>
              <a:t>.)</a:t>
            </a:r>
          </a:p>
          <a:p>
            <a:r>
              <a:rPr lang="en-US" dirty="0" smtClean="0"/>
              <a:t>Interpretation</a:t>
            </a:r>
          </a:p>
          <a:p>
            <a:pPr lvl="1"/>
            <a:r>
              <a:rPr lang="en-GB" dirty="0"/>
              <a:t>Develop requirements to L4 for, as a minimum, availability and for </a:t>
            </a:r>
            <a:r>
              <a:rPr lang="en-GB" dirty="0" smtClean="0"/>
              <a:t>reliability.</a:t>
            </a:r>
          </a:p>
          <a:p>
            <a:pPr lvl="1"/>
            <a:r>
              <a:rPr lang="en-GB" dirty="0" smtClean="0"/>
              <a:t>Trace </a:t>
            </a:r>
            <a:r>
              <a:rPr lang="en-GB" dirty="0"/>
              <a:t>requirements to L1 availability and reliability requirements to ensure the breakdown is mathematically correct. </a:t>
            </a:r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12" y="-1"/>
            <a:ext cx="6542226" cy="1441451"/>
          </a:xfrm>
        </p:spPr>
        <p:txBody>
          <a:bodyPr/>
          <a:lstStyle/>
          <a:p>
            <a:r>
              <a:rPr lang="en-US" dirty="0"/>
              <a:t>Recommendation Response </a:t>
            </a:r>
            <a:r>
              <a:rPr lang="en-US" dirty="0" smtClean="0"/>
              <a:t>Plan </a:t>
            </a:r>
            <a:br>
              <a:rPr lang="en-US" dirty="0" smtClean="0"/>
            </a:br>
            <a:r>
              <a:rPr lang="en-US" dirty="0" smtClean="0"/>
              <a:t>ACC-2013-09</a:t>
            </a:r>
            <a:br>
              <a:rPr lang="en-US" dirty="0" smtClean="0"/>
            </a:br>
            <a:r>
              <a:rPr lang="en-US" dirty="0" smtClean="0"/>
              <a:t>David McGinnis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038C62C7-F79B-CD4A-A5DF-5683BBEC4A65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309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93513" y="1955800"/>
            <a:ext cx="7858278" cy="4453545"/>
          </a:xfrm>
        </p:spPr>
        <p:txBody>
          <a:bodyPr/>
          <a:lstStyle/>
          <a:p>
            <a:r>
              <a:rPr lang="en-US" dirty="0" smtClean="0"/>
              <a:t>Plan</a:t>
            </a:r>
          </a:p>
          <a:p>
            <a:pPr lvl="1"/>
            <a:r>
              <a:rPr lang="en-US" dirty="0" smtClean="0"/>
              <a:t>Review L2 Definition with the Availability Cross Functional Working group to see if it makes sense – January 15, 2014</a:t>
            </a:r>
          </a:p>
          <a:p>
            <a:pPr lvl="1"/>
            <a:r>
              <a:rPr lang="en-US" dirty="0" smtClean="0"/>
              <a:t>Define definitions for availability  and reliability for L3 and L4 by </a:t>
            </a:r>
            <a:r>
              <a:rPr lang="en-US" dirty="0"/>
              <a:t>January </a:t>
            </a:r>
            <a:r>
              <a:rPr lang="en-US" dirty="0" smtClean="0"/>
              <a:t>15, 2014</a:t>
            </a:r>
          </a:p>
          <a:p>
            <a:pPr lvl="1"/>
            <a:r>
              <a:rPr lang="en-US" dirty="0" smtClean="0"/>
              <a:t>Set place holders for L3 and L4 requirements by </a:t>
            </a:r>
            <a:r>
              <a:rPr lang="en-US" dirty="0"/>
              <a:t>January </a:t>
            </a:r>
            <a:r>
              <a:rPr lang="en-US" dirty="0" smtClean="0"/>
              <a:t>30, 2014</a:t>
            </a:r>
          </a:p>
          <a:p>
            <a:pPr lvl="1"/>
            <a:r>
              <a:rPr lang="en-US" dirty="0" smtClean="0"/>
              <a:t>Review preliminary estimates from affected work packages on L3 and L4 by March 15</a:t>
            </a:r>
            <a:r>
              <a:rPr lang="en-US" dirty="0"/>
              <a:t>, </a:t>
            </a:r>
            <a:r>
              <a:rPr lang="en-US" dirty="0" smtClean="0"/>
              <a:t>2014</a:t>
            </a:r>
          </a:p>
          <a:p>
            <a:pPr lvl="1"/>
            <a:r>
              <a:rPr lang="en-US" dirty="0" smtClean="0"/>
              <a:t>Review final numbers for L3 and L4 by May 15</a:t>
            </a:r>
            <a:r>
              <a:rPr lang="en-US" dirty="0"/>
              <a:t>, 2014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 Response Plan </a:t>
            </a:r>
            <a:br>
              <a:rPr lang="en-US" dirty="0"/>
            </a:br>
            <a:r>
              <a:rPr lang="en-US" dirty="0"/>
              <a:t>ACC-2013-09</a:t>
            </a:r>
            <a:br>
              <a:rPr lang="en-US" dirty="0"/>
            </a:br>
            <a:r>
              <a:rPr lang="en-US" dirty="0"/>
              <a:t>David McGinnis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764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23347</TotalTime>
  <Words>159</Words>
  <Application>Microsoft Office PowerPoint</Application>
  <PresentationFormat>On-screen Show (4:3)</PresentationFormat>
  <Paragraphs>14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Office-tema</vt:lpstr>
      <vt:lpstr>Anpassad formgivning</vt:lpstr>
      <vt:lpstr>Recommendation Response Plan  ACC-2013-09 David McGinnis</vt:lpstr>
      <vt:lpstr>Recommendation Response Plan  ACC-2013-09 David McGinnis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Ola Grahm</dc:creator>
  <cp:lastModifiedBy>David McGinnis</cp:lastModifiedBy>
  <cp:revision>342</cp:revision>
  <cp:lastPrinted>2013-12-05T12:33:18Z</cp:lastPrinted>
  <dcterms:created xsi:type="dcterms:W3CDTF">2013-09-21T18:00:17Z</dcterms:created>
  <dcterms:modified xsi:type="dcterms:W3CDTF">2013-12-11T15:09:19Z</dcterms:modified>
</cp:coreProperties>
</file>