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2" r:id="rId2"/>
  </p:sldMasterIdLst>
  <p:notesMasterIdLst>
    <p:notesMasterId r:id="rId5"/>
  </p:notesMasterIdLst>
  <p:handoutMasterIdLst>
    <p:handoutMasterId r:id="rId6"/>
  </p:handoutMasterIdLst>
  <p:sldIdLst>
    <p:sldId id="258" r:id="rId3"/>
    <p:sldId id="256" r:id="rId4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E100"/>
    <a:srgbClr val="FF7D00"/>
    <a:srgbClr val="0094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6" autoAdjust="0"/>
    <p:restoredTop sz="99518" autoAdjust="0"/>
  </p:normalViewPr>
  <p:slideViewPr>
    <p:cSldViewPr snapToGrid="0" snapToObjects="1">
      <p:cViewPr varScale="1">
        <p:scale>
          <a:sx n="112" d="100"/>
          <a:sy n="112" d="100"/>
        </p:scale>
        <p:origin x="-120" y="-2144"/>
      </p:cViewPr>
      <p:guideLst>
        <p:guide orient="horz" pos="1232"/>
        <p:guide orient="horz" pos="908"/>
        <p:guide pos="49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3AE58-0CB7-2B49-BC2B-99543F812727}" type="datetimeFigureOut">
              <a:rPr lang="sv-SE" smtClean="0"/>
              <a:t>09/12/13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0A657-9475-004C-BDED-BB6C61EC94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64104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41830-0E87-9D46-A15F-C0C0B780FA23}" type="datetimeFigureOut">
              <a:rPr lang="sv-SE" smtClean="0"/>
              <a:t>09/12/13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0035E-6164-C447-BCFF-46EC70F740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94212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cxnSp>
        <p:nvCxnSpPr>
          <p:cNvPr id="3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384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B6FA8-2747-8B48-B875-7188D7D52357}" type="datetime1">
              <a:rPr lang="sv-SE" smtClean="0"/>
              <a:t>09/12/13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2584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81D5-AA54-714D-95DB-FC2D521B139D}" type="datetime1">
              <a:rPr lang="sv-SE" smtClean="0"/>
              <a:t>09/12/13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4101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7EBA-003E-894C-98C0-8C1EF1E9C0CE}" type="datetime1">
              <a:rPr lang="sv-SE" smtClean="0"/>
              <a:t>09/12/13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65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401DC-9CB6-C94C-A035-AE4D557374BC}" type="datetime1">
              <a:rPr lang="sv-SE" smtClean="0"/>
              <a:t>09/12/13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3458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B0AE-5A3A-F04D-A9F3-EAE846CBBB6B}" type="datetime1">
              <a:rPr lang="sv-SE" smtClean="0"/>
              <a:t>09/12/13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0237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äng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1682749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  <p:pic>
        <p:nvPicPr>
          <p:cNvPr id="11" name="Bildobjekt 10" descr="ESS-logga-blå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2756" y="362809"/>
            <a:ext cx="1728000" cy="924480"/>
          </a:xfrm>
          <a:prstGeom prst="rect">
            <a:avLst/>
          </a:prstGeom>
        </p:spPr>
      </p:pic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9773-FC84-AC4D-9D28-F5B786E3C95F}" type="datetime1">
              <a:rPr lang="sv-SE" smtClean="0"/>
              <a:t>09/12/13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622138" y="130718"/>
            <a:ext cx="6290083" cy="1470025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l">
              <a:defRPr sz="4000">
                <a:solidFill>
                  <a:srgbClr val="0094CA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61753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7098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9B50-EEBF-444C-B824-2C0A43D21C29}" type="datetime1">
              <a:rPr lang="sv-SE" smtClean="0"/>
              <a:t>09/12/13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48099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1D6AF-D5AE-CB4F-87B1-135CD6BE978E}" type="datetime1">
              <a:rPr lang="sv-SE" smtClean="0"/>
              <a:t>09/12/13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9334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3AFD-4241-5943-8971-1E78BBFD6498}" type="datetime1">
              <a:rPr lang="sv-SE" smtClean="0"/>
              <a:t>09/12/13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6108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bild text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42900" indent="-342900" algn="l">
              <a:lnSpc>
                <a:spcPct val="90000"/>
              </a:lnSpc>
              <a:buFont typeface="Arial"/>
              <a:buChar char="•"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Rektangel med rundade hörn 5"/>
          <p:cNvSpPr/>
          <p:nvPr userDrawn="1"/>
        </p:nvSpPr>
        <p:spPr>
          <a:xfrm>
            <a:off x="6205857" y="1955801"/>
            <a:ext cx="2479040" cy="2479040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7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1372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B3EA-4F05-F94F-97FA-8B911338AD11}" type="datetime1">
              <a:rPr lang="sv-SE" smtClean="0"/>
              <a:t>09/12/13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6338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856E0-8F8D-C941-8AB5-18592FC9E816}" type="datetime1">
              <a:rPr lang="sv-SE" smtClean="0"/>
              <a:t>09/12/13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28659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DE5E-57C8-6541-B04A-4FEA1C5CE2B2}" type="datetime1">
              <a:rPr lang="sv-SE" smtClean="0"/>
              <a:t>09/12/13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30615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4CEC7-2FA1-3A4A-BE3C-F5D796A3D98D}" type="datetime1">
              <a:rPr lang="sv-SE" smtClean="0"/>
              <a:t>09/12/13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00504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220F-A698-4F4F-8ACB-8805387EB33A}" type="datetime1">
              <a:rPr lang="sv-SE" smtClean="0"/>
              <a:t>09/12/13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39349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A136A-0A85-2440-9BF1-343324EDBE1C}" type="datetime1">
              <a:rPr lang="sv-SE" smtClean="0"/>
              <a:t>09/12/13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26619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B7375-6695-8140-8F0A-072BD445F54F}" type="datetime1">
              <a:rPr lang="sv-SE" smtClean="0"/>
              <a:t>09/12/13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417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bild text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96900" marR="0" indent="-34290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 sz="2400" b="0">
                <a:solidFill>
                  <a:schemeClr val="bg1"/>
                </a:solidFill>
              </a:defRPr>
            </a:lvl1pPr>
            <a:lvl2pPr marL="648000" marR="0" indent="-234000" algn="l" defTabSz="4572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75000"/>
              <a:buFont typeface="Lucida Grande"/>
              <a:buChar char="-"/>
              <a:tabLst/>
              <a:defRPr sz="1800" baseline="0">
                <a:solidFill>
                  <a:srgbClr val="FFFFFF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</a:p>
          <a:p>
            <a:pPr lvl="1"/>
            <a:r>
              <a:rPr lang="sv-SE" dirty="0" smtClean="0"/>
              <a:t>Test sub bullet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93512" y="-1"/>
            <a:ext cx="5762624" cy="14414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smtClean="0"/>
              <a:t>Blue bullet page</a:t>
            </a:r>
            <a:endParaRPr lang="sv-SE"/>
          </a:p>
        </p:txBody>
      </p:sp>
      <p:cxnSp>
        <p:nvCxnSpPr>
          <p:cNvPr id="4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2186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ubrikbil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96900" marR="0" indent="-34290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 sz="2400" b="0">
                <a:solidFill>
                  <a:srgbClr val="0094CA"/>
                </a:solidFill>
              </a:defRPr>
            </a:lvl1pPr>
            <a:lvl2pPr marL="648000" marR="0" indent="-234000" algn="l" defTabSz="4572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75000"/>
              <a:buFont typeface="Lucida Grande"/>
              <a:buChar char="-"/>
              <a:tabLst/>
              <a:defRPr sz="1800" baseline="0">
                <a:solidFill>
                  <a:srgbClr val="0094CA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</a:p>
          <a:p>
            <a:pPr lvl="1"/>
            <a:r>
              <a:rPr lang="sv-SE" dirty="0" smtClean="0"/>
              <a:t>Test sub bullet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93512" y="-1"/>
            <a:ext cx="5762624" cy="14414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smtClean="0"/>
              <a:t>White bullet page</a:t>
            </a:r>
            <a:endParaRPr lang="sv-SE"/>
          </a:p>
        </p:txBody>
      </p:sp>
      <p:cxnSp>
        <p:nvCxnSpPr>
          <p:cNvPr id="4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489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78913" y="0"/>
            <a:ext cx="6067426" cy="1441531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69993" y="1964945"/>
            <a:ext cx="6536399" cy="403898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A6A15-A2C2-0E41-9DE4-010C0B0B3333}" type="datetime1">
              <a:rPr lang="sv-SE" smtClean="0"/>
              <a:t>09/12/13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711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B1DA-B944-6140-B7F5-AB5049DAE69B}" type="datetime1">
              <a:rPr lang="sv-SE" smtClean="0"/>
              <a:t>09/12/13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721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69FA7-588D-F242-B226-5AB564D508AA}" type="datetime1">
              <a:rPr lang="sv-SE" smtClean="0"/>
              <a:t>09/12/13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77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DDC82-EAE6-AF49-8201-FFCF32064398}" type="datetime1">
              <a:rPr lang="sv-SE" smtClean="0"/>
              <a:t>09/12/13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459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DCD4-91F4-4C4C-B804-E8D3D9779EF3}" type="datetime1">
              <a:rPr lang="sv-SE" smtClean="0"/>
              <a:t>09/12/13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6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731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6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9.xml"/><Relationship Id="rId5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93511" y="1964945"/>
            <a:ext cx="6536399" cy="40389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94CA"/>
                </a:solidFill>
              </a:defRPr>
            </a:lvl1pPr>
          </a:lstStyle>
          <a:p>
            <a:fld id="{536FF277-5E8C-C849-958D-3EBBE89D3841}" type="datetime1">
              <a:rPr lang="sv-SE" smtClean="0"/>
              <a:t>09/12/13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94CA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94CA"/>
                </a:solidFill>
              </a:defRPr>
            </a:lvl1pPr>
          </a:lstStyle>
          <a:p>
            <a:fld id="{038C62C7-F79B-CD4A-A5DF-5683BBEC4A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  <p:pic>
        <p:nvPicPr>
          <p:cNvPr id="8" name="Bildobjekt 7" descr="ESS-vit-logga.png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6974" y="378759"/>
            <a:ext cx="1359826" cy="727507"/>
          </a:xfrm>
          <a:prstGeom prst="rect">
            <a:avLst/>
          </a:prstGeom>
        </p:spPr>
      </p:pic>
      <p:sp>
        <p:nvSpPr>
          <p:cNvPr id="11" name="Platshållare för rubrik 10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200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75" r:id="rId3"/>
    <p:sldLayoutId id="2147483676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ts val="2400"/>
        </a:lnSpc>
        <a:spcBef>
          <a:spcPct val="20000"/>
        </a:spcBef>
        <a:spcAft>
          <a:spcPts val="1200"/>
        </a:spcAft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B67D0-C01B-6941-B94F-2B6A02418D7B}" type="datetime1">
              <a:rPr lang="sv-SE" smtClean="0"/>
              <a:t>09/12/13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304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Review </a:t>
            </a:r>
            <a:r>
              <a:rPr lang="en-US" dirty="0" err="1" smtClean="0"/>
              <a:t>Recomendation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348241"/>
              </p:ext>
            </p:extLst>
          </p:nvPr>
        </p:nvGraphicFramePr>
        <p:xfrm>
          <a:off x="438149" y="1460500"/>
          <a:ext cx="8115301" cy="3440575"/>
        </p:xfrm>
        <a:graphic>
          <a:graphicData uri="http://schemas.openxmlformats.org/drawingml/2006/table">
            <a:tbl>
              <a:tblPr/>
              <a:tblGrid>
                <a:gridCol w="1025091"/>
                <a:gridCol w="1597432"/>
                <a:gridCol w="1734111"/>
                <a:gridCol w="1025091"/>
                <a:gridCol w="914040"/>
                <a:gridCol w="914040"/>
                <a:gridCol w="905496"/>
              </a:tblGrid>
              <a:tr h="3106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Tahoma"/>
                        </a:rPr>
                        <a:t>ID</a:t>
                      </a:r>
                    </a:p>
                  </a:txBody>
                  <a:tcPr marL="6987" marR="6987" marT="6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Tahoma"/>
                        </a:rPr>
                        <a:t>Recommendation</a:t>
                      </a:r>
                    </a:p>
                  </a:txBody>
                  <a:tcPr marL="6987" marR="6987" marT="6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Tahoma"/>
                        </a:rPr>
                        <a:t>Interpretation</a:t>
                      </a:r>
                    </a:p>
                  </a:txBody>
                  <a:tcPr marL="6987" marR="6987" marT="6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Tahoma"/>
                        </a:rPr>
                        <a:t>Tasks</a:t>
                      </a:r>
                    </a:p>
                  </a:txBody>
                  <a:tcPr marL="6987" marR="6987" marT="6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Tahoma"/>
                        </a:rPr>
                        <a:t>Resp.</a:t>
                      </a:r>
                    </a:p>
                  </a:txBody>
                  <a:tcPr marL="6987" marR="6987" marT="6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Tahoma"/>
                        </a:rPr>
                        <a:t>Deliverable</a:t>
                      </a:r>
                    </a:p>
                  </a:txBody>
                  <a:tcPr marL="6987" marR="6987" marT="6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Tahoma"/>
                        </a:rPr>
                        <a:t>Date</a:t>
                      </a:r>
                    </a:p>
                  </a:txBody>
                  <a:tcPr marL="6987" marR="6987" marT="69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919535">
                <a:tc rowSpan="3">
                  <a:txBody>
                    <a:bodyPr/>
                    <a:lstStyle/>
                    <a:p>
                      <a:pPr algn="l" fontAlgn="t"/>
                      <a:r>
                        <a:rPr lang="nb-NO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AR2013:</a:t>
                      </a:r>
                      <a:br>
                        <a:rPr lang="nb-NO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</a:br>
                      <a:r>
                        <a:rPr lang="nb-NO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1_ACCRec-1</a:t>
                      </a:r>
                      <a:br>
                        <a:rPr lang="nb-NO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</a:br>
                      <a:r>
                        <a:rPr lang="nb-NO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/>
                      </a:r>
                      <a:br>
                        <a:rPr lang="nb-NO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</a:br>
                      <a:r>
                        <a:rPr lang="nb-NO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See slide 11</a:t>
                      </a:r>
                    </a:p>
                  </a:txBody>
                  <a:tcPr marL="6987" marR="6987" marT="69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Reassess beam instrumentation based on effective strategy of commissioning and needs of operation</a:t>
                      </a:r>
                    </a:p>
                  </a:txBody>
                  <a:tcPr marL="6987" marR="6987" marT="698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  <a:t>Review the type, location, number and performance of beam-line instruments for:</a:t>
                      </a:r>
                      <a:br>
                        <a:rPr lang="en-US" sz="1200" b="0" i="0" u="none" strike="noStrike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</a:br>
                      <a:r>
                        <a:rPr lang="en-US" sz="1200" b="0" i="0" u="none" strike="noStrike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  <a:t>· sequence for beam commissioning </a:t>
                      </a:r>
                      <a:br>
                        <a:rPr lang="en-US" sz="1200" b="0" i="0" u="none" strike="noStrike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</a:br>
                      <a:r>
                        <a:rPr lang="en-US" sz="1200" b="0" i="0" u="none" strike="noStrike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  <a:t>. Operations mode</a:t>
                      </a:r>
                      <a:br>
                        <a:rPr lang="en-US" sz="1200" b="0" i="0" u="none" strike="noStrike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</a:br>
                      <a:r>
                        <a:rPr lang="en-US" sz="1200" b="0" i="0" u="none" strike="noStrike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  <a:t>. Maintenance mode</a:t>
                      </a:r>
                    </a:p>
                  </a:txBody>
                  <a:tcPr marL="6987" marR="6987" marT="698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  <a:t>develop plan for tasks, responsibilities, deliverables and dates to address recommendation</a:t>
                      </a:r>
                    </a:p>
                  </a:txBody>
                  <a:tcPr marL="6987" marR="6987" marT="698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  <a:t>M.Munoz</a:t>
                      </a:r>
                    </a:p>
                  </a:txBody>
                  <a:tcPr marL="6987" marR="6987" marT="698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draft plan</a:t>
                      </a:r>
                    </a:p>
                  </a:txBody>
                  <a:tcPr marL="6987" marR="6987" marT="698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  <a:t>20/12/13</a:t>
                      </a:r>
                    </a:p>
                  </a:txBody>
                  <a:tcPr marL="6987" marR="6987" marT="698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6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  <a:t>review and agree plan with M. </a:t>
                      </a:r>
                      <a:r>
                        <a:rPr lang="en-US" sz="12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  <a:t>Lindroos</a:t>
                      </a:r>
                      <a:endParaRPr lang="en-US" sz="1200" b="0" i="0" u="none" strike="noStrike" dirty="0">
                        <a:solidFill>
                          <a:srgbClr val="0000FF"/>
                        </a:solidFill>
                        <a:effectLst/>
                        <a:latin typeface="Tahoma"/>
                      </a:endParaRPr>
                    </a:p>
                  </a:txBody>
                  <a:tcPr marL="6987" marR="6987" marT="6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  <a:t>M.Munoz</a:t>
                      </a:r>
                    </a:p>
                  </a:txBody>
                  <a:tcPr marL="6987" marR="6987" marT="698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agreed plan</a:t>
                      </a:r>
                    </a:p>
                  </a:txBody>
                  <a:tcPr marL="6987" marR="6987" marT="698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  <a:t>31/01/14</a:t>
                      </a:r>
                    </a:p>
                  </a:txBody>
                  <a:tcPr marL="6987" marR="6987" marT="698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2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  <a:t>tasks as per plan</a:t>
                      </a:r>
                    </a:p>
                  </a:txBody>
                  <a:tcPr marL="6987" marR="6987" marT="698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  <a:t>responsibilities as identified in the plan</a:t>
                      </a:r>
                    </a:p>
                  </a:txBody>
                  <a:tcPr marL="6987" marR="6987" marT="698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deliverables as identified in plan</a:t>
                      </a:r>
                    </a:p>
                  </a:txBody>
                  <a:tcPr marL="6987" marR="6987" marT="698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Tahoma"/>
                        </a:rPr>
                        <a:t>As per plan to be completed no later than 01 May 2014</a:t>
                      </a:r>
                    </a:p>
                  </a:txBody>
                  <a:tcPr marL="6987" marR="6987" marT="698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Vertical Text Placeholder 2"/>
          <p:cNvSpPr txBox="1">
            <a:spLocks/>
          </p:cNvSpPr>
          <p:nvPr/>
        </p:nvSpPr>
        <p:spPr>
          <a:xfrm>
            <a:off x="123899" y="4965700"/>
            <a:ext cx="8827800" cy="165225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457200" rtl="0" eaLnBrk="1" latinLnBrk="0" hangingPunct="1">
              <a:lnSpc>
                <a:spcPts val="2400"/>
              </a:lnSpc>
              <a:spcBef>
                <a:spcPct val="20000"/>
              </a:spcBef>
              <a:spcAft>
                <a:spcPts val="1200"/>
              </a:spcAft>
              <a:buFont typeface="Wingdings" charset="2"/>
              <a:buNone/>
              <a:defRPr sz="2000" kern="1200">
                <a:solidFill>
                  <a:srgbClr val="0094CA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Wingdings" charset="2"/>
              <a:buNone/>
              <a:defRPr sz="2000" kern="1200">
                <a:solidFill>
                  <a:srgbClr val="0094CA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Wingdings" charset="2"/>
              <a:buNone/>
              <a:defRPr sz="2000" kern="1200">
                <a:solidFill>
                  <a:srgbClr val="0094CA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Wingdings" charset="2"/>
              <a:buNone/>
              <a:defRPr sz="2000" kern="1200">
                <a:solidFill>
                  <a:srgbClr val="0094CA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Wingdings" charset="2"/>
              <a:buNone/>
              <a:defRPr sz="2000" kern="1200">
                <a:solidFill>
                  <a:srgbClr val="0094C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Aft>
                <a:spcPts val="0"/>
              </a:spcAft>
              <a:buFont typeface="Arial"/>
              <a:buChar char="•"/>
            </a:pPr>
            <a:r>
              <a:rPr lang="en-US" dirty="0" smtClean="0"/>
              <a:t>Started </a:t>
            </a:r>
            <a:r>
              <a:rPr lang="en-US" dirty="0" smtClean="0"/>
              <a:t>working group for commissioning: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</a:t>
            </a:r>
            <a:r>
              <a:rPr lang="en-US" dirty="0" smtClean="0"/>
              <a:t>. Shea, E. </a:t>
            </a:r>
            <a:r>
              <a:rPr lang="en-US" dirty="0" err="1" smtClean="0"/>
              <a:t>Tanke</a:t>
            </a:r>
            <a:r>
              <a:rPr lang="en-US" dirty="0" smtClean="0"/>
              <a:t>, M. </a:t>
            </a:r>
            <a:r>
              <a:rPr lang="en-US" dirty="0" err="1" smtClean="0"/>
              <a:t>Eshraqi</a:t>
            </a:r>
            <a:r>
              <a:rPr lang="en-US" dirty="0" smtClean="0"/>
              <a:t>, H. </a:t>
            </a:r>
            <a:r>
              <a:rPr lang="en-US" dirty="0" err="1" smtClean="0"/>
              <a:t>Danared</a:t>
            </a:r>
            <a:r>
              <a:rPr lang="en-US" dirty="0" smtClean="0"/>
              <a:t>, R. </a:t>
            </a:r>
            <a:r>
              <a:rPr lang="en-US" dirty="0" err="1" smtClean="0"/>
              <a:t>Zeng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/>
              <a:t>M. </a:t>
            </a:r>
            <a:r>
              <a:rPr lang="en-US" dirty="0" smtClean="0"/>
              <a:t>Munoz.</a:t>
            </a:r>
            <a:endParaRPr lang="en-US" dirty="0" smtClean="0"/>
          </a:p>
          <a:p>
            <a:pPr marL="342900" indent="-342900">
              <a:spcAft>
                <a:spcPts val="0"/>
              </a:spcAft>
              <a:buFont typeface="Arial"/>
              <a:buChar char="•"/>
            </a:pPr>
            <a:r>
              <a:rPr lang="en-US" dirty="0" smtClean="0"/>
              <a:t>Identify members of commissioning </a:t>
            </a:r>
            <a:r>
              <a:rPr lang="en-US" dirty="0" smtClean="0"/>
              <a:t>team: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Evaluate the need for dedicated operators during commissioning.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Plan for training the commissioning </a:t>
            </a:r>
            <a:r>
              <a:rPr lang="en-US" dirty="0" smtClean="0"/>
              <a:t>team.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endParaRPr lang="en-US" dirty="0" smtClean="0"/>
          </a:p>
          <a:p>
            <a:pPr marL="800100" lvl="1" indent="-342900">
              <a:buFont typeface="Arial"/>
              <a:buChar char="•"/>
            </a:pPr>
            <a:endParaRPr lang="en-US" dirty="0" smtClean="0"/>
          </a:p>
          <a:p>
            <a:pPr marL="800100" lvl="1" indent="-342900">
              <a:buFont typeface="Arial"/>
              <a:buChar char="•"/>
            </a:pPr>
            <a:endParaRPr lang="en-US" dirty="0" smtClean="0"/>
          </a:p>
          <a:p>
            <a:pPr marL="800100" lvl="1" indent="-342900">
              <a:buFont typeface="Arial"/>
              <a:buChar char="•"/>
            </a:pPr>
            <a:endParaRPr lang="en-US" dirty="0" smtClean="0"/>
          </a:p>
          <a:p>
            <a:pPr marL="800100" lvl="1" indent="-342900">
              <a:buFont typeface="Arial"/>
              <a:buChar char="•"/>
            </a:pPr>
            <a:endParaRPr lang="en-US" dirty="0" smtClean="0"/>
          </a:p>
          <a:p>
            <a:pPr marL="800100" lvl="1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892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Beam Commissioning </a:t>
            </a:r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4294967295"/>
          </p:nvPr>
        </p:nvSpPr>
        <p:spPr>
          <a:xfrm>
            <a:off x="123899" y="1600286"/>
            <a:ext cx="8827800" cy="5017671"/>
          </a:xfrm>
        </p:spPr>
        <p:txBody>
          <a:bodyPr>
            <a:normAutofit fontScale="92500"/>
          </a:bodyPr>
          <a:lstStyle/>
          <a:p>
            <a:pPr marL="342900" indent="-342900">
              <a:spcAft>
                <a:spcPts val="0"/>
              </a:spcAft>
              <a:buFont typeface="Arial"/>
              <a:buChar char="•"/>
            </a:pPr>
            <a:r>
              <a:rPr lang="en-US" dirty="0" smtClean="0"/>
              <a:t>Beam Commissioning </a:t>
            </a:r>
            <a:r>
              <a:rPr lang="en-US" dirty="0" smtClean="0"/>
              <a:t>planning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Update commissioning milestones.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Prepare </a:t>
            </a:r>
            <a:r>
              <a:rPr lang="en-US" dirty="0" smtClean="0"/>
              <a:t>list of measurements, procedures and </a:t>
            </a:r>
            <a:r>
              <a:rPr lang="en-US" dirty="0" smtClean="0"/>
              <a:t>techniques required in </a:t>
            </a:r>
            <a:r>
              <a:rPr lang="en-US" dirty="0" smtClean="0"/>
              <a:t>each one of the commissioning </a:t>
            </a:r>
            <a:r>
              <a:rPr lang="en-US" dirty="0" smtClean="0"/>
              <a:t>stages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>
                <a:sym typeface="Wingdings"/>
              </a:rPr>
              <a:t>February 2014</a:t>
            </a:r>
            <a:r>
              <a:rPr lang="en-US" dirty="0" smtClean="0"/>
              <a:t>.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Identify the Beam Instrumentation </a:t>
            </a:r>
            <a:r>
              <a:rPr lang="en-US" dirty="0" smtClean="0"/>
              <a:t>needed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>
                <a:sym typeface="Wingdings"/>
              </a:rPr>
              <a:t>March 2014.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Identify the software </a:t>
            </a:r>
            <a:r>
              <a:rPr lang="en-US" dirty="0" smtClean="0"/>
              <a:t>needed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>
                <a:sym typeface="Wingdings"/>
              </a:rPr>
              <a:t> </a:t>
            </a:r>
            <a:r>
              <a:rPr lang="en-US" dirty="0">
                <a:sym typeface="Wingdings"/>
              </a:rPr>
              <a:t>March 2014</a:t>
            </a:r>
            <a:r>
              <a:rPr lang="en-US" dirty="0" smtClean="0">
                <a:sym typeface="Wingdings"/>
              </a:rPr>
              <a:t>.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Write the </a:t>
            </a:r>
            <a:r>
              <a:rPr lang="en-US" dirty="0" smtClean="0"/>
              <a:t>requirements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>
                <a:sym typeface="Wingdings"/>
              </a:rPr>
              <a:t> June </a:t>
            </a:r>
            <a:r>
              <a:rPr lang="en-US" dirty="0">
                <a:sym typeface="Wingdings"/>
              </a:rPr>
              <a:t>2014</a:t>
            </a:r>
            <a:r>
              <a:rPr lang="en-US" dirty="0" smtClean="0">
                <a:sym typeface="Wingdings"/>
              </a:rPr>
              <a:t>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>
                <a:sym typeface="Wingdings"/>
              </a:rPr>
              <a:t>Documentation of procedures.</a:t>
            </a:r>
          </a:p>
          <a:p>
            <a:pPr marL="342900" indent="-342900">
              <a:spcAft>
                <a:spcPts val="0"/>
              </a:spcAft>
              <a:buFont typeface="Arial"/>
              <a:buChar char="•"/>
            </a:pPr>
            <a:r>
              <a:rPr lang="en-US" dirty="0" smtClean="0"/>
              <a:t>Aspects to be coordinated with the rest of ESS: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Prepare list of systems to be tested before </a:t>
            </a:r>
            <a:r>
              <a:rPr lang="en-US" dirty="0" smtClean="0"/>
              <a:t>each stage </a:t>
            </a:r>
            <a:r>
              <a:rPr lang="en-US" dirty="0" smtClean="0"/>
              <a:t>of Beam Commissioning.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>
                <a:sym typeface="Wingdings"/>
              </a:rPr>
              <a:t>Coordination of the staged licensing process. 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Shift organization: 2 or 3 per day, weekends, etc.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On Call </a:t>
            </a:r>
            <a:r>
              <a:rPr lang="en-US" dirty="0" smtClean="0"/>
              <a:t>support</a:t>
            </a:r>
            <a:r>
              <a:rPr lang="en-US" dirty="0" smtClean="0"/>
              <a:t>: what support from CF </a:t>
            </a:r>
            <a:r>
              <a:rPr lang="en-US" smtClean="0"/>
              <a:t>and other technical </a:t>
            </a:r>
            <a:r>
              <a:rPr lang="en-US" dirty="0" smtClean="0"/>
              <a:t>services is needed?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Operators: When to integrate the operators in the control room?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endParaRPr lang="en-US" dirty="0" smtClean="0"/>
          </a:p>
          <a:p>
            <a:pPr marL="800100" lvl="1" indent="-342900">
              <a:buFont typeface="Arial"/>
              <a:buChar char="•"/>
            </a:pPr>
            <a:endParaRPr lang="en-US" dirty="0" smtClean="0"/>
          </a:p>
          <a:p>
            <a:pPr marL="800100" lvl="1" indent="-342900">
              <a:buFont typeface="Arial"/>
              <a:buChar char="•"/>
            </a:pPr>
            <a:endParaRPr lang="en-US" dirty="0"/>
          </a:p>
          <a:p>
            <a:pPr marL="800100" lvl="1" indent="-342900">
              <a:buFont typeface="Arial"/>
              <a:buChar char="•"/>
            </a:pPr>
            <a:endParaRPr lang="en-US" dirty="0" smtClean="0"/>
          </a:p>
          <a:p>
            <a:pPr marL="800100" lvl="1" indent="-342900">
              <a:buFont typeface="Arial"/>
              <a:buChar char="•"/>
            </a:pPr>
            <a:endParaRPr lang="en-US" dirty="0" smtClean="0"/>
          </a:p>
          <a:p>
            <a:pPr marL="800100" lvl="1" indent="-34290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038C62C7-F79B-CD4A-A5DF-5683BBEC4A65}" type="slidenum">
              <a:rPr lang="sv-SE" smtClean="0"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2320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27566</TotalTime>
  <Words>288</Words>
  <Application>Microsoft Macintosh PowerPoint</Application>
  <PresentationFormat>On-screen Show (4:3)</PresentationFormat>
  <Paragraphs>51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Office-tema</vt:lpstr>
      <vt:lpstr>Anpassad formgivning</vt:lpstr>
      <vt:lpstr>Annual Review Recomendation</vt:lpstr>
      <vt:lpstr>Beam Commissioning Plan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Ola Grahm</dc:creator>
  <cp:lastModifiedBy>Marc Munoz</cp:lastModifiedBy>
  <cp:revision>356</cp:revision>
  <cp:lastPrinted>2013-12-05T12:33:18Z</cp:lastPrinted>
  <dcterms:created xsi:type="dcterms:W3CDTF">2013-09-21T18:00:17Z</dcterms:created>
  <dcterms:modified xsi:type="dcterms:W3CDTF">2013-12-11T12:57:06Z</dcterms:modified>
</cp:coreProperties>
</file>