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61"/>
  </p:notesMasterIdLst>
  <p:handoutMasterIdLst>
    <p:handoutMasterId r:id="rId62"/>
  </p:handoutMasterIdLst>
  <p:sldIdLst>
    <p:sldId id="286" r:id="rId3"/>
    <p:sldId id="381" r:id="rId4"/>
    <p:sldId id="382" r:id="rId5"/>
    <p:sldId id="432" r:id="rId6"/>
    <p:sldId id="383" r:id="rId7"/>
    <p:sldId id="385" r:id="rId8"/>
    <p:sldId id="454" r:id="rId9"/>
    <p:sldId id="458" r:id="rId10"/>
    <p:sldId id="459" r:id="rId11"/>
    <p:sldId id="388" r:id="rId12"/>
    <p:sldId id="460" r:id="rId13"/>
    <p:sldId id="461" r:id="rId14"/>
    <p:sldId id="462" r:id="rId15"/>
    <p:sldId id="390" r:id="rId16"/>
    <p:sldId id="463" r:id="rId17"/>
    <p:sldId id="391" r:id="rId18"/>
    <p:sldId id="464" r:id="rId19"/>
    <p:sldId id="392" r:id="rId20"/>
    <p:sldId id="457" r:id="rId21"/>
    <p:sldId id="433" r:id="rId22"/>
    <p:sldId id="456" r:id="rId23"/>
    <p:sldId id="434" r:id="rId24"/>
    <p:sldId id="435" r:id="rId25"/>
    <p:sldId id="397" r:id="rId26"/>
    <p:sldId id="436" r:id="rId27"/>
    <p:sldId id="401" r:id="rId28"/>
    <p:sldId id="465" r:id="rId29"/>
    <p:sldId id="466" r:id="rId30"/>
    <p:sldId id="402" r:id="rId31"/>
    <p:sldId id="403" r:id="rId32"/>
    <p:sldId id="406" r:id="rId33"/>
    <p:sldId id="450" r:id="rId34"/>
    <p:sldId id="455" r:id="rId35"/>
    <p:sldId id="407" r:id="rId36"/>
    <p:sldId id="453" r:id="rId37"/>
    <p:sldId id="408" r:id="rId38"/>
    <p:sldId id="409" r:id="rId39"/>
    <p:sldId id="411" r:id="rId40"/>
    <p:sldId id="413" r:id="rId41"/>
    <p:sldId id="414" r:id="rId42"/>
    <p:sldId id="415" r:id="rId43"/>
    <p:sldId id="452" r:id="rId44"/>
    <p:sldId id="447" r:id="rId45"/>
    <p:sldId id="448" r:id="rId46"/>
    <p:sldId id="451" r:id="rId47"/>
    <p:sldId id="419" r:id="rId48"/>
    <p:sldId id="444" r:id="rId49"/>
    <p:sldId id="445" r:id="rId50"/>
    <p:sldId id="446" r:id="rId51"/>
    <p:sldId id="420" r:id="rId52"/>
    <p:sldId id="439" r:id="rId53"/>
    <p:sldId id="440" r:id="rId54"/>
    <p:sldId id="428" r:id="rId55"/>
    <p:sldId id="429" r:id="rId56"/>
    <p:sldId id="431" r:id="rId57"/>
    <p:sldId id="430" r:id="rId58"/>
    <p:sldId id="441" r:id="rId59"/>
    <p:sldId id="442" r:id="rId60"/>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E100"/>
    <a:srgbClr val="FF7D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6" autoAdjust="0"/>
    <p:restoredTop sz="99518" autoAdjust="0"/>
  </p:normalViewPr>
  <p:slideViewPr>
    <p:cSldViewPr snapToGrid="0" snapToObjects="1">
      <p:cViewPr>
        <p:scale>
          <a:sx n="150" d="100"/>
          <a:sy n="150" d="100"/>
        </p:scale>
        <p:origin x="-1992" y="-288"/>
      </p:cViewPr>
      <p:guideLst>
        <p:guide orient="horz" pos="1232"/>
        <p:guide orient="horz" pos="908"/>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notesMaster" Target="notesMasters/notesMaster1.xml"/><Relationship Id="rId62" Type="http://schemas.openxmlformats.org/officeDocument/2006/relationships/handoutMaster" Target="handoutMasters/handout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A3AE58-0CB7-2B49-BC2B-99543F812727}" type="datetimeFigureOut">
              <a:rPr lang="sv-SE" smtClean="0"/>
              <a:t>12/5/13</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41830-0E87-9D46-A15F-C0C0B780FA23}" type="datetimeFigureOut">
              <a:rPr lang="sv-SE" smtClean="0"/>
              <a:t>12/5/13</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3</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13</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14</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15</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16</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17</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18</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19</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20</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21</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22</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5</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23</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24</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25</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26</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27</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28</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29</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30</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31</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32</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6</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33</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34</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35</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36</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37</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38</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39</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40</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41</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42</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7</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43</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44</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45</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46</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47</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48</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49</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50</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51</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52</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8</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55</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56</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9</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10</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11</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F26C1E2E-722B-7149-AA8C-95C641ACC8AD}" type="slidenum">
              <a:rPr lang="en-US" sz="1200"/>
              <a:pPr eaLnBrk="1" hangingPunct="1"/>
              <a:t>12</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Gill San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1AB6FA8-2747-8B48-B875-7188D7D52357}" type="datetime1">
              <a:rPr lang="sv-SE" smtClean="0"/>
              <a:t>12/5/13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8581D5-AA54-714D-95DB-FC2D521B139D}" type="datetime1">
              <a:rPr lang="sv-SE" smtClean="0"/>
              <a:t>12/5/13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8DB87EBA-003E-894C-98C0-8C1EF1E9C0CE}" type="datetime1">
              <a:rPr lang="sv-SE" smtClean="0"/>
              <a:t>12/5/13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FF401DC-9CB6-C94C-A035-AE4D557374BC}" type="datetime1">
              <a:rPr lang="sv-SE" smtClean="0"/>
              <a:t>12/5/13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CF5BB0AE-5A3A-F04D-A9F3-EAE846CBBB6B}" type="datetime1">
              <a:rPr lang="sv-SE" smtClean="0"/>
              <a:t>12/5/13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CEA79773-FC84-AC4D-9D28-F5B786E3C95F}" type="datetime1">
              <a:rPr lang="sv-SE" smtClean="0"/>
              <a:t>12/5/13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5EA9B50-EEBF-444C-B824-2C0A43D21C29}" type="datetime1">
              <a:rPr lang="sv-SE" smtClean="0"/>
              <a:t>12/5/13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861D6AF-D5AE-CB4F-87B1-135CD6BE978E}" type="datetime1">
              <a:rPr lang="sv-SE" smtClean="0"/>
              <a:t>12/5/13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6223AFD-4241-5943-8971-1E78BBFD6498}" type="datetime1">
              <a:rPr lang="sv-SE" smtClean="0"/>
              <a:t>12/5/13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0335B3EA-4F05-F94F-97FA-8B911338AD11}" type="datetime1">
              <a:rPr lang="sv-SE" smtClean="0"/>
              <a:t>12/5/13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D51856E0-8F8D-C941-8AB5-18592FC9E816}" type="datetime1">
              <a:rPr lang="sv-SE" smtClean="0"/>
              <a:t>12/5/13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13EDE5E-57C8-6541-B04A-4FEA1C5CE2B2}" type="datetime1">
              <a:rPr lang="sv-SE" smtClean="0"/>
              <a:t>12/5/13</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CFE4CEC7-2FA1-3A4A-BE3C-F5D796A3D98D}" type="datetime1">
              <a:rPr lang="sv-SE" smtClean="0"/>
              <a:t>12/5/13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56EC220F-A698-4F4F-8ACB-8805387EB33A}" type="datetime1">
              <a:rPr lang="sv-SE" smtClean="0"/>
              <a:t>12/5/13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E5A136A-0A85-2440-9BF1-343324EDBE1C}" type="datetime1">
              <a:rPr lang="sv-SE" smtClean="0"/>
              <a:t>12/5/13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BAB7375-6695-8140-8F0A-072BD445F54F}" type="datetime1">
              <a:rPr lang="sv-SE" smtClean="0"/>
              <a:t>12/5/13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045A6A15-A2C2-0E41-9DE4-010C0B0B3333}" type="datetime1">
              <a:rPr lang="sv-SE" smtClean="0"/>
              <a:t>12/5/13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74CAB1DA-B944-6140-B7F5-AB5049DAE69B}" type="datetime1">
              <a:rPr lang="sv-SE" smtClean="0"/>
              <a:t>12/5/13</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17569FA7-588D-F242-B226-5AB564D508AA}" type="datetime1">
              <a:rPr lang="sv-SE" smtClean="0"/>
              <a:t>12/5/13</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CFDDC82-EAE6-AF49-8201-FFCF32064398}" type="datetime1">
              <a:rPr lang="sv-SE" smtClean="0"/>
              <a:t>12/5/13</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485DCD4-91F4-4C4C-B804-E8D3D9779EF3}" type="datetime1">
              <a:rPr lang="sv-SE" smtClean="0"/>
              <a:t>12/5/13</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fld id="{536FF277-5E8C-C849-958D-3EBBE89D3841}" type="datetime1">
              <a:rPr lang="sv-SE" smtClean="0"/>
              <a:t>12/5/13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7" descr="ESS-vit-logga.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B67D0-C01B-6941-B94F-2B6A02418D7B}" type="datetime1">
              <a:rPr lang="sv-SE" smtClean="0"/>
              <a:t>12/5/13</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160" y="408940"/>
            <a:ext cx="2082800" cy="1114297"/>
          </a:xfrm>
          <a:prstGeom prst="rect">
            <a:avLst/>
          </a:prstGeom>
        </p:spPr>
      </p:pic>
      <p:sp>
        <p:nvSpPr>
          <p:cNvPr id="7" name="textruta 6"/>
          <p:cNvSpPr txBox="1"/>
          <p:nvPr/>
        </p:nvSpPr>
        <p:spPr>
          <a:xfrm>
            <a:off x="-31277" y="3145459"/>
            <a:ext cx="9144000" cy="646331"/>
          </a:xfrm>
          <a:prstGeom prst="rect">
            <a:avLst/>
          </a:prstGeom>
          <a:noFill/>
        </p:spPr>
        <p:txBody>
          <a:bodyPr wrap="square" rtlCol="0">
            <a:spAutoFit/>
          </a:bodyPr>
          <a:lstStyle/>
          <a:p>
            <a:pPr algn="ctr"/>
            <a:r>
              <a:rPr lang="en-GB" sz="3600" dirty="0" smtClean="0">
                <a:solidFill>
                  <a:srgbClr val="FFFFFF"/>
                </a:solidFill>
              </a:rPr>
              <a:t>WP Status &amp; General Issues</a:t>
            </a:r>
            <a:endParaRPr lang="en-GB" sz="3600" dirty="0">
              <a:solidFill>
                <a:srgbClr val="FFFFFF"/>
              </a:solidFill>
            </a:endParaRPr>
          </a:p>
        </p:txBody>
      </p:sp>
      <p:sp>
        <p:nvSpPr>
          <p:cNvPr id="8" name="textruta 3"/>
          <p:cNvSpPr txBox="1"/>
          <p:nvPr/>
        </p:nvSpPr>
        <p:spPr>
          <a:xfrm>
            <a:off x="0" y="4771581"/>
            <a:ext cx="9144000" cy="1409617"/>
          </a:xfrm>
          <a:prstGeom prst="rect">
            <a:avLst/>
          </a:prstGeom>
          <a:noFill/>
        </p:spPr>
        <p:txBody>
          <a:bodyPr wrap="square" rtlCol="0">
            <a:spAutoFit/>
          </a:bodyPr>
          <a:lstStyle/>
          <a:p>
            <a:pPr algn="ctr"/>
            <a:r>
              <a:rPr lang="en-GB" sz="2400" dirty="0" smtClean="0">
                <a:solidFill>
                  <a:srgbClr val="FFFFFF"/>
                </a:solidFill>
              </a:rPr>
              <a:t>M. </a:t>
            </a:r>
            <a:r>
              <a:rPr lang="en-GB" sz="2400" dirty="0" err="1" smtClean="0">
                <a:solidFill>
                  <a:srgbClr val="FFFFFF"/>
                </a:solidFill>
              </a:rPr>
              <a:t>Lindross</a:t>
            </a:r>
            <a:r>
              <a:rPr lang="en-GB" sz="2400" dirty="0" smtClean="0">
                <a:solidFill>
                  <a:srgbClr val="FFFFFF"/>
                </a:solidFill>
              </a:rPr>
              <a:t> and J. G. Weisend II</a:t>
            </a:r>
          </a:p>
          <a:p>
            <a:pPr algn="ctr"/>
            <a:endParaRPr lang="en-GB" sz="2400" dirty="0" smtClean="0">
              <a:solidFill>
                <a:srgbClr val="FFFFFF"/>
              </a:solidFill>
            </a:endParaRPr>
          </a:p>
          <a:p>
            <a:pPr algn="ctr">
              <a:lnSpc>
                <a:spcPct val="120000"/>
              </a:lnSpc>
            </a:pPr>
            <a:r>
              <a:rPr lang="en-GB" dirty="0" smtClean="0">
                <a:solidFill>
                  <a:srgbClr val="FFFFFF"/>
                </a:solidFill>
              </a:rPr>
              <a:t>www.europeanspallationsource.se</a:t>
            </a:r>
          </a:p>
          <a:p>
            <a:pPr algn="ctr"/>
            <a:r>
              <a:rPr lang="en-GB" sz="1600" dirty="0" smtClean="0">
                <a:solidFill>
                  <a:srgbClr val="FFFFFF"/>
                </a:solidFill>
              </a:rPr>
              <a:t>November 13, </a:t>
            </a:r>
            <a:r>
              <a:rPr lang="en-GB" sz="1600" dirty="0">
                <a:solidFill>
                  <a:srgbClr val="FFFFFF"/>
                </a:solidFill>
              </a:rPr>
              <a:t>2013</a:t>
            </a:r>
            <a:endParaRPr lang="en-GB" sz="1600" dirty="0" smtClean="0">
              <a:solidFill>
                <a:srgbClr val="FFFFFF"/>
              </a:solidFill>
            </a:endParaRPr>
          </a:p>
        </p:txBody>
      </p:sp>
    </p:spTree>
    <p:extLst>
      <p:ext uri="{BB962C8B-B14F-4D97-AF65-F5344CB8AC3E}">
        <p14:creationId xmlns:p14="http://schemas.microsoft.com/office/powerpoint/2010/main" val="4419426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209717"/>
            <a:ext cx="5715001"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WP3: NORMAL CONDUCTING </a:t>
            </a:r>
          </a:p>
          <a:p>
            <a:pPr algn="ctr" eaLnBrk="1" hangingPunct="1"/>
            <a:r>
              <a:rPr lang="en-US" sz="3200" dirty="0" smtClean="0">
                <a:solidFill>
                  <a:srgbClr val="FFFFFF"/>
                </a:solidFill>
                <a:latin typeface="+mj-lt"/>
              </a:rPr>
              <a:t>FRONT END</a:t>
            </a:r>
          </a:p>
        </p:txBody>
      </p:sp>
      <p:sp>
        <p:nvSpPr>
          <p:cNvPr id="2" name="Content Placeholder 1"/>
          <p:cNvSpPr>
            <a:spLocks noGrp="1"/>
          </p:cNvSpPr>
          <p:nvPr>
            <p:ph idx="1"/>
          </p:nvPr>
        </p:nvSpPr>
        <p:spPr>
          <a:xfrm>
            <a:off x="140967" y="1467933"/>
            <a:ext cx="8229600" cy="5034467"/>
          </a:xfrm>
        </p:spPr>
        <p:txBody>
          <a:bodyPr/>
          <a:lstStyle/>
          <a:p>
            <a:r>
              <a:rPr lang="en-GB" sz="2800" b="1" dirty="0" smtClean="0"/>
              <a:t>RFQ</a:t>
            </a:r>
          </a:p>
          <a:p>
            <a:pPr marL="342900" indent="-342900">
              <a:buFont typeface="Arial"/>
              <a:buChar char="•"/>
            </a:pPr>
            <a:r>
              <a:rPr lang="en-GB" dirty="0" smtClean="0"/>
              <a:t>Achievements</a:t>
            </a:r>
          </a:p>
          <a:p>
            <a:pPr marL="800100" lvl="1" indent="-342900">
              <a:buFont typeface="Arial"/>
              <a:buChar char="•"/>
            </a:pPr>
            <a:r>
              <a:rPr lang="en-US" sz="1800" dirty="0" err="1"/>
              <a:t>Thermomechanical</a:t>
            </a:r>
            <a:r>
              <a:rPr lang="en-US" sz="1800" dirty="0"/>
              <a:t> calculations in </a:t>
            </a:r>
            <a:r>
              <a:rPr lang="en-US" sz="1800" dirty="0" smtClean="0"/>
              <a:t>progress</a:t>
            </a:r>
          </a:p>
          <a:p>
            <a:r>
              <a:rPr lang="en-US" sz="2800" b="1" dirty="0" smtClean="0"/>
              <a:t>MEBT</a:t>
            </a:r>
          </a:p>
          <a:p>
            <a:pPr marL="342900" indent="-342900">
              <a:buFont typeface="Arial"/>
              <a:buChar char="•"/>
            </a:pPr>
            <a:r>
              <a:rPr lang="en-GB" dirty="0"/>
              <a:t>Achievements</a:t>
            </a:r>
          </a:p>
          <a:p>
            <a:pPr marL="742950" lvl="1" indent="-285750">
              <a:buFont typeface="Arial"/>
              <a:buChar char="•"/>
            </a:pPr>
            <a:r>
              <a:rPr lang="en-US" sz="1800" dirty="0" smtClean="0"/>
              <a:t>Engineering </a:t>
            </a:r>
            <a:r>
              <a:rPr lang="en-US" sz="1800" dirty="0"/>
              <a:t>support and alignment in progress</a:t>
            </a:r>
          </a:p>
          <a:p>
            <a:pPr marL="742950" lvl="1" indent="-285750">
              <a:buFont typeface="Arial"/>
              <a:buChar char="•"/>
            </a:pPr>
            <a:r>
              <a:rPr lang="en-US" sz="1800" dirty="0" smtClean="0"/>
              <a:t>Definition </a:t>
            </a:r>
            <a:r>
              <a:rPr lang="en-US" sz="1800" dirty="0"/>
              <a:t>of assembly ‘sectors’ for Engineering integration in progress. </a:t>
            </a:r>
          </a:p>
          <a:p>
            <a:pPr marL="742950" lvl="1" indent="-285750">
              <a:buFont typeface="Arial"/>
              <a:buChar char="•"/>
            </a:pPr>
            <a:r>
              <a:rPr lang="en-US" sz="1800" dirty="0" smtClean="0"/>
              <a:t> </a:t>
            </a:r>
            <a:r>
              <a:rPr lang="en-US" sz="1800" dirty="0"/>
              <a:t>Vacuum KF clamps </a:t>
            </a:r>
            <a:r>
              <a:rPr lang="en-US" sz="1800" dirty="0" err="1"/>
              <a:t>vs</a:t>
            </a:r>
            <a:r>
              <a:rPr lang="en-US" sz="1800" dirty="0"/>
              <a:t> metal sealing study in progress. </a:t>
            </a:r>
          </a:p>
          <a:p>
            <a:pPr marL="742950" lvl="1" indent="-285750">
              <a:buFont typeface="Arial"/>
              <a:buChar char="•"/>
            </a:pPr>
            <a:r>
              <a:rPr lang="en-US" sz="1800" dirty="0" smtClean="0"/>
              <a:t> </a:t>
            </a:r>
            <a:r>
              <a:rPr lang="en-US" sz="1800" dirty="0"/>
              <a:t>Format standards: CATIA can work for 3d models exchange. </a:t>
            </a:r>
          </a:p>
          <a:p>
            <a:pPr marL="742950" lvl="1" indent="-285750">
              <a:buFont typeface="Arial"/>
              <a:buChar char="•"/>
            </a:pPr>
            <a:r>
              <a:rPr lang="en-US" sz="1800" dirty="0" smtClean="0"/>
              <a:t>(</a:t>
            </a:r>
            <a:r>
              <a:rPr lang="en-US" sz="1800" dirty="0"/>
              <a:t>Prototypes) RF Coupler Cu plating in the workshop production line</a:t>
            </a:r>
            <a:r>
              <a:rPr lang="en-US" sz="1800" dirty="0" smtClean="0"/>
              <a:t>.</a:t>
            </a:r>
          </a:p>
          <a:p>
            <a:pPr marL="742950" lvl="1" indent="-285750">
              <a:buFont typeface="Arial"/>
              <a:buChar char="•"/>
            </a:pPr>
            <a:r>
              <a:rPr lang="en-US" sz="1800" dirty="0"/>
              <a:t>RF tests have been performed on the </a:t>
            </a:r>
            <a:r>
              <a:rPr lang="en-US" sz="1800" dirty="0" err="1"/>
              <a:t>buncher</a:t>
            </a:r>
            <a:r>
              <a:rPr lang="en-US" sz="1800" dirty="0"/>
              <a:t> cavity.</a:t>
            </a:r>
          </a:p>
          <a:p>
            <a:pPr marL="742950" lvl="1" indent="-285750">
              <a:buFont typeface="Arial"/>
              <a:buChar char="•"/>
            </a:pPr>
            <a:r>
              <a:rPr lang="en-US" sz="1800" dirty="0"/>
              <a:t>Copper plating of the RF Coupler for the cavity.</a:t>
            </a:r>
          </a:p>
          <a:p>
            <a:pPr marL="742950" lvl="1" indent="-285750">
              <a:buFont typeface="Arial"/>
              <a:buChar char="•"/>
            </a:pPr>
            <a:r>
              <a:rPr lang="en-US" sz="1800" dirty="0"/>
              <a:t>Meeting with Peter Ladd (ESS), about the MEBT vacuum system (inclusion of an extra valve to the MEBT layout).</a:t>
            </a:r>
          </a:p>
          <a:p>
            <a:pPr marL="742950" lvl="1" indent="-285750">
              <a:buFont typeface="Arial"/>
              <a:buChar char="•"/>
            </a:pPr>
            <a:endParaRPr lang="en-US" sz="1800" dirty="0"/>
          </a:p>
          <a:p>
            <a:r>
              <a:rPr lang="en-US" dirty="0"/>
              <a:t> </a:t>
            </a:r>
          </a:p>
          <a:p>
            <a:r>
              <a:rPr lang="en-US" dirty="0"/>
              <a:t> </a:t>
            </a:r>
          </a:p>
          <a:p>
            <a:pPr marL="800100" lvl="1" indent="-342900">
              <a:buFont typeface="Arial"/>
              <a:buChar char="•"/>
            </a:pPr>
            <a:endParaRPr lang="en-US" dirty="0"/>
          </a:p>
        </p:txBody>
      </p:sp>
    </p:spTree>
    <p:extLst>
      <p:ext uri="{BB962C8B-B14F-4D97-AF65-F5344CB8AC3E}">
        <p14:creationId xmlns:p14="http://schemas.microsoft.com/office/powerpoint/2010/main" val="3328422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209717"/>
            <a:ext cx="5715001"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WP3: NORMAL CONDUCTING </a:t>
            </a:r>
          </a:p>
          <a:p>
            <a:pPr algn="ctr" eaLnBrk="1" hangingPunct="1"/>
            <a:r>
              <a:rPr lang="en-US" sz="3200" dirty="0" smtClean="0">
                <a:solidFill>
                  <a:srgbClr val="FFFFFF"/>
                </a:solidFill>
                <a:latin typeface="+mj-lt"/>
              </a:rPr>
              <a:t>FRONT END</a:t>
            </a:r>
          </a:p>
        </p:txBody>
      </p:sp>
      <p:sp>
        <p:nvSpPr>
          <p:cNvPr id="2" name="Content Placeholder 1"/>
          <p:cNvSpPr>
            <a:spLocks noGrp="1"/>
          </p:cNvSpPr>
          <p:nvPr>
            <p:ph idx="1"/>
          </p:nvPr>
        </p:nvSpPr>
        <p:spPr>
          <a:xfrm>
            <a:off x="140967" y="1467933"/>
            <a:ext cx="8229600" cy="5034467"/>
          </a:xfrm>
        </p:spPr>
        <p:txBody>
          <a:bodyPr/>
          <a:lstStyle/>
          <a:p>
            <a:r>
              <a:rPr lang="en-US" sz="2800" b="1" dirty="0" smtClean="0"/>
              <a:t>MEBT</a:t>
            </a:r>
          </a:p>
          <a:p>
            <a:pPr marL="342900" indent="-342900">
              <a:buFont typeface="Arial"/>
              <a:buChar char="•"/>
            </a:pPr>
            <a:r>
              <a:rPr lang="en-GB" dirty="0" smtClean="0"/>
              <a:t>Planned Key Activities</a:t>
            </a:r>
            <a:endParaRPr lang="en-GB" dirty="0"/>
          </a:p>
          <a:p>
            <a:pPr marL="800100" lvl="1" indent="-342900">
              <a:buFont typeface="Arial"/>
              <a:buChar char="•"/>
            </a:pPr>
            <a:r>
              <a:rPr lang="en-US" sz="1800" dirty="0" smtClean="0"/>
              <a:t>Prototypes</a:t>
            </a:r>
            <a:r>
              <a:rPr lang="en-US" sz="1800" dirty="0"/>
              <a:t>: </a:t>
            </a:r>
            <a:r>
              <a:rPr lang="en-US" sz="1800" dirty="0" err="1"/>
              <a:t>Buncher</a:t>
            </a:r>
            <a:r>
              <a:rPr lang="en-US" sz="1800" dirty="0"/>
              <a:t> cavity Cu plating.</a:t>
            </a:r>
          </a:p>
          <a:p>
            <a:pPr marL="800100" lvl="1" indent="-342900">
              <a:buFont typeface="Arial"/>
              <a:buChar char="•"/>
            </a:pPr>
            <a:r>
              <a:rPr lang="en-US" sz="1800" dirty="0" err="1" smtClean="0"/>
              <a:t>Quadrupole</a:t>
            </a:r>
            <a:r>
              <a:rPr lang="en-US" sz="1800" dirty="0" smtClean="0"/>
              <a:t> </a:t>
            </a:r>
            <a:r>
              <a:rPr lang="en-US" sz="1800" dirty="0"/>
              <a:t>Magnetic design based on the new parameters. </a:t>
            </a:r>
          </a:p>
          <a:p>
            <a:pPr marL="800100" lvl="1" indent="-342900">
              <a:buFont typeface="Arial"/>
              <a:buChar char="•"/>
            </a:pPr>
            <a:r>
              <a:rPr lang="en-US" sz="1800" dirty="0" err="1" smtClean="0"/>
              <a:t>Buncher</a:t>
            </a:r>
            <a:r>
              <a:rPr lang="en-US" sz="1800" dirty="0" smtClean="0"/>
              <a:t> </a:t>
            </a:r>
            <a:r>
              <a:rPr lang="en-US" sz="1800" dirty="0"/>
              <a:t>RF design based on the new parameters</a:t>
            </a:r>
            <a:r>
              <a:rPr lang="en-US" sz="1800" dirty="0" smtClean="0"/>
              <a:t>.</a:t>
            </a:r>
          </a:p>
          <a:p>
            <a:pPr lvl="1"/>
            <a:endParaRPr lang="en-US" dirty="0"/>
          </a:p>
        </p:txBody>
      </p:sp>
    </p:spTree>
    <p:extLst>
      <p:ext uri="{BB962C8B-B14F-4D97-AF65-F5344CB8AC3E}">
        <p14:creationId xmlns:p14="http://schemas.microsoft.com/office/powerpoint/2010/main" val="177471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209717"/>
            <a:ext cx="5715001"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WP3: NORMAL CONDUCTING </a:t>
            </a:r>
          </a:p>
          <a:p>
            <a:pPr algn="ctr" eaLnBrk="1" hangingPunct="1"/>
            <a:r>
              <a:rPr lang="en-US" sz="3200" dirty="0" smtClean="0">
                <a:solidFill>
                  <a:srgbClr val="FFFFFF"/>
                </a:solidFill>
                <a:latin typeface="+mj-lt"/>
              </a:rPr>
              <a:t>FRONT END</a:t>
            </a:r>
          </a:p>
        </p:txBody>
      </p:sp>
      <p:sp>
        <p:nvSpPr>
          <p:cNvPr id="2" name="Content Placeholder 1"/>
          <p:cNvSpPr>
            <a:spLocks noGrp="1"/>
          </p:cNvSpPr>
          <p:nvPr>
            <p:ph idx="1"/>
          </p:nvPr>
        </p:nvSpPr>
        <p:spPr>
          <a:xfrm>
            <a:off x="140967" y="1467933"/>
            <a:ext cx="8229600" cy="5034467"/>
          </a:xfrm>
        </p:spPr>
        <p:txBody>
          <a:bodyPr/>
          <a:lstStyle/>
          <a:p>
            <a:r>
              <a:rPr lang="en-US" sz="2800" b="1" dirty="0" smtClean="0"/>
              <a:t>DTL</a:t>
            </a:r>
          </a:p>
          <a:p>
            <a:pPr marL="457200" indent="-457200">
              <a:buFont typeface="Arial"/>
              <a:buChar char="•"/>
            </a:pPr>
            <a:r>
              <a:rPr lang="en-US" dirty="0" smtClean="0"/>
              <a:t>Achievements</a:t>
            </a:r>
          </a:p>
          <a:p>
            <a:pPr marL="342900" indent="-342900">
              <a:buFont typeface="Arial"/>
              <a:buChar char="•"/>
            </a:pPr>
            <a:r>
              <a:rPr lang="en-US" sz="1800" dirty="0"/>
              <a:t>Physical design</a:t>
            </a:r>
          </a:p>
          <a:p>
            <a:pPr marL="800100" lvl="1" indent="-342900">
              <a:buFont typeface="Arial"/>
              <a:buChar char="•"/>
            </a:pPr>
            <a:r>
              <a:rPr lang="en-US" sz="1800" dirty="0"/>
              <a:t>Main figures of merit has been optimized in order to fit requirements of Final energy (&gt;88 MeV) ,tank length (&lt;8m), RF power (&lt; 2.2MW)</a:t>
            </a:r>
          </a:p>
          <a:p>
            <a:pPr marL="800100" lvl="1" indent="-342900">
              <a:buFont typeface="Arial"/>
              <a:buChar char="•"/>
            </a:pPr>
            <a:r>
              <a:rPr lang="en-US" sz="1800" dirty="0"/>
              <a:t>Beam quality parameters </a:t>
            </a:r>
            <a:r>
              <a:rPr lang="en-US" sz="1800" dirty="0" err="1"/>
              <a:t>fullfil</a:t>
            </a:r>
            <a:r>
              <a:rPr lang="en-US" sz="1800" dirty="0"/>
              <a:t> the requirements of the </a:t>
            </a:r>
            <a:r>
              <a:rPr lang="en-US" sz="1800" dirty="0" err="1"/>
              <a:t>linac</a:t>
            </a:r>
            <a:r>
              <a:rPr lang="en-US" sz="1800" dirty="0"/>
              <a:t> section (Phase Advance, </a:t>
            </a:r>
            <a:r>
              <a:rPr lang="en-US" sz="1800" dirty="0" err="1"/>
              <a:t>equipartitioning</a:t>
            </a:r>
            <a:r>
              <a:rPr lang="en-US" sz="1800" dirty="0"/>
              <a:t>, </a:t>
            </a:r>
            <a:r>
              <a:rPr lang="en-US" sz="1800" dirty="0" err="1"/>
              <a:t>emittance</a:t>
            </a:r>
            <a:r>
              <a:rPr lang="en-US" sz="1800" dirty="0"/>
              <a:t> growth, halo formation, tune depression</a:t>
            </a:r>
            <a:r>
              <a:rPr lang="en-US" sz="1800" dirty="0" smtClean="0"/>
              <a:t>)</a:t>
            </a:r>
          </a:p>
          <a:p>
            <a:pPr marL="342900" lvl="0" indent="-342900">
              <a:buFont typeface="Arial"/>
              <a:buChar char="•"/>
            </a:pPr>
            <a:r>
              <a:rPr lang="en-US" sz="1800" dirty="0" smtClean="0"/>
              <a:t>Beam </a:t>
            </a:r>
            <a:r>
              <a:rPr lang="en-US" sz="1800" dirty="0"/>
              <a:t>dynamics error study</a:t>
            </a:r>
          </a:p>
          <a:p>
            <a:pPr marL="800100" lvl="1" indent="-342900">
              <a:buFont typeface="Arial"/>
              <a:buChar char="•"/>
            </a:pPr>
            <a:r>
              <a:rPr lang="en-US" sz="1800" dirty="0" smtClean="0"/>
              <a:t>Definition </a:t>
            </a:r>
            <a:r>
              <a:rPr lang="en-US" sz="1800" dirty="0"/>
              <a:t>of simulation method and DTL requirements with errors</a:t>
            </a:r>
          </a:p>
          <a:p>
            <a:pPr marL="800100" lvl="1" indent="-342900">
              <a:buFont typeface="Arial"/>
              <a:buChar char="•"/>
            </a:pPr>
            <a:r>
              <a:rPr lang="en-US" sz="1800" dirty="0"/>
              <a:t>Error study with present MEBT input beam performed</a:t>
            </a:r>
          </a:p>
          <a:p>
            <a:pPr marL="800100" lvl="1" indent="-342900">
              <a:buFont typeface="Arial"/>
              <a:buChar char="•"/>
            </a:pPr>
            <a:r>
              <a:rPr lang="en-US" sz="1800" dirty="0"/>
              <a:t>Simulation with complete field maps (RF and PMQ) debugged</a:t>
            </a:r>
          </a:p>
          <a:p>
            <a:pPr marL="800100" lvl="1" indent="-342900">
              <a:buFont typeface="Arial"/>
              <a:buChar char="•"/>
            </a:pPr>
            <a:endParaRPr lang="en-US" dirty="0"/>
          </a:p>
        </p:txBody>
      </p:sp>
    </p:spTree>
    <p:extLst>
      <p:ext uri="{BB962C8B-B14F-4D97-AF65-F5344CB8AC3E}">
        <p14:creationId xmlns:p14="http://schemas.microsoft.com/office/powerpoint/2010/main" val="260794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209717"/>
            <a:ext cx="5715001"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WP3: NORMAL CONDUCTING </a:t>
            </a:r>
          </a:p>
          <a:p>
            <a:pPr algn="ctr" eaLnBrk="1" hangingPunct="1"/>
            <a:r>
              <a:rPr lang="en-US" sz="3200" dirty="0" smtClean="0">
                <a:solidFill>
                  <a:srgbClr val="FFFFFF"/>
                </a:solidFill>
                <a:latin typeface="+mj-lt"/>
              </a:rPr>
              <a:t>FRONT END</a:t>
            </a:r>
          </a:p>
        </p:txBody>
      </p:sp>
      <p:sp>
        <p:nvSpPr>
          <p:cNvPr id="2" name="Content Placeholder 1"/>
          <p:cNvSpPr>
            <a:spLocks noGrp="1"/>
          </p:cNvSpPr>
          <p:nvPr>
            <p:ph idx="1"/>
          </p:nvPr>
        </p:nvSpPr>
        <p:spPr>
          <a:xfrm>
            <a:off x="140967" y="1467933"/>
            <a:ext cx="8859100" cy="5034467"/>
          </a:xfrm>
        </p:spPr>
        <p:txBody>
          <a:bodyPr/>
          <a:lstStyle/>
          <a:p>
            <a:r>
              <a:rPr lang="en-US" sz="2800" b="1" dirty="0" smtClean="0"/>
              <a:t>DTL</a:t>
            </a:r>
          </a:p>
          <a:p>
            <a:pPr marL="342900" lvl="0" indent="-342900">
              <a:buFont typeface="Arial"/>
              <a:buChar char="•"/>
            </a:pPr>
            <a:r>
              <a:rPr lang="en-US" sz="1800" dirty="0"/>
              <a:t>RF</a:t>
            </a:r>
          </a:p>
          <a:p>
            <a:pPr marL="800100" lvl="1" indent="-342900">
              <a:buFont typeface="Arial"/>
              <a:buChar char="•"/>
            </a:pPr>
            <a:r>
              <a:rPr lang="en-US" sz="1800" dirty="0"/>
              <a:t>Study of Beam loading effects in equivalent circuit</a:t>
            </a:r>
          </a:p>
          <a:p>
            <a:pPr marL="800100" lvl="1" indent="-342900">
              <a:buFont typeface="Arial"/>
              <a:buChar char="•"/>
            </a:pPr>
            <a:r>
              <a:rPr lang="en-US" sz="1800" dirty="0"/>
              <a:t>Study of post couplers mechanism</a:t>
            </a:r>
          </a:p>
          <a:p>
            <a:pPr marL="800100" lvl="1" indent="-342900">
              <a:buFont typeface="Arial"/>
              <a:buChar char="•"/>
            </a:pPr>
            <a:r>
              <a:rPr lang="en-US" sz="1800" dirty="0"/>
              <a:t>Thermo mechanical simulation to evaluate deformation and frequency detuning in </a:t>
            </a:r>
            <a:r>
              <a:rPr lang="en-US" sz="1800" dirty="0" smtClean="0"/>
              <a:t>operation</a:t>
            </a:r>
          </a:p>
          <a:p>
            <a:pPr marL="342900" lvl="0" indent="-342900">
              <a:buFont typeface="Arial"/>
              <a:buChar char="•"/>
            </a:pPr>
            <a:r>
              <a:rPr lang="en-US" sz="1800" dirty="0" smtClean="0"/>
              <a:t>Cooling </a:t>
            </a:r>
            <a:r>
              <a:rPr lang="en-US" sz="1800" dirty="0"/>
              <a:t>system </a:t>
            </a:r>
          </a:p>
          <a:p>
            <a:pPr marL="800100" lvl="1" indent="-342900">
              <a:buFont typeface="Arial"/>
              <a:buChar char="•"/>
            </a:pPr>
            <a:r>
              <a:rPr lang="en-US" sz="1800" dirty="0"/>
              <a:t>Water requirements definition in progress (temperature, mass flow, pressure drop, water velocity, etc.)</a:t>
            </a:r>
          </a:p>
          <a:p>
            <a:pPr marL="800100" lvl="1" indent="-342900">
              <a:buFont typeface="Arial"/>
              <a:buChar char="•"/>
            </a:pPr>
            <a:r>
              <a:rPr lang="en-US" sz="1800" dirty="0"/>
              <a:t>Drift tube cooling channels redesign in progress</a:t>
            </a:r>
          </a:p>
          <a:p>
            <a:pPr marL="342900" lvl="0" indent="-342900">
              <a:buFont typeface="Arial"/>
              <a:buChar char="•"/>
            </a:pPr>
            <a:r>
              <a:rPr lang="en-US" sz="1800" dirty="0"/>
              <a:t>Prototyping</a:t>
            </a:r>
          </a:p>
          <a:p>
            <a:pPr marL="800100" lvl="1" indent="-342900">
              <a:buFont typeface="Arial"/>
              <a:buChar char="•"/>
            </a:pPr>
            <a:r>
              <a:rPr lang="en-US" sz="1800" dirty="0"/>
              <a:t>Test bench for BPM characterization complete, order placed for moving motors </a:t>
            </a:r>
          </a:p>
          <a:p>
            <a:pPr marL="800100" lvl="1" indent="-342900">
              <a:buFont typeface="Arial"/>
              <a:buChar char="•"/>
            </a:pPr>
            <a:r>
              <a:rPr lang="en-US" sz="1800" dirty="0"/>
              <a:t>Test bench for PMQ measurements definition of specifications in progress</a:t>
            </a:r>
          </a:p>
          <a:p>
            <a:pPr marL="800100" lvl="1" indent="-342900">
              <a:buFont typeface="Arial"/>
              <a:buChar char="•"/>
            </a:pPr>
            <a:r>
              <a:rPr lang="en-US" sz="1800" dirty="0"/>
              <a:t>EBW procedures for drift tube assembly, tolerances and tooling definition in progress</a:t>
            </a:r>
          </a:p>
          <a:p>
            <a:r>
              <a:rPr lang="en-US" dirty="0"/>
              <a:t> </a:t>
            </a:r>
          </a:p>
          <a:p>
            <a:pPr marL="914400" lvl="1" indent="-457200">
              <a:buFont typeface="Arial"/>
              <a:buChar char="•"/>
            </a:pPr>
            <a:endParaRPr lang="en-US" dirty="0"/>
          </a:p>
          <a:p>
            <a:pPr marL="742950" lvl="1" indent="-285750">
              <a:buFont typeface="Arial"/>
              <a:buChar char="•"/>
            </a:pPr>
            <a:endParaRPr lang="en-US" sz="1800" dirty="0"/>
          </a:p>
          <a:p>
            <a:r>
              <a:rPr lang="en-US" dirty="0"/>
              <a:t> </a:t>
            </a:r>
          </a:p>
          <a:p>
            <a:r>
              <a:rPr lang="en-US" dirty="0"/>
              <a:t> </a:t>
            </a:r>
          </a:p>
          <a:p>
            <a:pPr marL="800100" lvl="1" indent="-342900">
              <a:buFont typeface="Arial"/>
              <a:buChar char="•"/>
            </a:pPr>
            <a:endParaRPr lang="en-US" dirty="0"/>
          </a:p>
        </p:txBody>
      </p:sp>
    </p:spTree>
    <p:extLst>
      <p:ext uri="{BB962C8B-B14F-4D97-AF65-F5344CB8AC3E}">
        <p14:creationId xmlns:p14="http://schemas.microsoft.com/office/powerpoint/2010/main" val="396108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11330" y="91183"/>
            <a:ext cx="4568869" cy="17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a:solidFill>
                  <a:srgbClr val="FFFFFF"/>
                </a:solidFill>
              </a:rPr>
              <a:t>WP4: Spoke </a:t>
            </a:r>
            <a:r>
              <a:rPr lang="en-US" sz="3200" dirty="0" err="1">
                <a:solidFill>
                  <a:srgbClr val="FFFFFF"/>
                </a:solidFill>
              </a:rPr>
              <a:t>Cryomodules</a:t>
            </a:r>
            <a:endParaRPr lang="en-US" sz="3200" dirty="0">
              <a:solidFill>
                <a:srgbClr val="FFFFFF"/>
              </a:solidFill>
            </a:endParaRPr>
          </a:p>
          <a:p>
            <a:pPr eaLnBrk="1" hangingPunct="1"/>
            <a:r>
              <a:rPr lang="en-US" sz="3200" dirty="0" smtClean="0">
                <a:solidFill>
                  <a:srgbClr val="FFFFFF"/>
                </a:solidFill>
              </a:rPr>
              <a:t>Achievements</a:t>
            </a:r>
            <a:endParaRPr lang="en-US" sz="3200" dirty="0">
              <a:solidFill>
                <a:srgbClr val="FFFFFF"/>
              </a:solidFill>
            </a:endParaRPr>
          </a:p>
          <a:p>
            <a:pPr algn="ctr" eaLnBrk="1" hangingPunct="1"/>
            <a:endParaRPr lang="en-US" dirty="0" smtClean="0">
              <a:solidFill>
                <a:srgbClr val="008000"/>
              </a:solidFill>
              <a:latin typeface="TitilliumText22L 1 wt" charset="0"/>
            </a:endParaRPr>
          </a:p>
        </p:txBody>
      </p:sp>
      <p:sp>
        <p:nvSpPr>
          <p:cNvPr id="7" name="Content Placeholder 6"/>
          <p:cNvSpPr>
            <a:spLocks noGrp="1"/>
          </p:cNvSpPr>
          <p:nvPr>
            <p:ph idx="1"/>
          </p:nvPr>
        </p:nvSpPr>
        <p:spPr>
          <a:xfrm>
            <a:off x="237066" y="1541911"/>
            <a:ext cx="8229600" cy="4525963"/>
          </a:xfrm>
        </p:spPr>
        <p:txBody>
          <a:bodyPr/>
          <a:lstStyle/>
          <a:p>
            <a:r>
              <a:rPr lang="en-US" b="1" i="1" dirty="0"/>
              <a:t>Prototype cavities:</a:t>
            </a:r>
            <a:endParaRPr lang="en-US" b="1" dirty="0"/>
          </a:p>
          <a:p>
            <a:pPr marL="342900" indent="-342900">
              <a:buFont typeface="Arial"/>
              <a:buChar char="•"/>
            </a:pPr>
            <a:r>
              <a:rPr lang="en-US" sz="1800" dirty="0"/>
              <a:t>Spoke cavities prototype fabrication at </a:t>
            </a:r>
            <a:r>
              <a:rPr lang="en-US" sz="1800" dirty="0" err="1"/>
              <a:t>Zanon</a:t>
            </a:r>
            <a:r>
              <a:rPr lang="en-US" sz="1800" dirty="0"/>
              <a:t> and SDMS is ongoing. SMDS is announcing 1 month delay, whereas the situation at ZANON is still worrying: the first milestone (fabrication plans) was completed with a 3 months delay. But </a:t>
            </a:r>
            <a:r>
              <a:rPr lang="en-US" sz="1800" dirty="0" err="1"/>
              <a:t>Zanon</a:t>
            </a:r>
            <a:r>
              <a:rPr lang="en-US" sz="1800" dirty="0"/>
              <a:t>, up to now, did not provide an updated planning to figure out if this delay will be partially recovered in the fabrication phase. Both companies are followed very closely </a:t>
            </a:r>
            <a:r>
              <a:rPr lang="en-US" sz="1800" dirty="0" smtClean="0"/>
              <a:t>(including monthly </a:t>
            </a:r>
            <a:r>
              <a:rPr lang="en-US" sz="1800" dirty="0"/>
              <a:t>reports).</a:t>
            </a:r>
          </a:p>
          <a:p>
            <a:r>
              <a:rPr lang="en-US" b="1" i="1" dirty="0" smtClean="0"/>
              <a:t>Power </a:t>
            </a:r>
            <a:r>
              <a:rPr lang="en-US" b="1" i="1" dirty="0"/>
              <a:t>couplers:</a:t>
            </a:r>
            <a:endParaRPr lang="en-US" b="1" dirty="0"/>
          </a:p>
          <a:p>
            <a:pPr marL="342900" lvl="0" indent="-342900">
              <a:buFont typeface="Arial"/>
              <a:buChar char="•"/>
            </a:pPr>
            <a:r>
              <a:rPr lang="en-US" sz="1800" dirty="0"/>
              <a:t>Both companies are late on the first milestone (completion of the fabrication drawings), by 1 month. This delay, for the moment, is not linked to a technical showstopper. A visit to both companies to validate the fabrication drawings is scheduled in </a:t>
            </a:r>
            <a:r>
              <a:rPr lang="en-US" sz="1800" dirty="0" smtClean="0"/>
              <a:t>December.</a:t>
            </a:r>
            <a:endParaRPr lang="en-US" sz="1800" dirty="0"/>
          </a:p>
        </p:txBody>
      </p:sp>
    </p:spTree>
    <p:extLst>
      <p:ext uri="{BB962C8B-B14F-4D97-AF65-F5344CB8AC3E}">
        <p14:creationId xmlns:p14="http://schemas.microsoft.com/office/powerpoint/2010/main" val="105568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11330" y="91183"/>
            <a:ext cx="4568869" cy="17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a:solidFill>
                  <a:srgbClr val="FFFFFF"/>
                </a:solidFill>
              </a:rPr>
              <a:t>WP4: Spoke </a:t>
            </a:r>
            <a:r>
              <a:rPr lang="en-US" sz="3200" dirty="0" err="1">
                <a:solidFill>
                  <a:srgbClr val="FFFFFF"/>
                </a:solidFill>
              </a:rPr>
              <a:t>Cryomodules</a:t>
            </a:r>
            <a:endParaRPr lang="en-US" sz="3200" dirty="0">
              <a:solidFill>
                <a:srgbClr val="FFFFFF"/>
              </a:solidFill>
            </a:endParaRPr>
          </a:p>
          <a:p>
            <a:pPr eaLnBrk="1" hangingPunct="1"/>
            <a:r>
              <a:rPr lang="en-US" sz="3200" dirty="0" smtClean="0">
                <a:solidFill>
                  <a:srgbClr val="FFFFFF"/>
                </a:solidFill>
              </a:rPr>
              <a:t>Achievements</a:t>
            </a:r>
            <a:endParaRPr lang="en-US" sz="3200" dirty="0">
              <a:solidFill>
                <a:srgbClr val="FFFFFF"/>
              </a:solidFill>
            </a:endParaRPr>
          </a:p>
          <a:p>
            <a:pPr algn="ctr" eaLnBrk="1" hangingPunct="1"/>
            <a:endParaRPr lang="en-US" dirty="0" smtClean="0">
              <a:solidFill>
                <a:srgbClr val="008000"/>
              </a:solidFill>
              <a:latin typeface="TitilliumText22L 1 wt" charset="0"/>
            </a:endParaRPr>
          </a:p>
        </p:txBody>
      </p:sp>
      <p:sp>
        <p:nvSpPr>
          <p:cNvPr id="7" name="Content Placeholder 6"/>
          <p:cNvSpPr>
            <a:spLocks noGrp="1"/>
          </p:cNvSpPr>
          <p:nvPr>
            <p:ph idx="1"/>
          </p:nvPr>
        </p:nvSpPr>
        <p:spPr>
          <a:xfrm>
            <a:off x="237066" y="1541911"/>
            <a:ext cx="8229600" cy="4525963"/>
          </a:xfrm>
        </p:spPr>
        <p:txBody>
          <a:bodyPr/>
          <a:lstStyle/>
          <a:p>
            <a:r>
              <a:rPr lang="en-US" b="1" i="1" dirty="0" smtClean="0"/>
              <a:t>Power </a:t>
            </a:r>
            <a:r>
              <a:rPr lang="en-US" b="1" i="1" dirty="0"/>
              <a:t>couplers:</a:t>
            </a:r>
            <a:endParaRPr lang="en-US" b="1" dirty="0"/>
          </a:p>
          <a:p>
            <a:pPr marL="342900" lvl="0" indent="-342900">
              <a:buFont typeface="Arial"/>
              <a:buChar char="•"/>
            </a:pPr>
            <a:r>
              <a:rPr lang="en-US" sz="1800" dirty="0" smtClean="0"/>
              <a:t>The </a:t>
            </a:r>
            <a:r>
              <a:rPr lang="en-US" sz="1800" dirty="0"/>
              <a:t>design of the power coupler coupling cavity for the conditioning bench is achieved. Tendering is ongoing and company choice will be made on the 10</a:t>
            </a:r>
            <a:r>
              <a:rPr lang="en-US" sz="1800" baseline="30000" dirty="0"/>
              <a:t>th</a:t>
            </a:r>
            <a:r>
              <a:rPr lang="en-US" sz="1800" dirty="0"/>
              <a:t> December.</a:t>
            </a:r>
          </a:p>
          <a:p>
            <a:pPr marL="342900" lvl="0" indent="-342900">
              <a:buFont typeface="Arial"/>
              <a:buChar char="•"/>
            </a:pPr>
            <a:r>
              <a:rPr lang="en-US" sz="1800" dirty="0"/>
              <a:t>Design of the doorknob transition is close to completion. It has been adapted to the ½ height waveguide.</a:t>
            </a:r>
          </a:p>
          <a:p>
            <a:pPr marL="342900" lvl="0" indent="-342900">
              <a:buFont typeface="Arial"/>
              <a:buChar char="•"/>
            </a:pPr>
            <a:r>
              <a:rPr lang="en-US" sz="1800" dirty="0"/>
              <a:t>4 Power coupler outer conductors (including the cooling channel) have been ordered to </a:t>
            </a:r>
            <a:r>
              <a:rPr lang="en-US" sz="1800" dirty="0" err="1"/>
              <a:t>Sominex</a:t>
            </a:r>
            <a:r>
              <a:rPr lang="en-US" sz="1800" dirty="0"/>
              <a:t>. Lead time is 23 weeks.</a:t>
            </a:r>
          </a:p>
        </p:txBody>
      </p:sp>
    </p:spTree>
    <p:extLst>
      <p:ext uri="{BB962C8B-B14F-4D97-AF65-F5344CB8AC3E}">
        <p14:creationId xmlns:p14="http://schemas.microsoft.com/office/powerpoint/2010/main" val="543601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3944" y="0"/>
            <a:ext cx="4474693"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WP4: Spoke </a:t>
            </a:r>
            <a:r>
              <a:rPr lang="en-US" sz="3200" dirty="0" err="1" smtClean="0">
                <a:solidFill>
                  <a:srgbClr val="FFFFFF"/>
                </a:solidFill>
                <a:latin typeface="+mj-lt"/>
              </a:rPr>
              <a:t>Cryomodules</a:t>
            </a:r>
            <a:endParaRPr lang="en-US" sz="3200" dirty="0" smtClean="0">
              <a:solidFill>
                <a:srgbClr val="FFFFFF"/>
              </a:solidFill>
              <a:latin typeface="+mj-lt"/>
            </a:endParaRPr>
          </a:p>
          <a:p>
            <a:pPr eaLnBrk="1" hangingPunct="1"/>
            <a:r>
              <a:rPr lang="en-US" sz="3200" dirty="0" smtClean="0">
                <a:solidFill>
                  <a:srgbClr val="FFFFFF"/>
                </a:solidFill>
                <a:latin typeface="+mj-lt"/>
              </a:rPr>
              <a:t>Achievements</a:t>
            </a:r>
            <a:endParaRPr lang="en-US" dirty="0" smtClean="0">
              <a:solidFill>
                <a:srgbClr val="008000"/>
              </a:solidFill>
              <a:latin typeface="TitilliumText22L 1 wt" charset="0"/>
            </a:endParaRPr>
          </a:p>
        </p:txBody>
      </p:sp>
      <p:sp>
        <p:nvSpPr>
          <p:cNvPr id="7" name="Content Placeholder 6"/>
          <p:cNvSpPr>
            <a:spLocks noGrp="1"/>
          </p:cNvSpPr>
          <p:nvPr>
            <p:ph idx="1"/>
          </p:nvPr>
        </p:nvSpPr>
        <p:spPr>
          <a:xfrm>
            <a:off x="127000" y="1533545"/>
            <a:ext cx="8229600" cy="4525963"/>
          </a:xfrm>
        </p:spPr>
        <p:txBody>
          <a:bodyPr/>
          <a:lstStyle/>
          <a:p>
            <a:r>
              <a:rPr lang="en-US" sz="2400" i="1" dirty="0" smtClean="0"/>
              <a:t>Cold </a:t>
            </a:r>
            <a:r>
              <a:rPr lang="en-US" sz="2400" i="1" dirty="0"/>
              <a:t>Tuning System:</a:t>
            </a:r>
            <a:endParaRPr lang="en-US" sz="2400" dirty="0"/>
          </a:p>
          <a:p>
            <a:pPr marL="800100" lvl="1" indent="-342900">
              <a:buFont typeface="Arial"/>
              <a:buChar char="•"/>
            </a:pPr>
            <a:r>
              <a:rPr lang="en-US" sz="1800" dirty="0"/>
              <a:t>The fabrication of 2 cold tuning systems (CTS) is achieved, and all parts have been received and checked at IPNO. The CTS detailed design report has been released. A set of tests at room temperature are scheduled for the coming months</a:t>
            </a:r>
            <a:r>
              <a:rPr lang="en-US" sz="1800" dirty="0" smtClean="0"/>
              <a:t>.</a:t>
            </a:r>
          </a:p>
          <a:p>
            <a:pPr marL="800100" lvl="1" indent="-342900">
              <a:buFont typeface="Arial"/>
              <a:buChar char="•"/>
            </a:pPr>
            <a:r>
              <a:rPr lang="en-US" sz="1800" dirty="0"/>
              <a:t>Everything has been prepared for the tests at room temperature: the CTS was assembled on the </a:t>
            </a:r>
            <a:r>
              <a:rPr lang="en-US" sz="1800" dirty="0" err="1"/>
              <a:t>Eurisol</a:t>
            </a:r>
            <a:r>
              <a:rPr lang="en-US" sz="1800" dirty="0"/>
              <a:t> triple-spoke and the tests will be performed in December and January </a:t>
            </a:r>
          </a:p>
          <a:p>
            <a:r>
              <a:rPr lang="en-US" sz="2400" i="1" dirty="0" err="1" smtClean="0"/>
              <a:t>Cryomodule</a:t>
            </a:r>
            <a:r>
              <a:rPr lang="en-US" sz="2400" i="1" dirty="0" smtClean="0"/>
              <a:t>:</a:t>
            </a:r>
          </a:p>
          <a:p>
            <a:pPr marL="742950" lvl="1" indent="-285750">
              <a:buFont typeface="Arial"/>
              <a:buChar char="•"/>
            </a:pPr>
            <a:r>
              <a:rPr lang="en-US" sz="1800" dirty="0"/>
              <a:t>Detailed design close to completion: last achieved work and design updates are on </a:t>
            </a:r>
          </a:p>
          <a:p>
            <a:pPr marL="1200150" lvl="2" indent="-285750">
              <a:buFont typeface="Arial"/>
              <a:buChar char="•"/>
            </a:pPr>
            <a:r>
              <a:rPr lang="en-US" sz="1800" dirty="0" smtClean="0"/>
              <a:t>the </a:t>
            </a:r>
            <a:r>
              <a:rPr lang="en-US" sz="1800" dirty="0"/>
              <a:t>change to a </a:t>
            </a:r>
            <a:r>
              <a:rPr lang="en-US" sz="1800" dirty="0" err="1"/>
              <a:t>cryomodule</a:t>
            </a:r>
            <a:r>
              <a:rPr lang="en-US" sz="1800" dirty="0"/>
              <a:t> central connection to the jumper</a:t>
            </a:r>
          </a:p>
          <a:p>
            <a:pPr marL="1200150" lvl="2" indent="-285750">
              <a:buFont typeface="Arial"/>
              <a:buChar char="•"/>
            </a:pPr>
            <a:r>
              <a:rPr lang="en-US" sz="1800" dirty="0" smtClean="0"/>
              <a:t>more </a:t>
            </a:r>
            <a:r>
              <a:rPr lang="en-US" sz="1800" dirty="0"/>
              <a:t>detailed design of the </a:t>
            </a:r>
            <a:r>
              <a:rPr lang="en-US" sz="1800" dirty="0" err="1"/>
              <a:t>toolings</a:t>
            </a:r>
            <a:r>
              <a:rPr lang="en-US" sz="1800" dirty="0"/>
              <a:t> for the clean room assembly</a:t>
            </a:r>
          </a:p>
          <a:p>
            <a:pPr marL="1200150" lvl="2" indent="-285750">
              <a:buFont typeface="Arial"/>
              <a:buChar char="•"/>
            </a:pPr>
            <a:r>
              <a:rPr lang="en-US" sz="1800" dirty="0" smtClean="0"/>
              <a:t> </a:t>
            </a:r>
            <a:r>
              <a:rPr lang="en-US" sz="1800" dirty="0"/>
              <a:t>integration of alignment control devices (</a:t>
            </a:r>
            <a:r>
              <a:rPr lang="en-US" sz="1800" dirty="0" err="1"/>
              <a:t>fiducials</a:t>
            </a:r>
            <a:r>
              <a:rPr lang="en-US" sz="1800" dirty="0"/>
              <a:t>, alignment windows)</a:t>
            </a:r>
          </a:p>
          <a:p>
            <a:pPr lvl="1"/>
            <a:endParaRPr lang="en-US" dirty="0"/>
          </a:p>
        </p:txBody>
      </p:sp>
    </p:spTree>
    <p:extLst>
      <p:ext uri="{BB962C8B-B14F-4D97-AF65-F5344CB8AC3E}">
        <p14:creationId xmlns:p14="http://schemas.microsoft.com/office/powerpoint/2010/main" val="4210103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3944" y="0"/>
            <a:ext cx="4474693"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WP4: Spoke </a:t>
            </a:r>
            <a:r>
              <a:rPr lang="en-US" sz="3200" dirty="0" err="1" smtClean="0">
                <a:solidFill>
                  <a:srgbClr val="FFFFFF"/>
                </a:solidFill>
                <a:latin typeface="+mj-lt"/>
              </a:rPr>
              <a:t>Cryomodules</a:t>
            </a:r>
            <a:endParaRPr lang="en-US" sz="3200" dirty="0" smtClean="0">
              <a:solidFill>
                <a:srgbClr val="FFFFFF"/>
              </a:solidFill>
              <a:latin typeface="+mj-lt"/>
            </a:endParaRPr>
          </a:p>
          <a:p>
            <a:pPr eaLnBrk="1" hangingPunct="1"/>
            <a:r>
              <a:rPr lang="en-US" sz="3200" dirty="0" smtClean="0">
                <a:solidFill>
                  <a:srgbClr val="FFFFFF"/>
                </a:solidFill>
                <a:latin typeface="+mj-lt"/>
              </a:rPr>
              <a:t>Achievements</a:t>
            </a:r>
            <a:endParaRPr lang="en-US" dirty="0" smtClean="0">
              <a:solidFill>
                <a:srgbClr val="008000"/>
              </a:solidFill>
              <a:latin typeface="TitilliumText22L 1 wt" charset="0"/>
            </a:endParaRPr>
          </a:p>
        </p:txBody>
      </p:sp>
      <p:sp>
        <p:nvSpPr>
          <p:cNvPr id="7" name="Content Placeholder 6"/>
          <p:cNvSpPr>
            <a:spLocks noGrp="1"/>
          </p:cNvSpPr>
          <p:nvPr>
            <p:ph idx="1"/>
          </p:nvPr>
        </p:nvSpPr>
        <p:spPr>
          <a:xfrm>
            <a:off x="127000" y="1533545"/>
            <a:ext cx="8229600" cy="4525963"/>
          </a:xfrm>
        </p:spPr>
        <p:txBody>
          <a:bodyPr/>
          <a:lstStyle/>
          <a:p>
            <a:r>
              <a:rPr lang="en-US" sz="2400" i="1" dirty="0" err="1" smtClean="0"/>
              <a:t>Cryomodule</a:t>
            </a:r>
            <a:r>
              <a:rPr lang="en-US" sz="2400" i="1" dirty="0" smtClean="0"/>
              <a:t>:</a:t>
            </a:r>
          </a:p>
          <a:p>
            <a:pPr marL="742950" lvl="1" indent="-285750">
              <a:buFont typeface="Arial"/>
              <a:buChar char="•"/>
            </a:pPr>
            <a:r>
              <a:rPr lang="en-US" sz="1800" dirty="0" smtClean="0"/>
              <a:t>Fabrication </a:t>
            </a:r>
            <a:r>
              <a:rPr lang="en-US" sz="1800" dirty="0"/>
              <a:t>completed for</a:t>
            </a:r>
          </a:p>
          <a:p>
            <a:pPr marL="1200150" lvl="2" indent="-285750">
              <a:buFont typeface="Arial"/>
              <a:buChar char="•"/>
            </a:pPr>
            <a:r>
              <a:rPr lang="en-US" sz="1800" dirty="0"/>
              <a:t>the power coupler protections</a:t>
            </a:r>
          </a:p>
          <a:p>
            <a:pPr marL="1200150" lvl="2" indent="-285750">
              <a:buFont typeface="Arial"/>
              <a:buChar char="•"/>
            </a:pPr>
            <a:r>
              <a:rPr lang="en-US" sz="1800" dirty="0" smtClean="0"/>
              <a:t>the </a:t>
            </a:r>
            <a:r>
              <a:rPr lang="en-US" sz="1800" dirty="0"/>
              <a:t>mock-up of the barometric compensation </a:t>
            </a:r>
            <a:r>
              <a:rPr lang="en-US" sz="1800" dirty="0" smtClean="0"/>
              <a:t>system-</a:t>
            </a:r>
            <a:endParaRPr lang="en-US" sz="2400" dirty="0"/>
          </a:p>
          <a:p>
            <a:r>
              <a:rPr lang="en-US" sz="2400" i="1" dirty="0" smtClean="0"/>
              <a:t>General</a:t>
            </a:r>
            <a:r>
              <a:rPr lang="en-US" sz="2400" i="1" dirty="0"/>
              <a:t>:</a:t>
            </a:r>
            <a:endParaRPr lang="en-US" sz="2400" dirty="0"/>
          </a:p>
          <a:p>
            <a:pPr marL="742950" lvl="1" indent="-285750">
              <a:buFont typeface="Arial"/>
              <a:buChar char="•"/>
            </a:pPr>
            <a:r>
              <a:rPr lang="en-US" sz="1800" dirty="0" smtClean="0"/>
              <a:t>Prepared for and hosted WP4/WP5 Audit</a:t>
            </a:r>
          </a:p>
          <a:p>
            <a:pPr marL="742950" lvl="1" indent="-285750">
              <a:buFont typeface="Arial"/>
              <a:buChar char="•"/>
            </a:pPr>
            <a:r>
              <a:rPr lang="en-US" sz="1800" dirty="0"/>
              <a:t>Dedicated meeting on cryogenic interfaces on the 21</a:t>
            </a:r>
            <a:r>
              <a:rPr lang="en-US" sz="1800" baseline="30000" dirty="0"/>
              <a:t>st</a:t>
            </a:r>
            <a:r>
              <a:rPr lang="en-US" sz="1800" dirty="0"/>
              <a:t> November</a:t>
            </a:r>
          </a:p>
          <a:p>
            <a:pPr marL="742950" lvl="1" indent="-285750">
              <a:buFont typeface="Arial"/>
              <a:buChar char="•"/>
            </a:pPr>
            <a:r>
              <a:rPr lang="en-US" sz="1800" dirty="0"/>
              <a:t>Workshop on the spoke cavity test plan at Uppsala on the 20</a:t>
            </a:r>
            <a:r>
              <a:rPr lang="en-US" sz="1800" baseline="30000" dirty="0"/>
              <a:t>th</a:t>
            </a:r>
            <a:r>
              <a:rPr lang="en-US" sz="1800" dirty="0"/>
              <a:t> &amp; 21</a:t>
            </a:r>
            <a:r>
              <a:rPr lang="en-US" sz="1800" baseline="30000" dirty="0"/>
              <a:t>st</a:t>
            </a:r>
            <a:r>
              <a:rPr lang="en-US" sz="1800" dirty="0"/>
              <a:t> November.</a:t>
            </a:r>
          </a:p>
          <a:p>
            <a:pPr marL="342900" indent="-342900">
              <a:buFont typeface="Arial"/>
              <a:buChar char="•"/>
            </a:pPr>
            <a:endParaRPr lang="en-US" dirty="0"/>
          </a:p>
        </p:txBody>
      </p:sp>
    </p:spTree>
    <p:extLst>
      <p:ext uri="{BB962C8B-B14F-4D97-AF65-F5344CB8AC3E}">
        <p14:creationId xmlns:p14="http://schemas.microsoft.com/office/powerpoint/2010/main" val="271845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99650"/>
            <a:ext cx="4628127" cy="172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WP4: Spoke </a:t>
            </a:r>
            <a:r>
              <a:rPr lang="en-US" sz="3200" dirty="0" err="1" smtClean="0">
                <a:solidFill>
                  <a:srgbClr val="FFFFFF"/>
                </a:solidFill>
                <a:latin typeface="+mj-lt"/>
              </a:rPr>
              <a:t>Cryomodules</a:t>
            </a:r>
            <a:endParaRPr lang="en-US" sz="3200" dirty="0" smtClean="0">
              <a:solidFill>
                <a:srgbClr val="FFFFFF"/>
              </a:solidFill>
              <a:latin typeface="+mj-lt"/>
            </a:endParaRPr>
          </a:p>
          <a:p>
            <a:pPr eaLnBrk="1" hangingPunct="1"/>
            <a:r>
              <a:rPr lang="en-US" sz="3200" dirty="0" smtClean="0">
                <a:solidFill>
                  <a:srgbClr val="FFFFFF"/>
                </a:solidFill>
                <a:latin typeface="+mj-lt"/>
              </a:rPr>
              <a:t>Issues</a:t>
            </a:r>
            <a:endParaRPr lang="en-US" sz="3200" dirty="0">
              <a:solidFill>
                <a:srgbClr val="FFFFFF"/>
              </a:solidFill>
              <a:latin typeface="+mj-lt"/>
            </a:endParaRPr>
          </a:p>
          <a:p>
            <a:pPr algn="ctr" eaLnBrk="1" hangingPunct="1"/>
            <a:endParaRPr lang="en-US" dirty="0" smtClean="0">
              <a:solidFill>
                <a:srgbClr val="008000"/>
              </a:solidFill>
              <a:latin typeface="TitilliumText22L 1 wt" charset="0"/>
            </a:endParaRPr>
          </a:p>
        </p:txBody>
      </p:sp>
      <p:sp>
        <p:nvSpPr>
          <p:cNvPr id="7" name="Content Placeholder 6"/>
          <p:cNvSpPr>
            <a:spLocks noGrp="1"/>
          </p:cNvSpPr>
          <p:nvPr>
            <p:ph idx="1"/>
          </p:nvPr>
        </p:nvSpPr>
        <p:spPr>
          <a:xfrm>
            <a:off x="457200" y="1823195"/>
            <a:ext cx="8229600" cy="4525963"/>
          </a:xfrm>
        </p:spPr>
        <p:txBody>
          <a:bodyPr/>
          <a:lstStyle/>
          <a:p>
            <a:pPr marL="342900" indent="-342900">
              <a:buFont typeface="Arial"/>
              <a:buChar char="•"/>
            </a:pPr>
            <a:r>
              <a:rPr lang="en-US" dirty="0" smtClean="0"/>
              <a:t>Delivery Time for Prototype Cavities</a:t>
            </a:r>
            <a:endParaRPr lang="en-US" dirty="0"/>
          </a:p>
        </p:txBody>
      </p:sp>
    </p:spTree>
    <p:extLst>
      <p:ext uri="{BB962C8B-B14F-4D97-AF65-F5344CB8AC3E}">
        <p14:creationId xmlns:p14="http://schemas.microsoft.com/office/powerpoint/2010/main" val="3511353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2902" y="87925"/>
            <a:ext cx="4854805" cy="206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WP5: Elliptical </a:t>
            </a:r>
            <a:r>
              <a:rPr lang="en-US" sz="3200" dirty="0" err="1" smtClean="0">
                <a:solidFill>
                  <a:srgbClr val="FFFFFF"/>
                </a:solidFill>
                <a:latin typeface="+mj-lt"/>
              </a:rPr>
              <a:t>Cryomodules</a:t>
            </a:r>
            <a:endParaRPr lang="en-US" sz="3200" dirty="0" smtClean="0">
              <a:solidFill>
                <a:srgbClr val="FFFFFF"/>
              </a:solidFill>
              <a:latin typeface="+mj-lt"/>
            </a:endParaRPr>
          </a:p>
          <a:p>
            <a:pPr eaLnBrk="1" hangingPunct="1"/>
            <a:r>
              <a:rPr lang="en-US" sz="3200" dirty="0" smtClean="0">
                <a:solidFill>
                  <a:srgbClr val="FFFFFF"/>
                </a:solidFill>
                <a:latin typeface="+mj-lt"/>
              </a:rPr>
              <a:t>Achievements</a:t>
            </a:r>
          </a:p>
          <a:p>
            <a:pPr eaLnBrk="1" hangingPunct="1"/>
            <a:endParaRPr lang="en-US" sz="3200" dirty="0" smtClean="0">
              <a:solidFill>
                <a:srgbClr val="FFFFFF"/>
              </a:solidFill>
              <a:latin typeface="+mj-lt"/>
            </a:endParaRPr>
          </a:p>
          <a:p>
            <a:pPr algn="ctr" eaLnBrk="1" hangingPunct="1"/>
            <a:endParaRPr lang="en-US" sz="3200" dirty="0" smtClean="0">
              <a:solidFill>
                <a:srgbClr val="FFFFFF"/>
              </a:solidFill>
              <a:latin typeface="+mj-lt"/>
            </a:endParaRPr>
          </a:p>
        </p:txBody>
      </p:sp>
      <p:sp>
        <p:nvSpPr>
          <p:cNvPr id="2" name="Content Placeholder 1"/>
          <p:cNvSpPr>
            <a:spLocks noGrp="1"/>
          </p:cNvSpPr>
          <p:nvPr>
            <p:ph idx="1"/>
          </p:nvPr>
        </p:nvSpPr>
        <p:spPr>
          <a:xfrm>
            <a:off x="142902" y="1541538"/>
            <a:ext cx="8229600" cy="4525963"/>
          </a:xfrm>
        </p:spPr>
        <p:txBody>
          <a:bodyPr/>
          <a:lstStyle/>
          <a:p>
            <a:pPr marL="800100" lvl="1" indent="-342900">
              <a:buFont typeface="Arial"/>
              <a:buChar char="•"/>
            </a:pPr>
            <a:r>
              <a:rPr lang="en-US" dirty="0" smtClean="0"/>
              <a:t>Completed </a:t>
            </a:r>
            <a:r>
              <a:rPr lang="en-US" dirty="0"/>
              <a:t>the first version of the Requirements level 3 &amp; 4 for the Medium and High-Beta resonators (EMR), and RF system (RFS) with Identification of interfaces.</a:t>
            </a:r>
          </a:p>
          <a:p>
            <a:pPr marL="800100" lvl="1" indent="-342900">
              <a:buFont typeface="Arial"/>
              <a:buChar char="•"/>
            </a:pPr>
            <a:r>
              <a:rPr lang="en-US" dirty="0" smtClean="0"/>
              <a:t>High</a:t>
            </a:r>
            <a:r>
              <a:rPr lang="en-US" dirty="0"/>
              <a:t>-beta prototype cavity manufactured by ZANON:</a:t>
            </a:r>
          </a:p>
          <a:p>
            <a:pPr marL="1257300" lvl="2" indent="-342900">
              <a:buFont typeface="Arial"/>
              <a:buChar char="•"/>
            </a:pPr>
            <a:r>
              <a:rPr lang="en-US" sz="1800" dirty="0"/>
              <a:t>Cavity delivered at </a:t>
            </a:r>
            <a:r>
              <a:rPr lang="en-US" sz="1800" dirty="0" err="1"/>
              <a:t>Saclay</a:t>
            </a:r>
            <a:r>
              <a:rPr lang="en-US" sz="1800" dirty="0"/>
              <a:t>.</a:t>
            </a:r>
          </a:p>
          <a:p>
            <a:pPr marL="1257300" lvl="2" indent="-342900">
              <a:buFont typeface="Arial"/>
              <a:buChar char="•"/>
            </a:pPr>
            <a:r>
              <a:rPr lang="en-US" sz="1800" dirty="0"/>
              <a:t>Field flatness measured after manufacturing and transport: 86% (excellent!)</a:t>
            </a:r>
            <a:r>
              <a:rPr lang="en-US" sz="1800" dirty="0" smtClean="0"/>
              <a:t>.</a:t>
            </a:r>
          </a:p>
          <a:p>
            <a:pPr marL="1257300" lvl="2" indent="-342900">
              <a:buFont typeface="Arial"/>
              <a:buChar char="•"/>
            </a:pPr>
            <a:r>
              <a:rPr lang="en-US" dirty="0"/>
              <a:t>Visual inspection with a CCD camera,  vacuum test with final alumina gaskets</a:t>
            </a:r>
          </a:p>
          <a:p>
            <a:pPr marL="1257300" lvl="2" indent="-342900">
              <a:buFont typeface="Arial"/>
              <a:buChar char="•"/>
            </a:pPr>
            <a:r>
              <a:rPr lang="en-US" dirty="0"/>
              <a:t>Modification of the </a:t>
            </a:r>
            <a:r>
              <a:rPr lang="en-US" dirty="0" err="1"/>
              <a:t>electropolishing</a:t>
            </a:r>
            <a:r>
              <a:rPr lang="en-US" dirty="0"/>
              <a:t> bench and preparation for a standard chemical BCP treatment (after the unsuccessful test of the SPL cavity)</a:t>
            </a:r>
          </a:p>
          <a:p>
            <a:pPr marL="1257300" lvl="2" indent="-342900">
              <a:buFont typeface="Arial"/>
              <a:buChar char="•"/>
            </a:pPr>
            <a:r>
              <a:rPr lang="en-US" dirty="0"/>
              <a:t>Acid mixture ordered. Delivery foreseen in January 2014.</a:t>
            </a:r>
          </a:p>
          <a:p>
            <a:pPr marL="1257300" lvl="2" indent="-342900">
              <a:buFont typeface="Arial"/>
              <a:buChar char="•"/>
            </a:pPr>
            <a:r>
              <a:rPr lang="en-US" dirty="0"/>
              <a:t>Preparation of the field flatness tuning bench</a:t>
            </a:r>
          </a:p>
          <a:p>
            <a:pPr marL="1257300" lvl="2" indent="-342900">
              <a:buFont typeface="Arial"/>
              <a:buChar char="•"/>
            </a:pPr>
            <a:endParaRPr lang="en-US" sz="1800" dirty="0"/>
          </a:p>
        </p:txBody>
      </p:sp>
    </p:spTree>
    <p:extLst>
      <p:ext uri="{BB962C8B-B14F-4D97-AF65-F5344CB8AC3E}">
        <p14:creationId xmlns:p14="http://schemas.microsoft.com/office/powerpoint/2010/main" val="3134615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6" y="117476"/>
            <a:ext cx="8229600" cy="1143000"/>
          </a:xfrm>
        </p:spPr>
        <p:txBody>
          <a:bodyPr/>
          <a:lstStyle/>
          <a:p>
            <a:r>
              <a:rPr lang="en-US" sz="3200" dirty="0" smtClean="0"/>
              <a:t>Outline</a:t>
            </a:r>
            <a:endParaRPr lang="en-US" sz="3200" dirty="0"/>
          </a:p>
        </p:txBody>
      </p:sp>
      <p:sp>
        <p:nvSpPr>
          <p:cNvPr id="3" name="Content Placeholder 2"/>
          <p:cNvSpPr>
            <a:spLocks noGrp="1"/>
          </p:cNvSpPr>
          <p:nvPr>
            <p:ph idx="1"/>
          </p:nvPr>
        </p:nvSpPr>
        <p:spPr>
          <a:xfrm>
            <a:off x="257299" y="1679656"/>
            <a:ext cx="8229600" cy="4231412"/>
          </a:xfrm>
        </p:spPr>
        <p:txBody>
          <a:bodyPr>
            <a:normAutofit/>
          </a:bodyPr>
          <a:lstStyle/>
          <a:p>
            <a:pPr marL="342900" indent="-342900">
              <a:buFont typeface="Arial"/>
              <a:buChar char="•"/>
            </a:pPr>
            <a:r>
              <a:rPr lang="en-US" sz="2800" dirty="0" smtClean="0"/>
              <a:t>Status of Work Packages</a:t>
            </a:r>
          </a:p>
          <a:p>
            <a:pPr marL="342900" indent="-342900">
              <a:buFont typeface="Arial"/>
              <a:buChar char="•"/>
            </a:pPr>
            <a:r>
              <a:rPr lang="en-US" sz="2800" dirty="0" smtClean="0"/>
              <a:t>Work Package Audits</a:t>
            </a:r>
          </a:p>
          <a:p>
            <a:pPr marL="342900" indent="-342900">
              <a:buFont typeface="Arial"/>
              <a:buChar char="•"/>
            </a:pPr>
            <a:r>
              <a:rPr lang="en-US" sz="2800" dirty="0" smtClean="0"/>
              <a:t>General Comments and Issues</a:t>
            </a:r>
          </a:p>
          <a:p>
            <a:pPr marL="800100" lvl="1" indent="-342900">
              <a:buFont typeface="Arial"/>
              <a:buChar char="•"/>
            </a:pPr>
            <a:r>
              <a:rPr lang="en-US" sz="2400" dirty="0" smtClean="0"/>
              <a:t>Risk </a:t>
            </a:r>
          </a:p>
          <a:p>
            <a:pPr marL="800100" lvl="1" indent="-342900">
              <a:buFont typeface="Arial"/>
              <a:buChar char="•"/>
            </a:pPr>
            <a:r>
              <a:rPr lang="en-US" sz="2400" dirty="0" smtClean="0"/>
              <a:t>Issues</a:t>
            </a:r>
          </a:p>
          <a:p>
            <a:pPr marL="800100" lvl="1" indent="-342900">
              <a:buFont typeface="Arial"/>
              <a:buChar char="•"/>
            </a:pPr>
            <a:r>
              <a:rPr lang="en-US" sz="2400" dirty="0" smtClean="0"/>
              <a:t>Comments and Next Steps</a:t>
            </a:r>
          </a:p>
        </p:txBody>
      </p:sp>
    </p:spTree>
    <p:extLst>
      <p:ext uri="{BB962C8B-B14F-4D97-AF65-F5344CB8AC3E}">
        <p14:creationId xmlns:p14="http://schemas.microsoft.com/office/powerpoint/2010/main" val="19235356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2902" y="87925"/>
            <a:ext cx="4854805" cy="206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WP5: Elliptical </a:t>
            </a:r>
            <a:r>
              <a:rPr lang="en-US" sz="3200" dirty="0" err="1" smtClean="0">
                <a:solidFill>
                  <a:srgbClr val="FFFFFF"/>
                </a:solidFill>
                <a:latin typeface="+mj-lt"/>
              </a:rPr>
              <a:t>Cryomodules</a:t>
            </a:r>
            <a:endParaRPr lang="en-US" sz="3200" dirty="0" smtClean="0">
              <a:solidFill>
                <a:srgbClr val="FFFFFF"/>
              </a:solidFill>
              <a:latin typeface="+mj-lt"/>
            </a:endParaRPr>
          </a:p>
          <a:p>
            <a:pPr eaLnBrk="1" hangingPunct="1"/>
            <a:r>
              <a:rPr lang="en-US" sz="3200" dirty="0" smtClean="0">
                <a:solidFill>
                  <a:srgbClr val="FFFFFF"/>
                </a:solidFill>
                <a:latin typeface="+mj-lt"/>
              </a:rPr>
              <a:t>Achievements</a:t>
            </a:r>
          </a:p>
          <a:p>
            <a:pPr eaLnBrk="1" hangingPunct="1"/>
            <a:endParaRPr lang="en-US" sz="3200" dirty="0" smtClean="0">
              <a:solidFill>
                <a:srgbClr val="FFFFFF"/>
              </a:solidFill>
              <a:latin typeface="+mj-lt"/>
            </a:endParaRPr>
          </a:p>
          <a:p>
            <a:pPr algn="ctr" eaLnBrk="1" hangingPunct="1"/>
            <a:endParaRPr lang="en-US" sz="3200" dirty="0" smtClean="0">
              <a:solidFill>
                <a:srgbClr val="FFFFFF"/>
              </a:solidFill>
              <a:latin typeface="+mj-lt"/>
            </a:endParaRPr>
          </a:p>
        </p:txBody>
      </p:sp>
      <p:sp>
        <p:nvSpPr>
          <p:cNvPr id="2" name="Content Placeholder 1"/>
          <p:cNvSpPr>
            <a:spLocks noGrp="1"/>
          </p:cNvSpPr>
          <p:nvPr>
            <p:ph idx="1"/>
          </p:nvPr>
        </p:nvSpPr>
        <p:spPr>
          <a:xfrm>
            <a:off x="142902" y="1473805"/>
            <a:ext cx="8229600" cy="5384195"/>
          </a:xfrm>
        </p:spPr>
        <p:txBody>
          <a:bodyPr/>
          <a:lstStyle/>
          <a:p>
            <a:pPr marL="800100" lvl="1" indent="-342900">
              <a:buFont typeface="Arial"/>
              <a:buChar char="•"/>
            </a:pPr>
            <a:r>
              <a:rPr lang="en-US" dirty="0" smtClean="0"/>
              <a:t>High</a:t>
            </a:r>
            <a:r>
              <a:rPr lang="en-US" dirty="0"/>
              <a:t>-beta prototype cavity manufactured by RI:</a:t>
            </a:r>
          </a:p>
          <a:p>
            <a:pPr marL="1257300" lvl="2" indent="-342900">
              <a:buFont typeface="Arial"/>
              <a:buChar char="•"/>
            </a:pPr>
            <a:r>
              <a:rPr lang="en-US" sz="1800" dirty="0"/>
              <a:t>2 dumbbells welded, 2 extremity tubes welded with half-cells and 4 half cells deep drawn.</a:t>
            </a:r>
          </a:p>
          <a:p>
            <a:pPr marL="1257300" lvl="2" indent="-342900">
              <a:buFont typeface="Arial"/>
              <a:buChar char="•"/>
            </a:pPr>
            <a:r>
              <a:rPr lang="en-US" sz="1800" dirty="0"/>
              <a:t>Visit of </a:t>
            </a:r>
            <a:r>
              <a:rPr lang="en-US" sz="1800" dirty="0" err="1"/>
              <a:t>Saclay</a:t>
            </a:r>
            <a:r>
              <a:rPr lang="en-US" sz="1800" dirty="0"/>
              <a:t> team for RF measurements (week 41). Check RF measurement system at RI. The system, which is based on the one used for the SNS cavities, works properly.</a:t>
            </a:r>
          </a:p>
          <a:p>
            <a:pPr marL="1257300" lvl="2" indent="-342900">
              <a:buFont typeface="Arial"/>
              <a:buChar char="•"/>
            </a:pPr>
            <a:r>
              <a:rPr lang="en-US" sz="1800" dirty="0"/>
              <a:t>Start the trimming of 2 dumbbells after RF measurements</a:t>
            </a:r>
            <a:r>
              <a:rPr lang="en-US" sz="1800" dirty="0" smtClean="0"/>
              <a:t>.</a:t>
            </a:r>
          </a:p>
          <a:p>
            <a:pPr marL="1257300" lvl="2" indent="-342900">
              <a:buFont typeface="Arial"/>
              <a:buChar char="•"/>
            </a:pPr>
            <a:r>
              <a:rPr lang="en-US" sz="1800" dirty="0" smtClean="0"/>
              <a:t>Reshaping </a:t>
            </a:r>
            <a:r>
              <a:rPr lang="en-US" sz="1800" dirty="0"/>
              <a:t>by spinning of the 3 half cells that </a:t>
            </a:r>
            <a:r>
              <a:rPr lang="en-US" sz="1800" dirty="0" smtClean="0"/>
              <a:t>did not met spec. Waiting </a:t>
            </a:r>
            <a:r>
              <a:rPr lang="en-US" sz="1800" dirty="0"/>
              <a:t>for news about </a:t>
            </a:r>
            <a:r>
              <a:rPr lang="en-US" sz="1800" dirty="0" smtClean="0"/>
              <a:t>fabrication and schedule impact</a:t>
            </a:r>
            <a:endParaRPr lang="en-US" dirty="0"/>
          </a:p>
          <a:p>
            <a:pPr marL="800100" lvl="1" indent="-342900">
              <a:buFont typeface="Arial"/>
              <a:buChar char="•"/>
            </a:pPr>
            <a:r>
              <a:rPr lang="en-US" dirty="0"/>
              <a:t>M-ECCTD cavities:</a:t>
            </a:r>
          </a:p>
          <a:p>
            <a:pPr marL="1257300" lvl="2" indent="-342900">
              <a:buFont typeface="Arial"/>
              <a:buChar char="•"/>
            </a:pPr>
            <a:r>
              <a:rPr lang="en-US" sz="1800" dirty="0"/>
              <a:t>Completed the market survey (2 competitors </a:t>
            </a:r>
            <a:r>
              <a:rPr lang="en-US" sz="1800" dirty="0" err="1"/>
              <a:t>Zanon</a:t>
            </a:r>
            <a:r>
              <a:rPr lang="en-US" sz="1800" dirty="0"/>
              <a:t> and RI). </a:t>
            </a:r>
          </a:p>
          <a:p>
            <a:pPr marL="1257300" lvl="2" indent="-342900">
              <a:buFont typeface="Arial"/>
              <a:buChar char="•"/>
            </a:pPr>
            <a:r>
              <a:rPr lang="en-US" sz="1800" dirty="0" smtClean="0"/>
              <a:t>The </a:t>
            </a:r>
            <a:r>
              <a:rPr lang="en-US" sz="1800" dirty="0"/>
              <a:t>call for tender </a:t>
            </a:r>
            <a:r>
              <a:rPr lang="en-US" sz="1800" dirty="0" smtClean="0"/>
              <a:t>documentation </a:t>
            </a:r>
            <a:r>
              <a:rPr lang="en-US" sz="1800" dirty="0"/>
              <a:t>is complete. It will be sent to the candidates by the commercial office before the end of the first week of December.</a:t>
            </a:r>
          </a:p>
          <a:p>
            <a:pPr marL="1257300" lvl="2" indent="-342900">
              <a:buFont typeface="Arial"/>
              <a:buChar char="•"/>
            </a:pPr>
            <a:r>
              <a:rPr lang="en-US" sz="1800" dirty="0" smtClean="0"/>
              <a:t>Signatures for </a:t>
            </a:r>
            <a:r>
              <a:rPr lang="en-US" sz="1800" dirty="0"/>
              <a:t>the niobium </a:t>
            </a:r>
            <a:r>
              <a:rPr lang="en-US" sz="1800" dirty="0" smtClean="0"/>
              <a:t>procurement are almost complete. </a:t>
            </a:r>
            <a:endParaRPr lang="en-US" sz="1800" dirty="0"/>
          </a:p>
        </p:txBody>
      </p:sp>
    </p:spTree>
    <p:extLst>
      <p:ext uri="{BB962C8B-B14F-4D97-AF65-F5344CB8AC3E}">
        <p14:creationId xmlns:p14="http://schemas.microsoft.com/office/powerpoint/2010/main" val="287029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2902" y="87925"/>
            <a:ext cx="4854805" cy="206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WP5: Elliptical </a:t>
            </a:r>
            <a:r>
              <a:rPr lang="en-US" sz="3200" dirty="0" err="1" smtClean="0">
                <a:solidFill>
                  <a:srgbClr val="FFFFFF"/>
                </a:solidFill>
                <a:latin typeface="+mj-lt"/>
              </a:rPr>
              <a:t>Cryomodules</a:t>
            </a:r>
            <a:endParaRPr lang="en-US" sz="3200" dirty="0" smtClean="0">
              <a:solidFill>
                <a:srgbClr val="FFFFFF"/>
              </a:solidFill>
              <a:latin typeface="+mj-lt"/>
            </a:endParaRPr>
          </a:p>
          <a:p>
            <a:pPr eaLnBrk="1" hangingPunct="1"/>
            <a:r>
              <a:rPr lang="en-US" sz="3200" dirty="0" smtClean="0">
                <a:solidFill>
                  <a:srgbClr val="FFFFFF"/>
                </a:solidFill>
                <a:latin typeface="+mj-lt"/>
              </a:rPr>
              <a:t>Achievements</a:t>
            </a:r>
          </a:p>
          <a:p>
            <a:pPr eaLnBrk="1" hangingPunct="1"/>
            <a:endParaRPr lang="en-US" sz="3200" dirty="0" smtClean="0">
              <a:solidFill>
                <a:srgbClr val="FFFFFF"/>
              </a:solidFill>
              <a:latin typeface="+mj-lt"/>
            </a:endParaRPr>
          </a:p>
          <a:p>
            <a:pPr algn="ctr" eaLnBrk="1" hangingPunct="1"/>
            <a:endParaRPr lang="en-US" sz="3200" dirty="0" smtClean="0">
              <a:solidFill>
                <a:srgbClr val="FFFFFF"/>
              </a:solidFill>
              <a:latin typeface="+mj-lt"/>
            </a:endParaRPr>
          </a:p>
        </p:txBody>
      </p:sp>
      <p:sp>
        <p:nvSpPr>
          <p:cNvPr id="2" name="Content Placeholder 1"/>
          <p:cNvSpPr>
            <a:spLocks noGrp="1"/>
          </p:cNvSpPr>
          <p:nvPr>
            <p:ph idx="1"/>
          </p:nvPr>
        </p:nvSpPr>
        <p:spPr>
          <a:xfrm>
            <a:off x="142902" y="1473805"/>
            <a:ext cx="8229600" cy="5384195"/>
          </a:xfrm>
        </p:spPr>
        <p:txBody>
          <a:bodyPr/>
          <a:lstStyle/>
          <a:p>
            <a:pPr marL="800100" lvl="1" indent="-342900">
              <a:buFont typeface="Arial"/>
              <a:buChar char="•"/>
            </a:pPr>
            <a:r>
              <a:rPr lang="en-US" dirty="0" smtClean="0"/>
              <a:t>M</a:t>
            </a:r>
            <a:r>
              <a:rPr lang="en-US" dirty="0"/>
              <a:t>-ECCTD Ceramic windows of the 6 power couplers: </a:t>
            </a:r>
          </a:p>
          <a:p>
            <a:pPr marL="1257300" lvl="2" indent="-342900">
              <a:buFont typeface="Arial"/>
              <a:buChar char="•"/>
            </a:pPr>
            <a:r>
              <a:rPr lang="en-US" sz="1800" dirty="0"/>
              <a:t>Completed market survey and initiated discussion with companies.</a:t>
            </a:r>
          </a:p>
          <a:p>
            <a:pPr marL="1257300" lvl="2" indent="-342900">
              <a:buFont typeface="Arial"/>
              <a:buChar char="•"/>
            </a:pPr>
            <a:r>
              <a:rPr lang="en-US" sz="1800" dirty="0" smtClean="0"/>
              <a:t>Completed </a:t>
            </a:r>
            <a:r>
              <a:rPr lang="en-US" sz="1800" dirty="0"/>
              <a:t>and analyzed the first test of the coupler flange pressure compensation system. Modifications requested to validate the system (stiffer springs needed)</a:t>
            </a:r>
            <a:r>
              <a:rPr lang="en-US" sz="1800" dirty="0" smtClean="0"/>
              <a:t>.</a:t>
            </a:r>
          </a:p>
          <a:p>
            <a:pPr marL="1257300" lvl="2" indent="-342900">
              <a:buFont typeface="Arial"/>
              <a:buChar char="•"/>
            </a:pPr>
            <a:r>
              <a:rPr lang="en-US" sz="1800" dirty="0"/>
              <a:t>The 2 candidates sent </a:t>
            </a:r>
            <a:r>
              <a:rPr lang="en-US" sz="1800" dirty="0" smtClean="0"/>
              <a:t>incomplete documentation. </a:t>
            </a:r>
            <a:r>
              <a:rPr lang="en-US" sz="1800" dirty="0"/>
              <a:t>Questions for </a:t>
            </a:r>
            <a:r>
              <a:rPr lang="en-US" sz="1800" dirty="0" smtClean="0"/>
              <a:t>additional </a:t>
            </a:r>
            <a:r>
              <a:rPr lang="en-US" sz="1800" dirty="0"/>
              <a:t>information are being prepared and will be sent. The commercial procedure will probably be modified afterwards in order to </a:t>
            </a:r>
            <a:r>
              <a:rPr lang="en-US" sz="1800" dirty="0" smtClean="0"/>
              <a:t>increase efficiency. </a:t>
            </a:r>
          </a:p>
          <a:p>
            <a:pPr marL="800100" lvl="1" indent="-342900">
              <a:buFont typeface="Arial"/>
              <a:buChar char="•"/>
            </a:pPr>
            <a:r>
              <a:rPr lang="en-US" dirty="0"/>
              <a:t>Completion of the WP5 audit (28 &amp; 29 October)</a:t>
            </a:r>
          </a:p>
          <a:p>
            <a:pPr marL="800100" lvl="1" indent="-342900">
              <a:buFont typeface="Arial"/>
              <a:buChar char="•"/>
            </a:pPr>
            <a:r>
              <a:rPr lang="en-US" dirty="0"/>
              <a:t>Updated primavera (cost and schedule) to reflect French IKC potential as a vendor quote.  </a:t>
            </a:r>
          </a:p>
          <a:p>
            <a:pPr marL="800100" lvl="1" indent="-342900">
              <a:buFont typeface="Arial"/>
              <a:buChar char="•"/>
            </a:pPr>
            <a:endParaRPr lang="en-US" sz="1800" dirty="0"/>
          </a:p>
          <a:p>
            <a:pPr marL="800100" lvl="1" indent="-342900">
              <a:buFont typeface="Arial"/>
              <a:buChar char="•"/>
            </a:pPr>
            <a:endParaRPr lang="en-US" dirty="0"/>
          </a:p>
        </p:txBody>
      </p:sp>
    </p:spTree>
    <p:extLst>
      <p:ext uri="{BB962C8B-B14F-4D97-AF65-F5344CB8AC3E}">
        <p14:creationId xmlns:p14="http://schemas.microsoft.com/office/powerpoint/2010/main" val="331457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2902" y="87925"/>
            <a:ext cx="4854805" cy="206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WP5: Elliptical </a:t>
            </a:r>
            <a:r>
              <a:rPr lang="en-US" sz="3200" dirty="0" err="1" smtClean="0">
                <a:solidFill>
                  <a:srgbClr val="FFFFFF"/>
                </a:solidFill>
                <a:latin typeface="+mj-lt"/>
              </a:rPr>
              <a:t>Cryomodules</a:t>
            </a:r>
            <a:endParaRPr lang="en-US" sz="3200" dirty="0" smtClean="0">
              <a:solidFill>
                <a:srgbClr val="FFFFFF"/>
              </a:solidFill>
              <a:latin typeface="+mj-lt"/>
            </a:endParaRPr>
          </a:p>
          <a:p>
            <a:pPr eaLnBrk="1" hangingPunct="1"/>
            <a:r>
              <a:rPr lang="en-US" sz="3200" dirty="0" smtClean="0">
                <a:solidFill>
                  <a:srgbClr val="FFFFFF"/>
                </a:solidFill>
                <a:latin typeface="+mj-lt"/>
              </a:rPr>
              <a:t>Achievements</a:t>
            </a:r>
          </a:p>
          <a:p>
            <a:pPr eaLnBrk="1" hangingPunct="1"/>
            <a:endParaRPr lang="en-US" sz="3200" dirty="0" smtClean="0">
              <a:solidFill>
                <a:srgbClr val="FFFFFF"/>
              </a:solidFill>
              <a:latin typeface="+mj-lt"/>
            </a:endParaRPr>
          </a:p>
          <a:p>
            <a:pPr algn="ctr" eaLnBrk="1" hangingPunct="1"/>
            <a:endParaRPr lang="en-US" sz="3200" dirty="0" smtClean="0">
              <a:solidFill>
                <a:srgbClr val="FFFFFF"/>
              </a:solidFill>
              <a:latin typeface="+mj-lt"/>
            </a:endParaRPr>
          </a:p>
        </p:txBody>
      </p:sp>
      <p:sp>
        <p:nvSpPr>
          <p:cNvPr id="2" name="Content Placeholder 1"/>
          <p:cNvSpPr>
            <a:spLocks noGrp="1"/>
          </p:cNvSpPr>
          <p:nvPr>
            <p:ph idx="1"/>
          </p:nvPr>
        </p:nvSpPr>
        <p:spPr>
          <a:xfrm>
            <a:off x="142902" y="1473805"/>
            <a:ext cx="8229600" cy="4525963"/>
          </a:xfrm>
        </p:spPr>
        <p:txBody>
          <a:bodyPr/>
          <a:lstStyle/>
          <a:p>
            <a:pPr marL="800100" lvl="1" indent="-342900">
              <a:buFont typeface="Arial"/>
              <a:buChar char="•"/>
            </a:pPr>
            <a:r>
              <a:rPr lang="en-US" dirty="0" smtClean="0"/>
              <a:t>Workshop </a:t>
            </a:r>
            <a:r>
              <a:rPr lang="en-US" dirty="0"/>
              <a:t>on WP4/5 and WP11 interfaces hosted at IPNO on November 21</a:t>
            </a:r>
            <a:r>
              <a:rPr lang="en-US" baseline="30000" dirty="0"/>
              <a:t>st</a:t>
            </a:r>
            <a:r>
              <a:rPr lang="en-US" dirty="0"/>
              <a:t>.</a:t>
            </a:r>
          </a:p>
          <a:p>
            <a:pPr marL="800100" lvl="1" indent="-342900">
              <a:buFont typeface="Arial"/>
              <a:buChar char="•"/>
            </a:pPr>
            <a:r>
              <a:rPr lang="en-US" dirty="0" smtClean="0"/>
              <a:t>Workshop onWP5 </a:t>
            </a:r>
            <a:r>
              <a:rPr lang="en-US" dirty="0"/>
              <a:t>interfaces with ICS hosted at CEA on November 22.</a:t>
            </a:r>
          </a:p>
          <a:p>
            <a:pPr marL="800100" lvl="1" indent="-342900">
              <a:buFont typeface="Arial"/>
              <a:buChar char="•"/>
            </a:pPr>
            <a:r>
              <a:rPr lang="en-US" dirty="0" smtClean="0"/>
              <a:t>Initiated </a:t>
            </a:r>
            <a:r>
              <a:rPr lang="en-US" dirty="0"/>
              <a:t>the preparation for certified body (European Directive) for the design of the elliptical cavity </a:t>
            </a:r>
            <a:r>
              <a:rPr lang="en-US" dirty="0" err="1"/>
              <a:t>cryomodules</a:t>
            </a:r>
            <a:r>
              <a:rPr lang="en-US" dirty="0"/>
              <a:t>.</a:t>
            </a:r>
          </a:p>
          <a:p>
            <a:pPr marL="800100" lvl="1" indent="-342900">
              <a:buFont typeface="Arial"/>
              <a:buChar char="•"/>
            </a:pPr>
            <a:r>
              <a:rPr lang="en-US" dirty="0"/>
              <a:t>Calculated the HOMs for the medium-beta elliptical cavity to comply with L4 requirements.</a:t>
            </a:r>
          </a:p>
          <a:p>
            <a:pPr marL="800100" lvl="1" indent="-342900">
              <a:buFont typeface="Arial"/>
              <a:buChar char="•"/>
            </a:pPr>
            <a:r>
              <a:rPr lang="en-US" dirty="0"/>
              <a:t>Initiated the operating modes and process variable to operate the </a:t>
            </a:r>
            <a:r>
              <a:rPr lang="en-US" dirty="0" err="1"/>
              <a:t>cryomodules</a:t>
            </a:r>
            <a:r>
              <a:rPr lang="en-US" dirty="0"/>
              <a:t> and to define the relevant MPS system.</a:t>
            </a:r>
          </a:p>
          <a:p>
            <a:pPr marL="800100" lvl="1" indent="-342900">
              <a:buFont typeface="Arial"/>
              <a:buChar char="•"/>
            </a:pPr>
            <a:endParaRPr lang="en-US" dirty="0"/>
          </a:p>
        </p:txBody>
      </p:sp>
    </p:spTree>
    <p:extLst>
      <p:ext uri="{BB962C8B-B14F-4D97-AF65-F5344CB8AC3E}">
        <p14:creationId xmlns:p14="http://schemas.microsoft.com/office/powerpoint/2010/main" val="3766663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2902" y="87925"/>
            <a:ext cx="4854805" cy="206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WP5: Elliptical </a:t>
            </a:r>
            <a:r>
              <a:rPr lang="en-US" sz="3200" dirty="0" err="1" smtClean="0">
                <a:solidFill>
                  <a:srgbClr val="FFFFFF"/>
                </a:solidFill>
                <a:latin typeface="+mj-lt"/>
              </a:rPr>
              <a:t>Cryomodules</a:t>
            </a:r>
            <a:endParaRPr lang="en-US" sz="3200" dirty="0" smtClean="0">
              <a:solidFill>
                <a:srgbClr val="FFFFFF"/>
              </a:solidFill>
              <a:latin typeface="+mj-lt"/>
            </a:endParaRPr>
          </a:p>
          <a:p>
            <a:pPr eaLnBrk="1" hangingPunct="1"/>
            <a:r>
              <a:rPr lang="en-US" sz="3200" dirty="0" smtClean="0">
                <a:solidFill>
                  <a:srgbClr val="FFFFFF"/>
                </a:solidFill>
                <a:latin typeface="+mj-lt"/>
              </a:rPr>
              <a:t>Issues</a:t>
            </a:r>
          </a:p>
          <a:p>
            <a:pPr eaLnBrk="1" hangingPunct="1"/>
            <a:endParaRPr lang="en-US" sz="3200" dirty="0" smtClean="0">
              <a:solidFill>
                <a:srgbClr val="FFFFFF"/>
              </a:solidFill>
              <a:latin typeface="+mj-lt"/>
            </a:endParaRPr>
          </a:p>
          <a:p>
            <a:pPr algn="ctr" eaLnBrk="1" hangingPunct="1"/>
            <a:endParaRPr lang="en-US" sz="3200" dirty="0" smtClean="0">
              <a:solidFill>
                <a:srgbClr val="FFFFFF"/>
              </a:solidFill>
              <a:latin typeface="+mj-lt"/>
            </a:endParaRPr>
          </a:p>
        </p:txBody>
      </p:sp>
      <p:sp>
        <p:nvSpPr>
          <p:cNvPr id="2" name="Content Placeholder 1"/>
          <p:cNvSpPr>
            <a:spLocks noGrp="1"/>
          </p:cNvSpPr>
          <p:nvPr>
            <p:ph idx="1"/>
          </p:nvPr>
        </p:nvSpPr>
        <p:spPr>
          <a:xfrm>
            <a:off x="355600" y="1830009"/>
            <a:ext cx="8229600" cy="4525963"/>
          </a:xfrm>
        </p:spPr>
        <p:txBody>
          <a:bodyPr/>
          <a:lstStyle/>
          <a:p>
            <a:pPr marL="800100" lvl="1" indent="-342900">
              <a:buFont typeface="Arial"/>
              <a:buChar char="•"/>
            </a:pPr>
            <a:r>
              <a:rPr lang="en-GB" dirty="0" smtClean="0"/>
              <a:t>SPL </a:t>
            </a:r>
            <a:r>
              <a:rPr lang="en-GB" dirty="0"/>
              <a:t>cavity chemical and electrochemical process to be modified. Anticipated delay for high-beta prototype cavity tests: minimum 4 months, but no impact expected to the Medium Beta ECCTD </a:t>
            </a:r>
            <a:r>
              <a:rPr lang="en-GB" dirty="0" smtClean="0"/>
              <a:t>schedule</a:t>
            </a:r>
          </a:p>
          <a:p>
            <a:pPr marL="800100" lvl="1" indent="-342900">
              <a:buFont typeface="Arial"/>
              <a:buChar char="•"/>
            </a:pPr>
            <a:r>
              <a:rPr lang="en-US" dirty="0" smtClean="0"/>
              <a:t>Significant  </a:t>
            </a:r>
            <a:r>
              <a:rPr lang="en-US" dirty="0"/>
              <a:t>HOM found in the medium beta cavity: redesign of the cavity required in order to allow the propagation of the HOM outside the cavity.</a:t>
            </a:r>
          </a:p>
          <a:p>
            <a:pPr marL="800100" lvl="1" indent="-342900">
              <a:buFont typeface="Arial"/>
              <a:buChar char="•"/>
            </a:pPr>
            <a:r>
              <a:rPr lang="en-US" dirty="0"/>
              <a:t>Delay on the production of the RI prototype cavity.</a:t>
            </a:r>
          </a:p>
          <a:p>
            <a:pPr marL="800100" lvl="1" indent="-342900">
              <a:buFont typeface="Arial"/>
              <a:buChar char="•"/>
            </a:pPr>
            <a:r>
              <a:rPr lang="en-US" dirty="0"/>
              <a:t>Delay in call-for-tender development for the power-coupler ceramic windows.</a:t>
            </a:r>
          </a:p>
          <a:p>
            <a:pPr marL="800100" lvl="1" indent="-342900">
              <a:buFont typeface="Arial"/>
              <a:buChar char="•"/>
            </a:pPr>
            <a:endParaRPr lang="en-US" dirty="0"/>
          </a:p>
        </p:txBody>
      </p:sp>
    </p:spTree>
    <p:extLst>
      <p:ext uri="{BB962C8B-B14F-4D97-AF65-F5344CB8AC3E}">
        <p14:creationId xmlns:p14="http://schemas.microsoft.com/office/powerpoint/2010/main" val="1185742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26580"/>
            <a:ext cx="3975357"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WP6: HEBT &amp; Magnets</a:t>
            </a:r>
          </a:p>
        </p:txBody>
      </p:sp>
      <p:sp>
        <p:nvSpPr>
          <p:cNvPr id="2" name="Content Placeholder 1"/>
          <p:cNvSpPr>
            <a:spLocks noGrp="1"/>
          </p:cNvSpPr>
          <p:nvPr>
            <p:ph idx="1"/>
          </p:nvPr>
        </p:nvSpPr>
        <p:spPr>
          <a:xfrm>
            <a:off x="176363" y="1554818"/>
            <a:ext cx="8229600" cy="3795789"/>
          </a:xfrm>
        </p:spPr>
        <p:txBody>
          <a:bodyPr/>
          <a:lstStyle/>
          <a:p>
            <a:r>
              <a:rPr lang="en-US" sz="2400" dirty="0" smtClean="0"/>
              <a:t>Achievements </a:t>
            </a:r>
          </a:p>
          <a:p>
            <a:pPr marL="742950" lvl="1" indent="-285750">
              <a:buFont typeface="Arial"/>
              <a:buChar char="•"/>
            </a:pPr>
            <a:r>
              <a:rPr lang="en-US" sz="1800" dirty="0"/>
              <a:t>L</a:t>
            </a:r>
            <a:r>
              <a:rPr lang="en-US" sz="1800" dirty="0" smtClean="0"/>
              <a:t>engths </a:t>
            </a:r>
            <a:r>
              <a:rPr lang="en-US" sz="1800" dirty="0"/>
              <a:t>of the </a:t>
            </a:r>
            <a:r>
              <a:rPr lang="en-US" sz="1800" dirty="0" err="1"/>
              <a:t>linac</a:t>
            </a:r>
            <a:r>
              <a:rPr lang="en-US" sz="1800" dirty="0"/>
              <a:t> warm units (LWUs) have been evaluated and finalized. The revised </a:t>
            </a:r>
            <a:r>
              <a:rPr lang="en-US" sz="1800" dirty="0" err="1"/>
              <a:t>linac</a:t>
            </a:r>
            <a:r>
              <a:rPr lang="en-US" sz="1800" dirty="0"/>
              <a:t> layout including the longer LWU’s is called </a:t>
            </a:r>
            <a:r>
              <a:rPr lang="en-US" sz="1800" dirty="0" err="1"/>
              <a:t>Optimus</a:t>
            </a:r>
            <a:r>
              <a:rPr lang="en-US" sz="1800" dirty="0"/>
              <a:t>+. To facilitate end-2-end (ion source to target) beam simulations, the HEBT has been updated accordingly. The UHB section of the HEBT now includes 21 periods available for </a:t>
            </a:r>
            <a:r>
              <a:rPr lang="en-US" sz="1800" dirty="0" err="1"/>
              <a:t>linac</a:t>
            </a:r>
            <a:r>
              <a:rPr lang="en-US" sz="1800" dirty="0"/>
              <a:t> extension argued as extra performance upgrade and contingency.</a:t>
            </a:r>
          </a:p>
          <a:p>
            <a:pPr marL="742950" lvl="1" indent="-285750">
              <a:buFont typeface="Arial"/>
              <a:buChar char="•"/>
            </a:pPr>
            <a:r>
              <a:rPr lang="en-US" sz="1800" dirty="0"/>
              <a:t>The HEBT layout (raster24) has been </a:t>
            </a:r>
            <a:r>
              <a:rPr lang="en-US" sz="1800" dirty="0" smtClean="0"/>
              <a:t>chosen </a:t>
            </a:r>
            <a:r>
              <a:rPr lang="en-US" sz="1800" dirty="0"/>
              <a:t>for the November baseline of the accelerator and has been distributed among engineers at the ESS</a:t>
            </a:r>
            <a:r>
              <a:rPr lang="en-US" sz="1800" dirty="0" smtClean="0"/>
              <a:t>.</a:t>
            </a:r>
          </a:p>
          <a:p>
            <a:pPr marL="800100" lvl="1" indent="-342900">
              <a:buFont typeface="Arial"/>
              <a:buChar char="•"/>
            </a:pPr>
            <a:r>
              <a:rPr lang="en-US" sz="1800" dirty="0"/>
              <a:t>Participation in the TAC review and collaboration board meeting held in Uppsala.</a:t>
            </a:r>
          </a:p>
          <a:p>
            <a:pPr marL="800100" lvl="1" indent="-342900">
              <a:buFont typeface="Arial"/>
              <a:buChar char="•"/>
            </a:pPr>
            <a:r>
              <a:rPr lang="en-US" sz="1800" dirty="0"/>
              <a:t>Input to the planned radiation studies being conducted by </a:t>
            </a:r>
            <a:r>
              <a:rPr lang="en-US" sz="1800" dirty="0" err="1"/>
              <a:t>Huddersfield</a:t>
            </a:r>
            <a:r>
              <a:rPr lang="en-US" sz="1800" dirty="0"/>
              <a:t> in the A2T region.</a:t>
            </a:r>
          </a:p>
          <a:p>
            <a:pPr marL="800100" lvl="1" indent="-342900">
              <a:buFont typeface="Arial"/>
              <a:buChar char="•"/>
            </a:pPr>
            <a:r>
              <a:rPr lang="en-US" sz="1800" dirty="0"/>
              <a:t>Abstracts submitted to IPAC’14 in Dresden.</a:t>
            </a:r>
          </a:p>
          <a:p>
            <a:pPr marL="800100" lvl="1" indent="-342900">
              <a:buFont typeface="Arial"/>
              <a:buChar char="•"/>
            </a:pPr>
            <a:r>
              <a:rPr lang="en-US" sz="1800" dirty="0"/>
              <a:t>Clarifications of the definition defining the new lattice layout based on the </a:t>
            </a:r>
            <a:r>
              <a:rPr lang="en-US" sz="1800" dirty="0" err="1" smtClean="0"/>
              <a:t>Optimus</a:t>
            </a:r>
            <a:r>
              <a:rPr lang="en-US" sz="1800" dirty="0" smtClean="0"/>
              <a:t>+.</a:t>
            </a:r>
            <a:endParaRPr lang="en-US" sz="1800" dirty="0"/>
          </a:p>
          <a:p>
            <a:pPr marL="742950" lvl="1" indent="-285750">
              <a:buFont typeface="Arial"/>
              <a:buChar char="•"/>
            </a:pPr>
            <a:endParaRPr lang="en-US" dirty="0"/>
          </a:p>
        </p:txBody>
      </p:sp>
    </p:spTree>
    <p:extLst>
      <p:ext uri="{BB962C8B-B14F-4D97-AF65-F5344CB8AC3E}">
        <p14:creationId xmlns:p14="http://schemas.microsoft.com/office/powerpoint/2010/main" val="1925820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26580"/>
            <a:ext cx="3975357"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WP6: HEBT &amp; Magnets</a:t>
            </a:r>
          </a:p>
        </p:txBody>
      </p:sp>
      <p:sp>
        <p:nvSpPr>
          <p:cNvPr id="2" name="Content Placeholder 1"/>
          <p:cNvSpPr>
            <a:spLocks noGrp="1"/>
          </p:cNvSpPr>
          <p:nvPr>
            <p:ph idx="1"/>
          </p:nvPr>
        </p:nvSpPr>
        <p:spPr>
          <a:xfrm>
            <a:off x="176363" y="1554818"/>
            <a:ext cx="8229600" cy="4981449"/>
          </a:xfrm>
        </p:spPr>
        <p:txBody>
          <a:bodyPr/>
          <a:lstStyle/>
          <a:p>
            <a:r>
              <a:rPr lang="en-US" sz="2400" dirty="0" smtClean="0"/>
              <a:t>Achievements </a:t>
            </a:r>
          </a:p>
          <a:p>
            <a:pPr marL="742950" lvl="1" indent="-285750">
              <a:buFont typeface="Arial"/>
              <a:buChar char="•"/>
            </a:pPr>
            <a:r>
              <a:rPr lang="en-US" dirty="0" smtClean="0"/>
              <a:t>A study has been made on pulsed-magnet operation of the LWU and HEBT magnets. The </a:t>
            </a:r>
            <a:r>
              <a:rPr lang="en-US" dirty="0" err="1" smtClean="0"/>
              <a:t>quadrupoles</a:t>
            </a:r>
            <a:r>
              <a:rPr lang="en-US" dirty="0" smtClean="0"/>
              <a:t>, and the associated power supplies, in the LWU’s (elliptical)  have been chosen as the case being studied, as these magnets are largest in number. The study shows that whereas the magnets will only be slightly cheaper for pulsed-operation, the power supplies will be around an order of magnitude more expensive. In addition, the pulsed-magnet power supplies will have to be developed is contrast to the off-the-shelf dc power supplies. The only advantage of the pulsed systems is the avoidance of water cooling in these. The initial conclusion is that we still recommend dc water cooled systems.</a:t>
            </a:r>
          </a:p>
          <a:p>
            <a:pPr marL="800100" lvl="1" indent="-342900">
              <a:buFont typeface="Arial"/>
              <a:buChar char="•"/>
            </a:pPr>
            <a:r>
              <a:rPr lang="en-US" dirty="0"/>
              <a:t>Preparation has started on the studies of the longitudinal acceptance of the HEBT.</a:t>
            </a:r>
          </a:p>
          <a:p>
            <a:pPr marL="800100" lvl="1" indent="-342900">
              <a:buFont typeface="Arial"/>
              <a:buChar char="•"/>
            </a:pPr>
            <a:r>
              <a:rPr lang="en-US" dirty="0"/>
              <a:t>Work continued in optimizing and reducing costs of the radiation shielding in the A2T region.</a:t>
            </a:r>
          </a:p>
          <a:p>
            <a:pPr marL="742950" lvl="1" indent="-285750">
              <a:buFont typeface="Arial"/>
              <a:buChar char="•"/>
            </a:pPr>
            <a:endParaRPr lang="en-US" dirty="0" smtClean="0"/>
          </a:p>
          <a:p>
            <a:pPr marL="742950" lvl="1" indent="-285750">
              <a:buFont typeface="Arial"/>
              <a:buChar char="•"/>
            </a:pPr>
            <a:endParaRPr lang="en-US" dirty="0"/>
          </a:p>
        </p:txBody>
      </p:sp>
    </p:spTree>
    <p:extLst>
      <p:ext uri="{BB962C8B-B14F-4D97-AF65-F5344CB8AC3E}">
        <p14:creationId xmlns:p14="http://schemas.microsoft.com/office/powerpoint/2010/main" val="3058560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257258"/>
            <a:ext cx="4108406"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WP7: Beam Diagnostics</a:t>
            </a:r>
          </a:p>
        </p:txBody>
      </p:sp>
      <p:sp>
        <p:nvSpPr>
          <p:cNvPr id="2" name="Content Placeholder 1"/>
          <p:cNvSpPr>
            <a:spLocks noGrp="1"/>
          </p:cNvSpPr>
          <p:nvPr>
            <p:ph idx="1"/>
          </p:nvPr>
        </p:nvSpPr>
        <p:spPr>
          <a:xfrm>
            <a:off x="176362" y="1597151"/>
            <a:ext cx="8229600" cy="3795789"/>
          </a:xfrm>
        </p:spPr>
        <p:txBody>
          <a:bodyPr/>
          <a:lstStyle/>
          <a:p>
            <a:r>
              <a:rPr lang="en-US" sz="2400" dirty="0" smtClean="0"/>
              <a:t>Achievements</a:t>
            </a:r>
            <a:endParaRPr lang="en-US" sz="1800" dirty="0"/>
          </a:p>
          <a:p>
            <a:pPr marL="800100" lvl="1" indent="-342900">
              <a:buFont typeface="Arial"/>
              <a:buChar char="•"/>
            </a:pPr>
            <a:r>
              <a:rPr lang="en-US" sz="1800" dirty="0" smtClean="0"/>
              <a:t>Interviewed several promising candidates for BI engineer positions.</a:t>
            </a:r>
          </a:p>
          <a:p>
            <a:pPr marL="800100" lvl="1" indent="-342900">
              <a:buFont typeface="Arial"/>
              <a:buChar char="•"/>
            </a:pPr>
            <a:r>
              <a:rPr lang="en-US" sz="1800" dirty="0" smtClean="0"/>
              <a:t>Several group members attended the ICS </a:t>
            </a:r>
            <a:r>
              <a:rPr lang="en-US" sz="1800" dirty="0" err="1" smtClean="0"/>
              <a:t>iWeek</a:t>
            </a:r>
            <a:r>
              <a:rPr lang="en-US" sz="1800" dirty="0" smtClean="0"/>
              <a:t>. Many critical issues discussed.</a:t>
            </a:r>
          </a:p>
          <a:p>
            <a:pPr marL="800100" lvl="1" indent="-342900">
              <a:buFont typeface="Arial"/>
              <a:buChar char="•"/>
            </a:pPr>
            <a:r>
              <a:rPr lang="en-US" sz="1800" dirty="0" smtClean="0"/>
              <a:t>BPM wire test bench parts ordered.</a:t>
            </a:r>
          </a:p>
          <a:p>
            <a:pPr marL="800100" lvl="1" indent="-342900">
              <a:buFont typeface="Arial"/>
              <a:buChar char="•"/>
            </a:pPr>
            <a:r>
              <a:rPr lang="en-US" sz="1800" dirty="0" smtClean="0"/>
              <a:t>Optics setup for non-invasive profile tests in Stockholm completed.</a:t>
            </a:r>
          </a:p>
          <a:p>
            <a:pPr marL="800100" lvl="1" indent="-342900">
              <a:buFont typeface="Arial"/>
              <a:buChar char="•"/>
            </a:pPr>
            <a:r>
              <a:rPr lang="en-US" sz="1800" dirty="0" smtClean="0"/>
              <a:t>SLAC CRADA finalized. Sent for signatures. Andrew Young to visit ESS in mid December following </a:t>
            </a:r>
            <a:r>
              <a:rPr lang="en-US" sz="1800" dirty="0" err="1" smtClean="0"/>
              <a:t>uTCA</a:t>
            </a:r>
            <a:r>
              <a:rPr lang="en-US" sz="1800" dirty="0" smtClean="0"/>
              <a:t> workshop at DESY.</a:t>
            </a:r>
          </a:p>
          <a:p>
            <a:pPr marL="800100" lvl="1" indent="-342900">
              <a:buFont typeface="Arial"/>
              <a:buChar char="•"/>
            </a:pPr>
            <a:r>
              <a:rPr lang="en-US" sz="1800" dirty="0" smtClean="0"/>
              <a:t>DESY completed a preliminary design of cold </a:t>
            </a:r>
            <a:r>
              <a:rPr lang="en-US" sz="1800" dirty="0" err="1" smtClean="0"/>
              <a:t>linac</a:t>
            </a:r>
            <a:r>
              <a:rPr lang="en-US" sz="1800" dirty="0" smtClean="0"/>
              <a:t> button BPMs, using a larger version of the XFEL button. Prototype BPM body was built in DESY workshop. Effort will continue with EM simulations and detailed design of button.</a:t>
            </a:r>
          </a:p>
          <a:p>
            <a:pPr marL="800100" lvl="1" indent="-342900">
              <a:buFont typeface="Arial"/>
              <a:buChar char="•"/>
            </a:pPr>
            <a:r>
              <a:rPr lang="en-US" sz="1800" dirty="0" smtClean="0"/>
              <a:t>Work with DESY on firmware for Beam Current Transformers. Discussion on possible DESY involvement in BPM. Ordered Struck 700MHz RTM down-converter for BPM tests. </a:t>
            </a:r>
          </a:p>
          <a:p>
            <a:pPr marL="800100" lvl="1" indent="-342900">
              <a:buFont typeface="Arial"/>
              <a:buChar char="•"/>
            </a:pPr>
            <a:r>
              <a:rPr lang="en-US" sz="1800" dirty="0" smtClean="0"/>
              <a:t>Progress on </a:t>
            </a:r>
            <a:r>
              <a:rPr lang="en-US" sz="1800" dirty="0" err="1" smtClean="0"/>
              <a:t>MoU</a:t>
            </a:r>
            <a:r>
              <a:rPr lang="en-US" sz="1800" dirty="0" smtClean="0"/>
              <a:t> with DESY to cover joint work until in-kind agreement can be in place. Work so far has been pro-bono from the DESY side.</a:t>
            </a:r>
          </a:p>
          <a:p>
            <a:endParaRPr lang="en-US" sz="2000" dirty="0" smtClean="0"/>
          </a:p>
          <a:p>
            <a:pPr marL="0" indent="0">
              <a:buNone/>
            </a:pPr>
            <a:endParaRPr lang="en-US" sz="2000" dirty="0" smtClean="0"/>
          </a:p>
          <a:p>
            <a:pPr marL="0" indent="0">
              <a:buNone/>
            </a:pPr>
            <a:endParaRPr lang="en-US" sz="1800" dirty="0"/>
          </a:p>
        </p:txBody>
      </p:sp>
    </p:spTree>
    <p:extLst>
      <p:ext uri="{BB962C8B-B14F-4D97-AF65-F5344CB8AC3E}">
        <p14:creationId xmlns:p14="http://schemas.microsoft.com/office/powerpoint/2010/main" val="145413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257258"/>
            <a:ext cx="4108406"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WP7: Beam Diagnostics</a:t>
            </a:r>
          </a:p>
        </p:txBody>
      </p:sp>
      <p:sp>
        <p:nvSpPr>
          <p:cNvPr id="3" name="Title 2"/>
          <p:cNvSpPr>
            <a:spLocks noGrp="1"/>
          </p:cNvSpPr>
          <p:nvPr>
            <p:ph type="title"/>
          </p:nvPr>
        </p:nvSpPr>
        <p:spPr/>
        <p:txBody>
          <a:bodyPr/>
          <a:lstStyle/>
          <a:p>
            <a:endParaRPr lang="en-US"/>
          </a:p>
        </p:txBody>
      </p:sp>
      <p:sp>
        <p:nvSpPr>
          <p:cNvPr id="2" name="Content Placeholder 1"/>
          <p:cNvSpPr>
            <a:spLocks noGrp="1"/>
          </p:cNvSpPr>
          <p:nvPr>
            <p:ph sz="half" idx="1"/>
          </p:nvPr>
        </p:nvSpPr>
        <p:spPr/>
        <p:txBody>
          <a:bodyPr/>
          <a:lstStyle/>
          <a:p>
            <a:r>
              <a:rPr lang="en-US" sz="2400" dirty="0" smtClean="0"/>
              <a:t>Achievements</a:t>
            </a:r>
            <a:endParaRPr lang="en-US" sz="1800" dirty="0"/>
          </a:p>
          <a:p>
            <a:pPr marL="800100" lvl="1" indent="-342900">
              <a:buFont typeface="Arial"/>
              <a:buChar char="•"/>
            </a:pPr>
            <a:r>
              <a:rPr lang="en-US" sz="1800" dirty="0"/>
              <a:t>Cold </a:t>
            </a:r>
            <a:r>
              <a:rPr lang="en-US" sz="1800" dirty="0" err="1"/>
              <a:t>linac</a:t>
            </a:r>
            <a:r>
              <a:rPr lang="en-US" sz="1800" dirty="0"/>
              <a:t> BPM prototype delivered (milestone</a:t>
            </a:r>
            <a:r>
              <a:rPr lang="en-US" sz="1800" dirty="0" smtClean="0"/>
              <a:t>)</a:t>
            </a:r>
          </a:p>
          <a:p>
            <a:pPr marL="800100" lvl="1" indent="-342900">
              <a:buFont typeface="Arial"/>
              <a:buChar char="•"/>
            </a:pPr>
            <a:r>
              <a:rPr lang="en-US" sz="1800" dirty="0" smtClean="0"/>
              <a:t>Reviewed </a:t>
            </a:r>
            <a:r>
              <a:rPr lang="en-US" sz="1800" dirty="0"/>
              <a:t>quotes for LEBT Faraday Cup with procurement. Order to be placed early 2014.</a:t>
            </a:r>
          </a:p>
          <a:p>
            <a:pPr marL="800100" lvl="1" indent="-342900">
              <a:buFont typeface="Arial"/>
              <a:buChar char="•"/>
            </a:pPr>
            <a:r>
              <a:rPr lang="en-US" sz="1800" dirty="0"/>
              <a:t>Completed initial study of Faraday cup heat loads and stresses (short term contract).</a:t>
            </a:r>
          </a:p>
          <a:p>
            <a:pPr marL="800100" lvl="1" indent="-342900">
              <a:buFont typeface="Arial"/>
              <a:buChar char="•"/>
            </a:pPr>
            <a:r>
              <a:rPr lang="en-US" sz="1800" dirty="0"/>
              <a:t>Produced note on OTR photon yield. Possible applications for target profile and longitudinal diagnostics</a:t>
            </a:r>
            <a:r>
              <a:rPr lang="en-US" sz="1800" dirty="0" smtClean="0"/>
              <a:t>.</a:t>
            </a:r>
          </a:p>
          <a:p>
            <a:endParaRPr lang="en-US" sz="2000" dirty="0" smtClean="0"/>
          </a:p>
          <a:p>
            <a:pPr marL="0" indent="0">
              <a:buNone/>
            </a:pPr>
            <a:endParaRPr lang="en-US" sz="2000" dirty="0" smtClean="0"/>
          </a:p>
          <a:p>
            <a:pPr marL="0" indent="0">
              <a:buNone/>
            </a:pPr>
            <a:endParaRPr lang="en-US" sz="1800" dirty="0"/>
          </a:p>
        </p:txBody>
      </p:sp>
      <p:pic>
        <p:nvPicPr>
          <p:cNvPr id="6" name="Content Placeholder 5"/>
          <p:cNvPicPr>
            <a:picLocks noGrp="1" noChangeAspect="1"/>
          </p:cNvPicPr>
          <p:nvPr>
            <p:ph sz="half" idx="2"/>
          </p:nvPr>
        </p:nvPicPr>
        <p:blipFill>
          <a:blip r:embed="rId3"/>
          <a:srcRect l="16538" r="16538"/>
          <a:stretch>
            <a:fillRect/>
          </a:stretch>
        </p:blipFill>
        <p:spPr/>
      </p:pic>
    </p:spTree>
    <p:extLst>
      <p:ext uri="{BB962C8B-B14F-4D97-AF65-F5344CB8AC3E}">
        <p14:creationId xmlns:p14="http://schemas.microsoft.com/office/powerpoint/2010/main" val="910683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257258"/>
            <a:ext cx="4108406"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sz="3200" dirty="0" smtClean="0">
                <a:solidFill>
                  <a:srgbClr val="FFFFFF"/>
                </a:solidFill>
                <a:latin typeface="+mj-lt"/>
              </a:rPr>
              <a:t>WP7: Beam Diagnostics</a:t>
            </a:r>
          </a:p>
        </p:txBody>
      </p:sp>
      <p:sp>
        <p:nvSpPr>
          <p:cNvPr id="2" name="Content Placeholder 1"/>
          <p:cNvSpPr>
            <a:spLocks noGrp="1"/>
          </p:cNvSpPr>
          <p:nvPr>
            <p:ph idx="1"/>
          </p:nvPr>
        </p:nvSpPr>
        <p:spPr>
          <a:xfrm>
            <a:off x="157991" y="1597151"/>
            <a:ext cx="8229600" cy="3795789"/>
          </a:xfrm>
        </p:spPr>
        <p:txBody>
          <a:bodyPr/>
          <a:lstStyle/>
          <a:p>
            <a:r>
              <a:rPr lang="en-US" sz="2400" dirty="0" smtClean="0"/>
              <a:t>Issues</a:t>
            </a:r>
            <a:endParaRPr lang="en-US" sz="2400" dirty="0" smtClean="0"/>
          </a:p>
          <a:p>
            <a:pPr marL="742950" lvl="1" indent="-285750">
              <a:buFont typeface="Arial"/>
              <a:buChar char="•"/>
            </a:pPr>
            <a:r>
              <a:rPr lang="en-US" sz="1800" dirty="0"/>
              <a:t>Some LEBT  diagnostics slated for early in kind from CEA </a:t>
            </a:r>
            <a:r>
              <a:rPr lang="en-US" sz="1800" dirty="0" err="1"/>
              <a:t>Saclay</a:t>
            </a:r>
            <a:r>
              <a:rPr lang="en-US" sz="1800" dirty="0"/>
              <a:t>. Agreement need to be in place by end Q1 not to affect delivery to Catania test.</a:t>
            </a:r>
          </a:p>
          <a:p>
            <a:pPr marL="742950" lvl="1" indent="-285750">
              <a:buFont typeface="Arial"/>
              <a:buChar char="•"/>
            </a:pPr>
            <a:r>
              <a:rPr lang="en-US" sz="1800" dirty="0"/>
              <a:t>Level 3 and 4 requirements for BI not finalized. </a:t>
            </a:r>
          </a:p>
          <a:p>
            <a:pPr marL="742950" lvl="1" indent="-285750">
              <a:buFont typeface="Arial"/>
              <a:buChar char="•"/>
            </a:pPr>
            <a:r>
              <a:rPr lang="en-US" sz="1800" dirty="0"/>
              <a:t>Annual review recommended reviewing BI scope based on a plan for commissioning and operations. Such a plan needs to be developed to a level where diagnostics requirements can be derived.</a:t>
            </a:r>
          </a:p>
          <a:p>
            <a:pPr lvl="1"/>
            <a:endParaRPr lang="en-US" sz="2400" dirty="0"/>
          </a:p>
          <a:p>
            <a:endParaRPr lang="en-US" sz="2000" dirty="0" smtClean="0"/>
          </a:p>
          <a:p>
            <a:pPr marL="0" indent="0">
              <a:buNone/>
            </a:pPr>
            <a:endParaRPr lang="en-US" sz="2000" dirty="0" smtClean="0"/>
          </a:p>
          <a:p>
            <a:pPr marL="0" indent="0">
              <a:buNone/>
            </a:pPr>
            <a:endParaRPr lang="en-US" sz="1800" dirty="0"/>
          </a:p>
        </p:txBody>
      </p:sp>
    </p:spTree>
    <p:extLst>
      <p:ext uri="{BB962C8B-B14F-4D97-AF65-F5344CB8AC3E}">
        <p14:creationId xmlns:p14="http://schemas.microsoft.com/office/powerpoint/2010/main" val="1662137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9591" y="494325"/>
            <a:ext cx="3041207"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WP8: RF Systems</a:t>
            </a:r>
          </a:p>
        </p:txBody>
      </p:sp>
      <p:sp>
        <p:nvSpPr>
          <p:cNvPr id="2" name="Content Placeholder 1"/>
          <p:cNvSpPr>
            <a:spLocks noGrp="1"/>
          </p:cNvSpPr>
          <p:nvPr>
            <p:ph idx="1"/>
          </p:nvPr>
        </p:nvSpPr>
        <p:spPr>
          <a:xfrm>
            <a:off x="108630" y="1495551"/>
            <a:ext cx="8229600" cy="3795789"/>
          </a:xfrm>
        </p:spPr>
        <p:txBody>
          <a:bodyPr/>
          <a:lstStyle/>
          <a:p>
            <a:pPr marL="285750" indent="-285750"/>
            <a:r>
              <a:rPr lang="en-US" sz="2800" dirty="0" smtClean="0"/>
              <a:t>Achievements</a:t>
            </a:r>
            <a:endParaRPr lang="en-US" sz="2800" dirty="0"/>
          </a:p>
          <a:p>
            <a:pPr marL="800100" lvl="1" indent="-342900">
              <a:buFont typeface="Arial"/>
              <a:buChar char="•"/>
            </a:pPr>
            <a:r>
              <a:rPr lang="en-US" dirty="0"/>
              <a:t>Re-costing as a result of the redesign was completed. WP 8 is within the cost targets.</a:t>
            </a:r>
          </a:p>
          <a:p>
            <a:pPr marL="800100" lvl="1" indent="-342900">
              <a:buFont typeface="Arial"/>
              <a:buChar char="•"/>
            </a:pPr>
            <a:r>
              <a:rPr lang="en-US" dirty="0"/>
              <a:t>Tender returns for the modulator prototype were reviewed.</a:t>
            </a:r>
          </a:p>
          <a:p>
            <a:pPr marL="800100" lvl="1" indent="-342900">
              <a:buFont typeface="Arial"/>
              <a:buChar char="•"/>
            </a:pPr>
            <a:r>
              <a:rPr lang="en-US" dirty="0" smtClean="0"/>
              <a:t>Final </a:t>
            </a:r>
            <a:r>
              <a:rPr lang="en-US" dirty="0"/>
              <a:t>interviews with candidates for the five positions to fill were made and completed for all positions. Two candidates have so far signed contracts, and offers are pending for another two candidates.</a:t>
            </a:r>
          </a:p>
          <a:p>
            <a:pPr marL="800100" lvl="1" indent="-342900">
              <a:buFont typeface="Arial"/>
              <a:buChar char="•"/>
            </a:pPr>
            <a:r>
              <a:rPr lang="en-US" dirty="0"/>
              <a:t>WP 8 presented WP3, 4, 5, and 8 during the review accelerator sub-committee break-out session of the </a:t>
            </a:r>
            <a:r>
              <a:rPr lang="en-US" dirty="0" smtClean="0"/>
              <a:t>Annual Review</a:t>
            </a:r>
            <a:r>
              <a:rPr lang="en-US" dirty="0"/>
              <a:t>.</a:t>
            </a:r>
          </a:p>
          <a:p>
            <a:pPr marL="800100" lvl="1" indent="-342900">
              <a:buFont typeface="Arial"/>
              <a:buChar char="•"/>
            </a:pPr>
            <a:r>
              <a:rPr lang="en-US" dirty="0" smtClean="0"/>
              <a:t>An </a:t>
            </a:r>
            <a:r>
              <a:rPr lang="en-US" dirty="0"/>
              <a:t>updated TDR RF chapter was written</a:t>
            </a:r>
          </a:p>
          <a:p>
            <a:pPr marL="800100" lvl="1" indent="-342900">
              <a:buFont typeface="Arial"/>
              <a:buChar char="•"/>
            </a:pPr>
            <a:r>
              <a:rPr lang="en-US" dirty="0" smtClean="0"/>
              <a:t>Discussions </a:t>
            </a:r>
            <a:r>
              <a:rPr lang="en-US" dirty="0"/>
              <a:t>with </a:t>
            </a:r>
            <a:r>
              <a:rPr lang="en-US" dirty="0" err="1"/>
              <a:t>Cosylab</a:t>
            </a:r>
            <a:r>
              <a:rPr lang="en-US" dirty="0"/>
              <a:t> were held regarding help for interlock </a:t>
            </a:r>
            <a:r>
              <a:rPr lang="en-US" dirty="0" smtClean="0"/>
              <a:t>system</a:t>
            </a:r>
          </a:p>
          <a:p>
            <a:pPr marL="800100" lvl="1" indent="-342900">
              <a:buFont typeface="Arial"/>
              <a:buChar char="•"/>
            </a:pPr>
            <a:endParaRPr lang="en-US" dirty="0"/>
          </a:p>
        </p:txBody>
      </p:sp>
    </p:spTree>
    <p:extLst>
      <p:ext uri="{BB962C8B-B14F-4D97-AF65-F5344CB8AC3E}">
        <p14:creationId xmlns:p14="http://schemas.microsoft.com/office/powerpoint/2010/main" val="2906158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41646" y="380310"/>
            <a:ext cx="447369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chemeClr val="bg1"/>
                </a:solidFill>
                <a:latin typeface="+mj-lt"/>
              </a:rPr>
              <a:t>Work Packages &amp; Leaders </a:t>
            </a:r>
            <a:endParaRPr lang="en-US" sz="3200" dirty="0">
              <a:solidFill>
                <a:schemeClr val="bg1"/>
              </a:solidFill>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9818334"/>
              </p:ext>
            </p:extLst>
          </p:nvPr>
        </p:nvGraphicFramePr>
        <p:xfrm>
          <a:off x="1086085" y="1598746"/>
          <a:ext cx="6855650" cy="5125653"/>
        </p:xfrm>
        <a:graphic>
          <a:graphicData uri="http://schemas.openxmlformats.org/drawingml/2006/table">
            <a:tbl>
              <a:tblPr firstRow="1" bandRow="1">
                <a:tableStyleId>{5C22544A-7EE6-4342-B048-85BDC9FD1C3A}</a:tableStyleId>
              </a:tblPr>
              <a:tblGrid>
                <a:gridCol w="604131"/>
                <a:gridCol w="2583615"/>
                <a:gridCol w="1481557"/>
                <a:gridCol w="694975"/>
                <a:gridCol w="1491372"/>
              </a:tblGrid>
              <a:tr h="489321">
                <a:tc>
                  <a:txBody>
                    <a:bodyPr/>
                    <a:lstStyle/>
                    <a:p>
                      <a:pPr algn="ctr"/>
                      <a:r>
                        <a:rPr lang="en-US" sz="1200" dirty="0" smtClean="0"/>
                        <a:t>WP#</a:t>
                      </a:r>
                      <a:endParaRPr lang="en-US" sz="1200" dirty="0"/>
                    </a:p>
                  </a:txBody>
                  <a:tcPr/>
                </a:tc>
                <a:tc>
                  <a:txBody>
                    <a:bodyPr/>
                    <a:lstStyle/>
                    <a:p>
                      <a:pPr algn="ctr"/>
                      <a:r>
                        <a:rPr lang="en-US" sz="1200" dirty="0" smtClean="0"/>
                        <a:t>WP TITLE</a:t>
                      </a:r>
                      <a:endParaRPr lang="en-US" sz="1200" dirty="0"/>
                    </a:p>
                  </a:txBody>
                  <a:tcPr/>
                </a:tc>
                <a:tc>
                  <a:txBody>
                    <a:bodyPr/>
                    <a:lstStyle/>
                    <a:p>
                      <a:pPr algn="ctr"/>
                      <a:r>
                        <a:rPr lang="en-US" sz="1200" dirty="0" smtClean="0"/>
                        <a:t>WP LEADER</a:t>
                      </a:r>
                      <a:endParaRPr lang="en-US" sz="1200" dirty="0"/>
                    </a:p>
                  </a:txBody>
                  <a:tcPr/>
                </a:tc>
                <a:tc>
                  <a:txBody>
                    <a:bodyPr/>
                    <a:lstStyle/>
                    <a:p>
                      <a:pPr algn="ctr"/>
                      <a:r>
                        <a:rPr lang="en-US" sz="1200" dirty="0" smtClean="0"/>
                        <a:t>EXTERNAL WP?</a:t>
                      </a:r>
                      <a:endParaRPr lang="en-US" sz="1200" dirty="0"/>
                    </a:p>
                  </a:txBody>
                  <a:tcPr/>
                </a:tc>
                <a:tc>
                  <a:txBody>
                    <a:bodyPr/>
                    <a:lstStyle/>
                    <a:p>
                      <a:pPr algn="ctr"/>
                      <a:r>
                        <a:rPr lang="en-US" sz="1200" dirty="0" smtClean="0"/>
                        <a:t>LIASON FOR EXTERNAL WP</a:t>
                      </a:r>
                      <a:endParaRPr lang="en-US" sz="1200" dirty="0"/>
                    </a:p>
                  </a:txBody>
                  <a:tcPr/>
                </a:tc>
              </a:tr>
              <a:tr h="346603">
                <a:tc>
                  <a:txBody>
                    <a:bodyPr/>
                    <a:lstStyle/>
                    <a:p>
                      <a:r>
                        <a:rPr lang="en-US" sz="1200" dirty="0" smtClean="0"/>
                        <a:t>1</a:t>
                      </a:r>
                    </a:p>
                  </a:txBody>
                  <a:tcPr/>
                </a:tc>
                <a:tc>
                  <a:txBody>
                    <a:bodyPr/>
                    <a:lstStyle/>
                    <a:p>
                      <a:r>
                        <a:rPr lang="en-US" sz="1200" dirty="0" smtClean="0"/>
                        <a:t>MANAGEMENT</a:t>
                      </a:r>
                      <a:endParaRPr lang="en-US" sz="1200" dirty="0"/>
                    </a:p>
                  </a:txBody>
                  <a:tcPr/>
                </a:tc>
                <a:tc>
                  <a:txBody>
                    <a:bodyPr/>
                    <a:lstStyle/>
                    <a:p>
                      <a:r>
                        <a:rPr lang="en-US" sz="1200" dirty="0" smtClean="0"/>
                        <a:t>J.G. WEISEND II</a:t>
                      </a:r>
                      <a:endParaRPr lang="en-US" sz="1200" dirty="0"/>
                    </a:p>
                  </a:txBody>
                  <a:tcPr/>
                </a:tc>
                <a:tc>
                  <a:txBody>
                    <a:bodyPr/>
                    <a:lstStyle/>
                    <a:p>
                      <a:r>
                        <a:rPr lang="en-US" sz="1200" dirty="0" smtClean="0"/>
                        <a:t>NO</a:t>
                      </a:r>
                      <a:endParaRPr lang="en-US" sz="1200" dirty="0"/>
                    </a:p>
                  </a:txBody>
                  <a:tcPr/>
                </a:tc>
                <a:tc>
                  <a:txBody>
                    <a:bodyPr/>
                    <a:lstStyle/>
                    <a:p>
                      <a:endParaRPr lang="en-US" sz="1200" dirty="0"/>
                    </a:p>
                  </a:txBody>
                  <a:tcPr/>
                </a:tc>
              </a:tr>
              <a:tr h="346603">
                <a:tc>
                  <a:txBody>
                    <a:bodyPr/>
                    <a:lstStyle/>
                    <a:p>
                      <a:r>
                        <a:rPr lang="en-US" sz="1200" dirty="0" smtClean="0"/>
                        <a:t>2</a:t>
                      </a:r>
                    </a:p>
                  </a:txBody>
                  <a:tcPr/>
                </a:tc>
                <a:tc>
                  <a:txBody>
                    <a:bodyPr/>
                    <a:lstStyle/>
                    <a:p>
                      <a:r>
                        <a:rPr lang="en-US" sz="1200" dirty="0" smtClean="0"/>
                        <a:t>ACCELERATOR PHYSICS</a:t>
                      </a:r>
                      <a:endParaRPr lang="en-US" sz="1200" dirty="0"/>
                    </a:p>
                  </a:txBody>
                  <a:tcPr/>
                </a:tc>
                <a:tc>
                  <a:txBody>
                    <a:bodyPr/>
                    <a:lstStyle/>
                    <a:p>
                      <a:r>
                        <a:rPr lang="en-US" sz="1200" dirty="0" smtClean="0"/>
                        <a:t>M. ESHRAQI</a:t>
                      </a:r>
                      <a:endParaRPr lang="en-US" sz="1200" dirty="0"/>
                    </a:p>
                  </a:txBody>
                  <a:tcPr/>
                </a:tc>
                <a:tc>
                  <a:txBody>
                    <a:bodyPr/>
                    <a:lstStyle/>
                    <a:p>
                      <a:r>
                        <a:rPr lang="en-US" sz="1200" dirty="0" smtClean="0"/>
                        <a:t>NO</a:t>
                      </a:r>
                      <a:endParaRPr lang="en-US" sz="1200" dirty="0"/>
                    </a:p>
                  </a:txBody>
                  <a:tcPr/>
                </a:tc>
                <a:tc>
                  <a:txBody>
                    <a:bodyPr/>
                    <a:lstStyle/>
                    <a:p>
                      <a:endParaRPr lang="en-US" sz="1200" dirty="0"/>
                    </a:p>
                  </a:txBody>
                  <a:tcPr/>
                </a:tc>
              </a:tr>
              <a:tr h="396250">
                <a:tc>
                  <a:txBody>
                    <a:bodyPr/>
                    <a:lstStyle/>
                    <a:p>
                      <a:r>
                        <a:rPr lang="en-US" sz="1200" dirty="0" smtClean="0"/>
                        <a:t>3</a:t>
                      </a:r>
                    </a:p>
                  </a:txBody>
                  <a:tcPr/>
                </a:tc>
                <a:tc>
                  <a:txBody>
                    <a:bodyPr/>
                    <a:lstStyle/>
                    <a:p>
                      <a:r>
                        <a:rPr lang="en-US" sz="1200" dirty="0" smtClean="0"/>
                        <a:t>NORMAL</a:t>
                      </a:r>
                      <a:r>
                        <a:rPr lang="en-US" sz="1200" baseline="0" dirty="0" smtClean="0"/>
                        <a:t> CONDUCTING FRONT END</a:t>
                      </a:r>
                      <a:endParaRPr lang="en-US" sz="1200" dirty="0"/>
                    </a:p>
                  </a:txBody>
                  <a:tcPr/>
                </a:tc>
                <a:tc>
                  <a:txBody>
                    <a:bodyPr/>
                    <a:lstStyle/>
                    <a:p>
                      <a:r>
                        <a:rPr lang="en-US" sz="1200" kern="1200" dirty="0" smtClean="0">
                          <a:solidFill>
                            <a:schemeClr val="dk1"/>
                          </a:solidFill>
                          <a:latin typeface="+mn-lt"/>
                          <a:ea typeface="+mn-ea"/>
                          <a:cs typeface="+mn-cs"/>
                        </a:rPr>
                        <a:t>S. GAMMINO  </a:t>
                      </a:r>
                      <a:endParaRPr lang="en-US" sz="1200" dirty="0"/>
                    </a:p>
                  </a:txBody>
                  <a:tcPr/>
                </a:tc>
                <a:tc>
                  <a:txBody>
                    <a:bodyPr/>
                    <a:lstStyle/>
                    <a:p>
                      <a:r>
                        <a:rPr lang="en-US" sz="1200" dirty="0" smtClean="0"/>
                        <a:t>YES</a:t>
                      </a:r>
                      <a:endParaRPr lang="en-US" sz="12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A. PONTON</a:t>
                      </a:r>
                      <a:r>
                        <a:rPr lang="en-US" sz="1200" dirty="0" smtClean="0">
                          <a:effectLst/>
                        </a:rPr>
                        <a:t> </a:t>
                      </a:r>
                      <a:endParaRPr lang="en-US" sz="1200" dirty="0" smtClean="0"/>
                    </a:p>
                    <a:p>
                      <a:endParaRPr lang="en-US" sz="1200" dirty="0"/>
                    </a:p>
                  </a:txBody>
                  <a:tcPr/>
                </a:tc>
              </a:tr>
              <a:tr h="269737">
                <a:tc>
                  <a:txBody>
                    <a:bodyPr/>
                    <a:lstStyle/>
                    <a:p>
                      <a:r>
                        <a:rPr lang="en-US" sz="1200" dirty="0" smtClean="0"/>
                        <a:t>4</a:t>
                      </a:r>
                      <a:endParaRPr lang="en-US" sz="1200" dirty="0"/>
                    </a:p>
                  </a:txBody>
                  <a:tcPr/>
                </a:tc>
                <a:tc>
                  <a:txBody>
                    <a:bodyPr/>
                    <a:lstStyle/>
                    <a:p>
                      <a:r>
                        <a:rPr lang="en-US" sz="1200" dirty="0" smtClean="0"/>
                        <a:t>SPOKE CRYOMODULES</a:t>
                      </a:r>
                      <a:endParaRPr lang="en-US" sz="1200" dirty="0"/>
                    </a:p>
                  </a:txBody>
                  <a:tcPr/>
                </a:tc>
                <a:tc>
                  <a:txBody>
                    <a:bodyPr/>
                    <a:lstStyle/>
                    <a:p>
                      <a:r>
                        <a:rPr lang="en-US" sz="1200" kern="1200" dirty="0" smtClean="0">
                          <a:solidFill>
                            <a:schemeClr val="dk1"/>
                          </a:solidFill>
                          <a:latin typeface="+mn-lt"/>
                          <a:ea typeface="+mn-ea"/>
                          <a:cs typeface="+mn-cs"/>
                        </a:rPr>
                        <a:t>S. BOUSSON </a:t>
                      </a:r>
                      <a:endParaRPr lang="en-US" sz="1200" dirty="0"/>
                    </a:p>
                  </a:txBody>
                  <a:tcPr/>
                </a:tc>
                <a:tc>
                  <a:txBody>
                    <a:bodyPr/>
                    <a:lstStyle/>
                    <a:p>
                      <a:r>
                        <a:rPr lang="en-US" sz="1200" dirty="0" smtClean="0"/>
                        <a:t>YES</a:t>
                      </a:r>
                      <a:endParaRPr lang="en-US" sz="1200" dirty="0"/>
                    </a:p>
                  </a:txBody>
                  <a:tcPr/>
                </a:tc>
                <a:tc>
                  <a:txBody>
                    <a:bodyPr/>
                    <a:lstStyle/>
                    <a:p>
                      <a:r>
                        <a:rPr lang="en-US" sz="1200" dirty="0" smtClean="0"/>
                        <a:t>S. M0LLORY</a:t>
                      </a:r>
                      <a:endParaRPr lang="en-US" sz="1200" dirty="0"/>
                    </a:p>
                  </a:txBody>
                  <a:tcPr/>
                </a:tc>
              </a:tr>
              <a:tr h="246472">
                <a:tc>
                  <a:txBody>
                    <a:bodyPr/>
                    <a:lstStyle/>
                    <a:p>
                      <a:r>
                        <a:rPr lang="en-US" sz="1200" dirty="0" smtClean="0"/>
                        <a:t>5</a:t>
                      </a:r>
                      <a:endParaRPr lang="en-US" sz="1200" dirty="0"/>
                    </a:p>
                  </a:txBody>
                  <a:tcPr/>
                </a:tc>
                <a:tc>
                  <a:txBody>
                    <a:bodyPr/>
                    <a:lstStyle/>
                    <a:p>
                      <a:r>
                        <a:rPr lang="en-US" sz="1200" dirty="0" smtClean="0"/>
                        <a:t>ELLIPTICAL CRYOMODULES</a:t>
                      </a:r>
                      <a:endParaRPr lang="en-US" sz="1200" dirty="0"/>
                    </a:p>
                  </a:txBody>
                  <a:tcPr/>
                </a:tc>
                <a:tc>
                  <a:txBody>
                    <a:bodyPr/>
                    <a:lstStyle/>
                    <a:p>
                      <a:r>
                        <a:rPr lang="en-US" sz="1200" dirty="0" smtClean="0"/>
                        <a:t>P. BOSLAND</a:t>
                      </a:r>
                      <a:endParaRPr lang="en-US" sz="1200" dirty="0"/>
                    </a:p>
                  </a:txBody>
                  <a:tcPr/>
                </a:tc>
                <a:tc>
                  <a:txBody>
                    <a:bodyPr/>
                    <a:lstStyle/>
                    <a:p>
                      <a:r>
                        <a:rPr lang="en-US" sz="1200" dirty="0" smtClean="0"/>
                        <a:t>YES</a:t>
                      </a:r>
                      <a:endParaRPr lang="en-US" sz="1200" dirty="0"/>
                    </a:p>
                  </a:txBody>
                  <a:tcPr/>
                </a:tc>
                <a:tc>
                  <a:txBody>
                    <a:bodyPr/>
                    <a:lstStyle/>
                    <a:p>
                      <a:r>
                        <a:rPr lang="en-US" sz="1200" dirty="0" smtClean="0"/>
                        <a:t>C. DARVE</a:t>
                      </a:r>
                      <a:endParaRPr lang="en-US" sz="1200" dirty="0"/>
                    </a:p>
                  </a:txBody>
                  <a:tcPr/>
                </a:tc>
              </a:tr>
              <a:tr h="235570">
                <a:tc>
                  <a:txBody>
                    <a:bodyPr/>
                    <a:lstStyle/>
                    <a:p>
                      <a:r>
                        <a:rPr lang="en-US" sz="1200" dirty="0" smtClean="0"/>
                        <a:t>6</a:t>
                      </a:r>
                      <a:endParaRPr lang="en-US" sz="1200" dirty="0"/>
                    </a:p>
                  </a:txBody>
                  <a:tcPr/>
                </a:tc>
                <a:tc>
                  <a:txBody>
                    <a:bodyPr/>
                    <a:lstStyle/>
                    <a:p>
                      <a:r>
                        <a:rPr lang="en-US" sz="1200" dirty="0" smtClean="0"/>
                        <a:t>HEBT &amp; MAGNETS</a:t>
                      </a:r>
                      <a:endParaRPr lang="en-US" sz="1200" dirty="0"/>
                    </a:p>
                  </a:txBody>
                  <a:tcPr/>
                </a:tc>
                <a:tc>
                  <a:txBody>
                    <a:bodyPr/>
                    <a:lstStyle/>
                    <a:p>
                      <a:r>
                        <a:rPr lang="en-US" sz="1200" dirty="0" smtClean="0"/>
                        <a:t>S. </a:t>
                      </a:r>
                      <a:r>
                        <a:rPr lang="en-US" sz="1200" kern="1200" dirty="0" smtClean="0">
                          <a:solidFill>
                            <a:schemeClr val="dk1"/>
                          </a:solidFill>
                          <a:latin typeface="+mn-lt"/>
                          <a:ea typeface="+mn-ea"/>
                          <a:cs typeface="+mn-cs"/>
                        </a:rPr>
                        <a:t>MØLLER </a:t>
                      </a:r>
                      <a:endParaRPr lang="en-US" sz="1200" dirty="0"/>
                    </a:p>
                  </a:txBody>
                  <a:tcPr/>
                </a:tc>
                <a:tc>
                  <a:txBody>
                    <a:bodyPr/>
                    <a:lstStyle/>
                    <a:p>
                      <a:r>
                        <a:rPr lang="en-US" sz="1200" dirty="0" smtClean="0"/>
                        <a:t>YES</a:t>
                      </a:r>
                      <a:endParaRPr lang="en-US" sz="1200" dirty="0"/>
                    </a:p>
                  </a:txBody>
                  <a:tcPr/>
                </a:tc>
                <a:tc>
                  <a:txBody>
                    <a:bodyPr/>
                    <a:lstStyle/>
                    <a:p>
                      <a:r>
                        <a:rPr lang="en-US" sz="1200" dirty="0" smtClean="0"/>
                        <a:t>P. LADD</a:t>
                      </a:r>
                      <a:endParaRPr lang="en-US" sz="1200" dirty="0"/>
                    </a:p>
                  </a:txBody>
                  <a:tcPr/>
                </a:tc>
              </a:tr>
              <a:tr h="235570">
                <a:tc>
                  <a:txBody>
                    <a:bodyPr/>
                    <a:lstStyle/>
                    <a:p>
                      <a:r>
                        <a:rPr lang="en-US" sz="1200" dirty="0" smtClean="0"/>
                        <a:t>7</a:t>
                      </a:r>
                      <a:endParaRPr lang="en-US" sz="1200" dirty="0"/>
                    </a:p>
                  </a:txBody>
                  <a:tcPr/>
                </a:tc>
                <a:tc>
                  <a:txBody>
                    <a:bodyPr/>
                    <a:lstStyle/>
                    <a:p>
                      <a:r>
                        <a:rPr lang="en-US" sz="1200" dirty="0" smtClean="0"/>
                        <a:t>BEAM DIAGNOSTICS</a:t>
                      </a:r>
                      <a:endParaRPr lang="en-US" sz="1200" dirty="0"/>
                    </a:p>
                  </a:txBody>
                  <a:tcPr/>
                </a:tc>
                <a:tc>
                  <a:txBody>
                    <a:bodyPr/>
                    <a:lstStyle/>
                    <a:p>
                      <a:r>
                        <a:rPr lang="en-US" sz="1200" dirty="0" smtClean="0"/>
                        <a:t>A. JANSSON</a:t>
                      </a:r>
                      <a:endParaRPr lang="en-US" sz="1200" dirty="0"/>
                    </a:p>
                  </a:txBody>
                  <a:tcPr/>
                </a:tc>
                <a:tc>
                  <a:txBody>
                    <a:bodyPr/>
                    <a:lstStyle/>
                    <a:p>
                      <a:r>
                        <a:rPr lang="en-US" sz="1200" dirty="0" smtClean="0"/>
                        <a:t>NO</a:t>
                      </a:r>
                      <a:endParaRPr lang="en-US" sz="1200" dirty="0"/>
                    </a:p>
                  </a:txBody>
                  <a:tcPr/>
                </a:tc>
                <a:tc>
                  <a:txBody>
                    <a:bodyPr/>
                    <a:lstStyle/>
                    <a:p>
                      <a:endParaRPr lang="en-US" sz="1200" dirty="0"/>
                    </a:p>
                  </a:txBody>
                  <a:tcPr/>
                </a:tc>
              </a:tr>
              <a:tr h="235570">
                <a:tc>
                  <a:txBody>
                    <a:bodyPr/>
                    <a:lstStyle/>
                    <a:p>
                      <a:r>
                        <a:rPr lang="en-US" sz="1200" dirty="0" smtClean="0"/>
                        <a:t>8</a:t>
                      </a:r>
                      <a:endParaRPr lang="en-US" sz="1200" dirty="0"/>
                    </a:p>
                  </a:txBody>
                  <a:tcPr/>
                </a:tc>
                <a:tc>
                  <a:txBody>
                    <a:bodyPr/>
                    <a:lstStyle/>
                    <a:p>
                      <a:r>
                        <a:rPr lang="en-US" sz="1200" dirty="0" smtClean="0"/>
                        <a:t>RF SYSTEMS</a:t>
                      </a:r>
                      <a:endParaRPr lang="en-US" sz="1200" dirty="0"/>
                    </a:p>
                  </a:txBody>
                  <a:tcPr/>
                </a:tc>
                <a:tc>
                  <a:txBody>
                    <a:bodyPr/>
                    <a:lstStyle/>
                    <a:p>
                      <a:r>
                        <a:rPr lang="en-US" sz="1200" dirty="0" smtClean="0"/>
                        <a:t>A. SUNESSON</a:t>
                      </a:r>
                      <a:endParaRPr lang="en-US" sz="1200" dirty="0"/>
                    </a:p>
                  </a:txBody>
                  <a:tcPr/>
                </a:tc>
                <a:tc>
                  <a:txBody>
                    <a:bodyPr/>
                    <a:lstStyle/>
                    <a:p>
                      <a:r>
                        <a:rPr lang="en-US" sz="1200" dirty="0" smtClean="0"/>
                        <a:t>NO</a:t>
                      </a:r>
                      <a:endParaRPr lang="en-US" sz="1200" dirty="0"/>
                    </a:p>
                  </a:txBody>
                  <a:tcPr/>
                </a:tc>
                <a:tc>
                  <a:txBody>
                    <a:bodyPr/>
                    <a:lstStyle/>
                    <a:p>
                      <a:r>
                        <a:rPr lang="en-US" sz="1200" dirty="0" smtClean="0"/>
                        <a:t> </a:t>
                      </a:r>
                      <a:endParaRPr lang="en-US" sz="1200" dirty="0"/>
                    </a:p>
                  </a:txBody>
                  <a:tcPr/>
                </a:tc>
              </a:tr>
              <a:tr h="346603">
                <a:tc>
                  <a:txBody>
                    <a:bodyPr/>
                    <a:lstStyle/>
                    <a:p>
                      <a:r>
                        <a:rPr lang="en-US" sz="1200" dirty="0" smtClean="0"/>
                        <a:t>99</a:t>
                      </a:r>
                      <a:endParaRPr lang="en-US" sz="1200" dirty="0"/>
                    </a:p>
                  </a:txBody>
                  <a:tcPr/>
                </a:tc>
                <a:tc>
                  <a:txBody>
                    <a:bodyPr/>
                    <a:lstStyle/>
                    <a:p>
                      <a:r>
                        <a:rPr lang="en-US" sz="1200" dirty="0" smtClean="0"/>
                        <a:t>ACCEL INFRASTRUCTURE</a:t>
                      </a:r>
                      <a:r>
                        <a:rPr lang="en-US" sz="1200" baseline="0" dirty="0" smtClean="0"/>
                        <a:t> &amp; INSTALLATION</a:t>
                      </a:r>
                      <a:endParaRPr lang="en-US" sz="1200" dirty="0"/>
                    </a:p>
                  </a:txBody>
                  <a:tcPr/>
                </a:tc>
                <a:tc>
                  <a:txBody>
                    <a:bodyPr/>
                    <a:lstStyle/>
                    <a:p>
                      <a:r>
                        <a:rPr lang="en-US" sz="1200" dirty="0" smtClean="0"/>
                        <a:t>G. LANFRANCO</a:t>
                      </a:r>
                      <a:endParaRPr lang="en-US" sz="1200" dirty="0"/>
                    </a:p>
                  </a:txBody>
                  <a:tcPr/>
                </a:tc>
                <a:tc>
                  <a:txBody>
                    <a:bodyPr/>
                    <a:lstStyle/>
                    <a:p>
                      <a:r>
                        <a:rPr lang="en-US" sz="1200" dirty="0" smtClean="0"/>
                        <a:t>NO</a:t>
                      </a:r>
                      <a:endParaRPr lang="en-US" sz="1200" dirty="0"/>
                    </a:p>
                  </a:txBody>
                  <a:tcPr/>
                </a:tc>
                <a:tc>
                  <a:txBody>
                    <a:bodyPr/>
                    <a:lstStyle/>
                    <a:p>
                      <a:endParaRPr lang="en-US" sz="1200" dirty="0"/>
                    </a:p>
                  </a:txBody>
                  <a:tcPr/>
                </a:tc>
              </a:tr>
              <a:tr h="247425">
                <a:tc>
                  <a:txBody>
                    <a:bodyPr/>
                    <a:lstStyle/>
                    <a:p>
                      <a:r>
                        <a:rPr lang="en-US" sz="1200" dirty="0" smtClean="0"/>
                        <a:t>10</a:t>
                      </a:r>
                      <a:endParaRPr lang="en-US" sz="1200" dirty="0"/>
                    </a:p>
                  </a:txBody>
                  <a:tcPr/>
                </a:tc>
                <a:tc>
                  <a:txBody>
                    <a:bodyPr/>
                    <a:lstStyle/>
                    <a:p>
                      <a:r>
                        <a:rPr lang="en-US" sz="1200" dirty="0" smtClean="0"/>
                        <a:t>TEST</a:t>
                      </a:r>
                      <a:r>
                        <a:rPr lang="en-US" sz="1200" baseline="0" dirty="0" smtClean="0"/>
                        <a:t> STANDS</a:t>
                      </a:r>
                      <a:endParaRPr lang="en-US" sz="1200" dirty="0"/>
                    </a:p>
                  </a:txBody>
                  <a:tcPr/>
                </a:tc>
                <a:tc>
                  <a:txBody>
                    <a:bodyPr/>
                    <a:lstStyle/>
                    <a:p>
                      <a:r>
                        <a:rPr lang="en-US" sz="1200" dirty="0" smtClean="0"/>
                        <a:t>W. HEES</a:t>
                      </a:r>
                      <a:endParaRPr lang="en-US" sz="1200" dirty="0"/>
                    </a:p>
                  </a:txBody>
                  <a:tcPr/>
                </a:tc>
                <a:tc>
                  <a:txBody>
                    <a:bodyPr/>
                    <a:lstStyle/>
                    <a:p>
                      <a:r>
                        <a:rPr lang="en-US" sz="1200" dirty="0" smtClean="0"/>
                        <a:t>MIXED</a:t>
                      </a:r>
                      <a:endParaRPr lang="en-US" sz="1200" dirty="0"/>
                    </a:p>
                  </a:txBody>
                  <a:tcPr/>
                </a:tc>
                <a:tc>
                  <a:txBody>
                    <a:bodyPr/>
                    <a:lstStyle/>
                    <a:p>
                      <a:r>
                        <a:rPr lang="en-US" sz="1200" dirty="0" smtClean="0"/>
                        <a:t>W. HEES</a:t>
                      </a:r>
                      <a:endParaRPr lang="en-US" sz="1200" dirty="0"/>
                    </a:p>
                  </a:txBody>
                  <a:tcPr/>
                </a:tc>
              </a:tr>
              <a:tr h="285526">
                <a:tc>
                  <a:txBody>
                    <a:bodyPr/>
                    <a:lstStyle/>
                    <a:p>
                      <a:r>
                        <a:rPr lang="en-US" sz="1200" dirty="0" smtClean="0"/>
                        <a:t>11</a:t>
                      </a:r>
                      <a:endParaRPr lang="en-US" sz="1200" dirty="0"/>
                    </a:p>
                  </a:txBody>
                  <a:tcPr/>
                </a:tc>
                <a:tc>
                  <a:txBody>
                    <a:bodyPr/>
                    <a:lstStyle/>
                    <a:p>
                      <a:r>
                        <a:rPr lang="en-US" sz="1200" dirty="0" smtClean="0"/>
                        <a:t>CRYOGENICS</a:t>
                      </a:r>
                      <a:endParaRPr lang="en-US" sz="1200" dirty="0"/>
                    </a:p>
                  </a:txBody>
                  <a:tcPr/>
                </a:tc>
                <a:tc>
                  <a:txBody>
                    <a:bodyPr/>
                    <a:lstStyle/>
                    <a:p>
                      <a:r>
                        <a:rPr lang="en-US" sz="1200" dirty="0" smtClean="0"/>
                        <a:t>P. </a:t>
                      </a:r>
                      <a:r>
                        <a:rPr lang="en-US" sz="1200" smtClean="0"/>
                        <a:t>ARNOLD</a:t>
                      </a:r>
                      <a:endParaRPr lang="en-US" sz="1200" dirty="0"/>
                    </a:p>
                  </a:txBody>
                  <a:tcPr/>
                </a:tc>
                <a:tc>
                  <a:txBody>
                    <a:bodyPr/>
                    <a:lstStyle/>
                    <a:p>
                      <a:r>
                        <a:rPr lang="en-US" sz="1200" dirty="0" smtClean="0"/>
                        <a:t>NO</a:t>
                      </a:r>
                      <a:endParaRPr lang="en-US" sz="1200" dirty="0"/>
                    </a:p>
                  </a:txBody>
                  <a:tcPr/>
                </a:tc>
                <a:tc>
                  <a:txBody>
                    <a:bodyPr/>
                    <a:lstStyle/>
                    <a:p>
                      <a:endParaRPr lang="en-US" sz="1200" dirty="0"/>
                    </a:p>
                  </a:txBody>
                  <a:tcPr/>
                </a:tc>
              </a:tr>
              <a:tr h="235570">
                <a:tc>
                  <a:txBody>
                    <a:bodyPr/>
                    <a:lstStyle/>
                    <a:p>
                      <a:r>
                        <a:rPr lang="en-US" sz="1200" dirty="0" smtClean="0"/>
                        <a:t>12</a:t>
                      </a:r>
                      <a:endParaRPr lang="en-US" sz="1200" dirty="0"/>
                    </a:p>
                  </a:txBody>
                  <a:tcPr/>
                </a:tc>
                <a:tc>
                  <a:txBody>
                    <a:bodyPr/>
                    <a:lstStyle/>
                    <a:p>
                      <a:r>
                        <a:rPr lang="en-US" sz="1200" dirty="0" smtClean="0"/>
                        <a:t>VACUUM</a:t>
                      </a:r>
                      <a:endParaRPr lang="en-US" sz="1200" dirty="0"/>
                    </a:p>
                  </a:txBody>
                  <a:tcPr/>
                </a:tc>
                <a:tc>
                  <a:txBody>
                    <a:bodyPr/>
                    <a:lstStyle/>
                    <a:p>
                      <a:r>
                        <a:rPr lang="en-US" sz="1200" dirty="0" smtClean="0"/>
                        <a:t>P. LADD</a:t>
                      </a:r>
                      <a:endParaRPr lang="en-US" sz="1200" dirty="0"/>
                    </a:p>
                  </a:txBody>
                  <a:tcPr/>
                </a:tc>
                <a:tc>
                  <a:txBody>
                    <a:bodyPr/>
                    <a:lstStyle/>
                    <a:p>
                      <a:r>
                        <a:rPr lang="en-US" sz="1200" dirty="0" smtClean="0"/>
                        <a:t>NO</a:t>
                      </a:r>
                      <a:endParaRPr lang="en-US" sz="1200" dirty="0"/>
                    </a:p>
                  </a:txBody>
                  <a:tcPr/>
                </a:tc>
                <a:tc>
                  <a:txBody>
                    <a:bodyPr/>
                    <a:lstStyle/>
                    <a:p>
                      <a:endParaRPr lang="en-US" sz="1200" dirty="0"/>
                    </a:p>
                  </a:txBody>
                  <a:tcPr/>
                </a:tc>
              </a:tr>
              <a:tr h="235570">
                <a:tc>
                  <a:txBody>
                    <a:bodyPr/>
                    <a:lstStyle/>
                    <a:p>
                      <a:r>
                        <a:rPr lang="en-US" sz="1200" dirty="0" smtClean="0"/>
                        <a:t>13</a:t>
                      </a:r>
                      <a:endParaRPr lang="en-US" sz="1200" dirty="0"/>
                    </a:p>
                  </a:txBody>
                  <a:tcPr/>
                </a:tc>
                <a:tc>
                  <a:txBody>
                    <a:bodyPr/>
                    <a:lstStyle/>
                    <a:p>
                      <a:r>
                        <a:rPr lang="en-US" sz="1200" dirty="0" smtClean="0"/>
                        <a:t>SAFETY &amp; RELIABILITY</a:t>
                      </a:r>
                      <a:endParaRPr lang="en-US" sz="1200" dirty="0"/>
                    </a:p>
                  </a:txBody>
                  <a:tcPr/>
                </a:tc>
                <a:tc>
                  <a:txBody>
                    <a:bodyPr/>
                    <a:lstStyle/>
                    <a:p>
                      <a:r>
                        <a:rPr lang="en-US" sz="1200" dirty="0" smtClean="0"/>
                        <a:t>A.  JANSSON</a:t>
                      </a:r>
                      <a:endParaRPr lang="en-US" sz="1200" dirty="0"/>
                    </a:p>
                  </a:txBody>
                  <a:tcPr/>
                </a:tc>
                <a:tc>
                  <a:txBody>
                    <a:bodyPr/>
                    <a:lstStyle/>
                    <a:p>
                      <a:r>
                        <a:rPr lang="en-US" sz="1200" dirty="0" smtClean="0"/>
                        <a:t>NO</a:t>
                      </a:r>
                      <a:endParaRPr lang="en-US" sz="1200" dirty="0"/>
                    </a:p>
                  </a:txBody>
                  <a:tcPr/>
                </a:tc>
                <a:tc>
                  <a:txBody>
                    <a:bodyPr/>
                    <a:lstStyle/>
                    <a:p>
                      <a:endParaRPr lang="en-US" sz="1200" dirty="0"/>
                    </a:p>
                  </a:txBody>
                  <a:tcPr/>
                </a:tc>
              </a:tr>
              <a:tr h="235570">
                <a:tc>
                  <a:txBody>
                    <a:bodyPr/>
                    <a:lstStyle/>
                    <a:p>
                      <a:r>
                        <a:rPr lang="en-US" sz="1200" dirty="0" smtClean="0"/>
                        <a:t>14</a:t>
                      </a:r>
                      <a:endParaRPr lang="en-US" sz="1200" dirty="0"/>
                    </a:p>
                  </a:txBody>
                  <a:tcPr/>
                </a:tc>
                <a:tc>
                  <a:txBody>
                    <a:bodyPr/>
                    <a:lstStyle/>
                    <a:p>
                      <a:r>
                        <a:rPr lang="en-US" sz="1200" dirty="0" smtClean="0"/>
                        <a:t>REDESIGN</a:t>
                      </a:r>
                      <a:r>
                        <a:rPr lang="en-US" sz="1200" baseline="0" dirty="0" smtClean="0"/>
                        <a:t> EFFORT</a:t>
                      </a:r>
                      <a:endParaRPr lang="en-US" sz="1200" dirty="0"/>
                    </a:p>
                  </a:txBody>
                  <a:tcPr/>
                </a:tc>
                <a:tc>
                  <a:txBody>
                    <a:bodyPr/>
                    <a:lstStyle/>
                    <a:p>
                      <a:r>
                        <a:rPr lang="en-US" sz="1200" dirty="0" smtClean="0"/>
                        <a:t>D.</a:t>
                      </a:r>
                      <a:r>
                        <a:rPr lang="en-US" sz="1200" baseline="0" dirty="0" smtClean="0"/>
                        <a:t> </a:t>
                      </a:r>
                      <a:r>
                        <a:rPr lang="en-US" sz="1200" baseline="0" dirty="0" err="1" smtClean="0"/>
                        <a:t>McGINNIS</a:t>
                      </a:r>
                      <a:endParaRPr lang="en-US" sz="1200" dirty="0"/>
                    </a:p>
                  </a:txBody>
                  <a:tcPr/>
                </a:tc>
                <a:tc>
                  <a:txBody>
                    <a:bodyPr/>
                    <a:lstStyle/>
                    <a:p>
                      <a:r>
                        <a:rPr lang="en-US" sz="1200" dirty="0" smtClean="0"/>
                        <a:t>NO</a:t>
                      </a:r>
                      <a:endParaRPr lang="en-US" sz="1200" dirty="0"/>
                    </a:p>
                  </a:txBody>
                  <a:tcPr/>
                </a:tc>
                <a:tc>
                  <a:txBody>
                    <a:bodyPr/>
                    <a:lstStyle/>
                    <a:p>
                      <a:endParaRPr lang="en-US" sz="1200" dirty="0"/>
                    </a:p>
                  </a:txBody>
                  <a:tcPr/>
                </a:tc>
              </a:tr>
              <a:tr h="235570">
                <a:tc>
                  <a:txBody>
                    <a:bodyPr/>
                    <a:lstStyle/>
                    <a:p>
                      <a:r>
                        <a:rPr lang="en-US" sz="1200" dirty="0" smtClean="0"/>
                        <a:t>15</a:t>
                      </a:r>
                      <a:endParaRPr lang="en-US" sz="1200" dirty="0"/>
                    </a:p>
                  </a:txBody>
                  <a:tcPr/>
                </a:tc>
                <a:tc>
                  <a:txBody>
                    <a:bodyPr/>
                    <a:lstStyle/>
                    <a:p>
                      <a:r>
                        <a:rPr lang="en-US" sz="1200" dirty="0" smtClean="0"/>
                        <a:t>COOLING</a:t>
                      </a:r>
                      <a:r>
                        <a:rPr lang="en-US" sz="1200" baseline="0" dirty="0" smtClean="0"/>
                        <a:t> &amp; ELECTRICAL SUPPORT</a:t>
                      </a:r>
                      <a:endParaRPr lang="en-US" sz="1200" dirty="0"/>
                    </a:p>
                  </a:txBody>
                  <a:tcPr/>
                </a:tc>
                <a:tc>
                  <a:txBody>
                    <a:bodyPr/>
                    <a:lstStyle/>
                    <a:p>
                      <a:r>
                        <a:rPr lang="en-US" sz="1200" dirty="0" smtClean="0"/>
                        <a:t>F. JENSEN</a:t>
                      </a:r>
                      <a:endParaRPr lang="en-US" sz="1200" dirty="0"/>
                    </a:p>
                  </a:txBody>
                  <a:tcPr/>
                </a:tc>
                <a:tc>
                  <a:txBody>
                    <a:bodyPr/>
                    <a:lstStyle/>
                    <a:p>
                      <a:r>
                        <a:rPr lang="en-US" sz="1200" dirty="0" smtClean="0"/>
                        <a:t>NO</a:t>
                      </a:r>
                      <a:endParaRPr lang="en-US" sz="1200" dirty="0"/>
                    </a:p>
                  </a:txBody>
                  <a:tcPr/>
                </a:tc>
                <a:tc>
                  <a:txBody>
                    <a:bodyPr/>
                    <a:lstStyle/>
                    <a:p>
                      <a:endParaRPr lang="en-US" sz="1200" dirty="0"/>
                    </a:p>
                  </a:txBody>
                  <a:tcPr/>
                </a:tc>
              </a:tr>
            </a:tbl>
          </a:graphicData>
        </a:graphic>
      </p:graphicFrame>
    </p:spTree>
    <p:extLst>
      <p:ext uri="{BB962C8B-B14F-4D97-AF65-F5344CB8AC3E}">
        <p14:creationId xmlns:p14="http://schemas.microsoft.com/office/powerpoint/2010/main" val="3150933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502792"/>
            <a:ext cx="3041207"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WP8: RF Systems</a:t>
            </a:r>
          </a:p>
        </p:txBody>
      </p:sp>
      <p:sp>
        <p:nvSpPr>
          <p:cNvPr id="2" name="Content Placeholder 1"/>
          <p:cNvSpPr>
            <a:spLocks noGrp="1"/>
          </p:cNvSpPr>
          <p:nvPr>
            <p:ph idx="1"/>
          </p:nvPr>
        </p:nvSpPr>
        <p:spPr>
          <a:xfrm>
            <a:off x="66296" y="1580218"/>
            <a:ext cx="8229600" cy="3795789"/>
          </a:xfrm>
        </p:spPr>
        <p:txBody>
          <a:bodyPr/>
          <a:lstStyle/>
          <a:p>
            <a:pPr marL="285750" indent="-285750"/>
            <a:r>
              <a:rPr lang="en-US" sz="2800" dirty="0" smtClean="0"/>
              <a:t>Issues</a:t>
            </a:r>
            <a:r>
              <a:rPr lang="en-US" sz="2800" dirty="0"/>
              <a:t>:</a:t>
            </a:r>
          </a:p>
          <a:p>
            <a:pPr marL="800100" lvl="1" indent="-342900">
              <a:buFont typeface="Arial"/>
              <a:buChar char="•"/>
            </a:pPr>
            <a:r>
              <a:rPr lang="en-US" dirty="0"/>
              <a:t>704 power coupler conditioning still under discussion</a:t>
            </a:r>
          </a:p>
          <a:p>
            <a:pPr marL="800100" lvl="1" indent="-342900">
              <a:buFont typeface="Arial"/>
              <a:buChar char="•"/>
            </a:pPr>
            <a:r>
              <a:rPr lang="en-US" dirty="0"/>
              <a:t>The review of the modulator prototype tender returns may need an external jury committee. This will delay the decision, and there is a risk that the contract award rolls over into 2014.</a:t>
            </a:r>
          </a:p>
          <a:p>
            <a:pPr marL="800100" lvl="1" indent="-342900">
              <a:buFont typeface="Arial"/>
              <a:buChar char="•"/>
            </a:pPr>
            <a:r>
              <a:rPr lang="en-US" dirty="0"/>
              <a:t>The modulator prototype for CERN will roll over to </a:t>
            </a:r>
            <a:r>
              <a:rPr lang="en-US" dirty="0" smtClean="0"/>
              <a:t>Jan </a:t>
            </a:r>
            <a:r>
              <a:rPr lang="en-US" dirty="0"/>
              <a:t>2014.</a:t>
            </a:r>
          </a:p>
          <a:p>
            <a:pPr marL="342900" indent="-342900">
              <a:buFont typeface="Arial"/>
              <a:buChar char="•"/>
            </a:pPr>
            <a:endParaRPr lang="en-US" dirty="0"/>
          </a:p>
          <a:p>
            <a:endParaRPr lang="en-US" dirty="0"/>
          </a:p>
          <a:p>
            <a:pPr marL="914400" lvl="2" indent="0">
              <a:buNone/>
            </a:pPr>
            <a:endParaRPr lang="en-US" sz="1800" dirty="0" smtClean="0"/>
          </a:p>
          <a:p>
            <a:pPr marL="0" indent="0">
              <a:buNone/>
            </a:pPr>
            <a:endParaRPr lang="en-US" sz="1800" dirty="0" smtClean="0"/>
          </a:p>
          <a:p>
            <a:pPr marL="0" indent="0">
              <a:buNone/>
            </a:pPr>
            <a:endParaRPr lang="en-US" sz="1800" u="sng" dirty="0" smtClean="0"/>
          </a:p>
          <a:p>
            <a:pPr marL="0" indent="0">
              <a:buNone/>
            </a:pPr>
            <a:endParaRPr lang="en-US" sz="1800" dirty="0"/>
          </a:p>
        </p:txBody>
      </p:sp>
    </p:spTree>
    <p:extLst>
      <p:ext uri="{BB962C8B-B14F-4D97-AF65-F5344CB8AC3E}">
        <p14:creationId xmlns:p14="http://schemas.microsoft.com/office/powerpoint/2010/main" val="2381864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33458"/>
            <a:ext cx="3289472"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WP10: Test Stands</a:t>
            </a:r>
          </a:p>
        </p:txBody>
      </p:sp>
      <p:sp>
        <p:nvSpPr>
          <p:cNvPr id="3" name="Content Placeholder 2"/>
          <p:cNvSpPr>
            <a:spLocks noGrp="1"/>
          </p:cNvSpPr>
          <p:nvPr>
            <p:ph idx="1"/>
          </p:nvPr>
        </p:nvSpPr>
        <p:spPr>
          <a:xfrm>
            <a:off x="144928" y="1478626"/>
            <a:ext cx="8229600" cy="5193107"/>
          </a:xfrm>
        </p:spPr>
        <p:txBody>
          <a:bodyPr/>
          <a:lstStyle/>
          <a:p>
            <a:r>
              <a:rPr lang="en-US" sz="2800" dirty="0" smtClean="0"/>
              <a:t>Achievements </a:t>
            </a:r>
          </a:p>
          <a:p>
            <a:r>
              <a:rPr lang="en-US" dirty="0" smtClean="0"/>
              <a:t>Phase </a:t>
            </a:r>
            <a:r>
              <a:rPr lang="en-US" dirty="0"/>
              <a:t>I: </a:t>
            </a:r>
            <a:endParaRPr lang="en-US" dirty="0" smtClean="0"/>
          </a:p>
          <a:p>
            <a:pPr marL="800100" lvl="1" indent="-342900">
              <a:buFont typeface="Arial"/>
              <a:buChar char="•"/>
            </a:pPr>
            <a:r>
              <a:rPr lang="en-US" dirty="0" smtClean="0"/>
              <a:t>Defined </a:t>
            </a:r>
            <a:r>
              <a:rPr lang="en-US" dirty="0"/>
              <a:t>with LU the location location of test stand. This completes a project milestone.</a:t>
            </a:r>
          </a:p>
          <a:p>
            <a:pPr marL="800100" lvl="1" indent="-342900">
              <a:buFont typeface="Arial"/>
              <a:buChar char="•"/>
            </a:pPr>
            <a:r>
              <a:rPr lang="en-US" dirty="0" smtClean="0"/>
              <a:t>Progress </a:t>
            </a:r>
            <a:r>
              <a:rPr lang="en-US" dirty="0"/>
              <a:t>on equipment choice for power </a:t>
            </a:r>
            <a:r>
              <a:rPr lang="en-US" dirty="0" smtClean="0"/>
              <a:t>transformer and cooling </a:t>
            </a:r>
            <a:r>
              <a:rPr lang="en-US" dirty="0"/>
              <a:t>received budget </a:t>
            </a:r>
            <a:r>
              <a:rPr lang="en-US" dirty="0" smtClean="0"/>
              <a:t>offers</a:t>
            </a:r>
          </a:p>
          <a:p>
            <a:pPr marL="800100" lvl="1" indent="-342900">
              <a:buFont typeface="Arial"/>
              <a:buChar char="•"/>
            </a:pPr>
            <a:r>
              <a:rPr lang="en-US" dirty="0" smtClean="0"/>
              <a:t>Advanced </a:t>
            </a:r>
            <a:r>
              <a:rPr lang="en-US" dirty="0"/>
              <a:t>on design for cooling system. There’s an opportunity to use the chilled water of the building as heat </a:t>
            </a:r>
            <a:r>
              <a:rPr lang="en-US" dirty="0" smtClean="0"/>
              <a:t>sink</a:t>
            </a:r>
          </a:p>
          <a:p>
            <a:pPr lvl="0"/>
            <a:r>
              <a:rPr lang="en-US" dirty="0" smtClean="0"/>
              <a:t>Phase </a:t>
            </a:r>
            <a:r>
              <a:rPr lang="en-US" dirty="0"/>
              <a:t>II: </a:t>
            </a:r>
            <a:endParaRPr lang="en-US" dirty="0" smtClean="0"/>
          </a:p>
          <a:p>
            <a:pPr marL="800100" lvl="1" indent="-342900">
              <a:buFont typeface="Arial"/>
              <a:buChar char="•"/>
            </a:pPr>
            <a:r>
              <a:rPr lang="en-US" dirty="0" smtClean="0"/>
              <a:t>Refined </a:t>
            </a:r>
            <a:r>
              <a:rPr lang="en-US" dirty="0"/>
              <a:t>Primavera schedule and dependencies to other WPs</a:t>
            </a:r>
          </a:p>
          <a:p>
            <a:pPr marL="800100" lvl="1" indent="-342900">
              <a:buFont typeface="Arial"/>
              <a:buChar char="•"/>
            </a:pPr>
            <a:r>
              <a:rPr lang="en-US" dirty="0" err="1" smtClean="0"/>
              <a:t>Hilko</a:t>
            </a:r>
            <a:r>
              <a:rPr lang="en-US" dirty="0" smtClean="0"/>
              <a:t> </a:t>
            </a:r>
            <a:r>
              <a:rPr lang="en-US" dirty="0" err="1"/>
              <a:t>Spoelstra</a:t>
            </a:r>
            <a:r>
              <a:rPr lang="en-US" dirty="0"/>
              <a:t> </a:t>
            </a:r>
            <a:r>
              <a:rPr lang="en-US" dirty="0" smtClean="0"/>
              <a:t>started on 1  </a:t>
            </a:r>
            <a:r>
              <a:rPr lang="en-US" dirty="0"/>
              <a:t>October as </a:t>
            </a:r>
            <a:r>
              <a:rPr lang="en-US" dirty="0" smtClean="0"/>
              <a:t>a test </a:t>
            </a:r>
            <a:r>
              <a:rPr lang="en-US" dirty="0"/>
              <a:t>stand </a:t>
            </a:r>
            <a:r>
              <a:rPr lang="en-US" dirty="0" smtClean="0"/>
              <a:t>engineer</a:t>
            </a:r>
          </a:p>
          <a:p>
            <a:pPr marL="800100" lvl="1" indent="-342900">
              <a:buFont typeface="Arial"/>
              <a:buChar char="•"/>
            </a:pPr>
            <a:r>
              <a:rPr lang="en-US" dirty="0"/>
              <a:t>Redesigning layout of test </a:t>
            </a:r>
            <a:r>
              <a:rPr lang="en-US" dirty="0" smtClean="0"/>
              <a:t>stand due </a:t>
            </a:r>
            <a:r>
              <a:rPr lang="en-US" dirty="0"/>
              <a:t>to reduced available space (gallery width was reduced by 500 mm)</a:t>
            </a:r>
          </a:p>
          <a:p>
            <a:pPr marL="800100" lvl="1" indent="-342900">
              <a:buFont typeface="Arial"/>
              <a:buChar char="•"/>
            </a:pPr>
            <a:endParaRPr lang="en-US" dirty="0"/>
          </a:p>
          <a:p>
            <a:endParaRPr lang="en-US" sz="2800" dirty="0" smtClean="0"/>
          </a:p>
        </p:txBody>
      </p:sp>
    </p:spTree>
    <p:extLst>
      <p:ext uri="{BB962C8B-B14F-4D97-AF65-F5344CB8AC3E}">
        <p14:creationId xmlns:p14="http://schemas.microsoft.com/office/powerpoint/2010/main" val="336388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33458"/>
            <a:ext cx="4259728"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dirty="0" smtClean="0">
                <a:solidFill>
                  <a:srgbClr val="FFFFFF"/>
                </a:solidFill>
                <a:latin typeface="+mj-lt"/>
              </a:rPr>
              <a:t>WP10: Test Stands</a:t>
            </a:r>
          </a:p>
        </p:txBody>
      </p:sp>
      <p:sp>
        <p:nvSpPr>
          <p:cNvPr id="3" name="Content Placeholder 2"/>
          <p:cNvSpPr>
            <a:spLocks noGrp="1"/>
          </p:cNvSpPr>
          <p:nvPr>
            <p:ph idx="1"/>
          </p:nvPr>
        </p:nvSpPr>
        <p:spPr>
          <a:xfrm>
            <a:off x="263462" y="2013750"/>
            <a:ext cx="8229600" cy="4844250"/>
          </a:xfrm>
        </p:spPr>
        <p:txBody>
          <a:bodyPr/>
          <a:lstStyle/>
          <a:p>
            <a:r>
              <a:rPr lang="en-US" sz="2800" dirty="0" smtClean="0"/>
              <a:t>Achievements</a:t>
            </a:r>
          </a:p>
          <a:p>
            <a:pPr marL="800100" lvl="1" indent="-342900">
              <a:buFont typeface="Arial"/>
              <a:buChar char="•"/>
            </a:pPr>
            <a:r>
              <a:rPr lang="en-US" b="1" dirty="0" smtClean="0"/>
              <a:t>MS2</a:t>
            </a:r>
            <a:r>
              <a:rPr lang="en-US" dirty="0" smtClean="0"/>
              <a:t> </a:t>
            </a:r>
            <a:r>
              <a:rPr lang="en-US" dirty="0"/>
              <a:t>(Agreement on requirements for cryogenic supply) has been postponed in accordance with WP11. This agreement relies on heat load data from WP05, which is not yet available. Expected delivery on 2014-01-31</a:t>
            </a:r>
            <a:r>
              <a:rPr lang="en-US" dirty="0" smtClean="0"/>
              <a:t>.  No impact on overall schedule is foreseen</a:t>
            </a:r>
          </a:p>
          <a:p>
            <a:pPr marL="800100" lvl="1" indent="-342900">
              <a:buFont typeface="Arial"/>
              <a:buChar char="•"/>
            </a:pPr>
            <a:r>
              <a:rPr lang="en-US" dirty="0" smtClean="0"/>
              <a:t>Significant progress by Uppsala University has been made at the FREIA Facility (which will be used for spoke </a:t>
            </a:r>
            <a:r>
              <a:rPr lang="en-US" dirty="0" err="1" smtClean="0"/>
              <a:t>cryomodule</a:t>
            </a:r>
            <a:r>
              <a:rPr lang="en-US" dirty="0" smtClean="0"/>
              <a:t> testing) Utilities are being installed in the hall and construction of the test bunker is well advanced. Uppsala hosted a FREIA workshop in November to describe the status and next steps. Both the cryogenics and the horizontal test cryostat should be ready in mid 2014</a:t>
            </a:r>
            <a:endParaRPr lang="en-US" dirty="0"/>
          </a:p>
          <a:p>
            <a:pPr lvl="1"/>
            <a:endParaRPr lang="en-US" sz="1800" dirty="0" smtClean="0"/>
          </a:p>
        </p:txBody>
      </p:sp>
    </p:spTree>
    <p:extLst>
      <p:ext uri="{BB962C8B-B14F-4D97-AF65-F5344CB8AC3E}">
        <p14:creationId xmlns:p14="http://schemas.microsoft.com/office/powerpoint/2010/main" val="2853479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9461" y="435058"/>
            <a:ext cx="3289472"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WP10: Test Stands</a:t>
            </a:r>
          </a:p>
        </p:txBody>
      </p:sp>
      <p:sp>
        <p:nvSpPr>
          <p:cNvPr id="3" name="Content Placeholder 2"/>
          <p:cNvSpPr>
            <a:spLocks noGrp="1"/>
          </p:cNvSpPr>
          <p:nvPr>
            <p:ph idx="1"/>
          </p:nvPr>
        </p:nvSpPr>
        <p:spPr>
          <a:xfrm>
            <a:off x="144928" y="1639493"/>
            <a:ext cx="8229600" cy="4525963"/>
          </a:xfrm>
        </p:spPr>
        <p:txBody>
          <a:bodyPr/>
          <a:lstStyle/>
          <a:p>
            <a:r>
              <a:rPr lang="en-US" sz="2800" dirty="0" smtClean="0"/>
              <a:t>Issues</a:t>
            </a:r>
          </a:p>
          <a:p>
            <a:pPr marL="800100" lvl="1" indent="-342900">
              <a:buFont typeface="Arial"/>
              <a:buChar char="•"/>
            </a:pPr>
            <a:r>
              <a:rPr lang="en-GB" dirty="0"/>
              <a:t>Available width of </a:t>
            </a:r>
            <a:r>
              <a:rPr lang="en-GB" dirty="0" smtClean="0"/>
              <a:t>the klystron </a:t>
            </a:r>
            <a:r>
              <a:rPr lang="en-GB" dirty="0"/>
              <a:t>gallery has been reduced by </a:t>
            </a:r>
            <a:r>
              <a:rPr lang="en-GB" dirty="0" smtClean="0"/>
              <a:t>500 </a:t>
            </a:r>
            <a:r>
              <a:rPr lang="en-GB" dirty="0"/>
              <a:t>mm Consequences can be reduced space for movement of equipment and people in the test stand </a:t>
            </a:r>
            <a:r>
              <a:rPr lang="en-GB" dirty="0" smtClean="0"/>
              <a:t>area</a:t>
            </a:r>
          </a:p>
          <a:p>
            <a:pPr marL="800100" lvl="1" indent="-342900">
              <a:buFont typeface="Arial"/>
              <a:buChar char="•"/>
            </a:pPr>
            <a:r>
              <a:rPr lang="en-US" dirty="0" smtClean="0"/>
              <a:t>Specification </a:t>
            </a:r>
            <a:r>
              <a:rPr lang="en-US" dirty="0"/>
              <a:t>of transport of CMs from manufacturer is not clear, consequences can be increased workload for preparation of CMs before testing. Risks are lack of manpower and especially lack of work space to perform these modifications.</a:t>
            </a:r>
          </a:p>
          <a:p>
            <a:pPr marL="800100" lvl="1" indent="-342900">
              <a:buFont typeface="Arial"/>
              <a:buChar char="•"/>
            </a:pPr>
            <a:r>
              <a:rPr lang="en-US" dirty="0"/>
              <a:t>Resources for testing of elliptical CMs </a:t>
            </a:r>
            <a:r>
              <a:rPr lang="en-US" dirty="0" smtClean="0"/>
              <a:t>may be too low. </a:t>
            </a:r>
            <a:r>
              <a:rPr lang="en-US" dirty="0"/>
              <a:t>Risks are lack of manpower for execution of testing. An evaluation of the resource needs is ongoing.</a:t>
            </a:r>
          </a:p>
          <a:p>
            <a:pPr marL="1200150" lvl="2" indent="-285750">
              <a:buFont typeface="Arial"/>
              <a:buChar char="•"/>
            </a:pPr>
            <a:endParaRPr lang="en-GB" dirty="0" smtClean="0"/>
          </a:p>
          <a:p>
            <a:pPr marL="1200150" lvl="2" indent="-285750">
              <a:buFont typeface="Arial"/>
              <a:buChar char="•"/>
            </a:pPr>
            <a:endParaRPr lang="en-GB" dirty="0" smtClean="0"/>
          </a:p>
          <a:p>
            <a:pPr marL="1200150" lvl="2" indent="-285750">
              <a:buFont typeface="Arial"/>
              <a:buChar char="•"/>
            </a:pPr>
            <a:endParaRPr lang="en-US" dirty="0" smtClean="0"/>
          </a:p>
        </p:txBody>
      </p:sp>
    </p:spTree>
    <p:extLst>
      <p:ext uri="{BB962C8B-B14F-4D97-AF65-F5344CB8AC3E}">
        <p14:creationId xmlns:p14="http://schemas.microsoft.com/office/powerpoint/2010/main" val="1014521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24992"/>
            <a:ext cx="4245227"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dirty="0" smtClean="0">
                <a:solidFill>
                  <a:srgbClr val="FFFFFF"/>
                </a:solidFill>
                <a:latin typeface="+mj-lt"/>
              </a:rPr>
              <a:t>WP11: Cryogenics</a:t>
            </a:r>
          </a:p>
        </p:txBody>
      </p:sp>
      <p:sp>
        <p:nvSpPr>
          <p:cNvPr id="3" name="Content Placeholder 2"/>
          <p:cNvSpPr>
            <a:spLocks noGrp="1"/>
          </p:cNvSpPr>
          <p:nvPr>
            <p:ph idx="1"/>
          </p:nvPr>
        </p:nvSpPr>
        <p:spPr>
          <a:xfrm>
            <a:off x="143020" y="1494667"/>
            <a:ext cx="8229600" cy="5024666"/>
          </a:xfrm>
        </p:spPr>
        <p:txBody>
          <a:bodyPr/>
          <a:lstStyle/>
          <a:p>
            <a:r>
              <a:rPr lang="en-US" sz="2800" dirty="0" smtClean="0"/>
              <a:t>Achievements &amp; Activities</a:t>
            </a:r>
          </a:p>
          <a:p>
            <a:pPr marL="800100" lvl="1" indent="-342900">
              <a:buFont typeface="Arial"/>
              <a:buChar char="•"/>
            </a:pPr>
            <a:r>
              <a:rPr lang="en-US" sz="1800" dirty="0"/>
              <a:t>Videoconferences with both companies contracted for the industry studies on the </a:t>
            </a:r>
            <a:r>
              <a:rPr lang="en-US" sz="1800" dirty="0" err="1"/>
              <a:t>linac</a:t>
            </a:r>
            <a:r>
              <a:rPr lang="en-US" sz="1800" dirty="0"/>
              <a:t> </a:t>
            </a:r>
            <a:r>
              <a:rPr lang="en-US" sz="1800" dirty="0" err="1"/>
              <a:t>cryoplant</a:t>
            </a:r>
            <a:r>
              <a:rPr lang="en-US" sz="1800" dirty="0"/>
              <a:t> have been held. One of the companies (</a:t>
            </a:r>
            <a:r>
              <a:rPr lang="en-US" sz="1800" dirty="0" err="1"/>
              <a:t>Linde</a:t>
            </a:r>
            <a:r>
              <a:rPr lang="en-US" sz="1800" dirty="0"/>
              <a:t>) has sent the intermediate report, the other (ALAT) will follow the first week of December. </a:t>
            </a:r>
          </a:p>
          <a:p>
            <a:pPr marL="800100" lvl="1" indent="-342900">
              <a:buFont typeface="Arial"/>
              <a:buChar char="•"/>
            </a:pPr>
            <a:r>
              <a:rPr lang="en-US" sz="1800" dirty="0"/>
              <a:t>Decision on safety factors used for the heat loads in the </a:t>
            </a:r>
            <a:r>
              <a:rPr lang="en-US" sz="1800" dirty="0" err="1"/>
              <a:t>cryodistribution</a:t>
            </a:r>
            <a:r>
              <a:rPr lang="en-US" sz="1800" dirty="0"/>
              <a:t> system has been made. Based on this a refined technical note regarding heat load requirements has been issued which will be the working document until official figures from WP4 and WP5 are finalized until end of 2013. Substantial deviations however are not expected.</a:t>
            </a:r>
          </a:p>
          <a:p>
            <a:pPr marL="800100" lvl="1" indent="-342900">
              <a:buFont typeface="Arial"/>
              <a:buChar char="•"/>
            </a:pPr>
            <a:r>
              <a:rPr lang="en-US" sz="1800" dirty="0"/>
              <a:t>A workshop for the interfaces of the cryogenic distribution (WP11) with the </a:t>
            </a:r>
            <a:r>
              <a:rPr lang="en-US" sz="1800" dirty="0" err="1"/>
              <a:t>cryomodules</a:t>
            </a:r>
            <a:r>
              <a:rPr lang="en-US" sz="1800" dirty="0"/>
              <a:t> (WP4 and WP5) has been held in </a:t>
            </a:r>
            <a:r>
              <a:rPr lang="en-US" sz="1800" dirty="0" err="1"/>
              <a:t>Orsay</a:t>
            </a:r>
            <a:r>
              <a:rPr lang="en-US" sz="1800" dirty="0"/>
              <a:t>, clarifying a number of issues. The 3d model for the valve box to be used for the prototype tests in </a:t>
            </a:r>
            <a:r>
              <a:rPr lang="en-US" sz="1800" dirty="0" err="1"/>
              <a:t>Orsay</a:t>
            </a:r>
            <a:r>
              <a:rPr lang="en-US" sz="1800" dirty="0"/>
              <a:t> and </a:t>
            </a:r>
            <a:r>
              <a:rPr lang="en-US" sz="1800" dirty="0" err="1"/>
              <a:t>Saclay</a:t>
            </a:r>
            <a:r>
              <a:rPr lang="en-US" sz="1800" dirty="0"/>
              <a:t> takes shape, a first version has been sent to France </a:t>
            </a:r>
            <a:endParaRPr lang="en-US" sz="1800" dirty="0" smtClean="0"/>
          </a:p>
          <a:p>
            <a:pPr marL="742950" lvl="1" indent="-285750">
              <a:buFont typeface="Arial"/>
              <a:buChar char="•"/>
            </a:pPr>
            <a:r>
              <a:rPr lang="en-US" sz="1800" dirty="0"/>
              <a:t>The first draft of some specification documents for the </a:t>
            </a:r>
            <a:r>
              <a:rPr lang="en-US" sz="1800" dirty="0" err="1"/>
              <a:t>linac</a:t>
            </a:r>
            <a:r>
              <a:rPr lang="en-US" sz="1800" dirty="0"/>
              <a:t> </a:t>
            </a:r>
            <a:r>
              <a:rPr lang="en-US" sz="1800" dirty="0" err="1"/>
              <a:t>cryoplant</a:t>
            </a:r>
            <a:r>
              <a:rPr lang="en-US" sz="1800" dirty="0"/>
              <a:t>, including award criteria, has been prepared and is circulating for internal checks.</a:t>
            </a:r>
          </a:p>
          <a:p>
            <a:pPr lvl="1"/>
            <a:endParaRPr lang="en-US" sz="1800" dirty="0"/>
          </a:p>
          <a:p>
            <a:pPr marL="800100" lvl="1" indent="-342900">
              <a:buFont typeface="Arial"/>
              <a:buChar char="•"/>
            </a:pPr>
            <a:endParaRPr lang="en-US" dirty="0"/>
          </a:p>
          <a:p>
            <a:pPr marL="285750" indent="-285750">
              <a:buFont typeface="Arial"/>
              <a:buChar char="•"/>
            </a:pPr>
            <a:endParaRPr lang="en-US" sz="1800" dirty="0" smtClean="0"/>
          </a:p>
          <a:p>
            <a:pPr marL="0" indent="0">
              <a:buNone/>
            </a:pPr>
            <a:endParaRPr lang="en-US" sz="1800" dirty="0" smtClean="0"/>
          </a:p>
          <a:p>
            <a:pPr marL="400050" lvl="1" indent="0">
              <a:buNone/>
            </a:pPr>
            <a:endParaRPr lang="en-US" sz="1800" dirty="0" smtClean="0"/>
          </a:p>
          <a:p>
            <a:pPr marL="400050" lvl="1" indent="0">
              <a:buNone/>
            </a:pPr>
            <a:endParaRPr lang="en-US" sz="1800" dirty="0"/>
          </a:p>
          <a:p>
            <a:pPr lvl="1"/>
            <a:endParaRPr lang="en-US" dirty="0"/>
          </a:p>
        </p:txBody>
      </p:sp>
    </p:spTree>
    <p:extLst>
      <p:ext uri="{BB962C8B-B14F-4D97-AF65-F5344CB8AC3E}">
        <p14:creationId xmlns:p14="http://schemas.microsoft.com/office/powerpoint/2010/main" val="2746107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24992"/>
            <a:ext cx="4245227"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dirty="0" smtClean="0">
                <a:solidFill>
                  <a:srgbClr val="FFFFFF"/>
                </a:solidFill>
                <a:latin typeface="+mj-lt"/>
              </a:rPr>
              <a:t>WP11: Cryogenics</a:t>
            </a:r>
          </a:p>
        </p:txBody>
      </p:sp>
      <p:sp>
        <p:nvSpPr>
          <p:cNvPr id="3" name="Content Placeholder 2"/>
          <p:cNvSpPr>
            <a:spLocks noGrp="1"/>
          </p:cNvSpPr>
          <p:nvPr>
            <p:ph idx="1"/>
          </p:nvPr>
        </p:nvSpPr>
        <p:spPr>
          <a:xfrm>
            <a:off x="143020" y="1494667"/>
            <a:ext cx="8229600" cy="5024666"/>
          </a:xfrm>
        </p:spPr>
        <p:txBody>
          <a:bodyPr/>
          <a:lstStyle/>
          <a:p>
            <a:r>
              <a:rPr lang="en-US" sz="2800" dirty="0" smtClean="0"/>
              <a:t>Achievements &amp; Activities</a:t>
            </a:r>
          </a:p>
          <a:p>
            <a:pPr marL="742950" lvl="1" indent="-285750">
              <a:buFont typeface="Arial"/>
              <a:buChar char="•"/>
            </a:pPr>
            <a:r>
              <a:rPr lang="en-US" sz="1800" dirty="0"/>
              <a:t>Discussions about liquefaction requirements of the test and instruments plant have started, resulting in the fact that the plant design is governed by the CM test requirements rather than those of the instruments. </a:t>
            </a:r>
          </a:p>
          <a:p>
            <a:pPr marL="742950" lvl="1" indent="-285750">
              <a:buFont typeface="Arial"/>
              <a:buChar char="•"/>
            </a:pPr>
            <a:r>
              <a:rPr lang="en-US" sz="1800" dirty="0"/>
              <a:t>Discussions about helium recovery in the neutron instrument halls have taken place with SAD and CF. Minutes with a common understanding of scope, responsibilities and schedule have been issued.</a:t>
            </a:r>
          </a:p>
          <a:p>
            <a:pPr marL="742950" lvl="1" indent="-285750">
              <a:buFont typeface="Arial"/>
              <a:buChar char="•"/>
            </a:pPr>
            <a:r>
              <a:rPr lang="en-US" sz="1800" dirty="0" smtClean="0"/>
              <a:t>Intense </a:t>
            </a:r>
            <a:r>
              <a:rPr lang="en-US" sz="1800" dirty="0"/>
              <a:t>discussions and workshops with </a:t>
            </a:r>
            <a:r>
              <a:rPr lang="en-US" sz="1800" dirty="0" smtClean="0"/>
              <a:t>ICS </a:t>
            </a:r>
            <a:r>
              <a:rPr lang="en-US" sz="1800" dirty="0"/>
              <a:t>including teleconferences with the vendors were held, leading to a better understanding of all sides and the preparation of the respective section in the technical specification.</a:t>
            </a:r>
          </a:p>
          <a:p>
            <a:pPr marL="742950" lvl="1" indent="-285750">
              <a:buFont typeface="Arial"/>
              <a:buChar char="•"/>
            </a:pPr>
            <a:r>
              <a:rPr lang="en-US" sz="1800" dirty="0"/>
              <a:t>A first meeting regarding the target </a:t>
            </a:r>
            <a:r>
              <a:rPr lang="en-US" sz="1800" dirty="0" err="1"/>
              <a:t>cryoplant</a:t>
            </a:r>
            <a:r>
              <a:rPr lang="en-US" sz="1800" dirty="0"/>
              <a:t> as preparation for the review in December has taken place, addressing critical issues like interfaces between Target, CF and WP11, manufacturers etc.</a:t>
            </a:r>
          </a:p>
          <a:p>
            <a:pPr marL="0" indent="0">
              <a:buNone/>
            </a:pPr>
            <a:endParaRPr lang="en-US" sz="1800" dirty="0" smtClean="0"/>
          </a:p>
          <a:p>
            <a:pPr marL="400050" lvl="1" indent="0">
              <a:buNone/>
            </a:pPr>
            <a:endParaRPr lang="en-US" sz="1800" dirty="0" smtClean="0"/>
          </a:p>
          <a:p>
            <a:pPr marL="400050" lvl="1" indent="0">
              <a:buNone/>
            </a:pPr>
            <a:endParaRPr lang="en-US" sz="1800" dirty="0"/>
          </a:p>
          <a:p>
            <a:pPr lvl="1"/>
            <a:endParaRPr lang="en-US" dirty="0"/>
          </a:p>
        </p:txBody>
      </p:sp>
    </p:spTree>
    <p:extLst>
      <p:ext uri="{BB962C8B-B14F-4D97-AF65-F5344CB8AC3E}">
        <p14:creationId xmlns:p14="http://schemas.microsoft.com/office/powerpoint/2010/main" val="1374410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2538" y="223391"/>
            <a:ext cx="2742247"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WP12: Vacuum</a:t>
            </a:r>
          </a:p>
        </p:txBody>
      </p:sp>
      <p:sp>
        <p:nvSpPr>
          <p:cNvPr id="3" name="Content Placeholder 2"/>
          <p:cNvSpPr>
            <a:spLocks noGrp="1"/>
          </p:cNvSpPr>
          <p:nvPr>
            <p:ph idx="1"/>
          </p:nvPr>
        </p:nvSpPr>
        <p:spPr>
          <a:xfrm>
            <a:off x="186267" y="1575986"/>
            <a:ext cx="8229600" cy="4525963"/>
          </a:xfrm>
        </p:spPr>
        <p:txBody>
          <a:bodyPr/>
          <a:lstStyle/>
          <a:p>
            <a:r>
              <a:rPr lang="en-US" sz="2800" dirty="0" smtClean="0"/>
              <a:t>Achievements </a:t>
            </a:r>
            <a:endParaRPr lang="en-US" sz="2800" dirty="0" smtClean="0"/>
          </a:p>
          <a:p>
            <a:pPr marL="800100" lvl="1" indent="-342900">
              <a:buFont typeface="Arial"/>
              <a:buChar char="•"/>
            </a:pPr>
            <a:r>
              <a:rPr lang="en-US" dirty="0"/>
              <a:t>Participation in ESS-FREIA spoke cavity RF review and planning meeting held in Uppsala.</a:t>
            </a:r>
          </a:p>
          <a:p>
            <a:pPr marL="800100" lvl="1" indent="-342900">
              <a:buFont typeface="Arial"/>
              <a:buChar char="•"/>
            </a:pPr>
            <a:r>
              <a:rPr lang="en-US" dirty="0"/>
              <a:t>Preliminary discussion with the BI group on the testing of BPM in the LWU’s</a:t>
            </a:r>
          </a:p>
          <a:p>
            <a:pPr marL="800100" lvl="1" indent="-342900">
              <a:buFont typeface="Arial"/>
              <a:buChar char="•"/>
            </a:pPr>
            <a:r>
              <a:rPr lang="en-US" dirty="0"/>
              <a:t>Started preliminary assessment of the pumping requirements for the vacuum insulating jacket of the hydrogen moderators.</a:t>
            </a:r>
          </a:p>
          <a:p>
            <a:pPr marL="800100" lvl="1" indent="-342900">
              <a:buFont typeface="Arial"/>
              <a:buChar char="•"/>
            </a:pPr>
            <a:r>
              <a:rPr lang="en-US" dirty="0"/>
              <a:t>Ongoing review of the first draft of the ESS Vacuum Manual continues together with the organization of the vacuum standardization meeting to be held in Lund during the first quarter of 2014.</a:t>
            </a:r>
          </a:p>
          <a:p>
            <a:pPr marL="800100" lvl="1" indent="-342900">
              <a:buFont typeface="Arial"/>
              <a:buChar char="•"/>
            </a:pPr>
            <a:r>
              <a:rPr lang="en-US" dirty="0"/>
              <a:t>Work continues with the Chopper group in setting up their vacuum test equipment.</a:t>
            </a:r>
          </a:p>
          <a:p>
            <a:pPr marL="800100" lvl="1" indent="-342900">
              <a:buFont typeface="Arial"/>
              <a:buChar char="•"/>
            </a:pPr>
            <a:r>
              <a:rPr lang="en-US" dirty="0"/>
              <a:t>Work has started in determining rack space requirements and cable requirements.</a:t>
            </a:r>
          </a:p>
          <a:p>
            <a:pPr marL="800100" lvl="1" indent="-342900">
              <a:buFont typeface="Arial"/>
              <a:buChar char="•"/>
            </a:pPr>
            <a:endParaRPr lang="en-US" sz="2000" dirty="0"/>
          </a:p>
          <a:p>
            <a:pPr marL="457200" lvl="1" indent="0">
              <a:buNone/>
            </a:pPr>
            <a:endParaRPr lang="en-US" sz="2400" dirty="0" smtClean="0"/>
          </a:p>
        </p:txBody>
      </p:sp>
    </p:spTree>
    <p:extLst>
      <p:ext uri="{BB962C8B-B14F-4D97-AF65-F5344CB8AC3E}">
        <p14:creationId xmlns:p14="http://schemas.microsoft.com/office/powerpoint/2010/main" val="392349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92725"/>
            <a:ext cx="2742247"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WP12: Vacuum</a:t>
            </a:r>
          </a:p>
        </p:txBody>
      </p:sp>
      <p:sp>
        <p:nvSpPr>
          <p:cNvPr id="3" name="Content Placeholder 2"/>
          <p:cNvSpPr>
            <a:spLocks noGrp="1"/>
          </p:cNvSpPr>
          <p:nvPr>
            <p:ph idx="1"/>
          </p:nvPr>
        </p:nvSpPr>
        <p:spPr>
          <a:xfrm>
            <a:off x="254000" y="1525186"/>
            <a:ext cx="8229600" cy="4525963"/>
          </a:xfrm>
        </p:spPr>
        <p:txBody>
          <a:bodyPr/>
          <a:lstStyle/>
          <a:p>
            <a:r>
              <a:rPr lang="en-US" sz="2800" dirty="0" smtClean="0"/>
              <a:t>Achievements</a:t>
            </a:r>
          </a:p>
          <a:p>
            <a:pPr marL="800100" lvl="1" indent="-342900">
              <a:buFont typeface="Arial"/>
              <a:buChar char="•"/>
            </a:pPr>
            <a:r>
              <a:rPr lang="en-GB" sz="1800" dirty="0"/>
              <a:t>A two-day introductory training course in vacuum technology was held at ESS </a:t>
            </a:r>
            <a:r>
              <a:rPr lang="en-GB" sz="1800" dirty="0" smtClean="0"/>
              <a:t>Feedback </a:t>
            </a:r>
            <a:r>
              <a:rPr lang="en-GB" sz="1800" dirty="0"/>
              <a:t>has been positive and further vacuum technology training course will be planned in the future as needed.</a:t>
            </a:r>
            <a:endParaRPr lang="en-US" sz="1800" dirty="0"/>
          </a:p>
          <a:p>
            <a:pPr marL="800100" lvl="1" indent="-342900">
              <a:buFont typeface="Arial"/>
              <a:buChar char="•"/>
            </a:pPr>
            <a:r>
              <a:rPr lang="en-GB" sz="1800" dirty="0"/>
              <a:t>Activities are now being directed towards establishing an element database and naming convention for the vacuum system and vacuum components together with the development of a CAD database for standard vacuum elements.</a:t>
            </a:r>
            <a:endParaRPr lang="en-US" sz="1800" dirty="0"/>
          </a:p>
          <a:p>
            <a:pPr marL="800100" lvl="1" indent="-342900">
              <a:buFont typeface="Arial"/>
              <a:buChar char="•"/>
            </a:pPr>
            <a:r>
              <a:rPr lang="en-GB" sz="1800" dirty="0"/>
              <a:t>Work has commenced on the development of the ESS vacuum manual and on the standardization of vacuum components</a:t>
            </a:r>
            <a:r>
              <a:rPr lang="en-GB" sz="1800" dirty="0" smtClean="0"/>
              <a:t>.</a:t>
            </a:r>
          </a:p>
          <a:p>
            <a:pPr marL="800100" lvl="1" indent="-342900">
              <a:buFont typeface="Arial"/>
              <a:buChar char="•"/>
            </a:pPr>
            <a:r>
              <a:rPr lang="en-GB" sz="1800" dirty="0"/>
              <a:t>The design of the “Low Energy Differential Pumping” unit is under way with initial activities directed toward the optimization of the vacuum layout needed to minimize the particle flow into the first spoke cavity within the constraints dictated by the accelerator lattice and optics design. </a:t>
            </a:r>
            <a:endParaRPr lang="en-US" sz="1800" dirty="0"/>
          </a:p>
          <a:p>
            <a:pPr marL="800100" lvl="1" indent="-342900">
              <a:buFont typeface="Arial"/>
              <a:buChar char="•"/>
            </a:pPr>
            <a:r>
              <a:rPr lang="en-US" sz="1800" dirty="0"/>
              <a:t>Meetings were held at ESS Bilbao to discuss the requirements and potential configuration of the MEBT vacuum systems and the location of beam line isolation valves.</a:t>
            </a:r>
          </a:p>
          <a:p>
            <a:pPr marL="800100" lvl="1" indent="-342900">
              <a:buFont typeface="Arial"/>
              <a:buChar char="•"/>
            </a:pPr>
            <a:endParaRPr lang="en-US" sz="1800" dirty="0"/>
          </a:p>
        </p:txBody>
      </p:sp>
    </p:spTree>
    <p:extLst>
      <p:ext uri="{BB962C8B-B14F-4D97-AF65-F5344CB8AC3E}">
        <p14:creationId xmlns:p14="http://schemas.microsoft.com/office/powerpoint/2010/main" val="2412086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93613"/>
            <a:ext cx="468804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WP13: Safety &amp; Reliability</a:t>
            </a:r>
          </a:p>
        </p:txBody>
      </p:sp>
      <p:sp>
        <p:nvSpPr>
          <p:cNvPr id="3" name="Content Placeholder 2"/>
          <p:cNvSpPr>
            <a:spLocks noGrp="1"/>
          </p:cNvSpPr>
          <p:nvPr>
            <p:ph idx="1"/>
          </p:nvPr>
        </p:nvSpPr>
        <p:spPr>
          <a:xfrm>
            <a:off x="270933" y="1706518"/>
            <a:ext cx="8229600" cy="4525963"/>
          </a:xfrm>
        </p:spPr>
        <p:txBody>
          <a:bodyPr/>
          <a:lstStyle/>
          <a:p>
            <a:r>
              <a:rPr lang="en-US" sz="2400" dirty="0" smtClean="0"/>
              <a:t>Achievements</a:t>
            </a:r>
            <a:endParaRPr lang="en-US" sz="2400" dirty="0"/>
          </a:p>
          <a:p>
            <a:pPr marL="800100" lvl="1" indent="-342900">
              <a:buFont typeface="Arial"/>
              <a:buChar char="•"/>
            </a:pPr>
            <a:r>
              <a:rPr lang="en-US" sz="1800" dirty="0"/>
              <a:t>Presentation on Safety and Availability work in AD at the Annual Review, as well as an ad hoc presentation on accelerator shielding requested in the management break-out session.</a:t>
            </a:r>
          </a:p>
          <a:p>
            <a:pPr marL="800100" lvl="1" indent="-342900">
              <a:buFont typeface="Arial"/>
              <a:buChar char="•"/>
            </a:pPr>
            <a:r>
              <a:rPr lang="en-US" sz="1800" dirty="0"/>
              <a:t>Continued work on A2T shielding assessment. Seeking endorsement from SAG on accident scenarios, as A2T is not covered in the shielding strategy document, and no general guidance document exists</a:t>
            </a:r>
            <a:r>
              <a:rPr lang="en-US" sz="1800" dirty="0" smtClean="0"/>
              <a:t>.</a:t>
            </a:r>
          </a:p>
          <a:p>
            <a:pPr marL="800100" lvl="1" indent="-342900">
              <a:buFont typeface="Arial"/>
              <a:buChar char="•"/>
            </a:pPr>
            <a:r>
              <a:rPr lang="en-GB" sz="1800" dirty="0"/>
              <a:t>Radiation study of high bay, ventilation shafts and emergency exits done.  Ventilation shafts need minor adjustment. </a:t>
            </a:r>
            <a:endParaRPr lang="en-US" sz="1800" dirty="0"/>
          </a:p>
          <a:p>
            <a:pPr marL="800100" lvl="1" indent="-342900">
              <a:buFont typeface="Arial"/>
              <a:buChar char="•"/>
            </a:pPr>
            <a:r>
              <a:rPr lang="en-GB" sz="1800" dirty="0"/>
              <a:t>Agreed on high level reliability and availability targets for ESS in XFWG, and presented to CCB.</a:t>
            </a:r>
            <a:endParaRPr lang="en-US" sz="1800" dirty="0"/>
          </a:p>
          <a:p>
            <a:pPr marL="800100" lvl="1" indent="-342900">
              <a:buFont typeface="Arial"/>
              <a:buChar char="•"/>
            </a:pPr>
            <a:r>
              <a:rPr lang="en-GB" sz="1800" dirty="0"/>
              <a:t>Reorganized and documented reliability model of ESS. Presented to XFWG and MPS meeting.</a:t>
            </a:r>
            <a:endParaRPr lang="en-US" sz="1800" dirty="0"/>
          </a:p>
          <a:p>
            <a:pPr marL="800100" lvl="1" indent="-342900">
              <a:buFont typeface="Arial"/>
              <a:buChar char="•"/>
            </a:pPr>
            <a:r>
              <a:rPr lang="en-GB" sz="1800" dirty="0"/>
              <a:t>Re-scoped WP13 to adjust for target guidance 3 FTEs average for the length of project.</a:t>
            </a:r>
            <a:endParaRPr lang="en-US" sz="1800" dirty="0"/>
          </a:p>
          <a:p>
            <a:pPr marL="800100" lvl="1" indent="-342900">
              <a:buFont typeface="Arial"/>
              <a:buChar char="•"/>
            </a:pPr>
            <a:endParaRPr lang="en-US" sz="1800" dirty="0"/>
          </a:p>
        </p:txBody>
      </p:sp>
    </p:spTree>
    <p:extLst>
      <p:ext uri="{BB962C8B-B14F-4D97-AF65-F5344CB8AC3E}">
        <p14:creationId xmlns:p14="http://schemas.microsoft.com/office/powerpoint/2010/main" val="196053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401193"/>
            <a:ext cx="4516772"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WP13: Safety &amp; Reliability</a:t>
            </a:r>
          </a:p>
        </p:txBody>
      </p:sp>
      <p:sp>
        <p:nvSpPr>
          <p:cNvPr id="3" name="Content Placeholder 2"/>
          <p:cNvSpPr>
            <a:spLocks noGrp="1"/>
          </p:cNvSpPr>
          <p:nvPr>
            <p:ph idx="1"/>
          </p:nvPr>
        </p:nvSpPr>
        <p:spPr>
          <a:xfrm>
            <a:off x="186267" y="1672650"/>
            <a:ext cx="8229600" cy="4525963"/>
          </a:xfrm>
        </p:spPr>
        <p:txBody>
          <a:bodyPr/>
          <a:lstStyle/>
          <a:p>
            <a:r>
              <a:rPr lang="en-US" sz="2800" dirty="0" smtClean="0"/>
              <a:t>Issues</a:t>
            </a:r>
          </a:p>
          <a:p>
            <a:pPr marL="1257300" lvl="2" indent="-342900">
              <a:buFont typeface="Arial"/>
              <a:buChar char="•"/>
            </a:pPr>
            <a:r>
              <a:rPr lang="en-GB" dirty="0"/>
              <a:t>Engineering safety and Personnel safety needs to be covered centrally, as the allocated resources in AD are not sufficient</a:t>
            </a:r>
            <a:r>
              <a:rPr lang="en-US" dirty="0"/>
              <a:t> </a:t>
            </a:r>
            <a:endParaRPr lang="en-US" dirty="0" smtClean="0"/>
          </a:p>
          <a:p>
            <a:pPr marL="1257300" lvl="2" indent="-342900">
              <a:buFont typeface="Arial"/>
              <a:buChar char="•"/>
            </a:pPr>
            <a:r>
              <a:rPr lang="en-GB" dirty="0"/>
              <a:t>CF declared mobile shielding in A2T as not part of building cost. </a:t>
            </a:r>
            <a:r>
              <a:rPr lang="en-US" dirty="0" smtClean="0"/>
              <a:t>This issue may be resolved as part of the A2T Value </a:t>
            </a:r>
            <a:r>
              <a:rPr lang="en-US" dirty="0" smtClean="0"/>
              <a:t>Engineering Process</a:t>
            </a:r>
            <a:endParaRPr lang="en-US" dirty="0" smtClean="0"/>
          </a:p>
          <a:p>
            <a:pPr marL="1257300" lvl="2" indent="-342900">
              <a:buFont typeface="Arial"/>
              <a:buChar char="•"/>
            </a:pPr>
            <a:r>
              <a:rPr lang="en-US" dirty="0"/>
              <a:t>Need input/endorsement from SAG on accident scenarios in A2T (in particular length of beam accident).</a:t>
            </a:r>
          </a:p>
          <a:p>
            <a:pPr marL="1257300" lvl="2" indent="-342900">
              <a:buFont typeface="Arial"/>
              <a:buChar char="•"/>
            </a:pPr>
            <a:r>
              <a:rPr lang="en-US" dirty="0"/>
              <a:t>Annual review made recommendations on shielding and accident scenarios, largely in line with current work. Response is being prepared.</a:t>
            </a:r>
          </a:p>
          <a:p>
            <a:pPr lvl="2"/>
            <a:endParaRPr lang="en-US" dirty="0" smtClean="0"/>
          </a:p>
          <a:p>
            <a:pPr marL="1257300" lvl="2" indent="-342900">
              <a:buFont typeface="Arial"/>
              <a:buChar char="•"/>
            </a:pPr>
            <a:endParaRPr lang="en-US" dirty="0" smtClean="0"/>
          </a:p>
          <a:p>
            <a:endParaRPr lang="en-US" dirty="0"/>
          </a:p>
          <a:p>
            <a:endParaRPr lang="en-US" dirty="0"/>
          </a:p>
        </p:txBody>
      </p:sp>
    </p:spTree>
    <p:extLst>
      <p:ext uri="{BB962C8B-B14F-4D97-AF65-F5344CB8AC3E}">
        <p14:creationId xmlns:p14="http://schemas.microsoft.com/office/powerpoint/2010/main" val="855988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26" y="0"/>
            <a:ext cx="6067426" cy="1441531"/>
          </a:xfrm>
        </p:spPr>
        <p:txBody>
          <a:bodyPr/>
          <a:lstStyle/>
          <a:p>
            <a:r>
              <a:rPr lang="en-US" sz="3200" dirty="0" smtClean="0"/>
              <a:t>Introductory Comments</a:t>
            </a:r>
            <a:endParaRPr lang="en-US" sz="3200" dirty="0"/>
          </a:p>
        </p:txBody>
      </p:sp>
      <p:sp>
        <p:nvSpPr>
          <p:cNvPr id="3" name="Content Placeholder 2"/>
          <p:cNvSpPr>
            <a:spLocks noGrp="1"/>
          </p:cNvSpPr>
          <p:nvPr>
            <p:ph idx="1"/>
          </p:nvPr>
        </p:nvSpPr>
        <p:spPr/>
        <p:txBody>
          <a:bodyPr/>
          <a:lstStyle/>
          <a:p>
            <a:pPr marL="342900" indent="-342900">
              <a:buFont typeface="Arial"/>
              <a:buChar char="•"/>
            </a:pPr>
            <a:r>
              <a:rPr lang="en-US" dirty="0" smtClean="0"/>
              <a:t>All the work packages contributed to the Annual Review in November. Significant effort was spent since the last TB meeting in finalizing scope, cost and schedule prior to the review. </a:t>
            </a:r>
          </a:p>
          <a:p>
            <a:pPr marL="342900" indent="-342900">
              <a:buFont typeface="Arial"/>
              <a:buChar char="•"/>
            </a:pPr>
            <a:r>
              <a:rPr lang="en-US" dirty="0" smtClean="0"/>
              <a:t>In many cases, significant changes were required in a short period of time.</a:t>
            </a:r>
          </a:p>
          <a:p>
            <a:pPr marL="342900" indent="-342900">
              <a:buFont typeface="Arial"/>
              <a:buChar char="•"/>
            </a:pPr>
            <a:r>
              <a:rPr lang="en-US" dirty="0" smtClean="0"/>
              <a:t>The ACCSYS planning staff (M.K. </a:t>
            </a:r>
            <a:r>
              <a:rPr lang="en-US" dirty="0" err="1" smtClean="0"/>
              <a:t>Veldeman</a:t>
            </a:r>
            <a:r>
              <a:rPr lang="en-US" dirty="0" smtClean="0"/>
              <a:t> &amp; A. </a:t>
            </a:r>
            <a:r>
              <a:rPr lang="en-US" dirty="0" err="1" smtClean="0"/>
              <a:t>Ingels</a:t>
            </a:r>
            <a:r>
              <a:rPr lang="en-US" dirty="0" smtClean="0"/>
              <a:t>) also worked hard to prepare for the review</a:t>
            </a:r>
          </a:p>
          <a:p>
            <a:pPr marL="342900" indent="-342900">
              <a:buFont typeface="Arial"/>
              <a:buChar char="•"/>
            </a:pPr>
            <a:r>
              <a:rPr lang="en-US" dirty="0" smtClean="0"/>
              <a:t>The success of the review is the result of the hard work of the ACCSYS project staff and collaborators</a:t>
            </a:r>
          </a:p>
          <a:p>
            <a:pPr marL="342900" indent="-342900">
              <a:buFont typeface="Arial"/>
              <a:buChar char="•"/>
            </a:pPr>
            <a:r>
              <a:rPr lang="en-US" dirty="0" smtClean="0"/>
              <a:t>ACCSYS is now responding to the review recommendations</a:t>
            </a:r>
          </a:p>
          <a:p>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t>4</a:t>
            </a:fld>
            <a:endParaRPr lang="sv-SE"/>
          </a:p>
        </p:txBody>
      </p:sp>
    </p:spTree>
    <p:extLst>
      <p:ext uri="{BB962C8B-B14F-4D97-AF65-F5344CB8AC3E}">
        <p14:creationId xmlns:p14="http://schemas.microsoft.com/office/powerpoint/2010/main" val="40955705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432709"/>
            <a:ext cx="72505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600" dirty="0" smtClean="0">
                <a:solidFill>
                  <a:srgbClr val="FFFFFF"/>
                </a:solidFill>
                <a:latin typeface="+mj-lt"/>
              </a:rPr>
              <a:t>WP14: Accelerator Redesign Effort</a:t>
            </a:r>
          </a:p>
        </p:txBody>
      </p:sp>
      <p:sp>
        <p:nvSpPr>
          <p:cNvPr id="3" name="Content Placeholder 2"/>
          <p:cNvSpPr>
            <a:spLocks noGrp="1"/>
          </p:cNvSpPr>
          <p:nvPr>
            <p:ph idx="1"/>
          </p:nvPr>
        </p:nvSpPr>
        <p:spPr>
          <a:xfrm>
            <a:off x="279400" y="1780409"/>
            <a:ext cx="8229600" cy="4525963"/>
          </a:xfrm>
        </p:spPr>
        <p:txBody>
          <a:bodyPr/>
          <a:lstStyle/>
          <a:p>
            <a:pPr marL="0" indent="0" algn="ctr">
              <a:buNone/>
            </a:pPr>
            <a:r>
              <a:rPr lang="en-US" sz="2800" dirty="0" smtClean="0"/>
              <a:t>See Dave McGinnis’ Talk</a:t>
            </a:r>
            <a:endParaRPr lang="en-US" sz="2800" dirty="0"/>
          </a:p>
          <a:p>
            <a:pPr lvl="1" algn="ctr"/>
            <a:endParaRPr lang="en-US" sz="3200" dirty="0" smtClean="0"/>
          </a:p>
          <a:p>
            <a:pPr marL="0" indent="0">
              <a:buNone/>
            </a:pPr>
            <a:endParaRPr lang="en-US" sz="2800" dirty="0"/>
          </a:p>
          <a:p>
            <a:endParaRPr lang="en-US" sz="2800" dirty="0"/>
          </a:p>
        </p:txBody>
      </p:sp>
    </p:spTree>
    <p:extLst>
      <p:ext uri="{BB962C8B-B14F-4D97-AF65-F5344CB8AC3E}">
        <p14:creationId xmlns:p14="http://schemas.microsoft.com/office/powerpoint/2010/main" val="301588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79049"/>
            <a:ext cx="72505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600" dirty="0" smtClean="0">
                <a:solidFill>
                  <a:srgbClr val="FFFFFF"/>
                </a:solidFill>
                <a:latin typeface="+mj-lt"/>
              </a:rPr>
              <a:t>WP15: Cooling &amp; Electrical Support</a:t>
            </a:r>
          </a:p>
        </p:txBody>
      </p:sp>
      <p:sp>
        <p:nvSpPr>
          <p:cNvPr id="3" name="Content Placeholder 2"/>
          <p:cNvSpPr>
            <a:spLocks noGrp="1"/>
          </p:cNvSpPr>
          <p:nvPr>
            <p:ph idx="1"/>
          </p:nvPr>
        </p:nvSpPr>
        <p:spPr>
          <a:xfrm>
            <a:off x="160867" y="1470991"/>
            <a:ext cx="8890000" cy="5217676"/>
          </a:xfrm>
        </p:spPr>
        <p:txBody>
          <a:bodyPr/>
          <a:lstStyle/>
          <a:p>
            <a:r>
              <a:rPr lang="en-US" sz="2400" dirty="0" smtClean="0"/>
              <a:t>Achievements &amp; Activities</a:t>
            </a:r>
          </a:p>
          <a:p>
            <a:r>
              <a:rPr lang="en-US" u="sng" dirty="0"/>
              <a:t>Electrical system</a:t>
            </a:r>
          </a:p>
          <a:p>
            <a:pPr marL="800100" lvl="1" indent="-342900">
              <a:buFont typeface="Arial"/>
              <a:buChar char="•"/>
            </a:pPr>
            <a:r>
              <a:rPr lang="en-US" dirty="0" smtClean="0"/>
              <a:t>CF </a:t>
            </a:r>
            <a:r>
              <a:rPr lang="en-US" dirty="0"/>
              <a:t>and WP 15 are planning an “ESS Electrical power system”-seminar aimed at users of electrical facilities (UPS-, Backup- and Electrical- Power) and system designers/buyers. CF will deliver input.  </a:t>
            </a:r>
          </a:p>
          <a:p>
            <a:pPr marL="800100" lvl="1" indent="-342900">
              <a:buFont typeface="Arial"/>
              <a:buChar char="•"/>
            </a:pPr>
            <a:r>
              <a:rPr lang="en-US" dirty="0"/>
              <a:t>Provided input to CF, Annika </a:t>
            </a:r>
            <a:r>
              <a:rPr lang="en-US" dirty="0" err="1"/>
              <a:t>Nordt</a:t>
            </a:r>
            <a:r>
              <a:rPr lang="en-US" dirty="0"/>
              <a:t> and </a:t>
            </a:r>
            <a:r>
              <a:rPr lang="en-US" dirty="0" err="1"/>
              <a:t>Scanpower</a:t>
            </a:r>
            <a:r>
              <a:rPr lang="en-US" dirty="0"/>
              <a:t> on electrical system risks</a:t>
            </a:r>
            <a:r>
              <a:rPr lang="en-US" dirty="0" smtClean="0"/>
              <a:t>.</a:t>
            </a:r>
          </a:p>
          <a:p>
            <a:pPr marL="800100" lvl="1" indent="-342900">
              <a:buFont typeface="Arial"/>
              <a:buChar char="•"/>
            </a:pPr>
            <a:r>
              <a:rPr lang="en-US" dirty="0"/>
              <a:t>Several meetings with CF and transformer manufacturers (Siemens, Schneider and ABB) to get information on which requirements they need to properly rate transformers and the characteristics of dry-isolated and oil-isolated transformers </a:t>
            </a:r>
            <a:r>
              <a:rPr lang="en-US" dirty="0" smtClean="0"/>
              <a:t> </a:t>
            </a:r>
            <a:endParaRPr lang="en-US" dirty="0"/>
          </a:p>
          <a:p>
            <a:pPr marL="800100" lvl="1" indent="-342900">
              <a:buFont typeface="Arial"/>
              <a:buChar char="•"/>
            </a:pPr>
            <a:r>
              <a:rPr lang="en-US" dirty="0"/>
              <a:t>Time and resource planning for WP15 electrical systems is completed. Cost and scheduling adjusted to better fit the “spending profile” of the project – the main change is that costs &amp; tasks for the High Beta section have moved in time</a:t>
            </a:r>
            <a:r>
              <a:rPr lang="en-US" dirty="0" smtClean="0"/>
              <a:t>.</a:t>
            </a:r>
            <a:endParaRPr lang="en-US" dirty="0"/>
          </a:p>
        </p:txBody>
      </p:sp>
    </p:spTree>
    <p:extLst>
      <p:ext uri="{BB962C8B-B14F-4D97-AF65-F5344CB8AC3E}">
        <p14:creationId xmlns:p14="http://schemas.microsoft.com/office/powerpoint/2010/main" val="1677954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79049"/>
            <a:ext cx="72505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600" dirty="0" smtClean="0">
                <a:solidFill>
                  <a:srgbClr val="FFFFFF"/>
                </a:solidFill>
                <a:latin typeface="+mj-lt"/>
              </a:rPr>
              <a:t>WP15: Cooling &amp; Electrical Support</a:t>
            </a:r>
          </a:p>
        </p:txBody>
      </p:sp>
      <p:sp>
        <p:nvSpPr>
          <p:cNvPr id="3" name="Content Placeholder 2"/>
          <p:cNvSpPr>
            <a:spLocks noGrp="1"/>
          </p:cNvSpPr>
          <p:nvPr>
            <p:ph idx="1"/>
          </p:nvPr>
        </p:nvSpPr>
        <p:spPr>
          <a:xfrm>
            <a:off x="160867" y="1470991"/>
            <a:ext cx="8890000" cy="5217676"/>
          </a:xfrm>
        </p:spPr>
        <p:txBody>
          <a:bodyPr/>
          <a:lstStyle/>
          <a:p>
            <a:r>
              <a:rPr lang="en-US" sz="2400" dirty="0" smtClean="0"/>
              <a:t>Achievements &amp; Activities</a:t>
            </a:r>
          </a:p>
          <a:p>
            <a:r>
              <a:rPr lang="en-US" u="sng" dirty="0"/>
              <a:t>Electrical system</a:t>
            </a:r>
          </a:p>
          <a:p>
            <a:pPr marL="800100" lvl="1" indent="-342900">
              <a:buFont typeface="Arial"/>
              <a:buChar char="•"/>
            </a:pPr>
            <a:r>
              <a:rPr lang="en-US" sz="1800" dirty="0" smtClean="0"/>
              <a:t>F. Jensen attended the 2</a:t>
            </a:r>
            <a:r>
              <a:rPr lang="en-US" sz="1800" baseline="30000" dirty="0" smtClean="0"/>
              <a:t>nd</a:t>
            </a:r>
            <a:r>
              <a:rPr lang="en-US" sz="1800" dirty="0" smtClean="0"/>
              <a:t> </a:t>
            </a:r>
            <a:r>
              <a:rPr lang="en-US" sz="1800" dirty="0"/>
              <a:t>workshop Energy for Sustainable Science 2013 at CERN October 23-</a:t>
            </a:r>
            <a:r>
              <a:rPr lang="en-US" sz="1800" dirty="0" smtClean="0"/>
              <a:t>25 and presented </a:t>
            </a:r>
            <a:r>
              <a:rPr lang="en-US" sz="1800" dirty="0"/>
              <a:t>as the “rapporteur” for session B4 “Green Technologies developed at Research Infrastructures”. </a:t>
            </a:r>
            <a:endParaRPr lang="en-US" sz="1800" dirty="0" smtClean="0"/>
          </a:p>
          <a:p>
            <a:pPr marL="800100" lvl="1" indent="-342900">
              <a:buFont typeface="Arial"/>
              <a:buChar char="•"/>
            </a:pPr>
            <a:r>
              <a:rPr lang="en-US" sz="1800" dirty="0"/>
              <a:t>Working with RF and Design Office to include power cables and cable routing in the 3D model. The design assumption is that the modulators may use 400 V, even at 660 KVA, this is driving a need for very thick conductors so the routing has to take this into account. </a:t>
            </a:r>
          </a:p>
          <a:p>
            <a:pPr marL="800100" lvl="1" indent="-342900">
              <a:buFont typeface="Arial"/>
              <a:buChar char="•"/>
            </a:pPr>
            <a:r>
              <a:rPr lang="en-US" sz="1800" dirty="0"/>
              <a:t>Meeting with WP11 on </a:t>
            </a:r>
            <a:r>
              <a:rPr lang="en-US" sz="1800" dirty="0" err="1"/>
              <a:t>cryoplant</a:t>
            </a:r>
            <a:r>
              <a:rPr lang="en-US" sz="1800" dirty="0"/>
              <a:t> requirements. The vendors prefer to use high voltage (6.6 kV) for the large compressors, this is in line with what CF wants to provide and may also free up space in the Central Utility Building. </a:t>
            </a:r>
          </a:p>
          <a:p>
            <a:pPr marL="800100" lvl="1" indent="-342900">
              <a:buFont typeface="Arial"/>
              <a:buChar char="•"/>
            </a:pPr>
            <a:r>
              <a:rPr lang="en-US" sz="1800" dirty="0"/>
              <a:t>Bi-weekly Meetings with CF on the design and layout of the electrical substations. There was an “gap-issue” with the electrical interface to the target systems, which we think can be solved by moving one of the electrical substations into the target building, where the helium compressors were located. CF is investigating if the magnetic field from the substation will be a problem for instruments.</a:t>
            </a:r>
          </a:p>
          <a:p>
            <a:pPr marL="800100" lvl="1" indent="-342900">
              <a:buFont typeface="Arial"/>
              <a:buChar char="•"/>
            </a:pPr>
            <a:endParaRPr lang="en-US" dirty="0"/>
          </a:p>
        </p:txBody>
      </p:sp>
    </p:spTree>
    <p:extLst>
      <p:ext uri="{BB962C8B-B14F-4D97-AF65-F5344CB8AC3E}">
        <p14:creationId xmlns:p14="http://schemas.microsoft.com/office/powerpoint/2010/main" val="3829933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79049"/>
            <a:ext cx="72505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600" dirty="0" smtClean="0">
                <a:solidFill>
                  <a:srgbClr val="FFFFFF"/>
                </a:solidFill>
                <a:latin typeface="+mj-lt"/>
              </a:rPr>
              <a:t>WP15: Cooling &amp; Electrical Support</a:t>
            </a:r>
          </a:p>
        </p:txBody>
      </p:sp>
      <p:sp>
        <p:nvSpPr>
          <p:cNvPr id="3" name="Content Placeholder 2"/>
          <p:cNvSpPr>
            <a:spLocks noGrp="1"/>
          </p:cNvSpPr>
          <p:nvPr>
            <p:ph idx="1"/>
          </p:nvPr>
        </p:nvSpPr>
        <p:spPr>
          <a:xfrm>
            <a:off x="160867" y="1597991"/>
            <a:ext cx="8746066" cy="4525963"/>
          </a:xfrm>
        </p:spPr>
        <p:txBody>
          <a:bodyPr/>
          <a:lstStyle/>
          <a:p>
            <a:r>
              <a:rPr lang="en-US" sz="2400" dirty="0" smtClean="0"/>
              <a:t>Achievements</a:t>
            </a:r>
            <a:endParaRPr lang="en-US" sz="2400" dirty="0" smtClean="0"/>
          </a:p>
          <a:p>
            <a:pPr marL="800100" lvl="1" indent="-342900">
              <a:buFont typeface="Arial"/>
              <a:buChar char="•"/>
            </a:pPr>
            <a:r>
              <a:rPr lang="en-US" dirty="0"/>
              <a:t>Grid simulation project meeting with Michael Bader from </a:t>
            </a:r>
            <a:r>
              <a:rPr lang="en-US" dirty="0" err="1"/>
              <a:t>Ampegon</a:t>
            </a:r>
            <a:r>
              <a:rPr lang="en-US" dirty="0"/>
              <a:t> at RWTH Aachen. </a:t>
            </a:r>
            <a:r>
              <a:rPr lang="en-US" dirty="0" err="1"/>
              <a:t>Ampegon</a:t>
            </a:r>
            <a:r>
              <a:rPr lang="en-US" dirty="0"/>
              <a:t> presented their proposed modulator concept to the RWTH simulation team. The ESS grid simulation will include the front-end of the </a:t>
            </a:r>
            <a:r>
              <a:rPr lang="en-US" dirty="0" err="1"/>
              <a:t>Ampegon</a:t>
            </a:r>
            <a:r>
              <a:rPr lang="en-US" dirty="0"/>
              <a:t> modulator proposed for the ESS test bed in </a:t>
            </a:r>
            <a:r>
              <a:rPr lang="en-US" dirty="0" smtClean="0"/>
              <a:t>Lund.</a:t>
            </a:r>
            <a:endParaRPr lang="en-US" u="sng" dirty="0" smtClean="0"/>
          </a:p>
          <a:p>
            <a:pPr lvl="1"/>
            <a:r>
              <a:rPr lang="en-US" u="sng" dirty="0" smtClean="0"/>
              <a:t>Cooling </a:t>
            </a:r>
            <a:r>
              <a:rPr lang="en-US" u="sng" dirty="0"/>
              <a:t>System</a:t>
            </a:r>
            <a:endParaRPr lang="en-US" dirty="0"/>
          </a:p>
          <a:p>
            <a:pPr marL="800100" lvl="1" indent="-342900">
              <a:buFont typeface="Arial"/>
              <a:buChar char="•"/>
            </a:pPr>
            <a:r>
              <a:rPr lang="en-US" dirty="0"/>
              <a:t>Second cooling system risk meeting held with Annika </a:t>
            </a:r>
            <a:r>
              <a:rPr lang="en-US" dirty="0" err="1"/>
              <a:t>Nordt</a:t>
            </a:r>
            <a:r>
              <a:rPr lang="en-US" dirty="0"/>
              <a:t> and </a:t>
            </a:r>
            <a:r>
              <a:rPr lang="en-US" dirty="0" err="1"/>
              <a:t>Scanpower</a:t>
            </a:r>
            <a:r>
              <a:rPr lang="en-US" dirty="0"/>
              <a:t> this month, focusing on interface between cooling system and technical equipment.  Identified risks, and evaluated if they require linking to MPS.  There were a few items to follow up on, but generally concurred that cooling system signals and controls will not need to tie directly into MPS.</a:t>
            </a:r>
          </a:p>
          <a:p>
            <a:pPr marL="800100" lvl="1" indent="-342900">
              <a:buFont typeface="Arial"/>
              <a:buChar char="•"/>
            </a:pPr>
            <a:r>
              <a:rPr lang="en-US" dirty="0" smtClean="0"/>
              <a:t>Participated in </a:t>
            </a:r>
            <a:r>
              <a:rPr lang="en-US" dirty="0"/>
              <a:t>WP3 (warm end </a:t>
            </a:r>
            <a:r>
              <a:rPr lang="en-US" dirty="0" err="1"/>
              <a:t>linac</a:t>
            </a:r>
            <a:r>
              <a:rPr lang="en-US" dirty="0"/>
              <a:t>) audit. Notes relevant to cooling – Ion source cooling design is complete, RFQ cooling requirements will be defined by May 2014, DTL tanks may have (5) individual cooling skids for each of the (5) DTL tanks</a:t>
            </a:r>
            <a:r>
              <a:rPr lang="en-US" dirty="0" smtClean="0"/>
              <a:t>.</a:t>
            </a:r>
            <a:endParaRPr lang="en-US" dirty="0"/>
          </a:p>
        </p:txBody>
      </p:sp>
    </p:spTree>
    <p:extLst>
      <p:ext uri="{BB962C8B-B14F-4D97-AF65-F5344CB8AC3E}">
        <p14:creationId xmlns:p14="http://schemas.microsoft.com/office/powerpoint/2010/main" val="52017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79049"/>
            <a:ext cx="72505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600" dirty="0" smtClean="0">
                <a:solidFill>
                  <a:srgbClr val="FFFFFF"/>
                </a:solidFill>
                <a:latin typeface="+mj-lt"/>
              </a:rPr>
              <a:t>WP15: Cooling &amp; Electrical Support</a:t>
            </a:r>
          </a:p>
        </p:txBody>
      </p:sp>
      <p:sp>
        <p:nvSpPr>
          <p:cNvPr id="3" name="Content Placeholder 2"/>
          <p:cNvSpPr>
            <a:spLocks noGrp="1"/>
          </p:cNvSpPr>
          <p:nvPr>
            <p:ph idx="1"/>
          </p:nvPr>
        </p:nvSpPr>
        <p:spPr>
          <a:xfrm>
            <a:off x="160867" y="1597992"/>
            <a:ext cx="8746066" cy="3515876"/>
          </a:xfrm>
        </p:spPr>
        <p:txBody>
          <a:bodyPr/>
          <a:lstStyle/>
          <a:p>
            <a:r>
              <a:rPr lang="en-US" sz="2400" dirty="0" smtClean="0"/>
              <a:t>Achievements</a:t>
            </a:r>
            <a:endParaRPr lang="en-US" sz="2400" dirty="0" smtClean="0"/>
          </a:p>
          <a:p>
            <a:pPr marL="342900" lvl="0" indent="-342900">
              <a:buFont typeface="Arial"/>
              <a:buChar char="•"/>
            </a:pPr>
            <a:r>
              <a:rPr lang="en-US" dirty="0" smtClean="0"/>
              <a:t>Prepared </a:t>
            </a:r>
            <a:r>
              <a:rPr lang="en-US" dirty="0"/>
              <a:t>material and hosted Cooling Water systems seminar with CF personnel.  Invited representatives from ACCSYS, Target, NSS &amp; CF to explain current system design, data we need from the different projects, etc. </a:t>
            </a:r>
            <a:r>
              <a:rPr lang="en-US" dirty="0" smtClean="0"/>
              <a:t>Currently </a:t>
            </a:r>
            <a:r>
              <a:rPr lang="en-US" dirty="0"/>
              <a:t>meeting with representatives from ACCSYS, Target, NSS &amp; CF to further collect and clarify cooling requirements from their systems. </a:t>
            </a:r>
            <a:r>
              <a:rPr lang="en-US" dirty="0" smtClean="0"/>
              <a:t>In November, </a:t>
            </a:r>
            <a:r>
              <a:rPr lang="en-US" dirty="0"/>
              <a:t>held meetings with:</a:t>
            </a:r>
          </a:p>
          <a:p>
            <a:pPr marL="800100" lvl="1" indent="-342900">
              <a:buFont typeface="Arial"/>
              <a:buChar char="•"/>
            </a:pPr>
            <a:r>
              <a:rPr lang="en-US" dirty="0"/>
              <a:t>WP6 – magnets (Peter Ladd)</a:t>
            </a:r>
          </a:p>
          <a:p>
            <a:pPr marL="800100" lvl="1" indent="-342900">
              <a:buFont typeface="Arial"/>
              <a:buChar char="•"/>
            </a:pPr>
            <a:r>
              <a:rPr lang="en-US" dirty="0"/>
              <a:t>NSS – (Michelle Everett, Arno </a:t>
            </a:r>
            <a:r>
              <a:rPr lang="en-US" dirty="0" err="1"/>
              <a:t>Heiss</a:t>
            </a:r>
            <a:r>
              <a:rPr lang="en-US" dirty="0"/>
              <a:t>, Iain Sutton)</a:t>
            </a:r>
          </a:p>
          <a:p>
            <a:pPr marL="800100" lvl="1" indent="-342900">
              <a:buFont typeface="Arial"/>
              <a:buChar char="•"/>
            </a:pPr>
            <a:r>
              <a:rPr lang="en-US" dirty="0"/>
              <a:t>Target – (Per Nilsson, Steve </a:t>
            </a:r>
            <a:r>
              <a:rPr lang="en-US" dirty="0" err="1"/>
              <a:t>Gallimore</a:t>
            </a:r>
            <a:r>
              <a:rPr lang="en-US" dirty="0"/>
              <a:t>)</a:t>
            </a:r>
          </a:p>
          <a:p>
            <a:pPr marL="800100" lvl="1" indent="-342900">
              <a:buFont typeface="Arial"/>
              <a:buChar char="•"/>
            </a:pPr>
            <a:r>
              <a:rPr lang="en-US" dirty="0"/>
              <a:t>WP11 – </a:t>
            </a:r>
            <a:r>
              <a:rPr lang="en-US" dirty="0" err="1"/>
              <a:t>Cryo</a:t>
            </a:r>
            <a:r>
              <a:rPr lang="en-US" dirty="0"/>
              <a:t> (Philipp Arnold, </a:t>
            </a:r>
            <a:r>
              <a:rPr lang="en-US" dirty="0" err="1"/>
              <a:t>Xilong</a:t>
            </a:r>
            <a:r>
              <a:rPr lang="en-US" dirty="0"/>
              <a:t> Wang</a:t>
            </a:r>
            <a:r>
              <a:rPr lang="en-US" dirty="0" smtClean="0"/>
              <a:t>)</a:t>
            </a:r>
          </a:p>
          <a:p>
            <a:pPr marL="800100" lvl="1" indent="-342900">
              <a:buFont typeface="Arial"/>
              <a:buChar char="•"/>
            </a:pPr>
            <a:endParaRPr lang="en-US" dirty="0"/>
          </a:p>
          <a:p>
            <a:pPr lvl="1"/>
            <a:endParaRPr lang="en-US" dirty="0" smtClean="0"/>
          </a:p>
        </p:txBody>
      </p:sp>
    </p:spTree>
    <p:extLst>
      <p:ext uri="{BB962C8B-B14F-4D97-AF65-F5344CB8AC3E}">
        <p14:creationId xmlns:p14="http://schemas.microsoft.com/office/powerpoint/2010/main" val="3919026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79049"/>
            <a:ext cx="72505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600" dirty="0" smtClean="0">
                <a:solidFill>
                  <a:srgbClr val="FFFFFF"/>
                </a:solidFill>
                <a:latin typeface="+mj-lt"/>
              </a:rPr>
              <a:t>WP15: Cooling &amp; Electrical Support</a:t>
            </a:r>
          </a:p>
        </p:txBody>
      </p:sp>
      <p:sp>
        <p:nvSpPr>
          <p:cNvPr id="3" name="Content Placeholder 2"/>
          <p:cNvSpPr>
            <a:spLocks noGrp="1"/>
          </p:cNvSpPr>
          <p:nvPr>
            <p:ph idx="1"/>
          </p:nvPr>
        </p:nvSpPr>
        <p:spPr>
          <a:xfrm>
            <a:off x="160867" y="1597992"/>
            <a:ext cx="8746066" cy="3515876"/>
          </a:xfrm>
        </p:spPr>
        <p:txBody>
          <a:bodyPr/>
          <a:lstStyle/>
          <a:p>
            <a:r>
              <a:rPr lang="en-US" sz="2400" dirty="0" smtClean="0"/>
              <a:t>Achievements </a:t>
            </a:r>
            <a:endParaRPr lang="en-US" sz="2400" dirty="0" smtClean="0"/>
          </a:p>
          <a:p>
            <a:pPr marL="342900" indent="-342900">
              <a:buFont typeface="Arial"/>
              <a:buChar char="•"/>
            </a:pPr>
            <a:r>
              <a:rPr lang="en-US" dirty="0" smtClean="0"/>
              <a:t>Recent </a:t>
            </a:r>
            <a:r>
              <a:rPr lang="en-US" dirty="0" smtClean="0"/>
              <a:t>findings </a:t>
            </a:r>
            <a:r>
              <a:rPr lang="en-US" dirty="0"/>
              <a:t>include a significant reduction in </a:t>
            </a:r>
            <a:r>
              <a:rPr lang="en-US" dirty="0" err="1"/>
              <a:t>cryoplant</a:t>
            </a:r>
            <a:r>
              <a:rPr lang="en-US" dirty="0"/>
              <a:t> cooling, and elimination of requirement for </a:t>
            </a:r>
            <a:r>
              <a:rPr lang="en-US" dirty="0" err="1"/>
              <a:t>cryoplant</a:t>
            </a:r>
            <a:r>
              <a:rPr lang="en-US" dirty="0"/>
              <a:t> cooling from </a:t>
            </a:r>
            <a:r>
              <a:rPr lang="en-US" dirty="0" smtClean="0"/>
              <a:t>the low </a:t>
            </a:r>
            <a:r>
              <a:rPr lang="en-US" dirty="0"/>
              <a:t>temperature loop. Target is currently re-working all their heat flow requirements, and should have some updated figures by start of December. However, they expect that they may be able to decrease the overall cooling requirements on the order of 1 MW</a:t>
            </a:r>
            <a:r>
              <a:rPr lang="en-US" dirty="0" smtClean="0"/>
              <a:t>.</a:t>
            </a:r>
          </a:p>
          <a:p>
            <a:pPr marL="342900" indent="-342900">
              <a:buFont typeface="Arial"/>
              <a:buChar char="•"/>
            </a:pPr>
            <a:r>
              <a:rPr lang="en-US" dirty="0"/>
              <a:t>Working this month with RF and Design Office personnel to work out details of equipment layout and cooling water piping distribution in the klystron gallery. We have in principal agreed on the configuration and extent of CF cooling water pipe distribution in the klystron gallery, and are working to hammer out details of routing</a:t>
            </a:r>
            <a:r>
              <a:rPr lang="en-US" dirty="0" smtClean="0"/>
              <a:t>.</a:t>
            </a:r>
          </a:p>
          <a:p>
            <a:pPr marL="342900" lvl="0" indent="-342900">
              <a:buFont typeface="Arial"/>
              <a:buChar char="•"/>
            </a:pPr>
            <a:r>
              <a:rPr lang="en-US" dirty="0"/>
              <a:t>Attended 2</a:t>
            </a:r>
            <a:r>
              <a:rPr lang="en-US" baseline="30000" dirty="0"/>
              <a:t>nd</a:t>
            </a:r>
            <a:r>
              <a:rPr lang="en-US" dirty="0"/>
              <a:t> workshop Energy for Sustainable Science 2013 at CERN October 23-25, presented “High Temperature Cooling of </a:t>
            </a:r>
            <a:r>
              <a:rPr lang="en-US" dirty="0" err="1"/>
              <a:t>Cryoplants</a:t>
            </a:r>
            <a:r>
              <a:rPr lang="en-US" dirty="0"/>
              <a:t> and RF Systems at the European Spallation Source”.</a:t>
            </a:r>
          </a:p>
          <a:p>
            <a:pPr marL="342900" indent="-342900">
              <a:buFont typeface="Arial"/>
              <a:buChar char="•"/>
            </a:pPr>
            <a:endParaRPr lang="en-US" dirty="0"/>
          </a:p>
          <a:p>
            <a:pPr marL="342900" lvl="0" indent="-342900">
              <a:buFont typeface="Arial"/>
              <a:buChar char="•"/>
            </a:pPr>
            <a:endParaRPr lang="en-US" dirty="0"/>
          </a:p>
          <a:p>
            <a:endParaRPr lang="en-US" sz="2400" dirty="0" smtClean="0"/>
          </a:p>
        </p:txBody>
      </p:sp>
    </p:spTree>
    <p:extLst>
      <p:ext uri="{BB962C8B-B14F-4D97-AF65-F5344CB8AC3E}">
        <p14:creationId xmlns:p14="http://schemas.microsoft.com/office/powerpoint/2010/main" val="76487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73122" y="411088"/>
            <a:ext cx="7250544"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600" dirty="0" smtClean="0">
                <a:solidFill>
                  <a:srgbClr val="FFFFFF"/>
                </a:solidFill>
                <a:latin typeface="+mj-lt"/>
              </a:rPr>
              <a:t>WP15: Cooling &amp; Electrical Support</a:t>
            </a:r>
          </a:p>
        </p:txBody>
      </p:sp>
      <p:sp>
        <p:nvSpPr>
          <p:cNvPr id="3" name="Content Placeholder 2"/>
          <p:cNvSpPr>
            <a:spLocks noGrp="1"/>
          </p:cNvSpPr>
          <p:nvPr>
            <p:ph idx="1"/>
          </p:nvPr>
        </p:nvSpPr>
        <p:spPr>
          <a:xfrm>
            <a:off x="211665" y="1572591"/>
            <a:ext cx="8229600" cy="4525963"/>
          </a:xfrm>
        </p:spPr>
        <p:txBody>
          <a:bodyPr/>
          <a:lstStyle/>
          <a:p>
            <a:r>
              <a:rPr lang="en-US" sz="2800" dirty="0" smtClean="0"/>
              <a:t>Issues</a:t>
            </a:r>
          </a:p>
          <a:p>
            <a:pPr marL="342900" lvl="0" indent="-342900">
              <a:buFont typeface="Arial"/>
              <a:buChar char="•"/>
            </a:pPr>
            <a:r>
              <a:rPr lang="en-GB" dirty="0"/>
              <a:t>Electrical &amp; Cooling: The WP15 electrical costing contains assumptions about the required amount of CAD design work, which still needs further analysis and confirmation. </a:t>
            </a:r>
            <a:endParaRPr lang="en-US" dirty="0"/>
          </a:p>
          <a:p>
            <a:pPr marL="342900" lvl="0" indent="-342900">
              <a:buFont typeface="Arial"/>
              <a:buChar char="•"/>
            </a:pPr>
            <a:r>
              <a:rPr lang="en-GB" dirty="0"/>
              <a:t>Electrical: The procurement of an electrical CAD package is progressing, but </a:t>
            </a:r>
            <a:r>
              <a:rPr lang="en-GB" dirty="0" smtClean="0"/>
              <a:t>slowly. </a:t>
            </a:r>
            <a:r>
              <a:rPr lang="en-GB" dirty="0"/>
              <a:t>There is a risk that there will be system setup-time and a learning curve that will stretch into </a:t>
            </a:r>
            <a:r>
              <a:rPr lang="en-GB" dirty="0" smtClean="0"/>
              <a:t>2014. </a:t>
            </a:r>
            <a:endParaRPr lang="en-US" dirty="0"/>
          </a:p>
          <a:p>
            <a:pPr marL="0" indent="0">
              <a:buNone/>
            </a:pPr>
            <a:endParaRPr lang="en-US" sz="2400" dirty="0"/>
          </a:p>
          <a:p>
            <a:endParaRPr lang="en-US" sz="2800" dirty="0"/>
          </a:p>
        </p:txBody>
      </p:sp>
    </p:spTree>
    <p:extLst>
      <p:ext uri="{BB962C8B-B14F-4D97-AF65-F5344CB8AC3E}">
        <p14:creationId xmlns:p14="http://schemas.microsoft.com/office/powerpoint/2010/main" val="173231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82717"/>
            <a:ext cx="5711008"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WP99: Accelerator Infrastructure </a:t>
            </a:r>
          </a:p>
          <a:p>
            <a:pPr algn="ctr" eaLnBrk="1" hangingPunct="1"/>
            <a:r>
              <a:rPr lang="en-US" sz="3200" dirty="0" smtClean="0">
                <a:solidFill>
                  <a:srgbClr val="FFFFFF"/>
                </a:solidFill>
                <a:latin typeface="+mj-lt"/>
              </a:rPr>
              <a:t>&amp; Installation</a:t>
            </a:r>
          </a:p>
        </p:txBody>
      </p:sp>
      <p:sp>
        <p:nvSpPr>
          <p:cNvPr id="2" name="Content Placeholder 1"/>
          <p:cNvSpPr>
            <a:spLocks noGrp="1"/>
          </p:cNvSpPr>
          <p:nvPr>
            <p:ph idx="1"/>
          </p:nvPr>
        </p:nvSpPr>
        <p:spPr>
          <a:xfrm>
            <a:off x="127000" y="1472915"/>
            <a:ext cx="8386106" cy="4682352"/>
          </a:xfrm>
        </p:spPr>
        <p:txBody>
          <a:bodyPr/>
          <a:lstStyle/>
          <a:p>
            <a:r>
              <a:rPr lang="en-US" sz="2800" dirty="0" smtClean="0"/>
              <a:t>Achievements</a:t>
            </a:r>
            <a:endParaRPr lang="en-US" sz="2800" dirty="0" smtClean="0"/>
          </a:p>
          <a:p>
            <a:pPr marL="800100" lvl="1" indent="-342900">
              <a:buFont typeface="Arial"/>
              <a:buChar char="•"/>
            </a:pPr>
            <a:r>
              <a:rPr lang="en-GB" sz="1800" dirty="0"/>
              <a:t>Preliminary integrated installation plan has been revised to include 2015-2022 WP99 milestones and activities. WBS codes and descriptions together with external links have been revised as well. </a:t>
            </a:r>
            <a:endParaRPr lang="en-US" sz="1800" dirty="0"/>
          </a:p>
          <a:p>
            <a:pPr marL="800100" lvl="1" indent="-342900">
              <a:buFont typeface="Arial"/>
              <a:buChar char="•"/>
            </a:pPr>
            <a:r>
              <a:rPr lang="en-US" sz="1800" dirty="0"/>
              <a:t>Accelerator envelopes have been completed and passed to CF for review.</a:t>
            </a:r>
          </a:p>
          <a:p>
            <a:pPr marL="800100" lvl="1" indent="-342900">
              <a:buFont typeface="Arial"/>
              <a:buChar char="•"/>
            </a:pPr>
            <a:r>
              <a:rPr lang="en-US" sz="1800" dirty="0"/>
              <a:t>The </a:t>
            </a:r>
            <a:r>
              <a:rPr lang="en-US" sz="1800" dirty="0" err="1"/>
              <a:t>Optimus</a:t>
            </a:r>
            <a:r>
              <a:rPr lang="en-US" sz="1800" dirty="0"/>
              <a:t> + stubs have been </a:t>
            </a:r>
            <a:r>
              <a:rPr lang="en-US" sz="1800" dirty="0" err="1"/>
              <a:t>baselined</a:t>
            </a:r>
            <a:r>
              <a:rPr lang="en-US" sz="1800" dirty="0"/>
              <a:t>. The new CTL position has been defined as well. CF has received the new info and will adapt the gallery structural columns.</a:t>
            </a:r>
          </a:p>
          <a:p>
            <a:pPr marL="800100" lvl="1" indent="-342900">
              <a:buFont typeface="Arial"/>
              <a:buChar char="•"/>
            </a:pPr>
            <a:r>
              <a:rPr lang="en-US" sz="1800" dirty="0"/>
              <a:t>Data on the following action items </a:t>
            </a:r>
            <a:r>
              <a:rPr lang="en-US" sz="1800" dirty="0" smtClean="0"/>
              <a:t>are being </a:t>
            </a:r>
            <a:r>
              <a:rPr lang="en-US" sz="1800" dirty="0"/>
              <a:t>collected and requirements are being generated:</a:t>
            </a:r>
          </a:p>
          <a:p>
            <a:pPr marL="1257300" lvl="2" indent="-342900">
              <a:buFont typeface="Arial"/>
              <a:buChar char="•"/>
            </a:pPr>
            <a:r>
              <a:rPr lang="en-US" sz="1600" dirty="0"/>
              <a:t>Loads from main systems (CMs, RF distribution, LWU, cooling);</a:t>
            </a:r>
          </a:p>
          <a:p>
            <a:pPr marL="1257300" lvl="2" indent="-342900">
              <a:buFont typeface="Arial"/>
              <a:buChar char="•"/>
            </a:pPr>
            <a:r>
              <a:rPr lang="en-US" sz="1600" dirty="0"/>
              <a:t>Gallery infrastructure supported from roof;</a:t>
            </a:r>
          </a:p>
          <a:p>
            <a:pPr marL="1257300" lvl="2" indent="-342900">
              <a:buFont typeface="Arial"/>
              <a:buChar char="•"/>
            </a:pPr>
            <a:r>
              <a:rPr lang="en-US" sz="1600" dirty="0"/>
              <a:t>Heavy equipment handling;</a:t>
            </a:r>
          </a:p>
          <a:p>
            <a:pPr marL="1257300" lvl="2" indent="-342900">
              <a:buFont typeface="Arial"/>
              <a:buChar char="•"/>
            </a:pPr>
            <a:r>
              <a:rPr lang="en-US" sz="1600" dirty="0"/>
              <a:t>Floor flatness and finish;</a:t>
            </a:r>
          </a:p>
          <a:p>
            <a:pPr marL="1257300" lvl="2" indent="-342900">
              <a:buFont typeface="Arial"/>
              <a:buChar char="•"/>
            </a:pPr>
            <a:r>
              <a:rPr lang="en-US" sz="1600" dirty="0"/>
              <a:t>Gallery drainage;</a:t>
            </a:r>
          </a:p>
          <a:p>
            <a:pPr marL="1257300" lvl="2" indent="-342900">
              <a:buFont typeface="Arial"/>
              <a:buChar char="•"/>
            </a:pPr>
            <a:r>
              <a:rPr lang="en-US" sz="1600" dirty="0"/>
              <a:t>Tunnel and gallery HVAC needs; </a:t>
            </a:r>
          </a:p>
          <a:p>
            <a:pPr marL="1257300" lvl="2" indent="-342900">
              <a:buFont typeface="Arial"/>
              <a:buChar char="•"/>
            </a:pPr>
            <a:r>
              <a:rPr lang="en-US" sz="1600" dirty="0"/>
              <a:t>Cables and racks.</a:t>
            </a:r>
          </a:p>
          <a:p>
            <a:pPr marL="342900" indent="-342900">
              <a:buFont typeface="Arial"/>
              <a:buChar char="•"/>
            </a:pPr>
            <a:endParaRPr lang="en-GB" dirty="0" smtClean="0"/>
          </a:p>
          <a:p>
            <a:pPr marL="342900" indent="-342900">
              <a:buFont typeface="Arial"/>
              <a:buChar char="•"/>
            </a:pPr>
            <a:endParaRPr lang="en-US" dirty="0"/>
          </a:p>
          <a:p>
            <a:pPr marL="342900" lvl="0" indent="-342900">
              <a:buFont typeface="Arial"/>
              <a:buChar char="•"/>
            </a:pPr>
            <a:endParaRPr lang="en-US" dirty="0"/>
          </a:p>
          <a:p>
            <a:pPr marL="342900" indent="-342900">
              <a:buFont typeface="Arial"/>
              <a:buChar char="•"/>
            </a:pPr>
            <a:endParaRPr lang="en-US" dirty="0"/>
          </a:p>
        </p:txBody>
      </p:sp>
    </p:spTree>
    <p:extLst>
      <p:ext uri="{BB962C8B-B14F-4D97-AF65-F5344CB8AC3E}">
        <p14:creationId xmlns:p14="http://schemas.microsoft.com/office/powerpoint/2010/main" val="3306503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108117"/>
            <a:ext cx="5977467"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WP99: Accelerator Infrastructure </a:t>
            </a:r>
          </a:p>
          <a:p>
            <a:pPr algn="ctr" eaLnBrk="1" hangingPunct="1"/>
            <a:r>
              <a:rPr lang="en-US" sz="3200" dirty="0" smtClean="0">
                <a:solidFill>
                  <a:srgbClr val="FFFFFF"/>
                </a:solidFill>
                <a:latin typeface="+mj-lt"/>
              </a:rPr>
              <a:t>&amp; Installation</a:t>
            </a:r>
          </a:p>
        </p:txBody>
      </p:sp>
      <p:sp>
        <p:nvSpPr>
          <p:cNvPr id="2" name="Content Placeholder 1"/>
          <p:cNvSpPr>
            <a:spLocks noGrp="1"/>
          </p:cNvSpPr>
          <p:nvPr>
            <p:ph idx="1"/>
          </p:nvPr>
        </p:nvSpPr>
        <p:spPr>
          <a:xfrm>
            <a:off x="283506" y="1472915"/>
            <a:ext cx="8229600" cy="3795789"/>
          </a:xfrm>
        </p:spPr>
        <p:txBody>
          <a:bodyPr/>
          <a:lstStyle/>
          <a:p>
            <a:r>
              <a:rPr lang="en-US" sz="2800" dirty="0" smtClean="0"/>
              <a:t>Achievements</a:t>
            </a:r>
            <a:endParaRPr lang="en-GB" dirty="0" smtClean="0"/>
          </a:p>
          <a:p>
            <a:pPr marL="800100" lvl="1" indent="-342900">
              <a:buFont typeface="Arial"/>
              <a:buChar char="•"/>
            </a:pPr>
            <a:r>
              <a:rPr lang="en-GB" dirty="0" smtClean="0"/>
              <a:t>Detailed layout of equipment in the Gallery is being planned with input from the RF Group</a:t>
            </a:r>
          </a:p>
          <a:p>
            <a:pPr marL="800100" lvl="1" indent="-342900">
              <a:buFont typeface="Arial"/>
              <a:buChar char="•"/>
            </a:pPr>
            <a:r>
              <a:rPr lang="en-GB" dirty="0"/>
              <a:t>A new hire, (Nick </a:t>
            </a:r>
            <a:r>
              <a:rPr lang="en-GB" dirty="0" err="1"/>
              <a:t>Gazis</a:t>
            </a:r>
            <a:r>
              <a:rPr lang="en-GB" dirty="0"/>
              <a:t>) will start on Feb. 1</a:t>
            </a:r>
            <a:r>
              <a:rPr lang="en-GB" baseline="30000" dirty="0"/>
              <a:t>st</a:t>
            </a:r>
            <a:r>
              <a:rPr lang="en-GB" dirty="0"/>
              <a:t> as Sr. Mechanical Engineer in the Specialized Technical Services.</a:t>
            </a:r>
          </a:p>
          <a:p>
            <a:pPr marL="800100" lvl="1" indent="-342900">
              <a:buFont typeface="Arial"/>
              <a:buChar char="•"/>
            </a:pPr>
            <a:r>
              <a:rPr lang="en-US" dirty="0"/>
              <a:t>All first interviews for the Electrical Engineer position have been completed. Onsite interviews for leading candidates are being planned.</a:t>
            </a:r>
          </a:p>
          <a:p>
            <a:pPr marL="800100" lvl="1" indent="-342900">
              <a:buFont typeface="Arial"/>
              <a:buChar char="•"/>
            </a:pPr>
            <a:r>
              <a:rPr lang="en-GB" dirty="0"/>
              <a:t>ACCSYS alignment network needs and deadlines are being discussed with new Survey &amp; Alignment Engineer in the Design Division</a:t>
            </a:r>
          </a:p>
          <a:p>
            <a:pPr marL="800100" lvl="1" indent="-342900">
              <a:buFont typeface="Arial"/>
              <a:buChar char="•"/>
            </a:pPr>
            <a:r>
              <a:rPr lang="en-GB" dirty="0"/>
              <a:t>Work on Accelerator Technical Spaces (ATS) is on going. Needs from ATS stakeholders have been received and discussed.</a:t>
            </a:r>
            <a:endParaRPr lang="en-US" dirty="0"/>
          </a:p>
          <a:p>
            <a:pPr marL="800100" lvl="1" indent="-342900">
              <a:buFont typeface="Arial"/>
              <a:buChar char="•"/>
            </a:pPr>
            <a:endParaRPr lang="en-US" dirty="0"/>
          </a:p>
        </p:txBody>
      </p:sp>
    </p:spTree>
    <p:extLst>
      <p:ext uri="{BB962C8B-B14F-4D97-AF65-F5344CB8AC3E}">
        <p14:creationId xmlns:p14="http://schemas.microsoft.com/office/powerpoint/2010/main" val="40760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108117"/>
            <a:ext cx="5977467"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WP99: Accelerator Infrastructure </a:t>
            </a:r>
          </a:p>
          <a:p>
            <a:pPr algn="ctr" eaLnBrk="1" hangingPunct="1"/>
            <a:r>
              <a:rPr lang="en-US" sz="3200" dirty="0" smtClean="0">
                <a:solidFill>
                  <a:srgbClr val="FFFFFF"/>
                </a:solidFill>
                <a:latin typeface="+mj-lt"/>
              </a:rPr>
              <a:t>&amp; Installation</a:t>
            </a:r>
          </a:p>
        </p:txBody>
      </p:sp>
      <p:sp>
        <p:nvSpPr>
          <p:cNvPr id="2" name="Content Placeholder 1"/>
          <p:cNvSpPr>
            <a:spLocks noGrp="1"/>
          </p:cNvSpPr>
          <p:nvPr>
            <p:ph idx="1"/>
          </p:nvPr>
        </p:nvSpPr>
        <p:spPr>
          <a:xfrm>
            <a:off x="283506" y="1472915"/>
            <a:ext cx="8229600" cy="2565685"/>
          </a:xfrm>
        </p:spPr>
        <p:txBody>
          <a:bodyPr/>
          <a:lstStyle/>
          <a:p>
            <a:r>
              <a:rPr lang="en-US" sz="2800" dirty="0" smtClean="0"/>
              <a:t>Issues</a:t>
            </a:r>
            <a:endParaRPr lang="en-US" sz="2800" dirty="0"/>
          </a:p>
          <a:p>
            <a:pPr lvl="0"/>
            <a:r>
              <a:rPr lang="en-GB" dirty="0"/>
              <a:t>Additional cables procurement responsibilities have potential cost escalation.</a:t>
            </a:r>
            <a:endParaRPr lang="en-US" dirty="0"/>
          </a:p>
          <a:p>
            <a:pPr lvl="0"/>
            <a:r>
              <a:rPr lang="en-GB" dirty="0"/>
              <a:t>Responsibilities concerning transport to Lund of main accelerator systems still </a:t>
            </a:r>
            <a:r>
              <a:rPr lang="en-GB" dirty="0" smtClean="0"/>
              <a:t>undecided</a:t>
            </a:r>
            <a:r>
              <a:rPr lang="en-GB" dirty="0"/>
              <a:t>. This may have substantial cost impact.</a:t>
            </a:r>
            <a:endParaRPr lang="en-US" dirty="0"/>
          </a:p>
          <a:p>
            <a:pPr lvl="0"/>
            <a:r>
              <a:rPr lang="en-GB" dirty="0"/>
              <a:t>Data management implementation (document management system, CAD PDM, 3D 	assembly </a:t>
            </a:r>
            <a:r>
              <a:rPr lang="en-GB" dirty="0" smtClean="0"/>
              <a:t>structure)</a:t>
            </a:r>
            <a:r>
              <a:rPr lang="en-US" dirty="0" smtClean="0"/>
              <a:t> remains an issue</a:t>
            </a:r>
            <a:endParaRPr lang="en-US" dirty="0"/>
          </a:p>
          <a:p>
            <a:pPr marL="342900" lvl="0" indent="-342900">
              <a:buFont typeface="Arial"/>
              <a:buChar char="•"/>
            </a:pPr>
            <a:endParaRPr lang="en-US" dirty="0"/>
          </a:p>
        </p:txBody>
      </p:sp>
    </p:spTree>
    <p:extLst>
      <p:ext uri="{BB962C8B-B14F-4D97-AF65-F5344CB8AC3E}">
        <p14:creationId xmlns:p14="http://schemas.microsoft.com/office/powerpoint/2010/main" val="56422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291125"/>
            <a:ext cx="3545985"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WP1: Management</a:t>
            </a:r>
          </a:p>
        </p:txBody>
      </p:sp>
      <p:sp>
        <p:nvSpPr>
          <p:cNvPr id="2" name="Content Placeholder 1"/>
          <p:cNvSpPr>
            <a:spLocks noGrp="1"/>
          </p:cNvSpPr>
          <p:nvPr>
            <p:ph idx="1"/>
          </p:nvPr>
        </p:nvSpPr>
        <p:spPr>
          <a:xfrm>
            <a:off x="83602" y="1480945"/>
            <a:ext cx="8229600" cy="4525963"/>
          </a:xfrm>
        </p:spPr>
        <p:txBody>
          <a:bodyPr/>
          <a:lstStyle/>
          <a:p>
            <a:r>
              <a:rPr lang="en-US" dirty="0" smtClean="0"/>
              <a:t>Achievements</a:t>
            </a:r>
            <a:endParaRPr lang="en-US" dirty="0" smtClean="0"/>
          </a:p>
          <a:p>
            <a:pPr marL="800100" lvl="1" indent="-342900">
              <a:buFont typeface="Arial"/>
              <a:buChar char="•"/>
            </a:pPr>
            <a:r>
              <a:rPr lang="en-US" dirty="0" smtClean="0"/>
              <a:t>Working with WP Leaders and ACSYS Planners, met cost and schedule planning goals – first version of strategic plan is complete.</a:t>
            </a:r>
          </a:p>
          <a:p>
            <a:pPr marL="800100" lvl="1" indent="-342900">
              <a:buFont typeface="Arial"/>
              <a:buChar char="•"/>
            </a:pPr>
            <a:r>
              <a:rPr lang="en-US" dirty="0" smtClean="0"/>
              <a:t>Held WP Audits for WP3 (NCFE), WP11(Cryogenics), WP4 /WP5 (cavities &amp; </a:t>
            </a:r>
            <a:r>
              <a:rPr lang="en-US" dirty="0" err="1" smtClean="0"/>
              <a:t>cryomodules</a:t>
            </a:r>
            <a:r>
              <a:rPr lang="en-US" dirty="0" smtClean="0"/>
              <a:t>)</a:t>
            </a:r>
            <a:endParaRPr lang="en-US" dirty="0" smtClean="0"/>
          </a:p>
          <a:p>
            <a:pPr marL="1257300" lvl="2" indent="-342900">
              <a:buFont typeface="Arial"/>
              <a:buChar char="•"/>
            </a:pPr>
            <a:r>
              <a:rPr lang="en-US" dirty="0" smtClean="0"/>
              <a:t>These included 3 of our external work packages</a:t>
            </a:r>
          </a:p>
          <a:p>
            <a:pPr marL="800100" lvl="1" indent="-342900">
              <a:buFont typeface="Arial"/>
              <a:buChar char="•"/>
            </a:pPr>
            <a:r>
              <a:rPr lang="en-US" dirty="0" smtClean="0"/>
              <a:t>Held Technical Board Meeting in October</a:t>
            </a:r>
          </a:p>
          <a:p>
            <a:pPr marL="800100" lvl="1" indent="-342900">
              <a:buFont typeface="Arial"/>
              <a:buChar char="•"/>
            </a:pPr>
            <a:r>
              <a:rPr lang="en-US" dirty="0" smtClean="0"/>
              <a:t>Held Risk Workshop and completed ACCSYS Risk </a:t>
            </a:r>
            <a:r>
              <a:rPr lang="en-US" dirty="0" smtClean="0"/>
              <a:t>Matrix</a:t>
            </a:r>
          </a:p>
          <a:p>
            <a:pPr marL="800100" lvl="1" indent="-342900">
              <a:buFont typeface="Arial"/>
              <a:buChar char="•"/>
            </a:pPr>
            <a:r>
              <a:rPr lang="en-US" dirty="0" smtClean="0"/>
              <a:t>ACCSYS Collaboration Board Meeting in Uppsala</a:t>
            </a:r>
            <a:endParaRPr lang="en-US" dirty="0" smtClean="0"/>
          </a:p>
          <a:p>
            <a:pPr marL="800100" lvl="1" indent="-342900">
              <a:buFont typeface="Arial"/>
              <a:buChar char="•"/>
            </a:pPr>
            <a:r>
              <a:rPr lang="en-US" dirty="0" smtClean="0"/>
              <a:t>Clarified WP scopes to eliminate overlaps, gaps and confusion prior to annual review</a:t>
            </a:r>
          </a:p>
          <a:p>
            <a:pPr lvl="1"/>
            <a:endParaRPr lang="en-GB" dirty="0" smtClean="0"/>
          </a:p>
          <a:p>
            <a:pPr lvl="1"/>
            <a:endParaRPr lang="en-US" dirty="0"/>
          </a:p>
        </p:txBody>
      </p:sp>
    </p:spTree>
    <p:extLst>
      <p:ext uri="{BB962C8B-B14F-4D97-AF65-F5344CB8AC3E}">
        <p14:creationId xmlns:p14="http://schemas.microsoft.com/office/powerpoint/2010/main" val="370908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7904" y="248792"/>
            <a:ext cx="370465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Work Package Audits</a:t>
            </a:r>
          </a:p>
        </p:txBody>
      </p:sp>
      <p:sp>
        <p:nvSpPr>
          <p:cNvPr id="3" name="Content Placeholder 2"/>
          <p:cNvSpPr>
            <a:spLocks noGrp="1"/>
          </p:cNvSpPr>
          <p:nvPr>
            <p:ph idx="1"/>
          </p:nvPr>
        </p:nvSpPr>
        <p:spPr>
          <a:xfrm>
            <a:off x="321733" y="1483632"/>
            <a:ext cx="8229600" cy="5084908"/>
          </a:xfrm>
        </p:spPr>
        <p:txBody>
          <a:bodyPr/>
          <a:lstStyle/>
          <a:p>
            <a:r>
              <a:rPr lang="en-US" altLang="ja-JP" sz="2800" dirty="0" smtClean="0">
                <a:latin typeface="Arial" charset="0"/>
              </a:rPr>
              <a:t>Audits were held on the following WPs:</a:t>
            </a:r>
          </a:p>
          <a:p>
            <a:pPr marL="457200" indent="-457200">
              <a:buFont typeface="Arial"/>
              <a:buChar char="•"/>
            </a:pPr>
            <a:r>
              <a:rPr lang="en-US" altLang="ja-JP" sz="2400" dirty="0" smtClean="0">
                <a:latin typeface="Arial" charset="0"/>
              </a:rPr>
              <a:t>WP11 (Cryogenics): Sept 10</a:t>
            </a:r>
          </a:p>
          <a:p>
            <a:pPr marL="914400" lvl="1" indent="-457200">
              <a:buFont typeface="Arial"/>
              <a:buChar char="•"/>
            </a:pPr>
            <a:r>
              <a:rPr lang="en-US" altLang="ja-JP" dirty="0" smtClean="0">
                <a:latin typeface="Arial" charset="0"/>
              </a:rPr>
              <a:t>External Member: H. Quack</a:t>
            </a:r>
          </a:p>
          <a:p>
            <a:pPr lvl="1"/>
            <a:endParaRPr lang="en-US" altLang="ja-JP" sz="2800" dirty="0" smtClean="0">
              <a:latin typeface="Arial" charset="0"/>
            </a:endParaRPr>
          </a:p>
          <a:p>
            <a:pPr marL="457200" indent="-457200">
              <a:buFont typeface="Arial"/>
              <a:buChar char="•"/>
            </a:pPr>
            <a:r>
              <a:rPr lang="en-US" altLang="ja-JP" sz="2400" dirty="0">
                <a:latin typeface="Arial" charset="0"/>
              </a:rPr>
              <a:t>WP3 </a:t>
            </a:r>
            <a:r>
              <a:rPr lang="en-US" altLang="ja-JP" sz="2400" dirty="0" smtClean="0">
                <a:latin typeface="Arial" charset="0"/>
              </a:rPr>
              <a:t>(NCFE): Sept </a:t>
            </a:r>
            <a:r>
              <a:rPr lang="en-US" altLang="ja-JP" sz="2400" dirty="0">
                <a:latin typeface="Arial" charset="0"/>
              </a:rPr>
              <a:t>26 – </a:t>
            </a:r>
            <a:r>
              <a:rPr lang="en-US" altLang="ja-JP" sz="2400" dirty="0" smtClean="0">
                <a:latin typeface="Arial" charset="0"/>
              </a:rPr>
              <a:t>27</a:t>
            </a:r>
          </a:p>
          <a:p>
            <a:pPr marL="800100" lvl="1" indent="-342900">
              <a:buFont typeface="Arial"/>
              <a:buChar char="•"/>
            </a:pPr>
            <a:r>
              <a:rPr lang="en-US" altLang="ja-JP" dirty="0" smtClean="0">
                <a:latin typeface="Arial" charset="0"/>
              </a:rPr>
              <a:t>External Chair: J. Stovall </a:t>
            </a:r>
          </a:p>
          <a:p>
            <a:pPr marL="800100" lvl="1" indent="-342900">
              <a:buFont typeface="Arial"/>
              <a:buChar char="•"/>
            </a:pPr>
            <a:endParaRPr lang="en-US" altLang="ja-JP" sz="2400" dirty="0" smtClean="0">
              <a:latin typeface="Arial" charset="0"/>
            </a:endParaRPr>
          </a:p>
          <a:p>
            <a:pPr marL="457200" indent="-457200">
              <a:buFont typeface="Arial"/>
              <a:buChar char="•"/>
            </a:pPr>
            <a:r>
              <a:rPr lang="en-US" altLang="ja-JP" sz="2400" dirty="0" smtClean="0">
                <a:latin typeface="Arial" charset="0"/>
              </a:rPr>
              <a:t>WP4 &amp; WP5 (Cavities </a:t>
            </a:r>
            <a:r>
              <a:rPr lang="en-US" altLang="ja-JP" sz="2400" dirty="0">
                <a:latin typeface="Arial" charset="0"/>
              </a:rPr>
              <a:t>&amp; </a:t>
            </a:r>
            <a:r>
              <a:rPr lang="en-US" altLang="ja-JP" sz="2400" dirty="0" err="1" smtClean="0">
                <a:latin typeface="Arial" charset="0"/>
              </a:rPr>
              <a:t>Cryomodules</a:t>
            </a:r>
            <a:r>
              <a:rPr lang="en-US" altLang="ja-JP" sz="2400" dirty="0" smtClean="0">
                <a:latin typeface="Arial" charset="0"/>
              </a:rPr>
              <a:t>) Oct </a:t>
            </a:r>
            <a:r>
              <a:rPr lang="en-US" altLang="ja-JP" sz="2400" dirty="0">
                <a:latin typeface="Arial" charset="0"/>
              </a:rPr>
              <a:t>28 – </a:t>
            </a:r>
            <a:r>
              <a:rPr lang="en-US" altLang="ja-JP" sz="2400" dirty="0" smtClean="0">
                <a:latin typeface="Arial" charset="0"/>
              </a:rPr>
              <a:t>29, IPN </a:t>
            </a:r>
            <a:r>
              <a:rPr lang="en-US" altLang="ja-JP" sz="2400" dirty="0" err="1" smtClean="0">
                <a:latin typeface="Arial" charset="0"/>
              </a:rPr>
              <a:t>Orsay</a:t>
            </a:r>
            <a:endParaRPr lang="en-US" altLang="ja-JP" sz="2400" dirty="0" smtClean="0">
              <a:latin typeface="Arial" charset="0"/>
            </a:endParaRPr>
          </a:p>
          <a:p>
            <a:pPr marL="914400" lvl="1" indent="-457200">
              <a:buFont typeface="Arial"/>
              <a:buChar char="•"/>
            </a:pPr>
            <a:r>
              <a:rPr lang="en-US" altLang="ja-JP" dirty="0" smtClean="0">
                <a:latin typeface="Arial" charset="0"/>
              </a:rPr>
              <a:t>External Chair S. </a:t>
            </a:r>
            <a:r>
              <a:rPr lang="en-US" altLang="ja-JP" dirty="0" err="1" smtClean="0">
                <a:latin typeface="Arial" charset="0"/>
              </a:rPr>
              <a:t>Pattawar</a:t>
            </a:r>
            <a:endParaRPr lang="en-US" altLang="ja-JP" dirty="0">
              <a:latin typeface="Arial" charset="0"/>
            </a:endParaRPr>
          </a:p>
          <a:p>
            <a:pPr marL="914400" lvl="1" indent="-457200">
              <a:buFont typeface="Arial"/>
              <a:buChar char="•"/>
            </a:pPr>
            <a:r>
              <a:rPr lang="en-US" altLang="ja-JP" dirty="0" smtClean="0">
                <a:latin typeface="Arial" charset="0"/>
              </a:rPr>
              <a:t>External Member: P. </a:t>
            </a:r>
            <a:r>
              <a:rPr lang="en-US" altLang="ja-JP" dirty="0" err="1" smtClean="0">
                <a:latin typeface="Arial" charset="0"/>
              </a:rPr>
              <a:t>Michelato</a:t>
            </a:r>
            <a:endParaRPr lang="en-US" altLang="ja-JP" dirty="0">
              <a:latin typeface="Arial" charset="0"/>
            </a:endParaRPr>
          </a:p>
          <a:p>
            <a:pPr lvl="2"/>
            <a:endParaRPr lang="en-US" sz="2000" dirty="0"/>
          </a:p>
          <a:p>
            <a:pPr lvl="2"/>
            <a:endParaRPr lang="en-US" sz="2000" dirty="0" smtClean="0"/>
          </a:p>
          <a:p>
            <a:pPr marL="914400" lvl="2" indent="0">
              <a:buNone/>
            </a:pPr>
            <a:endParaRPr lang="en-US" sz="2000" dirty="0" smtClean="0"/>
          </a:p>
          <a:p>
            <a:pPr marL="914400" lvl="2" indent="0">
              <a:buNone/>
            </a:pPr>
            <a:endParaRPr lang="en-US" sz="2000" dirty="0"/>
          </a:p>
          <a:p>
            <a:pPr marL="914400" lvl="2" indent="0">
              <a:buNone/>
            </a:pPr>
            <a:endParaRPr lang="en-US" sz="2000" dirty="0" smtClean="0"/>
          </a:p>
          <a:p>
            <a:pPr marL="914400" lvl="2" indent="0">
              <a:buNone/>
            </a:pPr>
            <a:endParaRPr lang="en-US" sz="2000" dirty="0"/>
          </a:p>
        </p:txBody>
      </p:sp>
    </p:spTree>
    <p:extLst>
      <p:ext uri="{BB962C8B-B14F-4D97-AF65-F5344CB8AC3E}">
        <p14:creationId xmlns:p14="http://schemas.microsoft.com/office/powerpoint/2010/main" val="97865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17904" y="248792"/>
            <a:ext cx="3704650"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Work Package Audits</a:t>
            </a:r>
          </a:p>
        </p:txBody>
      </p:sp>
      <p:sp>
        <p:nvSpPr>
          <p:cNvPr id="3" name="Content Placeholder 2"/>
          <p:cNvSpPr>
            <a:spLocks noGrp="1"/>
          </p:cNvSpPr>
          <p:nvPr>
            <p:ph idx="1"/>
          </p:nvPr>
        </p:nvSpPr>
        <p:spPr>
          <a:xfrm>
            <a:off x="321733" y="1483632"/>
            <a:ext cx="8229600" cy="5084908"/>
          </a:xfrm>
        </p:spPr>
        <p:txBody>
          <a:bodyPr/>
          <a:lstStyle/>
          <a:p>
            <a:pPr marL="342900" indent="-342900">
              <a:buFont typeface="Arial"/>
              <a:buChar char="•"/>
            </a:pPr>
            <a:r>
              <a:rPr lang="en-US" sz="1800" dirty="0" smtClean="0">
                <a:latin typeface="Arial" charset="0"/>
              </a:rPr>
              <a:t>All WPs showed significant technical detail and in many cases advanced designs were presented</a:t>
            </a:r>
          </a:p>
          <a:p>
            <a:pPr marL="342900" indent="-342900">
              <a:buFont typeface="Arial"/>
              <a:buChar char="•"/>
            </a:pPr>
            <a:r>
              <a:rPr lang="en-US" sz="1800" dirty="0" smtClean="0">
                <a:latin typeface="Arial" charset="0"/>
              </a:rPr>
              <a:t>The WPs are in good shape and no technical “showstoppers” were identified</a:t>
            </a:r>
          </a:p>
          <a:p>
            <a:pPr marL="342900" indent="-342900">
              <a:buFont typeface="Arial"/>
              <a:buChar char="•"/>
            </a:pPr>
            <a:r>
              <a:rPr lang="en-US" sz="1800" dirty="0" smtClean="0">
                <a:latin typeface="Arial" charset="0"/>
              </a:rPr>
              <a:t>The audits included the first external WPs to be audited and the use of external chairs worked well and added value.</a:t>
            </a:r>
          </a:p>
          <a:p>
            <a:pPr marL="342900" indent="-342900">
              <a:buFont typeface="Arial"/>
              <a:buChar char="•"/>
            </a:pPr>
            <a:r>
              <a:rPr lang="en-US" sz="1800" dirty="0" smtClean="0">
                <a:latin typeface="Arial" charset="0"/>
              </a:rPr>
              <a:t>The addition of external experts on the panels as appropriate was valuable</a:t>
            </a:r>
          </a:p>
          <a:p>
            <a:pPr marL="342900" indent="-342900">
              <a:buFont typeface="Arial"/>
              <a:buChar char="•"/>
            </a:pPr>
            <a:r>
              <a:rPr lang="en-US" sz="1800" dirty="0" smtClean="0">
                <a:latin typeface="Arial" charset="0"/>
              </a:rPr>
              <a:t>Combining the audits of WP 4 and 5 was both efficient and reasonable given the linkages between them</a:t>
            </a:r>
          </a:p>
          <a:p>
            <a:pPr marL="342900" indent="-342900">
              <a:buFont typeface="Arial"/>
              <a:buChar char="•"/>
            </a:pPr>
            <a:r>
              <a:rPr lang="en-US" sz="1800" dirty="0" smtClean="0">
                <a:latin typeface="Arial" charset="0"/>
              </a:rPr>
              <a:t>Holding the WP 4&amp;5  audit at IPN </a:t>
            </a:r>
            <a:r>
              <a:rPr lang="en-US" sz="1800" dirty="0" err="1" smtClean="0">
                <a:latin typeface="Arial" charset="0"/>
              </a:rPr>
              <a:t>Orsay</a:t>
            </a:r>
            <a:r>
              <a:rPr lang="en-US" sz="1800" dirty="0" smtClean="0">
                <a:latin typeface="Arial" charset="0"/>
              </a:rPr>
              <a:t> was very good as it allowed the ESS staff to meet the entire team and see the facilities</a:t>
            </a:r>
          </a:p>
          <a:p>
            <a:pPr marL="342900" indent="-342900">
              <a:buFont typeface="Arial"/>
              <a:buChar char="•"/>
            </a:pPr>
            <a:r>
              <a:rPr lang="en-US" sz="1800" dirty="0" smtClean="0">
                <a:latin typeface="Arial" charset="0"/>
              </a:rPr>
              <a:t>Detailed recommendations have been created and are being addressed</a:t>
            </a:r>
            <a:endParaRPr lang="en-US" sz="2000" dirty="0" smtClean="0"/>
          </a:p>
          <a:p>
            <a:pPr marL="914400" lvl="2" indent="0">
              <a:buNone/>
            </a:pPr>
            <a:endParaRPr lang="en-US" sz="2000" dirty="0" smtClean="0"/>
          </a:p>
          <a:p>
            <a:pPr marL="914400" lvl="2" indent="0">
              <a:buNone/>
            </a:pPr>
            <a:endParaRPr lang="en-US" sz="2000" dirty="0"/>
          </a:p>
          <a:p>
            <a:pPr marL="914400" lvl="2" indent="0">
              <a:buNone/>
            </a:pPr>
            <a:endParaRPr lang="en-US" sz="2000" dirty="0" smtClean="0"/>
          </a:p>
          <a:p>
            <a:pPr marL="914400" lvl="2" indent="0">
              <a:buNone/>
            </a:pPr>
            <a:endParaRPr lang="en-US" sz="2000" dirty="0"/>
          </a:p>
        </p:txBody>
      </p:sp>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58859"/>
            <a:ext cx="5031936"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Work Package Audits in 2014</a:t>
            </a:r>
          </a:p>
        </p:txBody>
      </p:sp>
      <p:sp>
        <p:nvSpPr>
          <p:cNvPr id="3" name="Content Placeholder 2"/>
          <p:cNvSpPr>
            <a:spLocks noGrp="1"/>
          </p:cNvSpPr>
          <p:nvPr>
            <p:ph idx="1"/>
          </p:nvPr>
        </p:nvSpPr>
        <p:spPr>
          <a:xfrm>
            <a:off x="321733" y="1483632"/>
            <a:ext cx="8229600" cy="5084908"/>
          </a:xfrm>
        </p:spPr>
        <p:txBody>
          <a:bodyPr/>
          <a:lstStyle/>
          <a:p>
            <a:pPr lvl="2"/>
            <a:endParaRPr lang="en-US" sz="2000" dirty="0" smtClean="0"/>
          </a:p>
          <a:p>
            <a:pPr marL="914400" lvl="2" indent="0">
              <a:buNone/>
            </a:pPr>
            <a:endParaRPr lang="en-US" sz="2000" dirty="0" smtClean="0"/>
          </a:p>
          <a:p>
            <a:pPr marL="914400" lvl="2" indent="0">
              <a:buNone/>
            </a:pPr>
            <a:endParaRPr lang="en-US" sz="2000" dirty="0"/>
          </a:p>
          <a:p>
            <a:pPr marL="914400" lvl="2" indent="0">
              <a:buNone/>
            </a:pPr>
            <a:endParaRPr lang="en-US" sz="2000" dirty="0" smtClean="0"/>
          </a:p>
          <a:p>
            <a:pPr marL="914400" lvl="2" indent="0">
              <a:buNone/>
            </a:pP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3950209505"/>
              </p:ext>
            </p:extLst>
          </p:nvPr>
        </p:nvGraphicFramePr>
        <p:xfrm>
          <a:off x="1625600" y="1657874"/>
          <a:ext cx="5528734" cy="4754880"/>
        </p:xfrm>
        <a:graphic>
          <a:graphicData uri="http://schemas.openxmlformats.org/drawingml/2006/table">
            <a:tbl>
              <a:tblPr firstRow="1" bandRow="1">
                <a:tableStyleId>{5C22544A-7EE6-4342-B048-85BDC9FD1C3A}</a:tableStyleId>
              </a:tblPr>
              <a:tblGrid>
                <a:gridCol w="3217333"/>
                <a:gridCol w="2311401"/>
              </a:tblGrid>
              <a:tr h="327942">
                <a:tc>
                  <a:txBody>
                    <a:bodyPr/>
                    <a:lstStyle/>
                    <a:p>
                      <a:pPr algn="ctr"/>
                      <a:r>
                        <a:rPr lang="en-US" dirty="0" smtClean="0"/>
                        <a:t>Work Package</a:t>
                      </a:r>
                      <a:endParaRPr lang="en-US" dirty="0"/>
                    </a:p>
                  </a:txBody>
                  <a:tcPr/>
                </a:tc>
                <a:tc>
                  <a:txBody>
                    <a:bodyPr/>
                    <a:lstStyle/>
                    <a:p>
                      <a:pPr algn="ctr"/>
                      <a:r>
                        <a:rPr lang="en-US" dirty="0" smtClean="0"/>
                        <a:t>Date</a:t>
                      </a:r>
                      <a:endParaRPr lang="en-US" dirty="0"/>
                    </a:p>
                  </a:txBody>
                  <a:tcPr/>
                </a:tc>
              </a:tr>
              <a:tr h="327942">
                <a:tc>
                  <a:txBody>
                    <a:bodyPr/>
                    <a:lstStyle/>
                    <a:p>
                      <a:pPr algn="ctr"/>
                      <a:r>
                        <a:rPr lang="en-US" dirty="0" smtClean="0"/>
                        <a:t>WP15 Electrical &amp; Cooling</a:t>
                      </a:r>
                      <a:endParaRPr lang="en-US" dirty="0"/>
                    </a:p>
                  </a:txBody>
                  <a:tcPr/>
                </a:tc>
                <a:tc>
                  <a:txBody>
                    <a:bodyPr/>
                    <a:lstStyle/>
                    <a:p>
                      <a:pPr algn="ctr"/>
                      <a:r>
                        <a:rPr lang="en-US" dirty="0" smtClean="0"/>
                        <a:t>January 31</a:t>
                      </a:r>
                      <a:endParaRPr lang="en-US" dirty="0"/>
                    </a:p>
                  </a:txBody>
                  <a:tcPr/>
                </a:tc>
              </a:tr>
              <a:tr h="327942">
                <a:tc>
                  <a:txBody>
                    <a:bodyPr/>
                    <a:lstStyle/>
                    <a:p>
                      <a:pPr algn="ctr"/>
                      <a:r>
                        <a:rPr lang="en-US" dirty="0" smtClean="0"/>
                        <a:t>WP6 HEBT &amp; Magnets</a:t>
                      </a:r>
                      <a:endParaRPr lang="en-US" dirty="0"/>
                    </a:p>
                  </a:txBody>
                  <a:tcPr/>
                </a:tc>
                <a:tc>
                  <a:txBody>
                    <a:bodyPr/>
                    <a:lstStyle/>
                    <a:p>
                      <a:pPr algn="ctr"/>
                      <a:r>
                        <a:rPr lang="en-US" dirty="0" smtClean="0"/>
                        <a:t>February 6</a:t>
                      </a:r>
                      <a:endParaRPr lang="en-US" dirty="0"/>
                    </a:p>
                  </a:txBody>
                  <a:tcPr/>
                </a:tc>
              </a:tr>
              <a:tr h="327942">
                <a:tc>
                  <a:txBody>
                    <a:bodyPr/>
                    <a:lstStyle/>
                    <a:p>
                      <a:pPr algn="ctr"/>
                      <a:r>
                        <a:rPr lang="en-US" dirty="0" smtClean="0"/>
                        <a:t>WP99</a:t>
                      </a:r>
                      <a:r>
                        <a:rPr lang="en-US" baseline="0" dirty="0" smtClean="0"/>
                        <a:t> Integration &amp; Installation</a:t>
                      </a:r>
                      <a:endParaRPr lang="en-US" dirty="0"/>
                    </a:p>
                  </a:txBody>
                  <a:tcPr/>
                </a:tc>
                <a:tc>
                  <a:txBody>
                    <a:bodyPr/>
                    <a:lstStyle/>
                    <a:p>
                      <a:pPr algn="ctr"/>
                      <a:r>
                        <a:rPr lang="en-US" dirty="0" smtClean="0"/>
                        <a:t>February 14</a:t>
                      </a:r>
                      <a:endParaRPr lang="en-US" dirty="0"/>
                    </a:p>
                  </a:txBody>
                  <a:tcPr/>
                </a:tc>
              </a:tr>
              <a:tr h="327942">
                <a:tc>
                  <a:txBody>
                    <a:bodyPr/>
                    <a:lstStyle/>
                    <a:p>
                      <a:pPr algn="ctr"/>
                      <a:r>
                        <a:rPr lang="en-US" dirty="0" smtClean="0"/>
                        <a:t>WP12 Vacuum</a:t>
                      </a:r>
                      <a:endParaRPr lang="en-US" dirty="0"/>
                    </a:p>
                  </a:txBody>
                  <a:tcPr/>
                </a:tc>
                <a:tc>
                  <a:txBody>
                    <a:bodyPr/>
                    <a:lstStyle/>
                    <a:p>
                      <a:pPr algn="ctr"/>
                      <a:r>
                        <a:rPr lang="en-US" dirty="0" smtClean="0"/>
                        <a:t>March</a:t>
                      </a:r>
                      <a:endParaRPr lang="en-US" dirty="0"/>
                    </a:p>
                  </a:txBody>
                  <a:tcPr/>
                </a:tc>
              </a:tr>
              <a:tr h="327942">
                <a:tc>
                  <a:txBody>
                    <a:bodyPr/>
                    <a:lstStyle/>
                    <a:p>
                      <a:pPr algn="ctr"/>
                      <a:r>
                        <a:rPr lang="en-US" dirty="0" smtClean="0"/>
                        <a:t>WP2 Beam Physics</a:t>
                      </a:r>
                      <a:endParaRPr lang="en-US" dirty="0"/>
                    </a:p>
                  </a:txBody>
                  <a:tcPr/>
                </a:tc>
                <a:tc>
                  <a:txBody>
                    <a:bodyPr/>
                    <a:lstStyle/>
                    <a:p>
                      <a:pPr algn="ctr"/>
                      <a:r>
                        <a:rPr lang="en-US" dirty="0" smtClean="0"/>
                        <a:t>April</a:t>
                      </a:r>
                    </a:p>
                  </a:txBody>
                  <a:tcPr/>
                </a:tc>
              </a:tr>
              <a:tr h="327942">
                <a:tc>
                  <a:txBody>
                    <a:bodyPr/>
                    <a:lstStyle/>
                    <a:p>
                      <a:pPr algn="ctr"/>
                      <a:r>
                        <a:rPr lang="en-US" dirty="0" smtClean="0"/>
                        <a:t>WP10</a:t>
                      </a:r>
                      <a:r>
                        <a:rPr lang="en-US" baseline="0" dirty="0" smtClean="0"/>
                        <a:t> Test Stands</a:t>
                      </a:r>
                      <a:endParaRPr lang="en-US" dirty="0"/>
                    </a:p>
                  </a:txBody>
                  <a:tcPr/>
                </a:tc>
                <a:tc>
                  <a:txBody>
                    <a:bodyPr/>
                    <a:lstStyle/>
                    <a:p>
                      <a:pPr algn="ctr"/>
                      <a:r>
                        <a:rPr lang="en-US" dirty="0" smtClean="0"/>
                        <a:t>May</a:t>
                      </a:r>
                      <a:endParaRPr lang="en-US" dirty="0"/>
                    </a:p>
                  </a:txBody>
                  <a:tcPr/>
                </a:tc>
              </a:tr>
              <a:tr h="327942">
                <a:tc>
                  <a:txBody>
                    <a:bodyPr/>
                    <a:lstStyle/>
                    <a:p>
                      <a:pPr algn="ctr"/>
                      <a:r>
                        <a:rPr lang="en-US" dirty="0" smtClean="0"/>
                        <a:t>WP7 Beam Instrumentation </a:t>
                      </a:r>
                      <a:endParaRPr lang="en-US" dirty="0"/>
                    </a:p>
                  </a:txBody>
                  <a:tcPr/>
                </a:tc>
                <a:tc>
                  <a:txBody>
                    <a:bodyPr/>
                    <a:lstStyle/>
                    <a:p>
                      <a:pPr algn="ctr"/>
                      <a:r>
                        <a:rPr lang="en-US" dirty="0" smtClean="0"/>
                        <a:t>June</a:t>
                      </a:r>
                      <a:endParaRPr lang="en-US" dirty="0"/>
                    </a:p>
                  </a:txBody>
                  <a:tcPr/>
                </a:tc>
              </a:tr>
              <a:tr h="327942">
                <a:tc>
                  <a:txBody>
                    <a:bodyPr/>
                    <a:lstStyle/>
                    <a:p>
                      <a:pPr algn="ctr"/>
                      <a:r>
                        <a:rPr lang="en-US" dirty="0" smtClean="0"/>
                        <a:t>WP8 RF</a:t>
                      </a:r>
                      <a:endParaRPr lang="en-US" dirty="0"/>
                    </a:p>
                  </a:txBody>
                  <a:tcPr/>
                </a:tc>
                <a:tc>
                  <a:txBody>
                    <a:bodyPr/>
                    <a:lstStyle/>
                    <a:p>
                      <a:pPr algn="ctr"/>
                      <a:r>
                        <a:rPr lang="en-US" dirty="0" smtClean="0"/>
                        <a:t>August</a:t>
                      </a:r>
                      <a:endParaRPr lang="en-US" dirty="0"/>
                    </a:p>
                  </a:txBody>
                  <a:tcPr/>
                </a:tc>
              </a:tr>
              <a:tr h="327942">
                <a:tc>
                  <a:txBody>
                    <a:bodyPr/>
                    <a:lstStyle/>
                    <a:p>
                      <a:pPr algn="ctr"/>
                      <a:r>
                        <a:rPr lang="en-US" dirty="0" smtClean="0"/>
                        <a:t>WP11 Cryogenics</a:t>
                      </a:r>
                      <a:endParaRPr lang="en-US" dirty="0"/>
                    </a:p>
                  </a:txBody>
                  <a:tcPr/>
                </a:tc>
                <a:tc>
                  <a:txBody>
                    <a:bodyPr/>
                    <a:lstStyle/>
                    <a:p>
                      <a:pPr algn="ctr"/>
                      <a:r>
                        <a:rPr lang="en-US" dirty="0" smtClean="0"/>
                        <a:t>Sept</a:t>
                      </a:r>
                      <a:endParaRPr lang="en-US" dirty="0"/>
                    </a:p>
                  </a:txBody>
                  <a:tcPr/>
                </a:tc>
              </a:tr>
              <a:tr h="327942">
                <a:tc>
                  <a:txBody>
                    <a:bodyPr/>
                    <a:lstStyle/>
                    <a:p>
                      <a:pPr algn="ctr"/>
                      <a:r>
                        <a:rPr lang="en-US" dirty="0" smtClean="0"/>
                        <a:t>WP4/5 Cavities &amp; CMs</a:t>
                      </a:r>
                      <a:endParaRPr lang="en-US" dirty="0"/>
                    </a:p>
                  </a:txBody>
                  <a:tcPr/>
                </a:tc>
                <a:tc>
                  <a:txBody>
                    <a:bodyPr/>
                    <a:lstStyle/>
                    <a:p>
                      <a:pPr algn="ctr"/>
                      <a:r>
                        <a:rPr lang="en-US" dirty="0" smtClean="0"/>
                        <a:t>Oct</a:t>
                      </a:r>
                      <a:endParaRPr lang="en-US" dirty="0"/>
                    </a:p>
                  </a:txBody>
                  <a:tcPr/>
                </a:tc>
              </a:tr>
              <a:tr h="327942">
                <a:tc>
                  <a:txBody>
                    <a:bodyPr/>
                    <a:lstStyle/>
                    <a:p>
                      <a:pPr algn="ctr"/>
                      <a:r>
                        <a:rPr lang="en-US" dirty="0" smtClean="0"/>
                        <a:t>WP3 NCFE</a:t>
                      </a:r>
                      <a:endParaRPr lang="en-US" dirty="0"/>
                    </a:p>
                  </a:txBody>
                  <a:tcPr/>
                </a:tc>
                <a:tc>
                  <a:txBody>
                    <a:bodyPr/>
                    <a:lstStyle/>
                    <a:p>
                      <a:pPr algn="ctr"/>
                      <a:r>
                        <a:rPr lang="en-US" dirty="0" smtClean="0"/>
                        <a:t>Nov</a:t>
                      </a:r>
                      <a:endParaRPr lang="en-US" dirty="0"/>
                    </a:p>
                  </a:txBody>
                  <a:tcPr/>
                </a:tc>
              </a:tr>
              <a:tr h="327942">
                <a:tc>
                  <a:txBody>
                    <a:bodyPr/>
                    <a:lstStyle/>
                    <a:p>
                      <a:pPr algn="ctr"/>
                      <a:r>
                        <a:rPr lang="en-US" dirty="0" smtClean="0"/>
                        <a:t>WP13</a:t>
                      </a:r>
                      <a:r>
                        <a:rPr lang="en-US" baseline="0" dirty="0" smtClean="0"/>
                        <a:t> Safety &amp; Reliability</a:t>
                      </a:r>
                      <a:endParaRPr lang="en-US" dirty="0"/>
                    </a:p>
                  </a:txBody>
                  <a:tcPr/>
                </a:tc>
                <a:tc>
                  <a:txBody>
                    <a:bodyPr/>
                    <a:lstStyle/>
                    <a:p>
                      <a:pPr algn="ctr"/>
                      <a:r>
                        <a:rPr lang="en-US" dirty="0" smtClean="0"/>
                        <a:t>Dec</a:t>
                      </a:r>
                      <a:endParaRPr lang="en-US" dirty="0"/>
                    </a:p>
                  </a:txBody>
                  <a:tcPr/>
                </a:tc>
              </a:tr>
            </a:tbl>
          </a:graphicData>
        </a:graphic>
      </p:graphicFrame>
    </p:spTree>
    <p:extLst>
      <p:ext uri="{BB962C8B-B14F-4D97-AF65-F5344CB8AC3E}">
        <p14:creationId xmlns:p14="http://schemas.microsoft.com/office/powerpoint/2010/main" val="288475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13" y="0"/>
            <a:ext cx="6067426" cy="1441531"/>
          </a:xfrm>
        </p:spPr>
        <p:txBody>
          <a:bodyPr/>
          <a:lstStyle/>
          <a:p>
            <a:r>
              <a:rPr lang="en-US" sz="3200" dirty="0" smtClean="0">
                <a:solidFill>
                  <a:srgbClr val="FFFFFF"/>
                </a:solidFill>
              </a:rPr>
              <a:t>Risk</a:t>
            </a:r>
            <a:endParaRPr lang="en-US" sz="3200" dirty="0">
              <a:solidFill>
                <a:srgbClr val="FFFFFF"/>
              </a:solidFill>
            </a:endParaRPr>
          </a:p>
        </p:txBody>
      </p:sp>
      <p:sp>
        <p:nvSpPr>
          <p:cNvPr id="3" name="Content Placeholder 2"/>
          <p:cNvSpPr>
            <a:spLocks noGrp="1"/>
          </p:cNvSpPr>
          <p:nvPr>
            <p:ph idx="1"/>
          </p:nvPr>
        </p:nvSpPr>
        <p:spPr>
          <a:xfrm>
            <a:off x="364066" y="1561438"/>
            <a:ext cx="8229600" cy="4525963"/>
          </a:xfrm>
        </p:spPr>
        <p:txBody>
          <a:bodyPr/>
          <a:lstStyle/>
          <a:p>
            <a:pPr marL="457200" indent="-457200">
              <a:buFont typeface="Arial"/>
              <a:buChar char="•"/>
            </a:pPr>
            <a:r>
              <a:rPr lang="en-US" sz="2800" dirty="0" smtClean="0"/>
              <a:t>A Risk Workshop was held with all the WP Leaders in September. The result is an updated Risk Register for the ACCSYS project. </a:t>
            </a:r>
          </a:p>
          <a:p>
            <a:pPr marL="457200" indent="-457200">
              <a:buFont typeface="Arial"/>
              <a:buChar char="•"/>
            </a:pPr>
            <a:r>
              <a:rPr lang="en-US" sz="2800" dirty="0" smtClean="0"/>
              <a:t>This currently contains 55 risks. Some of the original risks have been retired or combined with others</a:t>
            </a:r>
          </a:p>
          <a:p>
            <a:pPr marL="457200" indent="-457200">
              <a:buFont typeface="Arial"/>
              <a:buChar char="•"/>
            </a:pPr>
            <a:r>
              <a:rPr lang="en-US" sz="2800" dirty="0" smtClean="0"/>
              <a:t>This register was presented at the review and no significant issues were found</a:t>
            </a:r>
          </a:p>
          <a:p>
            <a:pPr marL="457200" indent="-457200">
              <a:buFont typeface="Arial"/>
              <a:buChar char="•"/>
            </a:pPr>
            <a:r>
              <a:rPr lang="en-US" sz="2800" dirty="0" smtClean="0"/>
              <a:t>The register will be reviewed and updated with the WP Leaders on a monthly basis during the Project Support Meetings</a:t>
            </a:r>
          </a:p>
          <a:p>
            <a:pPr marL="457200" indent="-457200">
              <a:buFont typeface="Arial"/>
              <a:buChar char="•"/>
            </a:pPr>
            <a:r>
              <a:rPr lang="en-US" sz="2800" dirty="0" smtClean="0"/>
              <a:t>Future Changes will be reported at the TB Meetings in this talk</a:t>
            </a:r>
            <a:endParaRPr lang="en-US" sz="2400" dirty="0"/>
          </a:p>
        </p:txBody>
      </p:sp>
    </p:spTree>
    <p:extLst>
      <p:ext uri="{BB962C8B-B14F-4D97-AF65-F5344CB8AC3E}">
        <p14:creationId xmlns:p14="http://schemas.microsoft.com/office/powerpoint/2010/main" val="93624705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067426" cy="1441531"/>
          </a:xfrm>
        </p:spPr>
        <p:txBody>
          <a:bodyPr/>
          <a:lstStyle/>
          <a:p>
            <a:r>
              <a:rPr lang="en-US" sz="3200" dirty="0" smtClean="0">
                <a:solidFill>
                  <a:srgbClr val="FFFFFF"/>
                </a:solidFill>
              </a:rPr>
              <a:t>Example from ACCSYS Risk List</a:t>
            </a:r>
            <a:endParaRPr lang="en-US" sz="3200" dirty="0">
              <a:solidFill>
                <a:srgbClr val="FFFFFF"/>
              </a:solidFill>
            </a:endParaRPr>
          </a:p>
        </p:txBody>
      </p:sp>
      <p:pic>
        <p:nvPicPr>
          <p:cNvPr id="3" name="Picture 2"/>
          <p:cNvPicPr>
            <a:picLocks noChangeAspect="1"/>
          </p:cNvPicPr>
          <p:nvPr/>
        </p:nvPicPr>
        <p:blipFill>
          <a:blip r:embed="rId2"/>
          <a:stretch>
            <a:fillRect/>
          </a:stretch>
        </p:blipFill>
        <p:spPr>
          <a:xfrm>
            <a:off x="838200" y="1441531"/>
            <a:ext cx="7882467" cy="5462264"/>
          </a:xfrm>
          <a:prstGeom prst="rect">
            <a:avLst/>
          </a:prstGeom>
        </p:spPr>
      </p:pic>
    </p:spTree>
    <p:extLst>
      <p:ext uri="{BB962C8B-B14F-4D97-AF65-F5344CB8AC3E}">
        <p14:creationId xmlns:p14="http://schemas.microsoft.com/office/powerpoint/2010/main" val="242199484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380310"/>
            <a:ext cx="1189338"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Issues</a:t>
            </a:r>
          </a:p>
        </p:txBody>
      </p:sp>
      <p:sp>
        <p:nvSpPr>
          <p:cNvPr id="3" name="Content Placeholder 2"/>
          <p:cNvSpPr>
            <a:spLocks noGrp="1"/>
          </p:cNvSpPr>
          <p:nvPr>
            <p:ph idx="1"/>
          </p:nvPr>
        </p:nvSpPr>
        <p:spPr>
          <a:xfrm>
            <a:off x="296334" y="1522586"/>
            <a:ext cx="8229600" cy="5084908"/>
          </a:xfrm>
        </p:spPr>
        <p:txBody>
          <a:bodyPr/>
          <a:lstStyle/>
          <a:p>
            <a:pPr marL="457200" indent="-457200">
              <a:buFont typeface="Arial"/>
              <a:buChar char="•"/>
            </a:pPr>
            <a:r>
              <a:rPr lang="en-US" sz="2400" dirty="0" smtClean="0"/>
              <a:t>Determine responsibilities for controls and transport associated with the </a:t>
            </a:r>
            <a:r>
              <a:rPr lang="en-US" sz="2400" dirty="0" err="1" smtClean="0"/>
              <a:t>cryomodules</a:t>
            </a:r>
            <a:endParaRPr lang="en-US" sz="2400" dirty="0" smtClean="0"/>
          </a:p>
          <a:p>
            <a:pPr marL="457200" indent="-457200">
              <a:buFont typeface="Arial"/>
              <a:buChar char="•"/>
            </a:pPr>
            <a:r>
              <a:rPr lang="en-US" sz="2400" dirty="0" smtClean="0"/>
              <a:t>Greater detail on commissioning and operations plans required</a:t>
            </a:r>
          </a:p>
          <a:p>
            <a:pPr marL="457200" indent="-457200">
              <a:buFont typeface="Arial"/>
              <a:buChar char="•"/>
            </a:pPr>
            <a:r>
              <a:rPr lang="en-US" sz="2400" dirty="0" smtClean="0"/>
              <a:t>Optimize beam diagnostics to meet defined commissioning and operations requirements and cost goals</a:t>
            </a:r>
          </a:p>
          <a:p>
            <a:pPr marL="457200" indent="-457200">
              <a:buFont typeface="Arial"/>
              <a:buChar char="•"/>
            </a:pPr>
            <a:r>
              <a:rPr lang="en-US" sz="2400" dirty="0" smtClean="0"/>
              <a:t>Assist ES&amp;H Division in setting lab safety polices and requirements</a:t>
            </a:r>
          </a:p>
          <a:p>
            <a:pPr marL="457200" indent="-457200">
              <a:buFont typeface="Arial"/>
              <a:buChar char="•"/>
            </a:pPr>
            <a:r>
              <a:rPr lang="en-US" sz="2400" dirty="0" smtClean="0"/>
              <a:t>Need to finalize IKCs consistent with project schedule requirements.</a:t>
            </a:r>
          </a:p>
          <a:p>
            <a:pPr marL="457200" indent="-457200">
              <a:buFont typeface="Arial"/>
              <a:buChar char="•"/>
            </a:pPr>
            <a:r>
              <a:rPr lang="en-US" sz="2400" dirty="0" smtClean="0"/>
              <a:t>Delivery time on both Spoke and Elliptical </a:t>
            </a:r>
            <a:r>
              <a:rPr lang="en-US" sz="2400" dirty="0" smtClean="0"/>
              <a:t>prototype cavities </a:t>
            </a:r>
            <a:r>
              <a:rPr lang="en-US" sz="2400" dirty="0" smtClean="0"/>
              <a:t>may be late and is being closely monitored</a:t>
            </a:r>
          </a:p>
          <a:p>
            <a:pPr lvl="1"/>
            <a:endParaRPr lang="en-US" sz="2000" dirty="0" smtClean="0"/>
          </a:p>
          <a:p>
            <a:pPr marL="914400" lvl="2" indent="0">
              <a:buNone/>
            </a:pPr>
            <a:endParaRPr lang="en-US" sz="2000" dirty="0" smtClean="0"/>
          </a:p>
          <a:p>
            <a:pPr marL="914400" lvl="2" indent="0">
              <a:buNone/>
            </a:pPr>
            <a:endParaRPr lang="en-US" sz="2000" dirty="0" smtClean="0"/>
          </a:p>
          <a:p>
            <a:pPr marL="914400" lvl="2" indent="0">
              <a:buNone/>
            </a:pPr>
            <a:endParaRPr lang="en-US" sz="2000" dirty="0"/>
          </a:p>
          <a:p>
            <a:pPr marL="914400" lvl="2" indent="0">
              <a:buNone/>
            </a:pPr>
            <a:endParaRPr lang="en-US" sz="2000" dirty="0" smtClean="0"/>
          </a:p>
          <a:p>
            <a:pPr marL="914400" lvl="2" indent="0">
              <a:buNone/>
            </a:pPr>
            <a:endParaRPr lang="en-US" sz="2000" dirty="0"/>
          </a:p>
        </p:txBody>
      </p:sp>
    </p:spTree>
    <p:extLst>
      <p:ext uri="{BB962C8B-B14F-4D97-AF65-F5344CB8AC3E}">
        <p14:creationId xmlns:p14="http://schemas.microsoft.com/office/powerpoint/2010/main" val="407474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405020"/>
            <a:ext cx="1993244"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Comments</a:t>
            </a:r>
          </a:p>
        </p:txBody>
      </p:sp>
      <p:sp>
        <p:nvSpPr>
          <p:cNvPr id="3" name="Content Placeholder 2"/>
          <p:cNvSpPr>
            <a:spLocks noGrp="1"/>
          </p:cNvSpPr>
          <p:nvPr>
            <p:ph idx="1"/>
          </p:nvPr>
        </p:nvSpPr>
        <p:spPr>
          <a:xfrm>
            <a:off x="355600" y="1541044"/>
            <a:ext cx="8229600" cy="5084908"/>
          </a:xfrm>
        </p:spPr>
        <p:txBody>
          <a:bodyPr/>
          <a:lstStyle/>
          <a:p>
            <a:pPr marL="342900" indent="-342900">
              <a:buFont typeface="Arial"/>
              <a:buChar char="•"/>
            </a:pPr>
            <a:r>
              <a:rPr lang="en-US" sz="2400" dirty="0" smtClean="0"/>
              <a:t>The Annual Review had a successful outcome. The project scope, cost, schedule and risks are consistent and well defined</a:t>
            </a:r>
          </a:p>
          <a:p>
            <a:pPr marL="800100" lvl="1" indent="-342900">
              <a:buFont typeface="Arial"/>
              <a:buChar char="•"/>
            </a:pPr>
            <a:r>
              <a:rPr lang="en-US" dirty="0" smtClean="0"/>
              <a:t>ACCSYS is in the process of responding to recommendations</a:t>
            </a:r>
          </a:p>
          <a:p>
            <a:pPr lvl="1"/>
            <a:endParaRPr lang="en-US" dirty="0" smtClean="0"/>
          </a:p>
          <a:p>
            <a:pPr marL="342900" indent="-342900">
              <a:buFont typeface="Arial"/>
              <a:buChar char="•"/>
            </a:pPr>
            <a:r>
              <a:rPr lang="en-US" sz="2400" dirty="0" smtClean="0"/>
              <a:t>Work Package audits highlight the significant amount of detailed engineering and design work accomplished to date</a:t>
            </a:r>
          </a:p>
          <a:p>
            <a:pPr marL="342900" indent="-342900">
              <a:buFont typeface="Arial"/>
              <a:buChar char="•"/>
            </a:pPr>
            <a:r>
              <a:rPr lang="en-US" sz="2400" dirty="0" smtClean="0"/>
              <a:t>Recruitment is going well with important additions to the team since the last TB. The pace will increase in 2014</a:t>
            </a:r>
          </a:p>
          <a:p>
            <a:pPr marL="342900" indent="-342900">
              <a:buFont typeface="Arial"/>
              <a:buChar char="•"/>
            </a:pPr>
            <a:r>
              <a:rPr lang="en-US" sz="2400" dirty="0" smtClean="0"/>
              <a:t>With the review and the accelerator redesign mostly over, we will now move more into carrying out the plan. Prototypes, major procurements and detailed design all planned for 2014</a:t>
            </a:r>
          </a:p>
          <a:p>
            <a:pPr marL="342900" indent="-342900">
              <a:buFont typeface="Arial"/>
              <a:buChar char="•"/>
            </a:pPr>
            <a:endParaRPr lang="en-US" sz="2400" dirty="0" smtClean="0"/>
          </a:p>
          <a:p>
            <a:endParaRPr lang="en-US" sz="2400" dirty="0" smtClean="0"/>
          </a:p>
          <a:p>
            <a:pPr lvl="1"/>
            <a:endParaRPr lang="en-US" sz="2000" dirty="0" smtClean="0"/>
          </a:p>
          <a:p>
            <a:pPr marL="914400" lvl="2" indent="0">
              <a:buNone/>
            </a:pPr>
            <a:endParaRPr lang="en-US" sz="2000" dirty="0" smtClean="0"/>
          </a:p>
          <a:p>
            <a:pPr marL="914400" lvl="2" indent="0">
              <a:buNone/>
            </a:pPr>
            <a:endParaRPr lang="en-US" sz="2000" dirty="0" smtClean="0"/>
          </a:p>
          <a:p>
            <a:pPr marL="914400" lvl="2" indent="0">
              <a:buNone/>
            </a:pPr>
            <a:endParaRPr lang="en-US" sz="2000" dirty="0"/>
          </a:p>
          <a:p>
            <a:pPr marL="914400" lvl="2" indent="0">
              <a:buNone/>
            </a:pPr>
            <a:endParaRPr lang="en-US" sz="2000" dirty="0" smtClean="0"/>
          </a:p>
          <a:p>
            <a:pPr marL="914400" lvl="2" indent="0">
              <a:buNone/>
            </a:pPr>
            <a:endParaRPr lang="en-US" sz="2000" dirty="0"/>
          </a:p>
        </p:txBody>
      </p:sp>
    </p:spTree>
    <p:extLst>
      <p:ext uri="{BB962C8B-B14F-4D97-AF65-F5344CB8AC3E}">
        <p14:creationId xmlns:p14="http://schemas.microsoft.com/office/powerpoint/2010/main" val="3584580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6" y="0"/>
            <a:ext cx="6067426" cy="1441531"/>
          </a:xfrm>
        </p:spPr>
        <p:txBody>
          <a:bodyPr/>
          <a:lstStyle/>
          <a:p>
            <a:r>
              <a:rPr lang="en-US" dirty="0" smtClean="0"/>
              <a:t>Next Steps (2014)</a:t>
            </a:r>
            <a:endParaRPr lang="en-US" dirty="0"/>
          </a:p>
        </p:txBody>
      </p:sp>
      <p:sp>
        <p:nvSpPr>
          <p:cNvPr id="3" name="Content Placeholder 2"/>
          <p:cNvSpPr>
            <a:spLocks noGrp="1"/>
          </p:cNvSpPr>
          <p:nvPr>
            <p:ph idx="1"/>
          </p:nvPr>
        </p:nvSpPr>
        <p:spPr>
          <a:xfrm>
            <a:off x="519193" y="1596130"/>
            <a:ext cx="8320007" cy="4847003"/>
          </a:xfrm>
        </p:spPr>
        <p:txBody>
          <a:bodyPr/>
          <a:lstStyle/>
          <a:p>
            <a:pPr marL="342900" indent="-342900">
              <a:buFont typeface="Arial"/>
              <a:buChar char="•"/>
            </a:pPr>
            <a:r>
              <a:rPr lang="en-US" dirty="0" smtClean="0"/>
              <a:t>Complete response to review committee recommendations</a:t>
            </a:r>
          </a:p>
          <a:p>
            <a:pPr marL="342900" indent="-342900">
              <a:buFont typeface="Arial"/>
              <a:buChar char="•"/>
            </a:pPr>
            <a:r>
              <a:rPr lang="en-US" dirty="0" smtClean="0"/>
              <a:t>Long lead procurements</a:t>
            </a:r>
          </a:p>
          <a:p>
            <a:pPr marL="800100" lvl="1" indent="-342900">
              <a:buFont typeface="Arial"/>
              <a:buChar char="•"/>
            </a:pPr>
            <a:r>
              <a:rPr lang="en-US" dirty="0" smtClean="0"/>
              <a:t>Place orders for initial IOT and modulator prototypes, cryogenic distribution system etc.</a:t>
            </a:r>
          </a:p>
          <a:p>
            <a:pPr marL="800100" lvl="1" indent="-342900">
              <a:buFont typeface="Arial"/>
              <a:buChar char="•"/>
            </a:pPr>
            <a:r>
              <a:rPr lang="en-US" dirty="0" smtClean="0"/>
              <a:t>Release Request for Proposals for the accelerator </a:t>
            </a:r>
            <a:r>
              <a:rPr lang="en-US" dirty="0" err="1" smtClean="0"/>
              <a:t>cryoplant</a:t>
            </a:r>
            <a:endParaRPr lang="en-US" dirty="0" smtClean="0"/>
          </a:p>
          <a:p>
            <a:pPr marL="342900" indent="-342900">
              <a:buFont typeface="Arial"/>
              <a:buChar char="•"/>
            </a:pPr>
            <a:r>
              <a:rPr lang="en-US" dirty="0" smtClean="0"/>
              <a:t>Finalize IKCs</a:t>
            </a:r>
          </a:p>
          <a:p>
            <a:pPr marL="342900" indent="-342900">
              <a:buFont typeface="Arial"/>
              <a:buChar char="•"/>
            </a:pPr>
            <a:r>
              <a:rPr lang="en-US" dirty="0" smtClean="0"/>
              <a:t>Work to the existing plan (apply formal change control processes)</a:t>
            </a:r>
          </a:p>
          <a:p>
            <a:pPr marL="800100" lvl="1" indent="-342900">
              <a:buFont typeface="Arial"/>
              <a:buChar char="•"/>
            </a:pPr>
            <a:r>
              <a:rPr lang="en-US" dirty="0" smtClean="0"/>
              <a:t>Detailed design and specification</a:t>
            </a:r>
          </a:p>
          <a:p>
            <a:pPr marL="800100" lvl="1" indent="-342900">
              <a:buFont typeface="Arial"/>
              <a:buChar char="•"/>
            </a:pPr>
            <a:r>
              <a:rPr lang="en-US" dirty="0" smtClean="0"/>
              <a:t>Meet updated 2014 milestones</a:t>
            </a:r>
          </a:p>
          <a:p>
            <a:pPr marL="800100" lvl="1" indent="-342900">
              <a:buFont typeface="Arial"/>
              <a:buChar char="•"/>
            </a:pPr>
            <a:r>
              <a:rPr lang="en-US" dirty="0" smtClean="0"/>
              <a:t>Accurate EVMS and variance reporting</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t>57</a:t>
            </a:fld>
            <a:endParaRPr lang="sv-SE"/>
          </a:p>
        </p:txBody>
      </p:sp>
    </p:spTree>
    <p:extLst>
      <p:ext uri="{BB962C8B-B14F-4D97-AF65-F5344CB8AC3E}">
        <p14:creationId xmlns:p14="http://schemas.microsoft.com/office/powerpoint/2010/main" val="261510079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26" y="0"/>
            <a:ext cx="6067426" cy="1441531"/>
          </a:xfrm>
        </p:spPr>
        <p:txBody>
          <a:bodyPr/>
          <a:lstStyle/>
          <a:p>
            <a:r>
              <a:rPr lang="en-US" dirty="0" smtClean="0"/>
              <a:t>Next Steps (2014)</a:t>
            </a:r>
            <a:endParaRPr lang="en-US" dirty="0"/>
          </a:p>
        </p:txBody>
      </p:sp>
      <p:sp>
        <p:nvSpPr>
          <p:cNvPr id="3" name="Content Placeholder 2"/>
          <p:cNvSpPr>
            <a:spLocks noGrp="1"/>
          </p:cNvSpPr>
          <p:nvPr>
            <p:ph idx="1"/>
          </p:nvPr>
        </p:nvSpPr>
        <p:spPr>
          <a:xfrm>
            <a:off x="366793" y="1560065"/>
            <a:ext cx="8320007" cy="4038981"/>
          </a:xfrm>
        </p:spPr>
        <p:txBody>
          <a:bodyPr/>
          <a:lstStyle/>
          <a:p>
            <a:pPr marL="342900" indent="-342900">
              <a:buFont typeface="Arial"/>
              <a:buChar char="•"/>
            </a:pPr>
            <a:r>
              <a:rPr lang="en-US" dirty="0" smtClean="0"/>
              <a:t>Determine responsibility for </a:t>
            </a:r>
            <a:r>
              <a:rPr lang="en-US" dirty="0" err="1" smtClean="0"/>
              <a:t>cryomodule</a:t>
            </a:r>
            <a:r>
              <a:rPr lang="en-US" dirty="0" smtClean="0"/>
              <a:t>  controls and transport</a:t>
            </a:r>
          </a:p>
          <a:p>
            <a:pPr marL="342900" indent="-342900">
              <a:buFont typeface="Arial"/>
              <a:buChar char="•"/>
            </a:pPr>
            <a:r>
              <a:rPr lang="en-US" dirty="0" smtClean="0"/>
              <a:t>Develop </a:t>
            </a:r>
            <a:r>
              <a:rPr lang="en-US" dirty="0"/>
              <a:t>detail on commissioning and operations plans and their impact on beam diagnostics</a:t>
            </a:r>
          </a:p>
          <a:p>
            <a:pPr marL="342900" indent="-342900">
              <a:buFont typeface="Arial"/>
              <a:buChar char="•"/>
            </a:pPr>
            <a:r>
              <a:rPr lang="en-US" dirty="0"/>
              <a:t>Standards development: vacuum handbook, cryogenics handbook, grounding grid etc</a:t>
            </a:r>
            <a:r>
              <a:rPr lang="en-US" dirty="0" smtClean="0"/>
              <a:t>.</a:t>
            </a:r>
          </a:p>
          <a:p>
            <a:pPr marL="342900" indent="-342900">
              <a:buFont typeface="Arial"/>
              <a:buChar char="•"/>
            </a:pPr>
            <a:r>
              <a:rPr lang="en-US" dirty="0" smtClean="0"/>
              <a:t>Further define interfaces with ICS, NSS and Target. Develop prototype controls as appropriate</a:t>
            </a:r>
            <a:endParaRPr lang="en-US" dirty="0"/>
          </a:p>
          <a:p>
            <a:pPr marL="342900" indent="-342900">
              <a:buFont typeface="Arial"/>
              <a:buChar char="•"/>
            </a:pPr>
            <a:r>
              <a:rPr lang="en-US" dirty="0" smtClean="0"/>
              <a:t>Finish recruitment consistent with staff plan</a:t>
            </a:r>
            <a:endParaRPr lang="en-US" dirty="0"/>
          </a:p>
        </p:txBody>
      </p:sp>
      <p:sp>
        <p:nvSpPr>
          <p:cNvPr id="4" name="Slide Number Placeholder 3"/>
          <p:cNvSpPr>
            <a:spLocks noGrp="1"/>
          </p:cNvSpPr>
          <p:nvPr>
            <p:ph type="sldNum" sz="quarter" idx="12"/>
          </p:nvPr>
        </p:nvSpPr>
        <p:spPr/>
        <p:txBody>
          <a:bodyPr/>
          <a:lstStyle/>
          <a:p>
            <a:fld id="{038C62C7-F79B-CD4A-A5DF-5683BBEC4A65}" type="slidenum">
              <a:rPr lang="sv-SE" smtClean="0"/>
              <a:t>58</a:t>
            </a:fld>
            <a:endParaRPr lang="sv-SE"/>
          </a:p>
        </p:txBody>
      </p:sp>
    </p:spTree>
    <p:extLst>
      <p:ext uri="{BB962C8B-B14F-4D97-AF65-F5344CB8AC3E}">
        <p14:creationId xmlns:p14="http://schemas.microsoft.com/office/powerpoint/2010/main" val="1609861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90494" y="265725"/>
            <a:ext cx="4390735"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WP2: Accelerator Physics</a:t>
            </a:r>
          </a:p>
        </p:txBody>
      </p:sp>
      <p:sp>
        <p:nvSpPr>
          <p:cNvPr id="2" name="Content Placeholder 1"/>
          <p:cNvSpPr>
            <a:spLocks noGrp="1"/>
          </p:cNvSpPr>
          <p:nvPr>
            <p:ph idx="1"/>
          </p:nvPr>
        </p:nvSpPr>
        <p:spPr>
          <a:xfrm>
            <a:off x="68285" y="1461260"/>
            <a:ext cx="8229600" cy="5412391"/>
          </a:xfrm>
        </p:spPr>
        <p:txBody>
          <a:bodyPr/>
          <a:lstStyle/>
          <a:p>
            <a:r>
              <a:rPr lang="en-US" dirty="0" smtClean="0"/>
              <a:t>Achievements</a:t>
            </a:r>
            <a:endParaRPr lang="en-US" dirty="0" smtClean="0"/>
          </a:p>
          <a:p>
            <a:pPr marL="742950" lvl="1" indent="-285750">
              <a:buFont typeface="Arial"/>
              <a:buChar char="•"/>
            </a:pPr>
            <a:r>
              <a:rPr lang="en-US" sz="1800" dirty="0"/>
              <a:t>Error study with Lorentz force detuning in spoke cavity section </a:t>
            </a:r>
            <a:r>
              <a:rPr lang="en-US" sz="1800" dirty="0" smtClean="0"/>
              <a:t>is ongoing </a:t>
            </a:r>
            <a:endParaRPr lang="en-US" sz="1800" dirty="0"/>
          </a:p>
          <a:p>
            <a:pPr marL="742950" lvl="1" indent="-285750">
              <a:buFont typeface="Arial"/>
              <a:buChar char="•"/>
            </a:pPr>
            <a:r>
              <a:rPr lang="en-US" sz="1800" dirty="0"/>
              <a:t>Work with ICS about </a:t>
            </a:r>
            <a:r>
              <a:rPr lang="en-US" sz="1800" dirty="0" err="1"/>
              <a:t>OpenXAL</a:t>
            </a:r>
            <a:r>
              <a:rPr lang="en-US" sz="1800" dirty="0"/>
              <a:t> and evaluation of alternatives</a:t>
            </a:r>
          </a:p>
          <a:p>
            <a:pPr marL="742950" lvl="1" indent="-285750">
              <a:buFont typeface="Arial"/>
              <a:buChar char="•"/>
            </a:pPr>
            <a:r>
              <a:rPr lang="en-US" sz="1800" dirty="0" smtClean="0"/>
              <a:t>Starting </a:t>
            </a:r>
            <a:r>
              <a:rPr lang="en-US" sz="1800" dirty="0"/>
              <a:t>to write requirements for Beam Commissioning</a:t>
            </a:r>
          </a:p>
          <a:p>
            <a:pPr marL="742950" lvl="1" indent="-285750">
              <a:buFont typeface="Arial"/>
              <a:buChar char="•"/>
            </a:pPr>
            <a:r>
              <a:rPr lang="en-US" sz="1800" dirty="0"/>
              <a:t>The report for the MEBT redesign on the way and expected be done </a:t>
            </a:r>
            <a:r>
              <a:rPr lang="en-US" sz="1800" dirty="0" smtClean="0"/>
              <a:t>in </a:t>
            </a:r>
            <a:r>
              <a:rPr lang="en-US" sz="1800" dirty="0"/>
              <a:t>Dec</a:t>
            </a:r>
          </a:p>
          <a:p>
            <a:pPr marL="742950" lvl="1" indent="-285750">
              <a:buFont typeface="Arial"/>
              <a:buChar char="•"/>
            </a:pPr>
            <a:r>
              <a:rPr lang="en-US" sz="1800" dirty="0"/>
              <a:t>"The error and collimation studies" have been resumed</a:t>
            </a:r>
          </a:p>
          <a:p>
            <a:pPr marL="742950" lvl="1" indent="-285750">
              <a:buFont typeface="Arial"/>
              <a:buChar char="•"/>
            </a:pPr>
            <a:r>
              <a:rPr lang="en-US" sz="1800" dirty="0"/>
              <a:t>RF accelerating field optimization.</a:t>
            </a:r>
          </a:p>
          <a:p>
            <a:pPr marL="742950" lvl="1" indent="-285750">
              <a:buFont typeface="Arial"/>
              <a:buChar char="•"/>
            </a:pPr>
            <a:r>
              <a:rPr lang="en-US" sz="1800" dirty="0"/>
              <a:t>DTL Beam Dynamics analysis and RF design.</a:t>
            </a:r>
          </a:p>
          <a:p>
            <a:pPr marL="742950" lvl="1" indent="-285750">
              <a:buFont typeface="Arial"/>
              <a:buChar char="•"/>
            </a:pPr>
            <a:r>
              <a:rPr lang="en-US" sz="1800" dirty="0"/>
              <a:t>DTL Beam Dynamics error study on PMQ alignment and gradient as well as geometrical errors</a:t>
            </a:r>
          </a:p>
          <a:p>
            <a:pPr marL="742950" lvl="1" indent="-285750">
              <a:buFont typeface="Arial"/>
              <a:buChar char="•"/>
            </a:pPr>
            <a:r>
              <a:rPr lang="en-US" sz="1800" dirty="0"/>
              <a:t>Thermo-mechanical simulations of the first cells to the evaluate frequency detuning.</a:t>
            </a:r>
          </a:p>
          <a:p>
            <a:pPr marL="742950" lvl="1" indent="-285750">
              <a:buFont typeface="Arial"/>
              <a:buChar char="•"/>
            </a:pPr>
            <a:r>
              <a:rPr lang="en-US" sz="1800" dirty="0"/>
              <a:t>End-2-end </a:t>
            </a:r>
            <a:r>
              <a:rPr lang="en-US" sz="1800" dirty="0" err="1"/>
              <a:t>linac</a:t>
            </a:r>
            <a:r>
              <a:rPr lang="en-US" sz="1800" dirty="0"/>
              <a:t> handed over to ICS for BLED upload</a:t>
            </a:r>
          </a:p>
          <a:p>
            <a:pPr marL="742950" lvl="1" indent="-285750">
              <a:buFont typeface="Arial"/>
              <a:buChar char="•"/>
            </a:pPr>
            <a:r>
              <a:rPr lang="en-US" sz="1800" dirty="0"/>
              <a:t>SC </a:t>
            </a:r>
            <a:r>
              <a:rPr lang="en-US" sz="1800" dirty="0" err="1"/>
              <a:t>linac</a:t>
            </a:r>
            <a:r>
              <a:rPr lang="en-US" sz="1800" dirty="0"/>
              <a:t> using </a:t>
            </a:r>
            <a:r>
              <a:rPr lang="en-US" sz="1800" dirty="0" err="1"/>
              <a:t>fieldmaps</a:t>
            </a:r>
            <a:r>
              <a:rPr lang="en-US" sz="1800" dirty="0"/>
              <a:t> is generated and error studies ongoing </a:t>
            </a:r>
          </a:p>
          <a:p>
            <a:pPr marL="1257300" lvl="2" indent="-342900">
              <a:buFont typeface="Arial"/>
              <a:buChar char="•"/>
            </a:pPr>
            <a:endParaRPr lang="en-GB" sz="1800" dirty="0" smtClean="0"/>
          </a:p>
          <a:p>
            <a:pPr marL="457200" lvl="1" indent="0">
              <a:buNone/>
            </a:pPr>
            <a:endParaRPr lang="en-US" sz="2000" dirty="0"/>
          </a:p>
        </p:txBody>
      </p:sp>
    </p:spTree>
    <p:extLst>
      <p:ext uri="{BB962C8B-B14F-4D97-AF65-F5344CB8AC3E}">
        <p14:creationId xmlns:p14="http://schemas.microsoft.com/office/powerpoint/2010/main" val="303306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390494" y="265725"/>
            <a:ext cx="4390735"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WP2: Accelerator Physics</a:t>
            </a:r>
          </a:p>
        </p:txBody>
      </p:sp>
      <p:sp>
        <p:nvSpPr>
          <p:cNvPr id="2" name="Content Placeholder 1"/>
          <p:cNvSpPr>
            <a:spLocks noGrp="1"/>
          </p:cNvSpPr>
          <p:nvPr>
            <p:ph idx="1"/>
          </p:nvPr>
        </p:nvSpPr>
        <p:spPr>
          <a:xfrm>
            <a:off x="68285" y="1461260"/>
            <a:ext cx="8229600" cy="5412391"/>
          </a:xfrm>
        </p:spPr>
        <p:txBody>
          <a:bodyPr/>
          <a:lstStyle/>
          <a:p>
            <a:r>
              <a:rPr lang="en-US" dirty="0" smtClean="0"/>
              <a:t>Achievements</a:t>
            </a:r>
            <a:endParaRPr lang="en-GB" sz="1800" dirty="0" smtClean="0"/>
          </a:p>
          <a:p>
            <a:pPr marL="1257300" lvl="2" indent="-342900">
              <a:buFont typeface="Arial"/>
              <a:buChar char="•"/>
            </a:pPr>
            <a:r>
              <a:rPr lang="en-GB" sz="1800" dirty="0" smtClean="0"/>
              <a:t>To </a:t>
            </a:r>
            <a:r>
              <a:rPr lang="en-GB" sz="1800" dirty="0"/>
              <a:t>reduce the maximum </a:t>
            </a:r>
            <a:r>
              <a:rPr lang="en-GB" sz="1800" dirty="0" err="1"/>
              <a:t>buncher</a:t>
            </a:r>
            <a:r>
              <a:rPr lang="en-GB" sz="1800" dirty="0"/>
              <a:t> voltage, the layout with 3 quads between the last </a:t>
            </a:r>
            <a:r>
              <a:rPr lang="en-GB" sz="1800" dirty="0" err="1"/>
              <a:t>buncher</a:t>
            </a:r>
            <a:r>
              <a:rPr lang="en-GB" sz="1800" dirty="0"/>
              <a:t> and the 1st DTL tank has been adapted as the baseline.</a:t>
            </a:r>
            <a:endParaRPr lang="en-US" sz="1800" dirty="0"/>
          </a:p>
          <a:p>
            <a:pPr marL="1257300" lvl="2" indent="-342900">
              <a:buFont typeface="Arial"/>
              <a:buChar char="•"/>
            </a:pPr>
            <a:r>
              <a:rPr lang="en-GB" sz="1800" dirty="0" smtClean="0"/>
              <a:t>It has been verified that </a:t>
            </a:r>
            <a:r>
              <a:rPr lang="en-GB" sz="1800" dirty="0"/>
              <a:t>the lattice can be re-tuned for +/-20% changes in </a:t>
            </a:r>
            <a:r>
              <a:rPr lang="en-GB" sz="1800" dirty="0" err="1" smtClean="0"/>
              <a:t>emittance</a:t>
            </a:r>
            <a:r>
              <a:rPr lang="en-GB" sz="1800" dirty="0" smtClean="0"/>
              <a:t>.</a:t>
            </a:r>
            <a:endParaRPr lang="en-US" sz="1800" dirty="0"/>
          </a:p>
          <a:p>
            <a:pPr marL="1257300" lvl="2" indent="-342900">
              <a:buFont typeface="Arial"/>
              <a:buChar char="•"/>
            </a:pPr>
            <a:r>
              <a:rPr lang="en-GB" sz="1800" dirty="0" smtClean="0"/>
              <a:t>In </a:t>
            </a:r>
            <a:r>
              <a:rPr lang="en-GB" sz="1800" dirty="0"/>
              <a:t>collaboration with Vacuum, a new lattice fulfilling the engineering and vacuum requirements has been </a:t>
            </a:r>
            <a:r>
              <a:rPr lang="en-GB" sz="1800" dirty="0" smtClean="0"/>
              <a:t>developed. The LWU has been adjusted to meet vacuum &amp; mechanical requirements.</a:t>
            </a:r>
          </a:p>
          <a:p>
            <a:r>
              <a:rPr lang="en-GB" dirty="0" smtClean="0"/>
              <a:t>Issues</a:t>
            </a:r>
            <a:endParaRPr lang="en-US" dirty="0"/>
          </a:p>
          <a:p>
            <a:pPr marL="1257300" lvl="2" indent="-342900">
              <a:buFont typeface="Arial"/>
              <a:buChar char="•"/>
            </a:pPr>
            <a:r>
              <a:rPr lang="en-US" sz="1800" dirty="0" smtClean="0"/>
              <a:t>While  </a:t>
            </a:r>
            <a:r>
              <a:rPr lang="en-US" sz="1800" dirty="0"/>
              <a:t>designing the SC </a:t>
            </a:r>
            <a:r>
              <a:rPr lang="en-US" sz="1800" dirty="0" err="1"/>
              <a:t>linac</a:t>
            </a:r>
            <a:r>
              <a:rPr lang="en-US" sz="1800" dirty="0"/>
              <a:t> using </a:t>
            </a:r>
            <a:r>
              <a:rPr lang="en-US" sz="1800" dirty="0" smtClean="0"/>
              <a:t>field maps </a:t>
            </a:r>
            <a:r>
              <a:rPr lang="en-US" sz="1800" dirty="0"/>
              <a:t>it was found </a:t>
            </a:r>
            <a:r>
              <a:rPr lang="en-US" sz="1800" dirty="0" smtClean="0"/>
              <a:t>that </a:t>
            </a:r>
            <a:r>
              <a:rPr lang="en-US" sz="1800" dirty="0"/>
              <a:t>the cold aperture in </a:t>
            </a:r>
            <a:r>
              <a:rPr lang="en-US" sz="1800" dirty="0" smtClean="0"/>
              <a:t>spoke </a:t>
            </a:r>
            <a:r>
              <a:rPr lang="en-US" sz="1800" dirty="0"/>
              <a:t>and medium </a:t>
            </a:r>
            <a:r>
              <a:rPr lang="en-US" sz="1800" dirty="0" smtClean="0"/>
              <a:t>beta </a:t>
            </a:r>
            <a:r>
              <a:rPr lang="en-US" sz="1800" dirty="0" err="1" smtClean="0"/>
              <a:t>cryomodules</a:t>
            </a:r>
            <a:r>
              <a:rPr lang="en-US" sz="1800" dirty="0" smtClean="0"/>
              <a:t> </a:t>
            </a:r>
            <a:r>
              <a:rPr lang="en-US" sz="1800" dirty="0"/>
              <a:t>is smaller than </a:t>
            </a:r>
            <a:r>
              <a:rPr lang="en-US" sz="1800" dirty="0" smtClean="0"/>
              <a:t>the warm </a:t>
            </a:r>
            <a:r>
              <a:rPr lang="en-US" sz="1800" dirty="0"/>
              <a:t>aperture and </a:t>
            </a:r>
            <a:r>
              <a:rPr lang="en-US" sz="1800" dirty="0" smtClean="0"/>
              <a:t>may </a:t>
            </a:r>
            <a:r>
              <a:rPr lang="en-US" sz="1800" dirty="0"/>
              <a:t>increase losses in the cold area </a:t>
            </a:r>
            <a:endParaRPr lang="en-US" sz="1800" dirty="0" smtClean="0"/>
          </a:p>
          <a:p>
            <a:pPr marL="1200150" lvl="2" indent="-285750">
              <a:buFont typeface="Arial"/>
              <a:buChar char="•"/>
            </a:pPr>
            <a:endParaRPr lang="en-US" sz="1800" dirty="0" smtClean="0"/>
          </a:p>
          <a:p>
            <a:pPr marL="1200150" lvl="2" indent="-285750">
              <a:buFont typeface="Arial"/>
              <a:buChar char="•"/>
            </a:pPr>
            <a:endParaRPr lang="en-US" sz="1800" dirty="0" smtClean="0"/>
          </a:p>
          <a:p>
            <a:pPr marL="1200150" lvl="2" indent="-285750">
              <a:buFont typeface="Arial"/>
              <a:buChar char="•"/>
            </a:pPr>
            <a:endParaRPr lang="en-US" sz="1800" dirty="0"/>
          </a:p>
          <a:p>
            <a:pPr marL="1200150" lvl="2" indent="-285750">
              <a:buFont typeface="Arial"/>
              <a:buChar char="•"/>
            </a:pPr>
            <a:endParaRPr lang="en-US" sz="1800" dirty="0"/>
          </a:p>
          <a:p>
            <a:pPr marL="0" indent="0">
              <a:buNone/>
            </a:pPr>
            <a:endParaRPr lang="en-US" sz="1800" dirty="0" smtClean="0"/>
          </a:p>
          <a:p>
            <a:pPr marL="457200" lvl="1" indent="0">
              <a:buNone/>
            </a:pPr>
            <a:endParaRPr lang="en-US" sz="2000" dirty="0"/>
          </a:p>
        </p:txBody>
      </p:sp>
    </p:spTree>
    <p:extLst>
      <p:ext uri="{BB962C8B-B14F-4D97-AF65-F5344CB8AC3E}">
        <p14:creationId xmlns:p14="http://schemas.microsoft.com/office/powerpoint/2010/main" val="329290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87925"/>
            <a:ext cx="5243680"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WP3: NORMAL CONDUCTING </a:t>
            </a:r>
          </a:p>
          <a:p>
            <a:pPr algn="ctr" eaLnBrk="1" hangingPunct="1"/>
            <a:r>
              <a:rPr lang="en-US" sz="3200" dirty="0" smtClean="0">
                <a:solidFill>
                  <a:srgbClr val="FFFFFF"/>
                </a:solidFill>
                <a:latin typeface="+mj-lt"/>
              </a:rPr>
              <a:t>FRONT END</a:t>
            </a:r>
          </a:p>
        </p:txBody>
      </p:sp>
      <p:sp>
        <p:nvSpPr>
          <p:cNvPr id="2" name="Content Placeholder 1"/>
          <p:cNvSpPr>
            <a:spLocks noGrp="1"/>
          </p:cNvSpPr>
          <p:nvPr>
            <p:ph idx="1"/>
          </p:nvPr>
        </p:nvSpPr>
        <p:spPr>
          <a:xfrm>
            <a:off x="183301" y="1527715"/>
            <a:ext cx="8229600" cy="4525963"/>
          </a:xfrm>
        </p:spPr>
        <p:txBody>
          <a:bodyPr/>
          <a:lstStyle/>
          <a:p>
            <a:pPr marL="342900" indent="-342900">
              <a:buFont typeface="Arial"/>
              <a:buChar char="•"/>
            </a:pPr>
            <a:r>
              <a:rPr lang="en-GB" sz="2400" dirty="0" smtClean="0"/>
              <a:t>Prepared for and participated in WP3 Audit. Response to recommendations is under development</a:t>
            </a:r>
          </a:p>
          <a:p>
            <a:r>
              <a:rPr lang="en-GB" sz="2400" b="1" dirty="0" smtClean="0"/>
              <a:t>Ion </a:t>
            </a:r>
            <a:r>
              <a:rPr lang="en-GB" sz="2400" b="1" dirty="0"/>
              <a:t>source and LEBT</a:t>
            </a:r>
            <a:endParaRPr lang="en-US" sz="2400" dirty="0" smtClean="0"/>
          </a:p>
          <a:p>
            <a:pPr marL="800100" lvl="1" indent="-342900">
              <a:buFont typeface="Arial"/>
              <a:buChar char="•"/>
            </a:pPr>
            <a:r>
              <a:rPr lang="en-US" dirty="0" smtClean="0"/>
              <a:t>Achievements</a:t>
            </a:r>
            <a:endParaRPr lang="en-GB" dirty="0"/>
          </a:p>
          <a:p>
            <a:pPr marL="1257300" lvl="2" indent="-342900">
              <a:buFont typeface="Arial"/>
              <a:buChar char="•"/>
            </a:pPr>
            <a:r>
              <a:rPr lang="en-GB" sz="1800" dirty="0" smtClean="0"/>
              <a:t>Order </a:t>
            </a:r>
            <a:r>
              <a:rPr lang="en-GB" sz="1800" dirty="0"/>
              <a:t>of the HV power supply with adequate timing </a:t>
            </a:r>
            <a:r>
              <a:rPr lang="en-GB" sz="1800" dirty="0" smtClean="0"/>
              <a:t>characteristics</a:t>
            </a:r>
            <a:endParaRPr lang="en-GB" sz="1800" dirty="0"/>
          </a:p>
          <a:p>
            <a:pPr marL="1257300" lvl="2" indent="-342900">
              <a:buFont typeface="Arial"/>
              <a:buChar char="•"/>
            </a:pPr>
            <a:r>
              <a:rPr lang="en-GB" sz="1800" dirty="0" smtClean="0"/>
              <a:t>Construction </a:t>
            </a:r>
            <a:r>
              <a:rPr lang="en-GB" sz="1800" dirty="0"/>
              <a:t>under way of the chopper and RFQ input collimator for the beam test at CEA-IRFU </a:t>
            </a:r>
          </a:p>
          <a:p>
            <a:pPr marL="1257300" lvl="2" indent="-342900">
              <a:buFont typeface="Arial"/>
              <a:buChar char="•"/>
            </a:pPr>
            <a:r>
              <a:rPr lang="en-GB" sz="1800" dirty="0" smtClean="0"/>
              <a:t>Definition </a:t>
            </a:r>
            <a:r>
              <a:rPr lang="en-GB" sz="1800" dirty="0"/>
              <a:t>of the new extraction system for larger currents by using the KOBRA3-INP code (in progress) </a:t>
            </a:r>
          </a:p>
          <a:p>
            <a:pPr marL="1257300" lvl="2" indent="-342900">
              <a:buFont typeface="Arial"/>
              <a:buChar char="•"/>
            </a:pPr>
            <a:r>
              <a:rPr lang="en-GB" sz="1800" dirty="0" smtClean="0"/>
              <a:t>Definition </a:t>
            </a:r>
            <a:r>
              <a:rPr lang="en-GB" sz="1800" dirty="0"/>
              <a:t>of the new LEBT with updated optics to match the new RFQ input </a:t>
            </a:r>
            <a:r>
              <a:rPr lang="en-GB" sz="1800" dirty="0" err="1"/>
              <a:t>Twiss</a:t>
            </a:r>
            <a:r>
              <a:rPr lang="en-GB" sz="1800" dirty="0"/>
              <a:t> parameters (in progress</a:t>
            </a:r>
            <a:r>
              <a:rPr lang="en-GB" sz="1800" dirty="0" smtClean="0"/>
              <a:t>)</a:t>
            </a:r>
          </a:p>
          <a:p>
            <a:pPr marL="1200150" lvl="2" indent="-285750">
              <a:buFont typeface="Arial"/>
              <a:buChar char="•"/>
            </a:pPr>
            <a:r>
              <a:rPr lang="en-US" sz="1800" dirty="0"/>
              <a:t>Coils power supplies available at LNS</a:t>
            </a:r>
          </a:p>
          <a:p>
            <a:pPr marL="1200150" lvl="2" indent="-285750">
              <a:buFont typeface="Arial"/>
              <a:buChar char="•"/>
            </a:pPr>
            <a:r>
              <a:rPr lang="en-US" sz="1800" dirty="0"/>
              <a:t>Installation schedule analysis carried out</a:t>
            </a:r>
          </a:p>
          <a:p>
            <a:endParaRPr lang="en-US" sz="1600" dirty="0" smtClean="0"/>
          </a:p>
        </p:txBody>
      </p:sp>
    </p:spTree>
    <p:extLst>
      <p:ext uri="{BB962C8B-B14F-4D97-AF65-F5344CB8AC3E}">
        <p14:creationId xmlns:p14="http://schemas.microsoft.com/office/powerpoint/2010/main" val="289434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87925"/>
            <a:ext cx="5243680" cy="107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1435" tIns="45718" rIns="91435" bIns="45718">
            <a:sp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sz="3200" dirty="0" smtClean="0">
                <a:solidFill>
                  <a:srgbClr val="FFFFFF"/>
                </a:solidFill>
                <a:latin typeface="+mj-lt"/>
              </a:rPr>
              <a:t>WP3: NORMAL CONDUCTING </a:t>
            </a:r>
          </a:p>
          <a:p>
            <a:pPr algn="ctr" eaLnBrk="1" hangingPunct="1"/>
            <a:r>
              <a:rPr lang="en-US" sz="3200" dirty="0" smtClean="0">
                <a:solidFill>
                  <a:srgbClr val="FFFFFF"/>
                </a:solidFill>
                <a:latin typeface="+mj-lt"/>
              </a:rPr>
              <a:t>FRONT END</a:t>
            </a:r>
          </a:p>
        </p:txBody>
      </p:sp>
      <p:sp>
        <p:nvSpPr>
          <p:cNvPr id="2" name="Content Placeholder 1"/>
          <p:cNvSpPr>
            <a:spLocks noGrp="1"/>
          </p:cNvSpPr>
          <p:nvPr>
            <p:ph idx="1"/>
          </p:nvPr>
        </p:nvSpPr>
        <p:spPr>
          <a:xfrm>
            <a:off x="183301" y="1705516"/>
            <a:ext cx="8229600" cy="4525963"/>
          </a:xfrm>
        </p:spPr>
        <p:txBody>
          <a:bodyPr/>
          <a:lstStyle/>
          <a:p>
            <a:pPr marL="1200150" lvl="2" indent="-285750">
              <a:buFont typeface="Arial"/>
              <a:buChar char="•"/>
            </a:pPr>
            <a:r>
              <a:rPr lang="en-US" sz="1800" dirty="0" smtClean="0"/>
              <a:t>Industrial </a:t>
            </a:r>
            <a:r>
              <a:rPr lang="en-US" sz="1800" dirty="0"/>
              <a:t>design of the injection system of the source </a:t>
            </a:r>
          </a:p>
          <a:p>
            <a:pPr marL="1200150" lvl="2" indent="-285750">
              <a:buFont typeface="Arial"/>
              <a:buChar char="•"/>
            </a:pPr>
            <a:r>
              <a:rPr lang="en-US" sz="1800" dirty="0"/>
              <a:t>Collimator completed</a:t>
            </a:r>
          </a:p>
          <a:p>
            <a:pPr marL="1200150" lvl="2" indent="-285750">
              <a:buFont typeface="Arial"/>
              <a:buChar char="•"/>
            </a:pPr>
            <a:r>
              <a:rPr lang="en-US" sz="1800" dirty="0"/>
              <a:t>RF tests of the chopper</a:t>
            </a:r>
          </a:p>
          <a:p>
            <a:pPr marL="800100" lvl="1" indent="-342900">
              <a:buFont typeface="Arial"/>
              <a:buChar char="•"/>
            </a:pPr>
            <a:r>
              <a:rPr lang="en-GB" dirty="0" smtClean="0"/>
              <a:t>Actions </a:t>
            </a:r>
            <a:r>
              <a:rPr lang="en-GB" dirty="0"/>
              <a:t>following the decision taken during the IS&amp;LEBT integration Meeting at INFN-LNS on week 26 </a:t>
            </a:r>
            <a:endParaRPr lang="en-US" dirty="0"/>
          </a:p>
          <a:p>
            <a:pPr marL="1257300" lvl="2" indent="-342900">
              <a:buFont typeface="Arial"/>
              <a:buChar char="•"/>
            </a:pPr>
            <a:r>
              <a:rPr lang="en-GB" sz="1800" dirty="0"/>
              <a:t>Impact of the new requirements on the IS&amp;LEBT design </a:t>
            </a:r>
          </a:p>
          <a:p>
            <a:pPr marL="1257300" lvl="2" indent="-342900">
              <a:buFont typeface="Arial"/>
              <a:buChar char="•"/>
            </a:pPr>
            <a:r>
              <a:rPr lang="en-GB" sz="1800" dirty="0"/>
              <a:t>Rescheduling of the activities</a:t>
            </a:r>
            <a:endParaRPr lang="en-US" sz="1800" dirty="0"/>
          </a:p>
          <a:p>
            <a:endParaRPr lang="en-GB" sz="2400" b="1" dirty="0" smtClean="0"/>
          </a:p>
          <a:p>
            <a:pPr marL="342900" indent="-342900">
              <a:buFont typeface="Arial"/>
              <a:buChar char="•"/>
            </a:pPr>
            <a:r>
              <a:rPr lang="en-GB" dirty="0" smtClean="0"/>
              <a:t>Planned </a:t>
            </a:r>
            <a:r>
              <a:rPr lang="en-GB" dirty="0"/>
              <a:t>key activities </a:t>
            </a:r>
            <a:endParaRPr lang="en-US" dirty="0"/>
          </a:p>
          <a:p>
            <a:pPr marL="800100" lvl="1" indent="-342900">
              <a:buFont typeface="Arial"/>
              <a:buChar char="•"/>
            </a:pPr>
            <a:r>
              <a:rPr lang="en-US" dirty="0"/>
              <a:t>Order of the plasma chamber</a:t>
            </a:r>
          </a:p>
          <a:p>
            <a:pPr marL="800100" lvl="1" indent="-342900">
              <a:buFont typeface="Arial"/>
              <a:buChar char="•"/>
            </a:pPr>
            <a:r>
              <a:rPr lang="en-US" dirty="0"/>
              <a:t>Order of the injection system</a:t>
            </a:r>
          </a:p>
          <a:p>
            <a:pPr marL="800100" lvl="1" indent="-342900">
              <a:buFont typeface="Arial"/>
              <a:buChar char="•"/>
            </a:pPr>
            <a:r>
              <a:rPr lang="en-US" dirty="0"/>
              <a:t>Order of the insulation transformer</a:t>
            </a:r>
          </a:p>
          <a:p>
            <a:pPr marL="800100" lvl="1" indent="-342900">
              <a:buFont typeface="Arial"/>
              <a:buChar char="•"/>
            </a:pPr>
            <a:r>
              <a:rPr lang="en-US" dirty="0"/>
              <a:t>Completion of industrial design of source component</a:t>
            </a:r>
          </a:p>
          <a:p>
            <a:pPr lvl="1"/>
            <a:endParaRPr lang="en-US" sz="1600" dirty="0" smtClean="0"/>
          </a:p>
        </p:txBody>
      </p:sp>
    </p:spTree>
    <p:extLst>
      <p:ext uri="{BB962C8B-B14F-4D97-AF65-F5344CB8AC3E}">
        <p14:creationId xmlns:p14="http://schemas.microsoft.com/office/powerpoint/2010/main" val="35618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24683</TotalTime>
  <Words>5910</Words>
  <Application>Microsoft Macintosh PowerPoint</Application>
  <PresentationFormat>On-screen Show (4:3)</PresentationFormat>
  <Paragraphs>631</Paragraphs>
  <Slides>58</Slides>
  <Notes>51</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Office-tema</vt:lpstr>
      <vt:lpstr>Anpassad formgivning</vt:lpstr>
      <vt:lpstr>PowerPoint Presentation</vt:lpstr>
      <vt:lpstr>Outline</vt:lpstr>
      <vt:lpstr>PowerPoint Presentation</vt:lpstr>
      <vt:lpstr>Introductory Comments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vt:lpstr>
      <vt:lpstr>Example from ACCSYS Risk List</vt:lpstr>
      <vt:lpstr>PowerPoint Presentation</vt:lpstr>
      <vt:lpstr>PowerPoint Presentation</vt:lpstr>
      <vt:lpstr>Next Steps (2014)</vt:lpstr>
      <vt:lpstr>Next Steps (2014)</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Grahm</dc:creator>
  <cp:lastModifiedBy>John Weisend</cp:lastModifiedBy>
  <cp:revision>354</cp:revision>
  <cp:lastPrinted>2013-11-04T14:55:04Z</cp:lastPrinted>
  <dcterms:created xsi:type="dcterms:W3CDTF">2013-09-21T18:00:17Z</dcterms:created>
  <dcterms:modified xsi:type="dcterms:W3CDTF">2013-12-06T13:57:54Z</dcterms:modified>
</cp:coreProperties>
</file>