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2" r:id="rId2"/>
  </p:sldMasterIdLst>
  <p:notesMasterIdLst>
    <p:notesMasterId r:id="rId18"/>
  </p:notesMasterIdLst>
  <p:handoutMasterIdLst>
    <p:handoutMasterId r:id="rId19"/>
  </p:handoutMasterIdLst>
  <p:sldIdLst>
    <p:sldId id="286" r:id="rId3"/>
    <p:sldId id="371" r:id="rId4"/>
    <p:sldId id="372" r:id="rId5"/>
    <p:sldId id="380" r:id="rId6"/>
    <p:sldId id="384" r:id="rId7"/>
    <p:sldId id="382" r:id="rId8"/>
    <p:sldId id="385" r:id="rId9"/>
    <p:sldId id="390" r:id="rId10"/>
    <p:sldId id="391" r:id="rId11"/>
    <p:sldId id="383" r:id="rId12"/>
    <p:sldId id="392" r:id="rId13"/>
    <p:sldId id="388" r:id="rId14"/>
    <p:sldId id="381" r:id="rId15"/>
    <p:sldId id="386" r:id="rId16"/>
    <p:sldId id="389" r:id="rId17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E100"/>
    <a:srgbClr val="FF7D00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6" autoAdjust="0"/>
    <p:restoredTop sz="99518" autoAdjust="0"/>
  </p:normalViewPr>
  <p:slideViewPr>
    <p:cSldViewPr snapToGrid="0" snapToObjects="1">
      <p:cViewPr>
        <p:scale>
          <a:sx n="100" d="100"/>
          <a:sy n="100" d="100"/>
        </p:scale>
        <p:origin x="-800" y="-208"/>
      </p:cViewPr>
      <p:guideLst>
        <p:guide orient="horz" pos="1232"/>
        <p:guide orient="horz" pos="908"/>
        <p:guide pos="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3AE58-0CB7-2B49-BC2B-99543F812727}" type="datetimeFigureOut">
              <a:rPr lang="sv-SE" smtClean="0"/>
              <a:t>27/02/2014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0A657-9475-004C-BDED-BB6C61EC94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4104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41830-0E87-9D46-A15F-C0C0B780FA23}" type="datetimeFigureOut">
              <a:rPr lang="sv-SE" smtClean="0"/>
              <a:t>27/02/2014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0035E-6164-C447-BCFF-46EC70F740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9421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38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6FA8-2747-8B48-B875-7188D7D52357}" type="datetime1">
              <a:rPr lang="sv-SE" smtClean="0"/>
              <a:t>27/02/2014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258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D5-AA54-714D-95DB-FC2D521B139D}" type="datetime1">
              <a:rPr lang="sv-SE" smtClean="0"/>
              <a:t>27/02/2014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410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7EBA-003E-894C-98C0-8C1EF1E9C0CE}" type="datetime1">
              <a:rPr lang="sv-SE" smtClean="0"/>
              <a:t>27/02/2014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6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01DC-9CB6-C94C-A035-AE4D557374BC}" type="datetime1">
              <a:rPr lang="sv-SE" smtClean="0"/>
              <a:t>27/02/2014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3458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B0AE-5A3A-F04D-A9F3-EAE846CBBB6B}" type="datetime1">
              <a:rPr lang="sv-SE" smtClean="0"/>
              <a:t>27/02/2014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23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9773-FC84-AC4D-9D28-F5B786E3C95F}" type="datetime1">
              <a:rPr lang="sv-SE" smtClean="0"/>
              <a:t>27/02/2014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1753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098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A9B50-EEBF-444C-B824-2C0A43D21C29}" type="datetime1">
              <a:rPr lang="sv-SE" smtClean="0"/>
              <a:t>27/02/2014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809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D6AF-D5AE-CB4F-87B1-135CD6BE978E}" type="datetime1">
              <a:rPr lang="sv-SE" smtClean="0"/>
              <a:t>27/02/2014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334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3AFD-4241-5943-8971-1E78BBFD6498}" type="datetime1">
              <a:rPr lang="sv-SE" smtClean="0"/>
              <a:t>27/02/2014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10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37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B3EA-4F05-F94F-97FA-8B911338AD11}" type="datetime1">
              <a:rPr lang="sv-SE" smtClean="0"/>
              <a:t>27/02/2014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338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56E0-8F8D-C941-8AB5-18592FC9E816}" type="datetime1">
              <a:rPr lang="sv-SE" smtClean="0"/>
              <a:t>27/02/2014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865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DE5E-57C8-6541-B04A-4FEA1C5CE2B2}" type="datetime1">
              <a:rPr lang="sv-SE" smtClean="0"/>
              <a:t>27/02/2014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061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CEC7-2FA1-3A4A-BE3C-F5D796A3D98D}" type="datetime1">
              <a:rPr lang="sv-SE" smtClean="0"/>
              <a:t>27/02/2014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050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C220F-A698-4F4F-8ACB-8805387EB33A}" type="datetime1">
              <a:rPr lang="sv-SE" smtClean="0"/>
              <a:t>27/02/2014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934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36A-0A85-2440-9BF1-343324EDBE1C}" type="datetime1">
              <a:rPr lang="sv-SE" smtClean="0"/>
              <a:t>27/02/2014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661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7375-6695-8140-8F0A-072BD445F54F}" type="datetime1">
              <a:rPr lang="sv-SE" smtClean="0"/>
              <a:t>27/02/2014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17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18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95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A15-A2C2-0E41-9DE4-010C0B0B3333}" type="datetime1">
              <a:rPr lang="sv-SE" smtClean="0"/>
              <a:t>27/02/2014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B1DA-B944-6140-B7F5-AB5049DAE69B}" type="datetime1">
              <a:rPr lang="sv-SE" smtClean="0"/>
              <a:t>27/02/2014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21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9FA7-588D-F242-B226-5AB564D508AA}" type="datetime1">
              <a:rPr lang="sv-SE" smtClean="0"/>
              <a:t>27/02/2014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DDC82-EAE6-AF49-8201-FFCF32064398}" type="datetime1">
              <a:rPr lang="sv-SE" smtClean="0"/>
              <a:t>27/02/2014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59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DCD4-91F4-4C4C-B804-E8D3D9779EF3}" type="datetime1">
              <a:rPr lang="sv-SE" smtClean="0"/>
              <a:t>27/02/2014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3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fld id="{536FF277-5E8C-C849-958D-3EBBE89D3841}" type="datetime1">
              <a:rPr lang="sv-SE" smtClean="0"/>
              <a:t>27/02/2014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2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5" r:id="rId3"/>
    <p:sldLayoutId id="2147483676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B67D0-C01B-6941-B94F-2B6A02418D7B}" type="datetime1">
              <a:rPr lang="sv-SE" smtClean="0"/>
              <a:t>27/02/2014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04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png"/><Relationship Id="rId3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jpeg"/><Relationship Id="rId13" Type="http://schemas.openxmlformats.org/officeDocument/2006/relationships/image" Target="../media/image14.png"/><Relationship Id="rId14" Type="http://schemas.openxmlformats.org/officeDocument/2006/relationships/image" Target="../media/image15.emf"/><Relationship Id="rId15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microsoft.com/office/2007/relationships/hdphoto" Target="../media/hdphoto1.wdp"/><Relationship Id="rId4" Type="http://schemas.openxmlformats.org/officeDocument/2006/relationships/image" Target="../media/image6.gif"/><Relationship Id="rId5" Type="http://schemas.openxmlformats.org/officeDocument/2006/relationships/image" Target="../media/image7.jpeg"/><Relationship Id="rId6" Type="http://schemas.microsoft.com/office/2007/relationships/hdphoto" Target="../media/hdphoto2.wdp"/><Relationship Id="rId7" Type="http://schemas.openxmlformats.org/officeDocument/2006/relationships/image" Target="../media/image8.png"/><Relationship Id="rId8" Type="http://schemas.openxmlformats.org/officeDocument/2006/relationships/image" Target="../media/image9.jpg"/><Relationship Id="rId9" Type="http://schemas.openxmlformats.org/officeDocument/2006/relationships/image" Target="../media/image10.png"/><Relationship Id="rId10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1.jpeg"/><Relationship Id="rId5" Type="http://schemas.openxmlformats.org/officeDocument/2006/relationships/image" Target="../media/image6.gif"/><Relationship Id="rId6" Type="http://schemas.openxmlformats.org/officeDocument/2006/relationships/image" Target="../media/image12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60" y="408940"/>
            <a:ext cx="2082800" cy="1114297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-31277" y="292955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</a:rPr>
              <a:t>Data Management and Software Centre</a:t>
            </a:r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8" name="textruta 3"/>
          <p:cNvSpPr txBox="1"/>
          <p:nvPr/>
        </p:nvSpPr>
        <p:spPr>
          <a:xfrm>
            <a:off x="0" y="4327081"/>
            <a:ext cx="9144000" cy="218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Mark Hagen</a:t>
            </a:r>
          </a:p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Head of DMSC</a:t>
            </a:r>
          </a:p>
          <a:p>
            <a:pPr algn="ctr"/>
            <a:endParaRPr lang="en-GB" sz="2400" dirty="0" smtClean="0">
              <a:solidFill>
                <a:srgbClr val="FFFFFF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dirty="0" smtClean="0">
                <a:solidFill>
                  <a:srgbClr val="FFFFFF"/>
                </a:solidFill>
                <a:hlinkClick r:id="rId3"/>
              </a:rPr>
              <a:t>Mark.Hagen@esss.se</a:t>
            </a:r>
          </a:p>
          <a:p>
            <a:pPr algn="ctr">
              <a:lnSpc>
                <a:spcPct val="120000"/>
              </a:lnSpc>
            </a:pPr>
            <a:r>
              <a:rPr lang="en-GB" dirty="0" smtClean="0">
                <a:solidFill>
                  <a:srgbClr val="FFFFFF"/>
                </a:solidFill>
                <a:hlinkClick r:id="rId3"/>
              </a:rPr>
              <a:t>www.europeanspallationsource.se</a:t>
            </a:r>
            <a:endParaRPr lang="en-GB" dirty="0" smtClean="0">
              <a:solidFill>
                <a:srgbClr val="FFFFFF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dirty="0" smtClean="0">
                <a:solidFill>
                  <a:srgbClr val="FFFFFF"/>
                </a:solidFill>
              </a:rPr>
              <a:t>IKON6, </a:t>
            </a:r>
            <a:r>
              <a:rPr lang="en-GB" sz="1600" dirty="0" smtClean="0">
                <a:solidFill>
                  <a:srgbClr val="FFFFFF"/>
                </a:solidFill>
              </a:rPr>
              <a:t>February 27</a:t>
            </a:r>
            <a:r>
              <a:rPr lang="en-GB" sz="1600" baseline="30000" dirty="0" smtClean="0">
                <a:solidFill>
                  <a:srgbClr val="FFFFFF"/>
                </a:solidFill>
              </a:rPr>
              <a:t>th</a:t>
            </a:r>
            <a:r>
              <a:rPr lang="en-GB" sz="1600" dirty="0" smtClean="0">
                <a:solidFill>
                  <a:srgbClr val="FFFFFF"/>
                </a:solidFill>
              </a:rPr>
              <a:t>  2014</a:t>
            </a:r>
          </a:p>
        </p:txBody>
      </p:sp>
    </p:spTree>
    <p:extLst>
      <p:ext uri="{BB962C8B-B14F-4D97-AF65-F5344CB8AC3E}">
        <p14:creationId xmlns:p14="http://schemas.microsoft.com/office/powerpoint/2010/main" val="44194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1298" y="1563243"/>
            <a:ext cx="571070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Data analysis – surely all facilities need data analysis software ?</a:t>
            </a:r>
            <a:br>
              <a:rPr lang="en-US" sz="2000" dirty="0" smtClean="0"/>
            </a:br>
            <a:endParaRPr lang="en-US" sz="800" dirty="0" smtClean="0"/>
          </a:p>
          <a:p>
            <a:pPr marL="830641" lvl="1" indent="-342900">
              <a:buFont typeface="Arial"/>
              <a:buChar char="•"/>
            </a:pPr>
            <a:r>
              <a:rPr lang="en-US" sz="2000" dirty="0" smtClean="0"/>
              <a:t>Talking with ILL, ISIS, SINQ/PSI, JCNS</a:t>
            </a:r>
          </a:p>
          <a:p>
            <a:pPr marL="830641" lvl="1" indent="-342900">
              <a:buFont typeface="Arial"/>
              <a:buChar char="•"/>
            </a:pPr>
            <a:r>
              <a:rPr lang="en-US" sz="2000" dirty="0" smtClean="0"/>
              <a:t>Interoperability of software</a:t>
            </a:r>
          </a:p>
          <a:p>
            <a:pPr marL="830641" lvl="1" indent="-342900">
              <a:buFont typeface="Arial"/>
              <a:buChar char="•"/>
            </a:pPr>
            <a:r>
              <a:rPr lang="en-US" sz="2000" dirty="0" smtClean="0"/>
              <a:t>Modularization, file formats/converters…</a:t>
            </a:r>
          </a:p>
          <a:p>
            <a:pPr marL="830641" lvl="1" indent="-342900">
              <a:buFont typeface="Arial"/>
              <a:buChar char="•"/>
            </a:pPr>
            <a:r>
              <a:rPr lang="en-US" sz="2000" dirty="0" smtClean="0"/>
              <a:t>Economies of scale</a:t>
            </a:r>
            <a:br>
              <a:rPr lang="en-US" sz="2000" dirty="0" smtClean="0"/>
            </a:br>
            <a:endParaRPr lang="en-US" sz="800" dirty="0" smtClean="0"/>
          </a:p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Could enable new developments</a:t>
            </a:r>
            <a:br>
              <a:rPr lang="en-US" sz="2000" dirty="0" smtClean="0"/>
            </a:br>
            <a:endParaRPr lang="en-US" sz="800" dirty="0" smtClean="0"/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Automated analysis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Streaming analysis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Feedback from analysis to data acquisition…</a:t>
            </a:r>
            <a:br>
              <a:rPr lang="en-US" sz="2000" dirty="0" smtClean="0"/>
            </a:br>
            <a:endParaRPr lang="en-US" sz="2000" dirty="0" smtClean="0"/>
          </a:p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Surely every facility needs “User Office Software”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Are there opportunities for development of existing software (don’t re-invent the wheel)</a:t>
            </a:r>
            <a:endParaRPr lang="en-US" sz="2000" dirty="0" smtClean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74887" y="363755"/>
            <a:ext cx="8229600" cy="60326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US" sz="3400" dirty="0" smtClean="0"/>
              <a:t>Potential Collaborations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5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9137"/>
            <a:ext cx="2133600" cy="365125"/>
          </a:xfrm>
        </p:spPr>
        <p:txBody>
          <a:bodyPr/>
          <a:lstStyle/>
          <a:p>
            <a:fld id="{038C62C7-F79B-CD4A-A5DF-5683BBEC4A65}" type="slidenum">
              <a:rPr lang="sv-SE" smtClean="0"/>
              <a:t>11</a:t>
            </a:fld>
            <a:endParaRPr lang="sv-SE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932040" y="1529579"/>
            <a:ext cx="4106136" cy="524611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dirty="0" smtClean="0"/>
              <a:t>Structure of </a:t>
            </a:r>
            <a:r>
              <a:rPr lang="en-US" dirty="0" err="1"/>
              <a:t>N</a:t>
            </a:r>
            <a:r>
              <a:rPr lang="en-US" dirty="0" err="1" smtClean="0"/>
              <a:t>anomaterials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499" y="1487043"/>
            <a:ext cx="48895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Data on disk is useless!</a:t>
            </a:r>
            <a:br>
              <a:rPr lang="en-US" sz="2000" dirty="0" smtClean="0"/>
            </a:br>
            <a:endParaRPr lang="en-US" sz="800" dirty="0" smtClean="0"/>
          </a:p>
          <a:p>
            <a:pPr marL="830641" lvl="1" indent="-342900">
              <a:buFont typeface="Arial"/>
              <a:buChar char="•"/>
            </a:pPr>
            <a:r>
              <a:rPr lang="en-US" sz="2000" dirty="0" smtClean="0"/>
              <a:t>It is published </a:t>
            </a:r>
            <a:r>
              <a:rPr lang="en-US" sz="2000" i="1" dirty="0" smtClean="0"/>
              <a:t>results</a:t>
            </a:r>
            <a:r>
              <a:rPr lang="en-US" sz="2000" dirty="0" smtClean="0"/>
              <a:t> from the </a:t>
            </a:r>
            <a:br>
              <a:rPr lang="en-US" sz="2000" dirty="0" smtClean="0"/>
            </a:br>
            <a:r>
              <a:rPr lang="en-US" sz="2000" dirty="0" smtClean="0"/>
              <a:t>data that makes progress</a:t>
            </a:r>
            <a:r>
              <a:rPr lang="en-US" sz="800" dirty="0" smtClean="0"/>
              <a:t/>
            </a:r>
            <a:br>
              <a:rPr lang="en-US" sz="800" dirty="0" smtClean="0"/>
            </a:br>
            <a:endParaRPr lang="en-US" sz="800" dirty="0" smtClean="0"/>
          </a:p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Need to ensure that ESS users have </a:t>
            </a:r>
            <a:br>
              <a:rPr lang="en-US" sz="2000" dirty="0" smtClean="0"/>
            </a:br>
            <a:r>
              <a:rPr lang="en-US" sz="2000" dirty="0" smtClean="0"/>
              <a:t>access to</a:t>
            </a:r>
            <a:r>
              <a:rPr lang="en-US" sz="800" dirty="0" smtClean="0"/>
              <a:t/>
            </a:r>
            <a:br>
              <a:rPr lang="en-US" sz="800" dirty="0" smtClean="0"/>
            </a:br>
            <a:endParaRPr lang="en-US" sz="800" dirty="0"/>
          </a:p>
          <a:p>
            <a:pPr marL="830641" lvl="1" indent="-342900">
              <a:buFont typeface="Arial"/>
              <a:buChar char="•"/>
            </a:pPr>
            <a:r>
              <a:rPr lang="en-US" sz="2000" dirty="0" smtClean="0"/>
              <a:t>appropriate software packages </a:t>
            </a:r>
            <a:br>
              <a:rPr lang="en-US" sz="2000" dirty="0" smtClean="0"/>
            </a:br>
            <a:r>
              <a:rPr lang="en-US" sz="2000" dirty="0" smtClean="0"/>
              <a:t>for data analysis</a:t>
            </a:r>
            <a:br>
              <a:rPr lang="en-US" sz="2000" dirty="0" smtClean="0"/>
            </a:br>
            <a:endParaRPr lang="en-US" sz="800" dirty="0" smtClean="0"/>
          </a:p>
          <a:p>
            <a:pPr marL="830641" lvl="1" indent="-342900">
              <a:buFont typeface="Arial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he necessary computational resources to exploit the software </a:t>
            </a:r>
            <a:br>
              <a:rPr lang="en-US" sz="2000" dirty="0" smtClean="0"/>
            </a:br>
            <a:r>
              <a:rPr lang="en-US" sz="2000" dirty="0" smtClean="0"/>
              <a:t>to obtain those results</a:t>
            </a:r>
            <a:br>
              <a:rPr lang="en-US" sz="2000" dirty="0" smtClean="0"/>
            </a:br>
            <a:endParaRPr lang="en-US" sz="800" dirty="0" smtClean="0"/>
          </a:p>
          <a:p>
            <a:pPr marL="830641" lvl="1" indent="-342900">
              <a:buFont typeface="Arial"/>
              <a:buChar char="•"/>
            </a:pPr>
            <a:r>
              <a:rPr lang="en-US" sz="2000" dirty="0" smtClean="0"/>
              <a:t>analysis software during experiment to influence the data taking strategies</a:t>
            </a:r>
            <a:br>
              <a:rPr lang="en-US" sz="2000" dirty="0" smtClean="0"/>
            </a:br>
            <a:endParaRPr lang="en-US" sz="800" dirty="0"/>
          </a:p>
          <a:p>
            <a:pPr marL="373441" indent="-342900">
              <a:buFont typeface="Courier New"/>
              <a:buChar char="o"/>
            </a:pPr>
            <a:r>
              <a:rPr lang="en-US" sz="2000" dirty="0" smtClean="0"/>
              <a:t>Roll out in-sync with instruments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74887" y="363755"/>
            <a:ext cx="8229600" cy="60326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US" sz="3400" dirty="0" smtClean="0"/>
              <a:t>Data Analysis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8" name="Picture 57" descr="Screen Shot 2013-04-28 at 14.18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77" y="1940555"/>
            <a:ext cx="1634326" cy="1352365"/>
          </a:xfrm>
          <a:prstGeom prst="rect">
            <a:avLst/>
          </a:prstGeom>
        </p:spPr>
      </p:pic>
      <p:pic>
        <p:nvPicPr>
          <p:cNvPr id="59" name="Picture 58" descr="Screen Shot 2013-11-05 at 09.53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63" y="1940555"/>
            <a:ext cx="1681313" cy="2259265"/>
          </a:xfrm>
          <a:prstGeom prst="rect">
            <a:avLst/>
          </a:prstGeom>
        </p:spPr>
      </p:pic>
      <p:pic>
        <p:nvPicPr>
          <p:cNvPr id="60" name="Picture 59" descr="Screen Shot 2013-11-05 at 09.54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84" y="5534939"/>
            <a:ext cx="3605027" cy="1158759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247584" y="4181678"/>
            <a:ext cx="35211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Polarized SANS demonstrated that these nanoparticles have uniform nuclear structure but core-shell magnetic structure.</a:t>
            </a:r>
          </a:p>
          <a:p>
            <a:endParaRPr lang="en-US" sz="800" dirty="0"/>
          </a:p>
          <a:p>
            <a:r>
              <a:rPr lang="en-US" sz="1400" dirty="0"/>
              <a:t>Required development of both data reduction and data analysis methods and tools.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937677" y="3276490"/>
            <a:ext cx="16343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K. L. </a:t>
            </a:r>
            <a:r>
              <a:rPr lang="en-US" sz="1000" dirty="0" err="1"/>
              <a:t>Krycka</a:t>
            </a:r>
            <a:r>
              <a:rPr lang="en-US" sz="1000" dirty="0"/>
              <a:t> et al</a:t>
            </a:r>
            <a:r>
              <a:rPr lang="en-US" sz="1000" b="1" dirty="0"/>
              <a:t>. Core Shell Magnetic Morphology of Structurally Uniform Magnetite Nanoparticles </a:t>
            </a:r>
            <a:r>
              <a:rPr lang="en-US" sz="1000" i="1" dirty="0"/>
              <a:t>PRL</a:t>
            </a:r>
            <a:r>
              <a:rPr lang="en-US" sz="1000" dirty="0"/>
              <a:t> </a:t>
            </a:r>
            <a:r>
              <a:rPr lang="en-US" sz="1000" b="1" dirty="0"/>
              <a:t>104</a:t>
            </a:r>
            <a:r>
              <a:rPr lang="en-US" sz="1000" dirty="0"/>
              <a:t>, 207203 (2010)</a:t>
            </a:r>
          </a:p>
        </p:txBody>
      </p:sp>
    </p:spTree>
    <p:extLst>
      <p:ext uri="{BB962C8B-B14F-4D97-AF65-F5344CB8AC3E}">
        <p14:creationId xmlns:p14="http://schemas.microsoft.com/office/powerpoint/2010/main" val="30717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74887" y="363755"/>
            <a:ext cx="8229600" cy="60326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US" sz="3400" dirty="0" smtClean="0"/>
              <a:t>Data Analysis Development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11376" y="1410933"/>
            <a:ext cx="8247626" cy="5277341"/>
            <a:chOff x="411376" y="1401862"/>
            <a:chExt cx="8247626" cy="527734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870" y="3776641"/>
              <a:ext cx="2195132" cy="27365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8" name="Group 27"/>
            <p:cNvGrpSpPr/>
            <p:nvPr/>
          </p:nvGrpSpPr>
          <p:grpSpPr>
            <a:xfrm>
              <a:off x="411376" y="3542816"/>
              <a:ext cx="5957887" cy="3136387"/>
              <a:chOff x="485792" y="2135673"/>
              <a:chExt cx="5957887" cy="3136387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519" y="2793877"/>
                <a:ext cx="2743200" cy="2286753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0479" y="2793877"/>
                <a:ext cx="2743200" cy="2271920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1325279" y="2162905"/>
                <a:ext cx="117852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dirty="0"/>
                  <a:t>Original</a:t>
                </a:r>
              </a:p>
              <a:p>
                <a:pPr algn="ctr"/>
                <a:r>
                  <a:rPr lang="en-US" sz="1600" b="1" dirty="0"/>
                  <a:t>force-field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482815" y="2284873"/>
                <a:ext cx="117852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dirty="0" smtClean="0"/>
                  <a:t>Optimized</a:t>
                </a:r>
                <a:endParaRPr lang="en-US" sz="1600" b="1" dirty="0"/>
              </a:p>
              <a:p>
                <a:pPr algn="ctr"/>
                <a:r>
                  <a:rPr lang="en-US" sz="1600" b="1" dirty="0"/>
                  <a:t>force-field</a:t>
                </a: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485792" y="2162905"/>
                <a:ext cx="2943225" cy="310915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500454" y="2135673"/>
                <a:ext cx="2943225" cy="3109155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86010" y="1401862"/>
              <a:ext cx="795019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/>
                <a:t>Integration of Analysis with Advanced Modeling Techniques</a:t>
              </a:r>
            </a:p>
            <a:p>
              <a:pPr algn="r"/>
              <a:endParaRPr lang="en-US" sz="1400" dirty="0" smtClean="0"/>
            </a:p>
            <a:p>
              <a:pPr algn="r"/>
              <a:r>
                <a:rPr lang="en-US" sz="1400" dirty="0" smtClean="0"/>
                <a:t>Molecular Dynamics &amp; Density Functional Theory (DFT) Techniques</a:t>
              </a:r>
            </a:p>
            <a:p>
              <a:pPr algn="r"/>
              <a:endParaRPr lang="en-US" sz="1400" dirty="0"/>
            </a:p>
            <a:p>
              <a:pPr algn="r"/>
              <a:r>
                <a:rPr lang="en-US" sz="1400" dirty="0" smtClean="0"/>
                <a:t>Jose </a:t>
              </a:r>
              <a:r>
                <a:rPr lang="en-US" sz="1400" dirty="0" err="1"/>
                <a:t>Borreguero</a:t>
              </a:r>
              <a:r>
                <a:rPr lang="en-US" sz="1400" dirty="0"/>
                <a:t> (SNS/NDAV) Mike Crawford (</a:t>
              </a:r>
              <a:r>
                <a:rPr lang="en-US" sz="1400" dirty="0" err="1"/>
                <a:t>Dupont</a:t>
              </a:r>
              <a:r>
                <a:rPr lang="en-US" sz="1400" dirty="0"/>
                <a:t>) &amp; </a:t>
              </a:r>
              <a:r>
                <a:rPr lang="en-US" sz="1400" dirty="0" err="1"/>
                <a:t>Niina</a:t>
              </a:r>
              <a:r>
                <a:rPr lang="en-US" sz="1400" dirty="0"/>
                <a:t> </a:t>
              </a:r>
              <a:r>
                <a:rPr lang="en-US" sz="1400" dirty="0" err="1"/>
                <a:t>Jalarvo</a:t>
              </a:r>
              <a:r>
                <a:rPr lang="en-US" sz="1400" dirty="0"/>
                <a:t> (</a:t>
              </a:r>
              <a:r>
                <a:rPr lang="en-US" sz="1400" dirty="0" err="1"/>
                <a:t>Julich</a:t>
              </a:r>
              <a:r>
                <a:rPr lang="en-US" sz="1400" dirty="0"/>
                <a:t>)</a:t>
              </a:r>
              <a:r>
                <a:rPr lang="en-US" sz="1400" dirty="0" smtClean="0"/>
                <a:t>: </a:t>
              </a:r>
              <a:r>
                <a:rPr lang="en-US" sz="1400" dirty="0"/>
                <a:t>BASIS experiment / MD simulation studies of Methyl rotations in methyl-Polyhedral </a:t>
              </a:r>
              <a:r>
                <a:rPr lang="en-US" sz="1400" dirty="0" err="1"/>
                <a:t>oligomeric</a:t>
              </a:r>
              <a:r>
                <a:rPr lang="en-US" sz="1400" dirty="0"/>
                <a:t> </a:t>
              </a:r>
              <a:r>
                <a:rPr lang="en-US" sz="1400" dirty="0" err="1"/>
                <a:t>silsesquioxanes</a:t>
              </a:r>
              <a:r>
                <a:rPr lang="en-US" sz="1400" dirty="0"/>
                <a:t> (POSS</a:t>
              </a:r>
              <a:r>
                <a:rPr lang="en-US" sz="1400" dirty="0" smtClean="0"/>
                <a:t>)</a:t>
              </a:r>
            </a:p>
            <a:p>
              <a:pPr algn="r"/>
              <a:endParaRPr lang="en-US" sz="1400" dirty="0"/>
            </a:p>
            <a:p>
              <a:pPr algn="r"/>
              <a:r>
                <a:rPr lang="en-US" sz="1400" dirty="0" smtClean="0"/>
                <a:t>Optimization </a:t>
              </a:r>
              <a:r>
                <a:rPr lang="en-US" sz="1400" dirty="0"/>
                <a:t>of dihedral potential governing the rotational jumps in methyl </a:t>
              </a:r>
              <a:r>
                <a:rPr lang="en-US" sz="1400" dirty="0" err="1" smtClean="0"/>
                <a:t>hydrogens</a:t>
              </a:r>
              <a:r>
                <a:rPr lang="en-US" sz="1400" dirty="0" smtClean="0"/>
                <a:t>. Preliminary </a:t>
              </a:r>
              <a:r>
                <a:rPr lang="en-US" sz="1400" dirty="0"/>
                <a:t>simulations indicate that the dihedral potential barrier must be decreased ~37% in order to match experimental </a:t>
              </a:r>
              <a:r>
                <a:rPr lang="en-US" sz="1400" dirty="0" smtClean="0"/>
                <a:t>data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592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13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190568" y="1505840"/>
            <a:ext cx="50068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1800" dirty="0" smtClean="0"/>
              <a:t>Primary goal: To be ready for hot commissioning of first ESS instruments in 2020.</a:t>
            </a:r>
            <a:br>
              <a:rPr lang="en-US" sz="1800" dirty="0" smtClean="0"/>
            </a:br>
            <a:endParaRPr lang="en-US" sz="800" dirty="0" smtClean="0"/>
          </a:p>
          <a:p>
            <a:pPr marL="342900" indent="-342900">
              <a:buFont typeface="Courier New"/>
              <a:buChar char="o"/>
            </a:pPr>
            <a:r>
              <a:rPr lang="en-US" sz="1800" dirty="0" smtClean="0"/>
              <a:t>Includes significant amount of NRE (Non-Recurrent Engineering) for subsequent ESS </a:t>
            </a:r>
            <a:r>
              <a:rPr lang="en-US" dirty="0" smtClean="0"/>
              <a:t>instruments</a:t>
            </a:r>
            <a:r>
              <a:rPr lang="en-US" sz="1800" dirty="0" smtClean="0"/>
              <a:t>.</a:t>
            </a:r>
            <a:br>
              <a:rPr lang="en-US" sz="1800" dirty="0" smtClean="0"/>
            </a:br>
            <a:endParaRPr lang="en-US" sz="800" dirty="0" smtClean="0"/>
          </a:p>
          <a:p>
            <a:pPr marL="342900" indent="-342900">
              <a:buFont typeface="Courier New"/>
              <a:buChar char="o"/>
            </a:pPr>
            <a:r>
              <a:rPr lang="en-US" sz="1800" dirty="0" smtClean="0"/>
              <a:t>Establish the basic facilities at both campuses.</a:t>
            </a:r>
            <a:br>
              <a:rPr lang="en-US" sz="1800" dirty="0" smtClean="0"/>
            </a:br>
            <a:endParaRPr lang="en-US" sz="800" dirty="0" smtClean="0"/>
          </a:p>
          <a:p>
            <a:pPr marL="342900" indent="-342900">
              <a:buFont typeface="Courier New"/>
              <a:buChar char="o"/>
            </a:pPr>
            <a:r>
              <a:rPr lang="en-US" sz="1800" dirty="0" smtClean="0"/>
              <a:t>Front loaded with instrument-centric work </a:t>
            </a:r>
            <a:r>
              <a:rPr lang="en-US" sz="1800" dirty="0"/>
              <a:t>+</a:t>
            </a:r>
            <a:r>
              <a:rPr lang="en-US" sz="1800" dirty="0" smtClean="0"/>
              <a:t> scope to grow analysis in an integrated way</a:t>
            </a:r>
          </a:p>
        </p:txBody>
      </p:sp>
      <p:pic>
        <p:nvPicPr>
          <p:cNvPr id="6" name="Picture 5" descr="16180_Exterior_Jagtvej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5" y="4293146"/>
            <a:ext cx="3474562" cy="2282982"/>
          </a:xfrm>
          <a:prstGeom prst="rect">
            <a:avLst/>
          </a:prstGeom>
        </p:spPr>
      </p:pic>
      <p:pic>
        <p:nvPicPr>
          <p:cNvPr id="7" name="Picture 6" descr="ESS_Aerial_view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8"/>
          <a:stretch/>
        </p:blipFill>
        <p:spPr>
          <a:xfrm>
            <a:off x="5254517" y="1608122"/>
            <a:ext cx="3515634" cy="262484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74887" y="381897"/>
            <a:ext cx="8229600" cy="60326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US" sz="3400" dirty="0" smtClean="0"/>
              <a:t>During the construction years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4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14</a:t>
            </a:fld>
            <a:endParaRPr lang="sv-SE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377189"/>
            <a:ext cx="8229600" cy="60326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US" sz="3400" dirty="0" smtClean="0"/>
              <a:t>Conclusion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2900" y="1701800"/>
            <a:ext cx="841768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 smtClean="0"/>
              <a:t>DMSC’s mission is the computational (software/hardware) infrastructure for </a:t>
            </a:r>
            <a:br>
              <a:rPr lang="en-US" dirty="0" smtClean="0"/>
            </a:br>
            <a:r>
              <a:rPr lang="en-US" dirty="0" smtClean="0"/>
              <a:t>the ESS </a:t>
            </a:r>
            <a:r>
              <a:rPr lang="en-US" i="1" dirty="0" smtClean="0"/>
              <a:t>data chain </a:t>
            </a:r>
            <a:r>
              <a:rPr lang="en-US" dirty="0" smtClean="0"/>
              <a:t> - instrument control, data acquisition, reduction &amp; analysis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Generic framework customized for each of the instruments</a:t>
            </a:r>
            <a:r>
              <a:rPr lang="en-US" dirty="0"/>
              <a:t> </a:t>
            </a:r>
            <a:r>
              <a:rPr lang="en-US" dirty="0" smtClean="0"/>
              <a:t>– utilizes data streaming</a:t>
            </a:r>
            <a:br>
              <a:rPr lang="en-US" dirty="0" smtClean="0"/>
            </a:br>
            <a:r>
              <a:rPr lang="en-US" dirty="0" smtClean="0"/>
              <a:t>to account for large data files/live processing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Don’t re-invent the wheel – work with collaborators ISIS, SNS, </a:t>
            </a:r>
            <a:r>
              <a:rPr lang="en-US" dirty="0" err="1" smtClean="0"/>
              <a:t>PanData</a:t>
            </a:r>
            <a:r>
              <a:rPr lang="en-US" dirty="0" smtClean="0"/>
              <a:t> (+ others?) to</a:t>
            </a:r>
            <a:br>
              <a:rPr lang="en-US" dirty="0" smtClean="0"/>
            </a:br>
            <a:r>
              <a:rPr lang="en-US" dirty="0" smtClean="0"/>
              <a:t>develop/customize existing software – EPICS, ADARA, MANTID, ICAT… 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Customize for each of the ESS instruments in-sync as they roll out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In-sync with instrument roll out work with instrument teams to ensure analysis </a:t>
            </a:r>
            <a:br>
              <a:rPr lang="en-US" dirty="0" smtClean="0"/>
            </a:br>
            <a:r>
              <a:rPr lang="en-US" dirty="0" smtClean="0"/>
              <a:t>software is available (doesn’t necessarily mean develop)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Longer term goal to develop new data analysis methods for ESS instruments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54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71700" y="3048000"/>
            <a:ext cx="4680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QUESTIONS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426032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87" y="388281"/>
            <a:ext cx="8229600" cy="60326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US" sz="3400" dirty="0" smtClean="0"/>
              <a:t>What is DMSC 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2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463513" y="1710624"/>
            <a:ext cx="822690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868" indent="-342900">
              <a:buFont typeface="Courier New"/>
              <a:buChar char="o"/>
            </a:pPr>
            <a:r>
              <a:rPr lang="en-US" sz="2000" dirty="0"/>
              <a:t>Data Management and Software Centre (DMSC)</a:t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  <a:p>
            <a:pPr marL="403868" indent="-342900">
              <a:buFont typeface="Courier New"/>
              <a:buChar char="o"/>
            </a:pPr>
            <a:r>
              <a:rPr lang="en-US" sz="2000" dirty="0"/>
              <a:t>A Division of ESS Science Directorate… </a:t>
            </a:r>
            <a:br>
              <a:rPr lang="en-US" sz="2000" dirty="0"/>
            </a:br>
            <a:endParaRPr lang="en-US" sz="2000" dirty="0" smtClean="0"/>
          </a:p>
          <a:p>
            <a:pPr marL="861068" lvl="1" indent="-342900">
              <a:buFont typeface="Arial"/>
              <a:buChar char="•"/>
            </a:pPr>
            <a:r>
              <a:rPr lang="en-US" sz="2000" dirty="0" smtClean="0"/>
              <a:t>Just </a:t>
            </a:r>
            <a:r>
              <a:rPr lang="en-US" sz="2000" dirty="0"/>
              <a:t>like </a:t>
            </a:r>
            <a:r>
              <a:rPr lang="en-US" sz="2000" dirty="0" smtClean="0"/>
              <a:t>Instrument </a:t>
            </a:r>
            <a:r>
              <a:rPr lang="en-US" sz="2000" dirty="0"/>
              <a:t>Technologies</a:t>
            </a:r>
            <a:r>
              <a:rPr lang="en-US" sz="2000" dirty="0" smtClean="0"/>
              <a:t>, Neutron Instruments  etc.</a:t>
            </a:r>
            <a:endParaRPr lang="en-US" sz="2000" dirty="0"/>
          </a:p>
          <a:p>
            <a:pPr marL="861068" lvl="1" indent="-342900">
              <a:buFont typeface="Arial"/>
              <a:buChar char="•"/>
            </a:pPr>
            <a:r>
              <a:rPr lang="en-US" sz="1800" dirty="0" smtClean="0"/>
              <a:t>Two </a:t>
            </a:r>
            <a:r>
              <a:rPr lang="en-US" sz="1800" dirty="0"/>
              <a:t>campuses: ESS Lund &amp; ESS </a:t>
            </a:r>
            <a:r>
              <a:rPr lang="en-US" sz="1800" dirty="0" smtClean="0"/>
              <a:t>Copenhagen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                             </a:t>
            </a:r>
            <a:r>
              <a:rPr lang="en-US" sz="1800" dirty="0" smtClean="0"/>
              <a:t>(</a:t>
            </a:r>
            <a:r>
              <a:rPr lang="en-US" sz="1800" dirty="0" err="1" smtClean="0"/>
              <a:t>Universitetsparken</a:t>
            </a:r>
            <a:r>
              <a:rPr lang="en-US" sz="1800" dirty="0" smtClean="0"/>
              <a:t>, </a:t>
            </a:r>
            <a:r>
              <a:rPr lang="en-US" sz="1800" dirty="0" err="1" smtClean="0"/>
              <a:t>Københavns</a:t>
            </a:r>
            <a:r>
              <a:rPr lang="en-US" sz="1800" dirty="0" smtClean="0"/>
              <a:t> </a:t>
            </a:r>
            <a:r>
              <a:rPr lang="en-US" sz="1800" dirty="0" err="1" smtClean="0"/>
              <a:t>Universitet</a:t>
            </a:r>
            <a:r>
              <a:rPr lang="en-US" sz="1800" dirty="0" smtClean="0"/>
              <a:t>)</a:t>
            </a:r>
            <a:endParaRPr lang="en-US" dirty="0" smtClean="0"/>
          </a:p>
          <a:p>
            <a:pPr marL="861068" lvl="1" indent="-342900">
              <a:buFont typeface="Arial"/>
              <a:buChar char="•"/>
            </a:pPr>
            <a:r>
              <a:rPr lang="en-US" sz="1800" dirty="0" smtClean="0"/>
              <a:t>DMSC building to be constructed in Copenhagen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  <a:p>
            <a:pPr marL="403868" indent="-342900">
              <a:buFont typeface="Courier New"/>
              <a:buChar char="o"/>
            </a:pPr>
            <a:r>
              <a:rPr lang="en-US" sz="2000" dirty="0" smtClean="0"/>
              <a:t>Responsibility</a:t>
            </a:r>
            <a:r>
              <a:rPr lang="en-US" sz="2000" dirty="0"/>
              <a:t>:</a:t>
            </a:r>
            <a:r>
              <a:rPr lang="en-US" sz="2000" dirty="0" smtClean="0"/>
              <a:t> design, develop</a:t>
            </a:r>
            <a:r>
              <a:rPr lang="en-US" sz="2000" dirty="0"/>
              <a:t> </a:t>
            </a:r>
            <a:r>
              <a:rPr lang="en-US" sz="2000" dirty="0" smtClean="0"/>
              <a:t>&amp; implement for the ESS instruments:</a:t>
            </a:r>
            <a:r>
              <a:rPr lang="en-US" sz="2000" dirty="0"/>
              <a:t/>
            </a:r>
            <a:br>
              <a:rPr lang="en-US" sz="2000" dirty="0"/>
            </a:br>
            <a:endParaRPr lang="en-US" sz="800" dirty="0"/>
          </a:p>
          <a:p>
            <a:pPr marL="830641" lvl="1" indent="-342900">
              <a:buFont typeface="Arial"/>
              <a:buChar char="•"/>
            </a:pPr>
            <a:r>
              <a:rPr lang="en-US" sz="1800" dirty="0"/>
              <a:t>Software (user control interfaces, data acquisition, reduction &amp; analysis</a:t>
            </a:r>
            <a:r>
              <a:rPr lang="en-US" sz="1800" dirty="0" smtClean="0"/>
              <a:t>)</a:t>
            </a:r>
            <a:endParaRPr lang="en-US" sz="1800" dirty="0"/>
          </a:p>
          <a:p>
            <a:pPr marL="830641" lvl="1" indent="-342900">
              <a:buFont typeface="Arial"/>
              <a:buChar char="•"/>
            </a:pPr>
            <a:r>
              <a:rPr lang="en-US" sz="1800" dirty="0"/>
              <a:t>Hardware (servers, </a:t>
            </a:r>
            <a:r>
              <a:rPr lang="en-US" sz="1800" dirty="0" smtClean="0"/>
              <a:t>networks, workstations, clusters, disks, </a:t>
            </a:r>
            <a:r>
              <a:rPr lang="en-US" sz="1800" dirty="0" err="1" smtClean="0"/>
              <a:t>pfs</a:t>
            </a:r>
            <a:r>
              <a:rPr lang="en-US" sz="1800" dirty="0" smtClean="0"/>
              <a:t> etc.)</a:t>
            </a:r>
            <a:endParaRPr lang="en-US" dirty="0"/>
          </a:p>
          <a:p>
            <a:pPr marL="3054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889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6260"/>
            <a:ext cx="8229600" cy="60326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US" sz="3400" dirty="0" smtClean="0"/>
              <a:t>Organization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3</a:t>
            </a:fld>
            <a:endParaRPr lang="sv-SE"/>
          </a:p>
        </p:txBody>
      </p:sp>
      <p:grpSp>
        <p:nvGrpSpPr>
          <p:cNvPr id="5" name="Group 4"/>
          <p:cNvGrpSpPr/>
          <p:nvPr/>
        </p:nvGrpSpPr>
        <p:grpSpPr>
          <a:xfrm>
            <a:off x="520000" y="1836997"/>
            <a:ext cx="8090624" cy="1797772"/>
            <a:chOff x="304109" y="1931354"/>
            <a:chExt cx="8090624" cy="1797772"/>
          </a:xfrm>
        </p:grpSpPr>
        <p:sp>
          <p:nvSpPr>
            <p:cNvPr id="6" name="TextBox 5"/>
            <p:cNvSpPr txBox="1"/>
            <p:nvPr/>
          </p:nvSpPr>
          <p:spPr>
            <a:xfrm>
              <a:off x="4205408" y="1931354"/>
              <a:ext cx="942686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DMSC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4702149" y="2407523"/>
              <a:ext cx="0" cy="5838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37643" y="2707858"/>
              <a:ext cx="680359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37643" y="2707858"/>
              <a:ext cx="0" cy="2876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4109" y="3008540"/>
              <a:ext cx="1467068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Data Systems</a:t>
              </a:r>
              <a:br>
                <a:rPr lang="en-US" sz="1600" dirty="0" smtClean="0"/>
              </a:br>
              <a:r>
                <a:rPr lang="en-US" sz="1600" dirty="0" smtClean="0"/>
                <a:t>&amp; Technologies</a:t>
              </a:r>
            </a:p>
            <a:p>
              <a:pPr algn="ctr"/>
              <a:endParaRPr lang="en-US" sz="800" dirty="0" smtClean="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891843" y="2707858"/>
              <a:ext cx="0" cy="2876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041143" y="3008540"/>
              <a:ext cx="1701407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Inst. Control, Data</a:t>
              </a:r>
              <a:br>
                <a:rPr lang="en-US" sz="1600" dirty="0" smtClean="0"/>
              </a:br>
              <a:r>
                <a:rPr lang="en-US" sz="1600" dirty="0" err="1" smtClean="0"/>
                <a:t>Acq</a:t>
              </a:r>
              <a:r>
                <a:rPr lang="en-US" sz="1600" dirty="0" smtClean="0"/>
                <a:t>. &amp; Reduction</a:t>
              </a:r>
            </a:p>
            <a:p>
              <a:pPr algn="ctr"/>
              <a:endParaRPr lang="en-US" sz="8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695243" y="2707858"/>
              <a:ext cx="0" cy="2876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042411" y="3008540"/>
              <a:ext cx="1305666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Data </a:t>
              </a:r>
              <a:br>
                <a:rPr lang="en-US" sz="1600" dirty="0" smtClean="0"/>
              </a:br>
              <a:r>
                <a:rPr lang="en-US" sz="1600" dirty="0" smtClean="0"/>
                <a:t>Management</a:t>
              </a:r>
            </a:p>
            <a:p>
              <a:pPr algn="ctr"/>
              <a:endParaRPr lang="en-US" sz="800" dirty="0" smtClean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308152" y="2720558"/>
              <a:ext cx="0" cy="2876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660679" y="3021240"/>
              <a:ext cx="1294946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Data Analysis</a:t>
              </a:r>
              <a:br>
                <a:rPr lang="en-US" sz="1600" dirty="0" smtClean="0"/>
              </a:br>
              <a:r>
                <a:rPr lang="en-US" sz="1600" dirty="0" smtClean="0"/>
                <a:t>&amp; Modeling</a:t>
              </a:r>
            </a:p>
            <a:p>
              <a:pPr algn="ctr"/>
              <a:endParaRPr lang="en-US" sz="800" dirty="0" smtClean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841235" y="2720558"/>
              <a:ext cx="0" cy="2876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287739" y="3021240"/>
              <a:ext cx="1106994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User Office</a:t>
              </a:r>
              <a:br>
                <a:rPr lang="en-US" sz="1600" dirty="0" smtClean="0"/>
              </a:br>
              <a:r>
                <a:rPr lang="en-US" sz="1600" dirty="0" smtClean="0"/>
                <a:t>Software</a:t>
              </a:r>
            </a:p>
            <a:p>
              <a:pPr algn="ctr"/>
              <a:endParaRPr lang="en-US" sz="8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11247" y="3614430"/>
            <a:ext cx="1880969" cy="13849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Copenhagen Data Centre</a:t>
            </a:r>
          </a:p>
          <a:p>
            <a:pPr algn="ctr"/>
            <a:r>
              <a:rPr lang="en-US" sz="1200" dirty="0" smtClean="0"/>
              <a:t>DMSC servers in Lund</a:t>
            </a:r>
          </a:p>
          <a:p>
            <a:pPr algn="ctr"/>
            <a:r>
              <a:rPr lang="en-US" sz="1200" dirty="0" smtClean="0"/>
              <a:t>Clusters, Workstations</a:t>
            </a:r>
          </a:p>
          <a:p>
            <a:pPr algn="ctr"/>
            <a:r>
              <a:rPr lang="en-US" sz="1200" dirty="0" smtClean="0"/>
              <a:t>Disks, Parallel File System</a:t>
            </a:r>
          </a:p>
          <a:p>
            <a:pPr algn="ctr"/>
            <a:r>
              <a:rPr lang="en-US" sz="1200" dirty="0" smtClean="0"/>
              <a:t>Networks (</a:t>
            </a:r>
            <a:r>
              <a:rPr lang="en-US" sz="1200" dirty="0" err="1" smtClean="0"/>
              <a:t>inc.</a:t>
            </a:r>
            <a:r>
              <a:rPr lang="en-US" sz="1200" dirty="0" smtClean="0"/>
              <a:t> Lund – CPH)</a:t>
            </a:r>
            <a:br>
              <a:rPr lang="en-US" sz="1200" dirty="0" smtClean="0"/>
            </a:br>
            <a:r>
              <a:rPr lang="en-US" sz="1200" dirty="0" smtClean="0"/>
              <a:t>Data transfer &amp; Back-Up</a:t>
            </a:r>
          </a:p>
          <a:p>
            <a:pPr algn="ctr"/>
            <a:r>
              <a:rPr lang="en-US" sz="1200" dirty="0" smtClean="0"/>
              <a:t>External Servers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31379" y="3623528"/>
            <a:ext cx="1774344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Instrument Control User</a:t>
            </a:r>
            <a:br>
              <a:rPr lang="en-US" sz="1200" dirty="0" smtClean="0"/>
            </a:br>
            <a:r>
              <a:rPr lang="en-US" sz="1200" dirty="0" smtClean="0"/>
              <a:t>Interfaces</a:t>
            </a:r>
          </a:p>
          <a:p>
            <a:pPr algn="ctr"/>
            <a:r>
              <a:rPr lang="en-US" sz="1200" dirty="0" smtClean="0"/>
              <a:t>EPICS read/write</a:t>
            </a:r>
            <a:br>
              <a:rPr lang="en-US" sz="1200" dirty="0" smtClean="0"/>
            </a:br>
            <a:r>
              <a:rPr lang="en-US" sz="1200" dirty="0" smtClean="0"/>
              <a:t>Streaming data (ADARA)</a:t>
            </a:r>
          </a:p>
          <a:p>
            <a:pPr algn="ctr"/>
            <a:r>
              <a:rPr lang="en-US" sz="1200" dirty="0" smtClean="0"/>
              <a:t>Data reduction (MANTID)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84636" y="3621721"/>
            <a:ext cx="1674482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File writers (ADARA)</a:t>
            </a:r>
          </a:p>
          <a:p>
            <a:pPr algn="ctr"/>
            <a:r>
              <a:rPr lang="en-US" sz="1200" dirty="0" smtClean="0"/>
              <a:t>Data Catalogues</a:t>
            </a:r>
          </a:p>
          <a:p>
            <a:pPr algn="ctr"/>
            <a:r>
              <a:rPr lang="en-US" sz="1200" dirty="0" smtClean="0"/>
              <a:t>Workflow Management</a:t>
            </a:r>
          </a:p>
          <a:p>
            <a:pPr algn="ctr"/>
            <a:r>
              <a:rPr lang="en-US" sz="1200" dirty="0" smtClean="0"/>
              <a:t>Post-Processing………….</a:t>
            </a:r>
          </a:p>
          <a:p>
            <a:pPr algn="ctr"/>
            <a:r>
              <a:rPr lang="en-US" sz="1200" dirty="0" smtClean="0"/>
              <a:t>                  ---- Reduction</a:t>
            </a:r>
          </a:p>
          <a:p>
            <a:pPr algn="ctr"/>
            <a:r>
              <a:rPr lang="en-US" sz="1200" dirty="0" smtClean="0"/>
              <a:t>               </a:t>
            </a:r>
            <a:r>
              <a:rPr lang="en-US" sz="1200" dirty="0"/>
              <a:t>---- </a:t>
            </a:r>
            <a:r>
              <a:rPr lang="en-US" sz="1200" dirty="0" smtClean="0"/>
              <a:t>Analysis</a:t>
            </a:r>
          </a:p>
          <a:p>
            <a:pPr algn="ctr"/>
            <a:r>
              <a:rPr lang="en-US" sz="1200" dirty="0" smtClean="0"/>
              <a:t>Messaging Services</a:t>
            </a:r>
          </a:p>
          <a:p>
            <a:pPr algn="ctr"/>
            <a:r>
              <a:rPr lang="en-US" sz="1200" dirty="0" smtClean="0"/>
              <a:t>Web Interfaces</a:t>
            </a:r>
          </a:p>
        </p:txBody>
      </p:sp>
      <p:sp>
        <p:nvSpPr>
          <p:cNvPr id="22" name="Left Brace 21"/>
          <p:cNvSpPr/>
          <p:nvPr/>
        </p:nvSpPr>
        <p:spPr>
          <a:xfrm rot="16200000" flipV="1">
            <a:off x="3771578" y="3495243"/>
            <a:ext cx="363924" cy="3429296"/>
          </a:xfrm>
          <a:prstGeom prst="leftBrace">
            <a:avLst>
              <a:gd name="adj1" fmla="val 2991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411200" y="5417470"/>
            <a:ext cx="3129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Initially one work package (2 work units)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727598" y="3625347"/>
            <a:ext cx="163961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MCSTAS support + dev.</a:t>
            </a:r>
          </a:p>
          <a:p>
            <a:pPr algn="ctr"/>
            <a:r>
              <a:rPr lang="en-US" sz="1200" dirty="0" smtClean="0"/>
              <a:t>Instrument Integrators</a:t>
            </a:r>
          </a:p>
          <a:p>
            <a:pPr algn="ctr"/>
            <a:r>
              <a:rPr lang="en-US" sz="1200" dirty="0" smtClean="0"/>
              <a:t>Analysis codes  (e.g.</a:t>
            </a:r>
          </a:p>
          <a:p>
            <a:pPr algn="ctr"/>
            <a:r>
              <a:rPr lang="en-US" sz="1200" dirty="0" err="1" smtClean="0"/>
              <a:t>SANSview</a:t>
            </a:r>
            <a:r>
              <a:rPr lang="en-US" sz="1200" dirty="0" smtClean="0"/>
              <a:t>, </a:t>
            </a:r>
            <a:r>
              <a:rPr lang="en-US" sz="1200" dirty="0" err="1" smtClean="0"/>
              <a:t>Rietveld</a:t>
            </a:r>
            <a:r>
              <a:rPr lang="en-US" sz="1200" dirty="0" smtClean="0"/>
              <a:t>,…)</a:t>
            </a:r>
          </a:p>
          <a:p>
            <a:pPr algn="ctr"/>
            <a:r>
              <a:rPr lang="en-US" sz="1200" dirty="0" smtClean="0"/>
              <a:t>MD + DFT Framework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08277" y="3619914"/>
            <a:ext cx="156966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User Database</a:t>
            </a:r>
          </a:p>
          <a:p>
            <a:pPr algn="ctr"/>
            <a:r>
              <a:rPr lang="en-US" sz="1200" dirty="0" smtClean="0"/>
              <a:t>Proposal System</a:t>
            </a:r>
          </a:p>
          <a:p>
            <a:pPr algn="ctr"/>
            <a:r>
              <a:rPr lang="en-US" sz="1200" dirty="0" smtClean="0"/>
              <a:t>Training Database</a:t>
            </a:r>
            <a:endParaRPr lang="en-US" sz="1200" dirty="0"/>
          </a:p>
          <a:p>
            <a:pPr algn="ctr"/>
            <a:r>
              <a:rPr lang="en-US" sz="1200" dirty="0" smtClean="0"/>
              <a:t>Publications Database</a:t>
            </a:r>
          </a:p>
        </p:txBody>
      </p:sp>
    </p:spTree>
    <p:extLst>
      <p:ext uri="{BB962C8B-B14F-4D97-AF65-F5344CB8AC3E}">
        <p14:creationId xmlns:p14="http://schemas.microsoft.com/office/powerpoint/2010/main" val="404857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4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232099" y="1545041"/>
            <a:ext cx="876101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US" sz="2000" i="1" dirty="0" smtClean="0">
                <a:latin typeface="Arial Narrow" pitchFamily="34" charset="0"/>
              </a:rPr>
              <a:t>ESS is an experimental facility – users will come here to do neutron scattering experiments:</a:t>
            </a:r>
            <a:br>
              <a:rPr lang="en-US" sz="2000" i="1" dirty="0" smtClean="0">
                <a:latin typeface="Arial Narrow" pitchFamily="34" charset="0"/>
              </a:rPr>
            </a:br>
            <a:endParaRPr lang="en-US" sz="800" i="1" dirty="0" smtClean="0">
              <a:latin typeface="Arial Narrow" pitchFamily="34" charset="0"/>
            </a:endParaRPr>
          </a:p>
          <a:p>
            <a:pPr marL="800100" lvl="1" indent="-34290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i="1" dirty="0" smtClean="0">
                <a:latin typeface="Arial Narrow" pitchFamily="34" charset="0"/>
              </a:rPr>
              <a:t>Collect the most (appropriate) data during their beam time</a:t>
            </a:r>
          </a:p>
          <a:p>
            <a:pPr marL="800100" lvl="1" indent="-34290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i="1" dirty="0" smtClean="0">
                <a:latin typeface="Arial Narrow" pitchFamily="34" charset="0"/>
              </a:rPr>
              <a:t>Understand that data as much as possible/practical</a:t>
            </a:r>
          </a:p>
          <a:p>
            <a:endParaRPr lang="en-US" sz="2000" i="1" dirty="0">
              <a:latin typeface="Arial Narrow" pitchFamily="34" charset="0"/>
            </a:endParaRPr>
          </a:p>
          <a:p>
            <a:r>
              <a:rPr lang="en-US" sz="2000" dirty="0" smtClean="0">
                <a:latin typeface="Arial Narrow" pitchFamily="34" charset="0"/>
              </a:rPr>
              <a:t>DMSC’s mission is to create a computational infrastructure that gives ESS users:</a:t>
            </a:r>
            <a:br>
              <a:rPr lang="en-US" sz="2000" dirty="0" smtClean="0">
                <a:latin typeface="Arial Narrow" pitchFamily="34" charset="0"/>
              </a:rPr>
            </a:br>
            <a:endParaRPr lang="en-US" sz="800" dirty="0" smtClean="0">
              <a:latin typeface="Arial Narrow" pitchFamily="34" charset="0"/>
            </a:endParaRPr>
          </a:p>
          <a:p>
            <a:pPr marL="800100" lvl="1" indent="-34290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</a:rPr>
              <a:t>The ability to acquire (capture) neutron &amp; associated data &amp; control the instrument</a:t>
            </a:r>
          </a:p>
          <a:p>
            <a:pPr marL="800100" lvl="1" indent="-34290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</a:rPr>
              <a:t>The ability to reduce, and analyze, the data (as it is being acquired)</a:t>
            </a:r>
          </a:p>
          <a:p>
            <a:pPr marL="800100" lvl="1" indent="-34290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</a:rPr>
              <a:t>Data files created instantly after acquisition (no matter how big)</a:t>
            </a:r>
          </a:p>
          <a:p>
            <a:pPr marL="800100" lvl="1" indent="-34290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</a:rPr>
              <a:t>The ability to reduce a data set post-acquisition </a:t>
            </a:r>
            <a:r>
              <a:rPr lang="en-US" sz="2000" i="1" dirty="0" smtClean="0">
                <a:latin typeface="Arial Narrow" pitchFamily="34" charset="0"/>
              </a:rPr>
              <a:t>(could be 1 min, 1 month, 1 year later) </a:t>
            </a:r>
            <a:r>
              <a:rPr lang="en-US" sz="2000" dirty="0" smtClean="0">
                <a:latin typeface="Arial Narrow" pitchFamily="34" charset="0"/>
              </a:rPr>
              <a:t>in ~1 minute</a:t>
            </a:r>
          </a:p>
          <a:p>
            <a:pPr marL="800100" lvl="1" indent="-34290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</a:rPr>
              <a:t>Archival, and cataloguing, of the data</a:t>
            </a:r>
          </a:p>
          <a:p>
            <a:pPr marL="800100" lvl="1" indent="-34290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 Narrow" pitchFamily="34" charset="0"/>
              </a:rPr>
              <a:t>Access to the resources (software/hardware) for users to do post-acquisition reduction, analysis, visualization, modeling</a:t>
            </a:r>
          </a:p>
          <a:p>
            <a:pPr marL="342900" indent="-342900"/>
            <a:endParaRPr lang="en-US" sz="2000" dirty="0" smtClean="0">
              <a:latin typeface="Arial Narrow" pitchFamily="34" charset="0"/>
            </a:endParaRPr>
          </a:p>
          <a:p>
            <a:r>
              <a:rPr lang="en-US" sz="2000" dirty="0">
                <a:latin typeface="Arial Narrow" pitchFamily="34" charset="0"/>
              </a:rPr>
              <a:t>H</a:t>
            </a:r>
            <a:r>
              <a:rPr lang="en-US" sz="2000" dirty="0" smtClean="0">
                <a:latin typeface="Arial Narrow" pitchFamily="34" charset="0"/>
              </a:rPr>
              <a:t>ow do we make it happen?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4887" y="388281"/>
            <a:ext cx="8229600" cy="60326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US" sz="3400" dirty="0" smtClean="0"/>
              <a:t>Mission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49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5</a:t>
            </a:fld>
            <a:endParaRPr lang="sv-S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4887" y="390968"/>
            <a:ext cx="8229600" cy="60326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US" sz="3400" dirty="0" smtClean="0"/>
              <a:t>General Framework + Customization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855" y="1554827"/>
            <a:ext cx="5188784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Generic Data Framework</a:t>
            </a:r>
            <a:br>
              <a:rPr lang="en-US" sz="1600" b="1" dirty="0" smtClean="0"/>
            </a:br>
            <a:endParaRPr lang="en-US" sz="800" b="1" dirty="0" smtClean="0"/>
          </a:p>
          <a:p>
            <a:pPr marL="342900" indent="-342900">
              <a:buFont typeface="Courier New"/>
              <a:buChar char="o"/>
            </a:pPr>
            <a:r>
              <a:rPr lang="en-US" sz="1600" dirty="0" smtClean="0"/>
              <a:t>Event mode data for later reprocessing/filtering</a:t>
            </a:r>
            <a:br>
              <a:rPr lang="en-US" sz="1600" dirty="0" smtClean="0"/>
            </a:br>
            <a:endParaRPr lang="en-US" sz="800" dirty="0" smtClean="0"/>
          </a:p>
          <a:p>
            <a:pPr marL="342900" indent="-342900">
              <a:buFont typeface="Courier New"/>
              <a:buChar char="o"/>
            </a:pPr>
            <a:r>
              <a:rPr lang="en-US" sz="1600" dirty="0" smtClean="0"/>
              <a:t>Stream the data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on the fly data processing (live view)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                        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on the fly file creation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                        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to a location where appropriate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                                   post-</a:t>
            </a:r>
            <a:r>
              <a:rPr lang="en-US" sz="1600" dirty="0" err="1" smtClean="0">
                <a:sym typeface="Wingdings"/>
              </a:rPr>
              <a:t>acq</a:t>
            </a:r>
            <a:r>
              <a:rPr lang="en-US" sz="1600" dirty="0">
                <a:sym typeface="Wingdings"/>
              </a:rPr>
              <a:t>.</a:t>
            </a:r>
            <a:r>
              <a:rPr lang="en-US" sz="1600" dirty="0" smtClean="0">
                <a:sym typeface="Wingdings"/>
              </a:rPr>
              <a:t> resources are available</a:t>
            </a:r>
            <a:br>
              <a:rPr lang="en-US" sz="1600" dirty="0" smtClean="0">
                <a:sym typeface="Wingdings"/>
              </a:rPr>
            </a:br>
            <a:endParaRPr lang="en-US" sz="800" dirty="0" smtClean="0">
              <a:sym typeface="Wingdings"/>
            </a:endParaRPr>
          </a:p>
          <a:p>
            <a:pPr marL="342900" indent="-342900">
              <a:buFont typeface="Courier New"/>
              <a:buChar char="o"/>
            </a:pPr>
            <a:r>
              <a:rPr lang="en-US" sz="1600" dirty="0" smtClean="0">
                <a:sym typeface="Wingdings"/>
              </a:rPr>
              <a:t>Create standard HDF5 data files (</a:t>
            </a:r>
            <a:r>
              <a:rPr lang="en-US" sz="1600" dirty="0" err="1" smtClean="0">
                <a:sym typeface="Wingdings"/>
              </a:rPr>
              <a:t>NeXus</a:t>
            </a:r>
            <a:r>
              <a:rPr lang="en-US" sz="1600" dirty="0" smtClean="0">
                <a:sym typeface="Wingdings"/>
              </a:rPr>
              <a:t> or other)</a:t>
            </a:r>
            <a:br>
              <a:rPr lang="en-US" sz="1600" dirty="0" smtClean="0">
                <a:sym typeface="Wingdings"/>
              </a:rPr>
            </a:br>
            <a:endParaRPr lang="en-US" sz="800" dirty="0" smtClean="0">
              <a:sym typeface="Wingdings"/>
            </a:endParaRPr>
          </a:p>
          <a:p>
            <a:pPr marL="342900" indent="-342900">
              <a:buFont typeface="Courier New"/>
              <a:buChar char="o"/>
            </a:pPr>
            <a:r>
              <a:rPr lang="en-US" sz="1600" dirty="0" smtClean="0">
                <a:sym typeface="Wingdings"/>
              </a:rPr>
              <a:t>(Where possible) Automate data reduction &amp; analysis</a:t>
            </a:r>
            <a:br>
              <a:rPr lang="en-US" sz="1600" dirty="0" smtClean="0">
                <a:sym typeface="Wingdings"/>
              </a:rPr>
            </a:br>
            <a:endParaRPr lang="en-US" sz="800" dirty="0" smtClean="0">
              <a:sym typeface="Wingdings"/>
            </a:endParaRPr>
          </a:p>
          <a:p>
            <a:pPr marL="342900" indent="-342900">
              <a:buFont typeface="Courier New"/>
              <a:buChar char="o"/>
            </a:pPr>
            <a:r>
              <a:rPr lang="en-US" sz="1600" dirty="0" smtClean="0">
                <a:sym typeface="Wingdings"/>
              </a:rPr>
              <a:t>Catalogue the data &amp; meta-data for fast processing</a:t>
            </a:r>
            <a:br>
              <a:rPr lang="en-US" sz="1600" dirty="0" smtClean="0">
                <a:sym typeface="Wingdings"/>
              </a:rPr>
            </a:br>
            <a:endParaRPr lang="en-US" sz="1600" dirty="0" smtClean="0">
              <a:sym typeface="Wingdings"/>
            </a:endParaRPr>
          </a:p>
          <a:p>
            <a:r>
              <a:rPr lang="en-US" sz="1600" b="1" dirty="0" smtClean="0">
                <a:sym typeface="Wingdings"/>
              </a:rPr>
              <a:t>Don’t re-invent the wheel</a:t>
            </a:r>
          </a:p>
          <a:p>
            <a:pPr marL="342900" indent="-342900">
              <a:buFont typeface="Courier New"/>
              <a:buChar char="o"/>
            </a:pPr>
            <a:endParaRPr lang="en-US" sz="800" dirty="0" smtClean="0"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r>
              <a:rPr lang="en-US" sz="1600" dirty="0" smtClean="0">
                <a:sym typeface="Wingdings"/>
              </a:rPr>
              <a:t>Existing projects: ICAT, MANTID, ADARA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– Join these</a:t>
            </a:r>
            <a:r>
              <a:rPr lang="en-US" sz="1600" dirty="0">
                <a:sym typeface="Wingdings"/>
              </a:rPr>
              <a:t/>
            </a:r>
            <a:br>
              <a:rPr lang="en-US" sz="1600" dirty="0">
                <a:sym typeface="Wingdings"/>
              </a:rPr>
            </a:br>
            <a:endParaRPr lang="en-US" sz="1600" dirty="0" smtClean="0">
              <a:sym typeface="Wingdings"/>
            </a:endParaRPr>
          </a:p>
          <a:p>
            <a:r>
              <a:rPr lang="en-US" sz="1600" b="1" dirty="0" smtClean="0">
                <a:sym typeface="Wingdings"/>
              </a:rPr>
              <a:t>Customize for ESS Instruments</a:t>
            </a:r>
          </a:p>
          <a:p>
            <a:endParaRPr lang="en-US" sz="800" dirty="0">
              <a:sym typeface="Wingdings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sym typeface="Wingdings"/>
              </a:rPr>
              <a:t>User Control Interface, detector type, IOC’s for sample environment etc.</a:t>
            </a:r>
          </a:p>
        </p:txBody>
      </p:sp>
      <p:pic>
        <p:nvPicPr>
          <p:cNvPr id="7" name="Picture 6" descr="ESS_Aerial_view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8"/>
          <a:stretch/>
        </p:blipFill>
        <p:spPr>
          <a:xfrm>
            <a:off x="5544160" y="1589980"/>
            <a:ext cx="3325771" cy="2483092"/>
          </a:xfrm>
          <a:prstGeom prst="rect">
            <a:avLst/>
          </a:prstGeom>
        </p:spPr>
      </p:pic>
      <p:pic>
        <p:nvPicPr>
          <p:cNvPr id="8" name="Picture 7" descr="16180_Exterior_Jagtvej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60" y="4201638"/>
            <a:ext cx="3325771" cy="218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1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72772" y="4211802"/>
            <a:ext cx="8341994" cy="2233351"/>
            <a:chOff x="472772" y="4338797"/>
            <a:chExt cx="8341994" cy="211116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48" name="Rectangle 47"/>
            <p:cNvSpPr/>
            <p:nvPr/>
          </p:nvSpPr>
          <p:spPr>
            <a:xfrm>
              <a:off x="472772" y="5197148"/>
              <a:ext cx="8341994" cy="1252811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97624" y="4338797"/>
              <a:ext cx="4017142" cy="208764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062452" y="1543648"/>
            <a:ext cx="6728795" cy="2526263"/>
            <a:chOff x="1807323" y="1508374"/>
            <a:chExt cx="6784022" cy="264140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1807323" y="1508374"/>
              <a:ext cx="6784022" cy="148216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885018" y="1542697"/>
              <a:ext cx="2706327" cy="26070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6</a:t>
            </a:fld>
            <a:endParaRPr lang="sv-SE"/>
          </a:p>
        </p:txBody>
      </p:sp>
      <p:sp>
        <p:nvSpPr>
          <p:cNvPr id="5" name="Rectangle 4"/>
          <p:cNvSpPr/>
          <p:nvPr/>
        </p:nvSpPr>
        <p:spPr>
          <a:xfrm>
            <a:off x="472772" y="3292984"/>
            <a:ext cx="4067112" cy="1701903"/>
          </a:xfrm>
          <a:prstGeom prst="rect">
            <a:avLst/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ESS_Aerial_view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3" t="45625" r="24630" b="2805"/>
          <a:stretch/>
        </p:blipFill>
        <p:spPr>
          <a:xfrm>
            <a:off x="599902" y="3378755"/>
            <a:ext cx="1557750" cy="121010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Group 8"/>
          <p:cNvGrpSpPr/>
          <p:nvPr/>
        </p:nvGrpSpPr>
        <p:grpSpPr>
          <a:xfrm>
            <a:off x="2278967" y="4005919"/>
            <a:ext cx="933515" cy="935887"/>
            <a:chOff x="1314644" y="2896557"/>
            <a:chExt cx="933515" cy="935887"/>
          </a:xfrm>
        </p:grpSpPr>
        <p:sp>
          <p:nvSpPr>
            <p:cNvPr id="10" name="Rectangle 9"/>
            <p:cNvSpPr/>
            <p:nvPr/>
          </p:nvSpPr>
          <p:spPr>
            <a:xfrm>
              <a:off x="1314644" y="2896557"/>
              <a:ext cx="933515" cy="93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101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64" y="2960108"/>
              <a:ext cx="794349" cy="79434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3354474" y="3362691"/>
            <a:ext cx="1072896" cy="1443643"/>
            <a:chOff x="3437405" y="2542716"/>
            <a:chExt cx="1072896" cy="144364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37405" y="2542716"/>
              <a:ext cx="1072896" cy="122616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07437" y="3709360"/>
              <a:ext cx="916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Control Box</a:t>
              </a:r>
              <a:endParaRPr lang="en-US" sz="1200" dirty="0"/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2702332" y="3170647"/>
            <a:ext cx="25847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706121" y="2814139"/>
            <a:ext cx="0" cy="36764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894634" y="2810565"/>
            <a:ext cx="0" cy="36764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298400" y="2810565"/>
            <a:ext cx="0" cy="36764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20" idx="0"/>
          </p:cNvCxnSpPr>
          <p:nvPr/>
        </p:nvCxnSpPr>
        <p:spPr>
          <a:xfrm flipH="1">
            <a:off x="3890922" y="3178214"/>
            <a:ext cx="3712" cy="1844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492" y="1716882"/>
            <a:ext cx="764664" cy="1152128"/>
          </a:xfrm>
          <a:prstGeom prst="rect">
            <a:avLst/>
          </a:prstGeom>
        </p:spPr>
      </p:pic>
      <p:pic>
        <p:nvPicPr>
          <p:cNvPr id="29" name="Picture 28" descr="DSC_5636_low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90" y="1877509"/>
            <a:ext cx="1511196" cy="97474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419454" y="2805377"/>
            <a:ext cx="1048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Fast Sample</a:t>
            </a:r>
          </a:p>
          <a:p>
            <a:pPr algn="r"/>
            <a:r>
              <a:rPr lang="en-US" sz="1200" dirty="0" smtClean="0"/>
              <a:t>Environment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7754750" y="2822646"/>
            <a:ext cx="92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</a:t>
            </a:r>
            <a:r>
              <a:rPr lang="en-US" sz="1200" dirty="0" smtClean="0"/>
              <a:t>etectors </a:t>
            </a:r>
          </a:p>
          <a:p>
            <a:pPr algn="ctr"/>
            <a:r>
              <a:rPr lang="en-US" sz="1200" dirty="0" smtClean="0"/>
              <a:t>&amp; Monitors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2326744" y="3395919"/>
            <a:ext cx="8386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Timing</a:t>
            </a:r>
            <a:endParaRPr lang="en-US" b="1" dirty="0"/>
          </a:p>
        </p:txBody>
      </p:sp>
      <p:cxnSp>
        <p:nvCxnSpPr>
          <p:cNvPr id="33" name="Straight Arrow Connector 32"/>
          <p:cNvCxnSpPr>
            <a:stCxn id="32" idx="3"/>
          </p:cNvCxnSpPr>
          <p:nvPr/>
        </p:nvCxnSpPr>
        <p:spPr>
          <a:xfrm>
            <a:off x="3165435" y="3580585"/>
            <a:ext cx="383617" cy="76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245752" y="3593777"/>
            <a:ext cx="24755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0219" y="4556738"/>
            <a:ext cx="142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INTEGRATED </a:t>
            </a:r>
          </a:p>
          <a:p>
            <a:pPr algn="ctr"/>
            <a:r>
              <a:rPr lang="en-US" sz="1200" b="1" dirty="0" smtClean="0"/>
              <a:t>CONTROL SYSTEMS</a:t>
            </a:r>
            <a:endParaRPr lang="en-US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089694" y="1534211"/>
            <a:ext cx="185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NEUTRON TECHNOLOGIES</a:t>
            </a:r>
            <a:endParaRPr lang="en-US" sz="1200" b="1" dirty="0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374887" y="372826"/>
            <a:ext cx="8229600" cy="60326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US" sz="3400" dirty="0" smtClean="0"/>
              <a:t>Data Acquisition, Reduction &amp; Control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>
            <a:endCxn id="10" idx="1"/>
          </p:cNvCxnSpPr>
          <p:nvPr/>
        </p:nvCxnSpPr>
        <p:spPr>
          <a:xfrm>
            <a:off x="1548438" y="4069911"/>
            <a:ext cx="730529" cy="4039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2" idx="1"/>
          </p:cNvCxnSpPr>
          <p:nvPr/>
        </p:nvCxnSpPr>
        <p:spPr>
          <a:xfrm flipV="1">
            <a:off x="1548438" y="3580585"/>
            <a:ext cx="778306" cy="4438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145636" y="4069911"/>
            <a:ext cx="534894" cy="25881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02317" y="4330232"/>
            <a:ext cx="155142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Data Aggregator</a:t>
            </a:r>
            <a:br>
              <a:rPr lang="en-US" sz="1600" dirty="0" smtClean="0"/>
            </a:br>
            <a:r>
              <a:rPr lang="en-US" sz="1600" dirty="0" smtClean="0"/>
              <a:t>&amp; Streamer</a:t>
            </a:r>
            <a:br>
              <a:rPr lang="en-US" sz="1600" dirty="0" smtClean="0"/>
            </a:br>
            <a:r>
              <a:rPr lang="en-US" sz="1600" dirty="0" smtClean="0"/>
              <a:t>(                          )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212482" y="4863819"/>
            <a:ext cx="3489835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881009" y="4270618"/>
            <a:ext cx="170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DATA MANAGEMENT &amp; </a:t>
            </a:r>
          </a:p>
          <a:p>
            <a:pPr algn="ctr"/>
            <a:r>
              <a:rPr lang="en-US" sz="1200" b="1" dirty="0" smtClean="0"/>
              <a:t>SOFTWARE CENTRE</a:t>
            </a:r>
            <a:endParaRPr lang="en-US" sz="12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6742751" y="3457609"/>
            <a:ext cx="153951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Bulk Data Readout</a:t>
            </a:r>
            <a:br>
              <a:rPr lang="en-US" sz="1400" dirty="0" smtClean="0"/>
            </a:br>
            <a:r>
              <a:rPr lang="en-US" sz="1400" dirty="0" smtClean="0"/>
              <a:t>(Detector Group)</a:t>
            </a:r>
            <a:endParaRPr lang="en-US" sz="1400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943734" y="3221687"/>
            <a:ext cx="1832" cy="2177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121157" y="3238022"/>
            <a:ext cx="1832" cy="2177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2" idx="0"/>
          </p:cNvCxnSpPr>
          <p:nvPr/>
        </p:nvCxnSpPr>
        <p:spPr>
          <a:xfrm flipH="1">
            <a:off x="7478030" y="3970008"/>
            <a:ext cx="1302" cy="3602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6501" y="5517599"/>
            <a:ext cx="575692" cy="57569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9784" y="5513872"/>
            <a:ext cx="575692" cy="57569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5583" y="4891409"/>
            <a:ext cx="1221972" cy="198004"/>
          </a:xfrm>
          <a:prstGeom prst="rect">
            <a:avLst/>
          </a:prstGeom>
        </p:spPr>
      </p:pic>
      <p:pic>
        <p:nvPicPr>
          <p:cNvPr id="63" name="Picture 62" descr="mantid_logo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" b="13074"/>
          <a:stretch/>
        </p:blipFill>
        <p:spPr>
          <a:xfrm>
            <a:off x="6449826" y="5765300"/>
            <a:ext cx="763178" cy="325274"/>
          </a:xfrm>
          <a:prstGeom prst="rect">
            <a:avLst/>
          </a:prstGeom>
        </p:spPr>
      </p:pic>
      <p:pic>
        <p:nvPicPr>
          <p:cNvPr id="64" name="Picture 63" descr="mantid_logo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" b="13074"/>
          <a:stretch/>
        </p:blipFill>
        <p:spPr>
          <a:xfrm>
            <a:off x="4706387" y="5763493"/>
            <a:ext cx="763178" cy="325274"/>
          </a:xfrm>
          <a:prstGeom prst="rect">
            <a:avLst/>
          </a:prstGeom>
        </p:spPr>
      </p:pic>
      <p:cxnSp>
        <p:nvCxnSpPr>
          <p:cNvPr id="65" name="Straight Arrow Connector 64"/>
          <p:cNvCxnSpPr/>
          <p:nvPr/>
        </p:nvCxnSpPr>
        <p:spPr>
          <a:xfrm>
            <a:off x="7566402" y="5166965"/>
            <a:ext cx="0" cy="374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5808460" y="5361219"/>
            <a:ext cx="0" cy="1827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890262" y="5161229"/>
            <a:ext cx="0" cy="1126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4100286" y="5270207"/>
            <a:ext cx="277436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5789121" y="5370290"/>
            <a:ext cx="1486182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271591" y="5168610"/>
            <a:ext cx="0" cy="2121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2062453" y="5270082"/>
            <a:ext cx="2150991" cy="973690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 descr="mantid_logo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" b="13074"/>
          <a:stretch/>
        </p:blipFill>
        <p:spPr>
          <a:xfrm>
            <a:off x="3330405" y="5327517"/>
            <a:ext cx="763178" cy="325274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4742388" y="6032090"/>
            <a:ext cx="1354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Lund Server Room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284037" y="6039354"/>
            <a:ext cx="1839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Copenhagen Server Room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110571" y="5315759"/>
            <a:ext cx="110592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User Control</a:t>
            </a:r>
          </a:p>
          <a:p>
            <a:pPr algn="ctr"/>
            <a:r>
              <a:rPr lang="en-US" sz="1400" dirty="0" smtClean="0"/>
              <a:t>Interface</a:t>
            </a:r>
            <a:endParaRPr lang="en-US" sz="1400" dirty="0"/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2706121" y="4932772"/>
            <a:ext cx="0" cy="37412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3145636" y="6393204"/>
            <a:ext cx="4121796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582450" y="6191975"/>
            <a:ext cx="1821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Instrument Control Room</a:t>
            </a:r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3140268" y="6254586"/>
            <a:ext cx="0" cy="13614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7267431" y="6266289"/>
            <a:ext cx="0" cy="13614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469311" y="6266289"/>
            <a:ext cx="0" cy="13614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2182948" y="5888637"/>
            <a:ext cx="192462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Data Analysis Interfaces</a:t>
            </a:r>
            <a:endParaRPr lang="en-US" sz="1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6430248" y="5466082"/>
            <a:ext cx="826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Automated</a:t>
            </a:r>
          </a:p>
          <a:p>
            <a:pPr algn="ctr"/>
            <a:r>
              <a:rPr lang="en-US" sz="800" dirty="0" smtClean="0"/>
              <a:t>Data Reduction</a:t>
            </a:r>
            <a:endParaRPr lang="en-US" sz="800" dirty="0"/>
          </a:p>
        </p:txBody>
      </p:sp>
      <p:sp>
        <p:nvSpPr>
          <p:cNvPr id="108" name="TextBox 107"/>
          <p:cNvSpPr txBox="1"/>
          <p:nvPr/>
        </p:nvSpPr>
        <p:spPr>
          <a:xfrm>
            <a:off x="4695880" y="5464275"/>
            <a:ext cx="826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Automated</a:t>
            </a:r>
          </a:p>
          <a:p>
            <a:pPr algn="ctr"/>
            <a:r>
              <a:rPr lang="en-US" sz="800" dirty="0" smtClean="0"/>
              <a:t>Data Reduction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3174886" y="5591269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Live, Local &amp; Remote</a:t>
            </a:r>
          </a:p>
          <a:p>
            <a:pPr algn="ctr"/>
            <a:r>
              <a:rPr lang="en-US" sz="800" dirty="0" smtClean="0"/>
              <a:t>Data Reduction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441951" y="1575364"/>
            <a:ext cx="154401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Generic Framework</a:t>
            </a:r>
          </a:p>
          <a:p>
            <a:endParaRPr lang="en-US" sz="800" dirty="0" smtClean="0"/>
          </a:p>
          <a:p>
            <a:pPr marL="171450" indent="-171450">
              <a:buFont typeface="Courier New"/>
              <a:buChar char="o"/>
            </a:pPr>
            <a:r>
              <a:rPr lang="en-US" sz="1200" dirty="0" smtClean="0"/>
              <a:t>Instrument Control</a:t>
            </a:r>
            <a:br>
              <a:rPr lang="en-US" sz="1200" dirty="0" smtClean="0"/>
            </a:br>
            <a:endParaRPr lang="en-US" sz="800" dirty="0" smtClean="0"/>
          </a:p>
          <a:p>
            <a:pPr marL="171450" indent="-171450">
              <a:buFont typeface="Courier New"/>
              <a:buChar char="o"/>
            </a:pPr>
            <a:r>
              <a:rPr lang="en-US" sz="1200" dirty="0" smtClean="0"/>
              <a:t>Data Acquisition</a:t>
            </a:r>
            <a:br>
              <a:rPr lang="en-US" sz="1200" dirty="0" smtClean="0"/>
            </a:br>
            <a:endParaRPr lang="en-US" sz="800" dirty="0" smtClean="0"/>
          </a:p>
          <a:p>
            <a:pPr marL="171450" indent="-171450">
              <a:buFont typeface="Courier New"/>
              <a:buChar char="o"/>
            </a:pPr>
            <a:r>
              <a:rPr lang="en-US" sz="1200" dirty="0" smtClean="0"/>
              <a:t>Data Reduction &amp;</a:t>
            </a:r>
            <a:br>
              <a:rPr lang="en-US" sz="1200" dirty="0" smtClean="0"/>
            </a:br>
            <a:r>
              <a:rPr lang="en-US" sz="1200" dirty="0" smtClean="0"/>
              <a:t>Visualization</a:t>
            </a:r>
            <a:endParaRPr lang="en-US" sz="1200" dirty="0"/>
          </a:p>
        </p:txBody>
      </p:sp>
      <p:pic>
        <p:nvPicPr>
          <p:cNvPr id="3" name="Picture 2" descr="scientist_mirrored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5" y="5259073"/>
            <a:ext cx="1338102" cy="957486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2182244" y="1755610"/>
            <a:ext cx="3954844" cy="1073074"/>
            <a:chOff x="2276316" y="1169596"/>
            <a:chExt cx="3954844" cy="1073074"/>
          </a:xfrm>
        </p:grpSpPr>
        <p:pic>
          <p:nvPicPr>
            <p:cNvPr id="81" name="Picture 80" descr="340pomain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829" y="1454298"/>
              <a:ext cx="1416592" cy="446076"/>
            </a:xfrm>
            <a:prstGeom prst="rect">
              <a:avLst/>
            </a:prstGeom>
          </p:spPr>
        </p:pic>
        <p:pic>
          <p:nvPicPr>
            <p:cNvPr id="86" name="Picture 4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316" y="1169596"/>
              <a:ext cx="1039473" cy="7773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2372754" y="1962097"/>
              <a:ext cx="8519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Choppers</a:t>
              </a:r>
              <a:endParaRPr lang="en-US" sz="12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83879" y="1965671"/>
              <a:ext cx="16472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Sample Environment</a:t>
              </a:r>
              <a:endParaRPr lang="en-US" sz="1200" dirty="0"/>
            </a:p>
          </p:txBody>
        </p:sp>
      </p:grpSp>
      <p:pic>
        <p:nvPicPr>
          <p:cNvPr id="112" name="Picture 111" descr="eval.esss.lu.se_DocDB_0002_000274_015_TDR_online_ver_ch2.pdf.png"/>
          <p:cNvPicPr>
            <a:picLocks noChangeAspect="1"/>
          </p:cNvPicPr>
          <p:nvPr/>
        </p:nvPicPr>
        <p:blipFill>
          <a:blip r:embed="rId15">
            <a:clrChange>
              <a:clrFrom>
                <a:srgbClr val="FAF9FA"/>
              </a:clrFrom>
              <a:clrTo>
                <a:srgbClr val="FA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27" y="1782823"/>
            <a:ext cx="689698" cy="777323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3305866" y="2551685"/>
            <a:ext cx="1185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Motion Control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8116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7</a:t>
            </a:fld>
            <a:endParaRPr lang="sv-SE"/>
          </a:p>
        </p:txBody>
      </p:sp>
      <p:pic>
        <p:nvPicPr>
          <p:cNvPr id="8" name="Picture 7" descr="ISIS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82" y="2000077"/>
            <a:ext cx="1549400" cy="685800"/>
          </a:xfrm>
          <a:prstGeom prst="rect">
            <a:avLst/>
          </a:prstGeom>
        </p:spPr>
      </p:pic>
      <p:pic>
        <p:nvPicPr>
          <p:cNvPr id="9" name="Picture 8" descr="150px-SNS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55" y="2831013"/>
            <a:ext cx="1359371" cy="906247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32580" y="3194906"/>
            <a:ext cx="2472395" cy="256540"/>
          </a:xfrm>
          <a:prstGeom prst="rect">
            <a:avLst/>
          </a:prstGeom>
        </p:spPr>
      </p:pic>
      <p:pic>
        <p:nvPicPr>
          <p:cNvPr id="11" name="Picture 10" descr="logo10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2" y="2118675"/>
            <a:ext cx="891225" cy="891225"/>
          </a:xfrm>
          <a:prstGeom prst="rect">
            <a:avLst/>
          </a:prstGeom>
        </p:spPr>
      </p:pic>
      <p:pic>
        <p:nvPicPr>
          <p:cNvPr id="12" name="Picture 11" descr="mantid_logo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" b="13074"/>
          <a:stretch/>
        </p:blipFill>
        <p:spPr>
          <a:xfrm>
            <a:off x="411112" y="3891449"/>
            <a:ext cx="1422400" cy="6062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3812" y="1473731"/>
            <a:ext cx="409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/>
              <a:t>Data Acquisition, Streaming &amp; Reduction</a:t>
            </a:r>
            <a:endParaRPr lang="en-US" sz="1800" b="1" u="sng" dirty="0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386260"/>
            <a:ext cx="8229600" cy="60326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US" sz="3400" dirty="0" smtClean="0"/>
              <a:t>Potential Collaborations</a:t>
            </a:r>
            <a:endParaRPr lang="en-US" sz="3600" dirty="0"/>
          </a:p>
        </p:txBody>
      </p:sp>
      <p:pic>
        <p:nvPicPr>
          <p:cNvPr id="30" name="Picture 29" descr="Pandata-logo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" b="17049"/>
          <a:stretch/>
        </p:blipFill>
        <p:spPr>
          <a:xfrm>
            <a:off x="432580" y="5172212"/>
            <a:ext cx="1999380" cy="900000"/>
          </a:xfrm>
          <a:prstGeom prst="rect">
            <a:avLst/>
          </a:prstGeom>
        </p:spPr>
      </p:pic>
      <p:pic>
        <p:nvPicPr>
          <p:cNvPr id="31" name="Picture 30" descr="Labs_Europe3_scree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42" y="4566696"/>
            <a:ext cx="1924183" cy="187043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20183" y="4858797"/>
            <a:ext cx="1977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/>
              <a:t>Data Management</a:t>
            </a:r>
            <a:endParaRPr lang="en-US" sz="1800" b="1" u="sng" dirty="0"/>
          </a:p>
        </p:txBody>
      </p:sp>
      <p:sp>
        <p:nvSpPr>
          <p:cNvPr id="33" name="TextBox 32"/>
          <p:cNvSpPr txBox="1"/>
          <p:nvPr/>
        </p:nvSpPr>
        <p:spPr>
          <a:xfrm>
            <a:off x="3124200" y="1981200"/>
            <a:ext cx="3777334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Used by ESS accelerator/target,</a:t>
            </a:r>
            <a:br>
              <a:rPr lang="en-US" dirty="0" smtClean="0"/>
            </a:br>
            <a:r>
              <a:rPr lang="en-US" dirty="0" smtClean="0"/>
              <a:t>SLS, Diamond, US light sources,</a:t>
            </a:r>
            <a:br>
              <a:rPr lang="en-US" dirty="0" smtClean="0"/>
            </a:br>
            <a:r>
              <a:rPr lang="en-US" dirty="0" smtClean="0"/>
              <a:t>to be used by ISIS &amp; SNS</a:t>
            </a:r>
          </a:p>
          <a:p>
            <a:endParaRPr lang="en-US" dirty="0"/>
          </a:p>
          <a:p>
            <a:r>
              <a:rPr lang="en-US" dirty="0" smtClean="0"/>
              <a:t>Publish/subscribe software &amp; protocol</a:t>
            </a:r>
            <a:br>
              <a:rPr lang="en-US" dirty="0" smtClean="0"/>
            </a:br>
            <a:r>
              <a:rPr lang="en-US" dirty="0" smtClean="0"/>
              <a:t>for streaming data (neutron + meta)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Data reduction framework in Python</a:t>
            </a:r>
            <a:br>
              <a:rPr lang="en-US" dirty="0" smtClean="0"/>
            </a:br>
            <a:r>
              <a:rPr lang="en-US" dirty="0" smtClean="0"/>
              <a:t>&amp; C++ developed by ISIS &amp; SNS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ICAT data cataloguing software</a:t>
            </a:r>
            <a:br>
              <a:rPr lang="en-US" dirty="0" smtClean="0"/>
            </a:br>
            <a:r>
              <a:rPr lang="en-US" dirty="0" smtClean="0"/>
              <a:t>developed under NMI3 by </a:t>
            </a:r>
            <a:r>
              <a:rPr lang="en-US" dirty="0" err="1" smtClean="0"/>
              <a:t>PanData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collaboration of 19 European </a:t>
            </a:r>
            <a:br>
              <a:rPr lang="en-US" dirty="0" smtClean="0"/>
            </a:br>
            <a:r>
              <a:rPr lang="en-US" dirty="0" smtClean="0"/>
              <a:t>facilities (+ SNS in 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4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Systems &amp; Technologies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8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220198" y="1525143"/>
            <a:ext cx="76538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DMSC </a:t>
            </a:r>
            <a:r>
              <a:rPr lang="en-US" sz="2000" u="sng" dirty="0" smtClean="0"/>
              <a:t>will not</a:t>
            </a:r>
            <a:r>
              <a:rPr lang="en-US" sz="2000" dirty="0" smtClean="0"/>
              <a:t> be running a </a:t>
            </a:r>
            <a:r>
              <a:rPr lang="en-US" sz="2000" dirty="0" smtClean="0"/>
              <a:t>“supercomputer” </a:t>
            </a:r>
            <a:r>
              <a:rPr lang="en-US" sz="2000" dirty="0" err="1" smtClean="0"/>
              <a:t>centre</a:t>
            </a:r>
            <a:r>
              <a:rPr lang="en-US" sz="2000" dirty="0" smtClean="0"/>
              <a:t>!</a:t>
            </a:r>
            <a:br>
              <a:rPr lang="en-US" sz="2000" dirty="0" smtClean="0"/>
            </a:br>
            <a:endParaRPr lang="en-US" sz="800" dirty="0" smtClean="0"/>
          </a:p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Data (disk) storage:</a:t>
            </a:r>
            <a:r>
              <a:rPr lang="en-US" sz="800" dirty="0" smtClean="0"/>
              <a:t/>
            </a:r>
            <a:br>
              <a:rPr lang="en-US" sz="800" dirty="0" smtClean="0"/>
            </a:br>
            <a:endParaRPr lang="en-US" sz="800" dirty="0"/>
          </a:p>
          <a:p>
            <a:pPr marL="830641" lvl="1" indent="-342900">
              <a:buFont typeface="Arial"/>
              <a:buChar char="•"/>
            </a:pPr>
            <a:r>
              <a:rPr lang="en-US" sz="2000" dirty="0" smtClean="0"/>
              <a:t>Back of the envelope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2 – 3 </a:t>
            </a:r>
            <a:r>
              <a:rPr lang="en-US" sz="2000" dirty="0" err="1" smtClean="0">
                <a:sym typeface="Wingdings"/>
              </a:rPr>
              <a:t>PBytes</a:t>
            </a:r>
            <a:r>
              <a:rPr lang="en-US" sz="2000" dirty="0" smtClean="0">
                <a:sym typeface="Wingdings"/>
              </a:rPr>
              <a:t>/</a:t>
            </a:r>
            <a:r>
              <a:rPr lang="en-US" sz="2000" dirty="0" err="1" smtClean="0">
                <a:sym typeface="Wingdings"/>
              </a:rPr>
              <a:t>yr</a:t>
            </a:r>
            <a:endParaRPr lang="en-US" sz="2000" dirty="0" smtClean="0">
              <a:sym typeface="Wingdings"/>
            </a:endParaRPr>
          </a:p>
          <a:p>
            <a:pPr marL="830641" lvl="1" indent="-342900">
              <a:buFont typeface="Arial"/>
              <a:buChar char="•"/>
            </a:pPr>
            <a:r>
              <a:rPr lang="en-US" sz="2000" dirty="0" smtClean="0">
                <a:sym typeface="Wingdings"/>
              </a:rPr>
              <a:t>Spectrum of file sizes ~100MByte - ~10’s </a:t>
            </a:r>
            <a:r>
              <a:rPr lang="en-US" sz="2000" dirty="0" err="1" smtClean="0">
                <a:sym typeface="Wingdings"/>
              </a:rPr>
              <a:t>GByte</a:t>
            </a:r>
            <a:r>
              <a:rPr lang="en-US" sz="2000" dirty="0" smtClean="0"/>
              <a:t> – ~1TByte</a:t>
            </a:r>
            <a:endParaRPr lang="en-US" sz="800" dirty="0" smtClean="0"/>
          </a:p>
          <a:p>
            <a:pPr marL="830641" lvl="1" indent="-342900">
              <a:buFont typeface="Arial"/>
              <a:buChar char="•"/>
            </a:pPr>
            <a:r>
              <a:rPr lang="en-US" sz="2000" dirty="0" smtClean="0"/>
              <a:t>Fast disk (200MByte/s) &amp; Parallel File System (10GByte/s)</a:t>
            </a:r>
            <a:br>
              <a:rPr lang="en-US" sz="2000" dirty="0" smtClean="0"/>
            </a:br>
            <a:endParaRPr lang="en-US" sz="800" dirty="0"/>
          </a:p>
          <a:p>
            <a:pPr marL="373441" indent="-342900">
              <a:buFont typeface="Courier New"/>
              <a:buChar char="o"/>
            </a:pPr>
            <a:r>
              <a:rPr lang="en-US" sz="2000" dirty="0" smtClean="0"/>
              <a:t>Cluster(s) for data reduction &amp; (modest) data </a:t>
            </a:r>
            <a:br>
              <a:rPr lang="en-US" sz="2000" dirty="0" smtClean="0"/>
            </a:br>
            <a:r>
              <a:rPr lang="en-US" sz="2000" dirty="0" smtClean="0"/>
              <a:t>analysis - ~2048 cores</a:t>
            </a:r>
            <a:br>
              <a:rPr lang="en-US" sz="2000" dirty="0" smtClean="0"/>
            </a:br>
            <a:r>
              <a:rPr lang="en-US" sz="2000" dirty="0" smtClean="0"/>
              <a:t>Architecture – CPU, GPU… visualization cluster/server</a:t>
            </a:r>
            <a:br>
              <a:rPr lang="en-US" sz="2000" dirty="0" smtClean="0"/>
            </a:br>
            <a:endParaRPr lang="en-US" sz="800" dirty="0" smtClean="0"/>
          </a:p>
          <a:p>
            <a:pPr marL="373441" indent="-342900">
              <a:buFont typeface="Courier New"/>
              <a:buChar char="o"/>
            </a:pPr>
            <a:r>
              <a:rPr lang="en-US" sz="2000" dirty="0" smtClean="0"/>
              <a:t>Interim Data Centre (funded by Denmark in pre-construction)</a:t>
            </a:r>
            <a:br>
              <a:rPr lang="en-US" sz="2000" dirty="0" smtClean="0"/>
            </a:br>
            <a:r>
              <a:rPr lang="en-US" sz="2000" dirty="0" smtClean="0"/>
              <a:t>888 core cluster + ~100TByte Parallel File System</a:t>
            </a:r>
            <a:br>
              <a:rPr lang="en-US" sz="2000" dirty="0" smtClean="0"/>
            </a:br>
            <a:r>
              <a:rPr lang="en-US" sz="2000" dirty="0" smtClean="0"/>
              <a:t>Used by </a:t>
            </a:r>
            <a:r>
              <a:rPr lang="en-US" sz="2000" dirty="0" err="1" smtClean="0"/>
              <a:t>neutronics</a:t>
            </a:r>
            <a:r>
              <a:rPr lang="en-US" sz="2000" dirty="0" smtClean="0"/>
              <a:t> (target), instrument concepts, </a:t>
            </a:r>
            <a:r>
              <a:rPr lang="en-US" sz="2000" dirty="0"/>
              <a:t>o</a:t>
            </a:r>
            <a:r>
              <a:rPr lang="en-US" sz="2000" dirty="0" smtClean="0"/>
              <a:t>ptics group </a:t>
            </a:r>
          </a:p>
        </p:txBody>
      </p:sp>
      <p:pic>
        <p:nvPicPr>
          <p:cNvPr id="6" name="Billede 2" descr="Clus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03" y="4165012"/>
            <a:ext cx="1359397" cy="22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89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Systems &amp; Technologies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80498" y="1601343"/>
            <a:ext cx="765380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000" dirty="0"/>
              <a:t>Archive – 2yrs on fast disk – 5yrs on disk - &gt; 5yrs slow or ??</a:t>
            </a:r>
            <a:br>
              <a:rPr lang="en-US" sz="2000" dirty="0"/>
            </a:br>
            <a:r>
              <a:rPr lang="en-US" sz="2000" dirty="0"/>
              <a:t>Back-up – somewhere else – supercomputer </a:t>
            </a:r>
            <a:r>
              <a:rPr lang="en-US" sz="2000" dirty="0" err="1"/>
              <a:t>centre</a:t>
            </a:r>
            <a:r>
              <a:rPr lang="en-US" sz="2000" dirty="0"/>
              <a:t> – commercial?</a:t>
            </a:r>
            <a:r>
              <a:rPr lang="en-US" sz="2000" dirty="0" smtClean="0"/>
              <a:t>?</a:t>
            </a:r>
          </a:p>
          <a:p>
            <a:pPr marL="342900" indent="-342900">
              <a:buFont typeface="Courier New"/>
              <a:buChar char="o"/>
            </a:pPr>
            <a:endParaRPr lang="en-US" sz="800" dirty="0"/>
          </a:p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Data download servers – </a:t>
            </a:r>
            <a:r>
              <a:rPr lang="en-US" sz="2000" dirty="0" err="1" smtClean="0"/>
              <a:t>sftp</a:t>
            </a:r>
            <a:r>
              <a:rPr lang="en-US" sz="2000" dirty="0" smtClean="0"/>
              <a:t> &amp; </a:t>
            </a:r>
            <a:r>
              <a:rPr lang="en-US" sz="2000" dirty="0" err="1" smtClean="0"/>
              <a:t>gridftp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800" dirty="0" smtClean="0"/>
          </a:p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Remote login capability for ESS users:</a:t>
            </a:r>
            <a:r>
              <a:rPr lang="en-US" sz="800" dirty="0" smtClean="0"/>
              <a:t/>
            </a:r>
            <a:br>
              <a:rPr lang="en-US" sz="800" dirty="0" smtClean="0"/>
            </a:br>
            <a:endParaRPr lang="en-US" sz="800" dirty="0" smtClean="0"/>
          </a:p>
          <a:p>
            <a:pPr marL="830641" lvl="1" indent="-342900">
              <a:buFont typeface="Arial"/>
              <a:buChar char="•"/>
            </a:pPr>
            <a:r>
              <a:rPr lang="en-US" sz="2000" dirty="0" smtClean="0">
                <a:sym typeface="Wingdings"/>
              </a:rPr>
              <a:t>Re-reduce data using cluster</a:t>
            </a:r>
          </a:p>
          <a:p>
            <a:pPr marL="830641" lvl="1" indent="-342900">
              <a:buFont typeface="Arial"/>
              <a:buChar char="•"/>
            </a:pPr>
            <a:r>
              <a:rPr lang="en-US" sz="2000" dirty="0" smtClean="0">
                <a:sym typeface="Wingdings"/>
              </a:rPr>
              <a:t>Data analysis software available for users</a:t>
            </a:r>
          </a:p>
          <a:p>
            <a:pPr marL="830641" lvl="1" indent="-342900">
              <a:buFont typeface="Arial"/>
              <a:buChar char="•"/>
            </a:pPr>
            <a:endParaRPr lang="en-US" sz="800" dirty="0"/>
          </a:p>
          <a:p>
            <a:pPr marL="373441" indent="-342900">
              <a:buFont typeface="Courier New"/>
              <a:buChar char="o"/>
            </a:pPr>
            <a:r>
              <a:rPr lang="en-US" sz="2000" dirty="0"/>
              <a:t>Software development servers – repositories, bug trackers, build </a:t>
            </a:r>
            <a:r>
              <a:rPr lang="en-US" sz="2000" dirty="0" smtClean="0"/>
              <a:t>servers</a:t>
            </a:r>
            <a:br>
              <a:rPr lang="en-US" sz="2000" dirty="0" smtClean="0"/>
            </a:br>
            <a:endParaRPr lang="en-US" sz="800" dirty="0" smtClean="0"/>
          </a:p>
          <a:p>
            <a:pPr marL="373441" indent="-342900">
              <a:buFont typeface="Courier New"/>
              <a:buChar char="o"/>
            </a:pPr>
            <a:r>
              <a:rPr lang="en-US" sz="2000" dirty="0" smtClean="0"/>
              <a:t>DMSC could obtain a grant of supercomputer time </a:t>
            </a:r>
            <a:br>
              <a:rPr lang="en-US" sz="2000" dirty="0" smtClean="0"/>
            </a:br>
            <a:r>
              <a:rPr lang="en-US" sz="2000" dirty="0" smtClean="0"/>
              <a:t>for use by ESS users who need it for modeling</a:t>
            </a:r>
            <a:br>
              <a:rPr lang="en-US" sz="2000" dirty="0" smtClean="0"/>
            </a:br>
            <a:endParaRPr lang="en-US" sz="800" dirty="0" smtClean="0"/>
          </a:p>
        </p:txBody>
      </p:sp>
      <p:pic>
        <p:nvPicPr>
          <p:cNvPr id="6" name="Picture 2" descr="C:\Users\Mark\Documents\Work2010\Software\NAB 2012\hopp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1516" y="4610453"/>
            <a:ext cx="2574484" cy="17469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573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19868</TotalTime>
  <Words>508</Words>
  <Application>Microsoft Macintosh PowerPoint</Application>
  <PresentationFormat>On-screen Show (4:3)</PresentationFormat>
  <Paragraphs>202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Office-tema</vt:lpstr>
      <vt:lpstr>Anpassad formgivning</vt:lpstr>
      <vt:lpstr>PowerPoint Presentation</vt:lpstr>
      <vt:lpstr>What is DMSC ?</vt:lpstr>
      <vt:lpstr>Organization</vt:lpstr>
      <vt:lpstr>Mission</vt:lpstr>
      <vt:lpstr>General Framework + Customization</vt:lpstr>
      <vt:lpstr>Data Acquisition, Reduction &amp; Control</vt:lpstr>
      <vt:lpstr>Potential Collaborations</vt:lpstr>
      <vt:lpstr>Data Systems &amp; Technologies</vt:lpstr>
      <vt:lpstr>Data Systems &amp; Technologies</vt:lpstr>
      <vt:lpstr>Potential Collaborations</vt:lpstr>
      <vt:lpstr>Data Analysis</vt:lpstr>
      <vt:lpstr>Data Analysis Development</vt:lpstr>
      <vt:lpstr>During the construction years</vt:lpstr>
      <vt:lpstr>Conclusion</vt:lpstr>
      <vt:lpstr>Questions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Ola Grahm</dc:creator>
  <cp:lastModifiedBy>Mark Hagen</cp:lastModifiedBy>
  <cp:revision>305</cp:revision>
  <cp:lastPrinted>2013-11-05T16:56:19Z</cp:lastPrinted>
  <dcterms:created xsi:type="dcterms:W3CDTF">2013-09-21T18:00:17Z</dcterms:created>
  <dcterms:modified xsi:type="dcterms:W3CDTF">2014-02-27T07:21:17Z</dcterms:modified>
</cp:coreProperties>
</file>