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04" r:id="rId14"/>
    <p:sldId id="376" r:id="rId15"/>
    <p:sldId id="371" r:id="rId16"/>
    <p:sldId id="372" r:id="rId17"/>
    <p:sldId id="373" r:id="rId18"/>
    <p:sldId id="377" r:id="rId19"/>
    <p:sldId id="379" r:id="rId20"/>
    <p:sldId id="378" r:id="rId21"/>
    <p:sldId id="369" r:id="rId22"/>
    <p:sldId id="367" r:id="rId23"/>
    <p:sldId id="368" r:id="rId24"/>
    <p:sldId id="381" r:id="rId25"/>
    <p:sldId id="370" r:id="rId26"/>
  </p:sldIdLst>
  <p:sldSz cx="9756775" cy="7315200"/>
  <p:notesSz cx="6858000" cy="9144000"/>
  <p:defaultTextStyle>
    <a:defPPr>
      <a:defRPr lang="en-US"/>
    </a:defPPr>
    <a:lvl1pPr marL="0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7741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5482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3223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0964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8705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26446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14187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01928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026A1A"/>
    <a:srgbClr val="8EB9DC"/>
    <a:srgbClr val="496DAC"/>
    <a:srgbClr val="0094CA"/>
    <a:srgbClr val="008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2" autoAdjust="0"/>
    <p:restoredTop sz="99446" autoAdjust="0"/>
  </p:normalViewPr>
  <p:slideViewPr>
    <p:cSldViewPr snapToGrid="0" snapToObjects="1">
      <p:cViewPr varScale="1">
        <p:scale>
          <a:sx n="114" d="100"/>
          <a:sy n="114" d="100"/>
        </p:scale>
        <p:origin x="-1256" y="-120"/>
      </p:cViewPr>
      <p:guideLst>
        <p:guide orient="horz" pos="2304"/>
        <p:guide pos="30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C1F0-9D40-1248-9255-F3BBE7F223B4}" type="datetimeFigureOut">
              <a:t>21/02/2014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38D3-7715-0C4A-857D-0EED37D056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3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7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84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8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0" y="1157620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18"/>
            <a:ext cx="8781098" cy="785999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0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2948"/>
            <a:ext cx="2195274" cy="6241627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2948"/>
            <a:ext cx="6423210" cy="6241627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18" y="4700694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18" y="3100495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7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4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3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9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7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6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4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1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26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637454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39" y="231986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7" y="1637454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7" y="231986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0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3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54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74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0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741" indent="0">
              <a:buNone/>
              <a:defRPr sz="3000"/>
            </a:lvl2pPr>
            <a:lvl3pPr marL="975482" indent="0">
              <a:buNone/>
              <a:defRPr sz="2600"/>
            </a:lvl3pPr>
            <a:lvl4pPr marL="1463223" indent="0">
              <a:buNone/>
              <a:defRPr sz="2100"/>
            </a:lvl4pPr>
            <a:lvl5pPr marL="1950964" indent="0">
              <a:buNone/>
              <a:defRPr sz="2100"/>
            </a:lvl5pPr>
            <a:lvl6pPr marL="2438705" indent="0">
              <a:buNone/>
              <a:defRPr sz="2100"/>
            </a:lvl6pPr>
            <a:lvl7pPr marL="2926446" indent="0">
              <a:buNone/>
              <a:defRPr sz="2100"/>
            </a:lvl7pPr>
            <a:lvl8pPr marL="3414187" indent="0">
              <a:buNone/>
              <a:defRPr sz="2100"/>
            </a:lvl8pPr>
            <a:lvl9pPr marL="3901928" indent="0">
              <a:buNone/>
              <a:defRPr sz="2100"/>
            </a:lvl9pPr>
          </a:lstStyle>
          <a:p>
            <a:r>
              <a:rPr lang="sv-S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1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30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234842"/>
            <a:ext cx="8781098" cy="4827694"/>
          </a:xfrm>
          <a:prstGeom prst="rect">
            <a:avLst/>
          </a:prstGeom>
        </p:spPr>
        <p:txBody>
          <a:bodyPr vert="horz" lIns="97548" tIns="48774" rIns="97548" bIns="48774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39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22E6-B24E-3144-9B09-FA6699224100}" type="datetimeFigureOut">
              <a:t>21/02/2014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7"/>
            <a:ext cx="3089645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833C-A449-5240-9838-2D5CFB7CE9FE}" type="slidenum">
              <a:t>‹#›</a:t>
            </a:fld>
            <a:endParaRPr lang="en-US"/>
          </a:p>
        </p:txBody>
      </p:sp>
      <p:pic>
        <p:nvPicPr>
          <p:cNvPr id="7" name="Picture 6" descr="banner_PPT_ess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390"/>
            <a:ext cx="9756775" cy="95281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6017697" y="6482947"/>
            <a:ext cx="3527270" cy="389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741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482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223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964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8705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6446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187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928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Helvetica"/>
                <a:cs typeface="Helvetica"/>
              </a:rPr>
              <a:t>IKON6 Meeting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2014-02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-27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61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87741" rtl="0" eaLnBrk="1" latinLnBrk="0" hangingPunct="1">
        <a:spcBef>
          <a:spcPct val="0"/>
        </a:spcBef>
        <a:buNone/>
        <a:defRPr sz="3200" b="1" kern="1200">
          <a:solidFill>
            <a:srgbClr val="0094CA"/>
          </a:solidFill>
          <a:latin typeface="+mn-lt"/>
          <a:ea typeface="+mj-ea"/>
          <a:cs typeface="Helvetica"/>
        </a:defRPr>
      </a:lvl1pPr>
    </p:titleStyle>
    <p:bodyStyle>
      <a:lvl1pPr marL="365806" indent="-365806" algn="l" defTabSz="48774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Helvetica"/>
        </a:defRPr>
      </a:lvl1pPr>
      <a:lvl2pPr marL="792579" indent="-304838" algn="l" defTabSz="48774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Helvetica"/>
        </a:defRPr>
      </a:lvl2pPr>
      <a:lvl3pPr marL="1219352" indent="-243870" algn="l" defTabSz="487741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Helvetica"/>
        </a:defRPr>
      </a:lvl3pPr>
      <a:lvl4pPr marL="1707093" indent="-243870" algn="l" defTabSz="487741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Helvetica"/>
        </a:defRPr>
      </a:lvl4pPr>
      <a:lvl5pPr marL="2194834" indent="-243870" algn="l" defTabSz="487741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682575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0316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8057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798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482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223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964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705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446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7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928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20.emf"/><Relationship Id="rId6" Type="http://schemas.openxmlformats.org/officeDocument/2006/relationships/image" Target="../media/image21.tiff"/><Relationship Id="rId7" Type="http://schemas.openxmlformats.org/officeDocument/2006/relationships/image" Target="../media/image2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S_frugal_P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"/>
            <a:ext cx="9766300" cy="7324725"/>
          </a:xfrm>
          <a:prstGeom prst="rect">
            <a:avLst/>
          </a:prstGeom>
        </p:spPr>
      </p:pic>
      <p:pic>
        <p:nvPicPr>
          <p:cNvPr id="5" name="Picture 4" descr="ESS_outline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75" y="292100"/>
            <a:ext cx="3006725" cy="179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953" y="3469855"/>
            <a:ext cx="7110640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8"/>
            <a:r>
              <a:rPr lang="en-US" sz="4000" b="1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Optimization of</a:t>
            </a:r>
          </a:p>
          <a:p>
            <a:pPr marL="60968"/>
            <a:r>
              <a:rPr lang="en-US" sz="4000" b="1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Moderators and Instruments</a:t>
            </a:r>
          </a:p>
          <a:p>
            <a:pPr marL="60968"/>
            <a:endParaRPr lang="en-US" sz="20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32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Ken Andersen</a:t>
            </a:r>
            <a:endParaRPr lang="en-US" sz="32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endParaRPr lang="en-US" sz="1800" dirty="0" smtClean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IKON6 meeting</a:t>
            </a:r>
            <a:endParaRPr lang="en-US" sz="20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27</a:t>
            </a:r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February 2014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</a:t>
            </a:r>
            <a:r>
              <a:rPr lang="en-US" dirty="0" err="1" smtClean="0"/>
              <a:t>Optimisations</a:t>
            </a:r>
            <a:r>
              <a:rPr lang="en-US" dirty="0" smtClean="0"/>
              <a:t> (3/3)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17732" y="676671"/>
            <a:ext cx="6325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Inelastic &amp; Fundamental Physics </a:t>
            </a:r>
            <a:r>
              <a:rPr lang="en-US" sz="2400" dirty="0" smtClean="0"/>
              <a:t>Instruments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207389"/>
              </p:ext>
            </p:extLst>
          </p:nvPr>
        </p:nvGraphicFramePr>
        <p:xfrm>
          <a:off x="338138" y="1370013"/>
          <a:ext cx="90805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ocument" r:id="rId3" imgW="9080500" imgH="4572000" progId="Word.Document.12">
                  <p:embed/>
                </p:oleObj>
              </mc:Choice>
              <mc:Fallback>
                <p:oleObj name="Document" r:id="rId3" imgW="9080500" imgH="457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138" y="1370013"/>
                        <a:ext cx="90805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2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smtClean="0"/>
              <a:t>Thermal Chopper Spectrometer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3" r="8857" b="50735"/>
          <a:stretch/>
        </p:blipFill>
        <p:spPr bwMode="auto">
          <a:xfrm>
            <a:off x="189371" y="812801"/>
            <a:ext cx="5091677" cy="2590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2" y="3299392"/>
            <a:ext cx="5410200" cy="293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717" y="3388520"/>
            <a:ext cx="4406214" cy="2873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488" y="957634"/>
            <a:ext cx="3230984" cy="24865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8606" y="1842834"/>
            <a:ext cx="2583959" cy="1099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86166" y="653863"/>
            <a:ext cx="25411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</a:t>
            </a:r>
            <a:r>
              <a:rPr lang="en-US" dirty="0" err="1" smtClean="0"/>
              <a:t>Saroun</a:t>
            </a:r>
            <a:r>
              <a:rPr lang="en-US" dirty="0" smtClean="0"/>
              <a:t>, NPI, </a:t>
            </a:r>
            <a:r>
              <a:rPr lang="en-US" dirty="0" err="1" smtClean="0"/>
              <a:t>Řez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9" r="8857" b="4915"/>
          <a:stretch/>
        </p:blipFill>
        <p:spPr bwMode="auto">
          <a:xfrm>
            <a:off x="-102826" y="932373"/>
            <a:ext cx="5188651" cy="2798223"/>
          </a:xfrm>
          <a:prstGeom prst="rect">
            <a:avLst/>
          </a:prstGeom>
          <a:ln w="38100" cmpd="sng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</a:t>
            </a:r>
            <a:r>
              <a:rPr lang="en-US" dirty="0" smtClean="0"/>
              <a:t>NMX Macromolecular Crystallography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81250" y="1004567"/>
            <a:ext cx="805033" cy="2136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86166" y="653863"/>
            <a:ext cx="23922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Esko</a:t>
            </a:r>
            <a:r>
              <a:rPr lang="en-US" dirty="0" smtClean="0"/>
              <a:t> </a:t>
            </a:r>
            <a:r>
              <a:rPr lang="en-US" dirty="0" err="1" smtClean="0"/>
              <a:t>Oksanen</a:t>
            </a:r>
            <a:r>
              <a:rPr lang="en-US" dirty="0" smtClean="0"/>
              <a:t>, ESS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151621"/>
              </p:ext>
            </p:extLst>
          </p:nvPr>
        </p:nvGraphicFramePr>
        <p:xfrm>
          <a:off x="5085825" y="1153419"/>
          <a:ext cx="7912704" cy="959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Document" r:id="rId4" imgW="9004300" imgH="1092200" progId="Word.Document.12">
                  <p:embed/>
                </p:oleObj>
              </mc:Choice>
              <mc:Fallback>
                <p:oleObj name="Document" r:id="rId4" imgW="9004300" imgH="1092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5825" y="1153419"/>
                        <a:ext cx="7912704" cy="959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NMX guide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52846" r="4359" b="4359"/>
          <a:stretch/>
        </p:blipFill>
        <p:spPr>
          <a:xfrm>
            <a:off x="425580" y="3966405"/>
            <a:ext cx="5076032" cy="1876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088" y="1796335"/>
            <a:ext cx="4310375" cy="447285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3424163" y="4726132"/>
            <a:ext cx="0" cy="32883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24163" y="4726132"/>
            <a:ext cx="68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30mm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893813" y="4889871"/>
            <a:ext cx="28980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183615" y="4838845"/>
            <a:ext cx="108000" cy="10205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43537" y="4569620"/>
            <a:ext cx="58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4.3m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014567" y="5321671"/>
            <a:ext cx="384167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84537" y="5321671"/>
            <a:ext cx="63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150m</a:t>
            </a:r>
            <a:endParaRPr lang="en-US" sz="1400" dirty="0"/>
          </a:p>
        </p:txBody>
      </p:sp>
      <p:sp>
        <p:nvSpPr>
          <p:cNvPr id="26" name="Oval 25"/>
          <p:cNvSpPr/>
          <p:nvPr/>
        </p:nvSpPr>
        <p:spPr>
          <a:xfrm>
            <a:off x="884340" y="4646062"/>
            <a:ext cx="745153" cy="48534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92490" y="4338285"/>
            <a:ext cx="826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variable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594695" y="4439415"/>
            <a:ext cx="53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m=1</a:t>
            </a:r>
            <a:endParaRPr lang="en-US" sz="1400" dirty="0"/>
          </a:p>
        </p:txBody>
      </p:sp>
      <p:cxnSp>
        <p:nvCxnSpPr>
          <p:cNvPr id="30" name="Straight Connector 29"/>
          <p:cNvCxnSpPr>
            <a:endCxn id="9" idx="0"/>
          </p:cNvCxnSpPr>
          <p:nvPr/>
        </p:nvCxnSpPr>
        <p:spPr>
          <a:xfrm flipV="1">
            <a:off x="1683767" y="1004567"/>
            <a:ext cx="0" cy="2351836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0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883" y="220561"/>
            <a:ext cx="8073808" cy="8043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Plan of action for instrument optimization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 bwMode="auto">
          <a:xfrm>
            <a:off x="6059311" y="2266470"/>
            <a:ext cx="405132" cy="1519103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0331" y="1609633"/>
            <a:ext cx="405132" cy="2175939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292372" y="2459372"/>
            <a:ext cx="405132" cy="132620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881351" y="2851909"/>
            <a:ext cx="405132" cy="933662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703392" y="3075186"/>
            <a:ext cx="405132" cy="71038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114411" y="3394916"/>
            <a:ext cx="405132" cy="39065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047251" y="3792776"/>
            <a:ext cx="2966831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059310" y="1297109"/>
            <a:ext cx="0" cy="247734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625652" y="1266873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38973" y="3460990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7525" y="2109914"/>
            <a:ext cx="663316" cy="364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979776" y="3742709"/>
            <a:ext cx="2966831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991835" y="1247044"/>
            <a:ext cx="0" cy="247734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09056" y="1247044"/>
            <a:ext cx="1001004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err="1" smtClean="0"/>
              <a:t>FoM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71498" y="3410924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94064" y="1967215"/>
            <a:ext cx="663316" cy="364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8" name="Freeform 17"/>
          <p:cNvSpPr/>
          <p:nvPr/>
        </p:nvSpPr>
        <p:spPr>
          <a:xfrm>
            <a:off x="998102" y="2217816"/>
            <a:ext cx="2966831" cy="1277975"/>
          </a:xfrm>
          <a:custGeom>
            <a:avLst/>
            <a:gdLst>
              <a:gd name="connsiteX0" fmla="*/ 0 w 3954488"/>
              <a:gd name="connsiteY0" fmla="*/ 1286013 h 1286013"/>
              <a:gd name="connsiteX1" fmla="*/ 530480 w 3954488"/>
              <a:gd name="connsiteY1" fmla="*/ 1060960 h 1286013"/>
              <a:gd name="connsiteX2" fmla="*/ 1189562 w 3954488"/>
              <a:gd name="connsiteY2" fmla="*/ 498330 h 1286013"/>
              <a:gd name="connsiteX3" fmla="*/ 1896868 w 3954488"/>
              <a:gd name="connsiteY3" fmla="*/ 0 h 1286013"/>
              <a:gd name="connsiteX4" fmla="*/ 2604175 w 3954488"/>
              <a:gd name="connsiteY4" fmla="*/ 128601 h 1286013"/>
              <a:gd name="connsiteX5" fmla="*/ 3102505 w 3954488"/>
              <a:gd name="connsiteY5" fmla="*/ 562631 h 1286013"/>
              <a:gd name="connsiteX6" fmla="*/ 3456158 w 3954488"/>
              <a:gd name="connsiteY6" fmla="*/ 980585 h 1286013"/>
              <a:gd name="connsiteX7" fmla="*/ 3954488 w 3954488"/>
              <a:gd name="connsiteY7" fmla="*/ 1093111 h 128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4488" h="1286013">
                <a:moveTo>
                  <a:pt x="0" y="1286013"/>
                </a:moveTo>
                <a:lnTo>
                  <a:pt x="530480" y="1060960"/>
                </a:lnTo>
                <a:lnTo>
                  <a:pt x="1189562" y="498330"/>
                </a:lnTo>
                <a:lnTo>
                  <a:pt x="1896868" y="0"/>
                </a:lnTo>
                <a:lnTo>
                  <a:pt x="2604175" y="128601"/>
                </a:lnTo>
                <a:lnTo>
                  <a:pt x="3102505" y="562631"/>
                </a:lnTo>
                <a:lnTo>
                  <a:pt x="3456158" y="980585"/>
                </a:lnTo>
                <a:lnTo>
                  <a:pt x="3954488" y="1093111"/>
                </a:lnTo>
              </a:path>
            </a:pathLst>
          </a:custGeom>
          <a:ln w="38100" cmpd="sng">
            <a:solidFill>
              <a:srgbClr val="0000FF"/>
            </a:solidFill>
          </a:ln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08921" y="1590413"/>
            <a:ext cx="1001004" cy="397542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sz="2100" dirty="0"/>
              <a:t>22 x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8820" y="1118726"/>
            <a:ext cx="9153761" cy="2862053"/>
          </a:xfrm>
          <a:prstGeom prst="rec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87839" y="4127201"/>
            <a:ext cx="8781098" cy="213950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Instrument results by 28</a:t>
            </a:r>
            <a:r>
              <a:rPr lang="en-US" baseline="30000" dirty="0" smtClean="0"/>
              <a:t>th</a:t>
            </a:r>
            <a:r>
              <a:rPr lang="en-US" dirty="0" smtClean="0"/>
              <a:t> of January</a:t>
            </a:r>
          </a:p>
          <a:p>
            <a:pPr lvl="1"/>
            <a:r>
              <a:rPr lang="en-US" dirty="0" smtClean="0"/>
              <a:t>update reference suite</a:t>
            </a:r>
          </a:p>
          <a:p>
            <a:r>
              <a:rPr lang="en-US" dirty="0" smtClean="0"/>
              <a:t>Big coordination meeting 12</a:t>
            </a:r>
            <a:r>
              <a:rPr lang="en-US" baseline="30000" dirty="0" smtClean="0"/>
              <a:t>th</a:t>
            </a:r>
            <a:r>
              <a:rPr lang="en-US" dirty="0" smtClean="0"/>
              <a:t> of February</a:t>
            </a:r>
          </a:p>
          <a:p>
            <a:pPr lvl="1"/>
            <a:r>
              <a:rPr lang="en-US" dirty="0" smtClean="0"/>
              <a:t>agree on remaining </a:t>
            </a:r>
            <a:r>
              <a:rPr lang="en-US" dirty="0" smtClean="0"/>
              <a:t>work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inish instrument </a:t>
            </a:r>
            <a:r>
              <a:rPr lang="en-US" dirty="0" err="1" smtClean="0"/>
              <a:t>optimisation</a:t>
            </a:r>
            <a:r>
              <a:rPr lang="en-US" dirty="0" smtClean="0"/>
              <a:t> work by 7</a:t>
            </a:r>
            <a:r>
              <a:rPr lang="en-US" baseline="30000" dirty="0" smtClean="0"/>
              <a:t>th</a:t>
            </a:r>
            <a:r>
              <a:rPr lang="en-US" dirty="0" smtClean="0"/>
              <a:t> of March</a:t>
            </a:r>
            <a:endParaRPr lang="en-US" dirty="0" smtClean="0"/>
          </a:p>
          <a:p>
            <a:r>
              <a:rPr lang="en-US" dirty="0" smtClean="0"/>
              <a:t>Freeze moderator design by end-April</a:t>
            </a:r>
          </a:p>
          <a:p>
            <a:pPr lvl="1"/>
            <a:r>
              <a:rPr lang="en-US" dirty="0" smtClean="0"/>
              <a:t>arrive at global optimum for all instruments</a:t>
            </a:r>
          </a:p>
          <a:p>
            <a:pPr lvl="1"/>
            <a:r>
              <a:rPr lang="en-US" dirty="0" smtClean="0"/>
              <a:t>arrive at new reference suite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61" y="334138"/>
            <a:ext cx="6085176" cy="6058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838" y="1143076"/>
            <a:ext cx="269592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instruments so far: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14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5" y="1337386"/>
            <a:ext cx="4908995" cy="48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5" y="1337386"/>
            <a:ext cx="4908995" cy="4832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804" y="1347341"/>
            <a:ext cx="5009756" cy="48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0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5" y="1337386"/>
            <a:ext cx="4908995" cy="4832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190" y="1337386"/>
            <a:ext cx="5011661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067"/>
            <a:ext cx="4967233" cy="4945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190" y="1337386"/>
            <a:ext cx="5011661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3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067"/>
            <a:ext cx="4967233" cy="4945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190" y="1337386"/>
            <a:ext cx="5011661" cy="482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7913" y="4001734"/>
            <a:ext cx="1901044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MODI, VOR, T-REX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Fundamental Physics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n-</a:t>
            </a:r>
            <a:r>
              <a:rPr lang="en-US" sz="1400" dirty="0" err="1" smtClean="0">
                <a:solidFill>
                  <a:schemeClr val="accent2"/>
                </a:solidFill>
              </a:rPr>
              <a:t>nbar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7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Flattened Moderators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13" y="1600200"/>
            <a:ext cx="36703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04" y="1600200"/>
            <a:ext cx="3657600" cy="405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9684" y="1210758"/>
            <a:ext cx="111931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4811" y="1210758"/>
            <a:ext cx="120057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1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067"/>
            <a:ext cx="4967233" cy="4945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190" y="1337386"/>
            <a:ext cx="5011661" cy="482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4190" y="185628"/>
            <a:ext cx="4784589" cy="1261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Instruments missing from analysis so far:</a:t>
            </a:r>
          </a:p>
          <a:p>
            <a:r>
              <a:rPr lang="en-US" dirty="0" smtClean="0"/>
              <a:t>	Thermal Chopper Spectrometer</a:t>
            </a:r>
          </a:p>
          <a:p>
            <a:r>
              <a:rPr lang="en-US" dirty="0" smtClean="0"/>
              <a:t>	Miracles Backscattering Spectrometer</a:t>
            </a:r>
          </a:p>
          <a:p>
            <a:r>
              <a:rPr lang="en-US" dirty="0" smtClean="0"/>
              <a:t>	Wide-Angle Spin-Echo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17913" y="4001734"/>
            <a:ext cx="1901044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MODI, VOR, T-REX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Fundamental Physics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n-</a:t>
            </a:r>
            <a:r>
              <a:rPr lang="en-US" sz="1400" dirty="0" err="1" smtClean="0">
                <a:solidFill>
                  <a:schemeClr val="accent2"/>
                </a:solidFill>
              </a:rPr>
              <a:t>nbar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038" y="425150"/>
            <a:ext cx="5300037" cy="8987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r>
              <a:rPr lang="en-US" sz="2600" dirty="0" err="1" smtClean="0"/>
              <a:t>Optimising</a:t>
            </a:r>
            <a:r>
              <a:rPr lang="en-US" sz="2600" dirty="0" smtClean="0"/>
              <a:t> Reference Suite layout:</a:t>
            </a:r>
          </a:p>
          <a:p>
            <a:r>
              <a:rPr lang="en-US" sz="2600" dirty="0" smtClean="0"/>
              <a:t>- constrained by building layout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146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Pie 4"/>
          <p:cNvSpPr>
            <a:spLocks noChangeAspect="1"/>
          </p:cNvSpPr>
          <p:nvPr/>
        </p:nvSpPr>
        <p:spPr>
          <a:xfrm>
            <a:off x="4987049" y="2900181"/>
            <a:ext cx="2340000" cy="2340000"/>
          </a:xfrm>
          <a:prstGeom prst="pie">
            <a:avLst>
              <a:gd name="adj1" fmla="val 14470866"/>
              <a:gd name="adj2" fmla="val 17967305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/>
          <p:cNvSpPr>
            <a:spLocks noChangeAspect="1"/>
          </p:cNvSpPr>
          <p:nvPr/>
        </p:nvSpPr>
        <p:spPr>
          <a:xfrm>
            <a:off x="4987049" y="2900181"/>
            <a:ext cx="2340000" cy="2340000"/>
          </a:xfrm>
          <a:prstGeom prst="pie">
            <a:avLst>
              <a:gd name="adj1" fmla="val 3701667"/>
              <a:gd name="adj2" fmla="val 7549871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/>
          <p:cNvSpPr>
            <a:spLocks noChangeAspect="1"/>
          </p:cNvSpPr>
          <p:nvPr/>
        </p:nvSpPr>
        <p:spPr>
          <a:xfrm>
            <a:off x="4987049" y="2900181"/>
            <a:ext cx="2340000" cy="2340000"/>
          </a:xfrm>
          <a:prstGeom prst="pie">
            <a:avLst>
              <a:gd name="adj1" fmla="val 0"/>
              <a:gd name="adj2" fmla="val 3418490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e 8"/>
          <p:cNvSpPr>
            <a:spLocks noChangeAspect="1"/>
          </p:cNvSpPr>
          <p:nvPr/>
        </p:nvSpPr>
        <p:spPr>
          <a:xfrm>
            <a:off x="4987049" y="2900181"/>
            <a:ext cx="2340000" cy="2340000"/>
          </a:xfrm>
          <a:prstGeom prst="pie">
            <a:avLst>
              <a:gd name="adj1" fmla="val 11000449"/>
              <a:gd name="adj2" fmla="val 14192240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5467" y="423347"/>
            <a:ext cx="1108334" cy="868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49860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 smtClean="0"/>
              <a:t>Baseline layout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7130272" y="1648810"/>
            <a:ext cx="1559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96DAC"/>
                </a:solidFill>
              </a:rPr>
              <a:t>12cm height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12cm height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6205565" y="1987364"/>
            <a:ext cx="924707" cy="8089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63226" y="2325918"/>
            <a:ext cx="279295" cy="168113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67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Pie 4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10798467"/>
              <a:gd name="adj2" fmla="val 17807525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0"/>
              <a:gd name="adj2" fmla="val 7512038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5467" y="423347"/>
            <a:ext cx="1108334" cy="868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8987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 smtClean="0"/>
              <a:t>Possible layout with 1 moderator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7130272" y="1648810"/>
            <a:ext cx="1559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96DAC"/>
                </a:solidFill>
              </a:rPr>
              <a:t>3cm height</a:t>
            </a:r>
          </a:p>
          <a:p>
            <a:r>
              <a:rPr lang="en-US" dirty="0">
                <a:solidFill>
                  <a:srgbClr val="496DAC"/>
                </a:solidFill>
              </a:rPr>
              <a:t>3</a:t>
            </a:r>
            <a:r>
              <a:rPr lang="en-US" dirty="0" smtClean="0">
                <a:solidFill>
                  <a:srgbClr val="496DAC"/>
                </a:solidFill>
              </a:rPr>
              <a:t>cm height</a:t>
            </a:r>
            <a:endParaRPr lang="en-US" dirty="0">
              <a:solidFill>
                <a:srgbClr val="496DAC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6205566" y="1987364"/>
            <a:ext cx="924706" cy="8089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63226" y="2325918"/>
            <a:ext cx="279295" cy="16811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Pie 4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10798467"/>
              <a:gd name="adj2" fmla="val 17807525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0"/>
              <a:gd name="adj2" fmla="val 7512038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5467" y="423347"/>
            <a:ext cx="1108334" cy="868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8987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 smtClean="0"/>
              <a:t>Possible layout with 1 moderator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7130272" y="1648810"/>
            <a:ext cx="1559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6DAC"/>
                </a:solidFill>
              </a:rPr>
              <a:t>2</a:t>
            </a:r>
            <a:r>
              <a:rPr lang="en-US" dirty="0" smtClean="0">
                <a:solidFill>
                  <a:srgbClr val="496DAC"/>
                </a:solidFill>
              </a:rPr>
              <a:t>cm height</a:t>
            </a:r>
          </a:p>
          <a:p>
            <a:r>
              <a:rPr lang="en-US" dirty="0">
                <a:solidFill>
                  <a:srgbClr val="FF6600"/>
                </a:solidFill>
              </a:rPr>
              <a:t>5</a:t>
            </a:r>
            <a:r>
              <a:rPr lang="en-US" dirty="0" smtClean="0">
                <a:solidFill>
                  <a:srgbClr val="FF6600"/>
                </a:solidFill>
              </a:rPr>
              <a:t>cm height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6205566" y="1987364"/>
            <a:ext cx="924706" cy="8089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63226" y="2325918"/>
            <a:ext cx="279295" cy="168113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7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Pie 4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10798467"/>
              <a:gd name="adj2" fmla="val 17807525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0"/>
              <a:gd name="adj2" fmla="val 7549871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/>
          <p:cNvSpPr>
            <a:spLocks noChangeAspect="1"/>
          </p:cNvSpPr>
          <p:nvPr/>
        </p:nvSpPr>
        <p:spPr>
          <a:xfrm>
            <a:off x="5092521" y="2975417"/>
            <a:ext cx="2160000" cy="2160000"/>
          </a:xfrm>
          <a:prstGeom prst="pie">
            <a:avLst>
              <a:gd name="adj1" fmla="val 0"/>
              <a:gd name="adj2" fmla="val 3418490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e 8"/>
          <p:cNvSpPr>
            <a:spLocks noChangeAspect="1"/>
          </p:cNvSpPr>
          <p:nvPr/>
        </p:nvSpPr>
        <p:spPr>
          <a:xfrm>
            <a:off x="5092521" y="2975417"/>
            <a:ext cx="2160000" cy="2160000"/>
          </a:xfrm>
          <a:prstGeom prst="pie">
            <a:avLst>
              <a:gd name="adj1" fmla="val 11000449"/>
              <a:gd name="adj2" fmla="val 14192240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5467" y="423347"/>
            <a:ext cx="1108334" cy="868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8987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 smtClean="0"/>
              <a:t>Possible layout with 2 moderators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7130272" y="1648810"/>
            <a:ext cx="1559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6DAC"/>
                </a:solidFill>
              </a:rPr>
              <a:t>3</a:t>
            </a:r>
            <a:r>
              <a:rPr lang="en-US" dirty="0" smtClean="0">
                <a:solidFill>
                  <a:srgbClr val="496DAC"/>
                </a:solidFill>
              </a:rPr>
              <a:t>cm height</a:t>
            </a:r>
          </a:p>
          <a:p>
            <a:r>
              <a:rPr lang="en-US" dirty="0">
                <a:solidFill>
                  <a:srgbClr val="FF6600"/>
                </a:solidFill>
              </a:rPr>
              <a:t>6</a:t>
            </a:r>
            <a:r>
              <a:rPr lang="en-US" dirty="0" smtClean="0">
                <a:solidFill>
                  <a:srgbClr val="FF6600"/>
                </a:solidFill>
              </a:rPr>
              <a:t>cm height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6205565" y="1987364"/>
            <a:ext cx="924707" cy="8089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63226" y="2325918"/>
            <a:ext cx="279295" cy="168113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5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883" y="0"/>
            <a:ext cx="8073808" cy="868967"/>
          </a:xfrm>
        </p:spPr>
        <p:txBody>
          <a:bodyPr/>
          <a:lstStyle/>
          <a:p>
            <a:r>
              <a:rPr lang="en-GB" dirty="0" smtClean="0"/>
              <a:t>Flattened Moderators</a:t>
            </a:r>
            <a:endParaRPr lang="en-GB" dirty="0"/>
          </a:p>
        </p:txBody>
      </p:sp>
      <p:pic>
        <p:nvPicPr>
          <p:cNvPr id="9" name="Picture 8" descr="Macintosh HD:Users:kenandersen:Desktop:Newsletter Pictu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4579"/>
          <a:stretch/>
        </p:blipFill>
        <p:spPr bwMode="auto">
          <a:xfrm>
            <a:off x="787400" y="652995"/>
            <a:ext cx="8471477" cy="5659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7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 r="7878" b="4588"/>
          <a:stretch/>
        </p:blipFill>
        <p:spPr bwMode="auto">
          <a:xfrm>
            <a:off x="144952" y="729058"/>
            <a:ext cx="4680563" cy="5612849"/>
          </a:xfrm>
          <a:prstGeom prst="rect">
            <a:avLst/>
          </a:prstGeom>
          <a:ln w="38100" cmpd="sng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r="8857" b="4915"/>
          <a:stretch/>
        </p:blipFill>
        <p:spPr bwMode="auto">
          <a:xfrm>
            <a:off x="4990510" y="715101"/>
            <a:ext cx="4633317" cy="5616000"/>
          </a:xfrm>
          <a:prstGeom prst="rect">
            <a:avLst/>
          </a:prstGeom>
          <a:ln w="38100" cmpd="sng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Gains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17271" y="3333908"/>
            <a:ext cx="188114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Brightness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9006" y="3354141"/>
            <a:ext cx="273937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Brightness Gain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2322" y="1062437"/>
            <a:ext cx="1125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Thermal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31874" y="1062437"/>
            <a:ext cx="1125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Thermal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449527" y="406206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87248" y="421446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209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Guide_Bot</a:t>
            </a:r>
            <a:r>
              <a:rPr lang="en-US" dirty="0" smtClean="0"/>
              <a:t> </a:t>
            </a:r>
            <a:r>
              <a:rPr lang="en-US" dirty="0" err="1" smtClean="0"/>
              <a:t>McStas</a:t>
            </a:r>
            <a:r>
              <a:rPr lang="en-US" dirty="0" smtClean="0"/>
              <a:t>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2" y="917435"/>
            <a:ext cx="5136824" cy="2320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294" y="910500"/>
            <a:ext cx="3522643" cy="5453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425" y="3901440"/>
            <a:ext cx="35217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Mads</a:t>
            </a:r>
            <a:r>
              <a:rPr lang="en-US" dirty="0" smtClean="0"/>
              <a:t> </a:t>
            </a:r>
            <a:r>
              <a:rPr lang="en-US" dirty="0" err="1" smtClean="0"/>
              <a:t>Bertelsen</a:t>
            </a:r>
            <a:r>
              <a:rPr lang="en-US" dirty="0"/>
              <a:t> </a:t>
            </a:r>
            <a:r>
              <a:rPr lang="en-US" dirty="0" smtClean="0"/>
              <a:t>(Kim </a:t>
            </a:r>
            <a:r>
              <a:rPr lang="en-US" dirty="0" err="1" smtClean="0"/>
              <a:t>Lefmann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Copenhagen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4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Guide_Bot</a:t>
            </a:r>
            <a:r>
              <a:rPr lang="en-US" dirty="0" smtClean="0"/>
              <a:t> </a:t>
            </a:r>
            <a:r>
              <a:rPr lang="en-US" dirty="0" err="1" smtClean="0"/>
              <a:t>McStas</a:t>
            </a:r>
            <a:r>
              <a:rPr lang="en-US" dirty="0" smtClean="0"/>
              <a:t>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2" y="917435"/>
            <a:ext cx="5136824" cy="2320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294" y="910500"/>
            <a:ext cx="3522643" cy="5453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086" y="812802"/>
            <a:ext cx="5874424" cy="649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7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898716"/>
          </a:xfrm>
          <a:prstGeom prst="rect">
            <a:avLst/>
          </a:prstGeom>
          <a:solidFill>
            <a:srgbClr val="FFFFFF"/>
          </a:solidFill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/>
              <a:t>The Reference Instrument Suite</a:t>
            </a:r>
          </a:p>
        </p:txBody>
      </p:sp>
    </p:spTree>
    <p:extLst>
      <p:ext uri="{BB962C8B-B14F-4D97-AF65-F5344CB8AC3E}">
        <p14:creationId xmlns:p14="http://schemas.microsoft.com/office/powerpoint/2010/main" val="3841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</a:t>
            </a:r>
            <a:r>
              <a:rPr lang="en-US" dirty="0" err="1" smtClean="0"/>
              <a:t>Optimisations</a:t>
            </a:r>
            <a:r>
              <a:rPr lang="en-US" dirty="0" smtClean="0"/>
              <a:t> (1/3)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42489" y="649513"/>
            <a:ext cx="487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Large-Scale Structure Instruments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044414"/>
              </p:ext>
            </p:extLst>
          </p:nvPr>
        </p:nvGraphicFramePr>
        <p:xfrm>
          <a:off x="338138" y="1268413"/>
          <a:ext cx="9080500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3" imgW="9080500" imgH="4775200" progId="Word.Document.12">
                  <p:embed/>
                </p:oleObj>
              </mc:Choice>
              <mc:Fallback>
                <p:oleObj name="Document" r:id="rId3" imgW="9080500" imgH="4775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138" y="1268413"/>
                        <a:ext cx="9080500" cy="477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84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</a:t>
            </a:r>
            <a:r>
              <a:rPr lang="en-US" dirty="0" err="1" smtClean="0"/>
              <a:t>Optimisations</a:t>
            </a:r>
            <a:r>
              <a:rPr lang="en-US" dirty="0" smtClean="0"/>
              <a:t> (2/3)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49426" y="649513"/>
            <a:ext cx="3257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Diffraction Instruments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758388"/>
              </p:ext>
            </p:extLst>
          </p:nvPr>
        </p:nvGraphicFramePr>
        <p:xfrm>
          <a:off x="338138" y="1808163"/>
          <a:ext cx="9080500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ocument" r:id="rId3" imgW="9080500" imgH="3695700" progId="Word.Document.12">
                  <p:embed/>
                </p:oleObj>
              </mc:Choice>
              <mc:Fallback>
                <p:oleObj name="Document" r:id="rId3" imgW="9080500" imgH="3695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138" y="1808163"/>
                        <a:ext cx="9080500" cy="369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263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presentatio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presentation template.potx</Template>
  <TotalTime>38821</TotalTime>
  <Words>261</Words>
  <Application>Microsoft Macintosh PowerPoint</Application>
  <PresentationFormat>Custom</PresentationFormat>
  <Paragraphs>89</Paragraphs>
  <Slides>25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ESS presentation template</vt:lpstr>
      <vt:lpstr>Microsoft Word Document</vt:lpstr>
      <vt:lpstr>PowerPoint Presentation</vt:lpstr>
      <vt:lpstr>Flattened Moderators  </vt:lpstr>
      <vt:lpstr>Flattened Moderators</vt:lpstr>
      <vt:lpstr>Brightness Gains</vt:lpstr>
      <vt:lpstr>Guide_Bot McStas Optimisation</vt:lpstr>
      <vt:lpstr>Guide_Bot McStas Optimisation</vt:lpstr>
      <vt:lpstr>PowerPoint Presentation</vt:lpstr>
      <vt:lpstr>Instrument Optimisations (1/3)</vt:lpstr>
      <vt:lpstr>Instrument Optimisations (2/3)</vt:lpstr>
      <vt:lpstr>Instrument Optimisations (3/3)</vt:lpstr>
      <vt:lpstr>Example: Thermal Chopper Spectrometer</vt:lpstr>
      <vt:lpstr>Example: NMX Macromolecular Crystallography</vt:lpstr>
      <vt:lpstr>Plan of action for instrument optimization</vt:lpstr>
      <vt:lpstr>Current Results</vt:lpstr>
      <vt:lpstr>Current Results</vt:lpstr>
      <vt:lpstr>Current Results</vt:lpstr>
      <vt:lpstr>Current Results</vt:lpstr>
      <vt:lpstr>Current Results</vt:lpstr>
      <vt:lpstr>Current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European Spallation Source ESS 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STAP</dc:title>
  <dc:subject/>
  <dc:creator>Ken Andersen</dc:creator>
  <cp:keywords/>
  <dc:description/>
  <cp:lastModifiedBy>Ken Andersen</cp:lastModifiedBy>
  <cp:revision>274</cp:revision>
  <cp:lastPrinted>2013-06-05T06:59:52Z</cp:lastPrinted>
  <dcterms:created xsi:type="dcterms:W3CDTF">2013-05-31T12:46:48Z</dcterms:created>
  <dcterms:modified xsi:type="dcterms:W3CDTF">2014-02-26T07:13:27Z</dcterms:modified>
  <cp:category/>
</cp:coreProperties>
</file>