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63" r:id="rId3"/>
    <p:sldId id="277" r:id="rId4"/>
    <p:sldId id="282" r:id="rId5"/>
    <p:sldId id="284" r:id="rId6"/>
    <p:sldId id="285" r:id="rId7"/>
    <p:sldId id="276" r:id="rId8"/>
    <p:sldId id="288" r:id="rId9"/>
    <p:sldId id="269" r:id="rId10"/>
    <p:sldId id="270" r:id="rId11"/>
    <p:sldId id="271" r:id="rId12"/>
    <p:sldId id="272" r:id="rId13"/>
    <p:sldId id="273" r:id="rId14"/>
    <p:sldId id="262" r:id="rId15"/>
    <p:sldId id="274" r:id="rId16"/>
    <p:sldId id="287" r:id="rId17"/>
    <p:sldId id="261" r:id="rId18"/>
    <p:sldId id="286" r:id="rId19"/>
  </p:sldIdLst>
  <p:sldSz cx="9756775" cy="7315200"/>
  <p:notesSz cx="6858000" cy="9144000"/>
  <p:defaultTextStyle>
    <a:defPPr>
      <a:defRPr lang="en-US"/>
    </a:defPPr>
    <a:lvl1pPr marL="0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7741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75482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63223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50964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38705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26446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14187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01928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EB9DC"/>
    <a:srgbClr val="496DAC"/>
    <a:srgbClr val="0094CA"/>
    <a:srgbClr val="0084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2" autoAdjust="0"/>
    <p:restoredTop sz="94659" autoAdjust="0"/>
  </p:normalViewPr>
  <p:slideViewPr>
    <p:cSldViewPr snapToGrid="0" snapToObjects="1">
      <p:cViewPr varScale="1">
        <p:scale>
          <a:sx n="167" d="100"/>
          <a:sy n="167" d="100"/>
        </p:scale>
        <p:origin x="-1088" y="-96"/>
      </p:cViewPr>
      <p:guideLst>
        <p:guide orient="horz" pos="2304"/>
        <p:guide pos="30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6C1F0-9D40-1248-9255-F3BBE7F223B4}" type="datetimeFigureOut">
              <a:t>2/26/14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738D3-7715-0C4A-857D-0EED37D056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3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43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 situ</a:t>
            </a:r>
            <a:r>
              <a:rPr lang="en-US" baseline="0" dirty="0" smtClean="0"/>
              <a:t> sample conditioning as well as supporting in situ equipment for the instruments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56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840" y="1157620"/>
            <a:ext cx="8781096" cy="48571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87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3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6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4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87839" y="169318"/>
            <a:ext cx="8781098" cy="785999"/>
          </a:xfrm>
          <a:prstGeom prst="rect">
            <a:avLst/>
          </a:prstGeom>
        </p:spPr>
        <p:txBody>
          <a:bodyPr vert="horz" lIns="97548" tIns="48774" rIns="97548" bIns="4877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09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93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3662" y="292948"/>
            <a:ext cx="2195274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839" y="292948"/>
            <a:ext cx="642321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35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4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16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718" y="4700694"/>
            <a:ext cx="8293259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718" y="3100495"/>
            <a:ext cx="8293259" cy="16001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77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54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632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509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387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26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141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019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9267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39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694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90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39" y="1637454"/>
            <a:ext cx="431093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741" indent="0">
              <a:buNone/>
              <a:defRPr sz="2100" b="1"/>
            </a:lvl2pPr>
            <a:lvl3pPr marL="975482" indent="0">
              <a:buNone/>
              <a:defRPr sz="1900" b="1"/>
            </a:lvl3pPr>
            <a:lvl4pPr marL="1463223" indent="0">
              <a:buNone/>
              <a:defRPr sz="1700" b="1"/>
            </a:lvl4pPr>
            <a:lvl5pPr marL="1950964" indent="0">
              <a:buNone/>
              <a:defRPr sz="1700" b="1"/>
            </a:lvl5pPr>
            <a:lvl6pPr marL="2438705" indent="0">
              <a:buNone/>
              <a:defRPr sz="1700" b="1"/>
            </a:lvl6pPr>
            <a:lvl7pPr marL="2926446" indent="0">
              <a:buNone/>
              <a:defRPr sz="1700" b="1"/>
            </a:lvl7pPr>
            <a:lvl8pPr marL="3414187" indent="0">
              <a:buNone/>
              <a:defRPr sz="1700" b="1"/>
            </a:lvl8pPr>
            <a:lvl9pPr marL="3901928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839" y="2319867"/>
            <a:ext cx="431093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6307" y="1637454"/>
            <a:ext cx="4312630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741" indent="0">
              <a:buNone/>
              <a:defRPr sz="2100" b="1"/>
            </a:lvl2pPr>
            <a:lvl3pPr marL="975482" indent="0">
              <a:buNone/>
              <a:defRPr sz="1900" b="1"/>
            </a:lvl3pPr>
            <a:lvl4pPr marL="1463223" indent="0">
              <a:buNone/>
              <a:defRPr sz="1700" b="1"/>
            </a:lvl4pPr>
            <a:lvl5pPr marL="1950964" indent="0">
              <a:buNone/>
              <a:defRPr sz="1700" b="1"/>
            </a:lvl5pPr>
            <a:lvl6pPr marL="2438705" indent="0">
              <a:buNone/>
              <a:defRPr sz="1700" b="1"/>
            </a:lvl6pPr>
            <a:lvl7pPr marL="2926446" indent="0">
              <a:buNone/>
              <a:defRPr sz="1700" b="1"/>
            </a:lvl7pPr>
            <a:lvl8pPr marL="3414187" indent="0">
              <a:buNone/>
              <a:defRPr sz="1700" b="1"/>
            </a:lvl8pPr>
            <a:lvl9pPr marL="3901928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6307" y="2319867"/>
            <a:ext cx="4312630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63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504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39" y="291253"/>
            <a:ext cx="3209912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628" y="291254"/>
            <a:ext cx="545430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839" y="1530774"/>
            <a:ext cx="3209912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7741" indent="0">
              <a:buNone/>
              <a:defRPr sz="1300"/>
            </a:lvl2pPr>
            <a:lvl3pPr marL="975482" indent="0">
              <a:buNone/>
              <a:defRPr sz="1100"/>
            </a:lvl3pPr>
            <a:lvl4pPr marL="1463223" indent="0">
              <a:buNone/>
              <a:defRPr sz="1000"/>
            </a:lvl4pPr>
            <a:lvl5pPr marL="1950964" indent="0">
              <a:buNone/>
              <a:defRPr sz="1000"/>
            </a:lvl5pPr>
            <a:lvl6pPr marL="2438705" indent="0">
              <a:buNone/>
              <a:defRPr sz="1000"/>
            </a:lvl6pPr>
            <a:lvl7pPr marL="2926446" indent="0">
              <a:buNone/>
              <a:defRPr sz="1000"/>
            </a:lvl7pPr>
            <a:lvl8pPr marL="3414187" indent="0">
              <a:buNone/>
              <a:defRPr sz="1000"/>
            </a:lvl8pPr>
            <a:lvl9pPr marL="390192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77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396" y="5120640"/>
            <a:ext cx="5854065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396" y="653627"/>
            <a:ext cx="5854065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7741" indent="0">
              <a:buNone/>
              <a:defRPr sz="3000"/>
            </a:lvl2pPr>
            <a:lvl3pPr marL="975482" indent="0">
              <a:buNone/>
              <a:defRPr sz="2600"/>
            </a:lvl3pPr>
            <a:lvl4pPr marL="1463223" indent="0">
              <a:buNone/>
              <a:defRPr sz="2100"/>
            </a:lvl4pPr>
            <a:lvl5pPr marL="1950964" indent="0">
              <a:buNone/>
              <a:defRPr sz="2100"/>
            </a:lvl5pPr>
            <a:lvl6pPr marL="2438705" indent="0">
              <a:buNone/>
              <a:defRPr sz="2100"/>
            </a:lvl6pPr>
            <a:lvl7pPr marL="2926446" indent="0">
              <a:buNone/>
              <a:defRPr sz="2100"/>
            </a:lvl7pPr>
            <a:lvl8pPr marL="3414187" indent="0">
              <a:buNone/>
              <a:defRPr sz="2100"/>
            </a:lvl8pPr>
            <a:lvl9pPr marL="3901928" indent="0">
              <a:buNone/>
              <a:defRPr sz="21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396" y="5725161"/>
            <a:ext cx="5854065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7741" indent="0">
              <a:buNone/>
              <a:defRPr sz="1300"/>
            </a:lvl2pPr>
            <a:lvl3pPr marL="975482" indent="0">
              <a:buNone/>
              <a:defRPr sz="1100"/>
            </a:lvl3pPr>
            <a:lvl4pPr marL="1463223" indent="0">
              <a:buNone/>
              <a:defRPr sz="1000"/>
            </a:lvl4pPr>
            <a:lvl5pPr marL="1950964" indent="0">
              <a:buNone/>
              <a:defRPr sz="1000"/>
            </a:lvl5pPr>
            <a:lvl6pPr marL="2438705" indent="0">
              <a:buNone/>
              <a:defRPr sz="1000"/>
            </a:lvl6pPr>
            <a:lvl7pPr marL="2926446" indent="0">
              <a:buNone/>
              <a:defRPr sz="1000"/>
            </a:lvl7pPr>
            <a:lvl8pPr marL="3414187" indent="0">
              <a:buNone/>
              <a:defRPr sz="1000"/>
            </a:lvl8pPr>
            <a:lvl9pPr marL="390192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330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839" y="169319"/>
            <a:ext cx="8781098" cy="643482"/>
          </a:xfrm>
          <a:prstGeom prst="rect">
            <a:avLst/>
          </a:prstGeom>
        </p:spPr>
        <p:txBody>
          <a:bodyPr vert="horz" lIns="97548" tIns="48774" rIns="97548" bIns="4877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39" y="1234842"/>
            <a:ext cx="8781098" cy="4827694"/>
          </a:xfrm>
          <a:prstGeom prst="rect">
            <a:avLst/>
          </a:prstGeom>
        </p:spPr>
        <p:txBody>
          <a:bodyPr vert="horz" lIns="97548" tIns="48774" rIns="97548" bIns="4877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839" y="6780107"/>
            <a:ext cx="2276581" cy="389467"/>
          </a:xfrm>
          <a:prstGeom prst="rect">
            <a:avLst/>
          </a:prstGeom>
        </p:spPr>
        <p:txBody>
          <a:bodyPr vert="horz" lIns="97548" tIns="48774" rIns="97548" bIns="4877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22E6-B24E-3144-9B09-FA6699224100}" type="datetimeFigureOut">
              <a:t>2/26/14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3565" y="6780107"/>
            <a:ext cx="3089645" cy="389467"/>
          </a:xfrm>
          <a:prstGeom prst="rect">
            <a:avLst/>
          </a:prstGeom>
        </p:spPr>
        <p:txBody>
          <a:bodyPr vert="horz" lIns="97548" tIns="48774" rIns="97548" bIns="4877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2355" y="6780107"/>
            <a:ext cx="2276581" cy="389467"/>
          </a:xfrm>
          <a:prstGeom prst="rect">
            <a:avLst/>
          </a:prstGeom>
        </p:spPr>
        <p:txBody>
          <a:bodyPr vert="horz" lIns="97548" tIns="48774" rIns="97548" bIns="4877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8833C-A449-5240-9838-2D5CFB7CE9FE}" type="slidenum">
              <a:t>‹#›</a:t>
            </a:fld>
            <a:endParaRPr lang="en-US"/>
          </a:p>
        </p:txBody>
      </p:sp>
      <p:pic>
        <p:nvPicPr>
          <p:cNvPr id="7" name="Picture 6" descr="banner_PPT_ess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2390"/>
            <a:ext cx="9756775" cy="952810"/>
          </a:xfrm>
          <a:prstGeom prst="rect">
            <a:avLst/>
          </a:prstGeom>
          <a:ln>
            <a:noFill/>
          </a:ln>
          <a:effectLst>
            <a:outerShdw blurRad="82550" dist="50800" dir="16200000" algn="tl" rotWithShape="0">
              <a:srgbClr val="333333">
                <a:alpha val="15000"/>
              </a:srgbClr>
            </a:outerShdw>
          </a:effectLst>
        </p:spPr>
      </p:pic>
      <p:sp>
        <p:nvSpPr>
          <p:cNvPr id="8" name="Slide Number Placeholder 4"/>
          <p:cNvSpPr txBox="1">
            <a:spLocks/>
          </p:cNvSpPr>
          <p:nvPr/>
        </p:nvSpPr>
        <p:spPr>
          <a:xfrm>
            <a:off x="6546839" y="6482947"/>
            <a:ext cx="2998127" cy="3894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7741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482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223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964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8705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6446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4187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928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>
                <a:solidFill>
                  <a:schemeClr val="bg1"/>
                </a:solidFill>
                <a:latin typeface="Helvetica"/>
                <a:cs typeface="Helvetica"/>
              </a:rPr>
              <a:t>IKON</a:t>
            </a:r>
            <a:r>
              <a:rPr lang="en-US" sz="1400" baseline="0" dirty="0" smtClean="0">
                <a:solidFill>
                  <a:schemeClr val="bg1"/>
                </a:solidFill>
                <a:latin typeface="Helvetica"/>
                <a:cs typeface="Helvetica"/>
              </a:rPr>
              <a:t>6</a:t>
            </a:r>
            <a:r>
              <a:rPr lang="en-US" sz="1400" dirty="0" smtClean="0">
                <a:solidFill>
                  <a:schemeClr val="bg1"/>
                </a:solidFill>
                <a:latin typeface="Helvetica"/>
                <a:cs typeface="Helvetica"/>
              </a:rPr>
              <a:t> 2014-02-27</a:t>
            </a:r>
            <a:endParaRPr lang="en-US" sz="1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5619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87741" rtl="0" eaLnBrk="1" latinLnBrk="0" hangingPunct="1">
        <a:spcBef>
          <a:spcPct val="0"/>
        </a:spcBef>
        <a:buNone/>
        <a:defRPr sz="3200" b="1" kern="1200">
          <a:solidFill>
            <a:srgbClr val="0094CA"/>
          </a:solidFill>
          <a:latin typeface="+mn-lt"/>
          <a:ea typeface="+mj-ea"/>
          <a:cs typeface="Helvetica"/>
        </a:defRPr>
      </a:lvl1pPr>
    </p:titleStyle>
    <p:bodyStyle>
      <a:lvl1pPr marL="365806" indent="-365806" algn="l" defTabSz="48774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Helvetica"/>
        </a:defRPr>
      </a:lvl1pPr>
      <a:lvl2pPr marL="792579" indent="-304838" algn="l" defTabSz="48774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Helvetica"/>
        </a:defRPr>
      </a:lvl2pPr>
      <a:lvl3pPr marL="1219352" indent="-243870" algn="l" defTabSz="487741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Helvetica"/>
        </a:defRPr>
      </a:lvl3pPr>
      <a:lvl4pPr marL="1707093" indent="-243870" algn="l" defTabSz="487741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Helvetica"/>
        </a:defRPr>
      </a:lvl4pPr>
      <a:lvl5pPr marL="2194834" indent="-243870" algn="l" defTabSz="487741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Helvetica"/>
        </a:defRPr>
      </a:lvl5pPr>
      <a:lvl6pPr marL="2682575" indent="-243870" algn="l" defTabSz="4877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0316" indent="-243870" algn="l" defTabSz="4877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8057" indent="-243870" algn="l" defTabSz="4877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45798" indent="-243870" algn="l" defTabSz="4877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741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482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223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964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8705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6446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187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1928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2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1.emf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S_frugal_PP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" y="-1"/>
            <a:ext cx="9766300" cy="7324725"/>
          </a:xfrm>
          <a:prstGeom prst="rect">
            <a:avLst/>
          </a:prstGeom>
        </p:spPr>
      </p:pic>
      <p:pic>
        <p:nvPicPr>
          <p:cNvPr id="5" name="Picture 4" descr="ESS_outline_logo_whit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375" y="292100"/>
            <a:ext cx="3006725" cy="1795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9073" y="3456524"/>
            <a:ext cx="4883296" cy="343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 smtClean="0">
                <a:solidFill>
                  <a:srgbClr val="FFFFFF"/>
                </a:solidFill>
                <a:cs typeface="Helvetica"/>
              </a:rPr>
              <a:t>Labs and Facilities</a:t>
            </a:r>
          </a:p>
          <a:p>
            <a:pPr>
              <a:lnSpc>
                <a:spcPct val="130000"/>
              </a:lnSpc>
            </a:pPr>
            <a:endParaRPr lang="en-US" sz="2400" b="1" dirty="0" smtClean="0">
              <a:solidFill>
                <a:srgbClr val="FFFFFF"/>
              </a:solidFill>
              <a:cs typeface="Helvetica"/>
            </a:endParaRPr>
          </a:p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srgbClr val="FFFFFF"/>
                </a:solidFill>
                <a:cs typeface="Helvetica"/>
              </a:rPr>
              <a:t>Scientific Activities Division</a:t>
            </a:r>
            <a:endParaRPr lang="en-US" sz="2400" dirty="0" smtClean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22684" y="6320398"/>
            <a:ext cx="2186416" cy="798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800" dirty="0" smtClean="0">
                <a:solidFill>
                  <a:srgbClr val="FFFFFF"/>
                </a:solidFill>
                <a:cs typeface="Helvetica"/>
              </a:rPr>
              <a:t>Michelle Everett</a:t>
            </a:r>
          </a:p>
          <a:p>
            <a:pPr>
              <a:lnSpc>
                <a:spcPct val="130000"/>
              </a:lnSpc>
            </a:pPr>
            <a:r>
              <a:rPr lang="en-US" sz="1800" dirty="0" smtClean="0">
                <a:solidFill>
                  <a:srgbClr val="FFFFFF"/>
                </a:solidFill>
                <a:cs typeface="Helvetica"/>
              </a:rPr>
              <a:t>IKON6 2014-02-27</a:t>
            </a:r>
            <a:endParaRPr lang="en-US" sz="1800" dirty="0">
              <a:solidFill>
                <a:srgbClr val="FFFFFF"/>
              </a:solidFill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3602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KON layout.png"/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200" y="136800"/>
            <a:ext cx="6254079" cy="629065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219816" y="1905727"/>
            <a:ext cx="135407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148998" y="447675"/>
            <a:ext cx="1018901" cy="835025"/>
            <a:chOff x="3148998" y="447675"/>
            <a:chExt cx="1018901" cy="835025"/>
          </a:xfrm>
        </p:grpSpPr>
        <p:sp>
          <p:nvSpPr>
            <p:cNvPr id="9" name="Freeform 8"/>
            <p:cNvSpPr/>
            <p:nvPr/>
          </p:nvSpPr>
          <p:spPr>
            <a:xfrm>
              <a:off x="3152775" y="447675"/>
              <a:ext cx="996950" cy="835025"/>
            </a:xfrm>
            <a:custGeom>
              <a:avLst/>
              <a:gdLst>
                <a:gd name="connsiteX0" fmla="*/ 206375 w 996950"/>
                <a:gd name="connsiteY0" fmla="*/ 835025 h 835025"/>
                <a:gd name="connsiteX1" fmla="*/ 206375 w 996950"/>
                <a:gd name="connsiteY1" fmla="*/ 835025 h 835025"/>
                <a:gd name="connsiteX2" fmla="*/ 0 w 996950"/>
                <a:gd name="connsiteY2" fmla="*/ 527050 h 835025"/>
                <a:gd name="connsiteX3" fmla="*/ 800100 w 996950"/>
                <a:gd name="connsiteY3" fmla="*/ 0 h 835025"/>
                <a:gd name="connsiteX4" fmla="*/ 996950 w 996950"/>
                <a:gd name="connsiteY4" fmla="*/ 292100 h 835025"/>
                <a:gd name="connsiteX5" fmla="*/ 879475 w 996950"/>
                <a:gd name="connsiteY5" fmla="*/ 358775 h 835025"/>
                <a:gd name="connsiteX6" fmla="*/ 784225 w 996950"/>
                <a:gd name="connsiteY6" fmla="*/ 422275 h 835025"/>
                <a:gd name="connsiteX7" fmla="*/ 682625 w 996950"/>
                <a:gd name="connsiteY7" fmla="*/ 482600 h 835025"/>
                <a:gd name="connsiteX8" fmla="*/ 587375 w 996950"/>
                <a:gd name="connsiteY8" fmla="*/ 542925 h 835025"/>
                <a:gd name="connsiteX9" fmla="*/ 492125 w 996950"/>
                <a:gd name="connsiteY9" fmla="*/ 612775 h 835025"/>
                <a:gd name="connsiteX10" fmla="*/ 400050 w 996950"/>
                <a:gd name="connsiteY10" fmla="*/ 685800 h 835025"/>
                <a:gd name="connsiteX11" fmla="*/ 301625 w 996950"/>
                <a:gd name="connsiteY11" fmla="*/ 758825 h 835025"/>
                <a:gd name="connsiteX12" fmla="*/ 206375 w 996950"/>
                <a:gd name="connsiteY12" fmla="*/ 835025 h 83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6950" h="835025">
                  <a:moveTo>
                    <a:pt x="206375" y="835025"/>
                  </a:moveTo>
                  <a:lnTo>
                    <a:pt x="206375" y="835025"/>
                  </a:lnTo>
                  <a:lnTo>
                    <a:pt x="0" y="527050"/>
                  </a:lnTo>
                  <a:lnTo>
                    <a:pt x="800100" y="0"/>
                  </a:lnTo>
                  <a:lnTo>
                    <a:pt x="996950" y="292100"/>
                  </a:lnTo>
                  <a:lnTo>
                    <a:pt x="879475" y="358775"/>
                  </a:lnTo>
                  <a:lnTo>
                    <a:pt x="784225" y="422275"/>
                  </a:lnTo>
                  <a:lnTo>
                    <a:pt x="682625" y="482600"/>
                  </a:lnTo>
                  <a:lnTo>
                    <a:pt x="587375" y="542925"/>
                  </a:lnTo>
                  <a:lnTo>
                    <a:pt x="492125" y="612775"/>
                  </a:lnTo>
                  <a:lnTo>
                    <a:pt x="400050" y="685800"/>
                  </a:lnTo>
                  <a:lnTo>
                    <a:pt x="301625" y="758825"/>
                  </a:lnTo>
                  <a:lnTo>
                    <a:pt x="206375" y="835025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Bldg 3B 100.pd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829" t="32122" r="25517" b="40116"/>
            <a:stretch/>
          </p:blipFill>
          <p:spPr>
            <a:xfrm rot="19542857">
              <a:off x="3148998" y="657213"/>
              <a:ext cx="1018901" cy="379785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41075" y="5678464"/>
            <a:ext cx="980614" cy="511220"/>
            <a:chOff x="5941075" y="5678464"/>
            <a:chExt cx="980614" cy="511220"/>
          </a:xfrm>
        </p:grpSpPr>
        <p:sp>
          <p:nvSpPr>
            <p:cNvPr id="15" name="Freeform 14"/>
            <p:cNvSpPr/>
            <p:nvPr/>
          </p:nvSpPr>
          <p:spPr>
            <a:xfrm>
              <a:off x="5988050" y="5749925"/>
              <a:ext cx="863694" cy="419100"/>
            </a:xfrm>
            <a:custGeom>
              <a:avLst/>
              <a:gdLst>
                <a:gd name="connsiteX0" fmla="*/ 3269 w 863694"/>
                <a:gd name="connsiteY0" fmla="*/ 6350 h 419100"/>
                <a:gd name="connsiteX1" fmla="*/ 3269 w 863694"/>
                <a:gd name="connsiteY1" fmla="*/ 6350 h 419100"/>
                <a:gd name="connsiteX2" fmla="*/ 94 w 863694"/>
                <a:gd name="connsiteY2" fmla="*/ 34925 h 419100"/>
                <a:gd name="connsiteX3" fmla="*/ 6444 w 863694"/>
                <a:gd name="connsiteY3" fmla="*/ 53975 h 419100"/>
                <a:gd name="connsiteX4" fmla="*/ 6444 w 863694"/>
                <a:gd name="connsiteY4" fmla="*/ 66675 h 419100"/>
                <a:gd name="connsiteX5" fmla="*/ 35019 w 863694"/>
                <a:gd name="connsiteY5" fmla="*/ 419100 h 419100"/>
                <a:gd name="connsiteX6" fmla="*/ 863694 w 863694"/>
                <a:gd name="connsiteY6" fmla="*/ 342900 h 419100"/>
                <a:gd name="connsiteX7" fmla="*/ 825594 w 863694"/>
                <a:gd name="connsiteY7" fmla="*/ 0 h 419100"/>
                <a:gd name="connsiteX8" fmla="*/ 3269 w 863694"/>
                <a:gd name="connsiteY8" fmla="*/ 635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3694" h="419100">
                  <a:moveTo>
                    <a:pt x="3269" y="6350"/>
                  </a:moveTo>
                  <a:lnTo>
                    <a:pt x="3269" y="6350"/>
                  </a:lnTo>
                  <a:cubicBezTo>
                    <a:pt x="2211" y="15875"/>
                    <a:pt x="-543" y="25363"/>
                    <a:pt x="94" y="34925"/>
                  </a:cubicBezTo>
                  <a:cubicBezTo>
                    <a:pt x="539" y="41604"/>
                    <a:pt x="6444" y="47282"/>
                    <a:pt x="6444" y="53975"/>
                  </a:cubicBezTo>
                  <a:lnTo>
                    <a:pt x="6444" y="66675"/>
                  </a:lnTo>
                  <a:lnTo>
                    <a:pt x="35019" y="419100"/>
                  </a:lnTo>
                  <a:lnTo>
                    <a:pt x="863694" y="342900"/>
                  </a:lnTo>
                  <a:lnTo>
                    <a:pt x="825594" y="0"/>
                  </a:lnTo>
                  <a:lnTo>
                    <a:pt x="3269" y="635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Bldg 1B 100.pdf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393" t="19778" r="24190" b="43044"/>
            <a:stretch/>
          </p:blipFill>
          <p:spPr>
            <a:xfrm rot="21375982">
              <a:off x="5941075" y="5678464"/>
              <a:ext cx="980614" cy="51122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081577" y="3277467"/>
            <a:ext cx="629453" cy="811926"/>
            <a:chOff x="7081577" y="3277467"/>
            <a:chExt cx="629453" cy="811926"/>
          </a:xfrm>
        </p:grpSpPr>
        <p:sp>
          <p:nvSpPr>
            <p:cNvPr id="18" name="Freeform 17"/>
            <p:cNvSpPr/>
            <p:nvPr/>
          </p:nvSpPr>
          <p:spPr>
            <a:xfrm>
              <a:off x="7175500" y="3346450"/>
              <a:ext cx="508000" cy="628650"/>
            </a:xfrm>
            <a:custGeom>
              <a:avLst/>
              <a:gdLst>
                <a:gd name="connsiteX0" fmla="*/ 6350 w 508000"/>
                <a:gd name="connsiteY0" fmla="*/ 69850 h 628650"/>
                <a:gd name="connsiteX1" fmla="*/ 6350 w 508000"/>
                <a:gd name="connsiteY1" fmla="*/ 69850 h 628650"/>
                <a:gd name="connsiteX2" fmla="*/ 44450 w 508000"/>
                <a:gd name="connsiteY2" fmla="*/ 57150 h 628650"/>
                <a:gd name="connsiteX3" fmla="*/ 57150 w 508000"/>
                <a:gd name="connsiteY3" fmla="*/ 57150 h 628650"/>
                <a:gd name="connsiteX4" fmla="*/ 419100 w 508000"/>
                <a:gd name="connsiteY4" fmla="*/ 0 h 628650"/>
                <a:gd name="connsiteX5" fmla="*/ 508000 w 508000"/>
                <a:gd name="connsiteY5" fmla="*/ 561975 h 628650"/>
                <a:gd name="connsiteX6" fmla="*/ 0 w 508000"/>
                <a:gd name="connsiteY6" fmla="*/ 628650 h 628650"/>
                <a:gd name="connsiteX7" fmla="*/ 6350 w 508000"/>
                <a:gd name="connsiteY7" fmla="*/ 6985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8000" h="628650">
                  <a:moveTo>
                    <a:pt x="6350" y="69850"/>
                  </a:moveTo>
                  <a:lnTo>
                    <a:pt x="6350" y="69850"/>
                  </a:lnTo>
                  <a:cubicBezTo>
                    <a:pt x="13588" y="67136"/>
                    <a:pt x="33714" y="58492"/>
                    <a:pt x="44450" y="57150"/>
                  </a:cubicBezTo>
                  <a:cubicBezTo>
                    <a:pt x="48651" y="56625"/>
                    <a:pt x="52917" y="57150"/>
                    <a:pt x="57150" y="57150"/>
                  </a:cubicBezTo>
                  <a:lnTo>
                    <a:pt x="419100" y="0"/>
                  </a:lnTo>
                  <a:lnTo>
                    <a:pt x="508000" y="561975"/>
                  </a:lnTo>
                  <a:lnTo>
                    <a:pt x="0" y="628650"/>
                  </a:lnTo>
                  <a:cubicBezTo>
                    <a:pt x="1058" y="439208"/>
                    <a:pt x="5292" y="162983"/>
                    <a:pt x="6350" y="69850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Bldg 2 100.pdf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462" t="20230" r="30402" b="35757"/>
            <a:stretch/>
          </p:blipFill>
          <p:spPr>
            <a:xfrm rot="4797129">
              <a:off x="6990341" y="3368703"/>
              <a:ext cx="811926" cy="629453"/>
            </a:xfrm>
            <a:prstGeom prst="rect">
              <a:avLst/>
            </a:prstGeom>
          </p:spPr>
        </p:pic>
      </p:grpSp>
      <p:cxnSp>
        <p:nvCxnSpPr>
          <p:cNvPr id="20" name="Straight Arrow Connector 19"/>
          <p:cNvCxnSpPr/>
          <p:nvPr/>
        </p:nvCxnSpPr>
        <p:spPr>
          <a:xfrm>
            <a:off x="4988114" y="2661379"/>
            <a:ext cx="1362245" cy="298569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925470" y="2661379"/>
            <a:ext cx="1011824" cy="96863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175500" y="1753327"/>
            <a:ext cx="135407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3856695" y="987698"/>
            <a:ext cx="694009" cy="60657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29645" y="1179351"/>
            <a:ext cx="4869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halkboard SE Regular"/>
                <a:cs typeface="Chalkboard SE Regular"/>
              </a:rPr>
              <a:t>Life Science &amp; Soft Condensed Matter</a:t>
            </a:r>
            <a:endParaRPr lang="en-US" sz="4000" dirty="0">
              <a:latin typeface="Chalkboard SE Regular"/>
              <a:cs typeface="Chalkboard SE Regular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63589" y="125934"/>
            <a:ext cx="2349349" cy="643482"/>
          </a:xfrm>
          <a:prstGeom prst="rect">
            <a:avLst/>
          </a:prstGeom>
        </p:spPr>
        <p:txBody>
          <a:bodyPr vert="horz" lIns="97548" tIns="48774" rIns="97548" bIns="48774" rtlCol="0" anchor="ctr">
            <a:noAutofit/>
          </a:bodyPr>
          <a:lstStyle>
            <a:lvl1pPr algn="ctr" defTabSz="487741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94CA"/>
                </a:solidFill>
                <a:latin typeface="+mn-lt"/>
                <a:ea typeface="+mj-ea"/>
                <a:cs typeface="Helvetica"/>
              </a:defRPr>
            </a:lvl1pPr>
          </a:lstStyle>
          <a:p>
            <a:pPr algn="l"/>
            <a:r>
              <a:rPr lang="en-US" dirty="0" smtClean="0"/>
              <a:t>User Labs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77032" y="3437654"/>
            <a:ext cx="9521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7015576" y="5833153"/>
            <a:ext cx="9521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2676675" y="255314"/>
            <a:ext cx="9521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" name="TextBox 1"/>
          <p:cNvSpPr txBox="1"/>
          <p:nvPr/>
        </p:nvSpPr>
        <p:spPr>
          <a:xfrm>
            <a:off x="163589" y="2377341"/>
            <a:ext cx="3163628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SAXS &amp; x-ray </a:t>
            </a:r>
            <a:r>
              <a:rPr lang="en-US" dirty="0" err="1" smtClean="0"/>
              <a:t>reflectometer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Light scattering</a:t>
            </a:r>
          </a:p>
          <a:p>
            <a:endParaRPr lang="en-US" dirty="0"/>
          </a:p>
          <a:p>
            <a:r>
              <a:rPr lang="en-US" dirty="0" smtClean="0"/>
              <a:t>DSC</a:t>
            </a:r>
          </a:p>
          <a:p>
            <a:endParaRPr lang="en-US" dirty="0"/>
          </a:p>
          <a:p>
            <a:r>
              <a:rPr lang="en-US" dirty="0" smtClean="0"/>
              <a:t>Cold rooms</a:t>
            </a:r>
          </a:p>
          <a:p>
            <a:endParaRPr lang="en-US" dirty="0"/>
          </a:p>
          <a:p>
            <a:r>
              <a:rPr lang="en-US" dirty="0" smtClean="0"/>
              <a:t>Centrifuge rooms</a:t>
            </a:r>
          </a:p>
          <a:p>
            <a:endParaRPr lang="en-US" dirty="0" smtClean="0"/>
          </a:p>
          <a:p>
            <a:r>
              <a:rPr lang="en-US" dirty="0" smtClean="0"/>
              <a:t>UV-VIS and FTIR</a:t>
            </a:r>
          </a:p>
          <a:p>
            <a:endParaRPr lang="en-US" dirty="0"/>
          </a:p>
          <a:p>
            <a:r>
              <a:rPr lang="en-US" dirty="0" smtClean="0"/>
              <a:t>CD spectrometers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153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KON layout.png"/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200" y="136800"/>
            <a:ext cx="6254079" cy="629065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102725" y="1860692"/>
            <a:ext cx="135407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742427" y="4969119"/>
            <a:ext cx="551190" cy="846289"/>
            <a:chOff x="3742427" y="4969119"/>
            <a:chExt cx="551190" cy="846289"/>
          </a:xfrm>
        </p:grpSpPr>
        <p:sp>
          <p:nvSpPr>
            <p:cNvPr id="12" name="Freeform 11"/>
            <p:cNvSpPr/>
            <p:nvPr/>
          </p:nvSpPr>
          <p:spPr>
            <a:xfrm>
              <a:off x="3749675" y="4997450"/>
              <a:ext cx="454025" cy="768616"/>
            </a:xfrm>
            <a:custGeom>
              <a:avLst/>
              <a:gdLst>
                <a:gd name="connsiteX0" fmla="*/ 441325 w 454025"/>
                <a:gd name="connsiteY0" fmla="*/ 692150 h 768616"/>
                <a:gd name="connsiteX1" fmla="*/ 441325 w 454025"/>
                <a:gd name="connsiteY1" fmla="*/ 692150 h 768616"/>
                <a:gd name="connsiteX2" fmla="*/ 368300 w 454025"/>
                <a:gd name="connsiteY2" fmla="*/ 708025 h 768616"/>
                <a:gd name="connsiteX3" fmla="*/ 358775 w 454025"/>
                <a:gd name="connsiteY3" fmla="*/ 711200 h 768616"/>
                <a:gd name="connsiteX4" fmla="*/ 333375 w 454025"/>
                <a:gd name="connsiteY4" fmla="*/ 717550 h 768616"/>
                <a:gd name="connsiteX5" fmla="*/ 323850 w 454025"/>
                <a:gd name="connsiteY5" fmla="*/ 723900 h 768616"/>
                <a:gd name="connsiteX6" fmla="*/ 292100 w 454025"/>
                <a:gd name="connsiteY6" fmla="*/ 730250 h 768616"/>
                <a:gd name="connsiteX7" fmla="*/ 234950 w 454025"/>
                <a:gd name="connsiteY7" fmla="*/ 739775 h 768616"/>
                <a:gd name="connsiteX8" fmla="*/ 222250 w 454025"/>
                <a:gd name="connsiteY8" fmla="*/ 746125 h 768616"/>
                <a:gd name="connsiteX9" fmla="*/ 190500 w 454025"/>
                <a:gd name="connsiteY9" fmla="*/ 752475 h 768616"/>
                <a:gd name="connsiteX10" fmla="*/ 180975 w 454025"/>
                <a:gd name="connsiteY10" fmla="*/ 755650 h 768616"/>
                <a:gd name="connsiteX11" fmla="*/ 165100 w 454025"/>
                <a:gd name="connsiteY11" fmla="*/ 758825 h 768616"/>
                <a:gd name="connsiteX12" fmla="*/ 142875 w 454025"/>
                <a:gd name="connsiteY12" fmla="*/ 768350 h 768616"/>
                <a:gd name="connsiteX13" fmla="*/ 130175 w 454025"/>
                <a:gd name="connsiteY13" fmla="*/ 768350 h 768616"/>
                <a:gd name="connsiteX14" fmla="*/ 0 w 454025"/>
                <a:gd name="connsiteY14" fmla="*/ 82550 h 768616"/>
                <a:gd name="connsiteX15" fmla="*/ 454025 w 454025"/>
                <a:gd name="connsiteY15" fmla="*/ 0 h 768616"/>
                <a:gd name="connsiteX16" fmla="*/ 441325 w 454025"/>
                <a:gd name="connsiteY16" fmla="*/ 692150 h 76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54025" h="768616">
                  <a:moveTo>
                    <a:pt x="441325" y="692150"/>
                  </a:moveTo>
                  <a:lnTo>
                    <a:pt x="441325" y="692150"/>
                  </a:lnTo>
                  <a:cubicBezTo>
                    <a:pt x="395817" y="709215"/>
                    <a:pt x="433942" y="697085"/>
                    <a:pt x="368300" y="708025"/>
                  </a:cubicBezTo>
                  <a:cubicBezTo>
                    <a:pt x="364999" y="708575"/>
                    <a:pt x="362004" y="710319"/>
                    <a:pt x="358775" y="711200"/>
                  </a:cubicBezTo>
                  <a:cubicBezTo>
                    <a:pt x="350355" y="713496"/>
                    <a:pt x="333375" y="717550"/>
                    <a:pt x="333375" y="717550"/>
                  </a:cubicBezTo>
                  <a:cubicBezTo>
                    <a:pt x="330200" y="719667"/>
                    <a:pt x="327263" y="722193"/>
                    <a:pt x="323850" y="723900"/>
                  </a:cubicBezTo>
                  <a:cubicBezTo>
                    <a:pt x="314984" y="728333"/>
                    <a:pt x="300290" y="729080"/>
                    <a:pt x="292100" y="730250"/>
                  </a:cubicBezTo>
                  <a:cubicBezTo>
                    <a:pt x="261637" y="745481"/>
                    <a:pt x="298170" y="729238"/>
                    <a:pt x="234950" y="739775"/>
                  </a:cubicBezTo>
                  <a:cubicBezTo>
                    <a:pt x="230281" y="740553"/>
                    <a:pt x="226801" y="744825"/>
                    <a:pt x="222250" y="746125"/>
                  </a:cubicBezTo>
                  <a:cubicBezTo>
                    <a:pt x="211872" y="749090"/>
                    <a:pt x="201017" y="750048"/>
                    <a:pt x="190500" y="752475"/>
                  </a:cubicBezTo>
                  <a:cubicBezTo>
                    <a:pt x="187239" y="753228"/>
                    <a:pt x="184222" y="754838"/>
                    <a:pt x="180975" y="755650"/>
                  </a:cubicBezTo>
                  <a:cubicBezTo>
                    <a:pt x="175740" y="756959"/>
                    <a:pt x="170392" y="757767"/>
                    <a:pt x="165100" y="758825"/>
                  </a:cubicBezTo>
                  <a:cubicBezTo>
                    <a:pt x="159977" y="761386"/>
                    <a:pt x="149415" y="767416"/>
                    <a:pt x="142875" y="768350"/>
                  </a:cubicBezTo>
                  <a:cubicBezTo>
                    <a:pt x="138684" y="768949"/>
                    <a:pt x="134408" y="768350"/>
                    <a:pt x="130175" y="768350"/>
                  </a:cubicBezTo>
                  <a:lnTo>
                    <a:pt x="0" y="82550"/>
                  </a:lnTo>
                  <a:lnTo>
                    <a:pt x="454025" y="0"/>
                  </a:lnTo>
                  <a:cubicBezTo>
                    <a:pt x="452967" y="232833"/>
                    <a:pt x="443442" y="576792"/>
                    <a:pt x="441325" y="692150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Bldg 1A 100.pd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918" t="10925" r="31879" b="27826"/>
            <a:stretch/>
          </p:blipFill>
          <p:spPr>
            <a:xfrm rot="21299120">
              <a:off x="3742427" y="4969119"/>
              <a:ext cx="551190" cy="846289"/>
            </a:xfrm>
            <a:prstGeom prst="rect">
              <a:avLst/>
            </a:prstGeom>
          </p:spPr>
        </p:pic>
      </p:grpSp>
      <p:cxnSp>
        <p:nvCxnSpPr>
          <p:cNvPr id="21" name="Straight Arrow Connector 20"/>
          <p:cNvCxnSpPr/>
          <p:nvPr/>
        </p:nvCxnSpPr>
        <p:spPr>
          <a:xfrm flipH="1">
            <a:off x="4248735" y="2580316"/>
            <a:ext cx="904238" cy="228526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07938" y="1226159"/>
            <a:ext cx="3115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halkboard SE Regular"/>
                <a:cs typeface="Chalkboard SE Regular"/>
              </a:rPr>
              <a:t>Radioactive</a:t>
            </a:r>
          </a:p>
          <a:p>
            <a:r>
              <a:rPr lang="en-US" sz="4000" dirty="0" smtClean="0">
                <a:latin typeface="Chalkboard SE Regular"/>
                <a:cs typeface="Chalkboard SE Regular"/>
              </a:rPr>
              <a:t>Materials</a:t>
            </a:r>
            <a:endParaRPr lang="en-US" sz="4000" dirty="0">
              <a:latin typeface="Chalkboard SE Regular"/>
              <a:cs typeface="Chalkboard SE Regular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3589" y="125934"/>
            <a:ext cx="2349349" cy="643482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User Labs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2272" y="3450565"/>
            <a:ext cx="3544222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Radioactive materials storage</a:t>
            </a:r>
          </a:p>
          <a:p>
            <a:endParaRPr lang="en-US" dirty="0"/>
          </a:p>
          <a:p>
            <a:r>
              <a:rPr lang="en-US" dirty="0" smtClean="0"/>
              <a:t>Glove boxes</a:t>
            </a:r>
          </a:p>
          <a:p>
            <a:endParaRPr lang="en-US" dirty="0"/>
          </a:p>
          <a:p>
            <a:r>
              <a:rPr lang="en-US" dirty="0" smtClean="0"/>
              <a:t>Leak testing and encapsulation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32986" y="5323112"/>
            <a:ext cx="81668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 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60519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KON layout.png"/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200" y="136800"/>
            <a:ext cx="6254079" cy="629065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28825" y="1260475"/>
            <a:ext cx="1035050" cy="1095375"/>
            <a:chOff x="2028825" y="1260475"/>
            <a:chExt cx="1035050" cy="1095375"/>
          </a:xfrm>
        </p:grpSpPr>
        <p:sp>
          <p:nvSpPr>
            <p:cNvPr id="6" name="Freeform 5"/>
            <p:cNvSpPr/>
            <p:nvPr/>
          </p:nvSpPr>
          <p:spPr>
            <a:xfrm>
              <a:off x="2028825" y="1260475"/>
              <a:ext cx="1035050" cy="1095375"/>
            </a:xfrm>
            <a:custGeom>
              <a:avLst/>
              <a:gdLst>
                <a:gd name="connsiteX0" fmla="*/ 457200 w 1035050"/>
                <a:gd name="connsiteY0" fmla="*/ 1095375 h 1095375"/>
                <a:gd name="connsiteX1" fmla="*/ 457200 w 1035050"/>
                <a:gd name="connsiteY1" fmla="*/ 1095375 h 1095375"/>
                <a:gd name="connsiteX2" fmla="*/ 0 w 1035050"/>
                <a:gd name="connsiteY2" fmla="*/ 841375 h 1095375"/>
                <a:gd name="connsiteX3" fmla="*/ 469900 w 1035050"/>
                <a:gd name="connsiteY3" fmla="*/ 0 h 1095375"/>
                <a:gd name="connsiteX4" fmla="*/ 1035050 w 1035050"/>
                <a:gd name="connsiteY4" fmla="*/ 314325 h 1095375"/>
                <a:gd name="connsiteX5" fmla="*/ 974725 w 1035050"/>
                <a:gd name="connsiteY5" fmla="*/ 371475 h 1095375"/>
                <a:gd name="connsiteX6" fmla="*/ 917575 w 1035050"/>
                <a:gd name="connsiteY6" fmla="*/ 441325 h 1095375"/>
                <a:gd name="connsiteX7" fmla="*/ 847725 w 1035050"/>
                <a:gd name="connsiteY7" fmla="*/ 520700 h 1095375"/>
                <a:gd name="connsiteX8" fmla="*/ 800100 w 1035050"/>
                <a:gd name="connsiteY8" fmla="*/ 584200 h 1095375"/>
                <a:gd name="connsiteX9" fmla="*/ 762000 w 1035050"/>
                <a:gd name="connsiteY9" fmla="*/ 625475 h 1095375"/>
                <a:gd name="connsiteX10" fmla="*/ 711200 w 1035050"/>
                <a:gd name="connsiteY10" fmla="*/ 708025 h 1095375"/>
                <a:gd name="connsiteX11" fmla="*/ 635000 w 1035050"/>
                <a:gd name="connsiteY11" fmla="*/ 809625 h 1095375"/>
                <a:gd name="connsiteX12" fmla="*/ 584200 w 1035050"/>
                <a:gd name="connsiteY12" fmla="*/ 885825 h 1095375"/>
                <a:gd name="connsiteX13" fmla="*/ 520700 w 1035050"/>
                <a:gd name="connsiteY13" fmla="*/ 996950 h 1095375"/>
                <a:gd name="connsiteX14" fmla="*/ 457200 w 1035050"/>
                <a:gd name="connsiteY14" fmla="*/ 1095375 h 10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5050" h="1095375">
                  <a:moveTo>
                    <a:pt x="457200" y="1095375"/>
                  </a:moveTo>
                  <a:lnTo>
                    <a:pt x="457200" y="1095375"/>
                  </a:lnTo>
                  <a:lnTo>
                    <a:pt x="0" y="841375"/>
                  </a:lnTo>
                  <a:lnTo>
                    <a:pt x="469900" y="0"/>
                  </a:lnTo>
                  <a:lnTo>
                    <a:pt x="1035050" y="314325"/>
                  </a:lnTo>
                  <a:lnTo>
                    <a:pt x="974725" y="371475"/>
                  </a:lnTo>
                  <a:lnTo>
                    <a:pt x="917575" y="441325"/>
                  </a:lnTo>
                  <a:lnTo>
                    <a:pt x="847725" y="520700"/>
                  </a:lnTo>
                  <a:lnTo>
                    <a:pt x="800100" y="584200"/>
                  </a:lnTo>
                  <a:lnTo>
                    <a:pt x="762000" y="625475"/>
                  </a:lnTo>
                  <a:lnTo>
                    <a:pt x="711200" y="708025"/>
                  </a:lnTo>
                  <a:lnTo>
                    <a:pt x="635000" y="809625"/>
                  </a:lnTo>
                  <a:lnTo>
                    <a:pt x="584200" y="885825"/>
                  </a:lnTo>
                  <a:lnTo>
                    <a:pt x="520700" y="996950"/>
                  </a:lnTo>
                  <a:lnTo>
                    <a:pt x="457200" y="1095375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Bldg 3A 100.pd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49" t="23621" r="25245" b="27783"/>
            <a:stretch/>
          </p:blipFill>
          <p:spPr>
            <a:xfrm rot="17929753">
              <a:off x="2052928" y="1509137"/>
              <a:ext cx="994510" cy="648252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6937294" y="1898163"/>
            <a:ext cx="135407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3063876" y="1733940"/>
            <a:ext cx="2467389" cy="32844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531265" y="1645549"/>
            <a:ext cx="3115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halkboard SE Regular"/>
                <a:cs typeface="Chalkboard SE Regular"/>
              </a:rPr>
              <a:t>Engineering</a:t>
            </a:r>
            <a:endParaRPr lang="en-US" sz="4000" dirty="0">
              <a:latin typeface="Chalkboard SE Regular"/>
              <a:cs typeface="Chalkboard SE Regula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615056"/>
            <a:ext cx="338514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Ability to handle bulky real world samples</a:t>
            </a:r>
          </a:p>
          <a:p>
            <a:endParaRPr lang="en-US" dirty="0" smtClean="0"/>
          </a:p>
          <a:p>
            <a:r>
              <a:rPr lang="en-US" dirty="0" smtClean="0"/>
              <a:t>Overhead crane</a:t>
            </a:r>
          </a:p>
          <a:p>
            <a:endParaRPr lang="en-US" dirty="0" smtClean="0"/>
          </a:p>
          <a:p>
            <a:r>
              <a:rPr lang="en-US" dirty="0" smtClean="0"/>
              <a:t>Bay door access to the outside and to the hall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77100" y="1376242"/>
            <a:ext cx="9521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3589" y="125934"/>
            <a:ext cx="2349349" cy="643482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User Labs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517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KON layout.png"/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200" y="136800"/>
            <a:ext cx="6254079" cy="629065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48998" y="447675"/>
            <a:ext cx="1018901" cy="835025"/>
            <a:chOff x="3148998" y="447675"/>
            <a:chExt cx="1018901" cy="835025"/>
          </a:xfrm>
        </p:grpSpPr>
        <p:sp>
          <p:nvSpPr>
            <p:cNvPr id="6" name="Freeform 5"/>
            <p:cNvSpPr/>
            <p:nvPr/>
          </p:nvSpPr>
          <p:spPr>
            <a:xfrm>
              <a:off x="3152775" y="447675"/>
              <a:ext cx="996950" cy="835025"/>
            </a:xfrm>
            <a:custGeom>
              <a:avLst/>
              <a:gdLst>
                <a:gd name="connsiteX0" fmla="*/ 206375 w 996950"/>
                <a:gd name="connsiteY0" fmla="*/ 835025 h 835025"/>
                <a:gd name="connsiteX1" fmla="*/ 206375 w 996950"/>
                <a:gd name="connsiteY1" fmla="*/ 835025 h 835025"/>
                <a:gd name="connsiteX2" fmla="*/ 0 w 996950"/>
                <a:gd name="connsiteY2" fmla="*/ 527050 h 835025"/>
                <a:gd name="connsiteX3" fmla="*/ 800100 w 996950"/>
                <a:gd name="connsiteY3" fmla="*/ 0 h 835025"/>
                <a:gd name="connsiteX4" fmla="*/ 996950 w 996950"/>
                <a:gd name="connsiteY4" fmla="*/ 292100 h 835025"/>
                <a:gd name="connsiteX5" fmla="*/ 879475 w 996950"/>
                <a:gd name="connsiteY5" fmla="*/ 358775 h 835025"/>
                <a:gd name="connsiteX6" fmla="*/ 784225 w 996950"/>
                <a:gd name="connsiteY6" fmla="*/ 422275 h 835025"/>
                <a:gd name="connsiteX7" fmla="*/ 682625 w 996950"/>
                <a:gd name="connsiteY7" fmla="*/ 482600 h 835025"/>
                <a:gd name="connsiteX8" fmla="*/ 587375 w 996950"/>
                <a:gd name="connsiteY8" fmla="*/ 542925 h 835025"/>
                <a:gd name="connsiteX9" fmla="*/ 492125 w 996950"/>
                <a:gd name="connsiteY9" fmla="*/ 612775 h 835025"/>
                <a:gd name="connsiteX10" fmla="*/ 400050 w 996950"/>
                <a:gd name="connsiteY10" fmla="*/ 685800 h 835025"/>
                <a:gd name="connsiteX11" fmla="*/ 301625 w 996950"/>
                <a:gd name="connsiteY11" fmla="*/ 758825 h 835025"/>
                <a:gd name="connsiteX12" fmla="*/ 206375 w 996950"/>
                <a:gd name="connsiteY12" fmla="*/ 835025 h 83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6950" h="835025">
                  <a:moveTo>
                    <a:pt x="206375" y="835025"/>
                  </a:moveTo>
                  <a:lnTo>
                    <a:pt x="206375" y="835025"/>
                  </a:lnTo>
                  <a:lnTo>
                    <a:pt x="0" y="527050"/>
                  </a:lnTo>
                  <a:lnTo>
                    <a:pt x="800100" y="0"/>
                  </a:lnTo>
                  <a:lnTo>
                    <a:pt x="996950" y="292100"/>
                  </a:lnTo>
                  <a:lnTo>
                    <a:pt x="879475" y="358775"/>
                  </a:lnTo>
                  <a:lnTo>
                    <a:pt x="784225" y="422275"/>
                  </a:lnTo>
                  <a:lnTo>
                    <a:pt x="682625" y="482600"/>
                  </a:lnTo>
                  <a:lnTo>
                    <a:pt x="587375" y="542925"/>
                  </a:lnTo>
                  <a:lnTo>
                    <a:pt x="492125" y="612775"/>
                  </a:lnTo>
                  <a:lnTo>
                    <a:pt x="400050" y="685800"/>
                  </a:lnTo>
                  <a:lnTo>
                    <a:pt x="301625" y="758825"/>
                  </a:lnTo>
                  <a:lnTo>
                    <a:pt x="206375" y="835025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Bldg 3B 100.pd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829" t="32122" r="25517" b="40116"/>
            <a:stretch/>
          </p:blipFill>
          <p:spPr>
            <a:xfrm rot="19542857">
              <a:off x="3148998" y="657213"/>
              <a:ext cx="1018901" cy="379785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6937294" y="1898163"/>
            <a:ext cx="135407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891001" y="1035860"/>
            <a:ext cx="1640265" cy="102652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531264" y="1645549"/>
            <a:ext cx="4034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halkboard SE Regular"/>
                <a:cs typeface="Chalkboard SE Regular"/>
              </a:rPr>
              <a:t>Physical</a:t>
            </a:r>
          </a:p>
          <a:p>
            <a:r>
              <a:rPr lang="en-US" sz="4000" dirty="0" smtClean="0">
                <a:latin typeface="Chalkboard SE Regular"/>
                <a:cs typeface="Chalkboard SE Regular"/>
              </a:rPr>
              <a:t>Characterization</a:t>
            </a:r>
            <a:endParaRPr lang="en-US" sz="4000" dirty="0">
              <a:latin typeface="Chalkboard SE Regular"/>
              <a:cs typeface="Chalkboard SE Regular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63589" y="125934"/>
            <a:ext cx="2349349" cy="6434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87741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94CA"/>
                </a:solidFill>
                <a:latin typeface="+mn-lt"/>
                <a:ea typeface="+mj-ea"/>
                <a:cs typeface="Helvetica"/>
              </a:defRPr>
            </a:lvl1pPr>
          </a:lstStyle>
          <a:p>
            <a:pPr algn="l"/>
            <a:r>
              <a:rPr lang="en-US" dirty="0" smtClean="0"/>
              <a:t>User Labs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01161" y="255314"/>
            <a:ext cx="9521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 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178622" y="2872992"/>
            <a:ext cx="2622539" cy="330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NMR</a:t>
            </a:r>
          </a:p>
          <a:p>
            <a:endParaRPr lang="en-US" dirty="0"/>
          </a:p>
          <a:p>
            <a:r>
              <a:rPr lang="en-US" dirty="0" smtClean="0"/>
              <a:t>Powder X-ray</a:t>
            </a:r>
          </a:p>
          <a:p>
            <a:endParaRPr lang="en-US" dirty="0"/>
          </a:p>
          <a:p>
            <a:r>
              <a:rPr lang="en-US" dirty="0" smtClean="0"/>
              <a:t>Single crystal x-ray</a:t>
            </a:r>
          </a:p>
          <a:p>
            <a:endParaRPr lang="en-US" dirty="0"/>
          </a:p>
          <a:p>
            <a:r>
              <a:rPr lang="en-US" dirty="0" smtClean="0"/>
              <a:t>Laue crystal alignment</a:t>
            </a:r>
          </a:p>
          <a:p>
            <a:endParaRPr lang="en-US" dirty="0"/>
          </a:p>
          <a:p>
            <a:r>
              <a:rPr lang="en-US" dirty="0" smtClean="0"/>
              <a:t>SQUID</a:t>
            </a:r>
          </a:p>
          <a:p>
            <a:endParaRPr lang="en-US" dirty="0"/>
          </a:p>
          <a:p>
            <a:r>
              <a:rPr lang="en-US" dirty="0" smtClean="0"/>
              <a:t>RAMAN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020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KON layout.png"/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200" y="136800"/>
            <a:ext cx="6254079" cy="629065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937294" y="1898163"/>
            <a:ext cx="135407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935807" y="2606049"/>
            <a:ext cx="1008779" cy="222196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26336" y="1236443"/>
            <a:ext cx="43983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halkboard SE Regular"/>
                <a:cs typeface="Chalkboard SE Regular"/>
              </a:rPr>
              <a:t>Imaging &amp;</a:t>
            </a:r>
          </a:p>
          <a:p>
            <a:r>
              <a:rPr lang="en-US" sz="4000" dirty="0" smtClean="0">
                <a:latin typeface="Chalkboard SE Regular"/>
                <a:cs typeface="Chalkboard SE Regular"/>
              </a:rPr>
              <a:t>Cultural Heritage</a:t>
            </a:r>
            <a:endParaRPr lang="en-US" sz="4000" dirty="0">
              <a:latin typeface="Chalkboard SE Regular"/>
              <a:cs typeface="Chalkboard SE Regular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449432" y="4900069"/>
            <a:ext cx="585451" cy="57647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63589" y="125934"/>
            <a:ext cx="2223252" cy="643482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User Labs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9" b="98750" l="10000" r="94375">
                        <a14:foregroundMark x1="94375" y1="8125" x2="94375" y2="8125"/>
                        <a14:backgroundMark x1="61458" y1="34583" x2="61458" y2="34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2381" y="4923053"/>
            <a:ext cx="526474" cy="5264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08770" y="5825579"/>
            <a:ext cx="9521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874153"/>
            <a:ext cx="4229775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Secure storage for precious samples such as works of art and archaeological artifacts </a:t>
            </a:r>
          </a:p>
          <a:p>
            <a:endParaRPr lang="en-US" dirty="0"/>
          </a:p>
          <a:p>
            <a:r>
              <a:rPr lang="en-US" dirty="0" err="1" smtClean="0"/>
              <a:t>Microfocusing</a:t>
            </a:r>
            <a:r>
              <a:rPr lang="en-US" dirty="0" smtClean="0"/>
              <a:t> x-ray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509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3589" y="125934"/>
            <a:ext cx="4078683" cy="9099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87741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94CA"/>
                </a:solidFill>
                <a:latin typeface="+mn-lt"/>
                <a:ea typeface="+mj-ea"/>
                <a:cs typeface="Helvetica"/>
              </a:defRPr>
            </a:lvl1pPr>
          </a:lstStyle>
          <a:p>
            <a:pPr algn="l"/>
            <a:r>
              <a:rPr lang="en-US" dirty="0" smtClean="0"/>
              <a:t>Sample </a:t>
            </a:r>
          </a:p>
          <a:p>
            <a:pPr algn="l"/>
            <a:r>
              <a:rPr lang="en-US" dirty="0" smtClean="0"/>
              <a:t>Environment</a:t>
            </a:r>
            <a:endParaRPr lang="en-US" dirty="0"/>
          </a:p>
        </p:txBody>
      </p:sp>
      <p:pic>
        <p:nvPicPr>
          <p:cNvPr id="3" name="Picture 2" descr="IKON layout.png"/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200" y="136800"/>
            <a:ext cx="6254079" cy="629065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028825" y="1260475"/>
            <a:ext cx="1035050" cy="1095375"/>
            <a:chOff x="2028825" y="1260475"/>
            <a:chExt cx="1035050" cy="1095375"/>
          </a:xfrm>
        </p:grpSpPr>
        <p:sp>
          <p:nvSpPr>
            <p:cNvPr id="5" name="Freeform 4"/>
            <p:cNvSpPr/>
            <p:nvPr/>
          </p:nvSpPr>
          <p:spPr>
            <a:xfrm>
              <a:off x="2028825" y="1260475"/>
              <a:ext cx="1035050" cy="1095375"/>
            </a:xfrm>
            <a:custGeom>
              <a:avLst/>
              <a:gdLst>
                <a:gd name="connsiteX0" fmla="*/ 457200 w 1035050"/>
                <a:gd name="connsiteY0" fmla="*/ 1095375 h 1095375"/>
                <a:gd name="connsiteX1" fmla="*/ 457200 w 1035050"/>
                <a:gd name="connsiteY1" fmla="*/ 1095375 h 1095375"/>
                <a:gd name="connsiteX2" fmla="*/ 0 w 1035050"/>
                <a:gd name="connsiteY2" fmla="*/ 841375 h 1095375"/>
                <a:gd name="connsiteX3" fmla="*/ 469900 w 1035050"/>
                <a:gd name="connsiteY3" fmla="*/ 0 h 1095375"/>
                <a:gd name="connsiteX4" fmla="*/ 1035050 w 1035050"/>
                <a:gd name="connsiteY4" fmla="*/ 314325 h 1095375"/>
                <a:gd name="connsiteX5" fmla="*/ 974725 w 1035050"/>
                <a:gd name="connsiteY5" fmla="*/ 371475 h 1095375"/>
                <a:gd name="connsiteX6" fmla="*/ 917575 w 1035050"/>
                <a:gd name="connsiteY6" fmla="*/ 441325 h 1095375"/>
                <a:gd name="connsiteX7" fmla="*/ 847725 w 1035050"/>
                <a:gd name="connsiteY7" fmla="*/ 520700 h 1095375"/>
                <a:gd name="connsiteX8" fmla="*/ 800100 w 1035050"/>
                <a:gd name="connsiteY8" fmla="*/ 584200 h 1095375"/>
                <a:gd name="connsiteX9" fmla="*/ 762000 w 1035050"/>
                <a:gd name="connsiteY9" fmla="*/ 625475 h 1095375"/>
                <a:gd name="connsiteX10" fmla="*/ 711200 w 1035050"/>
                <a:gd name="connsiteY10" fmla="*/ 708025 h 1095375"/>
                <a:gd name="connsiteX11" fmla="*/ 635000 w 1035050"/>
                <a:gd name="connsiteY11" fmla="*/ 809625 h 1095375"/>
                <a:gd name="connsiteX12" fmla="*/ 584200 w 1035050"/>
                <a:gd name="connsiteY12" fmla="*/ 885825 h 1095375"/>
                <a:gd name="connsiteX13" fmla="*/ 520700 w 1035050"/>
                <a:gd name="connsiteY13" fmla="*/ 996950 h 1095375"/>
                <a:gd name="connsiteX14" fmla="*/ 457200 w 1035050"/>
                <a:gd name="connsiteY14" fmla="*/ 1095375 h 10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5050" h="1095375">
                  <a:moveTo>
                    <a:pt x="457200" y="1095375"/>
                  </a:moveTo>
                  <a:lnTo>
                    <a:pt x="457200" y="1095375"/>
                  </a:lnTo>
                  <a:lnTo>
                    <a:pt x="0" y="841375"/>
                  </a:lnTo>
                  <a:lnTo>
                    <a:pt x="469900" y="0"/>
                  </a:lnTo>
                  <a:lnTo>
                    <a:pt x="1035050" y="314325"/>
                  </a:lnTo>
                  <a:lnTo>
                    <a:pt x="974725" y="371475"/>
                  </a:lnTo>
                  <a:lnTo>
                    <a:pt x="917575" y="441325"/>
                  </a:lnTo>
                  <a:lnTo>
                    <a:pt x="847725" y="520700"/>
                  </a:lnTo>
                  <a:lnTo>
                    <a:pt x="800100" y="584200"/>
                  </a:lnTo>
                  <a:lnTo>
                    <a:pt x="762000" y="625475"/>
                  </a:lnTo>
                  <a:lnTo>
                    <a:pt x="711200" y="708025"/>
                  </a:lnTo>
                  <a:lnTo>
                    <a:pt x="635000" y="809625"/>
                  </a:lnTo>
                  <a:lnTo>
                    <a:pt x="584200" y="885825"/>
                  </a:lnTo>
                  <a:lnTo>
                    <a:pt x="520700" y="996950"/>
                  </a:lnTo>
                  <a:lnTo>
                    <a:pt x="457200" y="1095375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Bldg 3A 100.pd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49" t="23621" r="25245" b="27783"/>
            <a:stretch/>
          </p:blipFill>
          <p:spPr>
            <a:xfrm rot="17929753">
              <a:off x="2052928" y="1509137"/>
              <a:ext cx="994510" cy="64825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7081577" y="3277467"/>
            <a:ext cx="629453" cy="811926"/>
            <a:chOff x="7081577" y="3277467"/>
            <a:chExt cx="629453" cy="811926"/>
          </a:xfrm>
        </p:grpSpPr>
        <p:sp>
          <p:nvSpPr>
            <p:cNvPr id="8" name="Freeform 7"/>
            <p:cNvSpPr/>
            <p:nvPr/>
          </p:nvSpPr>
          <p:spPr>
            <a:xfrm>
              <a:off x="7175500" y="3346450"/>
              <a:ext cx="508000" cy="628650"/>
            </a:xfrm>
            <a:custGeom>
              <a:avLst/>
              <a:gdLst>
                <a:gd name="connsiteX0" fmla="*/ 6350 w 508000"/>
                <a:gd name="connsiteY0" fmla="*/ 69850 h 628650"/>
                <a:gd name="connsiteX1" fmla="*/ 6350 w 508000"/>
                <a:gd name="connsiteY1" fmla="*/ 69850 h 628650"/>
                <a:gd name="connsiteX2" fmla="*/ 44450 w 508000"/>
                <a:gd name="connsiteY2" fmla="*/ 57150 h 628650"/>
                <a:gd name="connsiteX3" fmla="*/ 57150 w 508000"/>
                <a:gd name="connsiteY3" fmla="*/ 57150 h 628650"/>
                <a:gd name="connsiteX4" fmla="*/ 419100 w 508000"/>
                <a:gd name="connsiteY4" fmla="*/ 0 h 628650"/>
                <a:gd name="connsiteX5" fmla="*/ 508000 w 508000"/>
                <a:gd name="connsiteY5" fmla="*/ 561975 h 628650"/>
                <a:gd name="connsiteX6" fmla="*/ 0 w 508000"/>
                <a:gd name="connsiteY6" fmla="*/ 628650 h 628650"/>
                <a:gd name="connsiteX7" fmla="*/ 6350 w 508000"/>
                <a:gd name="connsiteY7" fmla="*/ 6985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8000" h="628650">
                  <a:moveTo>
                    <a:pt x="6350" y="69850"/>
                  </a:moveTo>
                  <a:lnTo>
                    <a:pt x="6350" y="69850"/>
                  </a:lnTo>
                  <a:cubicBezTo>
                    <a:pt x="13588" y="67136"/>
                    <a:pt x="33714" y="58492"/>
                    <a:pt x="44450" y="57150"/>
                  </a:cubicBezTo>
                  <a:cubicBezTo>
                    <a:pt x="48651" y="56625"/>
                    <a:pt x="52917" y="57150"/>
                    <a:pt x="57150" y="57150"/>
                  </a:cubicBezTo>
                  <a:lnTo>
                    <a:pt x="419100" y="0"/>
                  </a:lnTo>
                  <a:lnTo>
                    <a:pt x="508000" y="561975"/>
                  </a:lnTo>
                  <a:lnTo>
                    <a:pt x="0" y="628650"/>
                  </a:lnTo>
                  <a:cubicBezTo>
                    <a:pt x="1058" y="439208"/>
                    <a:pt x="5292" y="162983"/>
                    <a:pt x="6350" y="69850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Bldg 2 100.pdf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462" t="20230" r="30402" b="35757"/>
            <a:stretch/>
          </p:blipFill>
          <p:spPr>
            <a:xfrm rot="4797129">
              <a:off x="6990341" y="3368703"/>
              <a:ext cx="811926" cy="62945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742427" y="4969119"/>
            <a:ext cx="551190" cy="846289"/>
            <a:chOff x="3742427" y="4969119"/>
            <a:chExt cx="551190" cy="846289"/>
          </a:xfrm>
        </p:grpSpPr>
        <p:sp>
          <p:nvSpPr>
            <p:cNvPr id="11" name="Freeform 10"/>
            <p:cNvSpPr/>
            <p:nvPr/>
          </p:nvSpPr>
          <p:spPr>
            <a:xfrm>
              <a:off x="3749675" y="4997450"/>
              <a:ext cx="454025" cy="768616"/>
            </a:xfrm>
            <a:custGeom>
              <a:avLst/>
              <a:gdLst>
                <a:gd name="connsiteX0" fmla="*/ 441325 w 454025"/>
                <a:gd name="connsiteY0" fmla="*/ 692150 h 768616"/>
                <a:gd name="connsiteX1" fmla="*/ 441325 w 454025"/>
                <a:gd name="connsiteY1" fmla="*/ 692150 h 768616"/>
                <a:gd name="connsiteX2" fmla="*/ 368300 w 454025"/>
                <a:gd name="connsiteY2" fmla="*/ 708025 h 768616"/>
                <a:gd name="connsiteX3" fmla="*/ 358775 w 454025"/>
                <a:gd name="connsiteY3" fmla="*/ 711200 h 768616"/>
                <a:gd name="connsiteX4" fmla="*/ 333375 w 454025"/>
                <a:gd name="connsiteY4" fmla="*/ 717550 h 768616"/>
                <a:gd name="connsiteX5" fmla="*/ 323850 w 454025"/>
                <a:gd name="connsiteY5" fmla="*/ 723900 h 768616"/>
                <a:gd name="connsiteX6" fmla="*/ 292100 w 454025"/>
                <a:gd name="connsiteY6" fmla="*/ 730250 h 768616"/>
                <a:gd name="connsiteX7" fmla="*/ 234950 w 454025"/>
                <a:gd name="connsiteY7" fmla="*/ 739775 h 768616"/>
                <a:gd name="connsiteX8" fmla="*/ 222250 w 454025"/>
                <a:gd name="connsiteY8" fmla="*/ 746125 h 768616"/>
                <a:gd name="connsiteX9" fmla="*/ 190500 w 454025"/>
                <a:gd name="connsiteY9" fmla="*/ 752475 h 768616"/>
                <a:gd name="connsiteX10" fmla="*/ 180975 w 454025"/>
                <a:gd name="connsiteY10" fmla="*/ 755650 h 768616"/>
                <a:gd name="connsiteX11" fmla="*/ 165100 w 454025"/>
                <a:gd name="connsiteY11" fmla="*/ 758825 h 768616"/>
                <a:gd name="connsiteX12" fmla="*/ 142875 w 454025"/>
                <a:gd name="connsiteY12" fmla="*/ 768350 h 768616"/>
                <a:gd name="connsiteX13" fmla="*/ 130175 w 454025"/>
                <a:gd name="connsiteY13" fmla="*/ 768350 h 768616"/>
                <a:gd name="connsiteX14" fmla="*/ 0 w 454025"/>
                <a:gd name="connsiteY14" fmla="*/ 82550 h 768616"/>
                <a:gd name="connsiteX15" fmla="*/ 454025 w 454025"/>
                <a:gd name="connsiteY15" fmla="*/ 0 h 768616"/>
                <a:gd name="connsiteX16" fmla="*/ 441325 w 454025"/>
                <a:gd name="connsiteY16" fmla="*/ 692150 h 76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54025" h="768616">
                  <a:moveTo>
                    <a:pt x="441325" y="692150"/>
                  </a:moveTo>
                  <a:lnTo>
                    <a:pt x="441325" y="692150"/>
                  </a:lnTo>
                  <a:cubicBezTo>
                    <a:pt x="395817" y="709215"/>
                    <a:pt x="433942" y="697085"/>
                    <a:pt x="368300" y="708025"/>
                  </a:cubicBezTo>
                  <a:cubicBezTo>
                    <a:pt x="364999" y="708575"/>
                    <a:pt x="362004" y="710319"/>
                    <a:pt x="358775" y="711200"/>
                  </a:cubicBezTo>
                  <a:cubicBezTo>
                    <a:pt x="350355" y="713496"/>
                    <a:pt x="333375" y="717550"/>
                    <a:pt x="333375" y="717550"/>
                  </a:cubicBezTo>
                  <a:cubicBezTo>
                    <a:pt x="330200" y="719667"/>
                    <a:pt x="327263" y="722193"/>
                    <a:pt x="323850" y="723900"/>
                  </a:cubicBezTo>
                  <a:cubicBezTo>
                    <a:pt x="314984" y="728333"/>
                    <a:pt x="300290" y="729080"/>
                    <a:pt x="292100" y="730250"/>
                  </a:cubicBezTo>
                  <a:cubicBezTo>
                    <a:pt x="261637" y="745481"/>
                    <a:pt x="298170" y="729238"/>
                    <a:pt x="234950" y="739775"/>
                  </a:cubicBezTo>
                  <a:cubicBezTo>
                    <a:pt x="230281" y="740553"/>
                    <a:pt x="226801" y="744825"/>
                    <a:pt x="222250" y="746125"/>
                  </a:cubicBezTo>
                  <a:cubicBezTo>
                    <a:pt x="211872" y="749090"/>
                    <a:pt x="201017" y="750048"/>
                    <a:pt x="190500" y="752475"/>
                  </a:cubicBezTo>
                  <a:cubicBezTo>
                    <a:pt x="187239" y="753228"/>
                    <a:pt x="184222" y="754838"/>
                    <a:pt x="180975" y="755650"/>
                  </a:cubicBezTo>
                  <a:cubicBezTo>
                    <a:pt x="175740" y="756959"/>
                    <a:pt x="170392" y="757767"/>
                    <a:pt x="165100" y="758825"/>
                  </a:cubicBezTo>
                  <a:cubicBezTo>
                    <a:pt x="159977" y="761386"/>
                    <a:pt x="149415" y="767416"/>
                    <a:pt x="142875" y="768350"/>
                  </a:cubicBezTo>
                  <a:cubicBezTo>
                    <a:pt x="138684" y="768949"/>
                    <a:pt x="134408" y="768350"/>
                    <a:pt x="130175" y="768350"/>
                  </a:cubicBezTo>
                  <a:lnTo>
                    <a:pt x="0" y="82550"/>
                  </a:lnTo>
                  <a:lnTo>
                    <a:pt x="454025" y="0"/>
                  </a:lnTo>
                  <a:cubicBezTo>
                    <a:pt x="452967" y="232833"/>
                    <a:pt x="443442" y="576792"/>
                    <a:pt x="441325" y="692150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Bldg 1A 100.pdf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918" t="10925" r="31879" b="27826"/>
            <a:stretch/>
          </p:blipFill>
          <p:spPr>
            <a:xfrm rot="21299120">
              <a:off x="3742427" y="4969119"/>
              <a:ext cx="551190" cy="846289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1139255" y="2713216"/>
            <a:ext cx="202134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2 levels</a:t>
            </a:r>
          </a:p>
          <a:p>
            <a:r>
              <a:rPr lang="en-US" dirty="0" smtClean="0">
                <a:latin typeface="Chalkboard"/>
                <a:cs typeface="Chalkboard"/>
              </a:rPr>
              <a:t>Offices</a:t>
            </a:r>
          </a:p>
          <a:p>
            <a:r>
              <a:rPr lang="en-US" dirty="0" smtClean="0">
                <a:latin typeface="Chalkboard"/>
                <a:cs typeface="Chalkboard"/>
              </a:rPr>
              <a:t>Over head crane</a:t>
            </a:r>
          </a:p>
          <a:p>
            <a:r>
              <a:rPr lang="en-US" dirty="0" smtClean="0">
                <a:latin typeface="Chalkboard"/>
                <a:cs typeface="Chalkboard"/>
              </a:rPr>
              <a:t>Machine shop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9175" y="1436594"/>
            <a:ext cx="1698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halkboard"/>
                <a:cs typeface="Chalkboard"/>
              </a:rPr>
              <a:t>Main Hub</a:t>
            </a:r>
            <a:endParaRPr lang="en-US" sz="2800" dirty="0">
              <a:latin typeface="Chalkboard"/>
              <a:cs typeface="Chalkboar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58324" y="2126574"/>
            <a:ext cx="9521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700 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2754295" y="5264044"/>
            <a:ext cx="9521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7777032" y="3346450"/>
            <a:ext cx="81668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0 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039053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1539"/>
          <a:stretch/>
        </p:blipFill>
        <p:spPr>
          <a:xfrm>
            <a:off x="859844" y="1330894"/>
            <a:ext cx="8402324" cy="498678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63588" y="125934"/>
            <a:ext cx="4832671" cy="6434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87741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94CA"/>
                </a:solidFill>
                <a:latin typeface="+mn-lt"/>
                <a:ea typeface="+mj-ea"/>
                <a:cs typeface="Helvetica"/>
              </a:defRPr>
            </a:lvl1pPr>
          </a:lstStyle>
          <a:p>
            <a:pPr algn="l"/>
            <a:r>
              <a:rPr lang="en-US" dirty="0" smtClean="0"/>
              <a:t>Construction Budget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732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6927" y="2750955"/>
            <a:ext cx="2824901" cy="3016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halkboard"/>
                <a:cs typeface="Chalkboard"/>
              </a:rPr>
              <a:t>Other needs to be met:</a:t>
            </a:r>
          </a:p>
          <a:p>
            <a:pPr algn="ctr"/>
            <a:r>
              <a:rPr lang="en-US" dirty="0" smtClean="0">
                <a:latin typeface="Chalkboard"/>
                <a:cs typeface="Chalkboard"/>
              </a:rPr>
              <a:t>Coffee rooms </a:t>
            </a:r>
          </a:p>
          <a:p>
            <a:pPr algn="ctr"/>
            <a:r>
              <a:rPr lang="en-US" dirty="0" smtClean="0">
                <a:latin typeface="Chalkboard"/>
                <a:cs typeface="Chalkboard"/>
              </a:rPr>
              <a:t>User lounges </a:t>
            </a:r>
          </a:p>
          <a:p>
            <a:pPr algn="ctr"/>
            <a:r>
              <a:rPr lang="en-US" dirty="0">
                <a:latin typeface="Chalkboard"/>
                <a:cs typeface="Chalkboard"/>
              </a:rPr>
              <a:t>C</a:t>
            </a:r>
            <a:r>
              <a:rPr lang="en-US" dirty="0" smtClean="0">
                <a:latin typeface="Chalkboard"/>
                <a:cs typeface="Chalkboard"/>
              </a:rPr>
              <a:t>onference rooms </a:t>
            </a:r>
          </a:p>
          <a:p>
            <a:pPr algn="ctr"/>
            <a:r>
              <a:rPr lang="en-US" dirty="0">
                <a:latin typeface="Chalkboard"/>
                <a:cs typeface="Chalkboard"/>
              </a:rPr>
              <a:t>S</a:t>
            </a:r>
            <a:r>
              <a:rPr lang="en-US" dirty="0" smtClean="0">
                <a:latin typeface="Chalkboard"/>
                <a:cs typeface="Chalkboard"/>
              </a:rPr>
              <a:t>ample receiving</a:t>
            </a:r>
          </a:p>
          <a:p>
            <a:pPr algn="ctr"/>
            <a:r>
              <a:rPr lang="en-US" dirty="0">
                <a:latin typeface="Chalkboard"/>
                <a:cs typeface="Chalkboard"/>
              </a:rPr>
              <a:t>Dishwashing</a:t>
            </a:r>
            <a:endParaRPr lang="en-US" dirty="0" smtClean="0">
              <a:latin typeface="Chalkboard"/>
              <a:cs typeface="Chalkboard"/>
            </a:endParaRPr>
          </a:p>
          <a:p>
            <a:pPr algn="ctr"/>
            <a:r>
              <a:rPr lang="en-US" dirty="0" smtClean="0">
                <a:latin typeface="Chalkboard"/>
                <a:cs typeface="Chalkboard"/>
              </a:rPr>
              <a:t>Health &amp; safety</a:t>
            </a:r>
          </a:p>
          <a:p>
            <a:pPr algn="ctr"/>
            <a:r>
              <a:rPr lang="en-US" dirty="0" smtClean="0">
                <a:latin typeface="Chalkboard"/>
                <a:cs typeface="Chalkboard"/>
              </a:rPr>
              <a:t>Hall  coordinators</a:t>
            </a:r>
          </a:p>
          <a:p>
            <a:pPr algn="ctr"/>
            <a:r>
              <a:rPr lang="en-US" dirty="0" smtClean="0">
                <a:latin typeface="Chalkboard"/>
                <a:cs typeface="Chalkboard"/>
              </a:rPr>
              <a:t>Lab managers</a:t>
            </a:r>
          </a:p>
          <a:p>
            <a:pPr algn="ctr"/>
            <a:r>
              <a:rPr lang="en-US" dirty="0">
                <a:latin typeface="Chalkboard"/>
                <a:cs typeface="Chalkboard"/>
              </a:rPr>
              <a:t>Toilets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/>
          <a:srcRect r="29614"/>
          <a:stretch/>
        </p:blipFill>
        <p:spPr>
          <a:xfrm>
            <a:off x="547873" y="209766"/>
            <a:ext cx="6230460" cy="23622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882" y="2414490"/>
            <a:ext cx="2438400" cy="1600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041" y="4238127"/>
            <a:ext cx="2646405" cy="158078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9110" y="4422714"/>
            <a:ext cx="2539739" cy="169008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2141" y="2862422"/>
            <a:ext cx="1721682" cy="121871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3962" y="457777"/>
            <a:ext cx="1131256" cy="13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29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7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60" y="80011"/>
            <a:ext cx="8265542" cy="6199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53562" y="4250685"/>
            <a:ext cx="1287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halkduster"/>
                <a:cs typeface="Chalkduster"/>
              </a:rPr>
              <a:t>Target</a:t>
            </a:r>
            <a:endParaRPr lang="en-US" sz="2400" dirty="0">
              <a:solidFill>
                <a:srgbClr val="FFFFFF"/>
              </a:solidFill>
              <a:latin typeface="Chalkduster"/>
              <a:cs typeface="Chalkdust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5921" y="3105651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halkduster"/>
                <a:cs typeface="Chalkduster"/>
              </a:rPr>
              <a:t>Monolith</a:t>
            </a:r>
            <a:endParaRPr lang="en-US" sz="2400" dirty="0">
              <a:solidFill>
                <a:srgbClr val="FFFFFF"/>
              </a:solidFill>
              <a:latin typeface="Chalkduster"/>
              <a:cs typeface="Chalkdust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0261" y="4403355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halkduster"/>
                <a:cs typeface="Chalkduster"/>
              </a:rPr>
              <a:t>Chopper</a:t>
            </a:r>
            <a:endParaRPr lang="en-US" sz="2400" dirty="0">
              <a:solidFill>
                <a:srgbClr val="FFFFFF"/>
              </a:solidFill>
              <a:latin typeface="Chalkduster"/>
              <a:cs typeface="Chalkdust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6741" y="3336483"/>
            <a:ext cx="130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halkduster"/>
                <a:cs typeface="Chalkduster"/>
              </a:rPr>
              <a:t>Guide</a:t>
            </a:r>
            <a:endParaRPr lang="en-US" sz="2400" dirty="0">
              <a:solidFill>
                <a:srgbClr val="FFFFFF"/>
              </a:solidFill>
              <a:latin typeface="Chalkduster"/>
              <a:cs typeface="Chalkdust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4599" y="5456532"/>
            <a:ext cx="58875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Chalkduster"/>
                <a:cs typeface="Chalkduster"/>
              </a:rPr>
              <a:t>ESS will be what </a:t>
            </a:r>
            <a:r>
              <a:rPr lang="en-US" sz="3200" dirty="0" smtClean="0">
                <a:solidFill>
                  <a:srgbClr val="FFFFFF"/>
                </a:solidFill>
                <a:latin typeface="Chalkduster"/>
                <a:cs typeface="Chalkduster"/>
              </a:rPr>
              <a:t>we</a:t>
            </a:r>
            <a:r>
              <a:rPr lang="en-US" sz="2400" dirty="0" smtClean="0">
                <a:solidFill>
                  <a:srgbClr val="FFFFFF"/>
                </a:solidFill>
                <a:latin typeface="Chalkduster"/>
                <a:cs typeface="Chalkduster"/>
              </a:rPr>
              <a:t> make of it!</a:t>
            </a:r>
          </a:p>
        </p:txBody>
      </p:sp>
    </p:spTree>
    <p:extLst>
      <p:ext uri="{BB962C8B-B14F-4D97-AF65-F5344CB8AC3E}">
        <p14:creationId xmlns:p14="http://schemas.microsoft.com/office/powerpoint/2010/main" val="136676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KON lay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200" y="136800"/>
            <a:ext cx="6254079" cy="6290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85080" y="4951556"/>
            <a:ext cx="971540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Hall 1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317629" y="3502609"/>
            <a:ext cx="971540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Hall 2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530333" y="453117"/>
            <a:ext cx="971540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Hall 3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074731" y="1771825"/>
            <a:ext cx="1621658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Guide Hall</a:t>
            </a:r>
            <a:endParaRPr lang="en-US" sz="2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8068" y="727402"/>
            <a:ext cx="2538495" cy="643482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Instrument</a:t>
            </a:r>
            <a:br>
              <a:rPr lang="en-US" dirty="0" smtClean="0"/>
            </a:br>
            <a:r>
              <a:rPr lang="en-US" dirty="0" smtClean="0"/>
              <a:t>Halls and</a:t>
            </a:r>
            <a:br>
              <a:rPr lang="en-US" dirty="0" smtClean="0"/>
            </a:br>
            <a:r>
              <a:rPr lang="en-US" dirty="0" smtClean="0"/>
              <a:t>Target</a:t>
            </a:r>
            <a:br>
              <a:rPr lang="en-US" dirty="0" smtClean="0"/>
            </a:br>
            <a:r>
              <a:rPr lang="en-US" dirty="0" smtClean="0"/>
              <a:t>Building</a:t>
            </a:r>
            <a:endParaRPr lang="en-US" dirty="0"/>
          </a:p>
        </p:txBody>
      </p:sp>
      <p:sp>
        <p:nvSpPr>
          <p:cNvPr id="15" name="Right Brace 14"/>
          <p:cNvSpPr/>
          <p:nvPr/>
        </p:nvSpPr>
        <p:spPr>
          <a:xfrm>
            <a:off x="5077943" y="335660"/>
            <a:ext cx="374478" cy="69713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7714647" y="3369003"/>
            <a:ext cx="374478" cy="69713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/>
          <p:cNvSpPr/>
          <p:nvPr/>
        </p:nvSpPr>
        <p:spPr>
          <a:xfrm>
            <a:off x="7340169" y="4608996"/>
            <a:ext cx="374478" cy="11467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/>
          <p:cNvSpPr/>
          <p:nvPr/>
        </p:nvSpPr>
        <p:spPr>
          <a:xfrm rot="20476848">
            <a:off x="5480262" y="1125935"/>
            <a:ext cx="374478" cy="224228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96389" y="4152409"/>
            <a:ext cx="157974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 beam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39456" y="4152409"/>
            <a:ext cx="175570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Entrance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274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KON lay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200" y="136800"/>
            <a:ext cx="6254079" cy="6290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3345" y="5269029"/>
            <a:ext cx="505267" cy="38472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1A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69750" y="5853695"/>
            <a:ext cx="482693" cy="38472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1B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63285" y="3305684"/>
            <a:ext cx="320176" cy="38472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00502" y="1216596"/>
            <a:ext cx="505267" cy="38472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63286" y="311737"/>
            <a:ext cx="482693" cy="38472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3B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3589" y="125934"/>
            <a:ext cx="2097155" cy="643482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Buildings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563209" y="1122292"/>
            <a:ext cx="1450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Upgrade Area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112371" y="5866588"/>
            <a:ext cx="1450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Upgrade Area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005769" y="3136407"/>
            <a:ext cx="1450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Upgrade Area</a:t>
            </a:r>
            <a:endParaRPr lang="en-US" sz="1600" dirty="0"/>
          </a:p>
        </p:txBody>
      </p:sp>
      <p:sp>
        <p:nvSpPr>
          <p:cNvPr id="15" name="Freeform 14"/>
          <p:cNvSpPr/>
          <p:nvPr/>
        </p:nvSpPr>
        <p:spPr>
          <a:xfrm>
            <a:off x="2909219" y="2709685"/>
            <a:ext cx="2082233" cy="2407079"/>
          </a:xfrm>
          <a:custGeom>
            <a:avLst/>
            <a:gdLst>
              <a:gd name="connsiteX0" fmla="*/ 0 w 2082233"/>
              <a:gd name="connsiteY0" fmla="*/ 103427 h 2407079"/>
              <a:gd name="connsiteX1" fmla="*/ 0 w 2082233"/>
              <a:gd name="connsiteY1" fmla="*/ 103427 h 2407079"/>
              <a:gd name="connsiteX2" fmla="*/ 29535 w 2082233"/>
              <a:gd name="connsiteY2" fmla="*/ 44360 h 2407079"/>
              <a:gd name="connsiteX3" fmla="*/ 44303 w 2082233"/>
              <a:gd name="connsiteY3" fmla="*/ 22209 h 2407079"/>
              <a:gd name="connsiteX4" fmla="*/ 59071 w 2082233"/>
              <a:gd name="connsiteY4" fmla="*/ 59 h 2407079"/>
              <a:gd name="connsiteX5" fmla="*/ 1749962 w 2082233"/>
              <a:gd name="connsiteY5" fmla="*/ 989447 h 2407079"/>
              <a:gd name="connsiteX6" fmla="*/ 1388155 w 2082233"/>
              <a:gd name="connsiteY6" fmla="*/ 996831 h 2407079"/>
              <a:gd name="connsiteX7" fmla="*/ 1388155 w 2082233"/>
              <a:gd name="connsiteY7" fmla="*/ 1174035 h 2407079"/>
              <a:gd name="connsiteX8" fmla="*/ 2082233 w 2082233"/>
              <a:gd name="connsiteY8" fmla="*/ 1203569 h 2407079"/>
              <a:gd name="connsiteX9" fmla="*/ 2074849 w 2082233"/>
              <a:gd name="connsiteY9" fmla="*/ 2008370 h 2407079"/>
              <a:gd name="connsiteX10" fmla="*/ 1380772 w 2082233"/>
              <a:gd name="connsiteY10" fmla="*/ 2023137 h 2407079"/>
              <a:gd name="connsiteX11" fmla="*/ 1388155 w 2082233"/>
              <a:gd name="connsiteY11" fmla="*/ 2407079 h 2407079"/>
              <a:gd name="connsiteX12" fmla="*/ 1388155 w 2082233"/>
              <a:gd name="connsiteY12" fmla="*/ 2407079 h 240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82233" h="2407079">
                <a:moveTo>
                  <a:pt x="0" y="103427"/>
                </a:moveTo>
                <a:lnTo>
                  <a:pt x="0" y="103427"/>
                </a:lnTo>
                <a:cubicBezTo>
                  <a:pt x="9845" y="83738"/>
                  <a:pt x="18994" y="63685"/>
                  <a:pt x="29535" y="44360"/>
                </a:cubicBezTo>
                <a:cubicBezTo>
                  <a:pt x="33785" y="36569"/>
                  <a:pt x="40334" y="30146"/>
                  <a:pt x="44303" y="22209"/>
                </a:cubicBezTo>
                <a:cubicBezTo>
                  <a:pt x="56546" y="-2276"/>
                  <a:pt x="42614" y="59"/>
                  <a:pt x="59071" y="59"/>
                </a:cubicBezTo>
                <a:lnTo>
                  <a:pt x="1749962" y="989447"/>
                </a:lnTo>
                <a:lnTo>
                  <a:pt x="1388155" y="996831"/>
                </a:lnTo>
                <a:lnTo>
                  <a:pt x="1388155" y="1174035"/>
                </a:lnTo>
                <a:lnTo>
                  <a:pt x="2082233" y="1203569"/>
                </a:lnTo>
                <a:cubicBezTo>
                  <a:pt x="2079772" y="1471836"/>
                  <a:pt x="2077310" y="1740103"/>
                  <a:pt x="2074849" y="2008370"/>
                </a:cubicBezTo>
                <a:lnTo>
                  <a:pt x="1380772" y="2023137"/>
                </a:lnTo>
                <a:lnTo>
                  <a:pt x="1388155" y="2407079"/>
                </a:lnTo>
                <a:lnTo>
                  <a:pt x="1388155" y="2407079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830019" y="3824652"/>
            <a:ext cx="479948" cy="1838490"/>
          </a:xfrm>
          <a:custGeom>
            <a:avLst/>
            <a:gdLst>
              <a:gd name="connsiteX0" fmla="*/ 0 w 479948"/>
              <a:gd name="connsiteY0" fmla="*/ 1838490 h 1838490"/>
              <a:gd name="connsiteX1" fmla="*/ 0 w 479948"/>
              <a:gd name="connsiteY1" fmla="*/ 1838490 h 1838490"/>
              <a:gd name="connsiteX2" fmla="*/ 295353 w 479948"/>
              <a:gd name="connsiteY2" fmla="*/ 1838490 h 1838490"/>
              <a:gd name="connsiteX3" fmla="*/ 273201 w 479948"/>
              <a:gd name="connsiteY3" fmla="*/ 782650 h 1838490"/>
              <a:gd name="connsiteX4" fmla="*/ 472564 w 479948"/>
              <a:gd name="connsiteY4" fmla="*/ 775267 h 1838490"/>
              <a:gd name="connsiteX5" fmla="*/ 479948 w 479948"/>
              <a:gd name="connsiteY5" fmla="*/ 258422 h 1838490"/>
              <a:gd name="connsiteX6" fmla="*/ 479948 w 479948"/>
              <a:gd name="connsiteY6" fmla="*/ 258422 h 1838490"/>
              <a:gd name="connsiteX7" fmla="*/ 472564 w 479948"/>
              <a:gd name="connsiteY7" fmla="*/ 184587 h 1838490"/>
              <a:gd name="connsiteX8" fmla="*/ 206747 w 479948"/>
              <a:gd name="connsiteY8" fmla="*/ 191971 h 1838490"/>
              <a:gd name="connsiteX9" fmla="*/ 214131 w 479948"/>
              <a:gd name="connsiteY9" fmla="*/ 0 h 1838490"/>
              <a:gd name="connsiteX10" fmla="*/ 214131 w 479948"/>
              <a:gd name="connsiteY10" fmla="*/ 0 h 183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9948" h="1838490">
                <a:moveTo>
                  <a:pt x="0" y="1838490"/>
                </a:moveTo>
                <a:lnTo>
                  <a:pt x="0" y="1838490"/>
                </a:lnTo>
                <a:lnTo>
                  <a:pt x="295353" y="1838490"/>
                </a:lnTo>
                <a:lnTo>
                  <a:pt x="273201" y="782650"/>
                </a:lnTo>
                <a:lnTo>
                  <a:pt x="472564" y="775267"/>
                </a:lnTo>
                <a:lnTo>
                  <a:pt x="479948" y="258422"/>
                </a:lnTo>
                <a:lnTo>
                  <a:pt x="479948" y="258422"/>
                </a:lnTo>
                <a:cubicBezTo>
                  <a:pt x="472292" y="189525"/>
                  <a:pt x="472564" y="214258"/>
                  <a:pt x="472564" y="184587"/>
                </a:cubicBezTo>
                <a:lnTo>
                  <a:pt x="206747" y="191971"/>
                </a:lnTo>
                <a:lnTo>
                  <a:pt x="214131" y="0"/>
                </a:lnTo>
                <a:lnTo>
                  <a:pt x="214131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5077943" y="335660"/>
            <a:ext cx="4211226" cy="5420120"/>
            <a:chOff x="5077943" y="335660"/>
            <a:chExt cx="4211226" cy="5420120"/>
          </a:xfrm>
        </p:grpSpPr>
        <p:sp>
          <p:nvSpPr>
            <p:cNvPr id="18" name="TextBox 17"/>
            <p:cNvSpPr txBox="1"/>
            <p:nvPr/>
          </p:nvSpPr>
          <p:spPr>
            <a:xfrm>
              <a:off x="7985080" y="4951556"/>
              <a:ext cx="971540" cy="46166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tint val="100000"/>
                    <a:shade val="100000"/>
                    <a:satMod val="130000"/>
                    <a:alpha val="33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  <a:alpha val="33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smtClean="0"/>
                <a:t>Hall 1</a:t>
              </a:r>
              <a:endParaRPr lang="en-US" sz="2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17629" y="3502609"/>
              <a:ext cx="971540" cy="46166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tint val="100000"/>
                    <a:shade val="100000"/>
                    <a:satMod val="130000"/>
                    <a:alpha val="33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  <a:alpha val="33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smtClean="0"/>
                <a:t>Hall 2</a:t>
              </a:r>
              <a:endParaRPr lang="en-US" sz="2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530333" y="453117"/>
              <a:ext cx="971540" cy="46166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tint val="100000"/>
                    <a:shade val="100000"/>
                    <a:satMod val="130000"/>
                    <a:alpha val="27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  <a:alpha val="27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smtClean="0"/>
                <a:t>Hall 3</a:t>
              </a:r>
              <a:endParaRPr lang="en-US" sz="2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74731" y="1771825"/>
              <a:ext cx="1621658" cy="46166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tint val="100000"/>
                    <a:shade val="100000"/>
                    <a:satMod val="130000"/>
                    <a:alpha val="30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  <a:alpha val="30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smtClean="0"/>
                <a:t>Guide Hall</a:t>
              </a:r>
              <a:endParaRPr lang="en-US" sz="2400" dirty="0"/>
            </a:p>
          </p:txBody>
        </p:sp>
        <p:sp>
          <p:nvSpPr>
            <p:cNvPr id="22" name="Right Brace 21"/>
            <p:cNvSpPr/>
            <p:nvPr/>
          </p:nvSpPr>
          <p:spPr>
            <a:xfrm>
              <a:off x="5077943" y="335660"/>
              <a:ext cx="374478" cy="697138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Brace 23"/>
            <p:cNvSpPr/>
            <p:nvPr/>
          </p:nvSpPr>
          <p:spPr>
            <a:xfrm>
              <a:off x="7340169" y="4608996"/>
              <a:ext cx="374478" cy="114678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Brace 24"/>
            <p:cNvSpPr/>
            <p:nvPr/>
          </p:nvSpPr>
          <p:spPr>
            <a:xfrm rot="20476848">
              <a:off x="5480262" y="1125935"/>
              <a:ext cx="374478" cy="224228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8598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KON lay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200" y="136800"/>
            <a:ext cx="6254079" cy="6290653"/>
          </a:xfrm>
          <a:prstGeom prst="rect">
            <a:avLst/>
          </a:prstGeom>
        </p:spPr>
      </p:pic>
      <p:sp>
        <p:nvSpPr>
          <p:cNvPr id="3" name="Oval 2"/>
          <p:cNvSpPr>
            <a:spLocks noChangeAspect="1"/>
          </p:cNvSpPr>
          <p:nvPr/>
        </p:nvSpPr>
        <p:spPr>
          <a:xfrm>
            <a:off x="4675372" y="2978152"/>
            <a:ext cx="2642667" cy="2641823"/>
          </a:xfrm>
          <a:prstGeom prst="ellipse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5336038" y="3638607"/>
            <a:ext cx="1321334" cy="1320912"/>
          </a:xfrm>
          <a:prstGeom prst="ellipse">
            <a:avLst/>
          </a:prstGeom>
          <a:noFill/>
          <a:ln w="635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04644" y="3579553"/>
            <a:ext cx="6858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LoKI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49432" y="5134264"/>
            <a:ext cx="79380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ODIN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8160641">
            <a:off x="2514174" y="2041129"/>
            <a:ext cx="7360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NMX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280" y="194309"/>
            <a:ext cx="2546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Chalkboard"/>
                <a:cs typeface="Chalkboard"/>
              </a:rPr>
              <a:t>50 meters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280" y="2692292"/>
            <a:ext cx="27448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Chalkboard"/>
                <a:cs typeface="Chalkboard"/>
              </a:rPr>
              <a:t>100 meters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280" y="5135029"/>
            <a:ext cx="28463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Chalkboard"/>
                <a:cs typeface="Chalkboard"/>
              </a:rPr>
              <a:t>200 meters</a:t>
            </a:r>
            <a:endParaRPr lang="en-US" sz="4000" dirty="0">
              <a:solidFill>
                <a:schemeClr val="accent3">
                  <a:lumMod val="7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3354038" y="1657240"/>
            <a:ext cx="5285334" cy="5283646"/>
          </a:xfrm>
          <a:prstGeom prst="ellipse">
            <a:avLst/>
          </a:prstGeom>
          <a:noFill/>
          <a:ln w="635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395639" y="375100"/>
            <a:ext cx="180995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155 m – 175 m</a:t>
            </a:r>
            <a:endParaRPr lang="en-US" dirty="0"/>
          </a:p>
        </p:txBody>
      </p:sp>
      <p:sp>
        <p:nvSpPr>
          <p:cNvPr id="31" name="Right Brace 30"/>
          <p:cNvSpPr/>
          <p:nvPr/>
        </p:nvSpPr>
        <p:spPr>
          <a:xfrm rot="20627780">
            <a:off x="5017490" y="355986"/>
            <a:ext cx="374478" cy="546252"/>
          </a:xfrm>
          <a:prstGeom prst="rightBrace">
            <a:avLst>
              <a:gd name="adj1" fmla="val 36123"/>
              <a:gd name="adj2" fmla="val 4952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73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sid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460"/>
            <a:ext cx="9756775" cy="541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83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ier_0006_Layer 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260"/>
            <a:ext cx="9756775" cy="592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35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1349" r="8674" b="4696"/>
          <a:stretch/>
        </p:blipFill>
        <p:spPr>
          <a:xfrm>
            <a:off x="534790" y="1048457"/>
            <a:ext cx="8687195" cy="521275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3589" y="125934"/>
            <a:ext cx="8490230" cy="6434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87741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94CA"/>
                </a:solidFill>
                <a:latin typeface="+mn-lt"/>
                <a:ea typeface="+mj-ea"/>
                <a:cs typeface="Helvetica"/>
              </a:defRPr>
            </a:lvl1pPr>
          </a:lstStyle>
          <a:p>
            <a:pPr algn="l"/>
            <a:r>
              <a:rPr lang="en-US" dirty="0" smtClean="0"/>
              <a:t>Science Drivers for the Reference Suite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025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56" y="1194007"/>
            <a:ext cx="8499263" cy="506171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3589" y="125934"/>
            <a:ext cx="8490230" cy="6434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87741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94CA"/>
                </a:solidFill>
                <a:latin typeface="+mn-lt"/>
                <a:ea typeface="+mj-ea"/>
                <a:cs typeface="Helvetica"/>
              </a:defRPr>
            </a:lvl1pPr>
          </a:lstStyle>
          <a:p>
            <a:pPr algn="l"/>
            <a:r>
              <a:rPr lang="en-US" dirty="0" smtClean="0"/>
              <a:t>Scope </a:t>
            </a:r>
            <a:r>
              <a:rPr lang="en-US" smtClean="0"/>
              <a:t>and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514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KON layout.png"/>
          <p:cNvPicPr>
            <a:picLocks noChangeAspect="1"/>
          </p:cNvPicPr>
          <p:nvPr/>
        </p:nvPicPr>
        <p:blipFill>
          <a:blip r:embed="rId3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200" y="136800"/>
            <a:ext cx="6254079" cy="629065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48998" y="447675"/>
            <a:ext cx="1018901" cy="835025"/>
            <a:chOff x="3148998" y="447675"/>
            <a:chExt cx="1018901" cy="835025"/>
          </a:xfrm>
        </p:grpSpPr>
        <p:sp>
          <p:nvSpPr>
            <p:cNvPr id="9" name="Freeform 8"/>
            <p:cNvSpPr/>
            <p:nvPr/>
          </p:nvSpPr>
          <p:spPr>
            <a:xfrm>
              <a:off x="3152775" y="447675"/>
              <a:ext cx="996950" cy="835025"/>
            </a:xfrm>
            <a:custGeom>
              <a:avLst/>
              <a:gdLst>
                <a:gd name="connsiteX0" fmla="*/ 206375 w 996950"/>
                <a:gd name="connsiteY0" fmla="*/ 835025 h 835025"/>
                <a:gd name="connsiteX1" fmla="*/ 206375 w 996950"/>
                <a:gd name="connsiteY1" fmla="*/ 835025 h 835025"/>
                <a:gd name="connsiteX2" fmla="*/ 0 w 996950"/>
                <a:gd name="connsiteY2" fmla="*/ 527050 h 835025"/>
                <a:gd name="connsiteX3" fmla="*/ 800100 w 996950"/>
                <a:gd name="connsiteY3" fmla="*/ 0 h 835025"/>
                <a:gd name="connsiteX4" fmla="*/ 996950 w 996950"/>
                <a:gd name="connsiteY4" fmla="*/ 292100 h 835025"/>
                <a:gd name="connsiteX5" fmla="*/ 879475 w 996950"/>
                <a:gd name="connsiteY5" fmla="*/ 358775 h 835025"/>
                <a:gd name="connsiteX6" fmla="*/ 784225 w 996950"/>
                <a:gd name="connsiteY6" fmla="*/ 422275 h 835025"/>
                <a:gd name="connsiteX7" fmla="*/ 682625 w 996950"/>
                <a:gd name="connsiteY7" fmla="*/ 482600 h 835025"/>
                <a:gd name="connsiteX8" fmla="*/ 587375 w 996950"/>
                <a:gd name="connsiteY8" fmla="*/ 542925 h 835025"/>
                <a:gd name="connsiteX9" fmla="*/ 492125 w 996950"/>
                <a:gd name="connsiteY9" fmla="*/ 612775 h 835025"/>
                <a:gd name="connsiteX10" fmla="*/ 400050 w 996950"/>
                <a:gd name="connsiteY10" fmla="*/ 685800 h 835025"/>
                <a:gd name="connsiteX11" fmla="*/ 301625 w 996950"/>
                <a:gd name="connsiteY11" fmla="*/ 758825 h 835025"/>
                <a:gd name="connsiteX12" fmla="*/ 206375 w 996950"/>
                <a:gd name="connsiteY12" fmla="*/ 835025 h 83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6950" h="835025">
                  <a:moveTo>
                    <a:pt x="206375" y="835025"/>
                  </a:moveTo>
                  <a:lnTo>
                    <a:pt x="206375" y="835025"/>
                  </a:lnTo>
                  <a:lnTo>
                    <a:pt x="0" y="527050"/>
                  </a:lnTo>
                  <a:lnTo>
                    <a:pt x="800100" y="0"/>
                  </a:lnTo>
                  <a:lnTo>
                    <a:pt x="996950" y="292100"/>
                  </a:lnTo>
                  <a:lnTo>
                    <a:pt x="879475" y="358775"/>
                  </a:lnTo>
                  <a:lnTo>
                    <a:pt x="784225" y="422275"/>
                  </a:lnTo>
                  <a:lnTo>
                    <a:pt x="682625" y="482600"/>
                  </a:lnTo>
                  <a:lnTo>
                    <a:pt x="587375" y="542925"/>
                  </a:lnTo>
                  <a:lnTo>
                    <a:pt x="492125" y="612775"/>
                  </a:lnTo>
                  <a:lnTo>
                    <a:pt x="400050" y="685800"/>
                  </a:lnTo>
                  <a:lnTo>
                    <a:pt x="301625" y="758825"/>
                  </a:lnTo>
                  <a:lnTo>
                    <a:pt x="206375" y="835025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Bldg 3B 100.pdf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829" t="32122" r="25517" b="40116"/>
            <a:stretch/>
          </p:blipFill>
          <p:spPr>
            <a:xfrm rot="19542857">
              <a:off x="3148998" y="657213"/>
              <a:ext cx="1018901" cy="37978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742427" y="4969119"/>
            <a:ext cx="551190" cy="846289"/>
            <a:chOff x="3742427" y="4969119"/>
            <a:chExt cx="551190" cy="846289"/>
          </a:xfrm>
        </p:grpSpPr>
        <p:sp>
          <p:nvSpPr>
            <p:cNvPr id="12" name="Freeform 11"/>
            <p:cNvSpPr/>
            <p:nvPr/>
          </p:nvSpPr>
          <p:spPr>
            <a:xfrm>
              <a:off x="3749675" y="4997450"/>
              <a:ext cx="454025" cy="768616"/>
            </a:xfrm>
            <a:custGeom>
              <a:avLst/>
              <a:gdLst>
                <a:gd name="connsiteX0" fmla="*/ 441325 w 454025"/>
                <a:gd name="connsiteY0" fmla="*/ 692150 h 768616"/>
                <a:gd name="connsiteX1" fmla="*/ 441325 w 454025"/>
                <a:gd name="connsiteY1" fmla="*/ 692150 h 768616"/>
                <a:gd name="connsiteX2" fmla="*/ 368300 w 454025"/>
                <a:gd name="connsiteY2" fmla="*/ 708025 h 768616"/>
                <a:gd name="connsiteX3" fmla="*/ 358775 w 454025"/>
                <a:gd name="connsiteY3" fmla="*/ 711200 h 768616"/>
                <a:gd name="connsiteX4" fmla="*/ 333375 w 454025"/>
                <a:gd name="connsiteY4" fmla="*/ 717550 h 768616"/>
                <a:gd name="connsiteX5" fmla="*/ 323850 w 454025"/>
                <a:gd name="connsiteY5" fmla="*/ 723900 h 768616"/>
                <a:gd name="connsiteX6" fmla="*/ 292100 w 454025"/>
                <a:gd name="connsiteY6" fmla="*/ 730250 h 768616"/>
                <a:gd name="connsiteX7" fmla="*/ 234950 w 454025"/>
                <a:gd name="connsiteY7" fmla="*/ 739775 h 768616"/>
                <a:gd name="connsiteX8" fmla="*/ 222250 w 454025"/>
                <a:gd name="connsiteY8" fmla="*/ 746125 h 768616"/>
                <a:gd name="connsiteX9" fmla="*/ 190500 w 454025"/>
                <a:gd name="connsiteY9" fmla="*/ 752475 h 768616"/>
                <a:gd name="connsiteX10" fmla="*/ 180975 w 454025"/>
                <a:gd name="connsiteY10" fmla="*/ 755650 h 768616"/>
                <a:gd name="connsiteX11" fmla="*/ 165100 w 454025"/>
                <a:gd name="connsiteY11" fmla="*/ 758825 h 768616"/>
                <a:gd name="connsiteX12" fmla="*/ 142875 w 454025"/>
                <a:gd name="connsiteY12" fmla="*/ 768350 h 768616"/>
                <a:gd name="connsiteX13" fmla="*/ 130175 w 454025"/>
                <a:gd name="connsiteY13" fmla="*/ 768350 h 768616"/>
                <a:gd name="connsiteX14" fmla="*/ 0 w 454025"/>
                <a:gd name="connsiteY14" fmla="*/ 82550 h 768616"/>
                <a:gd name="connsiteX15" fmla="*/ 454025 w 454025"/>
                <a:gd name="connsiteY15" fmla="*/ 0 h 768616"/>
                <a:gd name="connsiteX16" fmla="*/ 441325 w 454025"/>
                <a:gd name="connsiteY16" fmla="*/ 692150 h 76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54025" h="768616">
                  <a:moveTo>
                    <a:pt x="441325" y="692150"/>
                  </a:moveTo>
                  <a:lnTo>
                    <a:pt x="441325" y="692150"/>
                  </a:lnTo>
                  <a:cubicBezTo>
                    <a:pt x="395817" y="709215"/>
                    <a:pt x="433942" y="697085"/>
                    <a:pt x="368300" y="708025"/>
                  </a:cubicBezTo>
                  <a:cubicBezTo>
                    <a:pt x="364999" y="708575"/>
                    <a:pt x="362004" y="710319"/>
                    <a:pt x="358775" y="711200"/>
                  </a:cubicBezTo>
                  <a:cubicBezTo>
                    <a:pt x="350355" y="713496"/>
                    <a:pt x="333375" y="717550"/>
                    <a:pt x="333375" y="717550"/>
                  </a:cubicBezTo>
                  <a:cubicBezTo>
                    <a:pt x="330200" y="719667"/>
                    <a:pt x="327263" y="722193"/>
                    <a:pt x="323850" y="723900"/>
                  </a:cubicBezTo>
                  <a:cubicBezTo>
                    <a:pt x="314984" y="728333"/>
                    <a:pt x="300290" y="729080"/>
                    <a:pt x="292100" y="730250"/>
                  </a:cubicBezTo>
                  <a:cubicBezTo>
                    <a:pt x="261637" y="745481"/>
                    <a:pt x="298170" y="729238"/>
                    <a:pt x="234950" y="739775"/>
                  </a:cubicBezTo>
                  <a:cubicBezTo>
                    <a:pt x="230281" y="740553"/>
                    <a:pt x="226801" y="744825"/>
                    <a:pt x="222250" y="746125"/>
                  </a:cubicBezTo>
                  <a:cubicBezTo>
                    <a:pt x="211872" y="749090"/>
                    <a:pt x="201017" y="750048"/>
                    <a:pt x="190500" y="752475"/>
                  </a:cubicBezTo>
                  <a:cubicBezTo>
                    <a:pt x="187239" y="753228"/>
                    <a:pt x="184222" y="754838"/>
                    <a:pt x="180975" y="755650"/>
                  </a:cubicBezTo>
                  <a:cubicBezTo>
                    <a:pt x="175740" y="756959"/>
                    <a:pt x="170392" y="757767"/>
                    <a:pt x="165100" y="758825"/>
                  </a:cubicBezTo>
                  <a:cubicBezTo>
                    <a:pt x="159977" y="761386"/>
                    <a:pt x="149415" y="767416"/>
                    <a:pt x="142875" y="768350"/>
                  </a:cubicBezTo>
                  <a:cubicBezTo>
                    <a:pt x="138684" y="768949"/>
                    <a:pt x="134408" y="768350"/>
                    <a:pt x="130175" y="768350"/>
                  </a:cubicBezTo>
                  <a:lnTo>
                    <a:pt x="0" y="82550"/>
                  </a:lnTo>
                  <a:lnTo>
                    <a:pt x="454025" y="0"/>
                  </a:lnTo>
                  <a:cubicBezTo>
                    <a:pt x="452967" y="232833"/>
                    <a:pt x="443442" y="576792"/>
                    <a:pt x="441325" y="692150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Bldg 1A 100.pdf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918" t="10925" r="31879" b="27826"/>
            <a:stretch/>
          </p:blipFill>
          <p:spPr>
            <a:xfrm rot="21299120">
              <a:off x="3742427" y="4969119"/>
              <a:ext cx="551190" cy="84628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081577" y="3277467"/>
            <a:ext cx="629453" cy="811926"/>
            <a:chOff x="7081577" y="3277467"/>
            <a:chExt cx="629453" cy="811926"/>
          </a:xfrm>
        </p:grpSpPr>
        <p:sp>
          <p:nvSpPr>
            <p:cNvPr id="18" name="Freeform 17"/>
            <p:cNvSpPr/>
            <p:nvPr/>
          </p:nvSpPr>
          <p:spPr>
            <a:xfrm>
              <a:off x="7175500" y="3346450"/>
              <a:ext cx="508000" cy="628650"/>
            </a:xfrm>
            <a:custGeom>
              <a:avLst/>
              <a:gdLst>
                <a:gd name="connsiteX0" fmla="*/ 6350 w 508000"/>
                <a:gd name="connsiteY0" fmla="*/ 69850 h 628650"/>
                <a:gd name="connsiteX1" fmla="*/ 6350 w 508000"/>
                <a:gd name="connsiteY1" fmla="*/ 69850 h 628650"/>
                <a:gd name="connsiteX2" fmla="*/ 44450 w 508000"/>
                <a:gd name="connsiteY2" fmla="*/ 57150 h 628650"/>
                <a:gd name="connsiteX3" fmla="*/ 57150 w 508000"/>
                <a:gd name="connsiteY3" fmla="*/ 57150 h 628650"/>
                <a:gd name="connsiteX4" fmla="*/ 419100 w 508000"/>
                <a:gd name="connsiteY4" fmla="*/ 0 h 628650"/>
                <a:gd name="connsiteX5" fmla="*/ 508000 w 508000"/>
                <a:gd name="connsiteY5" fmla="*/ 561975 h 628650"/>
                <a:gd name="connsiteX6" fmla="*/ 0 w 508000"/>
                <a:gd name="connsiteY6" fmla="*/ 628650 h 628650"/>
                <a:gd name="connsiteX7" fmla="*/ 6350 w 508000"/>
                <a:gd name="connsiteY7" fmla="*/ 6985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8000" h="628650">
                  <a:moveTo>
                    <a:pt x="6350" y="69850"/>
                  </a:moveTo>
                  <a:lnTo>
                    <a:pt x="6350" y="69850"/>
                  </a:lnTo>
                  <a:cubicBezTo>
                    <a:pt x="13588" y="67136"/>
                    <a:pt x="33714" y="58492"/>
                    <a:pt x="44450" y="57150"/>
                  </a:cubicBezTo>
                  <a:cubicBezTo>
                    <a:pt x="48651" y="56625"/>
                    <a:pt x="52917" y="57150"/>
                    <a:pt x="57150" y="57150"/>
                  </a:cubicBezTo>
                  <a:lnTo>
                    <a:pt x="419100" y="0"/>
                  </a:lnTo>
                  <a:lnTo>
                    <a:pt x="508000" y="561975"/>
                  </a:lnTo>
                  <a:lnTo>
                    <a:pt x="0" y="628650"/>
                  </a:lnTo>
                  <a:cubicBezTo>
                    <a:pt x="1058" y="439208"/>
                    <a:pt x="5292" y="162983"/>
                    <a:pt x="6350" y="69850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Bldg 2 100.pdf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462" t="20230" r="30402" b="35757"/>
            <a:stretch/>
          </p:blipFill>
          <p:spPr>
            <a:xfrm rot="4797129">
              <a:off x="6990341" y="3368703"/>
              <a:ext cx="811926" cy="629453"/>
            </a:xfrm>
            <a:prstGeom prst="rect">
              <a:avLst/>
            </a:prstGeom>
          </p:spPr>
        </p:pic>
      </p:grpSp>
      <p:cxnSp>
        <p:nvCxnSpPr>
          <p:cNvPr id="22" name="Straight Arrow Connector 21"/>
          <p:cNvCxnSpPr/>
          <p:nvPr/>
        </p:nvCxnSpPr>
        <p:spPr>
          <a:xfrm flipH="1" flipV="1">
            <a:off x="3891001" y="1098913"/>
            <a:ext cx="1008778" cy="77464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329550" y="2698997"/>
            <a:ext cx="885349" cy="213802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762072" y="2707971"/>
            <a:ext cx="1175222" cy="92204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175500" y="1753327"/>
            <a:ext cx="135407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8689" y="1137774"/>
            <a:ext cx="30572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halkboard SE Regular"/>
                <a:cs typeface="Chalkboard SE Regular"/>
              </a:rPr>
              <a:t>Chemistry &amp; </a:t>
            </a:r>
          </a:p>
          <a:p>
            <a:r>
              <a:rPr lang="en-US" sz="4000" dirty="0" smtClean="0">
                <a:latin typeface="Chalkboard SE Regular"/>
                <a:cs typeface="Chalkboard SE Regular"/>
              </a:rPr>
              <a:t>Physics</a:t>
            </a:r>
            <a:endParaRPr lang="en-US" sz="4000" dirty="0">
              <a:latin typeface="Chalkboard SE Regular"/>
              <a:cs typeface="Chalkboard SE Regular"/>
            </a:endParaRP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63589" y="125934"/>
            <a:ext cx="2349349" cy="643482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User Labs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54450" y="384695"/>
            <a:ext cx="9521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2676675" y="5262959"/>
            <a:ext cx="9521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280 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7756212" y="3366119"/>
            <a:ext cx="9521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229020" y="2380281"/>
            <a:ext cx="3324262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Furnace room</a:t>
            </a:r>
          </a:p>
          <a:p>
            <a:endParaRPr lang="en-US" dirty="0"/>
          </a:p>
          <a:p>
            <a:r>
              <a:rPr lang="en-US" dirty="0" smtClean="0"/>
              <a:t>Sealing and encapsulation</a:t>
            </a:r>
          </a:p>
          <a:p>
            <a:endParaRPr lang="en-US" dirty="0"/>
          </a:p>
          <a:p>
            <a:r>
              <a:rPr lang="en-US" dirty="0" smtClean="0"/>
              <a:t>Thin film prep</a:t>
            </a:r>
          </a:p>
          <a:p>
            <a:endParaRPr lang="en-US" dirty="0" smtClean="0"/>
          </a:p>
          <a:p>
            <a:r>
              <a:rPr lang="en-US" dirty="0" smtClean="0"/>
              <a:t>Cutting, orienting, co-aligning, and sample mounting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14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PPT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4C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PPT template.potx</Template>
  <TotalTime>17291</TotalTime>
  <Words>291</Words>
  <Application>Microsoft Macintosh PowerPoint</Application>
  <PresentationFormat>Custom</PresentationFormat>
  <Paragraphs>135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ESS PPT template</vt:lpstr>
      <vt:lpstr>PowerPoint Presentation</vt:lpstr>
      <vt:lpstr>Instrument Halls and Target Building</vt:lpstr>
      <vt:lpstr>Buildings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User Labs</vt:lpstr>
      <vt:lpstr>PowerPoint Presentation</vt:lpstr>
      <vt:lpstr>User Labs</vt:lpstr>
      <vt:lpstr>User Labs</vt:lpstr>
      <vt:lpstr>PowerPoint Presentation</vt:lpstr>
      <vt:lpstr>User Labs</vt:lpstr>
      <vt:lpstr>PowerPoint Presentation</vt:lpstr>
      <vt:lpstr>PowerPoint Presentation</vt:lpstr>
      <vt:lpstr>PowerPoint Presentation</vt:lpstr>
      <vt:lpstr>PowerPoint Presentation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McFaul</dc:creator>
  <cp:lastModifiedBy>ESS User</cp:lastModifiedBy>
  <cp:revision>150</cp:revision>
  <cp:lastPrinted>2014-02-26T08:12:23Z</cp:lastPrinted>
  <dcterms:created xsi:type="dcterms:W3CDTF">2013-05-31T12:46:48Z</dcterms:created>
  <dcterms:modified xsi:type="dcterms:W3CDTF">2014-02-27T07:53:27Z</dcterms:modified>
</cp:coreProperties>
</file>