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90" r:id="rId2"/>
    <p:sldMasterId id="2147483702" r:id="rId3"/>
    <p:sldMasterId id="2147483718" r:id="rId4"/>
    <p:sldMasterId id="2147483730" r:id="rId5"/>
    <p:sldMasterId id="2147483742" r:id="rId6"/>
  </p:sldMasterIdLst>
  <p:notesMasterIdLst>
    <p:notesMasterId r:id="rId62"/>
  </p:notesMasterIdLst>
  <p:sldIdLst>
    <p:sldId id="282" r:id="rId7"/>
    <p:sldId id="319" r:id="rId8"/>
    <p:sldId id="273" r:id="rId9"/>
    <p:sldId id="259" r:id="rId10"/>
    <p:sldId id="331" r:id="rId11"/>
    <p:sldId id="322" r:id="rId12"/>
    <p:sldId id="329" r:id="rId13"/>
    <p:sldId id="325" r:id="rId14"/>
    <p:sldId id="324" r:id="rId15"/>
    <p:sldId id="333" r:id="rId16"/>
    <p:sldId id="326" r:id="rId17"/>
    <p:sldId id="327" r:id="rId18"/>
    <p:sldId id="332" r:id="rId19"/>
    <p:sldId id="328" r:id="rId20"/>
    <p:sldId id="330" r:id="rId21"/>
    <p:sldId id="279" r:id="rId22"/>
    <p:sldId id="287" r:id="rId23"/>
    <p:sldId id="258" r:id="rId24"/>
    <p:sldId id="283" r:id="rId25"/>
    <p:sldId id="289" r:id="rId26"/>
    <p:sldId id="317" r:id="rId27"/>
    <p:sldId id="296" r:id="rId28"/>
    <p:sldId id="297" r:id="rId29"/>
    <p:sldId id="298" r:id="rId30"/>
    <p:sldId id="299" r:id="rId31"/>
    <p:sldId id="306" r:id="rId32"/>
    <p:sldId id="350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1" r:id="rId59"/>
    <p:sldId id="360" r:id="rId60"/>
    <p:sldId id="321" r:id="rId61"/>
  </p:sldIdLst>
  <p:sldSz cx="9144000" cy="6858000" type="screen4x3"/>
  <p:notesSz cx="6858000" cy="9144000"/>
  <p:defaultTextStyle>
    <a:defPPr>
      <a:defRPr lang="en-US"/>
    </a:defPPr>
    <a:lvl1pPr marL="0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4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2336" y="-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F984BF-CBDF-BE42-9977-AEB5133DD5FE}" type="doc">
      <dgm:prSet loTypeId="urn:microsoft.com/office/officeart/2005/8/layout/hChevron3" loCatId="" qsTypeId="urn:microsoft.com/office/officeart/2005/8/quickstyle/3D2" qsCatId="3D" csTypeId="urn:microsoft.com/office/officeart/2005/8/colors/colorful4" csCatId="colorful" phldr="1"/>
      <dgm:spPr/>
    </dgm:pt>
    <dgm:pt modelId="{0607AE4F-B5E8-6C4F-8F71-19FCA27CBBB4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-US" sz="2400" dirty="0" smtClean="0"/>
            <a:t>Phase 1</a:t>
          </a:r>
          <a:endParaRPr lang="en-US" sz="2400" dirty="0"/>
        </a:p>
      </dgm:t>
    </dgm:pt>
    <dgm:pt modelId="{C35AF04C-AD51-D64C-B7F8-6506ADA278A3}" type="parTrans" cxnId="{F885AE43-637F-F74E-8202-EA4661C15446}">
      <dgm:prSet/>
      <dgm:spPr/>
      <dgm:t>
        <a:bodyPr/>
        <a:lstStyle/>
        <a:p>
          <a:endParaRPr lang="en-US" sz="2400"/>
        </a:p>
      </dgm:t>
    </dgm:pt>
    <dgm:pt modelId="{4944E07B-9C00-FF4E-874F-621B919F9D52}" type="sibTrans" cxnId="{F885AE43-637F-F74E-8202-EA4661C15446}">
      <dgm:prSet/>
      <dgm:spPr/>
      <dgm:t>
        <a:bodyPr/>
        <a:lstStyle/>
        <a:p>
          <a:endParaRPr lang="en-US" sz="2400"/>
        </a:p>
      </dgm:t>
    </dgm:pt>
    <dgm:pt modelId="{CD5AEBDD-BE8F-5246-A063-CD710580AAFC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400" dirty="0" smtClean="0"/>
            <a:t>Phase 2</a:t>
          </a:r>
          <a:endParaRPr lang="en-US" sz="2400" dirty="0"/>
        </a:p>
      </dgm:t>
    </dgm:pt>
    <dgm:pt modelId="{5B878D1E-8986-C343-AD40-F10E69F5F4C3}" type="parTrans" cxnId="{BFC34156-E8EA-964E-8368-EDC53642E341}">
      <dgm:prSet/>
      <dgm:spPr/>
      <dgm:t>
        <a:bodyPr/>
        <a:lstStyle/>
        <a:p>
          <a:endParaRPr lang="en-US" sz="2400"/>
        </a:p>
      </dgm:t>
    </dgm:pt>
    <dgm:pt modelId="{9B98DCC7-7A81-704B-B1FE-05188F430602}" type="sibTrans" cxnId="{BFC34156-E8EA-964E-8368-EDC53642E341}">
      <dgm:prSet/>
      <dgm:spPr/>
      <dgm:t>
        <a:bodyPr/>
        <a:lstStyle/>
        <a:p>
          <a:endParaRPr lang="en-US" sz="2400"/>
        </a:p>
      </dgm:t>
    </dgm:pt>
    <dgm:pt modelId="{D38FB924-407F-EB4E-A17B-23061D112529}" type="pres">
      <dgm:prSet presAssocID="{7AF984BF-CBDF-BE42-9977-AEB5133DD5FE}" presName="Name0" presStyleCnt="0">
        <dgm:presLayoutVars>
          <dgm:dir/>
          <dgm:resizeHandles val="exact"/>
        </dgm:presLayoutVars>
      </dgm:prSet>
      <dgm:spPr/>
    </dgm:pt>
    <dgm:pt modelId="{FD6B775D-33AD-234F-94B8-F01B7776C689}" type="pres">
      <dgm:prSet presAssocID="{0607AE4F-B5E8-6C4F-8F71-19FCA27CBBB4}" presName="parTxOnly" presStyleLbl="node1" presStyleIdx="0" presStyleCnt="2" custScaleX="19014" custLinFactX="-7485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61418B-AC4E-7C49-B51C-3B2D984E325C}" type="pres">
      <dgm:prSet presAssocID="{4944E07B-9C00-FF4E-874F-621B919F9D52}" presName="parSpace" presStyleCnt="0"/>
      <dgm:spPr/>
    </dgm:pt>
    <dgm:pt modelId="{6149B627-D58D-1D4A-B901-1A6E788C8E9B}" type="pres">
      <dgm:prSet presAssocID="{CD5AEBDD-BE8F-5246-A063-CD710580AAFC}" presName="parTxOnly" presStyleLbl="node1" presStyleIdx="1" presStyleCnt="2" custScaleX="64578" custLinFactNeighborX="-103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0C058C-FB81-4348-A77F-0E970A709019}" type="presOf" srcId="{0607AE4F-B5E8-6C4F-8F71-19FCA27CBBB4}" destId="{FD6B775D-33AD-234F-94B8-F01B7776C689}" srcOrd="0" destOrd="0" presId="urn:microsoft.com/office/officeart/2005/8/layout/hChevron3"/>
    <dgm:cxn modelId="{CFEFF8B3-D57D-DE44-B00D-C4252064E7E7}" type="presOf" srcId="{7AF984BF-CBDF-BE42-9977-AEB5133DD5FE}" destId="{D38FB924-407F-EB4E-A17B-23061D112529}" srcOrd="0" destOrd="0" presId="urn:microsoft.com/office/officeart/2005/8/layout/hChevron3"/>
    <dgm:cxn modelId="{F885AE43-637F-F74E-8202-EA4661C15446}" srcId="{7AF984BF-CBDF-BE42-9977-AEB5133DD5FE}" destId="{0607AE4F-B5E8-6C4F-8F71-19FCA27CBBB4}" srcOrd="0" destOrd="0" parTransId="{C35AF04C-AD51-D64C-B7F8-6506ADA278A3}" sibTransId="{4944E07B-9C00-FF4E-874F-621B919F9D52}"/>
    <dgm:cxn modelId="{BFC34156-E8EA-964E-8368-EDC53642E341}" srcId="{7AF984BF-CBDF-BE42-9977-AEB5133DD5FE}" destId="{CD5AEBDD-BE8F-5246-A063-CD710580AAFC}" srcOrd="1" destOrd="0" parTransId="{5B878D1E-8986-C343-AD40-F10E69F5F4C3}" sibTransId="{9B98DCC7-7A81-704B-B1FE-05188F430602}"/>
    <dgm:cxn modelId="{98D89D74-E0E0-CB4D-9483-423F135B27F6}" type="presOf" srcId="{CD5AEBDD-BE8F-5246-A063-CD710580AAFC}" destId="{6149B627-D58D-1D4A-B901-1A6E788C8E9B}" srcOrd="0" destOrd="0" presId="urn:microsoft.com/office/officeart/2005/8/layout/hChevron3"/>
    <dgm:cxn modelId="{E131CAB6-8CDB-664A-BEE5-42F227932278}" type="presParOf" srcId="{D38FB924-407F-EB4E-A17B-23061D112529}" destId="{FD6B775D-33AD-234F-94B8-F01B7776C689}" srcOrd="0" destOrd="0" presId="urn:microsoft.com/office/officeart/2005/8/layout/hChevron3"/>
    <dgm:cxn modelId="{C1CC525F-512F-D24A-AC92-2030D163959F}" type="presParOf" srcId="{D38FB924-407F-EB4E-A17B-23061D112529}" destId="{8461418B-AC4E-7C49-B51C-3B2D984E325C}" srcOrd="1" destOrd="0" presId="urn:microsoft.com/office/officeart/2005/8/layout/hChevron3"/>
    <dgm:cxn modelId="{3640C1B1-26D5-7449-AC1D-9CB39B43654D}" type="presParOf" srcId="{D38FB924-407F-EB4E-A17B-23061D112529}" destId="{6149B627-D58D-1D4A-B901-1A6E788C8E9B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F984BF-CBDF-BE42-9977-AEB5133DD5FE}" type="doc">
      <dgm:prSet loTypeId="urn:microsoft.com/office/officeart/2005/8/layout/hChevron3" loCatId="" qsTypeId="urn:microsoft.com/office/officeart/2005/8/quickstyle/3D2" qsCatId="3D" csTypeId="urn:microsoft.com/office/officeart/2005/8/colors/colorful4" csCatId="colorful" phldr="1"/>
      <dgm:spPr/>
    </dgm:pt>
    <dgm:pt modelId="{0607AE4F-B5E8-6C4F-8F71-19FCA27CBBB4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n-US" sz="2400" dirty="0" smtClean="0"/>
            <a:t>Phase 1</a:t>
          </a:r>
          <a:endParaRPr lang="en-US" sz="2400" dirty="0"/>
        </a:p>
      </dgm:t>
    </dgm:pt>
    <dgm:pt modelId="{C35AF04C-AD51-D64C-B7F8-6506ADA278A3}" type="parTrans" cxnId="{F885AE43-637F-F74E-8202-EA4661C15446}">
      <dgm:prSet/>
      <dgm:spPr/>
      <dgm:t>
        <a:bodyPr/>
        <a:lstStyle/>
        <a:p>
          <a:endParaRPr lang="en-US" sz="2400"/>
        </a:p>
      </dgm:t>
    </dgm:pt>
    <dgm:pt modelId="{4944E07B-9C00-FF4E-874F-621B919F9D52}" type="sibTrans" cxnId="{F885AE43-637F-F74E-8202-EA4661C15446}">
      <dgm:prSet/>
      <dgm:spPr/>
      <dgm:t>
        <a:bodyPr/>
        <a:lstStyle/>
        <a:p>
          <a:endParaRPr lang="en-US" sz="2400"/>
        </a:p>
      </dgm:t>
    </dgm:pt>
    <dgm:pt modelId="{CD5AEBDD-BE8F-5246-A063-CD710580AAF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400" dirty="0" smtClean="0"/>
            <a:t>Phase 2</a:t>
          </a:r>
          <a:endParaRPr lang="en-US" sz="2400" dirty="0"/>
        </a:p>
      </dgm:t>
    </dgm:pt>
    <dgm:pt modelId="{5B878D1E-8986-C343-AD40-F10E69F5F4C3}" type="parTrans" cxnId="{BFC34156-E8EA-964E-8368-EDC53642E341}">
      <dgm:prSet/>
      <dgm:spPr/>
      <dgm:t>
        <a:bodyPr/>
        <a:lstStyle/>
        <a:p>
          <a:endParaRPr lang="en-US" sz="2400"/>
        </a:p>
      </dgm:t>
    </dgm:pt>
    <dgm:pt modelId="{9B98DCC7-7A81-704B-B1FE-05188F430602}" type="sibTrans" cxnId="{BFC34156-E8EA-964E-8368-EDC53642E341}">
      <dgm:prSet/>
      <dgm:spPr/>
      <dgm:t>
        <a:bodyPr/>
        <a:lstStyle/>
        <a:p>
          <a:endParaRPr lang="en-US" sz="2400"/>
        </a:p>
      </dgm:t>
    </dgm:pt>
    <dgm:pt modelId="{D38FB924-407F-EB4E-A17B-23061D112529}" type="pres">
      <dgm:prSet presAssocID="{7AF984BF-CBDF-BE42-9977-AEB5133DD5FE}" presName="Name0" presStyleCnt="0">
        <dgm:presLayoutVars>
          <dgm:dir/>
          <dgm:resizeHandles val="exact"/>
        </dgm:presLayoutVars>
      </dgm:prSet>
      <dgm:spPr/>
    </dgm:pt>
    <dgm:pt modelId="{FD6B775D-33AD-234F-94B8-F01B7776C689}" type="pres">
      <dgm:prSet presAssocID="{0607AE4F-B5E8-6C4F-8F71-19FCA27CBBB4}" presName="parTxOnly" presStyleLbl="node1" presStyleIdx="0" presStyleCnt="2" custScaleX="19014" custLinFactX="-7485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61418B-AC4E-7C49-B51C-3B2D984E325C}" type="pres">
      <dgm:prSet presAssocID="{4944E07B-9C00-FF4E-874F-621B919F9D52}" presName="parSpace" presStyleCnt="0"/>
      <dgm:spPr/>
    </dgm:pt>
    <dgm:pt modelId="{6149B627-D58D-1D4A-B901-1A6E788C8E9B}" type="pres">
      <dgm:prSet presAssocID="{CD5AEBDD-BE8F-5246-A063-CD710580AAFC}" presName="parTxOnly" presStyleLbl="node1" presStyleIdx="1" presStyleCnt="2" custScaleX="74966" custLinFactNeighborX="134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020E25-F995-E44E-AE61-AC04E4A5EED3}" type="presOf" srcId="{7AF984BF-CBDF-BE42-9977-AEB5133DD5FE}" destId="{D38FB924-407F-EB4E-A17B-23061D112529}" srcOrd="0" destOrd="0" presId="urn:microsoft.com/office/officeart/2005/8/layout/hChevron3"/>
    <dgm:cxn modelId="{F885AE43-637F-F74E-8202-EA4661C15446}" srcId="{7AF984BF-CBDF-BE42-9977-AEB5133DD5FE}" destId="{0607AE4F-B5E8-6C4F-8F71-19FCA27CBBB4}" srcOrd="0" destOrd="0" parTransId="{C35AF04C-AD51-D64C-B7F8-6506ADA278A3}" sibTransId="{4944E07B-9C00-FF4E-874F-621B919F9D52}"/>
    <dgm:cxn modelId="{BFC34156-E8EA-964E-8368-EDC53642E341}" srcId="{7AF984BF-CBDF-BE42-9977-AEB5133DD5FE}" destId="{CD5AEBDD-BE8F-5246-A063-CD710580AAFC}" srcOrd="1" destOrd="0" parTransId="{5B878D1E-8986-C343-AD40-F10E69F5F4C3}" sibTransId="{9B98DCC7-7A81-704B-B1FE-05188F430602}"/>
    <dgm:cxn modelId="{BF1F048C-CD46-534D-9044-3EADD842A868}" type="presOf" srcId="{CD5AEBDD-BE8F-5246-A063-CD710580AAFC}" destId="{6149B627-D58D-1D4A-B901-1A6E788C8E9B}" srcOrd="0" destOrd="0" presId="urn:microsoft.com/office/officeart/2005/8/layout/hChevron3"/>
    <dgm:cxn modelId="{F0BE5123-7299-924D-B57F-C45C7D3792FE}" type="presOf" srcId="{0607AE4F-B5E8-6C4F-8F71-19FCA27CBBB4}" destId="{FD6B775D-33AD-234F-94B8-F01B7776C689}" srcOrd="0" destOrd="0" presId="urn:microsoft.com/office/officeart/2005/8/layout/hChevron3"/>
    <dgm:cxn modelId="{DB34547D-68FB-5847-B59E-A83EB820A8C3}" type="presParOf" srcId="{D38FB924-407F-EB4E-A17B-23061D112529}" destId="{FD6B775D-33AD-234F-94B8-F01B7776C689}" srcOrd="0" destOrd="0" presId="urn:microsoft.com/office/officeart/2005/8/layout/hChevron3"/>
    <dgm:cxn modelId="{AAC5E1A5-C80A-EC4E-A9E3-526FE4D8B37F}" type="presParOf" srcId="{D38FB924-407F-EB4E-A17B-23061D112529}" destId="{8461418B-AC4E-7C49-B51C-3B2D984E325C}" srcOrd="1" destOrd="0" presId="urn:microsoft.com/office/officeart/2005/8/layout/hChevron3"/>
    <dgm:cxn modelId="{ED1EAACB-8C03-254A-B8B8-805050A7676A}" type="presParOf" srcId="{D38FB924-407F-EB4E-A17B-23061D112529}" destId="{6149B627-D58D-1D4A-B901-1A6E788C8E9B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B775D-33AD-234F-94B8-F01B7776C689}">
      <dsp:nvSpPr>
        <dsp:cNvPr id="0" name=""/>
        <dsp:cNvSpPr/>
      </dsp:nvSpPr>
      <dsp:spPr>
        <a:xfrm>
          <a:off x="0" y="0"/>
          <a:ext cx="1522840" cy="558800"/>
        </a:xfrm>
        <a:prstGeom prst="homePlat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Phase 1</a:t>
          </a:r>
          <a:endParaRPr lang="en-US" sz="2400" kern="1200" dirty="0"/>
        </a:p>
      </dsp:txBody>
      <dsp:txXfrm>
        <a:off x="0" y="0"/>
        <a:ext cx="1383140" cy="558800"/>
      </dsp:txXfrm>
    </dsp:sp>
    <dsp:sp modelId="{6149B627-D58D-1D4A-B901-1A6E788C8E9B}">
      <dsp:nvSpPr>
        <dsp:cNvPr id="0" name=""/>
        <dsp:cNvSpPr/>
      </dsp:nvSpPr>
      <dsp:spPr>
        <a:xfrm>
          <a:off x="1257266" y="0"/>
          <a:ext cx="5172082" cy="558800"/>
        </a:xfrm>
        <a:prstGeom prst="chevron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Phase 2</a:t>
          </a:r>
          <a:endParaRPr lang="en-US" sz="2400" kern="1200" dirty="0"/>
        </a:p>
      </dsp:txBody>
      <dsp:txXfrm>
        <a:off x="1536666" y="0"/>
        <a:ext cx="4613282" cy="558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B775D-33AD-234F-94B8-F01B7776C689}">
      <dsp:nvSpPr>
        <dsp:cNvPr id="0" name=""/>
        <dsp:cNvSpPr/>
      </dsp:nvSpPr>
      <dsp:spPr>
        <a:xfrm>
          <a:off x="0" y="0"/>
          <a:ext cx="1522840" cy="558800"/>
        </a:xfrm>
        <a:prstGeom prst="homePlat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Phase 1</a:t>
          </a:r>
          <a:endParaRPr lang="en-US" sz="2400" kern="1200" dirty="0"/>
        </a:p>
      </dsp:txBody>
      <dsp:txXfrm>
        <a:off x="0" y="0"/>
        <a:ext cx="1383140" cy="558800"/>
      </dsp:txXfrm>
    </dsp:sp>
    <dsp:sp modelId="{6149B627-D58D-1D4A-B901-1A6E788C8E9B}">
      <dsp:nvSpPr>
        <dsp:cNvPr id="0" name=""/>
        <dsp:cNvSpPr/>
      </dsp:nvSpPr>
      <dsp:spPr>
        <a:xfrm>
          <a:off x="1222346" y="0"/>
          <a:ext cx="6004062" cy="558800"/>
        </a:xfrm>
        <a:prstGeom prst="chevron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Phase 2</a:t>
          </a:r>
          <a:endParaRPr lang="en-US" sz="2400" kern="1200" dirty="0"/>
        </a:p>
      </dsp:txBody>
      <dsp:txXfrm>
        <a:off x="1501746" y="0"/>
        <a:ext cx="5445262" cy="558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9610E-7969-F347-BCF2-CE8936681647}" type="datetimeFigureOut">
              <a:rPr lang="en-US" smtClean="0"/>
              <a:t>2014-02-27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A92FC-1FD1-F542-9CA7-3F1A734AC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76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CCD82-6606-1A4B-A77D-825EEBE1A0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17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3726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Assumed Collaboration Organization – C101 – phase 1, part 1, month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827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10-15</a:t>
            </a:r>
            <a:r>
              <a:rPr lang="en-US" baseline="0" dirty="0" smtClean="0"/>
              <a:t> in 6-9 </a:t>
            </a:r>
            <a:r>
              <a:rPr lang="en-US" baseline="0" dirty="0" err="1" smtClean="0"/>
              <a:t>mon</a:t>
            </a:r>
            <a:r>
              <a:rPr lang="en-US" baseline="0" dirty="0" smtClean="0"/>
              <a:t> =&gt; 0,5 M – 1,25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035E-6164-C447-BCFF-46EC70F7402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3726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5CA5-3E92-2340-AC57-DC10C7830E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45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53082-1B93-E84C-B5C8-E089C7C1C9B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10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cxnSp>
        <p:nvCxnSpPr>
          <p:cNvPr id="3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8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6FA8-2747-8B48-B875-7188D7D52357}" type="datetime1">
              <a:rPr lang="sv-SE" smtClean="0"/>
              <a:t>2014-02-27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258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10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Drag picture to placeholder or click icon to add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458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23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1753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" y="1085270"/>
            <a:ext cx="8229599" cy="45535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58736"/>
            <a:ext cx="8229600" cy="736874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27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D117B30-06C9-AA4B-9198-6E5216341B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2DFE335-1676-CD4D-ADC2-4D8741C093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88"/>
            <a:ext cx="4265613" cy="3784600"/>
          </a:xfrm>
        </p:spPr>
        <p:txBody>
          <a:bodyPr/>
          <a:lstStyle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010493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A9B50-EEBF-444C-B824-2C0A43D21C29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80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6" name="Rektangel med rundade hörn 5"/>
          <p:cNvSpPr/>
          <p:nvPr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" name="Rak 5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37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D6AF-D5AE-CB4F-87B1-135CD6BE978E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334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3AFD-4241-5943-8971-1E78BBFD6498}" type="datetime1">
              <a:rPr lang="sv-SE" smtClean="0"/>
              <a:t>2014-02-27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108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B3EA-4F05-F94F-97FA-8B911338AD11}" type="datetime1">
              <a:rPr lang="sv-SE" smtClean="0"/>
              <a:t>2014-02-27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338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56E0-8F8D-C941-8AB5-18592FC9E816}" type="datetime1">
              <a:rPr lang="sv-SE" smtClean="0"/>
              <a:t>2014-02-27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865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DE5E-57C8-6541-B04A-4FEA1C5CE2B2}" type="datetime1">
              <a:rPr lang="sv-SE" smtClean="0"/>
              <a:t>2014-02-27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061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CEC7-2FA1-3A4A-BE3C-F5D796A3D98D}" type="datetime1">
              <a:rPr lang="sv-SE" smtClean="0"/>
              <a:t>2014-02-27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050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Drag picture to placeholder or click icon to add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C220F-A698-4F4F-8ACB-8805387EB33A}" type="datetime1">
              <a:rPr lang="sv-SE" smtClean="0"/>
              <a:t>2014-02-27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34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36A-0A85-2440-9BF1-343324EDBE1C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661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7375-6695-8140-8F0A-072BD445F54F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70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cxnSp>
        <p:nvCxnSpPr>
          <p:cNvPr id="3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8436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86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6" name="Rektangel med rundade hörn 5"/>
          <p:cNvSpPr/>
          <p:nvPr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" name="Rak 5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37292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86479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9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A9B50-EEBF-444C-B824-2C0A43D21C29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1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D6AF-D5AE-CB4F-87B1-135CD6BE978E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11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3AFD-4241-5943-8971-1E78BBFD6498}" type="datetime1">
              <a:rPr lang="sv-SE" smtClean="0"/>
              <a:t>2014-02-27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7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B3EA-4F05-F94F-97FA-8B911338AD11}" type="datetime1">
              <a:rPr lang="sv-SE" smtClean="0"/>
              <a:t>2014-02-27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96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56E0-8F8D-C941-8AB5-18592FC9E816}" type="datetime1">
              <a:rPr lang="sv-SE" smtClean="0"/>
              <a:t>2014-02-27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  <p:cxnSp>
        <p:nvCxnSpPr>
          <p:cNvPr id="6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31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DE5E-57C8-6541-B04A-4FEA1C5CE2B2}" type="datetime1">
              <a:rPr lang="sv-SE" smtClean="0"/>
              <a:t>2014-02-27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2584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CEC7-2FA1-3A4A-BE3C-F5D796A3D98D}" type="datetime1">
              <a:rPr lang="sv-SE" smtClean="0"/>
              <a:t>2014-02-27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410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9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Drag picture to placeholder or click icon to add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C220F-A698-4F4F-8ACB-8805387EB33A}" type="datetime1">
              <a:rPr lang="sv-SE" smtClean="0"/>
              <a:t>2014-02-27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5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36A-0A85-2440-9BF1-343324EDBE1C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3458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7375-6695-8140-8F0A-072BD445F54F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237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B67D0-C01B-6941-B94F-2B6A02418D7B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1753648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4705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A9B50-EEBF-444C-B824-2C0A43D21C29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809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D6AF-D5AE-CB4F-87B1-135CD6BE978E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334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3AFD-4241-5943-8971-1E78BBFD6498}" type="datetime1">
              <a:rPr lang="sv-SE" smtClean="0"/>
              <a:t>2014-02-27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1081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B3EA-4F05-F94F-97FA-8B911338AD11}" type="datetime1">
              <a:rPr lang="sv-SE" smtClean="0"/>
              <a:t>2014-02-27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33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cxnSp>
        <p:nvCxnSpPr>
          <p:cNvPr id="7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1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56E0-8F8D-C941-8AB5-18592FC9E816}" type="datetime1">
              <a:rPr lang="sv-SE" smtClean="0"/>
              <a:t>2014-02-27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8659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DE5E-57C8-6541-B04A-4FEA1C5CE2B2}" type="datetime1">
              <a:rPr lang="sv-SE" smtClean="0"/>
              <a:t>2014-02-27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061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CEC7-2FA1-3A4A-BE3C-F5D796A3D98D}" type="datetime1">
              <a:rPr lang="sv-SE" smtClean="0"/>
              <a:t>2014-02-27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050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Drag picture to placeholder or click icon to add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C220F-A698-4F4F-8ACB-8805387EB33A}" type="datetime1">
              <a:rPr lang="sv-SE" smtClean="0"/>
              <a:t>2014-02-27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34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36A-0A85-2440-9BF1-343324EDBE1C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6619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7375-6695-8140-8F0A-072BD445F54F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70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54137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A9B50-EEBF-444C-B824-2C0A43D21C29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4453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D6AF-D5AE-CB4F-87B1-135CD6BE978E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099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3AFD-4241-5943-8971-1E78BBFD6498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10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cxnSp>
        <p:nvCxnSpPr>
          <p:cNvPr id="7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111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B3EA-4F05-F94F-97FA-8B911338AD11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7347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56E0-8F8D-C941-8AB5-18592FC9E816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7441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DE5E-57C8-6541-B04A-4FEA1C5CE2B2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0105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CEC7-2FA1-3A4A-BE3C-F5D796A3D98D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711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C220F-A698-4F4F-8ACB-8805387EB33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711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36A-0A85-2440-9BF1-343324EDBE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7793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7375-6695-8140-8F0A-072BD445F54F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4068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4899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A9B50-EEBF-444C-B824-2C0A43D21C29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4238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D6AF-D5AE-CB4F-87B1-135CD6BE978E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69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71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3AFD-4241-5943-8971-1E78BBFD6498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85781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B3EA-4F05-F94F-97FA-8B911338AD11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0300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56E0-8F8D-C941-8AB5-18592FC9E816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7277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EDE5E-57C8-6541-B04A-4FEA1C5CE2B2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6556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CEC7-2FA1-3A4A-BE3C-F5D796A3D98D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494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C220F-A698-4F4F-8ACB-8805387EB33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7531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136A-0A85-2440-9BF1-343324EDBE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2684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7375-6695-8140-8F0A-072BD445F54F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68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cxnSp>
        <p:nvCxnSpPr>
          <p:cNvPr id="10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9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cxnSp>
        <p:nvCxnSpPr>
          <p:cNvPr id="6" name="Rak 7"/>
          <p:cNvCxnSpPr/>
          <p:nvPr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3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pic>
        <p:nvPicPr>
          <p:cNvPr id="9" name="Picture 8" descr="banner_PPT_ess.pdf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4742"/>
            <a:ext cx="9144000" cy="893259"/>
          </a:xfrm>
          <a:prstGeom prst="rect">
            <a:avLst/>
          </a:prstGeom>
          <a:ln>
            <a:noFill/>
          </a:ln>
          <a:effectLst>
            <a:outerShdw blurRad="82550" dist="50800" dir="16200000" algn="tl" rotWithShape="0">
              <a:srgbClr val="333333">
                <a:alpha val="15000"/>
              </a:srgbClr>
            </a:outerShdw>
          </a:effectLst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6135666" y="6077764"/>
            <a:ext cx="2809829" cy="365125"/>
          </a:xfrm>
          <a:prstGeom prst="rect">
            <a:avLst/>
          </a:prstGeom>
        </p:spPr>
        <p:txBody>
          <a:bodyPr lIns="85699" tIns="42850" rIns="85699" bIns="42850"/>
          <a:lstStyle>
            <a:defPPr>
              <a:defRPr lang="en-US"/>
            </a:defPPr>
            <a:lvl1pPr marL="0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7741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482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223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964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8705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6446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187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928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prstClr val="white"/>
                </a:solidFill>
                <a:latin typeface="Helvetica"/>
                <a:cs typeface="Helvetica"/>
              </a:rPr>
              <a:t>ESS </a:t>
            </a:r>
            <a:r>
              <a:rPr lang="en-US" sz="1300" dirty="0" smtClean="0">
                <a:solidFill>
                  <a:prstClr val="white"/>
                </a:solidFill>
                <a:latin typeface="Helvetica"/>
                <a:cs typeface="Helvetica"/>
              </a:rPr>
              <a:t>2013-11-06</a:t>
            </a:r>
            <a:endParaRPr lang="en-US" sz="1300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72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61" r:id="rId16"/>
    <p:sldLayoutId id="21474836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B67D0-C01B-6941-B94F-2B6A02418D7B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0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fld id="{3D8122E6-B24E-3144-9B09-FA66992241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2014-02-27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fld id="{AC28833C-A449-5240-9838-2D5CFB7CE9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2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B67D0-C01B-6941-B94F-2B6A02418D7B}" type="datetime1">
              <a:rPr lang="sv-SE" smtClean="0"/>
              <a:t>2014-02-27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0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48B67D0-C01B-6941-B94F-2B6A02418D7B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95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48B67D0-C01B-6941-B94F-2B6A02418D7B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2014-02-27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89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33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160" y="408940"/>
            <a:ext cx="2082800" cy="1114297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-31277" y="314545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sv-SE" sz="3600" dirty="0" smtClean="0">
                <a:solidFill>
                  <a:srgbClr val="FFFFFF"/>
                </a:solidFill>
                <a:latin typeface="Calibri"/>
              </a:rPr>
              <a:t>Site &amp; </a:t>
            </a:r>
            <a:r>
              <a:rPr lang="sv-SE" sz="3600" dirty="0" err="1" smtClean="0">
                <a:solidFill>
                  <a:srgbClr val="FFFFFF"/>
                </a:solidFill>
                <a:latin typeface="Calibri"/>
              </a:rPr>
              <a:t>Conventional</a:t>
            </a:r>
            <a:r>
              <a:rPr lang="sv-SE" sz="36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sv-SE" sz="3600" dirty="0" err="1" smtClean="0">
                <a:solidFill>
                  <a:srgbClr val="FFFFFF"/>
                </a:solidFill>
                <a:latin typeface="Calibri"/>
              </a:rPr>
              <a:t>Facilities</a:t>
            </a:r>
            <a:endParaRPr lang="sv-SE" sz="3600" dirty="0">
              <a:solidFill>
                <a:srgbClr val="FFFFFF"/>
              </a:solidFill>
              <a:latin typeface="Calibri"/>
            </a:endParaRPr>
          </a:p>
          <a:p>
            <a:pPr algn="ctr" defTabSz="457200"/>
            <a:r>
              <a:rPr lang="sv-SE" sz="3600" dirty="0" smtClean="0">
                <a:solidFill>
                  <a:srgbClr val="FFFFFF"/>
                </a:solidFill>
                <a:latin typeface="Calibri"/>
              </a:rPr>
              <a:t>IKON 6</a:t>
            </a:r>
            <a:endParaRPr lang="en-GB" sz="36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ruta 3"/>
          <p:cNvSpPr txBox="1"/>
          <p:nvPr/>
        </p:nvSpPr>
        <p:spPr>
          <a:xfrm>
            <a:off x="0" y="4771581"/>
            <a:ext cx="9144000" cy="214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400" dirty="0" smtClean="0">
                <a:solidFill>
                  <a:srgbClr val="FFFFFF"/>
                </a:solidFill>
                <a:latin typeface="Calibri"/>
              </a:rPr>
              <a:t>Magnus </a:t>
            </a:r>
            <a:r>
              <a:rPr lang="en-GB" sz="2400" dirty="0" err="1" smtClean="0">
                <a:solidFill>
                  <a:srgbClr val="FFFFFF"/>
                </a:solidFill>
                <a:latin typeface="Calibri"/>
              </a:rPr>
              <a:t>Eneroth</a:t>
            </a:r>
            <a:endParaRPr lang="en-GB" sz="2400" dirty="0">
              <a:solidFill>
                <a:srgbClr val="FFFFFF"/>
              </a:solidFill>
              <a:latin typeface="Calibri"/>
            </a:endParaRPr>
          </a:p>
          <a:p>
            <a:pPr algn="ctr" defTabSz="457200"/>
            <a:r>
              <a:rPr lang="en-GB" sz="2400" dirty="0" smtClean="0">
                <a:solidFill>
                  <a:srgbClr val="FFFFFF"/>
                </a:solidFill>
                <a:latin typeface="Calibri"/>
              </a:rPr>
              <a:t>Construction Manager </a:t>
            </a:r>
          </a:p>
          <a:p>
            <a:pPr algn="ctr" defTabSz="457200"/>
            <a:r>
              <a:rPr lang="en-GB" sz="2400" dirty="0" smtClean="0">
                <a:solidFill>
                  <a:srgbClr val="FFFFFF"/>
                </a:solidFill>
                <a:latin typeface="Calibri"/>
              </a:rPr>
              <a:t>Conventional Facilities</a:t>
            </a:r>
          </a:p>
          <a:p>
            <a:pPr algn="ctr" defTabSz="457200"/>
            <a:endParaRPr lang="en-GB" sz="2400" dirty="0" smtClean="0">
              <a:solidFill>
                <a:srgbClr val="FFFFFF"/>
              </a:solidFill>
              <a:latin typeface="Calibri"/>
            </a:endParaRPr>
          </a:p>
          <a:p>
            <a:pPr algn="ctr" defTabSz="457200">
              <a:lnSpc>
                <a:spcPct val="120000"/>
              </a:lnSpc>
            </a:pPr>
            <a:r>
              <a:rPr lang="en-GB" dirty="0" smtClean="0">
                <a:solidFill>
                  <a:srgbClr val="FFFFFF"/>
                </a:solidFill>
                <a:latin typeface="Calibri"/>
              </a:rPr>
              <a:t>www.europeanspallationsource.se</a:t>
            </a:r>
          </a:p>
          <a:p>
            <a:pPr algn="ctr" defTabSz="457200"/>
            <a:r>
              <a:rPr lang="en-GB" sz="1600" dirty="0" smtClean="0">
                <a:solidFill>
                  <a:srgbClr val="FFFFFF"/>
                </a:solidFill>
                <a:latin typeface="Calibri"/>
              </a:rPr>
              <a:t>February 27, 2014</a:t>
            </a:r>
          </a:p>
        </p:txBody>
      </p:sp>
    </p:spTree>
    <p:extLst>
      <p:ext uri="{BB962C8B-B14F-4D97-AF65-F5344CB8AC3E}">
        <p14:creationId xmlns:p14="http://schemas.microsoft.com/office/powerpoint/2010/main" val="37033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/>
          <p:cNvSpPr txBox="1"/>
          <p:nvPr/>
        </p:nvSpPr>
        <p:spPr>
          <a:xfrm>
            <a:off x="631824" y="3501922"/>
            <a:ext cx="1385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</a:rPr>
              <a:t>Option 1</a:t>
            </a:r>
          </a:p>
          <a:p>
            <a:r>
              <a:rPr lang="en-US" sz="1200" dirty="0" smtClean="0">
                <a:latin typeface="Arial" charset="0"/>
              </a:rPr>
              <a:t>Planning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54850" y="3479062"/>
            <a:ext cx="1019767" cy="1273653"/>
            <a:chOff x="1554850" y="3479062"/>
            <a:chExt cx="1019767" cy="1273653"/>
          </a:xfrm>
        </p:grpSpPr>
        <p:cxnSp>
          <p:nvCxnSpPr>
            <p:cNvPr id="13" name="Straight Arrow Connector 28"/>
            <p:cNvCxnSpPr/>
            <p:nvPr/>
          </p:nvCxnSpPr>
          <p:spPr>
            <a:xfrm flipV="1">
              <a:off x="2017078" y="3479062"/>
              <a:ext cx="0" cy="9690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29"/>
            <p:cNvSpPr/>
            <p:nvPr/>
          </p:nvSpPr>
          <p:spPr>
            <a:xfrm>
              <a:off x="1899743" y="4330776"/>
              <a:ext cx="234669" cy="23466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blackWhite">
            <a:xfrm>
              <a:off x="1554850" y="4475716"/>
              <a:ext cx="101976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>
                  <a:latin typeface="Arial" charset="0"/>
                </a:rPr>
                <a:t>Target Cost</a:t>
              </a:r>
              <a:endParaRPr lang="en-US" sz="1200" dirty="0">
                <a:latin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1" y="3479062"/>
            <a:ext cx="1262485" cy="1273653"/>
            <a:chOff x="581" y="3479062"/>
            <a:chExt cx="1262485" cy="1273653"/>
          </a:xfrm>
        </p:grpSpPr>
        <p:cxnSp>
          <p:nvCxnSpPr>
            <p:cNvPr id="9" name="Straight Arrow Connector 24"/>
            <p:cNvCxnSpPr/>
            <p:nvPr/>
          </p:nvCxnSpPr>
          <p:spPr>
            <a:xfrm flipV="1">
              <a:off x="631824" y="3479062"/>
              <a:ext cx="0" cy="9690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5"/>
            <p:cNvSpPr/>
            <p:nvPr/>
          </p:nvSpPr>
          <p:spPr>
            <a:xfrm>
              <a:off x="498755" y="4330776"/>
              <a:ext cx="234669" cy="23466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blackWhite">
            <a:xfrm>
              <a:off x="581" y="4475716"/>
              <a:ext cx="126248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dirty="0" smtClean="0">
                  <a:latin typeface="Arial" charset="0"/>
                </a:rPr>
                <a:t>Contract signed</a:t>
              </a:r>
              <a:endParaRPr lang="en-US" sz="1200" dirty="0">
                <a:latin typeface="Arial" charset="0"/>
              </a:endParaRPr>
            </a:p>
          </p:txBody>
        </p:sp>
      </p:grpSp>
      <p:sp>
        <p:nvSpPr>
          <p:cNvPr id="46" name="Line 11"/>
          <p:cNvSpPr>
            <a:spLocks noChangeShapeType="1"/>
          </p:cNvSpPr>
          <p:nvPr/>
        </p:nvSpPr>
        <p:spPr bwMode="blackWhite">
          <a:xfrm>
            <a:off x="-21566" y="2115791"/>
            <a:ext cx="2569264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48" name="Line 11"/>
          <p:cNvSpPr>
            <a:spLocks noChangeShapeType="1"/>
          </p:cNvSpPr>
          <p:nvPr/>
        </p:nvSpPr>
        <p:spPr bwMode="blackWhite">
          <a:xfrm>
            <a:off x="295796" y="2395653"/>
            <a:ext cx="6346303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blackWhite">
          <a:xfrm>
            <a:off x="2833422" y="2118654"/>
            <a:ext cx="12710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smtClean="0">
                <a:latin typeface="Arial" charset="0"/>
              </a:rPr>
              <a:t>Detailed Design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2367" y="2756229"/>
            <a:ext cx="8516333" cy="769874"/>
            <a:chOff x="132367" y="2756229"/>
            <a:chExt cx="8516333" cy="769874"/>
          </a:xfrm>
        </p:grpSpPr>
        <p:graphicFrame>
          <p:nvGraphicFramePr>
            <p:cNvPr id="43" name="Diagram 42"/>
            <p:cNvGraphicFramePr/>
            <p:nvPr>
              <p:extLst>
                <p:ext uri="{D42A27DB-BD31-4B8C-83A1-F6EECF244321}">
                  <p14:modId xmlns:p14="http://schemas.microsoft.com/office/powerpoint/2010/main" val="760752503"/>
                </p:ext>
              </p:extLst>
            </p:nvPr>
          </p:nvGraphicFramePr>
          <p:xfrm>
            <a:off x="631824" y="2874466"/>
            <a:ext cx="8016876" cy="558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32367" y="2756229"/>
              <a:ext cx="461665" cy="76987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Part 1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90437" y="3479062"/>
            <a:ext cx="1019767" cy="1262639"/>
            <a:chOff x="6590437" y="3479062"/>
            <a:chExt cx="1019767" cy="1262639"/>
          </a:xfrm>
        </p:grpSpPr>
        <p:cxnSp>
          <p:nvCxnSpPr>
            <p:cNvPr id="50" name="Straight Arrow Connector 28"/>
            <p:cNvCxnSpPr/>
            <p:nvPr/>
          </p:nvCxnSpPr>
          <p:spPr>
            <a:xfrm flipV="1">
              <a:off x="7100321" y="3479062"/>
              <a:ext cx="0" cy="9690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 Box 13"/>
            <p:cNvSpPr txBox="1">
              <a:spLocks noChangeArrowheads="1"/>
            </p:cNvSpPr>
            <p:nvPr/>
          </p:nvSpPr>
          <p:spPr bwMode="blackWhite">
            <a:xfrm>
              <a:off x="6590437" y="4464702"/>
              <a:ext cx="101976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>
                  <a:latin typeface="Arial" charset="0"/>
                </a:rPr>
                <a:t>Incentive</a:t>
              </a:r>
              <a:endParaRPr lang="en-US" sz="1200" dirty="0">
                <a:latin typeface="Arial" charset="0"/>
              </a:endParaRPr>
            </a:p>
          </p:txBody>
        </p:sp>
        <p:sp>
          <p:nvSpPr>
            <p:cNvPr id="52" name="Oval 29"/>
            <p:cNvSpPr/>
            <p:nvPr/>
          </p:nvSpPr>
          <p:spPr>
            <a:xfrm>
              <a:off x="6968781" y="4298226"/>
              <a:ext cx="234669" cy="23466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69845" y="5452415"/>
            <a:ext cx="1019767" cy="1273653"/>
            <a:chOff x="2569845" y="5452415"/>
            <a:chExt cx="1019767" cy="1273653"/>
          </a:xfrm>
        </p:grpSpPr>
        <p:cxnSp>
          <p:nvCxnSpPr>
            <p:cNvPr id="66" name="Straight Arrow Connector 28"/>
            <p:cNvCxnSpPr/>
            <p:nvPr/>
          </p:nvCxnSpPr>
          <p:spPr>
            <a:xfrm flipV="1">
              <a:off x="3032073" y="5452415"/>
              <a:ext cx="0" cy="9690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29"/>
            <p:cNvSpPr/>
            <p:nvPr/>
          </p:nvSpPr>
          <p:spPr>
            <a:xfrm>
              <a:off x="2914738" y="6304129"/>
              <a:ext cx="234669" cy="23466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 Box 13"/>
            <p:cNvSpPr txBox="1">
              <a:spLocks noChangeArrowheads="1"/>
            </p:cNvSpPr>
            <p:nvPr/>
          </p:nvSpPr>
          <p:spPr bwMode="blackWhite">
            <a:xfrm>
              <a:off x="2569845" y="6449069"/>
              <a:ext cx="101976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>
                  <a:latin typeface="Arial" charset="0"/>
                </a:rPr>
                <a:t>Target Cost</a:t>
              </a:r>
              <a:endParaRPr lang="en-US" sz="1200" dirty="0">
                <a:latin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47362" y="4729582"/>
            <a:ext cx="8516333" cy="769874"/>
            <a:chOff x="1147362" y="4729582"/>
            <a:chExt cx="8516333" cy="769874"/>
          </a:xfrm>
        </p:grpSpPr>
        <p:graphicFrame>
          <p:nvGraphicFramePr>
            <p:cNvPr id="70" name="Diagram 69"/>
            <p:cNvGraphicFramePr/>
            <p:nvPr>
              <p:extLst>
                <p:ext uri="{D42A27DB-BD31-4B8C-83A1-F6EECF244321}">
                  <p14:modId xmlns:p14="http://schemas.microsoft.com/office/powerpoint/2010/main" val="2462619794"/>
                </p:ext>
              </p:extLst>
            </p:nvPr>
          </p:nvGraphicFramePr>
          <p:xfrm>
            <a:off x="1646819" y="4862760"/>
            <a:ext cx="8016876" cy="558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72" name="TextBox 71"/>
            <p:cNvSpPr txBox="1"/>
            <p:nvPr/>
          </p:nvSpPr>
          <p:spPr>
            <a:xfrm>
              <a:off x="1147362" y="4729582"/>
              <a:ext cx="461665" cy="76987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Part 2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8088" y="5514686"/>
            <a:ext cx="1019767" cy="1243771"/>
            <a:chOff x="8288088" y="5514686"/>
            <a:chExt cx="1019767" cy="1243771"/>
          </a:xfrm>
        </p:grpSpPr>
        <p:cxnSp>
          <p:nvCxnSpPr>
            <p:cNvPr id="73" name="Straight Arrow Connector 28"/>
            <p:cNvCxnSpPr/>
            <p:nvPr/>
          </p:nvCxnSpPr>
          <p:spPr>
            <a:xfrm flipV="1">
              <a:off x="8750316" y="5514686"/>
              <a:ext cx="0" cy="9690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 Box 13"/>
            <p:cNvSpPr txBox="1">
              <a:spLocks noChangeArrowheads="1"/>
            </p:cNvSpPr>
            <p:nvPr/>
          </p:nvSpPr>
          <p:spPr bwMode="blackWhite">
            <a:xfrm>
              <a:off x="8288088" y="6481458"/>
              <a:ext cx="101976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>
                  <a:latin typeface="Arial" charset="0"/>
                </a:rPr>
                <a:t>Incentive</a:t>
              </a:r>
              <a:endParaRPr lang="en-US" sz="1200" dirty="0">
                <a:latin typeface="Arial" charset="0"/>
              </a:endParaRPr>
            </a:p>
          </p:txBody>
        </p:sp>
        <p:sp>
          <p:nvSpPr>
            <p:cNvPr id="75" name="Oval 29"/>
            <p:cNvSpPr/>
            <p:nvPr/>
          </p:nvSpPr>
          <p:spPr>
            <a:xfrm>
              <a:off x="8638550" y="6338942"/>
              <a:ext cx="234669" cy="23466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6" name="Line 11"/>
          <p:cNvSpPr>
            <a:spLocks noChangeShapeType="1"/>
          </p:cNvSpPr>
          <p:nvPr/>
        </p:nvSpPr>
        <p:spPr bwMode="blackWhite">
          <a:xfrm>
            <a:off x="1603896" y="2675053"/>
            <a:ext cx="7146420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77" name="Text Box 30"/>
          <p:cNvSpPr txBox="1">
            <a:spLocks noChangeArrowheads="1"/>
          </p:cNvSpPr>
          <p:nvPr/>
        </p:nvSpPr>
        <p:spPr bwMode="blackWhite">
          <a:xfrm>
            <a:off x="4364014" y="2398054"/>
            <a:ext cx="10485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smtClean="0">
                <a:latin typeface="Arial" charset="0"/>
              </a:rPr>
              <a:t>Construction</a:t>
            </a:r>
            <a:endParaRPr lang="en-US" sz="1200" dirty="0">
              <a:latin typeface="Arial" charset="0"/>
            </a:endParaRPr>
          </a:p>
        </p:txBody>
      </p:sp>
      <p:sp>
        <p:nvSpPr>
          <p:cNvPr id="47" name="Text Box 30"/>
          <p:cNvSpPr txBox="1">
            <a:spLocks noChangeArrowheads="1"/>
          </p:cNvSpPr>
          <p:nvPr/>
        </p:nvSpPr>
        <p:spPr bwMode="blackWhite">
          <a:xfrm>
            <a:off x="170784" y="1811580"/>
            <a:ext cx="1476035" cy="2769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sv-SE"/>
            </a:defPPr>
            <a:lvl1pPr algn="r">
              <a:spcBef>
                <a:spcPct val="50000"/>
              </a:spcBef>
              <a:defRPr sz="1200">
                <a:latin typeface="Arial" charset="0"/>
              </a:defRPr>
            </a:lvl1pPr>
          </a:lstStyle>
          <a:p>
            <a:r>
              <a:rPr lang="en-US" dirty="0"/>
              <a:t>Preliminary Design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91692" y="1449382"/>
            <a:ext cx="2394509" cy="1225671"/>
            <a:chOff x="1491692" y="1449382"/>
            <a:chExt cx="2394509" cy="1225671"/>
          </a:xfrm>
        </p:grpSpPr>
        <p:cxnSp>
          <p:nvCxnSpPr>
            <p:cNvPr id="78" name="Straight Arrow Connector 28"/>
            <p:cNvCxnSpPr/>
            <p:nvPr/>
          </p:nvCxnSpPr>
          <p:spPr>
            <a:xfrm flipH="1">
              <a:off x="1601674" y="1697303"/>
              <a:ext cx="7353" cy="9777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25"/>
            <p:cNvSpPr/>
            <p:nvPr/>
          </p:nvSpPr>
          <p:spPr>
            <a:xfrm>
              <a:off x="1491692" y="1473276"/>
              <a:ext cx="234669" cy="23466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Text Box 13"/>
            <p:cNvSpPr txBox="1">
              <a:spLocks noChangeArrowheads="1"/>
            </p:cNvSpPr>
            <p:nvPr/>
          </p:nvSpPr>
          <p:spPr bwMode="blackWhite">
            <a:xfrm>
              <a:off x="1694137" y="1449382"/>
              <a:ext cx="219206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 smtClean="0">
                  <a:latin typeface="Arial" charset="0"/>
                </a:rPr>
                <a:t>Environmental Court Verdict</a:t>
              </a:r>
              <a:endParaRPr lang="en-US" sz="1200" dirty="0">
                <a:latin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15576" y="5452415"/>
            <a:ext cx="1285328" cy="1273653"/>
            <a:chOff x="1015576" y="5452415"/>
            <a:chExt cx="1285328" cy="1273653"/>
          </a:xfrm>
        </p:grpSpPr>
        <p:cxnSp>
          <p:nvCxnSpPr>
            <p:cNvPr id="64" name="Straight Arrow Connector 24"/>
            <p:cNvCxnSpPr/>
            <p:nvPr/>
          </p:nvCxnSpPr>
          <p:spPr>
            <a:xfrm flipV="1">
              <a:off x="1646819" y="5452415"/>
              <a:ext cx="0" cy="9690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25"/>
            <p:cNvSpPr/>
            <p:nvPr/>
          </p:nvSpPr>
          <p:spPr>
            <a:xfrm>
              <a:off x="1513750" y="6304129"/>
              <a:ext cx="234669" cy="23466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 Box 15"/>
            <p:cNvSpPr txBox="1">
              <a:spLocks noChangeArrowheads="1"/>
            </p:cNvSpPr>
            <p:nvPr/>
          </p:nvSpPr>
          <p:spPr bwMode="blackWhite">
            <a:xfrm>
              <a:off x="1015576" y="6449069"/>
              <a:ext cx="128532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dirty="0" smtClean="0">
                  <a:latin typeface="Arial" charset="0"/>
                </a:rPr>
                <a:t>Call off Option 3</a:t>
              </a:r>
              <a:endParaRPr lang="en-US" sz="1200" dirty="0"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17078" y="3540003"/>
            <a:ext cx="4171377" cy="908108"/>
            <a:chOff x="2017078" y="3540003"/>
            <a:chExt cx="4171377" cy="908108"/>
          </a:xfrm>
        </p:grpSpPr>
        <p:cxnSp>
          <p:nvCxnSpPr>
            <p:cNvPr id="41" name="Elbow Connector 40"/>
            <p:cNvCxnSpPr/>
            <p:nvPr/>
          </p:nvCxnSpPr>
          <p:spPr>
            <a:xfrm flipV="1">
              <a:off x="2017078" y="3805503"/>
              <a:ext cx="897660" cy="642608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"/>
            <p:cNvSpPr txBox="1"/>
            <p:nvPr/>
          </p:nvSpPr>
          <p:spPr>
            <a:xfrm>
              <a:off x="3032073" y="3667003"/>
              <a:ext cx="31563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charset="0"/>
                </a:rPr>
                <a:t>Option 2A</a:t>
              </a:r>
            </a:p>
          </p:txBody>
        </p:sp>
        <p:sp>
          <p:nvSpPr>
            <p:cNvPr id="84" name="Text Box 13"/>
            <p:cNvSpPr txBox="1">
              <a:spLocks noChangeArrowheads="1"/>
            </p:cNvSpPr>
            <p:nvPr/>
          </p:nvSpPr>
          <p:spPr bwMode="blackWhite">
            <a:xfrm>
              <a:off x="2418381" y="3540003"/>
              <a:ext cx="59365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>
                  <a:latin typeface="Arial" charset="0"/>
                </a:rPr>
                <a:t>YES</a:t>
              </a:r>
              <a:endParaRPr lang="en-US" sz="1200" dirty="0">
                <a:latin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18381" y="4187703"/>
            <a:ext cx="3419612" cy="377742"/>
            <a:chOff x="2418381" y="4187703"/>
            <a:chExt cx="3419612" cy="377742"/>
          </a:xfrm>
        </p:grpSpPr>
        <p:sp>
          <p:nvSpPr>
            <p:cNvPr id="82" name="TextBox 4"/>
            <p:cNvSpPr txBox="1"/>
            <p:nvPr/>
          </p:nvSpPr>
          <p:spPr>
            <a:xfrm>
              <a:off x="3032073" y="4288446"/>
              <a:ext cx="28059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charset="0"/>
                </a:rPr>
                <a:t>Option 2B</a:t>
              </a: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>
              <a:off x="2547698" y="4448111"/>
              <a:ext cx="3670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 Box 13"/>
            <p:cNvSpPr txBox="1">
              <a:spLocks noChangeArrowheads="1"/>
            </p:cNvSpPr>
            <p:nvPr/>
          </p:nvSpPr>
          <p:spPr bwMode="blackWhite">
            <a:xfrm>
              <a:off x="2418381" y="4187703"/>
              <a:ext cx="59365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>
                  <a:latin typeface="Arial" charset="0"/>
                </a:rPr>
                <a:t>NO</a:t>
              </a:r>
              <a:endParaRPr lang="en-US" sz="1200" dirty="0"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64434" y="5515049"/>
            <a:ext cx="4171377" cy="908108"/>
            <a:chOff x="3164434" y="5515049"/>
            <a:chExt cx="4171377" cy="908108"/>
          </a:xfrm>
        </p:grpSpPr>
        <p:sp>
          <p:nvSpPr>
            <p:cNvPr id="45" name="TextBox 4"/>
            <p:cNvSpPr txBox="1"/>
            <p:nvPr/>
          </p:nvSpPr>
          <p:spPr>
            <a:xfrm>
              <a:off x="4179429" y="5642049"/>
              <a:ext cx="31563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charset="0"/>
                </a:rPr>
                <a:t>Option 4A</a:t>
              </a:r>
            </a:p>
          </p:txBody>
        </p:sp>
        <p:cxnSp>
          <p:nvCxnSpPr>
            <p:cNvPr id="42" name="Elbow Connector 41"/>
            <p:cNvCxnSpPr/>
            <p:nvPr/>
          </p:nvCxnSpPr>
          <p:spPr>
            <a:xfrm flipV="1">
              <a:off x="3164434" y="5780549"/>
              <a:ext cx="897660" cy="642608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 Box 13"/>
            <p:cNvSpPr txBox="1">
              <a:spLocks noChangeArrowheads="1"/>
            </p:cNvSpPr>
            <p:nvPr/>
          </p:nvSpPr>
          <p:spPr bwMode="blackWhite">
            <a:xfrm>
              <a:off x="3565737" y="5515049"/>
              <a:ext cx="59365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>
                  <a:latin typeface="Arial" charset="0"/>
                </a:rPr>
                <a:t>YES</a:t>
              </a:r>
              <a:endParaRPr lang="en-US" sz="1200" dirty="0">
                <a:latin typeface="Arial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65737" y="6162749"/>
            <a:ext cx="3419612" cy="376049"/>
            <a:chOff x="3565737" y="6162749"/>
            <a:chExt cx="3419612" cy="376049"/>
          </a:xfrm>
        </p:grpSpPr>
        <p:sp>
          <p:nvSpPr>
            <p:cNvPr id="53" name="TextBox 4"/>
            <p:cNvSpPr txBox="1"/>
            <p:nvPr/>
          </p:nvSpPr>
          <p:spPr>
            <a:xfrm>
              <a:off x="4179429" y="6261799"/>
              <a:ext cx="28059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charset="0"/>
                </a:rPr>
                <a:t>Option 4B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3695054" y="6423157"/>
              <a:ext cx="3670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 Box 13"/>
            <p:cNvSpPr txBox="1">
              <a:spLocks noChangeArrowheads="1"/>
            </p:cNvSpPr>
            <p:nvPr/>
          </p:nvSpPr>
          <p:spPr bwMode="blackWhite">
            <a:xfrm>
              <a:off x="3565737" y="6162749"/>
              <a:ext cx="59365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 smtClean="0">
                  <a:latin typeface="Arial" charset="0"/>
                </a:rPr>
                <a:t>NO</a:t>
              </a:r>
              <a:endParaRPr lang="en-US" sz="1200" dirty="0">
                <a:latin typeface="Arial" charset="0"/>
              </a:endParaRPr>
            </a:p>
          </p:txBody>
        </p:sp>
      </p:grpSp>
      <p:sp>
        <p:nvSpPr>
          <p:cNvPr id="57" name="TextBox 4"/>
          <p:cNvSpPr txBox="1"/>
          <p:nvPr/>
        </p:nvSpPr>
        <p:spPr>
          <a:xfrm>
            <a:off x="1692623" y="5526541"/>
            <a:ext cx="1385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charset="0"/>
              </a:rPr>
              <a:t>Option 3</a:t>
            </a:r>
          </a:p>
          <a:p>
            <a:r>
              <a:rPr lang="en-US" sz="1200" dirty="0" smtClean="0">
                <a:latin typeface="Arial" charset="0"/>
              </a:rPr>
              <a:t>Planning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2462"/>
          </a:xfrm>
        </p:spPr>
        <p:txBody>
          <a:bodyPr>
            <a:normAutofit/>
          </a:bodyPr>
          <a:lstStyle/>
          <a:p>
            <a:r>
              <a:rPr lang="en-US" sz="3100" dirty="0" smtClean="0"/>
              <a:t>Contract schedule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2345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70300" cy="6836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 Collaboration Contract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82650" y="546167"/>
            <a:ext cx="2241550" cy="61559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Phase 1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46050" y="549830"/>
            <a:ext cx="5796000" cy="6156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Phase 2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2650" y="544147"/>
            <a:ext cx="2241550" cy="6156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1.1 Special Conditions Phase 1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912550" y="1140981"/>
            <a:ext cx="7039850" cy="26639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Part 1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15751" y="3885043"/>
            <a:ext cx="7055999" cy="26639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Part 2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353400" y="1415188"/>
            <a:ext cx="2592000" cy="2232000"/>
            <a:chOff x="3353400" y="1415188"/>
            <a:chExt cx="2592000" cy="2232000"/>
          </a:xfrm>
        </p:grpSpPr>
        <p:sp>
          <p:nvSpPr>
            <p:cNvPr id="6" name="TextBox 5"/>
            <p:cNvSpPr txBox="1">
              <a:spLocks/>
            </p:cNvSpPr>
            <p:nvPr/>
          </p:nvSpPr>
          <p:spPr>
            <a:xfrm>
              <a:off x="3353400" y="1415188"/>
              <a:ext cx="2592000" cy="22320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dirty="0"/>
                <a:t>1.2 Construction Contract Part 1 with Target Cost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186150" y="2254326"/>
              <a:ext cx="926500" cy="919548"/>
              <a:chOff x="4282301" y="2403736"/>
              <a:chExt cx="926500" cy="91954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92402" y="2403736"/>
                <a:ext cx="506299" cy="755649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4282301" y="3046285"/>
                <a:ext cx="9265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Target Cost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6115050" y="1415188"/>
            <a:ext cx="2592000" cy="2232000"/>
            <a:chOff x="6115050" y="1415188"/>
            <a:chExt cx="2592000" cy="2232000"/>
          </a:xfrm>
        </p:grpSpPr>
        <p:sp>
          <p:nvSpPr>
            <p:cNvPr id="7" name="TextBox 6"/>
            <p:cNvSpPr txBox="1"/>
            <p:nvPr/>
          </p:nvSpPr>
          <p:spPr>
            <a:xfrm>
              <a:off x="6115050" y="1415188"/>
              <a:ext cx="2592000" cy="22320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1.3 </a:t>
              </a:r>
              <a:r>
                <a:rPr lang="en-US" dirty="0"/>
                <a:t>Construction Contract Cost Plus Part </a:t>
              </a:r>
              <a:r>
                <a:rPr lang="en-US" dirty="0" smtClean="0"/>
                <a:t>1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947800" y="2254326"/>
              <a:ext cx="926500" cy="919548"/>
              <a:chOff x="6963100" y="2403736"/>
              <a:chExt cx="926500" cy="919548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6963100" y="2403736"/>
                <a:ext cx="926500" cy="919548"/>
                <a:chOff x="4282301" y="2403736"/>
                <a:chExt cx="926500" cy="919548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92402" y="2403736"/>
                  <a:ext cx="506299" cy="755649"/>
                </a:xfrm>
                <a:prstGeom prst="rect">
                  <a:avLst/>
                </a:prstGeom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4282301" y="3046285"/>
                  <a:ext cx="9265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Target Cost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1" name="Multiply 20"/>
              <p:cNvSpPr/>
              <p:nvPr/>
            </p:nvSpPr>
            <p:spPr>
              <a:xfrm>
                <a:off x="6963100" y="2403736"/>
                <a:ext cx="926500" cy="919548"/>
              </a:xfrm>
              <a:prstGeom prst="mathMultiply">
                <a:avLst>
                  <a:gd name="adj1" fmla="val 8328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353400" y="4131582"/>
            <a:ext cx="2592000" cy="2231999"/>
            <a:chOff x="3353400" y="4131582"/>
            <a:chExt cx="2592000" cy="2231999"/>
          </a:xfrm>
        </p:grpSpPr>
        <p:sp>
          <p:nvSpPr>
            <p:cNvPr id="32" name="TextBox 31"/>
            <p:cNvSpPr txBox="1">
              <a:spLocks/>
            </p:cNvSpPr>
            <p:nvPr/>
          </p:nvSpPr>
          <p:spPr>
            <a:xfrm>
              <a:off x="3353400" y="4131582"/>
              <a:ext cx="2592000" cy="2231999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dirty="0"/>
                <a:t>1.4 Construction Contract Part 1 and Part 2 with Target </a:t>
              </a:r>
              <a:r>
                <a:rPr lang="en-US" dirty="0" smtClean="0"/>
                <a:t>Cost</a:t>
              </a:r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186150" y="5120132"/>
              <a:ext cx="926500" cy="919548"/>
              <a:chOff x="4282301" y="2403736"/>
              <a:chExt cx="926500" cy="919548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92402" y="2403736"/>
                <a:ext cx="506299" cy="755649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4282301" y="3046285"/>
                <a:ext cx="9265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Target Cost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115050" y="4131582"/>
            <a:ext cx="2592000" cy="2232000"/>
            <a:chOff x="6115050" y="4131582"/>
            <a:chExt cx="2592000" cy="2232000"/>
          </a:xfrm>
        </p:grpSpPr>
        <p:sp>
          <p:nvSpPr>
            <p:cNvPr id="36" name="TextBox 35"/>
            <p:cNvSpPr txBox="1"/>
            <p:nvPr/>
          </p:nvSpPr>
          <p:spPr>
            <a:xfrm>
              <a:off x="6115050" y="4131582"/>
              <a:ext cx="2592000" cy="22320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1.5 Construction Contract Cost Plus Part </a:t>
              </a:r>
              <a:r>
                <a:rPr lang="en-US" dirty="0" smtClean="0"/>
                <a:t>2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947800" y="5120132"/>
              <a:ext cx="926500" cy="919548"/>
              <a:chOff x="6963100" y="2403736"/>
              <a:chExt cx="926500" cy="91954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6963100" y="2403736"/>
                <a:ext cx="926500" cy="919548"/>
                <a:chOff x="4282301" y="2403736"/>
                <a:chExt cx="926500" cy="919548"/>
              </a:xfrm>
            </p:grpSpPr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92402" y="2403736"/>
                  <a:ext cx="506299" cy="755649"/>
                </a:xfrm>
                <a:prstGeom prst="rect">
                  <a:avLst/>
                </a:prstGeom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4282301" y="3046285"/>
                  <a:ext cx="9265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Target Cost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9" name="Multiply 38"/>
              <p:cNvSpPr/>
              <p:nvPr/>
            </p:nvSpPr>
            <p:spPr>
              <a:xfrm>
                <a:off x="6963100" y="2403736"/>
                <a:ext cx="926500" cy="919548"/>
              </a:xfrm>
              <a:prstGeom prst="mathMultiply">
                <a:avLst>
                  <a:gd name="adj1" fmla="val 8328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60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73200" y="4367771"/>
            <a:ext cx="5626100" cy="226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Project Organization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Governance &amp; Reporting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68700" y="3148571"/>
            <a:ext cx="1879600" cy="635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Steering Group (2+2)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25800" y="1657909"/>
            <a:ext cx="2552700" cy="863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Client’s representative</a:t>
            </a:r>
          </a:p>
          <a:p>
            <a:pPr algn="ctr"/>
            <a:r>
              <a:rPr lang="en-US" sz="1600" dirty="0" smtClean="0"/>
              <a:t>Contractor’s representative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438400" y="4367771"/>
            <a:ext cx="3733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Project Management Team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02000" y="4367771"/>
            <a:ext cx="2413000" cy="495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Project Managers (1+1)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4508500" y="3783571"/>
            <a:ext cx="0" cy="584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4502150" y="2521509"/>
            <a:ext cx="6350" cy="6270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765488" y="3783571"/>
            <a:ext cx="0" cy="5842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55788" y="2652883"/>
            <a:ext cx="119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Responsibility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796865" y="3940688"/>
            <a:ext cx="98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Reporting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12" y="2242109"/>
            <a:ext cx="1905000" cy="279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88" y="1657909"/>
            <a:ext cx="1813560" cy="1342390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stCxn id="4" idx="3"/>
          </p:cNvCxnSpPr>
          <p:nvPr/>
        </p:nvCxnSpPr>
        <p:spPr>
          <a:xfrm flipV="1">
            <a:off x="5448300" y="2652883"/>
            <a:ext cx="1295999" cy="81318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" idx="1"/>
          </p:cNvCxnSpPr>
          <p:nvPr/>
        </p:nvCxnSpPr>
        <p:spPr>
          <a:xfrm flipH="1" flipV="1">
            <a:off x="2271060" y="2652883"/>
            <a:ext cx="1297640" cy="81318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6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800" y="1649847"/>
            <a:ext cx="2501000" cy="4931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Target Cost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90001" y="2939464"/>
            <a:ext cx="1979998" cy="36359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Total </a:t>
            </a:r>
            <a:r>
              <a:rPr lang="en-US" dirty="0"/>
              <a:t>W</a:t>
            </a:r>
            <a:r>
              <a:rPr lang="en-US" dirty="0" smtClean="0"/>
              <a:t>orks Cost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90001" y="2390318"/>
            <a:ext cx="1979998" cy="5399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Design Cost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0001" y="2020986"/>
            <a:ext cx="1979998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Risks reserve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90001" y="1649847"/>
            <a:ext cx="1979998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Phase 1 costs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433098" y="1649847"/>
            <a:ext cx="4597723" cy="4405652"/>
          </a:xfrm>
        </p:spPr>
        <p:txBody>
          <a:bodyPr vert="horz" lIns="0" tIns="0" rIns="0" bIns="0" rtlCol="0">
            <a:noAutofit/>
          </a:bodyPr>
          <a:lstStyle/>
          <a:p>
            <a:r>
              <a:rPr lang="en-US" dirty="0" smtClean="0"/>
              <a:t>Phase </a:t>
            </a:r>
            <a:r>
              <a:rPr lang="en-US" dirty="0"/>
              <a:t>1 costs = The Contractors costs invoiced for the Phase 1 works performed</a:t>
            </a:r>
          </a:p>
          <a:p>
            <a:r>
              <a:rPr lang="en-US" dirty="0"/>
              <a:t>Risk Reserve = Construction Risks</a:t>
            </a:r>
          </a:p>
          <a:p>
            <a:r>
              <a:rPr lang="en-US" dirty="0" smtClean="0"/>
              <a:t>Design Cost = The Clients design cost from March 1, 2014 to completion</a:t>
            </a:r>
          </a:p>
          <a:p>
            <a:r>
              <a:rPr lang="en-US" dirty="0" smtClean="0"/>
              <a:t>Total </a:t>
            </a:r>
            <a:r>
              <a:rPr lang="en-US" dirty="0"/>
              <a:t>Works Cost = The Production </a:t>
            </a:r>
            <a:r>
              <a:rPr lang="en-US" dirty="0" smtClean="0"/>
              <a:t>estimate</a:t>
            </a:r>
            <a:endParaRPr lang="en-US" dirty="0"/>
          </a:p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2462"/>
          </a:xfrm>
        </p:spPr>
        <p:txBody>
          <a:bodyPr>
            <a:normAutofit/>
          </a:bodyPr>
          <a:lstStyle/>
          <a:p>
            <a:r>
              <a:rPr lang="en-US" sz="3100" dirty="0" smtClean="0"/>
              <a:t>Target cost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94098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49501" y="2263583"/>
            <a:ext cx="1799998" cy="4392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Project Cost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3801" y="1723583"/>
            <a:ext cx="1799998" cy="4932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 Cost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08500" y="1767697"/>
            <a:ext cx="4102100" cy="4231412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dirty="0">
                <a:solidFill>
                  <a:srgbClr val="1F497D"/>
                </a:solidFill>
              </a:rPr>
              <a:t>Project cost &lt; Target Cost</a:t>
            </a:r>
          </a:p>
          <a:p>
            <a:pPr lvl="1"/>
            <a:r>
              <a:rPr lang="en-US" sz="1600" dirty="0" smtClean="0">
                <a:solidFill>
                  <a:srgbClr val="1F497D"/>
                </a:solidFill>
              </a:rPr>
              <a:t>50/50</a:t>
            </a:r>
          </a:p>
          <a:p>
            <a:pPr lvl="1"/>
            <a:r>
              <a:rPr lang="en-US" sz="1600" dirty="0" smtClean="0">
                <a:solidFill>
                  <a:srgbClr val="1F497D"/>
                </a:solidFill>
              </a:rPr>
              <a:t>Contractor gets 50% of the savings </a:t>
            </a:r>
          </a:p>
          <a:p>
            <a:pPr marL="0" indent="0">
              <a:buNone/>
            </a:pPr>
            <a:endParaRPr lang="en-US" sz="2000" dirty="0" smtClean="0">
              <a:solidFill>
                <a:srgbClr val="1F497D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dirty="0">
                <a:solidFill>
                  <a:srgbClr val="1F497D"/>
                </a:solidFill>
              </a:rPr>
              <a:t>Project cost </a:t>
            </a:r>
            <a:r>
              <a:rPr lang="en-US" sz="2000" dirty="0" smtClean="0">
                <a:solidFill>
                  <a:srgbClr val="1F497D"/>
                </a:solidFill>
              </a:rPr>
              <a:t>&gt; </a:t>
            </a:r>
            <a:r>
              <a:rPr lang="en-US" sz="2000" dirty="0">
                <a:solidFill>
                  <a:srgbClr val="1F497D"/>
                </a:solidFill>
              </a:rPr>
              <a:t>Target Cost</a:t>
            </a:r>
          </a:p>
          <a:p>
            <a:pPr lvl="1"/>
            <a:r>
              <a:rPr lang="en-US" sz="1600" dirty="0" smtClean="0">
                <a:solidFill>
                  <a:srgbClr val="1F497D"/>
                </a:solidFill>
              </a:rPr>
              <a:t>70/30</a:t>
            </a:r>
          </a:p>
          <a:p>
            <a:pPr lvl="1"/>
            <a:r>
              <a:rPr lang="en-US" sz="1600" dirty="0" smtClean="0">
                <a:solidFill>
                  <a:srgbClr val="1F497D"/>
                </a:solidFill>
              </a:rPr>
              <a:t>Contractor paid 70% of verified costs above TC</a:t>
            </a:r>
          </a:p>
          <a:p>
            <a:pPr lvl="1"/>
            <a:r>
              <a:rPr lang="en-US" sz="1600" dirty="0" smtClean="0">
                <a:solidFill>
                  <a:srgbClr val="1F497D"/>
                </a:solidFill>
              </a:rPr>
              <a:t>Capped at 10% of TC </a:t>
            </a:r>
            <a:endParaRPr lang="en-US" sz="1600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1F497D"/>
              </a:solidFill>
            </a:endParaRPr>
          </a:p>
          <a:p>
            <a:endParaRPr lang="en-US" sz="2000" dirty="0">
              <a:solidFill>
                <a:srgbClr val="1F497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9501" y="1767697"/>
            <a:ext cx="1799998" cy="5039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Incentive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Incentive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1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consultants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Originally Framework agreements with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Sweco</a:t>
            </a: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WSP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ÅF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Tyréns</a:t>
            </a:r>
            <a:r>
              <a:rPr lang="en-US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New Public procurement late 2013 =&gt; Framework agreements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Sweco</a:t>
            </a:r>
            <a:r>
              <a:rPr lang="en-US" dirty="0" smtClean="0"/>
              <a:t>, WSP, ÅF, </a:t>
            </a:r>
            <a:r>
              <a:rPr lang="en-US" dirty="0" err="1" smtClean="0"/>
              <a:t>Tyréns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Cowi</a:t>
            </a:r>
            <a:r>
              <a:rPr lang="en-US" dirty="0" smtClean="0"/>
              <a:t>, </a:t>
            </a:r>
            <a:r>
              <a:rPr lang="en-US" dirty="0" err="1" smtClean="0"/>
              <a:t>Fojab</a:t>
            </a:r>
            <a:r>
              <a:rPr lang="en-US" dirty="0" smtClean="0"/>
              <a:t>, </a:t>
            </a:r>
            <a:r>
              <a:rPr lang="en-US" dirty="0" err="1" smtClean="0"/>
              <a:t>Gronmij</a:t>
            </a:r>
            <a:r>
              <a:rPr lang="en-US" dirty="0" smtClean="0"/>
              <a:t>, </a:t>
            </a:r>
            <a:r>
              <a:rPr lang="en-US" dirty="0" err="1" smtClean="0"/>
              <a:t>Hifab</a:t>
            </a:r>
            <a:r>
              <a:rPr lang="en-US" dirty="0" smtClean="0"/>
              <a:t>, </a:t>
            </a:r>
            <a:r>
              <a:rPr lang="en-US" dirty="0" err="1" smtClean="0"/>
              <a:t>Reijlers</a:t>
            </a:r>
            <a:r>
              <a:rPr lang="en-US" dirty="0" smtClean="0"/>
              <a:t>, Arup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Architect Henning Larsen procured early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346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3"/>
          <p:cNvSpPr>
            <a:spLocks/>
          </p:cNvSpPr>
          <p:nvPr/>
        </p:nvSpPr>
        <p:spPr bwMode="auto">
          <a:xfrm>
            <a:off x="137916" y="1431387"/>
            <a:ext cx="8893969" cy="671686"/>
          </a:xfrm>
          <a:prstGeom prst="rightArrow">
            <a:avLst>
              <a:gd name="adj1" fmla="val 66000"/>
              <a:gd name="adj2" fmla="val 42007"/>
            </a:avLst>
          </a:prstGeom>
          <a:solidFill>
            <a:srgbClr val="0079A5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7" name="Rectangle 6"/>
          <p:cNvSpPr>
            <a:spLocks/>
          </p:cNvSpPr>
          <p:nvPr/>
        </p:nvSpPr>
        <p:spPr bwMode="auto">
          <a:xfrm>
            <a:off x="137916" y="1604297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2013</a:t>
            </a:r>
          </a:p>
        </p:txBody>
      </p:sp>
      <p:sp>
        <p:nvSpPr>
          <p:cNvPr id="13318" name="Rectangle 7"/>
          <p:cNvSpPr>
            <a:spLocks/>
          </p:cNvSpPr>
          <p:nvPr/>
        </p:nvSpPr>
        <p:spPr bwMode="auto">
          <a:xfrm>
            <a:off x="835555" y="1604297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2014</a:t>
            </a:r>
          </a:p>
        </p:txBody>
      </p:sp>
      <p:sp>
        <p:nvSpPr>
          <p:cNvPr id="13319" name="Rectangle 8"/>
          <p:cNvSpPr>
            <a:spLocks/>
          </p:cNvSpPr>
          <p:nvPr/>
        </p:nvSpPr>
        <p:spPr bwMode="auto">
          <a:xfrm>
            <a:off x="1947665" y="1609014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2015</a:t>
            </a:r>
          </a:p>
        </p:txBody>
      </p:sp>
      <p:sp>
        <p:nvSpPr>
          <p:cNvPr id="13320" name="Rectangle 9"/>
          <p:cNvSpPr>
            <a:spLocks/>
          </p:cNvSpPr>
          <p:nvPr/>
        </p:nvSpPr>
        <p:spPr bwMode="auto">
          <a:xfrm>
            <a:off x="3110999" y="1609014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2016</a:t>
            </a:r>
          </a:p>
        </p:txBody>
      </p:sp>
      <p:sp>
        <p:nvSpPr>
          <p:cNvPr id="13321" name="Rectangle 10"/>
          <p:cNvSpPr>
            <a:spLocks/>
          </p:cNvSpPr>
          <p:nvPr/>
        </p:nvSpPr>
        <p:spPr bwMode="auto">
          <a:xfrm>
            <a:off x="4239173" y="1609014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2017</a:t>
            </a:r>
          </a:p>
        </p:txBody>
      </p:sp>
      <p:sp>
        <p:nvSpPr>
          <p:cNvPr id="13322" name="Rectangle 11"/>
          <p:cNvSpPr>
            <a:spLocks/>
          </p:cNvSpPr>
          <p:nvPr/>
        </p:nvSpPr>
        <p:spPr bwMode="auto">
          <a:xfrm>
            <a:off x="5339762" y="1613150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2018</a:t>
            </a:r>
          </a:p>
        </p:txBody>
      </p:sp>
      <p:sp>
        <p:nvSpPr>
          <p:cNvPr id="13323" name="Rectangle 12"/>
          <p:cNvSpPr>
            <a:spLocks/>
          </p:cNvSpPr>
          <p:nvPr/>
        </p:nvSpPr>
        <p:spPr bwMode="auto">
          <a:xfrm>
            <a:off x="6488146" y="1613150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2019</a:t>
            </a:r>
          </a:p>
        </p:txBody>
      </p:sp>
      <p:sp>
        <p:nvSpPr>
          <p:cNvPr id="13335" name="AutoShape 24"/>
          <p:cNvSpPr>
            <a:spLocks/>
          </p:cNvSpPr>
          <p:nvPr/>
        </p:nvSpPr>
        <p:spPr bwMode="auto">
          <a:xfrm>
            <a:off x="137916" y="2376097"/>
            <a:ext cx="8893969" cy="1819165"/>
          </a:xfrm>
          <a:prstGeom prst="roundRect">
            <a:avLst>
              <a:gd name="adj" fmla="val 358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36" name="AutoShape 25"/>
          <p:cNvSpPr>
            <a:spLocks/>
          </p:cNvSpPr>
          <p:nvPr/>
        </p:nvSpPr>
        <p:spPr bwMode="auto">
          <a:xfrm>
            <a:off x="112364" y="4541557"/>
            <a:ext cx="8893969" cy="2206405"/>
          </a:xfrm>
          <a:prstGeom prst="roundRect">
            <a:avLst>
              <a:gd name="adj" fmla="val 3588"/>
            </a:avLst>
          </a:prstGeom>
          <a:solidFill>
            <a:srgbClr val="008000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46" name="Rectangle 35"/>
          <p:cNvSpPr>
            <a:spLocks/>
          </p:cNvSpPr>
          <p:nvPr/>
        </p:nvSpPr>
        <p:spPr bwMode="auto">
          <a:xfrm>
            <a:off x="7387367" y="2669872"/>
            <a:ext cx="1383859" cy="168496"/>
          </a:xfrm>
          <a:prstGeom prst="rect">
            <a:avLst/>
          </a:prstGeom>
          <a:solidFill>
            <a:srgbClr val="008000"/>
          </a:solidFill>
          <a:ln w="25400">
            <a:solidFill>
              <a:srgbClr val="FFFFFF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DETAILED DESIGN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85501" y="437224"/>
            <a:ext cx="7848923" cy="655636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l"/>
            <a:r>
              <a:rPr lang="en-US" sz="2800" b="0" dirty="0" smtClean="0">
                <a:solidFill>
                  <a:srgbClr val="FFFFFF"/>
                </a:solidFill>
                <a:latin typeface="+mj-lt"/>
              </a:rPr>
              <a:t>Conventional Facilities - </a:t>
            </a:r>
            <a:r>
              <a:rPr lang="en-US" sz="2800" b="0" dirty="0">
                <a:solidFill>
                  <a:srgbClr val="FFFFFF"/>
                </a:solidFill>
                <a:latin typeface="+mj-lt"/>
              </a:rPr>
              <a:t>Detailed </a:t>
            </a:r>
            <a:r>
              <a:rPr lang="en-US" sz="2800" b="0" dirty="0" smtClean="0">
                <a:solidFill>
                  <a:srgbClr val="FFFFFF"/>
                </a:solidFill>
                <a:latin typeface="+mj-lt"/>
              </a:rPr>
              <a:t>Schedule</a:t>
            </a:r>
            <a:endParaRPr lang="en-US" sz="2800" b="0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35555" y="1877788"/>
            <a:ext cx="29308" cy="48701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38" name="AutoShape 27"/>
          <p:cNvSpPr>
            <a:spLocks/>
          </p:cNvSpPr>
          <p:nvPr/>
        </p:nvSpPr>
        <p:spPr bwMode="auto">
          <a:xfrm>
            <a:off x="196530" y="2658368"/>
            <a:ext cx="842138" cy="180000"/>
          </a:xfrm>
          <a:prstGeom prst="roundRect">
            <a:avLst>
              <a:gd name="adj" fmla="val 21208"/>
            </a:avLst>
          </a:prstGeom>
          <a:solidFill>
            <a:srgbClr val="0079A5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37" name="AutoShape 27"/>
          <p:cNvSpPr>
            <a:spLocks/>
          </p:cNvSpPr>
          <p:nvPr/>
        </p:nvSpPr>
        <p:spPr bwMode="auto">
          <a:xfrm>
            <a:off x="201716" y="2908480"/>
            <a:ext cx="1196578" cy="180000"/>
          </a:xfrm>
          <a:prstGeom prst="roundRect">
            <a:avLst>
              <a:gd name="adj" fmla="val 21208"/>
            </a:avLst>
          </a:prstGeom>
          <a:solidFill>
            <a:srgbClr val="0079A5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38" name="AutoShape 27"/>
          <p:cNvSpPr>
            <a:spLocks/>
          </p:cNvSpPr>
          <p:nvPr/>
        </p:nvSpPr>
        <p:spPr bwMode="auto">
          <a:xfrm>
            <a:off x="470101" y="3154488"/>
            <a:ext cx="1108242" cy="180000"/>
          </a:xfrm>
          <a:prstGeom prst="roundRect">
            <a:avLst>
              <a:gd name="adj" fmla="val 21208"/>
            </a:avLst>
          </a:prstGeom>
          <a:solidFill>
            <a:srgbClr val="0079A5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39" name="AutoShape 27"/>
          <p:cNvSpPr>
            <a:spLocks/>
          </p:cNvSpPr>
          <p:nvPr/>
        </p:nvSpPr>
        <p:spPr bwMode="auto">
          <a:xfrm>
            <a:off x="470101" y="3406602"/>
            <a:ext cx="2522414" cy="180000"/>
          </a:xfrm>
          <a:prstGeom prst="roundRect">
            <a:avLst>
              <a:gd name="adj" fmla="val 21208"/>
            </a:avLst>
          </a:prstGeom>
          <a:solidFill>
            <a:srgbClr val="0079A5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AUX. BLDGS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40" name="AutoShape 27"/>
          <p:cNvSpPr>
            <a:spLocks/>
          </p:cNvSpPr>
          <p:nvPr/>
        </p:nvSpPr>
        <p:spPr bwMode="auto">
          <a:xfrm>
            <a:off x="459917" y="3651458"/>
            <a:ext cx="705750" cy="180000"/>
          </a:xfrm>
          <a:prstGeom prst="roundRect">
            <a:avLst>
              <a:gd name="adj" fmla="val 21208"/>
            </a:avLst>
          </a:prstGeom>
          <a:solidFill>
            <a:srgbClr val="0079A5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41" name="AutoShape 27"/>
          <p:cNvSpPr>
            <a:spLocks/>
          </p:cNvSpPr>
          <p:nvPr/>
        </p:nvSpPr>
        <p:spPr bwMode="auto">
          <a:xfrm>
            <a:off x="847" y="3896314"/>
            <a:ext cx="647353" cy="180000"/>
          </a:xfrm>
          <a:prstGeom prst="roundRect">
            <a:avLst>
              <a:gd name="adj" fmla="val 21208"/>
            </a:avLst>
          </a:prstGeom>
          <a:solidFill>
            <a:srgbClr val="0079A5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 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1952693" y="1877788"/>
            <a:ext cx="29308" cy="48701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111000" y="1877788"/>
            <a:ext cx="2137" cy="48701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239173" y="1867788"/>
            <a:ext cx="29308" cy="48801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AutoShape 27"/>
          <p:cNvSpPr>
            <a:spLocks/>
          </p:cNvSpPr>
          <p:nvPr/>
        </p:nvSpPr>
        <p:spPr bwMode="auto">
          <a:xfrm>
            <a:off x="933284" y="2667144"/>
            <a:ext cx="2177716" cy="180000"/>
          </a:xfrm>
          <a:prstGeom prst="roundRect">
            <a:avLst>
              <a:gd name="adj" fmla="val 21208"/>
            </a:avLst>
          </a:prstGeom>
          <a:solidFill>
            <a:srgbClr val="008000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ACCELERATOR BLDG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44" name="AutoShape 27"/>
          <p:cNvSpPr>
            <a:spLocks/>
          </p:cNvSpPr>
          <p:nvPr/>
        </p:nvSpPr>
        <p:spPr bwMode="auto">
          <a:xfrm>
            <a:off x="1312209" y="2912000"/>
            <a:ext cx="3741614" cy="180000"/>
          </a:xfrm>
          <a:prstGeom prst="roundRect">
            <a:avLst>
              <a:gd name="adj" fmla="val 21208"/>
            </a:avLst>
          </a:prstGeom>
          <a:solidFill>
            <a:srgbClr val="008000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TARGET BLDG + EXP HALLS 1,2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45" name="AutoShape 27"/>
          <p:cNvSpPr>
            <a:spLocks/>
          </p:cNvSpPr>
          <p:nvPr/>
        </p:nvSpPr>
        <p:spPr bwMode="auto">
          <a:xfrm>
            <a:off x="1683437" y="3154345"/>
            <a:ext cx="1563078" cy="180000"/>
          </a:xfrm>
          <a:prstGeom prst="roundRect">
            <a:avLst>
              <a:gd name="adj" fmla="val 21208"/>
            </a:avLst>
          </a:prstGeom>
          <a:solidFill>
            <a:srgbClr val="008000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 EXP HALL 3 + GUIDE HALLS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46" name="AutoShape 27"/>
          <p:cNvSpPr>
            <a:spLocks/>
          </p:cNvSpPr>
          <p:nvPr/>
        </p:nvSpPr>
        <p:spPr bwMode="auto">
          <a:xfrm>
            <a:off x="929080" y="3395781"/>
            <a:ext cx="2317435" cy="180000"/>
          </a:xfrm>
          <a:prstGeom prst="roundRect">
            <a:avLst>
              <a:gd name="adj" fmla="val 21208"/>
            </a:avLst>
          </a:prstGeom>
          <a:solidFill>
            <a:srgbClr val="008000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AUX. BLDGS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49" name="AutoShape 27"/>
          <p:cNvSpPr>
            <a:spLocks/>
          </p:cNvSpPr>
          <p:nvPr/>
        </p:nvSpPr>
        <p:spPr bwMode="auto">
          <a:xfrm>
            <a:off x="1079608" y="3650406"/>
            <a:ext cx="1133231" cy="180000"/>
          </a:xfrm>
          <a:prstGeom prst="roundRect">
            <a:avLst>
              <a:gd name="adj" fmla="val 21208"/>
            </a:avLst>
          </a:prstGeom>
          <a:solidFill>
            <a:srgbClr val="008000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MAIN UTIL.(GROUND)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50" name="AutoShape 27"/>
          <p:cNvSpPr>
            <a:spLocks/>
          </p:cNvSpPr>
          <p:nvPr/>
        </p:nvSpPr>
        <p:spPr bwMode="auto">
          <a:xfrm>
            <a:off x="933284" y="3896314"/>
            <a:ext cx="3008710" cy="180000"/>
          </a:xfrm>
          <a:prstGeom prst="roundRect">
            <a:avLst>
              <a:gd name="adj" fmla="val 21208"/>
            </a:avLst>
          </a:prstGeom>
          <a:solidFill>
            <a:srgbClr val="008000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EARTH WORKS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5339762" y="1894591"/>
            <a:ext cx="44276" cy="4853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6501594" y="1894591"/>
            <a:ext cx="15860" cy="4853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AutoShape 27"/>
          <p:cNvSpPr>
            <a:spLocks/>
          </p:cNvSpPr>
          <p:nvPr/>
        </p:nvSpPr>
        <p:spPr bwMode="auto">
          <a:xfrm>
            <a:off x="929080" y="2425219"/>
            <a:ext cx="5638974" cy="180000"/>
          </a:xfrm>
          <a:prstGeom prst="roundRect">
            <a:avLst>
              <a:gd name="adj" fmla="val 21208"/>
            </a:avLst>
          </a:prstGeom>
          <a:solidFill>
            <a:srgbClr val="008000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MASTERPLAN GENERAL ARCH.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13334" name="Rectangle 23"/>
          <p:cNvSpPr>
            <a:spLocks/>
          </p:cNvSpPr>
          <p:nvPr/>
        </p:nvSpPr>
        <p:spPr bwMode="auto">
          <a:xfrm>
            <a:off x="3071017" y="2090373"/>
            <a:ext cx="12486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Design Phases</a:t>
            </a:r>
            <a:endParaRPr lang="en-US" sz="14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59" name="AutoShape 22"/>
          <p:cNvSpPr>
            <a:spLocks/>
          </p:cNvSpPr>
          <p:nvPr/>
        </p:nvSpPr>
        <p:spPr bwMode="auto">
          <a:xfrm>
            <a:off x="112364" y="4181557"/>
            <a:ext cx="8893969" cy="360000"/>
          </a:xfrm>
          <a:prstGeom prst="roundRect">
            <a:avLst>
              <a:gd name="adj" fmla="val 10602"/>
            </a:avLst>
          </a:prstGeom>
          <a:solidFill>
            <a:srgbClr val="808080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" name="Rectangle 23"/>
          <p:cNvSpPr>
            <a:spLocks/>
          </p:cNvSpPr>
          <p:nvPr/>
        </p:nvSpPr>
        <p:spPr bwMode="auto">
          <a:xfrm>
            <a:off x="2992515" y="4248126"/>
            <a:ext cx="16078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4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Construction</a:t>
            </a:r>
            <a:r>
              <a:rPr lang="en-US" sz="14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 Phase</a:t>
            </a:r>
            <a:endParaRPr lang="en-US" sz="14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63" name="5-Point Star 62"/>
          <p:cNvSpPr/>
          <p:nvPr/>
        </p:nvSpPr>
        <p:spPr>
          <a:xfrm>
            <a:off x="835555" y="4054493"/>
            <a:ext cx="252000" cy="2520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utoShape 27"/>
          <p:cNvSpPr>
            <a:spLocks/>
          </p:cNvSpPr>
          <p:nvPr/>
        </p:nvSpPr>
        <p:spPr bwMode="auto">
          <a:xfrm>
            <a:off x="585501" y="4229839"/>
            <a:ext cx="695565" cy="385853"/>
          </a:xfrm>
          <a:prstGeom prst="roundRect">
            <a:avLst>
              <a:gd name="adj" fmla="val 21208"/>
            </a:avLst>
          </a:prstGeom>
          <a:noFill/>
          <a:ln w="25400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 CONTRACT SIGNED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65" name="AutoShape 27"/>
          <p:cNvSpPr>
            <a:spLocks/>
          </p:cNvSpPr>
          <p:nvPr/>
        </p:nvSpPr>
        <p:spPr bwMode="auto">
          <a:xfrm>
            <a:off x="903551" y="4730935"/>
            <a:ext cx="1008000" cy="324000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START OF </a:t>
            </a:r>
            <a:r>
              <a:rPr lang="en-US" sz="800" b="1" dirty="0" smtClean="0">
                <a:latin typeface="Arial"/>
                <a:cs typeface="Arial"/>
                <a:sym typeface="Arial Bold" charset="0"/>
              </a:rPr>
              <a:t>CONSTRUCTION</a:t>
            </a:r>
            <a:endParaRPr lang="en-US" sz="800" b="1" dirty="0">
              <a:latin typeface="Arial"/>
              <a:cs typeface="Arial"/>
              <a:sym typeface="Arial Bold" charset="0"/>
            </a:endParaRPr>
          </a:p>
        </p:txBody>
      </p:sp>
      <p:sp>
        <p:nvSpPr>
          <p:cNvPr id="67" name="AutoShape 27"/>
          <p:cNvSpPr>
            <a:spLocks/>
          </p:cNvSpPr>
          <p:nvPr/>
        </p:nvSpPr>
        <p:spPr bwMode="auto">
          <a:xfrm>
            <a:off x="3377907" y="4707808"/>
            <a:ext cx="1128174" cy="251727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CUB OPERATIONAL</a:t>
            </a:r>
          </a:p>
        </p:txBody>
      </p:sp>
      <p:sp>
        <p:nvSpPr>
          <p:cNvPr id="69" name="AutoShape 27"/>
          <p:cNvSpPr>
            <a:spLocks/>
          </p:cNvSpPr>
          <p:nvPr/>
        </p:nvSpPr>
        <p:spPr bwMode="auto">
          <a:xfrm>
            <a:off x="3300397" y="5132335"/>
            <a:ext cx="1384793" cy="251727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EARLY ACCESS COLD BOX &amp; COMPRESSOR BLDG</a:t>
            </a:r>
          </a:p>
        </p:txBody>
      </p:sp>
      <p:sp>
        <p:nvSpPr>
          <p:cNvPr id="71" name="AutoShape 27"/>
          <p:cNvSpPr>
            <a:spLocks/>
          </p:cNvSpPr>
          <p:nvPr/>
        </p:nvSpPr>
        <p:spPr bwMode="auto">
          <a:xfrm>
            <a:off x="3508375" y="5581190"/>
            <a:ext cx="1166090" cy="251727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EARLY ACCESS KLYSTRON GALLERY</a:t>
            </a:r>
          </a:p>
        </p:txBody>
      </p:sp>
      <p:sp>
        <p:nvSpPr>
          <p:cNvPr id="72" name="AutoShape 27"/>
          <p:cNvSpPr>
            <a:spLocks/>
          </p:cNvSpPr>
          <p:nvPr/>
        </p:nvSpPr>
        <p:spPr bwMode="auto">
          <a:xfrm>
            <a:off x="4826200" y="4654735"/>
            <a:ext cx="847463" cy="251727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PART 1 FINAL INSPECTION </a:t>
            </a:r>
          </a:p>
        </p:txBody>
      </p:sp>
      <p:sp>
        <p:nvSpPr>
          <p:cNvPr id="74" name="AutoShape 27"/>
          <p:cNvSpPr>
            <a:spLocks/>
          </p:cNvSpPr>
          <p:nvPr/>
        </p:nvSpPr>
        <p:spPr bwMode="auto">
          <a:xfrm>
            <a:off x="4833762" y="5087644"/>
            <a:ext cx="847463" cy="251727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FULL ACCESS ACCELERATOR</a:t>
            </a:r>
          </a:p>
        </p:txBody>
      </p:sp>
      <p:sp>
        <p:nvSpPr>
          <p:cNvPr id="75" name="AutoShape 27"/>
          <p:cNvSpPr>
            <a:spLocks/>
          </p:cNvSpPr>
          <p:nvPr/>
        </p:nvSpPr>
        <p:spPr bwMode="auto">
          <a:xfrm>
            <a:off x="5003023" y="5517444"/>
            <a:ext cx="847463" cy="251727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EARLY ACCESS EXP HALL 1</a:t>
            </a:r>
          </a:p>
        </p:txBody>
      </p:sp>
      <p:sp>
        <p:nvSpPr>
          <p:cNvPr id="76" name="AutoShape 27"/>
          <p:cNvSpPr>
            <a:spLocks/>
          </p:cNvSpPr>
          <p:nvPr/>
        </p:nvSpPr>
        <p:spPr bwMode="auto">
          <a:xfrm>
            <a:off x="5148331" y="5929971"/>
            <a:ext cx="847463" cy="251727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EARLY ACCESS EXP HALL 2</a:t>
            </a:r>
          </a:p>
        </p:txBody>
      </p:sp>
      <p:sp>
        <p:nvSpPr>
          <p:cNvPr id="78" name="AutoShape 27"/>
          <p:cNvSpPr>
            <a:spLocks/>
          </p:cNvSpPr>
          <p:nvPr/>
        </p:nvSpPr>
        <p:spPr bwMode="auto">
          <a:xfrm>
            <a:off x="5301662" y="6349070"/>
            <a:ext cx="847463" cy="251727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EARLY ACCESS EXP HALL 3</a:t>
            </a:r>
          </a:p>
        </p:txBody>
      </p:sp>
      <p:sp>
        <p:nvSpPr>
          <p:cNvPr id="9" name="Oval 8"/>
          <p:cNvSpPr/>
          <p:nvPr/>
        </p:nvSpPr>
        <p:spPr>
          <a:xfrm>
            <a:off x="3896994" y="46431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947794" y="50495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049394" y="54813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205094" y="45542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5205094" y="49987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370194" y="54305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22594" y="58496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674994" y="62687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utoShape 27"/>
          <p:cNvSpPr>
            <a:spLocks/>
          </p:cNvSpPr>
          <p:nvPr/>
        </p:nvSpPr>
        <p:spPr bwMode="auto">
          <a:xfrm>
            <a:off x="5877188" y="4657008"/>
            <a:ext cx="942912" cy="252000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FULL ACCESS EXP. HALL 1 &amp; 2</a:t>
            </a:r>
          </a:p>
        </p:txBody>
      </p:sp>
      <p:sp>
        <p:nvSpPr>
          <p:cNvPr id="89" name="Oval 88"/>
          <p:cNvSpPr/>
          <p:nvPr/>
        </p:nvSpPr>
        <p:spPr>
          <a:xfrm>
            <a:off x="6297294" y="45669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335394" y="49987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utoShape 27"/>
          <p:cNvSpPr>
            <a:spLocks/>
          </p:cNvSpPr>
          <p:nvPr/>
        </p:nvSpPr>
        <p:spPr bwMode="auto">
          <a:xfrm>
            <a:off x="5915838" y="5088757"/>
            <a:ext cx="942912" cy="252000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FULL ACCESS EXP. HALL 3</a:t>
            </a:r>
          </a:p>
        </p:txBody>
      </p:sp>
      <p:sp>
        <p:nvSpPr>
          <p:cNvPr id="93" name="AutoShape 27"/>
          <p:cNvSpPr>
            <a:spLocks/>
          </p:cNvSpPr>
          <p:nvPr/>
        </p:nvSpPr>
        <p:spPr bwMode="auto">
          <a:xfrm>
            <a:off x="5969797" y="5511461"/>
            <a:ext cx="942912" cy="252000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FULL ACCESS TARGET BLDG</a:t>
            </a:r>
          </a:p>
        </p:txBody>
      </p:sp>
      <p:sp>
        <p:nvSpPr>
          <p:cNvPr id="94" name="Oval 93"/>
          <p:cNvSpPr/>
          <p:nvPr/>
        </p:nvSpPr>
        <p:spPr>
          <a:xfrm>
            <a:off x="6398894" y="54305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utoShape 27"/>
          <p:cNvSpPr>
            <a:spLocks/>
          </p:cNvSpPr>
          <p:nvPr/>
        </p:nvSpPr>
        <p:spPr bwMode="auto">
          <a:xfrm>
            <a:off x="6084097" y="5930561"/>
            <a:ext cx="756000" cy="252000"/>
          </a:xfrm>
          <a:prstGeom prst="roundRect">
            <a:avLst>
              <a:gd name="adj" fmla="val 21208"/>
            </a:avLst>
          </a:prstGeom>
          <a:solidFill>
            <a:srgbClr val="84DDFD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800" b="1" dirty="0">
                <a:latin typeface="Arial"/>
                <a:cs typeface="Arial"/>
                <a:sym typeface="Arial Bold" charset="0"/>
              </a:rPr>
              <a:t>FULL INSPECTION</a:t>
            </a:r>
          </a:p>
        </p:txBody>
      </p:sp>
      <p:sp>
        <p:nvSpPr>
          <p:cNvPr id="96" name="Oval 95"/>
          <p:cNvSpPr/>
          <p:nvPr/>
        </p:nvSpPr>
        <p:spPr>
          <a:xfrm>
            <a:off x="6411594" y="5849657"/>
            <a:ext cx="90000" cy="9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5" name="Rectangle 34"/>
          <p:cNvSpPr>
            <a:spLocks/>
          </p:cNvSpPr>
          <p:nvPr/>
        </p:nvSpPr>
        <p:spPr bwMode="auto">
          <a:xfrm>
            <a:off x="7387367" y="2425219"/>
            <a:ext cx="1383859" cy="170820"/>
          </a:xfrm>
          <a:prstGeom prst="rect">
            <a:avLst/>
          </a:prstGeom>
          <a:solidFill>
            <a:srgbClr val="0079A5"/>
          </a:solidFill>
          <a:ln w="25400">
            <a:solidFill>
              <a:srgbClr val="FFFFFF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marL="40180" algn="ctr"/>
            <a:r>
              <a:rPr lang="en-US" sz="800" dirty="0" smtClean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PRELIMINARY DESIGN</a:t>
            </a:r>
            <a:endParaRPr lang="en-US" sz="800" dirty="0">
              <a:solidFill>
                <a:srgbClr val="FFFFFF"/>
              </a:solidFill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  <p:sp>
        <p:nvSpPr>
          <p:cNvPr id="13333" name="AutoShape 22"/>
          <p:cNvSpPr>
            <a:spLocks/>
          </p:cNvSpPr>
          <p:nvPr/>
        </p:nvSpPr>
        <p:spPr bwMode="auto">
          <a:xfrm>
            <a:off x="137916" y="2030285"/>
            <a:ext cx="8893969" cy="360000"/>
          </a:xfrm>
          <a:prstGeom prst="roundRect">
            <a:avLst>
              <a:gd name="adj" fmla="val 10602"/>
            </a:avLst>
          </a:prstGeom>
          <a:solidFill>
            <a:srgbClr val="808080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1272294" y="4511762"/>
            <a:ext cx="252000" cy="2520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026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502" y="-165099"/>
            <a:ext cx="6426200" cy="1441451"/>
          </a:xfrm>
        </p:spPr>
        <p:txBody>
          <a:bodyPr/>
          <a:lstStyle/>
          <a:p>
            <a:r>
              <a:rPr lang="en-US" dirty="0" smtClean="0"/>
              <a:t>ESS is co-located with Max IV and Science Village in close proximity to Lund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441450"/>
            <a:ext cx="9144000" cy="64008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2"/>
            <a:ext cx="9144000" cy="63632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8900" y="3595132"/>
            <a:ext cx="833882" cy="36933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Max IV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2" y="5918200"/>
            <a:ext cx="1566054" cy="36933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>
                <a:solidFill>
                  <a:srgbClr val="17375E"/>
                </a:solidFill>
              </a:rPr>
              <a:t>Science Village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300" y="2374900"/>
            <a:ext cx="645542" cy="36933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>
                <a:solidFill>
                  <a:srgbClr val="17375E"/>
                </a:solidFill>
              </a:rPr>
              <a:t>Lund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7402" y="2933700"/>
            <a:ext cx="509499" cy="36933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>
                <a:solidFill>
                  <a:srgbClr val="17375E"/>
                </a:solidFill>
              </a:rPr>
              <a:t>ESS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7202" y="2374900"/>
            <a:ext cx="1390337" cy="36933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>
                <a:solidFill>
                  <a:srgbClr val="17375E"/>
                </a:solidFill>
              </a:rPr>
              <a:t>E22 Highway</a:t>
            </a:r>
            <a:endParaRPr lang="en-US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6293" y="2726945"/>
            <a:ext cx="6536399" cy="403898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47700" y="392010"/>
            <a:ext cx="7823200" cy="699345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l"/>
            <a:r>
              <a:rPr lang="en-US" sz="2800" b="0" dirty="0" smtClean="0">
                <a:solidFill>
                  <a:srgbClr val="FFFFFF"/>
                </a:solidFill>
                <a:latin typeface="+mn-lt"/>
              </a:rPr>
              <a:t>The architecture of ESS</a:t>
            </a:r>
            <a:endParaRPr lang="en-US" sz="2800" b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277020" y="1187480"/>
            <a:ext cx="8748974" cy="1946639"/>
          </a:xfrm>
          <a:prstGeom prst="rect">
            <a:avLst/>
          </a:prstGeom>
          <a:ln/>
        </p:spPr>
        <p:txBody>
          <a:bodyPr vert="horz" lIns="91424" tIns="45712" rIns="91424" bIns="45712" rtlCol="0" anchor="ctr">
            <a:normAutofit fontScale="97500"/>
          </a:bodyPr>
          <a:lstStyle>
            <a:lvl1pPr algn="ctr" defTabSz="457119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2000" dirty="0">
                <a:solidFill>
                  <a:srgbClr val="0084C0"/>
                </a:solidFill>
                <a:cs typeface="Helvetica" charset="0"/>
                <a:sym typeface="Helvetica" charset="0"/>
              </a:rPr>
              <a:t>A</a:t>
            </a:r>
            <a:r>
              <a:rPr lang="en-US" sz="2000" dirty="0" smtClean="0">
                <a:solidFill>
                  <a:srgbClr val="0084C0"/>
                </a:solidFill>
                <a:cs typeface="Helvetica" charset="0"/>
                <a:sym typeface="Helvetica" charset="0"/>
              </a:rPr>
              <a:t>rchitectural design competition</a:t>
            </a:r>
            <a:br>
              <a:rPr lang="en-US" sz="2000" dirty="0" smtClean="0">
                <a:solidFill>
                  <a:srgbClr val="0084C0"/>
                </a:solidFill>
                <a:cs typeface="Helvetica" charset="0"/>
                <a:sym typeface="Helvetica" charset="0"/>
              </a:rPr>
            </a:br>
            <a:r>
              <a:rPr lang="en-US" sz="1600" b="0" dirty="0" smtClean="0">
                <a:solidFill>
                  <a:srgbClr val="0084C0"/>
                </a:solidFill>
                <a:cs typeface="Helvetica" charset="0"/>
                <a:sym typeface="Helvetica" charset="0"/>
              </a:rPr>
              <a:t>Five architect consortia was preselected in an international architect competition and competed to design the ESS exterior. In February 2013 the winner was announced by the ESS jury: Henning Larsen Architects was selected to develop the final architectural design together with the ESS team.</a:t>
            </a:r>
            <a:endParaRPr lang="en-US" sz="1600" b="0" dirty="0">
              <a:solidFill>
                <a:srgbClr val="0084C0"/>
              </a:solidFill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05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428" y="281364"/>
            <a:ext cx="7226300" cy="747336"/>
          </a:xfrm>
        </p:spPr>
        <p:txBody>
          <a:bodyPr lIns="85699" tIns="42850" rIns="85699" bIns="42850"/>
          <a:lstStyle/>
          <a:p>
            <a:r>
              <a:rPr lang="en-US" dirty="0" smtClean="0"/>
              <a:t>Architectural Concepts</a:t>
            </a:r>
            <a:endParaRPr lang="en-US" dirty="0"/>
          </a:p>
        </p:txBody>
      </p:sp>
      <p:pic>
        <p:nvPicPr>
          <p:cNvPr id="7" name="Picture 6" descr="ESS_INTERIOR 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5" y="1580145"/>
            <a:ext cx="4486647" cy="2520000"/>
          </a:xfrm>
          <a:prstGeom prst="rect">
            <a:avLst/>
          </a:prstGeom>
        </p:spPr>
      </p:pic>
      <p:pic>
        <p:nvPicPr>
          <p:cNvPr id="8" name="Picture 7" descr="exterior plaz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6" y="4182149"/>
            <a:ext cx="4537396" cy="2520000"/>
          </a:xfrm>
          <a:prstGeom prst="rect">
            <a:avLst/>
          </a:prstGeom>
        </p:spPr>
      </p:pic>
      <p:pic>
        <p:nvPicPr>
          <p:cNvPr id="9" name="Picture 8" descr="Exterior Render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845" y="1580145"/>
            <a:ext cx="4537396" cy="2520000"/>
          </a:xfrm>
          <a:prstGeom prst="rect">
            <a:avLst/>
          </a:prstGeom>
        </p:spPr>
      </p:pic>
      <p:pic>
        <p:nvPicPr>
          <p:cNvPr id="10" name="Picture 9" descr="outskirt 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459" y="4193907"/>
            <a:ext cx="454054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5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-701860" y="412490"/>
            <a:ext cx="2380823" cy="1511822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chilly" dir="t"/>
          </a:scene3d>
          <a:sp3d z="127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07" name="Straight Connector 106"/>
          <p:cNvCxnSpPr/>
          <p:nvPr/>
        </p:nvCxnSpPr>
        <p:spPr>
          <a:xfrm>
            <a:off x="6168354" y="6067350"/>
            <a:ext cx="0" cy="25149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>
            <a:off x="4768504" y="723175"/>
            <a:ext cx="2514" cy="177473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7439320" y="902228"/>
            <a:ext cx="0" cy="71223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1531624" y="902228"/>
            <a:ext cx="0" cy="1022084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>
            <a:off x="5496122" y="574141"/>
            <a:ext cx="16615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4052742" y="364102"/>
            <a:ext cx="1440000" cy="3590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Infrastructure Directorate</a:t>
            </a:r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Örjan Larsson</a:t>
            </a:r>
          </a:p>
        </p:txBody>
      </p:sp>
      <p:sp>
        <p:nvSpPr>
          <p:cNvPr id="137" name="Rounded Rectangle 4"/>
          <p:cNvSpPr/>
          <p:nvPr/>
        </p:nvSpPr>
        <p:spPr>
          <a:xfrm>
            <a:off x="5667814" y="407190"/>
            <a:ext cx="1440000" cy="3159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Personal Assistant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>Inger Persson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822701" y="1358493"/>
            <a:ext cx="1440000" cy="426784"/>
          </a:xfrm>
          <a:prstGeom prst="rect">
            <a:avLst/>
          </a:prstGeom>
          <a:ln w="9525" cmpd="sng">
            <a:solidFill>
              <a:srgbClr val="4F81B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Environment, Safety &amp; Health (ESH) Division </a:t>
            </a:r>
            <a:br>
              <a:rPr lang="en-US" sz="800" b="1" dirty="0"/>
            </a:br>
            <a:r>
              <a:rPr lang="en-US" sz="800" dirty="0"/>
              <a:t>Peter Jacobsson</a:t>
            </a:r>
          </a:p>
        </p:txBody>
      </p:sp>
      <p:sp>
        <p:nvSpPr>
          <p:cNvPr id="143" name="Rounded Rectangle 4"/>
          <p:cNvSpPr/>
          <p:nvPr/>
        </p:nvSpPr>
        <p:spPr>
          <a:xfrm>
            <a:off x="805439" y="1924312"/>
            <a:ext cx="1980000" cy="816527"/>
          </a:xfrm>
          <a:prstGeom prst="rect">
            <a:avLst/>
          </a:prstGeom>
          <a:ln w="9525" cmpd="sng">
            <a:solidFill>
              <a:srgbClr val="4F81B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</p:txBody>
      </p:sp>
      <p:sp>
        <p:nvSpPr>
          <p:cNvPr id="144" name="Rounded Rectangle 4"/>
          <p:cNvSpPr/>
          <p:nvPr/>
        </p:nvSpPr>
        <p:spPr>
          <a:xfrm>
            <a:off x="849134" y="2035113"/>
            <a:ext cx="891991" cy="205184"/>
          </a:xfrm>
          <a:prstGeom prst="rect">
            <a:avLst/>
          </a:prstGeom>
          <a:ln w="9525" cmpd="sng">
            <a:solidFill>
              <a:srgbClr val="4F81B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Ulrika Agnvik</a:t>
            </a:r>
          </a:p>
        </p:txBody>
      </p:sp>
      <p:sp>
        <p:nvSpPr>
          <p:cNvPr id="145" name="Rounded Rectangle 4"/>
          <p:cNvSpPr/>
          <p:nvPr/>
        </p:nvSpPr>
        <p:spPr>
          <a:xfrm>
            <a:off x="852542" y="2307179"/>
            <a:ext cx="891991" cy="205184"/>
          </a:xfrm>
          <a:prstGeom prst="rect">
            <a:avLst/>
          </a:prstGeom>
          <a:ln w="9525" cmpd="sng">
            <a:solidFill>
              <a:srgbClr val="4F81B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Thomas Hansson</a:t>
            </a:r>
          </a:p>
        </p:txBody>
      </p:sp>
      <p:sp>
        <p:nvSpPr>
          <p:cNvPr id="146" name="Rounded Rectangle 4"/>
          <p:cNvSpPr/>
          <p:nvPr/>
        </p:nvSpPr>
        <p:spPr>
          <a:xfrm>
            <a:off x="1819447" y="2040805"/>
            <a:ext cx="891991" cy="205184"/>
          </a:xfrm>
          <a:prstGeom prst="rect">
            <a:avLst/>
          </a:prstGeom>
          <a:ln w="9525" cmpd="sng">
            <a:solidFill>
              <a:srgbClr val="4F81B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Gitte Myhré</a:t>
            </a:r>
          </a:p>
        </p:txBody>
      </p:sp>
      <p:sp>
        <p:nvSpPr>
          <p:cNvPr id="147" name="Rounded Rectangle 4"/>
          <p:cNvSpPr/>
          <p:nvPr/>
        </p:nvSpPr>
        <p:spPr>
          <a:xfrm>
            <a:off x="1816706" y="2307179"/>
            <a:ext cx="891991" cy="205184"/>
          </a:xfrm>
          <a:prstGeom prst="rect">
            <a:avLst/>
          </a:prstGeom>
          <a:ln w="9525" cmpd="sng">
            <a:solidFill>
              <a:srgbClr val="4F81B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Daniel Skölde</a:t>
            </a:r>
          </a:p>
        </p:txBody>
      </p:sp>
      <p:sp>
        <p:nvSpPr>
          <p:cNvPr id="148" name="Rounded Rectangle 4"/>
          <p:cNvSpPr/>
          <p:nvPr/>
        </p:nvSpPr>
        <p:spPr>
          <a:xfrm>
            <a:off x="849134" y="2573224"/>
            <a:ext cx="891991" cy="205184"/>
          </a:xfrm>
          <a:prstGeom prst="rect">
            <a:avLst/>
          </a:prstGeom>
          <a:ln w="9525" cmpd="sng">
            <a:solidFill>
              <a:srgbClr val="4F81BD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Fredrik Jörud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6666892" y="1292808"/>
            <a:ext cx="1440000" cy="359073"/>
          </a:xfrm>
          <a:prstGeom prst="rect">
            <a:avLst/>
          </a:prstGeom>
          <a:ln w="9525" cmpd="sng"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Energy Division</a:t>
            </a:r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Thomas Parker</a:t>
            </a:r>
          </a:p>
        </p:txBody>
      </p:sp>
      <p:sp>
        <p:nvSpPr>
          <p:cNvPr id="150" name="Rounded Rectangle 4"/>
          <p:cNvSpPr/>
          <p:nvPr/>
        </p:nvSpPr>
        <p:spPr>
          <a:xfrm>
            <a:off x="6666892" y="1807083"/>
            <a:ext cx="1440000" cy="820737"/>
          </a:xfrm>
          <a:prstGeom prst="rect">
            <a:avLst/>
          </a:prstGeom>
          <a:ln w="9525" cmpd="sng"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</p:txBody>
      </p:sp>
      <p:sp>
        <p:nvSpPr>
          <p:cNvPr id="151" name="Rounded Rectangle 4"/>
          <p:cNvSpPr/>
          <p:nvPr/>
        </p:nvSpPr>
        <p:spPr>
          <a:xfrm>
            <a:off x="6710586" y="1917884"/>
            <a:ext cx="891991" cy="205184"/>
          </a:xfrm>
          <a:prstGeom prst="rect">
            <a:avLst/>
          </a:prstGeom>
          <a:ln w="9525" cmpd="sng"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Erica Lindström</a:t>
            </a:r>
          </a:p>
        </p:txBody>
      </p:sp>
      <p:sp>
        <p:nvSpPr>
          <p:cNvPr id="154" name="Rounded Rectangle 4"/>
          <p:cNvSpPr/>
          <p:nvPr/>
        </p:nvSpPr>
        <p:spPr>
          <a:xfrm>
            <a:off x="6710586" y="2182477"/>
            <a:ext cx="891991" cy="311773"/>
          </a:xfrm>
          <a:prstGeom prst="rect">
            <a:avLst/>
          </a:prstGeom>
          <a:ln w="9525" cmpd="sng"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Fredrik Indebetou</a:t>
            </a:r>
          </a:p>
        </p:txBody>
      </p:sp>
      <p:cxnSp>
        <p:nvCxnSpPr>
          <p:cNvPr id="161" name="Straight Connector 160"/>
          <p:cNvCxnSpPr/>
          <p:nvPr/>
        </p:nvCxnSpPr>
        <p:spPr>
          <a:xfrm flipH="1">
            <a:off x="1554650" y="906178"/>
            <a:ext cx="58984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4758153" y="3077926"/>
            <a:ext cx="0" cy="144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 flipH="1">
            <a:off x="5669082" y="6193755"/>
            <a:ext cx="2812902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6984783" y="6052400"/>
            <a:ext cx="0" cy="25149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8481983" y="6052400"/>
            <a:ext cx="0" cy="25149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>
            <a:off x="7742875" y="6052400"/>
            <a:ext cx="0" cy="25149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H="1">
            <a:off x="3860272" y="2493855"/>
            <a:ext cx="180880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H="1">
            <a:off x="4747811" y="3077926"/>
            <a:ext cx="179224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>
            <a:off x="2533697" y="3048387"/>
            <a:ext cx="0" cy="30073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H="1">
            <a:off x="5005963" y="5459702"/>
            <a:ext cx="12541" cy="84598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>
            <a:off x="4212870" y="5457154"/>
            <a:ext cx="12940" cy="8467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 flipH="1">
            <a:off x="3446952" y="5459702"/>
            <a:ext cx="11" cy="84419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>
            <a:off x="2636480" y="5457154"/>
            <a:ext cx="8289" cy="8467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1868255" y="5465554"/>
            <a:ext cx="3733" cy="8383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>
            <a:off x="1097060" y="5457154"/>
            <a:ext cx="8289" cy="84674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>
            <a:off x="5656643" y="2504832"/>
            <a:ext cx="15885" cy="368892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>
            <a:off x="3869695" y="2493856"/>
            <a:ext cx="7816" cy="29716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>
            <a:off x="4771018" y="1110097"/>
            <a:ext cx="0" cy="139050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5" name="Rounded Rectangle 4"/>
          <p:cNvSpPr/>
          <p:nvPr/>
        </p:nvSpPr>
        <p:spPr>
          <a:xfrm>
            <a:off x="3170029" y="2608234"/>
            <a:ext cx="1440000" cy="315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CF Design </a:t>
            </a:r>
            <a:br>
              <a:rPr lang="en-US" sz="800" dirty="0"/>
            </a:br>
            <a:r>
              <a:rPr lang="en-US" sz="800" dirty="0"/>
              <a:t>Jan Molander</a:t>
            </a:r>
          </a:p>
        </p:txBody>
      </p:sp>
      <p:sp>
        <p:nvSpPr>
          <p:cNvPr id="356" name="Rounded Rectangle 4"/>
          <p:cNvSpPr/>
          <p:nvPr/>
        </p:nvSpPr>
        <p:spPr>
          <a:xfrm>
            <a:off x="4941264" y="2608234"/>
            <a:ext cx="1440000" cy="315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CF Construction</a:t>
            </a:r>
            <a:br>
              <a:rPr lang="en-US" sz="800" dirty="0"/>
            </a:br>
            <a:r>
              <a:rPr lang="en-US" sz="800" dirty="0"/>
              <a:t>Magnus Eneroth</a:t>
            </a:r>
          </a:p>
        </p:txBody>
      </p:sp>
      <p:sp>
        <p:nvSpPr>
          <p:cNvPr id="357" name="Rounded Rectangle 4"/>
          <p:cNvSpPr/>
          <p:nvPr/>
        </p:nvSpPr>
        <p:spPr>
          <a:xfrm>
            <a:off x="729466" y="5626555"/>
            <a:ext cx="731077" cy="533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Design Project Accelerator</a:t>
            </a:r>
            <a:br>
              <a:rPr lang="en-US" sz="800" b="1" dirty="0"/>
            </a:br>
            <a:r>
              <a:rPr lang="en-US" sz="800" dirty="0"/>
              <a:t>K Svedin</a:t>
            </a:r>
          </a:p>
        </p:txBody>
      </p:sp>
      <p:sp>
        <p:nvSpPr>
          <p:cNvPr id="358" name="Rounded Rectangle 4"/>
          <p:cNvSpPr/>
          <p:nvPr/>
        </p:nvSpPr>
        <p:spPr>
          <a:xfrm>
            <a:off x="1506450" y="5626555"/>
            <a:ext cx="731077" cy="533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Design Project Target Bldg</a:t>
            </a:r>
            <a:br>
              <a:rPr lang="en-US" sz="800" b="1" dirty="0"/>
            </a:br>
            <a:r>
              <a:rPr lang="en-US" sz="800" dirty="0"/>
              <a:t>F Bergstedt</a:t>
            </a:r>
          </a:p>
        </p:txBody>
      </p:sp>
      <p:sp>
        <p:nvSpPr>
          <p:cNvPr id="359" name="Rounded Rectangle 4"/>
          <p:cNvSpPr/>
          <p:nvPr/>
        </p:nvSpPr>
        <p:spPr>
          <a:xfrm>
            <a:off x="2289763" y="5626555"/>
            <a:ext cx="731077" cy="533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Design Project Instruments</a:t>
            </a:r>
            <a:br>
              <a:rPr lang="en-US" sz="800" b="1" dirty="0"/>
            </a:br>
            <a:r>
              <a:rPr lang="en-US" sz="800" dirty="0"/>
              <a:t>J Lundgren</a:t>
            </a:r>
          </a:p>
        </p:txBody>
      </p:sp>
      <p:sp>
        <p:nvSpPr>
          <p:cNvPr id="360" name="Rounded Rectangle 4"/>
          <p:cNvSpPr/>
          <p:nvPr/>
        </p:nvSpPr>
        <p:spPr>
          <a:xfrm>
            <a:off x="3081413" y="5626555"/>
            <a:ext cx="731077" cy="533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Design Project Aux Bldgs</a:t>
            </a:r>
            <a:br>
              <a:rPr lang="en-US" sz="800" b="1" dirty="0"/>
            </a:br>
            <a:r>
              <a:rPr lang="en-US" sz="800" dirty="0"/>
              <a:t>R Sjöholm</a:t>
            </a:r>
          </a:p>
        </p:txBody>
      </p:sp>
      <p:sp>
        <p:nvSpPr>
          <p:cNvPr id="361" name="Rounded Rectangle 4"/>
          <p:cNvSpPr/>
          <p:nvPr/>
        </p:nvSpPr>
        <p:spPr>
          <a:xfrm>
            <a:off x="3860272" y="5626555"/>
            <a:ext cx="731077" cy="533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Design Project Earth Works</a:t>
            </a:r>
            <a:br>
              <a:rPr lang="en-US" sz="800" b="1" dirty="0"/>
            </a:br>
            <a:r>
              <a:rPr lang="en-US" sz="800" dirty="0"/>
              <a:t>B Hedén</a:t>
            </a:r>
          </a:p>
        </p:txBody>
      </p:sp>
      <p:sp>
        <p:nvSpPr>
          <p:cNvPr id="362" name="Rounded Rectangle 4"/>
          <p:cNvSpPr/>
          <p:nvPr/>
        </p:nvSpPr>
        <p:spPr>
          <a:xfrm>
            <a:off x="4640424" y="5632602"/>
            <a:ext cx="745714" cy="422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Design Project CUB</a:t>
            </a:r>
            <a:br>
              <a:rPr lang="en-US" sz="800" b="1" dirty="0"/>
            </a:br>
            <a:r>
              <a:rPr lang="en-US" sz="800" dirty="0"/>
              <a:t>R Sjöholm</a:t>
            </a:r>
          </a:p>
        </p:txBody>
      </p:sp>
      <p:sp>
        <p:nvSpPr>
          <p:cNvPr id="363" name="Rounded Rectangle 4"/>
          <p:cNvSpPr/>
          <p:nvPr/>
        </p:nvSpPr>
        <p:spPr>
          <a:xfrm>
            <a:off x="729466" y="6303894"/>
            <a:ext cx="745714" cy="50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</p:txBody>
      </p:sp>
      <p:sp>
        <p:nvSpPr>
          <p:cNvPr id="364" name="Rounded Rectangle 4"/>
          <p:cNvSpPr/>
          <p:nvPr/>
        </p:nvSpPr>
        <p:spPr>
          <a:xfrm>
            <a:off x="1507518" y="3233152"/>
            <a:ext cx="2108571" cy="15859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Overall Design Coordination</a:t>
            </a:r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</p:txBody>
      </p:sp>
      <p:sp>
        <p:nvSpPr>
          <p:cNvPr id="365" name="Rounded Rectangle 4"/>
          <p:cNvSpPr/>
          <p:nvPr/>
        </p:nvSpPr>
        <p:spPr>
          <a:xfrm>
            <a:off x="1575811" y="3448676"/>
            <a:ext cx="891991" cy="576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Architectural</a:t>
            </a:r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Helle Basse Larsen</a:t>
            </a:r>
            <a:br>
              <a:rPr lang="en-US" sz="800" dirty="0"/>
            </a:br>
            <a:r>
              <a:rPr lang="en-US" sz="800" dirty="0"/>
              <a:t>Boris Kildetoft</a:t>
            </a:r>
          </a:p>
        </p:txBody>
      </p:sp>
      <p:grpSp>
        <p:nvGrpSpPr>
          <p:cNvPr id="366" name="Group 365"/>
          <p:cNvGrpSpPr/>
          <p:nvPr/>
        </p:nvGrpSpPr>
        <p:grpSpPr>
          <a:xfrm>
            <a:off x="1575810" y="4071585"/>
            <a:ext cx="893963" cy="913070"/>
            <a:chOff x="185143" y="3405313"/>
            <a:chExt cx="968460" cy="913070"/>
          </a:xfrm>
        </p:grpSpPr>
        <p:sp>
          <p:nvSpPr>
            <p:cNvPr id="367" name="Rounded Rectangle 4"/>
            <p:cNvSpPr/>
            <p:nvPr/>
          </p:nvSpPr>
          <p:spPr>
            <a:xfrm>
              <a:off x="185143" y="3405313"/>
              <a:ext cx="966324" cy="913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38180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b="1" dirty="0"/>
                <a:t>System Installation</a:t>
              </a:r>
              <a:br>
                <a:rPr lang="en-US" sz="800" b="1" dirty="0"/>
              </a:br>
              <a:r>
                <a:rPr lang="en-US" sz="800" dirty="0"/>
                <a:t>Ronny Sjöholm</a:t>
              </a:r>
            </a:p>
            <a:p>
              <a:pPr algn="ctr" defTabSz="38180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dirty="0"/>
                <a:t>Fredrik Bergstedt</a:t>
              </a:r>
              <a:br>
                <a:rPr lang="en-US" sz="800" dirty="0"/>
              </a:br>
              <a:r>
                <a:rPr lang="en-US" sz="800" dirty="0"/>
                <a:t>Jan Lundgren</a:t>
              </a:r>
              <a:br>
                <a:rPr lang="en-US" sz="800" dirty="0"/>
              </a:br>
              <a:r>
                <a:rPr lang="en-US" sz="800" dirty="0"/>
                <a:t>Jörgen Mattsson</a:t>
              </a:r>
            </a:p>
          </p:txBody>
        </p:sp>
        <p:cxnSp>
          <p:nvCxnSpPr>
            <p:cNvPr id="368" name="Straight Connector 367"/>
            <p:cNvCxnSpPr/>
            <p:nvPr/>
          </p:nvCxnSpPr>
          <p:spPr>
            <a:xfrm>
              <a:off x="185144" y="3783842"/>
              <a:ext cx="96845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9" name="Rounded Rectangle 4"/>
          <p:cNvSpPr/>
          <p:nvPr/>
        </p:nvSpPr>
        <p:spPr>
          <a:xfrm>
            <a:off x="2532218" y="3448676"/>
            <a:ext cx="891991" cy="798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Structural</a:t>
            </a:r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Magnus Jakobsson</a:t>
            </a:r>
            <a:br>
              <a:rPr lang="en-US" sz="800" dirty="0"/>
            </a:br>
            <a:r>
              <a:rPr lang="en-US" sz="800" dirty="0"/>
              <a:t>Emma Segerstedt</a:t>
            </a:r>
            <a:br>
              <a:rPr lang="en-US" sz="800" dirty="0"/>
            </a:br>
            <a:r>
              <a:rPr lang="en-US" sz="800" dirty="0"/>
              <a:t>Karin Svedin</a:t>
            </a:r>
          </a:p>
        </p:txBody>
      </p:sp>
      <p:sp>
        <p:nvSpPr>
          <p:cNvPr id="370" name="Rounded Rectangle 4"/>
          <p:cNvSpPr/>
          <p:nvPr/>
        </p:nvSpPr>
        <p:spPr>
          <a:xfrm>
            <a:off x="2532218" y="4183968"/>
            <a:ext cx="891991" cy="469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Earth Works/Geotechnical</a:t>
            </a:r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Björn Hedén</a:t>
            </a:r>
          </a:p>
        </p:txBody>
      </p:sp>
      <p:sp>
        <p:nvSpPr>
          <p:cNvPr id="371" name="Rounded Rectangle 4"/>
          <p:cNvSpPr/>
          <p:nvPr/>
        </p:nvSpPr>
        <p:spPr>
          <a:xfrm>
            <a:off x="5898516" y="3232286"/>
            <a:ext cx="1285714" cy="9704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Construction Management</a:t>
            </a:r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</p:txBody>
      </p:sp>
      <p:sp>
        <p:nvSpPr>
          <p:cNvPr id="372" name="Rounded Rectangle 4"/>
          <p:cNvSpPr/>
          <p:nvPr/>
        </p:nvSpPr>
        <p:spPr>
          <a:xfrm>
            <a:off x="5945620" y="3473952"/>
            <a:ext cx="891991" cy="31177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Emma Segerstedt</a:t>
            </a:r>
          </a:p>
        </p:txBody>
      </p:sp>
      <p:sp>
        <p:nvSpPr>
          <p:cNvPr id="373" name="Rounded Rectangle 4"/>
          <p:cNvSpPr/>
          <p:nvPr/>
        </p:nvSpPr>
        <p:spPr>
          <a:xfrm>
            <a:off x="5945620" y="3737959"/>
            <a:ext cx="891991" cy="31177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Magnus Jakobsson</a:t>
            </a:r>
          </a:p>
        </p:txBody>
      </p:sp>
      <p:sp>
        <p:nvSpPr>
          <p:cNvPr id="374" name="Rounded Rectangle 4"/>
          <p:cNvSpPr/>
          <p:nvPr/>
        </p:nvSpPr>
        <p:spPr>
          <a:xfrm>
            <a:off x="4128567" y="3233156"/>
            <a:ext cx="1262769" cy="22015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87269" tIns="43635" rIns="87269" bIns="43635">
            <a:spAutoFit/>
          </a:bodyPr>
          <a:lstStyle/>
          <a:p>
            <a:pPr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CF Support</a:t>
            </a:r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</p:txBody>
      </p:sp>
      <p:sp>
        <p:nvSpPr>
          <p:cNvPr id="375" name="Rounded Rectangle 4"/>
          <p:cNvSpPr/>
          <p:nvPr/>
        </p:nvSpPr>
        <p:spPr>
          <a:xfrm>
            <a:off x="4189041" y="3448677"/>
            <a:ext cx="891991" cy="4656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Environment/OHS</a:t>
            </a:r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Malin Åberg</a:t>
            </a:r>
          </a:p>
        </p:txBody>
      </p:sp>
      <p:sp>
        <p:nvSpPr>
          <p:cNvPr id="376" name="Rounded Rectangle 4"/>
          <p:cNvSpPr/>
          <p:nvPr/>
        </p:nvSpPr>
        <p:spPr>
          <a:xfrm>
            <a:off x="4189041" y="4434814"/>
            <a:ext cx="891991" cy="4656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Quality Assurance</a:t>
            </a:r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Lars Persson</a:t>
            </a:r>
          </a:p>
        </p:txBody>
      </p:sp>
      <p:sp>
        <p:nvSpPr>
          <p:cNvPr id="377" name="Rounded Rectangle 4"/>
          <p:cNvSpPr/>
          <p:nvPr/>
        </p:nvSpPr>
        <p:spPr>
          <a:xfrm>
            <a:off x="4189041" y="4947854"/>
            <a:ext cx="891991" cy="4656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SE/BIM/Risk</a:t>
            </a:r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Fredrik Österberg</a:t>
            </a:r>
          </a:p>
        </p:txBody>
      </p:sp>
      <p:sp>
        <p:nvSpPr>
          <p:cNvPr id="378" name="Rounded Rectangle 4"/>
          <p:cNvSpPr/>
          <p:nvPr/>
        </p:nvSpPr>
        <p:spPr>
          <a:xfrm>
            <a:off x="4189041" y="3952748"/>
            <a:ext cx="891991" cy="42678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Test &amp; Commissioning</a:t>
            </a:r>
            <a:br>
              <a:rPr lang="en-US" sz="800" b="1" dirty="0"/>
            </a:br>
            <a:r>
              <a:rPr lang="en-US" sz="800" dirty="0"/>
              <a:t>Jörgen Mattsson</a:t>
            </a:r>
          </a:p>
        </p:txBody>
      </p:sp>
      <p:sp>
        <p:nvSpPr>
          <p:cNvPr id="379" name="Rounded Rectangle 4"/>
          <p:cNvSpPr/>
          <p:nvPr/>
        </p:nvSpPr>
        <p:spPr>
          <a:xfrm>
            <a:off x="5798629" y="5635089"/>
            <a:ext cx="731077" cy="432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Site &amp; </a:t>
            </a:r>
            <a:br>
              <a:rPr lang="en-US" sz="800" b="1" dirty="0"/>
            </a:br>
            <a:r>
              <a:rPr lang="en-US" sz="800" b="1" dirty="0"/>
              <a:t>Logistics</a:t>
            </a:r>
            <a:br>
              <a:rPr lang="en-US" sz="800" b="1" dirty="0"/>
            </a:br>
            <a:r>
              <a:rPr lang="en-US" sz="800" dirty="0"/>
              <a:t>K Sjöstrand</a:t>
            </a:r>
          </a:p>
        </p:txBody>
      </p:sp>
      <p:sp>
        <p:nvSpPr>
          <p:cNvPr id="380" name="Rounded Rectangle 4"/>
          <p:cNvSpPr/>
          <p:nvPr/>
        </p:nvSpPr>
        <p:spPr>
          <a:xfrm>
            <a:off x="6590280" y="5635089"/>
            <a:ext cx="731077" cy="432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Installation</a:t>
            </a:r>
            <a:r>
              <a:rPr lang="en-US" sz="800" dirty="0"/>
              <a:t> </a:t>
            </a:r>
            <a:r>
              <a:rPr lang="en-US" sz="800" b="1" dirty="0"/>
              <a:t>Coordination</a:t>
            </a:r>
            <a:br>
              <a:rPr lang="en-US" sz="800" b="1" dirty="0"/>
            </a:br>
            <a:r>
              <a:rPr lang="en-US" sz="800" dirty="0"/>
              <a:t>L Hedenklo</a:t>
            </a:r>
          </a:p>
        </p:txBody>
      </p:sp>
      <p:sp>
        <p:nvSpPr>
          <p:cNvPr id="381" name="Rounded Rectangle 4"/>
          <p:cNvSpPr/>
          <p:nvPr/>
        </p:nvSpPr>
        <p:spPr>
          <a:xfrm>
            <a:off x="7369138" y="5635089"/>
            <a:ext cx="731077" cy="432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Installation</a:t>
            </a:r>
            <a:r>
              <a:rPr lang="en-US" sz="800" dirty="0"/>
              <a:t> </a:t>
            </a:r>
            <a:r>
              <a:rPr lang="en-US" sz="800" b="1" dirty="0"/>
              <a:t>Coordination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>J Lundgren</a:t>
            </a:r>
          </a:p>
        </p:txBody>
      </p:sp>
      <p:sp>
        <p:nvSpPr>
          <p:cNvPr id="382" name="Rounded Rectangle 4"/>
          <p:cNvSpPr/>
          <p:nvPr/>
        </p:nvSpPr>
        <p:spPr>
          <a:xfrm>
            <a:off x="8149291" y="5635089"/>
            <a:ext cx="731077" cy="432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Construction</a:t>
            </a:r>
            <a:r>
              <a:rPr lang="en-US" sz="800" dirty="0"/>
              <a:t> </a:t>
            </a:r>
            <a:r>
              <a:rPr lang="en-US" sz="800" b="1" dirty="0"/>
              <a:t>Coordination</a:t>
            </a:r>
            <a:br>
              <a:rPr lang="en-US" sz="800" b="1" dirty="0"/>
            </a:br>
            <a:r>
              <a:rPr lang="en-US" sz="800" dirty="0"/>
              <a:t>B Hedén</a:t>
            </a:r>
          </a:p>
        </p:txBody>
      </p:sp>
      <p:sp>
        <p:nvSpPr>
          <p:cNvPr id="383" name="Rounded Rectangle 4"/>
          <p:cNvSpPr/>
          <p:nvPr/>
        </p:nvSpPr>
        <p:spPr>
          <a:xfrm>
            <a:off x="5798629" y="6309512"/>
            <a:ext cx="745714" cy="42257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Installation</a:t>
            </a:r>
            <a:r>
              <a:rPr lang="en-US" sz="800" dirty="0"/>
              <a:t> </a:t>
            </a:r>
            <a:r>
              <a:rPr lang="en-US" sz="800" b="1" dirty="0"/>
              <a:t>Coordination</a:t>
            </a:r>
            <a:br>
              <a:rPr lang="en-US" sz="800" b="1" dirty="0"/>
            </a:br>
            <a:r>
              <a:rPr lang="en-US" sz="800" b="1" dirty="0"/>
              <a:t>NN</a:t>
            </a:r>
            <a:endParaRPr lang="en-US" sz="800" dirty="0"/>
          </a:p>
        </p:txBody>
      </p:sp>
      <p:sp>
        <p:nvSpPr>
          <p:cNvPr id="384" name="Rounded Rectangle 4"/>
          <p:cNvSpPr/>
          <p:nvPr/>
        </p:nvSpPr>
        <p:spPr>
          <a:xfrm>
            <a:off x="6590280" y="6314447"/>
            <a:ext cx="745714" cy="42257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Installation</a:t>
            </a:r>
            <a:r>
              <a:rPr lang="en-US" sz="800" dirty="0"/>
              <a:t> </a:t>
            </a:r>
            <a:r>
              <a:rPr lang="en-US" sz="800" b="1" dirty="0"/>
              <a:t>Coordination</a:t>
            </a:r>
            <a:r>
              <a:rPr lang="en-US" sz="800" dirty="0"/>
              <a:t>NN</a:t>
            </a:r>
          </a:p>
        </p:txBody>
      </p:sp>
      <p:sp>
        <p:nvSpPr>
          <p:cNvPr id="385" name="Rounded Rectangle 4"/>
          <p:cNvSpPr/>
          <p:nvPr/>
        </p:nvSpPr>
        <p:spPr>
          <a:xfrm>
            <a:off x="7369138" y="6314447"/>
            <a:ext cx="745714" cy="42257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Installation</a:t>
            </a:r>
            <a:r>
              <a:rPr lang="en-US" sz="800" dirty="0"/>
              <a:t> </a:t>
            </a:r>
            <a:r>
              <a:rPr lang="en-US" sz="800" b="1" dirty="0"/>
              <a:t>Coordination</a:t>
            </a:r>
            <a:r>
              <a:rPr lang="en-US" sz="800" dirty="0"/>
              <a:t>NN</a:t>
            </a:r>
          </a:p>
        </p:txBody>
      </p:sp>
      <p:sp>
        <p:nvSpPr>
          <p:cNvPr id="386" name="Rounded Rectangle 4"/>
          <p:cNvSpPr/>
          <p:nvPr/>
        </p:nvSpPr>
        <p:spPr>
          <a:xfrm>
            <a:off x="780266" y="6407474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A</a:t>
            </a:r>
          </a:p>
        </p:txBody>
      </p:sp>
      <p:sp>
        <p:nvSpPr>
          <p:cNvPr id="387" name="Rounded Rectangle 4"/>
          <p:cNvSpPr/>
          <p:nvPr/>
        </p:nvSpPr>
        <p:spPr>
          <a:xfrm>
            <a:off x="1011835" y="6407474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S</a:t>
            </a:r>
          </a:p>
        </p:txBody>
      </p:sp>
      <p:sp>
        <p:nvSpPr>
          <p:cNvPr id="388" name="Rounded Rectangle 4"/>
          <p:cNvSpPr/>
          <p:nvPr/>
        </p:nvSpPr>
        <p:spPr>
          <a:xfrm>
            <a:off x="1236583" y="6407474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I</a:t>
            </a:r>
          </a:p>
        </p:txBody>
      </p:sp>
      <p:cxnSp>
        <p:nvCxnSpPr>
          <p:cNvPr id="389" name="Straight Connector 388"/>
          <p:cNvCxnSpPr/>
          <p:nvPr/>
        </p:nvCxnSpPr>
        <p:spPr>
          <a:xfrm flipH="1">
            <a:off x="1090165" y="5461557"/>
            <a:ext cx="393178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>
          <a:xfrm>
            <a:off x="6531245" y="3080816"/>
            <a:ext cx="0" cy="144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>
          <a:xfrm flipH="1" flipV="1">
            <a:off x="2544942" y="3060994"/>
            <a:ext cx="1332569" cy="169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2" name="Rounded Rectangle 4"/>
          <p:cNvSpPr/>
          <p:nvPr/>
        </p:nvSpPr>
        <p:spPr>
          <a:xfrm>
            <a:off x="1513071" y="6303894"/>
            <a:ext cx="745714" cy="50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</p:txBody>
      </p:sp>
      <p:sp>
        <p:nvSpPr>
          <p:cNvPr id="393" name="Rounded Rectangle 4"/>
          <p:cNvSpPr/>
          <p:nvPr/>
        </p:nvSpPr>
        <p:spPr>
          <a:xfrm>
            <a:off x="1563870" y="6407474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A</a:t>
            </a:r>
          </a:p>
        </p:txBody>
      </p:sp>
      <p:sp>
        <p:nvSpPr>
          <p:cNvPr id="394" name="Rounded Rectangle 4"/>
          <p:cNvSpPr/>
          <p:nvPr/>
        </p:nvSpPr>
        <p:spPr>
          <a:xfrm>
            <a:off x="1795439" y="6407474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S</a:t>
            </a:r>
          </a:p>
        </p:txBody>
      </p:sp>
      <p:sp>
        <p:nvSpPr>
          <p:cNvPr id="395" name="Rounded Rectangle 4"/>
          <p:cNvSpPr/>
          <p:nvPr/>
        </p:nvSpPr>
        <p:spPr>
          <a:xfrm>
            <a:off x="2020188" y="6407474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I</a:t>
            </a:r>
          </a:p>
        </p:txBody>
      </p:sp>
      <p:sp>
        <p:nvSpPr>
          <p:cNvPr id="396" name="Rounded Rectangle 4"/>
          <p:cNvSpPr/>
          <p:nvPr/>
        </p:nvSpPr>
        <p:spPr>
          <a:xfrm>
            <a:off x="2297578" y="6303894"/>
            <a:ext cx="745714" cy="50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</p:txBody>
      </p:sp>
      <p:sp>
        <p:nvSpPr>
          <p:cNvPr id="397" name="Rounded Rectangle 4"/>
          <p:cNvSpPr/>
          <p:nvPr/>
        </p:nvSpPr>
        <p:spPr>
          <a:xfrm>
            <a:off x="2348377" y="6407474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A</a:t>
            </a:r>
          </a:p>
        </p:txBody>
      </p:sp>
      <p:sp>
        <p:nvSpPr>
          <p:cNvPr id="398" name="Rounded Rectangle 4"/>
          <p:cNvSpPr/>
          <p:nvPr/>
        </p:nvSpPr>
        <p:spPr>
          <a:xfrm>
            <a:off x="2579947" y="6407474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S</a:t>
            </a:r>
          </a:p>
        </p:txBody>
      </p:sp>
      <p:sp>
        <p:nvSpPr>
          <p:cNvPr id="399" name="Rounded Rectangle 4"/>
          <p:cNvSpPr/>
          <p:nvPr/>
        </p:nvSpPr>
        <p:spPr>
          <a:xfrm>
            <a:off x="2804695" y="6407474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I</a:t>
            </a:r>
          </a:p>
        </p:txBody>
      </p:sp>
      <p:sp>
        <p:nvSpPr>
          <p:cNvPr id="400" name="Rounded Rectangle 4"/>
          <p:cNvSpPr/>
          <p:nvPr/>
        </p:nvSpPr>
        <p:spPr>
          <a:xfrm>
            <a:off x="3081425" y="6305980"/>
            <a:ext cx="745714" cy="50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</p:txBody>
      </p:sp>
      <p:sp>
        <p:nvSpPr>
          <p:cNvPr id="401" name="Rounded Rectangle 4"/>
          <p:cNvSpPr/>
          <p:nvPr/>
        </p:nvSpPr>
        <p:spPr>
          <a:xfrm>
            <a:off x="3132223" y="6409560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A</a:t>
            </a:r>
          </a:p>
        </p:txBody>
      </p:sp>
      <p:sp>
        <p:nvSpPr>
          <p:cNvPr id="402" name="Rounded Rectangle 4"/>
          <p:cNvSpPr/>
          <p:nvPr/>
        </p:nvSpPr>
        <p:spPr>
          <a:xfrm>
            <a:off x="3363793" y="6409560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S</a:t>
            </a:r>
          </a:p>
        </p:txBody>
      </p:sp>
      <p:sp>
        <p:nvSpPr>
          <p:cNvPr id="403" name="Rounded Rectangle 4"/>
          <p:cNvSpPr/>
          <p:nvPr/>
        </p:nvSpPr>
        <p:spPr>
          <a:xfrm>
            <a:off x="3588541" y="6409560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I</a:t>
            </a:r>
          </a:p>
        </p:txBody>
      </p:sp>
      <p:sp>
        <p:nvSpPr>
          <p:cNvPr id="404" name="Rounded Rectangle 4"/>
          <p:cNvSpPr/>
          <p:nvPr/>
        </p:nvSpPr>
        <p:spPr>
          <a:xfrm>
            <a:off x="3861356" y="6307976"/>
            <a:ext cx="745714" cy="50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</p:txBody>
      </p:sp>
      <p:sp>
        <p:nvSpPr>
          <p:cNvPr id="405" name="Rounded Rectangle 4"/>
          <p:cNvSpPr/>
          <p:nvPr/>
        </p:nvSpPr>
        <p:spPr>
          <a:xfrm>
            <a:off x="3912155" y="6411556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A</a:t>
            </a:r>
          </a:p>
        </p:txBody>
      </p:sp>
      <p:sp>
        <p:nvSpPr>
          <p:cNvPr id="406" name="Rounded Rectangle 4"/>
          <p:cNvSpPr/>
          <p:nvPr/>
        </p:nvSpPr>
        <p:spPr>
          <a:xfrm>
            <a:off x="4143724" y="6411556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S</a:t>
            </a:r>
          </a:p>
        </p:txBody>
      </p:sp>
      <p:sp>
        <p:nvSpPr>
          <p:cNvPr id="407" name="Rounded Rectangle 4"/>
          <p:cNvSpPr/>
          <p:nvPr/>
        </p:nvSpPr>
        <p:spPr>
          <a:xfrm>
            <a:off x="4368472" y="6411556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I</a:t>
            </a:r>
          </a:p>
        </p:txBody>
      </p:sp>
      <p:sp>
        <p:nvSpPr>
          <p:cNvPr id="408" name="Rounded Rectangle 4"/>
          <p:cNvSpPr/>
          <p:nvPr/>
        </p:nvSpPr>
        <p:spPr>
          <a:xfrm>
            <a:off x="4640424" y="6310118"/>
            <a:ext cx="745714" cy="50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dirty="0"/>
          </a:p>
        </p:txBody>
      </p:sp>
      <p:sp>
        <p:nvSpPr>
          <p:cNvPr id="409" name="Rounded Rectangle 4"/>
          <p:cNvSpPr/>
          <p:nvPr/>
        </p:nvSpPr>
        <p:spPr>
          <a:xfrm>
            <a:off x="4691223" y="6413698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A</a:t>
            </a:r>
          </a:p>
        </p:txBody>
      </p:sp>
      <p:sp>
        <p:nvSpPr>
          <p:cNvPr id="410" name="Rounded Rectangle 4"/>
          <p:cNvSpPr/>
          <p:nvPr/>
        </p:nvSpPr>
        <p:spPr>
          <a:xfrm>
            <a:off x="4922793" y="6413698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S</a:t>
            </a:r>
          </a:p>
        </p:txBody>
      </p:sp>
      <p:sp>
        <p:nvSpPr>
          <p:cNvPr id="411" name="Rounded Rectangle 4"/>
          <p:cNvSpPr/>
          <p:nvPr/>
        </p:nvSpPr>
        <p:spPr>
          <a:xfrm>
            <a:off x="5147541" y="6413698"/>
            <a:ext cx="166154" cy="205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4358" tIns="43635" rIns="34358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dirty="0"/>
              <a:t>I</a:t>
            </a:r>
          </a:p>
        </p:txBody>
      </p:sp>
      <p:sp>
        <p:nvSpPr>
          <p:cNvPr id="412" name="Rounded Rectangle 4"/>
          <p:cNvSpPr/>
          <p:nvPr/>
        </p:nvSpPr>
        <p:spPr>
          <a:xfrm>
            <a:off x="8149291" y="6314447"/>
            <a:ext cx="745714" cy="42257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Installation</a:t>
            </a:r>
            <a:r>
              <a:rPr lang="en-US" sz="800" dirty="0"/>
              <a:t> </a:t>
            </a:r>
            <a:r>
              <a:rPr lang="en-US" sz="800" b="1" dirty="0"/>
              <a:t>Coordination</a:t>
            </a:r>
            <a:r>
              <a:rPr lang="en-US" sz="800" dirty="0"/>
              <a:t>NN</a:t>
            </a:r>
          </a:p>
        </p:txBody>
      </p:sp>
      <p:cxnSp>
        <p:nvCxnSpPr>
          <p:cNvPr id="413" name="Straight Connector 412"/>
          <p:cNvCxnSpPr>
            <a:stCxn id="416" idx="1"/>
            <a:endCxn id="415" idx="3"/>
          </p:cNvCxnSpPr>
          <p:nvPr/>
        </p:nvCxnSpPr>
        <p:spPr>
          <a:xfrm flipH="1">
            <a:off x="4619036" y="1807083"/>
            <a:ext cx="32435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/>
          <p:cNvCxnSpPr/>
          <p:nvPr/>
        </p:nvCxnSpPr>
        <p:spPr>
          <a:xfrm flipH="1">
            <a:off x="4548695" y="2238883"/>
            <a:ext cx="20990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5" name="Rounded Rectangle 4"/>
          <p:cNvSpPr/>
          <p:nvPr/>
        </p:nvSpPr>
        <p:spPr>
          <a:xfrm>
            <a:off x="3179035" y="1649091"/>
            <a:ext cx="1440000" cy="31598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CF Planning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>Anders Thonäng</a:t>
            </a:r>
          </a:p>
        </p:txBody>
      </p:sp>
      <p:sp>
        <p:nvSpPr>
          <p:cNvPr id="416" name="Rounded Rectangle 4"/>
          <p:cNvSpPr/>
          <p:nvPr/>
        </p:nvSpPr>
        <p:spPr>
          <a:xfrm>
            <a:off x="4943385" y="1649091"/>
            <a:ext cx="1440000" cy="31598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CF Estimation/Cost Control</a:t>
            </a:r>
            <a:br>
              <a:rPr lang="en-US" sz="800" b="1" dirty="0"/>
            </a:br>
            <a:r>
              <a:rPr lang="en-US" sz="800" dirty="0"/>
              <a:t>Karin Wennerholm</a:t>
            </a:r>
          </a:p>
        </p:txBody>
      </p:sp>
      <p:sp>
        <p:nvSpPr>
          <p:cNvPr id="417" name="Rounded Rectangle 4"/>
          <p:cNvSpPr/>
          <p:nvPr/>
        </p:nvSpPr>
        <p:spPr>
          <a:xfrm>
            <a:off x="3179035" y="2075395"/>
            <a:ext cx="1440000" cy="31598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CF Admin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>Ulrika Hammarlund</a:t>
            </a:r>
          </a:p>
        </p:txBody>
      </p:sp>
      <p:sp>
        <p:nvSpPr>
          <p:cNvPr id="418" name="Rectangle 417"/>
          <p:cNvSpPr/>
          <p:nvPr/>
        </p:nvSpPr>
        <p:spPr>
          <a:xfrm>
            <a:off x="4041743" y="1083271"/>
            <a:ext cx="1440000" cy="4267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87269" tIns="43635" rIns="87269" bIns="43635">
            <a:spAutoFit/>
          </a:bodyPr>
          <a:lstStyle/>
          <a:p>
            <a:pPr algn="ctr" defTabSz="381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" b="1" dirty="0"/>
              <a:t>Conventional Facilities (CF) Division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>Kent Hedin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57200" y="148125"/>
            <a:ext cx="8229600" cy="603264"/>
          </a:xfrm>
          <a:prstGeom prst="rect">
            <a:avLst/>
          </a:prstGeom>
        </p:spPr>
        <p:txBody>
          <a:bodyPr vert="horz" lIns="85699" tIns="42850" rIns="85699" bIns="4285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smtClean="0"/>
              <a:t>Organization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220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2"/>
            <a:ext cx="9144000" cy="5892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ESS Site covers 75 hectares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70002" y="6388100"/>
            <a:ext cx="6616700" cy="355600"/>
            <a:chOff x="1270000" y="6032500"/>
            <a:chExt cx="6616700" cy="35560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270000" y="6388100"/>
              <a:ext cx="66167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064000" y="6032500"/>
              <a:ext cx="8959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~ 1,2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612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27"/>
            <a:ext cx="9144000" cy="6032056"/>
          </a:xfrm>
          <a:prstGeom prst="rect">
            <a:avLst/>
          </a:prstGeom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94" y="6131586"/>
            <a:ext cx="1012657" cy="53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/>
          </p:cNvSpPr>
          <p:nvPr/>
        </p:nvSpPr>
        <p:spPr bwMode="auto">
          <a:xfrm>
            <a:off x="3177303" y="6307111"/>
            <a:ext cx="7488823" cy="33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defTabSz="457200"/>
            <a:r>
              <a:rPr lang="en-US" sz="1600" dirty="0" smtClean="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Conventional facilities | EPG 2013-10-28 | </a:t>
            </a:r>
            <a:r>
              <a:rPr lang="en-US" sz="1600" dirty="0" err="1" smtClean="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Masterplan</a:t>
            </a:r>
            <a:r>
              <a:rPr lang="en-US" sz="1600" dirty="0" smtClean="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 Baseline</a:t>
            </a:r>
          </a:p>
          <a:p>
            <a:pPr marL="57150" defTabSz="457200"/>
            <a:endParaRPr lang="en-US" sz="4800" dirty="0">
              <a:solidFill>
                <a:srgbClr val="005A7C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5745632" y="5201578"/>
            <a:ext cx="3398368" cy="63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defTabSz="457200"/>
            <a:endParaRPr lang="en-US" sz="2400" dirty="0">
              <a:solidFill>
                <a:prstClr val="white">
                  <a:lumMod val="50000"/>
                </a:prstClr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9895" y="65590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822043" y="543640"/>
            <a:ext cx="7488823" cy="528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defTabSz="457200"/>
            <a:r>
              <a:rPr lang="en-US" sz="1600" b="1" dirty="0" smtClean="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Perimeter detail 2013-10-25</a:t>
            </a:r>
            <a:r>
              <a:rPr lang="en-US" sz="2000" b="1" dirty="0" smtClean="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/>
            </a:r>
            <a:br>
              <a:rPr lang="en-US" sz="2000" b="1" dirty="0" smtClean="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</a:br>
            <a:endParaRPr lang="en-US" sz="1600" b="1" dirty="0" smtClean="0">
              <a:solidFill>
                <a:srgbClr val="005A7C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4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Buildings without berm</a:t>
            </a:r>
            <a:endParaRPr lang="en-US" dirty="0"/>
          </a:p>
        </p:txBody>
      </p:sp>
      <p:pic>
        <p:nvPicPr>
          <p:cNvPr id="4" name="Content Placeholder 3" descr="bild 2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441527"/>
            <a:ext cx="9144858" cy="5569958"/>
          </a:xfrm>
        </p:spPr>
      </p:pic>
    </p:spTree>
    <p:extLst>
      <p:ext uri="{BB962C8B-B14F-4D97-AF65-F5344CB8AC3E}">
        <p14:creationId xmlns:p14="http://schemas.microsoft.com/office/powerpoint/2010/main" val="245421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through Tunnel</a:t>
            </a:r>
            <a:endParaRPr lang="en-US" dirty="0"/>
          </a:p>
        </p:txBody>
      </p:sp>
      <p:pic>
        <p:nvPicPr>
          <p:cNvPr id="4" name="Content Placeholder 3" descr="bild 4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441529"/>
            <a:ext cx="9144000" cy="5497918"/>
          </a:xfrm>
        </p:spPr>
      </p:pic>
    </p:spTree>
    <p:extLst>
      <p:ext uri="{BB962C8B-B14F-4D97-AF65-F5344CB8AC3E}">
        <p14:creationId xmlns:p14="http://schemas.microsoft.com/office/powerpoint/2010/main" val="305200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Gallery and Tunnel</a:t>
            </a:r>
            <a:br>
              <a:rPr lang="en-US" dirty="0" smtClean="0"/>
            </a:br>
            <a:r>
              <a:rPr lang="en-US" dirty="0" smtClean="0"/>
              <a:t>Colored volumes represent the machine </a:t>
            </a:r>
            <a:endParaRPr lang="en-US" dirty="0"/>
          </a:p>
        </p:txBody>
      </p:sp>
      <p:pic>
        <p:nvPicPr>
          <p:cNvPr id="4" name="Content Placeholder 3" descr="bild 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441531"/>
            <a:ext cx="9143999" cy="5416469"/>
          </a:xfrm>
        </p:spPr>
      </p:pic>
    </p:spTree>
    <p:extLst>
      <p:ext uri="{BB962C8B-B14F-4D97-AF65-F5344CB8AC3E}">
        <p14:creationId xmlns:p14="http://schemas.microsoft.com/office/powerpoint/2010/main" val="2104259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through A2T</a:t>
            </a:r>
            <a:endParaRPr lang="en-US" dirty="0"/>
          </a:p>
        </p:txBody>
      </p:sp>
      <p:pic>
        <p:nvPicPr>
          <p:cNvPr id="4" name="Content Placeholder 3" descr="bild 8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6571"/>
          <a:stretch>
            <a:fillRect/>
          </a:stretch>
        </p:blipFill>
        <p:spPr>
          <a:xfrm>
            <a:off x="0" y="1441531"/>
            <a:ext cx="9144000" cy="5451805"/>
          </a:xfrm>
        </p:spPr>
      </p:pic>
    </p:spTree>
    <p:extLst>
      <p:ext uri="{BB962C8B-B14F-4D97-AF65-F5344CB8AC3E}">
        <p14:creationId xmlns:p14="http://schemas.microsoft.com/office/powerpoint/2010/main" val="353789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HVAC and A2T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2" y="1680229"/>
            <a:ext cx="8799787" cy="4471853"/>
          </a:xfrm>
        </p:spPr>
      </p:pic>
    </p:spTree>
    <p:extLst>
      <p:ext uri="{BB962C8B-B14F-4D97-AF65-F5344CB8AC3E}">
        <p14:creationId xmlns:p14="http://schemas.microsoft.com/office/powerpoint/2010/main" val="117681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ild 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6571"/>
          <a:stretch>
            <a:fillRect/>
          </a:stretch>
        </p:blipFill>
        <p:spPr>
          <a:xfrm>
            <a:off x="36001" y="1229985"/>
            <a:ext cx="9107999" cy="5628015"/>
          </a:xfrm>
        </p:spPr>
      </p:pic>
    </p:spTree>
    <p:extLst>
      <p:ext uri="{BB962C8B-B14F-4D97-AF65-F5344CB8AC3E}">
        <p14:creationId xmlns:p14="http://schemas.microsoft.com/office/powerpoint/2010/main" val="58521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il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723"/>
            <a:ext cx="9144000" cy="650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657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101189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6"/>
          <p:cNvSpPr>
            <a:spLocks/>
          </p:cNvSpPr>
          <p:nvPr/>
        </p:nvSpPr>
        <p:spPr bwMode="auto">
          <a:xfrm>
            <a:off x="125016" y="1684001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2013</a:t>
            </a:r>
          </a:p>
        </p:txBody>
      </p:sp>
      <p:sp>
        <p:nvSpPr>
          <p:cNvPr id="13318" name="Rectangle 7"/>
          <p:cNvSpPr>
            <a:spLocks/>
          </p:cNvSpPr>
          <p:nvPr/>
        </p:nvSpPr>
        <p:spPr bwMode="auto">
          <a:xfrm>
            <a:off x="822655" y="1684001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2014</a:t>
            </a:r>
          </a:p>
        </p:txBody>
      </p:sp>
      <p:sp>
        <p:nvSpPr>
          <p:cNvPr id="13319" name="Rectangle 8"/>
          <p:cNvSpPr>
            <a:spLocks/>
          </p:cNvSpPr>
          <p:nvPr/>
        </p:nvSpPr>
        <p:spPr bwMode="auto">
          <a:xfrm>
            <a:off x="1934765" y="1688718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2015</a:t>
            </a:r>
          </a:p>
        </p:txBody>
      </p:sp>
      <p:sp>
        <p:nvSpPr>
          <p:cNvPr id="13320" name="Rectangle 9"/>
          <p:cNvSpPr>
            <a:spLocks/>
          </p:cNvSpPr>
          <p:nvPr/>
        </p:nvSpPr>
        <p:spPr bwMode="auto">
          <a:xfrm>
            <a:off x="3098099" y="1688718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2016</a:t>
            </a:r>
          </a:p>
        </p:txBody>
      </p:sp>
      <p:sp>
        <p:nvSpPr>
          <p:cNvPr id="13321" name="Rectangle 10"/>
          <p:cNvSpPr>
            <a:spLocks/>
          </p:cNvSpPr>
          <p:nvPr/>
        </p:nvSpPr>
        <p:spPr bwMode="auto">
          <a:xfrm>
            <a:off x="4226273" y="1688718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2017</a:t>
            </a:r>
          </a:p>
        </p:txBody>
      </p:sp>
      <p:sp>
        <p:nvSpPr>
          <p:cNvPr id="13322" name="Rectangle 11"/>
          <p:cNvSpPr>
            <a:spLocks/>
          </p:cNvSpPr>
          <p:nvPr/>
        </p:nvSpPr>
        <p:spPr bwMode="auto">
          <a:xfrm>
            <a:off x="5326862" y="1692854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2018</a:t>
            </a:r>
          </a:p>
        </p:txBody>
      </p:sp>
      <p:sp>
        <p:nvSpPr>
          <p:cNvPr id="13323" name="Rectangle 12"/>
          <p:cNvSpPr>
            <a:spLocks/>
          </p:cNvSpPr>
          <p:nvPr/>
        </p:nvSpPr>
        <p:spPr bwMode="auto">
          <a:xfrm>
            <a:off x="6475246" y="1692854"/>
            <a:ext cx="36187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7" bIns="0">
            <a:spAutoFit/>
          </a:bodyPr>
          <a:lstStyle/>
          <a:p>
            <a:pPr marL="40180">
              <a:spcBef>
                <a:spcPts val="1054"/>
              </a:spcBef>
            </a:pPr>
            <a:r>
              <a:rPr lang="en-US" sz="1100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2019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73101" y="471062"/>
            <a:ext cx="8229599" cy="655636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>
            <a:lvl1pPr algn="ctr" defTabSz="487741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94CA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l"/>
            <a:r>
              <a:rPr lang="en-US" sz="2800" b="0" dirty="0" smtClean="0">
                <a:solidFill>
                  <a:srgbClr val="FFFFFF"/>
                </a:solidFill>
                <a:latin typeface="+mn-lt"/>
              </a:rPr>
              <a:t>Conventional Facilities - Schedule</a:t>
            </a:r>
            <a:endParaRPr lang="en-US" sz="2800" b="0" dirty="0">
              <a:solidFill>
                <a:srgbClr val="FFFFFF"/>
              </a:solidFill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345088"/>
              </p:ext>
            </p:extLst>
          </p:nvPr>
        </p:nvGraphicFramePr>
        <p:xfrm>
          <a:off x="457202" y="1794799"/>
          <a:ext cx="8161755" cy="4570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135"/>
                <a:gridCol w="1666905"/>
                <a:gridCol w="1666905"/>
                <a:gridCol w="1666905"/>
                <a:gridCol w="1666905"/>
              </a:tblGrid>
              <a:tr h="4950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</a:tr>
              <a:tr h="4950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Building Program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950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Architectural Competition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950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Feasibility Study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950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Baselining/ Scrubbing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10358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Preliminary Design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950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Detailed Design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950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Procurement Contractor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950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Construction Start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612808" y="2429834"/>
            <a:ext cx="1402317" cy="180000"/>
          </a:xfrm>
          <a:prstGeom prst="roundRect">
            <a:avLst/>
          </a:prstGeom>
          <a:pattFill prst="dkVert">
            <a:fgClr>
              <a:schemeClr val="bg1"/>
            </a:fgClr>
            <a:bgClr>
              <a:schemeClr val="accent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86728" y="2939181"/>
            <a:ext cx="1878576" cy="180000"/>
          </a:xfrm>
          <a:prstGeom prst="roundRect">
            <a:avLst/>
          </a:prstGeom>
          <a:pattFill prst="dkVert">
            <a:fgClr>
              <a:schemeClr val="bg1"/>
            </a:fgClr>
            <a:bgClr>
              <a:schemeClr val="accent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015125" y="3415711"/>
            <a:ext cx="1673607" cy="180000"/>
          </a:xfrm>
          <a:prstGeom prst="roundRect">
            <a:avLst/>
          </a:prstGeom>
          <a:pattFill prst="dkVert">
            <a:fgClr>
              <a:schemeClr val="bg1"/>
            </a:fgClr>
            <a:bgClr>
              <a:schemeClr val="accent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952053" y="4956727"/>
            <a:ext cx="1825658" cy="3902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6297198" y="4500812"/>
            <a:ext cx="2324220" cy="180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/>
          <p:cNvSpPr/>
          <p:nvPr/>
        </p:nvSpPr>
        <p:spPr>
          <a:xfrm>
            <a:off x="7653214" y="5942347"/>
            <a:ext cx="288000" cy="28800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497082" y="3930408"/>
            <a:ext cx="1105056" cy="1878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26862" y="5524137"/>
            <a:ext cx="1916238" cy="1878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5590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657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181763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657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26059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657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1251440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657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2356466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657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1207538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b="657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3512323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1678141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860828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1644145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1707199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Phases</a:t>
            </a:r>
            <a:endParaRPr lang="en-US" dirty="0"/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894239" y="1937021"/>
            <a:ext cx="7394687" cy="4242948"/>
          </a:xfrm>
          <a:prstGeom prst="rect">
            <a:avLst/>
          </a:prstGeom>
          <a:ln/>
        </p:spPr>
        <p:txBody>
          <a:bodyPr vert="horz" lIns="91424" tIns="45712" rIns="91424" bIns="45712" rtlCol="0" anchor="ctr">
            <a:normAutofit fontScale="97500" lnSpcReduction="10000"/>
          </a:bodyPr>
          <a:lstStyle>
            <a:lvl1pPr algn="ctr" defTabSz="457119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0094CA"/>
                </a:solidFill>
                <a:latin typeface="+mn-lt"/>
                <a:ea typeface="+mj-ea"/>
                <a:cs typeface="Helvetica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1800" dirty="0"/>
              <a:t>The development of all required documents and data for the </a:t>
            </a:r>
            <a:r>
              <a:rPr lang="en-US" sz="1800" dirty="0" smtClean="0"/>
              <a:t>Project is </a:t>
            </a:r>
            <a:r>
              <a:rPr lang="en-US" sz="1800" dirty="0"/>
              <a:t>divided into </a:t>
            </a:r>
            <a:r>
              <a:rPr lang="en-US" sz="1800" dirty="0" smtClean="0"/>
              <a:t>3 stages.</a:t>
            </a:r>
          </a:p>
          <a:p>
            <a:pPr algn="l">
              <a:lnSpc>
                <a:spcPct val="110000"/>
              </a:lnSpc>
            </a:pPr>
            <a:endParaRPr lang="en-US" sz="1800" dirty="0" smtClean="0">
              <a:solidFill>
                <a:srgbClr val="0084C0"/>
              </a:solidFill>
              <a:cs typeface="Helvetica" charset="0"/>
              <a:sym typeface="Helvetica" charset="0"/>
            </a:endParaRPr>
          </a:p>
          <a:p>
            <a:pPr algn="l">
              <a:lnSpc>
                <a:spcPct val="110000"/>
              </a:lnSpc>
            </a:pPr>
            <a:r>
              <a:rPr lang="en-US" sz="1800" dirty="0" smtClean="0">
                <a:solidFill>
                  <a:srgbClr val="0084C0"/>
                </a:solidFill>
                <a:cs typeface="Helvetica" charset="0"/>
                <a:sym typeface="Helvetica" charset="0"/>
              </a:rPr>
              <a:t>Feasibility Study  </a:t>
            </a:r>
          </a:p>
          <a:p>
            <a:pPr algn="l">
              <a:lnSpc>
                <a:spcPct val="110000"/>
              </a:lnSpc>
            </a:pPr>
            <a:r>
              <a:rPr lang="en-US" sz="1600" b="0" dirty="0" smtClean="0">
                <a:solidFill>
                  <a:srgbClr val="0084C0"/>
                </a:solidFill>
                <a:cs typeface="Helvetica" charset="0"/>
                <a:sym typeface="Helvetica" charset="0"/>
              </a:rPr>
              <a:t>Development of concepts and viable options taking into account stakeholder needs, time and budget constraints. Resulted in a CF Baseline for Accelerator, Target &amp; Experimental Halls in August 2013.</a:t>
            </a:r>
          </a:p>
          <a:p>
            <a:pPr algn="l">
              <a:lnSpc>
                <a:spcPct val="110000"/>
              </a:lnSpc>
            </a:pPr>
            <a:endParaRPr lang="en-US" sz="1600" dirty="0" smtClean="0">
              <a:solidFill>
                <a:srgbClr val="0084C0"/>
              </a:solidFill>
              <a:cs typeface="Helvetica" charset="0"/>
              <a:sym typeface="Helvetica" charset="0"/>
            </a:endParaRPr>
          </a:p>
          <a:p>
            <a:pPr algn="l">
              <a:lnSpc>
                <a:spcPct val="110000"/>
              </a:lnSpc>
            </a:pPr>
            <a:r>
              <a:rPr lang="en-US" sz="1800" dirty="0" smtClean="0">
                <a:solidFill>
                  <a:srgbClr val="0084C0"/>
                </a:solidFill>
                <a:cs typeface="Helvetica" charset="0"/>
                <a:sym typeface="Helvetica" charset="0"/>
              </a:rPr>
              <a:t>Preliminary Design </a:t>
            </a:r>
            <a:br>
              <a:rPr lang="en-US" sz="1800" dirty="0" smtClean="0">
                <a:solidFill>
                  <a:srgbClr val="0084C0"/>
                </a:solidFill>
                <a:cs typeface="Helvetica" charset="0"/>
                <a:sym typeface="Helvetica" charset="0"/>
              </a:rPr>
            </a:br>
            <a:r>
              <a:rPr lang="en-US" sz="1600" b="0" dirty="0" smtClean="0">
                <a:solidFill>
                  <a:srgbClr val="0084C0"/>
                </a:solidFill>
                <a:cs typeface="Helvetica" charset="0"/>
                <a:sym typeface="Helvetica" charset="0"/>
              </a:rPr>
              <a:t>An Assessment of the Feasibility Study and alternative part solutions resulting in a main proposal for fulfillment of the project goals.</a:t>
            </a:r>
          </a:p>
          <a:p>
            <a:pPr algn="l">
              <a:lnSpc>
                <a:spcPct val="110000"/>
              </a:lnSpc>
            </a:pPr>
            <a:endParaRPr lang="en-US" sz="1800" dirty="0" smtClean="0">
              <a:solidFill>
                <a:srgbClr val="0084C0"/>
              </a:solidFill>
              <a:cs typeface="Helvetica" charset="0"/>
              <a:sym typeface="Helvetica" charset="0"/>
            </a:endParaRPr>
          </a:p>
          <a:p>
            <a:pPr algn="l">
              <a:lnSpc>
                <a:spcPct val="110000"/>
              </a:lnSpc>
            </a:pPr>
            <a:r>
              <a:rPr lang="en-US" sz="1800" dirty="0" smtClean="0">
                <a:solidFill>
                  <a:srgbClr val="0084C0"/>
                </a:solidFill>
                <a:cs typeface="Helvetica" charset="0"/>
                <a:sym typeface="Helvetica" charset="0"/>
              </a:rPr>
              <a:t>Detailed Design</a:t>
            </a:r>
          </a:p>
          <a:p>
            <a:pPr algn="l">
              <a:lnSpc>
                <a:spcPct val="110000"/>
              </a:lnSpc>
            </a:pPr>
            <a:r>
              <a:rPr lang="en-US" sz="1600" b="0" dirty="0">
                <a:solidFill>
                  <a:srgbClr val="0084C0"/>
                </a:solidFill>
                <a:sym typeface="Helvetica" charset="0"/>
              </a:rPr>
              <a:t>The Detailed Design encompasses and implements the Preliminary Design decisions. All drawings and documents necessary for construction will be reviewed and collected in appropriate sub-projects. </a:t>
            </a:r>
          </a:p>
          <a:p>
            <a:pPr algn="l">
              <a:lnSpc>
                <a:spcPct val="110000"/>
              </a:lnSpc>
            </a:pPr>
            <a:endParaRPr lang="en-US" sz="1600" dirty="0">
              <a:solidFill>
                <a:srgbClr val="0084C0"/>
              </a:solidFill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2051453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3409262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290688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7"/>
            <a:ext cx="9144000" cy="5650273"/>
          </a:xfrm>
        </p:spPr>
      </p:pic>
    </p:spTree>
    <p:extLst>
      <p:ext uri="{BB962C8B-B14F-4D97-AF65-F5344CB8AC3E}">
        <p14:creationId xmlns:p14="http://schemas.microsoft.com/office/powerpoint/2010/main" val="576110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4013021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1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2778482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2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2984596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3698547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2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3016821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256860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Conventional 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Start Detailed Design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Completing test piling on site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Start collaboration with construction Contractor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Building permits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Environmental monitoring program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Planning for the construction start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510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2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35179190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863085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2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42518592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2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3716464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ld 2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7101"/>
          <a:stretch>
            <a:fillRect/>
          </a:stretch>
        </p:blipFill>
        <p:spPr>
          <a:xfrm>
            <a:off x="0" y="1207726"/>
            <a:ext cx="9144000" cy="5650274"/>
          </a:xfrm>
        </p:spPr>
      </p:pic>
    </p:spTree>
    <p:extLst>
      <p:ext uri="{BB962C8B-B14F-4D97-AF65-F5344CB8AC3E}">
        <p14:creationId xmlns:p14="http://schemas.microsoft.com/office/powerpoint/2010/main" val="41831146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SS_LUND_AERI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0016" y="0"/>
            <a:ext cx="10506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794960"/>
              </p:ext>
            </p:extLst>
          </p:nvPr>
        </p:nvGraphicFramePr>
        <p:xfrm>
          <a:off x="17462" y="0"/>
          <a:ext cx="9126538" cy="6857997"/>
        </p:xfrm>
        <a:graphic>
          <a:graphicData uri="http://schemas.openxmlformats.org/drawingml/2006/table">
            <a:tbl>
              <a:tblPr/>
              <a:tblGrid>
                <a:gridCol w="661198"/>
                <a:gridCol w="651180"/>
                <a:gridCol w="651180"/>
                <a:gridCol w="651180"/>
                <a:gridCol w="651180"/>
                <a:gridCol w="651180"/>
                <a:gridCol w="651180"/>
                <a:gridCol w="651180"/>
                <a:gridCol w="651180"/>
                <a:gridCol w="651180"/>
                <a:gridCol w="651180"/>
                <a:gridCol w="651180"/>
                <a:gridCol w="651180"/>
                <a:gridCol w="651180"/>
              </a:tblGrid>
              <a:tr h="434106"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5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Jan</a:t>
                      </a: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Feb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Mar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Apr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Maj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Jun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Jul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Aug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Sep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Okt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Nov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Dec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Jan</a:t>
                      </a: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Feb</a:t>
                      </a:r>
                    </a:p>
                  </a:txBody>
                  <a:tcPr marL="7174" marR="7174" marT="717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67089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67089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7089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67089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7089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67089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7089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67089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7089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74" marR="7174" marT="7174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6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194235" y="1681021"/>
            <a:ext cx="2435412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/>
              <a:t>Procurement Legal Advisor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29647" y="2341421"/>
            <a:ext cx="2898588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/>
              <a:t>Developing Contract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360706" y="3035599"/>
            <a:ext cx="1449295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/>
              <a:t>Developing PQQ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1" y="4361402"/>
            <a:ext cx="1449294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/>
              <a:t>Prequalification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528234" y="5054739"/>
            <a:ext cx="1778001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/>
              <a:t>Tender period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306235" y="5743314"/>
            <a:ext cx="1613648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/>
              <a:t>Tender Evaluation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944470" y="3689116"/>
            <a:ext cx="1583764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/>
              <a:t>Developing ITT</a:t>
            </a:r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955787"/>
            <a:ext cx="3077882" cy="307777"/>
            <a:chOff x="20918" y="678788"/>
            <a:chExt cx="3077882" cy="307777"/>
          </a:xfrm>
        </p:grpSpPr>
        <p:sp>
          <p:nvSpPr>
            <p:cNvPr id="18" name="Diamond 17"/>
            <p:cNvSpPr/>
            <p:nvPr/>
          </p:nvSpPr>
          <p:spPr>
            <a:xfrm>
              <a:off x="20918" y="698073"/>
              <a:ext cx="283882" cy="268941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6976" y="678788"/>
              <a:ext cx="271182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1400" dirty="0" smtClean="0"/>
                <a:t>Procurement Strategy Approved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950323" y="6371654"/>
            <a:ext cx="3111501" cy="307777"/>
            <a:chOff x="5950323" y="6371654"/>
            <a:chExt cx="3111501" cy="307777"/>
          </a:xfrm>
        </p:grpSpPr>
        <p:sp>
          <p:nvSpPr>
            <p:cNvPr id="24" name="Diamond 23"/>
            <p:cNvSpPr/>
            <p:nvPr/>
          </p:nvSpPr>
          <p:spPr>
            <a:xfrm>
              <a:off x="8777942" y="6410490"/>
              <a:ext cx="283882" cy="268941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50323" y="6371654"/>
              <a:ext cx="271182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r"/>
              <a:r>
                <a:rPr lang="en-US" sz="1400" dirty="0" smtClean="0"/>
                <a:t>Contract Award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646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Contractor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93" y="2163827"/>
            <a:ext cx="6536399" cy="3840099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ne </a:t>
            </a:r>
            <a:r>
              <a:rPr lang="en-US" dirty="0"/>
              <a:t>of the world's ten largest construction </a:t>
            </a:r>
            <a:r>
              <a:rPr lang="en-US" dirty="0" smtClean="0"/>
              <a:t>companies.</a:t>
            </a:r>
          </a:p>
          <a:p>
            <a:r>
              <a:rPr lang="en-US" dirty="0" smtClean="0"/>
              <a:t>57,000 employees</a:t>
            </a:r>
          </a:p>
          <a:p>
            <a:r>
              <a:rPr lang="en-US" dirty="0" smtClean="0"/>
              <a:t> </a:t>
            </a:r>
            <a:r>
              <a:rPr lang="en-US" dirty="0"/>
              <a:t>H</a:t>
            </a:r>
            <a:r>
              <a:rPr lang="en-US" dirty="0" smtClean="0"/>
              <a:t>ome </a:t>
            </a:r>
            <a:r>
              <a:rPr lang="en-US" dirty="0"/>
              <a:t>markets in Europe (Sweden, Norway, Finland and Estonia, Poland, Czech Republic, Slovakia, Hungary, the UK), the U.S. and Latin America. </a:t>
            </a:r>
          </a:p>
          <a:p>
            <a:r>
              <a:rPr lang="en-US" dirty="0"/>
              <a:t>L</a:t>
            </a:r>
            <a:r>
              <a:rPr lang="en-US" dirty="0" smtClean="0"/>
              <a:t>argest </a:t>
            </a:r>
            <a:r>
              <a:rPr lang="en-US" dirty="0"/>
              <a:t>home market is the U.S., followed by Sweden</a:t>
            </a:r>
            <a:r>
              <a:rPr lang="en-US" dirty="0" smtClean="0"/>
              <a:t>.</a:t>
            </a:r>
          </a:p>
          <a:p>
            <a:r>
              <a:rPr lang="en-US" dirty="0"/>
              <a:t>Revenue	</a:t>
            </a:r>
            <a:r>
              <a:rPr lang="en-US" dirty="0" smtClean="0"/>
              <a:t> € 15 </a:t>
            </a:r>
            <a:r>
              <a:rPr lang="en-US" dirty="0"/>
              <a:t>billion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3" y="1677633"/>
            <a:ext cx="1905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2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Straight Connector 87"/>
          <p:cNvCxnSpPr/>
          <p:nvPr/>
        </p:nvCxnSpPr>
        <p:spPr>
          <a:xfrm>
            <a:off x="4153195" y="4350650"/>
            <a:ext cx="37760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153195" y="4782450"/>
            <a:ext cx="37760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ight Arrow 51"/>
          <p:cNvSpPr/>
          <p:nvPr/>
        </p:nvSpPr>
        <p:spPr>
          <a:xfrm>
            <a:off x="2618210" y="2653488"/>
            <a:ext cx="385750" cy="407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620767" y="6089448"/>
            <a:ext cx="0" cy="1677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02" idx="0"/>
          </p:cNvCxnSpPr>
          <p:nvPr/>
        </p:nvCxnSpPr>
        <p:spPr>
          <a:xfrm>
            <a:off x="4508765" y="2254628"/>
            <a:ext cx="27264" cy="39754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152074" y="3848000"/>
            <a:ext cx="37760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529682" y="4265237"/>
            <a:ext cx="397595" cy="168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454567" y="6091496"/>
            <a:ext cx="2166200" cy="582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454567" y="6083029"/>
            <a:ext cx="0" cy="144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57200" y="2510382"/>
            <a:ext cx="2161013" cy="1282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800" b="1">
                <a:solidFill>
                  <a:prstClr val="white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dirty="0"/>
              <a:t>Supporting resources from CF to the Project</a:t>
            </a:r>
          </a:p>
          <a:p>
            <a:pPr marL="171450" indent="-171450" algn="l">
              <a:buFont typeface="Arial"/>
              <a:buChar char="•"/>
            </a:pPr>
            <a:r>
              <a:rPr lang="en-US" b="0" dirty="0"/>
              <a:t>Planning</a:t>
            </a:r>
          </a:p>
          <a:p>
            <a:pPr marL="171450" indent="-171450" algn="l">
              <a:buFont typeface="Arial"/>
              <a:buChar char="•"/>
            </a:pPr>
            <a:r>
              <a:rPr lang="en-US" b="0" dirty="0"/>
              <a:t>Sustainability</a:t>
            </a:r>
          </a:p>
          <a:p>
            <a:pPr marL="171450" indent="-171450" algn="l">
              <a:buFont typeface="Arial"/>
              <a:buChar char="•"/>
            </a:pPr>
            <a:r>
              <a:rPr lang="en-US" b="0" dirty="0"/>
              <a:t>Quality</a:t>
            </a:r>
          </a:p>
          <a:p>
            <a:pPr marL="171450" indent="-171450" algn="l">
              <a:buFont typeface="Arial"/>
              <a:buChar char="•"/>
            </a:pPr>
            <a:r>
              <a:rPr lang="en-US" b="0" dirty="0"/>
              <a:t>Installation Support</a:t>
            </a:r>
          </a:p>
          <a:p>
            <a:pPr marL="171450" indent="-171450" algn="l">
              <a:buFont typeface="Arial"/>
              <a:buChar char="•"/>
            </a:pPr>
            <a:r>
              <a:rPr lang="en-US" b="0" dirty="0"/>
              <a:t>System Engineering/BIM</a:t>
            </a:r>
          </a:p>
          <a:p>
            <a:pPr marL="171450" indent="-171450" algn="l">
              <a:buFont typeface="Arial"/>
              <a:buChar char="•"/>
            </a:pPr>
            <a:r>
              <a:rPr lang="en-US" b="0" dirty="0"/>
              <a:t>Risk </a:t>
            </a:r>
          </a:p>
          <a:p>
            <a:pPr marL="171450" indent="-171450" algn="l">
              <a:buFont typeface="Arial"/>
              <a:buChar char="•"/>
            </a:pPr>
            <a:r>
              <a:rPr lang="en-US" b="0" dirty="0"/>
              <a:t>BREEAM Coordination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4159276" y="2520236"/>
            <a:ext cx="784455" cy="26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147316" y="2969290"/>
            <a:ext cx="784455" cy="26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64507" y="3435778"/>
            <a:ext cx="374532" cy="26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517552" y="3545386"/>
            <a:ext cx="420918" cy="11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4"/>
          <p:cNvSpPr/>
          <p:nvPr/>
        </p:nvSpPr>
        <p:spPr>
          <a:xfrm>
            <a:off x="3184651" y="2340699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08942" y="2401598"/>
            <a:ext cx="7171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Cost Control</a:t>
            </a:r>
          </a:p>
        </p:txBody>
      </p:sp>
      <p:sp>
        <p:nvSpPr>
          <p:cNvPr id="67" name="Rounded Rectangle 4"/>
          <p:cNvSpPr/>
          <p:nvPr/>
        </p:nvSpPr>
        <p:spPr>
          <a:xfrm>
            <a:off x="3187509" y="2789255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303333" y="2850154"/>
            <a:ext cx="7171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Planning</a:t>
            </a:r>
          </a:p>
        </p:txBody>
      </p:sp>
      <p:sp>
        <p:nvSpPr>
          <p:cNvPr id="69" name="Rounded Rectangle 4"/>
          <p:cNvSpPr/>
          <p:nvPr/>
        </p:nvSpPr>
        <p:spPr>
          <a:xfrm>
            <a:off x="3184651" y="3246610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41205" y="3307509"/>
            <a:ext cx="8515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Sustainability</a:t>
            </a:r>
          </a:p>
        </p:txBody>
      </p:sp>
      <p:sp>
        <p:nvSpPr>
          <p:cNvPr id="71" name="Rounded Rectangle 4"/>
          <p:cNvSpPr/>
          <p:nvPr/>
        </p:nvSpPr>
        <p:spPr>
          <a:xfrm>
            <a:off x="3184651" y="3699439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300475" y="3760987"/>
            <a:ext cx="7171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QA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388335" y="3501885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Site </a:t>
            </a:r>
            <a:b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</a:br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Engineer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899121" y="3230395"/>
            <a:ext cx="7216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Purchasing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889538" y="3922091"/>
            <a:ext cx="753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Installation Coordination</a:t>
            </a:r>
          </a:p>
        </p:txBody>
      </p:sp>
      <p:sp>
        <p:nvSpPr>
          <p:cNvPr id="96" name="Rounded Rectangle 4"/>
          <p:cNvSpPr/>
          <p:nvPr/>
        </p:nvSpPr>
        <p:spPr>
          <a:xfrm>
            <a:off x="6978788" y="2349383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Rounded Rectangle 4"/>
          <p:cNvSpPr/>
          <p:nvPr/>
        </p:nvSpPr>
        <p:spPr>
          <a:xfrm>
            <a:off x="6978788" y="2886988"/>
            <a:ext cx="967423" cy="35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84808" y="2361218"/>
            <a:ext cx="961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19"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= Contractor Resource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984808" y="2886988"/>
            <a:ext cx="961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19"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= ESS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Resource</a:t>
            </a:r>
          </a:p>
        </p:txBody>
      </p:sp>
      <p:sp>
        <p:nvSpPr>
          <p:cNvPr id="98" name="Rounded Rectangle 4"/>
          <p:cNvSpPr/>
          <p:nvPr/>
        </p:nvSpPr>
        <p:spPr>
          <a:xfrm>
            <a:off x="4044803" y="5092089"/>
            <a:ext cx="972000" cy="503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11415" y="5131549"/>
            <a:ext cx="6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19"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Production </a:t>
            </a:r>
          </a:p>
          <a:p>
            <a:r>
              <a:rPr lang="en-US" dirty="0">
                <a:solidFill>
                  <a:prstClr val="white"/>
                </a:solidFill>
              </a:rPr>
              <a:t>Manager </a:t>
            </a:r>
          </a:p>
          <a:p>
            <a:r>
              <a:rPr lang="en-US" dirty="0">
                <a:solidFill>
                  <a:prstClr val="white"/>
                </a:solidFill>
              </a:rPr>
              <a:t>Part 1</a:t>
            </a:r>
          </a:p>
        </p:txBody>
      </p:sp>
      <p:sp>
        <p:nvSpPr>
          <p:cNvPr id="99" name="Rounded Rectangle 4"/>
          <p:cNvSpPr/>
          <p:nvPr/>
        </p:nvSpPr>
        <p:spPr>
          <a:xfrm>
            <a:off x="2972092" y="6233316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978112" y="6294269"/>
            <a:ext cx="961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19"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Block Manager</a:t>
            </a:r>
          </a:p>
        </p:txBody>
      </p:sp>
      <p:sp>
        <p:nvSpPr>
          <p:cNvPr id="102" name="Rounded Rectangle 4"/>
          <p:cNvSpPr/>
          <p:nvPr/>
        </p:nvSpPr>
        <p:spPr>
          <a:xfrm>
            <a:off x="4052317" y="6230115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058337" y="6291068"/>
            <a:ext cx="961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19"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Block Manager</a:t>
            </a:r>
          </a:p>
        </p:txBody>
      </p:sp>
      <p:sp>
        <p:nvSpPr>
          <p:cNvPr id="104" name="Rounded Rectangle 4"/>
          <p:cNvSpPr/>
          <p:nvPr/>
        </p:nvSpPr>
        <p:spPr>
          <a:xfrm>
            <a:off x="5134045" y="6238043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140065" y="6235496"/>
            <a:ext cx="961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19"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Block Manager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Early Earth Works</a:t>
            </a:r>
          </a:p>
        </p:txBody>
      </p:sp>
      <p:cxnSp>
        <p:nvCxnSpPr>
          <p:cNvPr id="107" name="Straight Connector 106"/>
          <p:cNvCxnSpPr/>
          <p:nvPr/>
        </p:nvCxnSpPr>
        <p:spPr>
          <a:xfrm>
            <a:off x="4530803" y="5783543"/>
            <a:ext cx="60926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ounded Rectangle 4"/>
          <p:cNvSpPr/>
          <p:nvPr/>
        </p:nvSpPr>
        <p:spPr>
          <a:xfrm>
            <a:off x="5124616" y="5610768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130636" y="5673403"/>
            <a:ext cx="961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119">
              <a:defRPr sz="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Site Engineer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984808" y="3598388"/>
            <a:ext cx="1415914" cy="666849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800" b="1" kern="0">
                <a:solidFill>
                  <a:prstClr val="white"/>
                </a:solidFill>
                <a:latin typeface="Calibri"/>
              </a:defRPr>
            </a:lvl1pPr>
          </a:lstStyle>
          <a:p>
            <a:pPr algn="l"/>
            <a:r>
              <a:rPr lang="en-US" dirty="0"/>
              <a:t>Design</a:t>
            </a:r>
          </a:p>
          <a:p>
            <a:pPr algn="l"/>
            <a:r>
              <a:rPr lang="en-US" dirty="0"/>
              <a:t>Design Coordinator 1</a:t>
            </a:r>
          </a:p>
          <a:p>
            <a:pPr algn="l"/>
            <a:r>
              <a:rPr lang="en-US" dirty="0"/>
              <a:t>Design Coordinator  2</a:t>
            </a:r>
          </a:p>
          <a:p>
            <a:pPr algn="l"/>
            <a:r>
              <a:rPr lang="en-US" dirty="0"/>
              <a:t>Design Coordinator 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4808" y="4416622"/>
            <a:ext cx="1769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* Some resources may work less than 100%.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Collaboration </a:t>
            </a:r>
            <a:r>
              <a:rPr lang="en-US" dirty="0"/>
              <a:t>Organization – </a:t>
            </a:r>
            <a:r>
              <a:rPr lang="en-US" dirty="0" smtClean="0"/>
              <a:t>C101</a:t>
            </a:r>
            <a:endParaRPr lang="en-US" dirty="0"/>
          </a:p>
        </p:txBody>
      </p:sp>
      <p:sp>
        <p:nvSpPr>
          <p:cNvPr id="87" name="Rounded Rectangle 4"/>
          <p:cNvSpPr/>
          <p:nvPr/>
        </p:nvSpPr>
        <p:spPr>
          <a:xfrm>
            <a:off x="4944679" y="3975408"/>
            <a:ext cx="967423" cy="6120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901090" y="3929644"/>
            <a:ext cx="728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Installation </a:t>
            </a:r>
            <a:b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</a:br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Coordination</a:t>
            </a:r>
          </a:p>
        </p:txBody>
      </p:sp>
      <p:sp>
        <p:nvSpPr>
          <p:cNvPr id="90" name="Right Triangle 89"/>
          <p:cNvSpPr/>
          <p:nvPr/>
        </p:nvSpPr>
        <p:spPr>
          <a:xfrm flipH="1">
            <a:off x="4942434" y="3971570"/>
            <a:ext cx="964565" cy="609997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Right Triangle 81"/>
          <p:cNvSpPr/>
          <p:nvPr/>
        </p:nvSpPr>
        <p:spPr>
          <a:xfrm flipH="1">
            <a:off x="4943530" y="3983785"/>
            <a:ext cx="964565" cy="60999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256274" y="4247345"/>
            <a:ext cx="728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Installation </a:t>
            </a:r>
            <a:b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</a:br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Coordination</a:t>
            </a:r>
          </a:p>
        </p:txBody>
      </p:sp>
      <p:sp>
        <p:nvSpPr>
          <p:cNvPr id="93" name="Rounded Rectangle 4"/>
          <p:cNvSpPr/>
          <p:nvPr/>
        </p:nvSpPr>
        <p:spPr>
          <a:xfrm>
            <a:off x="3197084" y="4171113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Rounded Rectangle 4"/>
          <p:cNvSpPr/>
          <p:nvPr/>
        </p:nvSpPr>
        <p:spPr>
          <a:xfrm>
            <a:off x="3197084" y="4637195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Rounded Rectangle 4"/>
          <p:cNvSpPr/>
          <p:nvPr/>
        </p:nvSpPr>
        <p:spPr>
          <a:xfrm>
            <a:off x="3191853" y="4165503"/>
            <a:ext cx="967423" cy="35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341191" y="4191632"/>
            <a:ext cx="717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Construction Coordinator</a:t>
            </a:r>
          </a:p>
        </p:txBody>
      </p:sp>
      <p:sp>
        <p:nvSpPr>
          <p:cNvPr id="92" name="Rounded Rectangle 4"/>
          <p:cNvSpPr/>
          <p:nvPr/>
        </p:nvSpPr>
        <p:spPr>
          <a:xfrm>
            <a:off x="3191853" y="4637195"/>
            <a:ext cx="967423" cy="35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308942" y="4660723"/>
            <a:ext cx="717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Coordinating Bas-U</a:t>
            </a:r>
          </a:p>
        </p:txBody>
      </p:sp>
      <p:sp>
        <p:nvSpPr>
          <p:cNvPr id="110" name="Rounded Rectangle 4"/>
          <p:cNvSpPr/>
          <p:nvPr/>
        </p:nvSpPr>
        <p:spPr>
          <a:xfrm>
            <a:off x="4938470" y="2340699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Rounded Rectangle 4"/>
          <p:cNvSpPr/>
          <p:nvPr/>
        </p:nvSpPr>
        <p:spPr>
          <a:xfrm>
            <a:off x="4938470" y="2759001"/>
            <a:ext cx="967423" cy="359073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ounded Rectangle 4"/>
          <p:cNvSpPr/>
          <p:nvPr/>
        </p:nvSpPr>
        <p:spPr>
          <a:xfrm>
            <a:off x="4944679" y="2340720"/>
            <a:ext cx="967423" cy="35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069817" y="2334845"/>
            <a:ext cx="717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Site Facility Team</a:t>
            </a:r>
          </a:p>
        </p:txBody>
      </p:sp>
      <p:sp>
        <p:nvSpPr>
          <p:cNvPr id="75" name="Rounded Rectangle 4"/>
          <p:cNvSpPr/>
          <p:nvPr/>
        </p:nvSpPr>
        <p:spPr>
          <a:xfrm>
            <a:off x="4940672" y="2759001"/>
            <a:ext cx="967423" cy="359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979745" y="2824488"/>
            <a:ext cx="8978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Administration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3972096" y="1582937"/>
            <a:ext cx="753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Installation Coordination</a:t>
            </a:r>
          </a:p>
        </p:txBody>
      </p:sp>
      <p:sp>
        <p:nvSpPr>
          <p:cNvPr id="114" name="Rounded Rectangle 4"/>
          <p:cNvSpPr/>
          <p:nvPr/>
        </p:nvSpPr>
        <p:spPr>
          <a:xfrm>
            <a:off x="4027237" y="1636254"/>
            <a:ext cx="967423" cy="6120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003792" y="1590490"/>
            <a:ext cx="5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19"/>
            <a:r>
              <a:rPr lang="en-US" sz="800" dirty="0" smtClean="0">
                <a:solidFill>
                  <a:prstClr val="white"/>
                </a:solidFill>
                <a:latin typeface="Calibri"/>
                <a:cs typeface="Calibri"/>
              </a:rPr>
              <a:t>Project</a:t>
            </a:r>
          </a:p>
          <a:p>
            <a:pPr defTabSz="457119"/>
            <a:r>
              <a:rPr lang="en-US" sz="800" dirty="0" smtClean="0">
                <a:solidFill>
                  <a:prstClr val="white"/>
                </a:solidFill>
                <a:latin typeface="Calibri"/>
                <a:cs typeface="Calibri"/>
              </a:rPr>
              <a:t>Manager</a:t>
            </a:r>
            <a:endParaRPr lang="en-US" sz="8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16" name="Right Triangle 115"/>
          <p:cNvSpPr/>
          <p:nvPr/>
        </p:nvSpPr>
        <p:spPr>
          <a:xfrm flipH="1">
            <a:off x="4024992" y="1632416"/>
            <a:ext cx="964565" cy="609997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Right Triangle 116"/>
          <p:cNvSpPr/>
          <p:nvPr/>
        </p:nvSpPr>
        <p:spPr>
          <a:xfrm flipH="1">
            <a:off x="4026088" y="1644631"/>
            <a:ext cx="964565" cy="60999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459686" y="1793654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19"/>
            <a:r>
              <a:rPr lang="en-US" sz="800" dirty="0" smtClean="0">
                <a:solidFill>
                  <a:prstClr val="white"/>
                </a:solidFill>
                <a:latin typeface="Calibri"/>
                <a:cs typeface="Calibri"/>
              </a:rPr>
              <a:t>Ass.</a:t>
            </a:r>
          </a:p>
          <a:p>
            <a:pPr algn="r" defTabSz="457119"/>
            <a:r>
              <a:rPr lang="en-US" sz="800" dirty="0" smtClean="0">
                <a:solidFill>
                  <a:prstClr val="white"/>
                </a:solidFill>
                <a:latin typeface="Calibri"/>
                <a:cs typeface="Calibri"/>
              </a:rPr>
              <a:t>Project</a:t>
            </a:r>
          </a:p>
          <a:p>
            <a:pPr algn="r" defTabSz="457119"/>
            <a:r>
              <a:rPr lang="en-US" sz="800" dirty="0" smtClean="0">
                <a:solidFill>
                  <a:prstClr val="white"/>
                </a:solidFill>
                <a:latin typeface="Calibri"/>
                <a:cs typeface="Calibri"/>
              </a:rPr>
              <a:t>Manager</a:t>
            </a:r>
            <a:endParaRPr lang="en-US" sz="8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889538" y="3180608"/>
            <a:ext cx="753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19"/>
            <a:r>
              <a:rPr lang="en-US" sz="800" dirty="0">
                <a:solidFill>
                  <a:prstClr val="white"/>
                </a:solidFill>
                <a:latin typeface="Calibri"/>
                <a:cs typeface="Calibri"/>
              </a:rPr>
              <a:t>Installation Coordination</a:t>
            </a:r>
          </a:p>
        </p:txBody>
      </p:sp>
      <p:sp>
        <p:nvSpPr>
          <p:cNvPr id="120" name="Rounded Rectangle 4"/>
          <p:cNvSpPr/>
          <p:nvPr/>
        </p:nvSpPr>
        <p:spPr>
          <a:xfrm>
            <a:off x="4944679" y="3233925"/>
            <a:ext cx="967423" cy="612000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871760" y="3246610"/>
            <a:ext cx="7360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19"/>
            <a:r>
              <a:rPr lang="en-US" sz="800" dirty="0" smtClean="0">
                <a:solidFill>
                  <a:prstClr val="white"/>
                </a:solidFill>
                <a:latin typeface="Calibri"/>
                <a:cs typeface="Calibri"/>
              </a:rPr>
              <a:t>Procurement</a:t>
            </a:r>
            <a:endParaRPr lang="en-US" sz="8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22" name="Right Triangle 121"/>
          <p:cNvSpPr/>
          <p:nvPr/>
        </p:nvSpPr>
        <p:spPr>
          <a:xfrm flipH="1">
            <a:off x="4942434" y="3230087"/>
            <a:ext cx="964565" cy="609997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Right Triangle 122"/>
          <p:cNvSpPr/>
          <p:nvPr/>
        </p:nvSpPr>
        <p:spPr>
          <a:xfrm flipH="1">
            <a:off x="4943530" y="3242302"/>
            <a:ext cx="964565" cy="60999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239810" y="3577340"/>
            <a:ext cx="7360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119"/>
            <a:r>
              <a:rPr lang="en-US" sz="800" dirty="0" smtClean="0">
                <a:solidFill>
                  <a:prstClr val="white"/>
                </a:solidFill>
                <a:latin typeface="Calibri"/>
                <a:cs typeface="Calibri"/>
              </a:rPr>
              <a:t>Site Engineer</a:t>
            </a:r>
            <a:endParaRPr lang="en-US" sz="8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34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0" animBg="1"/>
      <p:bldP spid="96" grpId="0" animBg="1"/>
      <p:bldP spid="97" grpId="0" animBg="1"/>
      <p:bldP spid="46" grpId="0"/>
      <p:bldP spid="47" grpId="0"/>
      <p:bldP spid="82" grpId="0" animBg="1"/>
      <p:bldP spid="86" grpId="0" animBg="1"/>
      <p:bldP spid="92" grpId="0" animBg="1"/>
      <p:bldP spid="73" grpId="0" animBg="1"/>
      <p:bldP spid="75" grpId="0" animBg="1"/>
      <p:bldP spid="117" grpId="0" animBg="1"/>
      <p:bldP spid="1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849673"/>
              </p:ext>
            </p:extLst>
          </p:nvPr>
        </p:nvGraphicFramePr>
        <p:xfrm>
          <a:off x="0" y="0"/>
          <a:ext cx="9144001" cy="6711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09"/>
                <a:gridCol w="1229818"/>
                <a:gridCol w="1080144"/>
                <a:gridCol w="1306286"/>
                <a:gridCol w="1306286"/>
                <a:gridCol w="1306286"/>
                <a:gridCol w="1306286"/>
                <a:gridCol w="1306286"/>
              </a:tblGrid>
              <a:tr h="6766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Month -1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Month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Month 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Month 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Month 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Month 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Month 6</a:t>
                      </a:r>
                      <a:endParaRPr lang="en-US" sz="1400" dirty="0"/>
                    </a:p>
                  </a:txBody>
                  <a:tcPr/>
                </a:tc>
              </a:tr>
              <a:tr h="401876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13684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264914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 Same Side Corner Rectangle 7"/>
          <p:cNvSpPr/>
          <p:nvPr/>
        </p:nvSpPr>
        <p:spPr>
          <a:xfrm>
            <a:off x="1511301" y="770665"/>
            <a:ext cx="1125387" cy="429151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Team Building &amp; Contract review</a:t>
            </a:r>
          </a:p>
        </p:txBody>
      </p:sp>
      <p:sp>
        <p:nvSpPr>
          <p:cNvPr id="10" name="Round Same Side Corner Rectangle 9"/>
          <p:cNvSpPr/>
          <p:nvPr/>
        </p:nvSpPr>
        <p:spPr>
          <a:xfrm>
            <a:off x="1503670" y="2090550"/>
            <a:ext cx="1122843" cy="396000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Organization Phase 1</a:t>
            </a:r>
          </a:p>
        </p:txBody>
      </p:sp>
      <p:sp>
        <p:nvSpPr>
          <p:cNvPr id="11" name="Round Same Side Corner Rectangle 10"/>
          <p:cNvSpPr/>
          <p:nvPr/>
        </p:nvSpPr>
        <p:spPr>
          <a:xfrm>
            <a:off x="1503670" y="2568411"/>
            <a:ext cx="1122843" cy="397572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Scope Phase 1</a:t>
            </a:r>
          </a:p>
        </p:txBody>
      </p:sp>
      <p:sp>
        <p:nvSpPr>
          <p:cNvPr id="15" name="Round Same Side Corner Rectangle 14"/>
          <p:cNvSpPr/>
          <p:nvPr/>
        </p:nvSpPr>
        <p:spPr>
          <a:xfrm>
            <a:off x="2024371" y="3047844"/>
            <a:ext cx="2552700" cy="396000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Workshops for  Design, OHS, QA, Schedule etc.</a:t>
            </a:r>
          </a:p>
        </p:txBody>
      </p:sp>
      <p:sp>
        <p:nvSpPr>
          <p:cNvPr id="16" name="Round Same Side Corner Rectangle 15"/>
          <p:cNvSpPr/>
          <p:nvPr/>
        </p:nvSpPr>
        <p:spPr>
          <a:xfrm>
            <a:off x="2626513" y="4003566"/>
            <a:ext cx="6507313" cy="221746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Total Works Cost Estimation Part 1</a:t>
            </a:r>
          </a:p>
        </p:txBody>
      </p:sp>
      <p:sp>
        <p:nvSpPr>
          <p:cNvPr id="18" name="Round Same Side Corner Rectangle 17"/>
          <p:cNvSpPr/>
          <p:nvPr/>
        </p:nvSpPr>
        <p:spPr>
          <a:xfrm>
            <a:off x="2626513" y="4307173"/>
            <a:ext cx="5186514" cy="252000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Detailed Schedule Part 1  &amp;  Main Schedule Part 2</a:t>
            </a:r>
          </a:p>
        </p:txBody>
      </p:sp>
      <p:sp>
        <p:nvSpPr>
          <p:cNvPr id="19" name="Round Same Side Corner Rectangle 18"/>
          <p:cNvSpPr/>
          <p:nvPr/>
        </p:nvSpPr>
        <p:spPr>
          <a:xfrm>
            <a:off x="2626513" y="4641034"/>
            <a:ext cx="5183971" cy="252000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Performance Plan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2636687" y="5503180"/>
            <a:ext cx="6509856" cy="381000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Procurement of Subcontracts</a:t>
            </a:r>
          </a:p>
        </p:txBody>
      </p:sp>
      <p:sp>
        <p:nvSpPr>
          <p:cNvPr id="9" name="Round Same Side Corner Rectangle 8"/>
          <p:cNvSpPr/>
          <p:nvPr/>
        </p:nvSpPr>
        <p:spPr>
          <a:xfrm>
            <a:off x="1511301" y="1756689"/>
            <a:ext cx="7632700" cy="252000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Collaboration activities, create a common view on collaboration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2631600" y="3432221"/>
            <a:ext cx="6509856" cy="539996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Design Development</a:t>
            </a:r>
            <a:endParaRPr lang="en-US" sz="1000" dirty="0"/>
          </a:p>
        </p:txBody>
      </p:sp>
      <p:sp>
        <p:nvSpPr>
          <p:cNvPr id="17" name="Round Same Side Corner Rectangle 16"/>
          <p:cNvSpPr/>
          <p:nvPr/>
        </p:nvSpPr>
        <p:spPr>
          <a:xfrm>
            <a:off x="7823201" y="4003566"/>
            <a:ext cx="1323342" cy="221746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Set Target Cost 1</a:t>
            </a:r>
          </a:p>
        </p:txBody>
      </p:sp>
      <p:sp>
        <p:nvSpPr>
          <p:cNvPr id="24" name="Round Same Side Corner Rectangle 23"/>
          <p:cNvSpPr/>
          <p:nvPr/>
        </p:nvSpPr>
        <p:spPr>
          <a:xfrm>
            <a:off x="2057401" y="5966041"/>
            <a:ext cx="3784600" cy="221746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Preparation for Construction Start June 2</a:t>
            </a:r>
          </a:p>
        </p:txBody>
      </p:sp>
      <p:sp>
        <p:nvSpPr>
          <p:cNvPr id="13" name="Round Same Side Corner Rectangle 12"/>
          <p:cNvSpPr/>
          <p:nvPr/>
        </p:nvSpPr>
        <p:spPr>
          <a:xfrm>
            <a:off x="1511301" y="3525705"/>
            <a:ext cx="2438400" cy="396000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Common Design Org. Update Design Mgmt. Plan, describe in Performance Plan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152400" y="808566"/>
            <a:ext cx="1246329" cy="4682068"/>
          </a:xfrm>
          <a:prstGeom prst="rightArrow">
            <a:avLst>
              <a:gd name="adj1" fmla="val 77125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CF PREP WORKS</a:t>
            </a:r>
            <a:endParaRPr lang="en-US" sz="1200" dirty="0"/>
          </a:p>
        </p:txBody>
      </p:sp>
      <p:sp>
        <p:nvSpPr>
          <p:cNvPr id="29" name="Round Same Side Corner Rectangle 28"/>
          <p:cNvSpPr/>
          <p:nvPr/>
        </p:nvSpPr>
        <p:spPr>
          <a:xfrm>
            <a:off x="1775474" y="1281677"/>
            <a:ext cx="861213" cy="393151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</a:t>
            </a:r>
            <a:r>
              <a:rPr lang="en-US" sz="1000" dirty="0" smtClean="0"/>
              <a:t>ommon </a:t>
            </a:r>
            <a:r>
              <a:rPr lang="en-US" sz="1000" dirty="0"/>
              <a:t>office @ ESS</a:t>
            </a:r>
          </a:p>
        </p:txBody>
      </p:sp>
      <p:sp>
        <p:nvSpPr>
          <p:cNvPr id="30" name="Round Same Side Corner Rectangle 29"/>
          <p:cNvSpPr/>
          <p:nvPr/>
        </p:nvSpPr>
        <p:spPr>
          <a:xfrm>
            <a:off x="6548529" y="4974895"/>
            <a:ext cx="1571395" cy="446424"/>
          </a:xfrm>
          <a:prstGeom prst="round2Same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Finalize </a:t>
            </a:r>
            <a:r>
              <a:rPr lang="en-US" sz="1000" dirty="0"/>
              <a:t>Performance Plan &amp; Schedule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5849629" y="6269650"/>
            <a:ext cx="3296914" cy="503999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Start of Construction</a:t>
            </a:r>
          </a:p>
        </p:txBody>
      </p:sp>
    </p:spTree>
    <p:extLst>
      <p:ext uri="{BB962C8B-B14F-4D97-AF65-F5344CB8AC3E}">
        <p14:creationId xmlns:p14="http://schemas.microsoft.com/office/powerpoint/2010/main" val="35525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_template[3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_template[3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Blank_template[3].thmx</Template>
  <TotalTime>11253</TotalTime>
  <Words>1075</Words>
  <Application>Microsoft Macintosh PowerPoint</Application>
  <PresentationFormat>On-screen Show (4:3)</PresentationFormat>
  <Paragraphs>518</Paragraphs>
  <Slides>55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Blank_template[3]</vt:lpstr>
      <vt:lpstr>Anpassad formgivning</vt:lpstr>
      <vt:lpstr>1_Blank_template[3]</vt:lpstr>
      <vt:lpstr>1_Anpassad formgivning</vt:lpstr>
      <vt:lpstr>2_Anpassad formgivning</vt:lpstr>
      <vt:lpstr>3_Anpassad formgivning</vt:lpstr>
      <vt:lpstr>PowerPoint Presentation</vt:lpstr>
      <vt:lpstr>PowerPoint Presentation</vt:lpstr>
      <vt:lpstr>PowerPoint Presentation</vt:lpstr>
      <vt:lpstr>Design Phases</vt:lpstr>
      <vt:lpstr>Status Conventional Facilities</vt:lpstr>
      <vt:lpstr>PowerPoint Presentation</vt:lpstr>
      <vt:lpstr>Collaboration Contractor</vt:lpstr>
      <vt:lpstr>PowerPoint Presentation</vt:lpstr>
      <vt:lpstr>PowerPoint Presentation</vt:lpstr>
      <vt:lpstr>Contract schedule</vt:lpstr>
      <vt:lpstr>PowerPoint Presentation</vt:lpstr>
      <vt:lpstr>Governance &amp; Reporting</vt:lpstr>
      <vt:lpstr>Target cost</vt:lpstr>
      <vt:lpstr>PowerPoint Presentation</vt:lpstr>
      <vt:lpstr>Design consultants</vt:lpstr>
      <vt:lpstr>PowerPoint Presentation</vt:lpstr>
      <vt:lpstr>ESS is co-located with Max IV and Science Village in close proximity to Lund </vt:lpstr>
      <vt:lpstr>PowerPoint Presentation</vt:lpstr>
      <vt:lpstr>Architectural Concepts</vt:lpstr>
      <vt:lpstr>The ESS Site covers 75 hectares</vt:lpstr>
      <vt:lpstr>PowerPoint Presentation</vt:lpstr>
      <vt:lpstr>Accelerator Buildings without berm</vt:lpstr>
      <vt:lpstr>Section through Tunnel</vt:lpstr>
      <vt:lpstr>Gallery and Tunnel Colored volumes represent the machine </vt:lpstr>
      <vt:lpstr>Section through A2T</vt:lpstr>
      <vt:lpstr>HVAC and A2T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Ulrika Hammarlund</dc:creator>
  <cp:lastModifiedBy>ESS User</cp:lastModifiedBy>
  <cp:revision>100</cp:revision>
  <cp:lastPrinted>2013-10-01T06:33:11Z</cp:lastPrinted>
  <dcterms:created xsi:type="dcterms:W3CDTF">2013-09-18T11:33:04Z</dcterms:created>
  <dcterms:modified xsi:type="dcterms:W3CDTF">2014-02-27T09:33:30Z</dcterms:modified>
</cp:coreProperties>
</file>