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7" r:id="rId3"/>
  </p:sldMasterIdLst>
  <p:notesMasterIdLst>
    <p:notesMasterId r:id="rId28"/>
  </p:notesMasterIdLst>
  <p:handoutMasterIdLst>
    <p:handoutMasterId r:id="rId29"/>
  </p:handoutMasterIdLst>
  <p:sldIdLst>
    <p:sldId id="286" r:id="rId4"/>
    <p:sldId id="543" r:id="rId5"/>
    <p:sldId id="480" r:id="rId6"/>
    <p:sldId id="528" r:id="rId7"/>
    <p:sldId id="529" r:id="rId8"/>
    <p:sldId id="398" r:id="rId9"/>
    <p:sldId id="333" r:id="rId10"/>
    <p:sldId id="524" r:id="rId11"/>
    <p:sldId id="433" r:id="rId12"/>
    <p:sldId id="533" r:id="rId13"/>
    <p:sldId id="534" r:id="rId14"/>
    <p:sldId id="535" r:id="rId15"/>
    <p:sldId id="536" r:id="rId16"/>
    <p:sldId id="538" r:id="rId17"/>
    <p:sldId id="537" r:id="rId18"/>
    <p:sldId id="531" r:id="rId19"/>
    <p:sldId id="539" r:id="rId20"/>
    <p:sldId id="540" r:id="rId21"/>
    <p:sldId id="372" r:id="rId22"/>
    <p:sldId id="542" r:id="rId23"/>
    <p:sldId id="509" r:id="rId24"/>
    <p:sldId id="511" r:id="rId25"/>
    <p:sldId id="506" r:id="rId26"/>
    <p:sldId id="541" r:id="rId27"/>
  </p:sldIdLst>
  <p:sldSz cx="9144000" cy="6858000" type="screen4x3"/>
  <p:notesSz cx="6858000" cy="9144000"/>
  <p:defaultText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84C0"/>
    <a:srgbClr val="002939"/>
    <a:srgbClr val="004761"/>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34" autoAdjust="0"/>
    <p:restoredTop sz="96187" autoAdjust="0"/>
  </p:normalViewPr>
  <p:slideViewPr>
    <p:cSldViewPr snapToGrid="0" snapToObjects="1">
      <p:cViewPr>
        <p:scale>
          <a:sx n="76" d="100"/>
          <a:sy n="76" d="100"/>
        </p:scale>
        <p:origin x="-2984" y="-296"/>
      </p:cViewPr>
      <p:guideLst>
        <p:guide orient="horz" pos="3857"/>
        <p:guide orient="horz" pos="908"/>
        <p:guide pos="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hanbrisfors:Documents:ESS:Construction%20Phase:Spend%20profile:In-kind%20and%20cash%20per%20project%20and%20year_1843_1401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ohanbrisfors:Documents:ESS:Operations:Initial%20Operations:Initial%20Operations%20spend%202019-2025_140120%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50363959213993"/>
          <c:y val="0.0878432712179958"/>
          <c:w val="0.911999368134539"/>
          <c:h val="0.84989734743027"/>
        </c:manualLayout>
      </c:layout>
      <c:barChart>
        <c:barDir val="col"/>
        <c:grouping val="stacked"/>
        <c:varyColors val="0"/>
        <c:ser>
          <c:idx val="0"/>
          <c:order val="0"/>
          <c:tx>
            <c:v>Cash</c:v>
          </c:tx>
          <c:spPr>
            <a:solidFill>
              <a:schemeClr val="accent3">
                <a:lumMod val="50000"/>
              </a:schemeClr>
            </a:solidFill>
          </c:spPr>
          <c:invertIfNegative val="0"/>
          <c:cat>
            <c:numRef>
              <c:f>'Dia2'!$C$41:$O$41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'Dia2'!$C$44:$O$44</c:f>
              <c:numCache>
                <c:formatCode>#,##0</c:formatCode>
                <c:ptCount val="13"/>
                <c:pt idx="0">
                  <c:v>64.8</c:v>
                </c:pt>
                <c:pt idx="1">
                  <c:v>142.79</c:v>
                </c:pt>
                <c:pt idx="2">
                  <c:v>240.6413022213165</c:v>
                </c:pt>
                <c:pt idx="3">
                  <c:v>232.2630201752598</c:v>
                </c:pt>
                <c:pt idx="4">
                  <c:v>223.07211738333</c:v>
                </c:pt>
                <c:pt idx="5">
                  <c:v>153.8075320970043</c:v>
                </c:pt>
                <c:pt idx="6">
                  <c:v>99.48184634196046</c:v>
                </c:pt>
                <c:pt idx="7">
                  <c:v>34.28622376197269</c:v>
                </c:pt>
                <c:pt idx="8">
                  <c:v>27.44732423069085</c:v>
                </c:pt>
                <c:pt idx="9">
                  <c:v>24.65863052781741</c:v>
                </c:pt>
                <c:pt idx="10">
                  <c:v>4.389105359690236</c:v>
                </c:pt>
                <c:pt idx="11">
                  <c:v>1.847173425718361</c:v>
                </c:pt>
                <c:pt idx="12">
                  <c:v>0.615724475239454</c:v>
                </c:pt>
              </c:numCache>
            </c:numRef>
          </c:val>
        </c:ser>
        <c:ser>
          <c:idx val="1"/>
          <c:order val="1"/>
          <c:tx>
            <c:v>In-kind planned</c:v>
          </c:tx>
          <c:spPr>
            <a:solidFill>
              <a:schemeClr val="accent4">
                <a:lumMod val="60000"/>
                <a:lumOff val="40000"/>
              </a:schemeClr>
            </a:solidFill>
          </c:spPr>
          <c:invertIfNegative val="0"/>
          <c:cat>
            <c:numRef>
              <c:f>'Dia2'!$C$41:$O$41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'Dia2'!$C$42:$O$42</c:f>
              <c:numCache>
                <c:formatCode>#,##0</c:formatCode>
                <c:ptCount val="13"/>
                <c:pt idx="0">
                  <c:v>0.0</c:v>
                </c:pt>
                <c:pt idx="1">
                  <c:v>3.600000000000001</c:v>
                </c:pt>
                <c:pt idx="2">
                  <c:v>0.0</c:v>
                </c:pt>
                <c:pt idx="3">
                  <c:v>0.0</c:v>
                </c:pt>
                <c:pt idx="4">
                  <c:v>0.0</c:v>
                </c:pt>
                <c:pt idx="5">
                  <c:v>0.0</c:v>
                </c:pt>
                <c:pt idx="6">
                  <c:v>0.0</c:v>
                </c:pt>
                <c:pt idx="7">
                  <c:v>0.0</c:v>
                </c:pt>
                <c:pt idx="8">
                  <c:v>0.0</c:v>
                </c:pt>
                <c:pt idx="9">
                  <c:v>0.0</c:v>
                </c:pt>
                <c:pt idx="10">
                  <c:v>0.0</c:v>
                </c:pt>
                <c:pt idx="11">
                  <c:v>0.0</c:v>
                </c:pt>
                <c:pt idx="12">
                  <c:v>0.0</c:v>
                </c:pt>
              </c:numCache>
            </c:numRef>
          </c:val>
        </c:ser>
        <c:ser>
          <c:idx val="2"/>
          <c:order val="2"/>
          <c:tx>
            <c:v>In-kind potential</c:v>
          </c:tx>
          <c:spPr>
            <a:pattFill prst="ltDnDiag">
              <a:fgClr>
                <a:schemeClr val="bg1"/>
              </a:fgClr>
              <a:bgClr>
                <a:schemeClr val="accent4">
                  <a:lumMod val="40000"/>
                  <a:lumOff val="60000"/>
                </a:schemeClr>
              </a:bgClr>
            </a:pattFill>
          </c:spPr>
          <c:invertIfNegative val="0"/>
          <c:cat>
            <c:numRef>
              <c:f>'Dia2'!$C$41:$O$41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'Dia2'!$C$43:$O$43</c:f>
              <c:numCache>
                <c:formatCode>#,##0</c:formatCode>
                <c:ptCount val="13"/>
                <c:pt idx="0">
                  <c:v>0.0</c:v>
                </c:pt>
                <c:pt idx="1">
                  <c:v>11.0</c:v>
                </c:pt>
                <c:pt idx="2">
                  <c:v>57.1</c:v>
                </c:pt>
                <c:pt idx="3">
                  <c:v>130.9</c:v>
                </c:pt>
                <c:pt idx="4">
                  <c:v>149.7</c:v>
                </c:pt>
                <c:pt idx="5">
                  <c:v>114.7</c:v>
                </c:pt>
                <c:pt idx="6">
                  <c:v>52.8</c:v>
                </c:pt>
                <c:pt idx="7">
                  <c:v>28.2</c:v>
                </c:pt>
                <c:pt idx="8">
                  <c:v>20.9</c:v>
                </c:pt>
                <c:pt idx="9">
                  <c:v>13.9</c:v>
                </c:pt>
                <c:pt idx="10">
                  <c:v>6.4</c:v>
                </c:pt>
                <c:pt idx="11">
                  <c:v>3.1</c:v>
                </c:pt>
                <c:pt idx="12">
                  <c:v>0.6</c:v>
                </c:pt>
              </c:numCache>
            </c:numRef>
          </c:val>
        </c:ser>
        <c:dLbls>
          <c:showLegendKey val="0"/>
          <c:showVal val="0"/>
          <c:showCatName val="0"/>
          <c:showSerName val="0"/>
          <c:showPercent val="0"/>
          <c:showBubbleSize val="0"/>
        </c:dLbls>
        <c:gapWidth val="150"/>
        <c:overlap val="100"/>
        <c:axId val="-2126143256"/>
        <c:axId val="-2086261896"/>
      </c:barChart>
      <c:catAx>
        <c:axId val="-2126143256"/>
        <c:scaling>
          <c:orientation val="minMax"/>
        </c:scaling>
        <c:delete val="0"/>
        <c:axPos val="b"/>
        <c:numFmt formatCode="General" sourceLinked="1"/>
        <c:majorTickMark val="out"/>
        <c:minorTickMark val="none"/>
        <c:tickLblPos val="nextTo"/>
        <c:txPr>
          <a:bodyPr/>
          <a:lstStyle/>
          <a:p>
            <a:pPr>
              <a:defRPr b="1"/>
            </a:pPr>
            <a:endParaRPr lang="en-US"/>
          </a:p>
        </c:txPr>
        <c:crossAx val="-2086261896"/>
        <c:crosses val="autoZero"/>
        <c:auto val="1"/>
        <c:lblAlgn val="ctr"/>
        <c:lblOffset val="100"/>
        <c:noMultiLvlLbl val="0"/>
      </c:catAx>
      <c:valAx>
        <c:axId val="-2086261896"/>
        <c:scaling>
          <c:orientation val="minMax"/>
        </c:scaling>
        <c:delete val="0"/>
        <c:axPos val="l"/>
        <c:majorGridlines/>
        <c:title>
          <c:tx>
            <c:rich>
              <a:bodyPr rot="0" vert="horz"/>
              <a:lstStyle/>
              <a:p>
                <a:pPr>
                  <a:defRPr sz="1200"/>
                </a:pPr>
                <a:r>
                  <a:rPr lang="en-US" sz="1200"/>
                  <a:t>M€</a:t>
                </a:r>
              </a:p>
            </c:rich>
          </c:tx>
          <c:layout>
            <c:manualLayout>
              <c:xMode val="edge"/>
              <c:yMode val="edge"/>
              <c:x val="0.029320987654321"/>
              <c:y val="0.0155542940853324"/>
            </c:manualLayout>
          </c:layout>
          <c:overlay val="0"/>
        </c:title>
        <c:numFmt formatCode="#,##0" sourceLinked="1"/>
        <c:majorTickMark val="out"/>
        <c:minorTickMark val="none"/>
        <c:tickLblPos val="nextTo"/>
        <c:txPr>
          <a:bodyPr/>
          <a:lstStyle/>
          <a:p>
            <a:pPr>
              <a:defRPr b="1"/>
            </a:pPr>
            <a:endParaRPr lang="en-US"/>
          </a:p>
        </c:txPr>
        <c:crossAx val="-2126143256"/>
        <c:crosses val="autoZero"/>
        <c:crossBetween val="between"/>
      </c:valAx>
    </c:plotArea>
    <c:legend>
      <c:legendPos val="r"/>
      <c:layout>
        <c:manualLayout>
          <c:xMode val="edge"/>
          <c:yMode val="edge"/>
          <c:x val="0.0847339435134711"/>
          <c:y val="0.131020319479933"/>
          <c:w val="0.139178612288848"/>
          <c:h val="0.130691410319914"/>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06992451735388"/>
          <c:y val="0.0129589632829374"/>
          <c:w val="0.928078424586067"/>
          <c:h val="0.652973929014812"/>
        </c:manualLayout>
      </c:layout>
      <c:barChart>
        <c:barDir val="col"/>
        <c:grouping val="stacked"/>
        <c:varyColors val="0"/>
        <c:ser>
          <c:idx val="2"/>
          <c:order val="0"/>
          <c:tx>
            <c:strRef>
              <c:f>'with contingency '!$B$8</c:f>
              <c:strCache>
                <c:ptCount val="1"/>
                <c:pt idx="0">
                  <c:v> Steady State Operations </c:v>
                </c:pt>
              </c:strCache>
            </c:strRef>
          </c:tx>
          <c:invertIfNegative val="0"/>
          <c:cat>
            <c:strRef>
              <c:f>'with contingency '!$F$4:$Y$4</c:f>
              <c:strCache>
                <c:ptCount val="2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c:v>
                </c:pt>
                <c:pt idx="17">
                  <c:v>…</c:v>
                </c:pt>
                <c:pt idx="18">
                  <c:v>2064</c:v>
                </c:pt>
                <c:pt idx="19">
                  <c:v>2065</c:v>
                </c:pt>
              </c:strCache>
            </c:strRef>
          </c:cat>
          <c:val>
            <c:numRef>
              <c:f>'with contingency '!$F$8:$Y$8</c:f>
              <c:numCache>
                <c:formatCode>General</c:formatCode>
                <c:ptCount val="20"/>
                <c:pt idx="13" formatCode="#,##0">
                  <c:v>140.0</c:v>
                </c:pt>
                <c:pt idx="14" formatCode="#,##0">
                  <c:v>140.0</c:v>
                </c:pt>
                <c:pt idx="15" formatCode="#,##0">
                  <c:v>140.0</c:v>
                </c:pt>
                <c:pt idx="16" formatCode="#,##0">
                  <c:v>140.0</c:v>
                </c:pt>
                <c:pt idx="17" formatCode="#,##0">
                  <c:v>140.0</c:v>
                </c:pt>
                <c:pt idx="18" formatCode="#,##0">
                  <c:v>140.0</c:v>
                </c:pt>
                <c:pt idx="19" formatCode="#,##0">
                  <c:v>140.0</c:v>
                </c:pt>
              </c:numCache>
            </c:numRef>
          </c:val>
        </c:ser>
        <c:ser>
          <c:idx val="1"/>
          <c:order val="1"/>
          <c:tx>
            <c:strRef>
              <c:f>'with contingency '!$B$7</c:f>
              <c:strCache>
                <c:ptCount val="1"/>
                <c:pt idx="0">
                  <c:v>Initial Operations + ramp-up</c:v>
                </c:pt>
              </c:strCache>
            </c:strRef>
          </c:tx>
          <c:invertIfNegative val="0"/>
          <c:cat>
            <c:strRef>
              <c:f>'with contingency '!$F$4:$Y$4</c:f>
              <c:strCache>
                <c:ptCount val="2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c:v>
                </c:pt>
                <c:pt idx="17">
                  <c:v>…</c:v>
                </c:pt>
                <c:pt idx="18">
                  <c:v>2064</c:v>
                </c:pt>
                <c:pt idx="19">
                  <c:v>2065</c:v>
                </c:pt>
              </c:strCache>
            </c:strRef>
          </c:cat>
          <c:val>
            <c:numRef>
              <c:f>'with contingency '!$F$7:$Y$7</c:f>
              <c:numCache>
                <c:formatCode>General</c:formatCode>
                <c:ptCount val="20"/>
                <c:pt idx="6" formatCode="#,##0">
                  <c:v>60.0</c:v>
                </c:pt>
                <c:pt idx="7" formatCode="#,##0">
                  <c:v>90.0</c:v>
                </c:pt>
                <c:pt idx="8" formatCode="#,##0">
                  <c:v>110.0</c:v>
                </c:pt>
                <c:pt idx="9" formatCode="#,##0">
                  <c:v>130.0</c:v>
                </c:pt>
                <c:pt idx="10" formatCode="#,##0">
                  <c:v>140.0</c:v>
                </c:pt>
                <c:pt idx="11" formatCode="#,##0">
                  <c:v>140.0</c:v>
                </c:pt>
                <c:pt idx="12" formatCode="#,##0">
                  <c:v>140.0</c:v>
                </c:pt>
              </c:numCache>
            </c:numRef>
          </c:val>
        </c:ser>
        <c:ser>
          <c:idx val="0"/>
          <c:order val="2"/>
          <c:tx>
            <c:strRef>
              <c:f>'with contingency '!$B$6</c:f>
              <c:strCache>
                <c:ptCount val="1"/>
                <c:pt idx="0">
                  <c:v>Construction (1843 M€)</c:v>
                </c:pt>
              </c:strCache>
            </c:strRef>
          </c:tx>
          <c:invertIfNegative val="0"/>
          <c:cat>
            <c:strRef>
              <c:f>'with contingency '!$F$4:$Y$4</c:f>
              <c:strCache>
                <c:ptCount val="2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c:v>
                </c:pt>
                <c:pt idx="17">
                  <c:v>…</c:v>
                </c:pt>
                <c:pt idx="18">
                  <c:v>2064</c:v>
                </c:pt>
                <c:pt idx="19">
                  <c:v>2065</c:v>
                </c:pt>
              </c:strCache>
            </c:strRef>
          </c:cat>
          <c:val>
            <c:numRef>
              <c:f>'with contingency '!$F$6:$Y$6</c:f>
              <c:numCache>
                <c:formatCode>#,##0</c:formatCode>
                <c:ptCount val="20"/>
                <c:pt idx="0">
                  <c:v>64.8</c:v>
                </c:pt>
                <c:pt idx="1">
                  <c:v>157.39</c:v>
                </c:pt>
                <c:pt idx="2">
                  <c:v>297.7413022213165</c:v>
                </c:pt>
                <c:pt idx="3">
                  <c:v>363.1630201752598</c:v>
                </c:pt>
                <c:pt idx="4">
                  <c:v>372.7721173833299</c:v>
                </c:pt>
                <c:pt idx="5">
                  <c:v>268.5075320970042</c:v>
                </c:pt>
                <c:pt idx="6">
                  <c:v>152.2818463419605</c:v>
                </c:pt>
                <c:pt idx="7">
                  <c:v>62.4862237619727</c:v>
                </c:pt>
                <c:pt idx="8">
                  <c:v>48.34732423069084</c:v>
                </c:pt>
                <c:pt idx="9">
                  <c:v>38.55863052781739</c:v>
                </c:pt>
                <c:pt idx="10">
                  <c:v>10.78910535969024</c:v>
                </c:pt>
                <c:pt idx="11">
                  <c:v>4.94717342571836</c:v>
                </c:pt>
                <c:pt idx="12">
                  <c:v>1.215724475239435</c:v>
                </c:pt>
              </c:numCache>
            </c:numRef>
          </c:val>
        </c:ser>
        <c:dLbls>
          <c:showLegendKey val="0"/>
          <c:showVal val="0"/>
          <c:showCatName val="0"/>
          <c:showSerName val="0"/>
          <c:showPercent val="0"/>
          <c:showBubbleSize val="0"/>
        </c:dLbls>
        <c:gapWidth val="150"/>
        <c:overlap val="100"/>
        <c:axId val="-2098817512"/>
        <c:axId val="-2098814824"/>
      </c:barChart>
      <c:catAx>
        <c:axId val="-2098817512"/>
        <c:scaling>
          <c:orientation val="minMax"/>
        </c:scaling>
        <c:delete val="0"/>
        <c:axPos val="b"/>
        <c:majorTickMark val="out"/>
        <c:minorTickMark val="none"/>
        <c:tickLblPos val="nextTo"/>
        <c:crossAx val="-2098814824"/>
        <c:crosses val="autoZero"/>
        <c:auto val="1"/>
        <c:lblAlgn val="ctr"/>
        <c:lblOffset val="100"/>
        <c:noMultiLvlLbl val="0"/>
      </c:catAx>
      <c:valAx>
        <c:axId val="-2098814824"/>
        <c:scaling>
          <c:orientation val="minMax"/>
        </c:scaling>
        <c:delete val="0"/>
        <c:axPos val="l"/>
        <c:majorGridlines/>
        <c:title>
          <c:tx>
            <c:rich>
              <a:bodyPr rot="0" vert="horz"/>
              <a:lstStyle/>
              <a:p>
                <a:pPr>
                  <a:defRPr/>
                </a:pPr>
                <a:r>
                  <a:rPr lang="en-US"/>
                  <a:t>M€</a:t>
                </a:r>
              </a:p>
            </c:rich>
          </c:tx>
          <c:layout>
            <c:manualLayout>
              <c:xMode val="edge"/>
              <c:yMode val="edge"/>
              <c:x val="0.122818358112476"/>
              <c:y val="0.000302375809935204"/>
            </c:manualLayout>
          </c:layout>
          <c:overlay val="0"/>
        </c:title>
        <c:numFmt formatCode="General" sourceLinked="1"/>
        <c:majorTickMark val="out"/>
        <c:minorTickMark val="none"/>
        <c:tickLblPos val="nextTo"/>
        <c:crossAx val="-2098817512"/>
        <c:crosses val="autoZero"/>
        <c:crossBetween val="between"/>
      </c:valAx>
      <c:dTable>
        <c:showHorzBorder val="1"/>
        <c:showVertBorder val="1"/>
        <c:showOutline val="1"/>
        <c:showKeys val="1"/>
      </c:dTable>
    </c:plotArea>
    <c:legend>
      <c:legendPos val="r"/>
      <c:layout>
        <c:manualLayout>
          <c:xMode val="edge"/>
          <c:yMode val="edge"/>
          <c:x val="0.684356208867557"/>
          <c:y val="0.195034676956771"/>
          <c:w val="0.172845996060447"/>
          <c:h val="0.13012686859067"/>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26/02/14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26/02/14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119" rtl="0" eaLnBrk="1" latinLnBrk="0" hangingPunct="1">
      <a:defRPr sz="1200" kern="1200">
        <a:solidFill>
          <a:schemeClr val="tx1"/>
        </a:solidFill>
        <a:latin typeface="+mn-lt"/>
        <a:ea typeface="+mn-ea"/>
        <a:cs typeface="+mn-cs"/>
      </a:defRPr>
    </a:lvl1pPr>
    <a:lvl2pPr marL="457119" algn="l" defTabSz="457119" rtl="0" eaLnBrk="1" latinLnBrk="0" hangingPunct="1">
      <a:defRPr sz="1200" kern="1200">
        <a:solidFill>
          <a:schemeClr val="tx1"/>
        </a:solidFill>
        <a:latin typeface="+mn-lt"/>
        <a:ea typeface="+mn-ea"/>
        <a:cs typeface="+mn-cs"/>
      </a:defRPr>
    </a:lvl2pPr>
    <a:lvl3pPr marL="914239" algn="l" defTabSz="457119" rtl="0" eaLnBrk="1" latinLnBrk="0" hangingPunct="1">
      <a:defRPr sz="1200" kern="1200">
        <a:solidFill>
          <a:schemeClr val="tx1"/>
        </a:solidFill>
        <a:latin typeface="+mn-lt"/>
        <a:ea typeface="+mn-ea"/>
        <a:cs typeface="+mn-cs"/>
      </a:defRPr>
    </a:lvl3pPr>
    <a:lvl4pPr marL="1371358" algn="l" defTabSz="457119" rtl="0" eaLnBrk="1" latinLnBrk="0" hangingPunct="1">
      <a:defRPr sz="1200" kern="1200">
        <a:solidFill>
          <a:schemeClr val="tx1"/>
        </a:solidFill>
        <a:latin typeface="+mn-lt"/>
        <a:ea typeface="+mn-ea"/>
        <a:cs typeface="+mn-cs"/>
      </a:defRPr>
    </a:lvl4pPr>
    <a:lvl5pPr marL="1828477" algn="l" defTabSz="457119" rtl="0" eaLnBrk="1" latinLnBrk="0" hangingPunct="1">
      <a:defRPr sz="1200" kern="1200">
        <a:solidFill>
          <a:schemeClr val="tx1"/>
        </a:solidFill>
        <a:latin typeface="+mn-lt"/>
        <a:ea typeface="+mn-ea"/>
        <a:cs typeface="+mn-cs"/>
      </a:defRPr>
    </a:lvl5pPr>
    <a:lvl6pPr marL="2285596" algn="l" defTabSz="457119" rtl="0" eaLnBrk="1" latinLnBrk="0" hangingPunct="1">
      <a:defRPr sz="1200" kern="1200">
        <a:solidFill>
          <a:schemeClr val="tx1"/>
        </a:solidFill>
        <a:latin typeface="+mn-lt"/>
        <a:ea typeface="+mn-ea"/>
        <a:cs typeface="+mn-cs"/>
      </a:defRPr>
    </a:lvl6pPr>
    <a:lvl7pPr marL="2742716" algn="l" defTabSz="457119" rtl="0" eaLnBrk="1" latinLnBrk="0" hangingPunct="1">
      <a:defRPr sz="1200" kern="1200">
        <a:solidFill>
          <a:schemeClr val="tx1"/>
        </a:solidFill>
        <a:latin typeface="+mn-lt"/>
        <a:ea typeface="+mn-ea"/>
        <a:cs typeface="+mn-cs"/>
      </a:defRPr>
    </a:lvl7pPr>
    <a:lvl8pPr marL="3199834" algn="l" defTabSz="457119" rtl="0" eaLnBrk="1" latinLnBrk="0" hangingPunct="1">
      <a:defRPr sz="1200" kern="1200">
        <a:solidFill>
          <a:schemeClr val="tx1"/>
        </a:solidFill>
        <a:latin typeface="+mn-lt"/>
        <a:ea typeface="+mn-ea"/>
        <a:cs typeface="+mn-cs"/>
      </a:defRPr>
    </a:lvl8pPr>
    <a:lvl9pPr marL="3656954" algn="l" defTabSz="4571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22</a:t>
            </a:fld>
            <a:endParaRPr lang="en-US"/>
          </a:p>
        </p:txBody>
      </p:sp>
    </p:spTree>
    <p:extLst>
      <p:ext uri="{BB962C8B-B14F-4D97-AF65-F5344CB8AC3E}">
        <p14:creationId xmlns:p14="http://schemas.microsoft.com/office/powerpoint/2010/main" val="343092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23</a:t>
            </a:fld>
            <a:endParaRPr lang="en-US"/>
          </a:p>
        </p:txBody>
      </p:sp>
    </p:spTree>
    <p:extLst>
      <p:ext uri="{BB962C8B-B14F-4D97-AF65-F5344CB8AC3E}">
        <p14:creationId xmlns:p14="http://schemas.microsoft.com/office/powerpoint/2010/main" val="19559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26/02/14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2"/>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26/02/14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26/02/14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2"/>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20"/>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2"/>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26/02/14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sv-SE"/>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26/02/14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26/02/14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26/02/14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2"/>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26/02/14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26/02/14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011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37" indent="-342837" algn="l">
              <a:lnSpc>
                <a:spcPct val="90000"/>
              </a:lnSpc>
              <a:buFont typeface="Arial"/>
              <a:buChar char="•"/>
              <a:defRPr sz="2400">
                <a:solidFill>
                  <a:schemeClr val="bg1"/>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8"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defTabSz="457115"/>
            <a:endParaRPr lang="sv-SE">
              <a:solidFill>
                <a:prstClr val="white"/>
              </a:solidFill>
              <a:latin typeface="Calibri"/>
            </a:endParaRPr>
          </a:p>
        </p:txBody>
      </p:sp>
      <p:cxnSp>
        <p:nvCxnSpPr>
          <p:cNvPr id="7"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04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9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26" marR="0" indent="-342837" algn="l" defTabSz="457115"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79" marR="0" indent="-233957" algn="l" defTabSz="457115"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19570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6"/>
            <a:ext cx="6536399" cy="4038981"/>
          </a:xfrm>
        </p:spPr>
        <p:txBody>
          <a:bodyPr/>
          <a:lstStyle>
            <a:lvl1pPr marL="0" indent="0">
              <a:buNone/>
              <a:defRPr/>
            </a:lvl1pPr>
            <a:lvl2pPr marL="457115" indent="0">
              <a:buNone/>
              <a:defRPr/>
            </a:lvl2pPr>
            <a:lvl3pPr marL="914230" indent="0">
              <a:buNone/>
              <a:defRPr/>
            </a:lvl3pPr>
            <a:lvl4pPr marL="1371344" indent="0">
              <a:buNone/>
              <a:defRPr/>
            </a:lvl4pPr>
            <a:lvl5pPr marL="1828459"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25/02/14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732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5" indent="0">
              <a:buNone/>
              <a:defRPr sz="1800">
                <a:solidFill>
                  <a:schemeClr val="tx1">
                    <a:tint val="75000"/>
                  </a:schemeClr>
                </a:solidFill>
              </a:defRPr>
            </a:lvl2pPr>
            <a:lvl3pPr marL="914230" indent="0">
              <a:buNone/>
              <a:defRPr sz="1600">
                <a:solidFill>
                  <a:schemeClr val="tx1">
                    <a:tint val="75000"/>
                  </a:schemeClr>
                </a:solidFill>
              </a:defRPr>
            </a:lvl3pPr>
            <a:lvl4pPr marL="1371344" indent="0">
              <a:buNone/>
              <a:defRPr sz="1400">
                <a:solidFill>
                  <a:schemeClr val="tx1">
                    <a:tint val="75000"/>
                  </a:schemeClr>
                </a:solidFill>
              </a:defRPr>
            </a:lvl4pPr>
            <a:lvl5pPr marL="1828459" indent="0">
              <a:buNone/>
              <a:defRPr sz="1400">
                <a:solidFill>
                  <a:schemeClr val="tx1">
                    <a:tint val="75000"/>
                  </a:schemeClr>
                </a:solidFill>
              </a:defRPr>
            </a:lvl5pPr>
            <a:lvl6pPr marL="2285573" indent="0">
              <a:buNone/>
              <a:defRPr sz="1400">
                <a:solidFill>
                  <a:schemeClr val="tx1">
                    <a:tint val="75000"/>
                  </a:schemeClr>
                </a:solidFill>
              </a:defRPr>
            </a:lvl6pPr>
            <a:lvl7pPr marL="2742689" indent="0">
              <a:buNone/>
              <a:defRPr sz="1400">
                <a:solidFill>
                  <a:schemeClr val="tx1">
                    <a:tint val="75000"/>
                  </a:schemeClr>
                </a:solidFill>
              </a:defRPr>
            </a:lvl7pPr>
            <a:lvl8pPr marL="3199802" indent="0">
              <a:buNone/>
              <a:defRPr sz="1400">
                <a:solidFill>
                  <a:schemeClr val="tx1">
                    <a:tint val="75000"/>
                  </a:schemeClr>
                </a:solidFill>
              </a:defRPr>
            </a:lvl8pPr>
            <a:lvl9pPr marL="3656918"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25/02/14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391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25/02/14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720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8" y="1535115"/>
            <a:ext cx="4041775" cy="639762"/>
          </a:xfrm>
        </p:spPr>
        <p:txBody>
          <a:bodyPr anchor="b"/>
          <a:lstStyle>
            <a:lvl1pPr marL="0" indent="0">
              <a:buNone/>
              <a:defRPr sz="2400" b="1"/>
            </a:lvl1pPr>
            <a:lvl2pPr marL="457115" indent="0">
              <a:buNone/>
              <a:defRPr sz="2000" b="1"/>
            </a:lvl2pPr>
            <a:lvl3pPr marL="914230" indent="0">
              <a:buNone/>
              <a:defRPr sz="1800" b="1"/>
            </a:lvl3pPr>
            <a:lvl4pPr marL="1371344" indent="0">
              <a:buNone/>
              <a:defRPr sz="1600" b="1"/>
            </a:lvl4pPr>
            <a:lvl5pPr marL="1828459" indent="0">
              <a:buNone/>
              <a:defRPr sz="1600" b="1"/>
            </a:lvl5pPr>
            <a:lvl6pPr marL="2285573" indent="0">
              <a:buNone/>
              <a:defRPr sz="1600" b="1"/>
            </a:lvl6pPr>
            <a:lvl7pPr marL="2742689" indent="0">
              <a:buNone/>
              <a:defRPr sz="1600" b="1"/>
            </a:lvl7pPr>
            <a:lvl8pPr marL="3199802" indent="0">
              <a:buNone/>
              <a:defRPr sz="1600" b="1"/>
            </a:lvl8pPr>
            <a:lvl9pPr marL="36569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8"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25/02/14</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3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25/02/14</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62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25/02/14</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15226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1"/>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25/02/14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00664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5" indent="0">
              <a:buNone/>
              <a:defRPr sz="2800"/>
            </a:lvl2pPr>
            <a:lvl3pPr marL="914230" indent="0">
              <a:buNone/>
              <a:defRPr sz="2400"/>
            </a:lvl3pPr>
            <a:lvl4pPr marL="1371344" indent="0">
              <a:buNone/>
              <a:defRPr sz="2000"/>
            </a:lvl4pPr>
            <a:lvl5pPr marL="1828459" indent="0">
              <a:buNone/>
              <a:defRPr sz="2000"/>
            </a:lvl5pPr>
            <a:lvl6pPr marL="2285573" indent="0">
              <a:buNone/>
              <a:defRPr sz="2000"/>
            </a:lvl6pPr>
            <a:lvl7pPr marL="2742689" indent="0">
              <a:buNone/>
              <a:defRPr sz="2000"/>
            </a:lvl7pPr>
            <a:lvl8pPr marL="3199802" indent="0">
              <a:buNone/>
              <a:defRPr sz="2000"/>
            </a:lvl8pPr>
            <a:lvl9pPr marL="3656918" indent="0">
              <a:buNone/>
              <a:defRPr sz="2000"/>
            </a:lvl9pPr>
          </a:lstStyle>
          <a:p>
            <a:endParaRPr lang="sv-SE"/>
          </a:p>
        </p:txBody>
      </p:sp>
      <p:sp>
        <p:nvSpPr>
          <p:cNvPr id="4" name="Platshållare för text 3"/>
          <p:cNvSpPr>
            <a:spLocks noGrp="1"/>
          </p:cNvSpPr>
          <p:nvPr>
            <p:ph type="body" sz="half" idx="2"/>
          </p:nvPr>
        </p:nvSpPr>
        <p:spPr>
          <a:xfrm>
            <a:off x="1792288" y="5367340"/>
            <a:ext cx="5486400" cy="804862"/>
          </a:xfrm>
        </p:spPr>
        <p:txBody>
          <a:bodyPr/>
          <a:lstStyle>
            <a:lvl1pPr marL="0" indent="0">
              <a:buNone/>
              <a:defRPr sz="1400"/>
            </a:lvl1pPr>
            <a:lvl2pPr marL="457115" indent="0">
              <a:buNone/>
              <a:defRPr sz="1200"/>
            </a:lvl2pPr>
            <a:lvl3pPr marL="914230" indent="0">
              <a:buNone/>
              <a:defRPr sz="1000"/>
            </a:lvl3pPr>
            <a:lvl4pPr marL="1371344" indent="0">
              <a:buNone/>
              <a:defRPr sz="900"/>
            </a:lvl4pPr>
            <a:lvl5pPr marL="1828459" indent="0">
              <a:buNone/>
              <a:defRPr sz="900"/>
            </a:lvl5pPr>
            <a:lvl6pPr marL="2285573" indent="0">
              <a:buNone/>
              <a:defRPr sz="900"/>
            </a:lvl6pPr>
            <a:lvl7pPr marL="2742689" indent="0">
              <a:buNone/>
              <a:defRPr sz="900"/>
            </a:lvl7pPr>
            <a:lvl8pPr marL="3199802" indent="0">
              <a:buNone/>
              <a:defRPr sz="900"/>
            </a:lvl8pPr>
            <a:lvl9pPr marL="3656918"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25/02/14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826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25/02/14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47299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1"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25/02/14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076330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defTabSz="457115"/>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5" indent="0" algn="ctr">
              <a:buNone/>
              <a:defRPr>
                <a:solidFill>
                  <a:schemeClr val="tx1">
                    <a:tint val="75000"/>
                  </a:schemeClr>
                </a:solidFill>
              </a:defRPr>
            </a:lvl2pPr>
            <a:lvl3pPr marL="914230" indent="0" algn="ctr">
              <a:buNone/>
              <a:defRPr>
                <a:solidFill>
                  <a:schemeClr val="tx1">
                    <a:tint val="75000"/>
                  </a:schemeClr>
                </a:solidFill>
              </a:defRPr>
            </a:lvl3pPr>
            <a:lvl4pPr marL="1371344" indent="0" algn="ctr">
              <a:buNone/>
              <a:defRPr>
                <a:solidFill>
                  <a:schemeClr val="tx1">
                    <a:tint val="75000"/>
                  </a:schemeClr>
                </a:solidFill>
              </a:defRPr>
            </a:lvl4pPr>
            <a:lvl5pPr marL="1828459" indent="0" algn="ctr">
              <a:buNone/>
              <a:defRPr>
                <a:solidFill>
                  <a:schemeClr val="tx1">
                    <a:tint val="75000"/>
                  </a:schemeClr>
                </a:solidFill>
              </a:defRPr>
            </a:lvl5pPr>
            <a:lvl6pPr marL="2285573" indent="0" algn="ctr">
              <a:buNone/>
              <a:defRPr>
                <a:solidFill>
                  <a:schemeClr val="tx1">
                    <a:tint val="75000"/>
                  </a:schemeClr>
                </a:solidFill>
              </a:defRPr>
            </a:lvl6pPr>
            <a:lvl7pPr marL="2742689" indent="0" algn="ctr">
              <a:buNone/>
              <a:defRPr>
                <a:solidFill>
                  <a:schemeClr val="tx1">
                    <a:tint val="75000"/>
                  </a:schemeClr>
                </a:solidFill>
              </a:defRPr>
            </a:lvl7pPr>
            <a:lvl8pPr marL="3199802" indent="0" algn="ctr">
              <a:buNone/>
              <a:defRPr>
                <a:solidFill>
                  <a:schemeClr val="tx1">
                    <a:tint val="75000"/>
                  </a:schemeClr>
                </a:solidFill>
              </a:defRPr>
            </a:lvl8pPr>
            <a:lvl9pPr marL="3656918"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25/02/14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100859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76015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2"/>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5"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2"/>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26/02/14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26/02/14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2"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26/02/14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26/02/14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1"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theme" Target="../theme/theme3.xml"/><Relationship Id="rId18" Type="http://schemas.openxmlformats.org/officeDocument/2006/relationships/image" Target="../media/image1.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4" tIns="45712" rIns="91424" bIns="45712" rtlCol="0" anchor="ctr"/>
          <a:lstStyle>
            <a:lvl1pPr algn="l">
              <a:defRPr sz="1200">
                <a:solidFill>
                  <a:srgbClr val="0094CA"/>
                </a:solidFill>
              </a:defRPr>
            </a:lvl1pPr>
          </a:lstStyle>
          <a:p>
            <a:fld id="{8F5C681F-1FB5-764D-BC0F-BB7944416E1E}" type="datetime1">
              <a:rPr lang="en-US" smtClean="0"/>
              <a:pPr/>
              <a:t>26/02/14</a:t>
            </a:fld>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24" tIns="45712" rIns="91424" bIns="45712"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4" tIns="45712" rIns="91424" bIns="45712"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4" y="378761"/>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49A5678A-D05F-FD42-9890-CCECCD9C8C54}" type="datetimeFigureOut">
              <a:rPr lang="sv-SE" smtClean="0"/>
              <a:t>26/02/14</a:t>
            </a:fld>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3"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2" y="6356352"/>
            <a:ext cx="2133600" cy="365125"/>
          </a:xfrm>
          <a:prstGeom prst="rect">
            <a:avLst/>
          </a:prstGeom>
        </p:spPr>
        <p:txBody>
          <a:bodyPr vert="horz" lIns="91423" tIns="45712" rIns="91423" bIns="45712" rtlCol="0" anchor="ctr"/>
          <a:lstStyle>
            <a:lvl1pPr algn="l">
              <a:defRPr sz="1200">
                <a:solidFill>
                  <a:srgbClr val="0094CA"/>
                </a:solidFill>
              </a:defRPr>
            </a:lvl1pPr>
          </a:lstStyle>
          <a:p>
            <a:pPr defTabSz="457115"/>
            <a:fld id="{8F5C681F-1FB5-764D-BC0F-BB7944416E1E}" type="datetime1">
              <a:rPr lang="en-US" smtClean="0">
                <a:latin typeface="Calibri"/>
              </a:rPr>
              <a:pPr defTabSz="457115"/>
              <a:t>25/02/14</a:t>
            </a:fld>
            <a:endParaRPr lang="sv-SE">
              <a:latin typeface="Calibri"/>
            </a:endParaRPr>
          </a:p>
        </p:txBody>
      </p:sp>
      <p:sp>
        <p:nvSpPr>
          <p:cNvPr id="5" name="Platshållare för sidfot 4"/>
          <p:cNvSpPr>
            <a:spLocks noGrp="1"/>
          </p:cNvSpPr>
          <p:nvPr>
            <p:ph type="ftr" sz="quarter" idx="3"/>
          </p:nvPr>
        </p:nvSpPr>
        <p:spPr>
          <a:xfrm>
            <a:off x="3124201" y="6356352"/>
            <a:ext cx="2895600" cy="365125"/>
          </a:xfrm>
          <a:prstGeom prst="rect">
            <a:avLst/>
          </a:prstGeom>
        </p:spPr>
        <p:txBody>
          <a:bodyPr vert="horz" lIns="91423" tIns="45712" rIns="91423" bIns="45712" rtlCol="0" anchor="ctr"/>
          <a:lstStyle>
            <a:lvl1pPr algn="ctr">
              <a:defRPr sz="1200">
                <a:solidFill>
                  <a:srgbClr val="0094CA"/>
                </a:solidFill>
              </a:defRPr>
            </a:lvl1pPr>
          </a:lstStyle>
          <a:p>
            <a:pPr defTabSz="457115"/>
            <a:endParaRPr lang="sv-SE">
              <a:latin typeface="Calibri"/>
            </a:endParaRPr>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23" tIns="45712" rIns="91423" bIns="45712" rtlCol="0" anchor="ctr"/>
          <a:lstStyle>
            <a:lvl1pPr algn="r">
              <a:defRPr sz="1200">
                <a:solidFill>
                  <a:srgbClr val="0094CA"/>
                </a:solidFill>
              </a:defRPr>
            </a:lvl1pPr>
          </a:lstStyle>
          <a:p>
            <a:pPr defTabSz="457115"/>
            <a:fld id="{038C62C7-F79B-CD4A-A5DF-5683BBEC4A65}" type="slidenum">
              <a:rPr lang="sv-SE" smtClean="0">
                <a:latin typeface="Calibri"/>
              </a:rPr>
              <a:pPr defTabSz="457115"/>
              <a:t>‹#›</a:t>
            </a:fld>
            <a:endParaRPr lang="sv-SE">
              <a:latin typeface="Calibri"/>
            </a:endParaRPr>
          </a:p>
        </p:txBody>
      </p:sp>
      <p:sp>
        <p:nvSpPr>
          <p:cNvPr id="7" name="Rektangel 6"/>
          <p:cNvSpPr/>
          <p:nvPr userDrawn="1"/>
        </p:nvSpPr>
        <p:spPr>
          <a:xfrm>
            <a:off x="0" y="1"/>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3" tIns="45712" rIns="91423" bIns="45712" rtlCol="0" anchor="ctr"/>
          <a:lstStyle/>
          <a:p>
            <a:pPr algn="ctr" defTabSz="457115"/>
            <a:endParaRPr lang="sv-SE">
              <a:solidFill>
                <a:srgbClr val="0094CA"/>
              </a:solidFill>
              <a:latin typeface="Calibri"/>
            </a:endParaRPr>
          </a:p>
        </p:txBody>
      </p:sp>
      <p:pic>
        <p:nvPicPr>
          <p:cNvPr id="8" name="Bildobjekt 7" descr="ESS-vit-logg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26974" y="378762"/>
            <a:ext cx="1359826"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2454381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457115" rtl="0" eaLnBrk="1" latinLnBrk="0" hangingPunct="1">
        <a:spcBef>
          <a:spcPct val="0"/>
        </a:spcBef>
        <a:buNone/>
        <a:defRPr sz="2800" kern="1200">
          <a:solidFill>
            <a:schemeClr val="bg1"/>
          </a:solidFill>
          <a:latin typeface="+mj-lt"/>
          <a:ea typeface="+mj-ea"/>
          <a:cs typeface="+mj-cs"/>
        </a:defRPr>
      </a:lvl1pPr>
    </p:titleStyle>
    <p:bodyStyle>
      <a:lvl1pPr marL="0" indent="0" algn="l" defTabSz="457115"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5" indent="0" algn="l" defTabSz="457115" rtl="0" eaLnBrk="1" latinLnBrk="0" hangingPunct="1">
        <a:spcBef>
          <a:spcPct val="20000"/>
        </a:spcBef>
        <a:buFont typeface="Wingdings" charset="2"/>
        <a:buNone/>
        <a:defRPr sz="2000" kern="1200">
          <a:solidFill>
            <a:srgbClr val="0094CA"/>
          </a:solidFill>
          <a:latin typeface="+mn-lt"/>
          <a:ea typeface="+mn-ea"/>
          <a:cs typeface="+mn-cs"/>
        </a:defRPr>
      </a:lvl2pPr>
      <a:lvl3pPr marL="914230" indent="0" algn="l" defTabSz="457115" rtl="0" eaLnBrk="1" latinLnBrk="0" hangingPunct="1">
        <a:spcBef>
          <a:spcPct val="20000"/>
        </a:spcBef>
        <a:buFont typeface="Wingdings" charset="2"/>
        <a:buNone/>
        <a:defRPr sz="2000" kern="1200">
          <a:solidFill>
            <a:srgbClr val="0094CA"/>
          </a:solidFill>
          <a:latin typeface="+mn-lt"/>
          <a:ea typeface="+mn-ea"/>
          <a:cs typeface="+mn-cs"/>
        </a:defRPr>
      </a:lvl3pPr>
      <a:lvl4pPr marL="1371344" indent="0" algn="l" defTabSz="457115" rtl="0" eaLnBrk="1" latinLnBrk="0" hangingPunct="1">
        <a:spcBef>
          <a:spcPct val="20000"/>
        </a:spcBef>
        <a:buFont typeface="Wingdings" charset="2"/>
        <a:buNone/>
        <a:defRPr sz="2000" kern="1200">
          <a:solidFill>
            <a:srgbClr val="0094CA"/>
          </a:solidFill>
          <a:latin typeface="+mn-lt"/>
          <a:ea typeface="+mn-ea"/>
          <a:cs typeface="+mn-cs"/>
        </a:defRPr>
      </a:lvl4pPr>
      <a:lvl5pPr marL="1828459" indent="0" algn="l" defTabSz="457115" rtl="0" eaLnBrk="1" latinLnBrk="0" hangingPunct="1">
        <a:spcBef>
          <a:spcPct val="20000"/>
        </a:spcBef>
        <a:buFont typeface="Wingdings" charset="2"/>
        <a:buNone/>
        <a:defRPr sz="2000" kern="1200">
          <a:solidFill>
            <a:srgbClr val="0094CA"/>
          </a:solidFill>
          <a:latin typeface="+mn-lt"/>
          <a:ea typeface="+mn-ea"/>
          <a:cs typeface="+mn-cs"/>
        </a:defRPr>
      </a:lvl5pPr>
      <a:lvl6pPr marL="2514130" indent="-228557" algn="l" defTabSz="457115" rtl="0" eaLnBrk="1" latinLnBrk="0" hangingPunct="1">
        <a:spcBef>
          <a:spcPct val="20000"/>
        </a:spcBef>
        <a:buFont typeface="Arial"/>
        <a:buChar char="•"/>
        <a:defRPr sz="2000" kern="1200">
          <a:solidFill>
            <a:schemeClr val="tx1"/>
          </a:solidFill>
          <a:latin typeface="+mn-lt"/>
          <a:ea typeface="+mn-ea"/>
          <a:cs typeface="+mn-cs"/>
        </a:defRPr>
      </a:lvl6pPr>
      <a:lvl7pPr marL="2971246" indent="-228557" algn="l" defTabSz="457115" rtl="0" eaLnBrk="1" latinLnBrk="0" hangingPunct="1">
        <a:spcBef>
          <a:spcPct val="20000"/>
        </a:spcBef>
        <a:buFont typeface="Arial"/>
        <a:buChar char="•"/>
        <a:defRPr sz="2000" kern="1200">
          <a:solidFill>
            <a:schemeClr val="tx1"/>
          </a:solidFill>
          <a:latin typeface="+mn-lt"/>
          <a:ea typeface="+mn-ea"/>
          <a:cs typeface="+mn-cs"/>
        </a:defRPr>
      </a:lvl7pPr>
      <a:lvl8pPr marL="3428360" indent="-228557" algn="l" defTabSz="457115" rtl="0" eaLnBrk="1" latinLnBrk="0" hangingPunct="1">
        <a:spcBef>
          <a:spcPct val="20000"/>
        </a:spcBef>
        <a:buFont typeface="Arial"/>
        <a:buChar char="•"/>
        <a:defRPr sz="2000" kern="1200">
          <a:solidFill>
            <a:schemeClr val="tx1"/>
          </a:solidFill>
          <a:latin typeface="+mn-lt"/>
          <a:ea typeface="+mn-ea"/>
          <a:cs typeface="+mn-cs"/>
        </a:defRPr>
      </a:lvl8pPr>
      <a:lvl9pPr marL="3885473" indent="-228557" algn="l" defTabSz="4571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5" rtl="0" eaLnBrk="1" latinLnBrk="0" hangingPunct="1">
        <a:defRPr sz="1800" kern="1200">
          <a:solidFill>
            <a:schemeClr val="tx1"/>
          </a:solidFill>
          <a:latin typeface="+mn-lt"/>
          <a:ea typeface="+mn-ea"/>
          <a:cs typeface="+mn-cs"/>
        </a:defRPr>
      </a:lvl1pPr>
      <a:lvl2pPr marL="457115" algn="l" defTabSz="457115" rtl="0" eaLnBrk="1" latinLnBrk="0" hangingPunct="1">
        <a:defRPr sz="1800" kern="1200">
          <a:solidFill>
            <a:schemeClr val="tx1"/>
          </a:solidFill>
          <a:latin typeface="+mn-lt"/>
          <a:ea typeface="+mn-ea"/>
          <a:cs typeface="+mn-cs"/>
        </a:defRPr>
      </a:lvl2pPr>
      <a:lvl3pPr marL="914230" algn="l" defTabSz="457115" rtl="0" eaLnBrk="1" latinLnBrk="0" hangingPunct="1">
        <a:defRPr sz="1800" kern="1200">
          <a:solidFill>
            <a:schemeClr val="tx1"/>
          </a:solidFill>
          <a:latin typeface="+mn-lt"/>
          <a:ea typeface="+mn-ea"/>
          <a:cs typeface="+mn-cs"/>
        </a:defRPr>
      </a:lvl3pPr>
      <a:lvl4pPr marL="1371344" algn="l" defTabSz="457115" rtl="0" eaLnBrk="1" latinLnBrk="0" hangingPunct="1">
        <a:defRPr sz="1800" kern="1200">
          <a:solidFill>
            <a:schemeClr val="tx1"/>
          </a:solidFill>
          <a:latin typeface="+mn-lt"/>
          <a:ea typeface="+mn-ea"/>
          <a:cs typeface="+mn-cs"/>
        </a:defRPr>
      </a:lvl4pPr>
      <a:lvl5pPr marL="1828459" algn="l" defTabSz="457115" rtl="0" eaLnBrk="1" latinLnBrk="0" hangingPunct="1">
        <a:defRPr sz="1800" kern="1200">
          <a:solidFill>
            <a:schemeClr val="tx1"/>
          </a:solidFill>
          <a:latin typeface="+mn-lt"/>
          <a:ea typeface="+mn-ea"/>
          <a:cs typeface="+mn-cs"/>
        </a:defRPr>
      </a:lvl5pPr>
      <a:lvl6pPr marL="2285573" algn="l" defTabSz="457115" rtl="0" eaLnBrk="1" latinLnBrk="0" hangingPunct="1">
        <a:defRPr sz="1800" kern="1200">
          <a:solidFill>
            <a:schemeClr val="tx1"/>
          </a:solidFill>
          <a:latin typeface="+mn-lt"/>
          <a:ea typeface="+mn-ea"/>
          <a:cs typeface="+mn-cs"/>
        </a:defRPr>
      </a:lvl6pPr>
      <a:lvl7pPr marL="2742689" algn="l" defTabSz="457115" rtl="0" eaLnBrk="1" latinLnBrk="0" hangingPunct="1">
        <a:defRPr sz="1800" kern="1200">
          <a:solidFill>
            <a:schemeClr val="tx1"/>
          </a:solidFill>
          <a:latin typeface="+mn-lt"/>
          <a:ea typeface="+mn-ea"/>
          <a:cs typeface="+mn-cs"/>
        </a:defRPr>
      </a:lvl7pPr>
      <a:lvl8pPr marL="3199802" algn="l" defTabSz="457115" rtl="0" eaLnBrk="1" latinLnBrk="0" hangingPunct="1">
        <a:defRPr sz="1800" kern="1200">
          <a:solidFill>
            <a:schemeClr val="tx1"/>
          </a:solidFill>
          <a:latin typeface="+mn-lt"/>
          <a:ea typeface="+mn-ea"/>
          <a:cs typeface="+mn-cs"/>
        </a:defRPr>
      </a:lvl8pPr>
      <a:lvl9pPr marL="3656918" algn="l" defTabSz="457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28.png"/><Relationship Id="rId5" Type="http://schemas.openxmlformats.org/officeDocument/2006/relationships/chart" Target="../charts/chart1.xml"/><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emf"/><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23.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oleObject" Target="../embeddings/oleObject1.bin"/><Relationship Id="rId5" Type="http://schemas.openxmlformats.org/officeDocument/2006/relationships/image" Target="../media/image24.png"/><Relationship Id="rId6" Type="http://schemas.openxmlformats.org/officeDocument/2006/relationships/oleObject" Target="../embeddings/oleObject2.bin"/><Relationship Id="rId7" Type="http://schemas.openxmlformats.org/officeDocument/2006/relationships/image" Target="../media/image25.png"/><Relationship Id="rId8" Type="http://schemas.openxmlformats.org/officeDocument/2006/relationships/oleObject" Target="../embeddings/oleObject3.bin"/><Relationship Id="rId9"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0" y="2248988"/>
            <a:ext cx="9144000" cy="1938976"/>
          </a:xfrm>
          <a:prstGeom prst="rect">
            <a:avLst/>
          </a:prstGeom>
          <a:noFill/>
        </p:spPr>
        <p:txBody>
          <a:bodyPr wrap="square" lIns="91424" tIns="45712" rIns="91424" bIns="45712" rtlCol="0">
            <a:spAutoFit/>
          </a:bodyPr>
          <a:lstStyle/>
          <a:p>
            <a:pPr algn="ctr"/>
            <a:r>
              <a:rPr lang="en-GB" sz="3600" dirty="0" smtClean="0">
                <a:solidFill>
                  <a:srgbClr val="FFFFFF"/>
                </a:solidFill>
              </a:rPr>
              <a:t>IKON6</a:t>
            </a:r>
            <a:endParaRPr lang="en-GB" sz="3600" dirty="0">
              <a:solidFill>
                <a:srgbClr val="FFFFFF"/>
              </a:solidFill>
            </a:endParaRPr>
          </a:p>
          <a:p>
            <a:pPr algn="ctr"/>
            <a:endParaRPr lang="en-GB" sz="2800" dirty="0">
              <a:solidFill>
                <a:srgbClr val="FFFFFF"/>
              </a:solidFill>
            </a:endParaRPr>
          </a:p>
          <a:p>
            <a:pPr algn="ctr"/>
            <a:r>
              <a:rPr lang="en-GB" sz="2800" dirty="0" smtClean="0">
                <a:solidFill>
                  <a:srgbClr val="FFFFFF"/>
                </a:solidFill>
              </a:rPr>
              <a:t>Lund, </a:t>
            </a:r>
            <a:r>
              <a:rPr lang="en-GB" sz="2800" dirty="0" smtClean="0">
                <a:solidFill>
                  <a:srgbClr val="FFFFFF"/>
                </a:solidFill>
              </a:rPr>
              <a:t>February </a:t>
            </a:r>
            <a:r>
              <a:rPr lang="en-GB" sz="2800" dirty="0" smtClean="0">
                <a:solidFill>
                  <a:srgbClr val="FFFFFF"/>
                </a:solidFill>
              </a:rPr>
              <a:t>26</a:t>
            </a:r>
            <a:r>
              <a:rPr lang="en-GB" sz="2800" baseline="30000" dirty="0" smtClean="0">
                <a:solidFill>
                  <a:srgbClr val="FFFFFF"/>
                </a:solidFill>
              </a:rPr>
              <a:t>th</a:t>
            </a:r>
            <a:r>
              <a:rPr lang="en-GB" sz="2800" dirty="0" smtClean="0">
                <a:solidFill>
                  <a:srgbClr val="FFFFFF"/>
                </a:solidFill>
              </a:rPr>
              <a:t> </a:t>
            </a:r>
            <a:r>
              <a:rPr lang="en-GB" sz="2800" dirty="0" smtClean="0">
                <a:solidFill>
                  <a:srgbClr val="FFFFFF"/>
                </a:solidFill>
              </a:rPr>
              <a:t>2014</a:t>
            </a:r>
            <a:endParaRPr lang="en-GB" sz="2800" dirty="0">
              <a:solidFill>
                <a:srgbClr val="FFFFFF"/>
              </a:solidFill>
            </a:endParaRPr>
          </a:p>
          <a:p>
            <a:pPr algn="ctr"/>
            <a:endParaRPr lang="en-GB" sz="2800" dirty="0">
              <a:solidFill>
                <a:srgbClr val="FFFFFF"/>
              </a:solidFill>
            </a:endParaRPr>
          </a:p>
        </p:txBody>
      </p:sp>
      <p:sp>
        <p:nvSpPr>
          <p:cNvPr id="4" name="textruta 3"/>
          <p:cNvSpPr txBox="1"/>
          <p:nvPr/>
        </p:nvSpPr>
        <p:spPr>
          <a:xfrm>
            <a:off x="0" y="5033448"/>
            <a:ext cx="9144000" cy="1200312"/>
          </a:xfrm>
          <a:prstGeom prst="rect">
            <a:avLst/>
          </a:prstGeom>
          <a:noFill/>
        </p:spPr>
        <p:txBody>
          <a:bodyPr wrap="square" lIns="91424" tIns="45712" rIns="91424" bIns="45712" rtlCol="0">
            <a:spAutoFit/>
          </a:bodyPr>
          <a:lstStyle/>
          <a:p>
            <a:pPr algn="ctr"/>
            <a:endParaRPr lang="en-GB" sz="2400" dirty="0" smtClean="0">
              <a:solidFill>
                <a:srgbClr val="FFFFFF"/>
              </a:solidFill>
            </a:endParaRPr>
          </a:p>
          <a:p>
            <a:pPr algn="ctr"/>
            <a:r>
              <a:rPr lang="en-GB" sz="2400" dirty="0" smtClean="0">
                <a:solidFill>
                  <a:srgbClr val="FFFFFF"/>
                </a:solidFill>
              </a:rPr>
              <a:t>Jim </a:t>
            </a:r>
            <a:r>
              <a:rPr lang="en-GB" sz="2400" dirty="0" err="1" smtClean="0">
                <a:solidFill>
                  <a:srgbClr val="FFFFFF"/>
                </a:solidFill>
              </a:rPr>
              <a:t>Yeck</a:t>
            </a:r>
            <a:endParaRPr lang="en-GB" sz="2400" dirty="0" smtClean="0">
              <a:solidFill>
                <a:srgbClr val="FFFFFF"/>
              </a:solidFill>
            </a:endParaRPr>
          </a:p>
          <a:p>
            <a:pPr algn="ctr"/>
            <a:r>
              <a:rPr lang="en-GB" sz="2400" dirty="0" smtClean="0">
                <a:solidFill>
                  <a:srgbClr val="FFFFFF"/>
                </a:solidFill>
              </a:rPr>
              <a:t>CEO &amp; Director General</a:t>
            </a:r>
            <a:endParaRPr lang="en-GB" dirty="0" smtClean="0">
              <a:solidFill>
                <a:srgbClr val="FFFFFF"/>
              </a:solidFill>
            </a:endParaRPr>
          </a:p>
        </p:txBody>
      </p:sp>
    </p:spTree>
    <p:extLst>
      <p:ext uri="{BB962C8B-B14F-4D97-AF65-F5344CB8AC3E}">
        <p14:creationId xmlns:p14="http://schemas.microsoft.com/office/powerpoint/2010/main" val="44194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139136" cy="1143000"/>
          </a:xfrm>
        </p:spPr>
        <p:txBody>
          <a:bodyPr/>
          <a:lstStyle/>
          <a:p>
            <a:r>
              <a:rPr lang="sv-SE" b="1" i="1" dirty="0" smtClean="0"/>
              <a:t>2014 </a:t>
            </a:r>
            <a:r>
              <a:rPr lang="sv-SE" b="1" i="1" dirty="0" err="1" smtClean="0"/>
              <a:t>top</a:t>
            </a:r>
            <a:r>
              <a:rPr lang="sv-SE" b="1" i="1" dirty="0" smtClean="0"/>
              <a:t> </a:t>
            </a:r>
            <a:r>
              <a:rPr lang="sv-SE" b="1" i="1" dirty="0" err="1" smtClean="0"/>
              <a:t>level</a:t>
            </a:r>
            <a:r>
              <a:rPr lang="sv-SE" b="1" i="1" dirty="0" smtClean="0"/>
              <a:t> </a:t>
            </a:r>
            <a:r>
              <a:rPr lang="sv-SE" b="1" i="1" dirty="0" err="1"/>
              <a:t>m</a:t>
            </a:r>
            <a:r>
              <a:rPr lang="sv-SE" b="1" i="1" dirty="0" err="1" smtClean="0"/>
              <a:t>ilestones</a:t>
            </a:r>
            <a:endParaRPr lang="en-US" b="1" i="1"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lIns="91431" tIns="45716" rIns="91431" bIns="45716"/>
          <a:lstStyle/>
          <a:p>
            <a:fld id="{211139A5-CB38-411D-838F-84F504105F67}"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355407996"/>
              </p:ext>
            </p:extLst>
          </p:nvPr>
        </p:nvGraphicFramePr>
        <p:xfrm>
          <a:off x="-1092200" y="1024849"/>
          <a:ext cx="11328400" cy="5428488"/>
        </p:xfrm>
        <a:graphic>
          <a:graphicData uri="http://schemas.openxmlformats.org/drawingml/2006/table">
            <a:tbl>
              <a:tblPr firstRow="1" bandRow="1">
                <a:tableStyleId>{5C22544A-7EE6-4342-B048-85BDC9FD1C3A}</a:tableStyleId>
              </a:tblPr>
              <a:tblGrid>
                <a:gridCol w="1216333"/>
                <a:gridCol w="4491077"/>
                <a:gridCol w="1497025"/>
                <a:gridCol w="1403462"/>
                <a:gridCol w="1497025"/>
                <a:gridCol w="1223478"/>
              </a:tblGrid>
              <a:tr h="338328">
                <a:tc>
                  <a:txBody>
                    <a:bodyPr/>
                    <a:lstStyle/>
                    <a:p>
                      <a:r>
                        <a:rPr lang="sv-SE" sz="1600" dirty="0" smtClean="0"/>
                        <a:t>ID</a:t>
                      </a:r>
                      <a:endParaRPr lang="en-US" sz="1600" dirty="0"/>
                    </a:p>
                  </a:txBody>
                  <a:tcPr/>
                </a:tc>
                <a:tc>
                  <a:txBody>
                    <a:bodyPr/>
                    <a:lstStyle/>
                    <a:p>
                      <a:r>
                        <a:rPr lang="sv-SE" sz="1600" dirty="0" smtClean="0"/>
                        <a:t>Name</a:t>
                      </a:r>
                      <a:endParaRPr lang="en-US" sz="1600" dirty="0"/>
                    </a:p>
                  </a:txBody>
                  <a:tcPr/>
                </a:tc>
                <a:tc>
                  <a:txBody>
                    <a:bodyPr/>
                    <a:lstStyle/>
                    <a:p>
                      <a:pPr algn="ctr"/>
                      <a:r>
                        <a:rPr lang="sv-SE" sz="1600" dirty="0" smtClean="0"/>
                        <a:t>Proj</a:t>
                      </a:r>
                      <a:endParaRPr lang="en-US" sz="1600" dirty="0"/>
                    </a:p>
                  </a:txBody>
                  <a:tcPr/>
                </a:tc>
                <a:tc>
                  <a:txBody>
                    <a:bodyPr/>
                    <a:lstStyle/>
                    <a:p>
                      <a:pPr algn="ctr"/>
                      <a:r>
                        <a:rPr lang="sv-SE" sz="1600" dirty="0" smtClean="0"/>
                        <a:t>Planned</a:t>
                      </a:r>
                      <a:endParaRPr lang="en-US" sz="1600" dirty="0"/>
                    </a:p>
                  </a:txBody>
                  <a:tcPr/>
                </a:tc>
                <a:tc>
                  <a:txBody>
                    <a:bodyPr/>
                    <a:lstStyle/>
                    <a:p>
                      <a:pPr algn="ctr"/>
                      <a:r>
                        <a:rPr lang="sv-SE" sz="1600" dirty="0" smtClean="0"/>
                        <a:t>Forecast</a:t>
                      </a:r>
                      <a:endParaRPr lang="en-US" sz="1600" dirty="0"/>
                    </a:p>
                  </a:txBody>
                  <a:tcPr/>
                </a:tc>
                <a:tc>
                  <a:txBody>
                    <a:bodyPr/>
                    <a:lstStyle/>
                    <a:p>
                      <a:pPr algn="ctr"/>
                      <a:r>
                        <a:rPr lang="sv-SE" sz="1600" dirty="0" smtClean="0"/>
                        <a:t>Actual</a:t>
                      </a:r>
                      <a:endParaRPr lang="en-US" sz="1600" dirty="0"/>
                    </a:p>
                  </a:txBody>
                  <a:tcPr/>
                </a:tc>
              </a:tr>
              <a:tr h="256032">
                <a:tc>
                  <a:txBody>
                    <a:bodyPr/>
                    <a:lstStyle/>
                    <a:p>
                      <a:r>
                        <a:rPr lang="en-GB" sz="1100" noProof="0" smtClean="0"/>
                        <a:t>G1500</a:t>
                      </a:r>
                      <a:endParaRPr lang="en-GB" sz="1100" noProof="0"/>
                    </a:p>
                  </a:txBody>
                  <a:tcPr/>
                </a:tc>
                <a:tc>
                  <a:txBody>
                    <a:bodyPr/>
                    <a:lstStyle/>
                    <a:p>
                      <a:r>
                        <a:rPr lang="en-GB" sz="1100" noProof="0" smtClean="0"/>
                        <a:t>Start of Concept Design for instrument</a:t>
                      </a:r>
                      <a:r>
                        <a:rPr lang="en-GB" sz="1100" baseline="0" noProof="0" smtClean="0"/>
                        <a:t> 1-3</a:t>
                      </a:r>
                      <a:endParaRPr lang="en-GB" sz="1100" noProof="0"/>
                    </a:p>
                  </a:txBody>
                  <a:tcPr/>
                </a:tc>
                <a:tc>
                  <a:txBody>
                    <a:bodyPr/>
                    <a:lstStyle/>
                    <a:p>
                      <a:pPr algn="ctr"/>
                      <a:r>
                        <a:rPr lang="en-GB" sz="1100" noProof="0" smtClean="0"/>
                        <a:t>NSS</a:t>
                      </a:r>
                      <a:endParaRPr lang="en-GB" sz="1100" noProof="0"/>
                    </a:p>
                  </a:txBody>
                  <a:tcPr/>
                </a:tc>
                <a:tc>
                  <a:txBody>
                    <a:bodyPr/>
                    <a:lstStyle/>
                    <a:p>
                      <a:pPr algn="ctr"/>
                      <a:r>
                        <a:rPr lang="en-GB" sz="1100" noProof="0" smtClean="0"/>
                        <a:t>7</a:t>
                      </a:r>
                      <a:r>
                        <a:rPr lang="en-GB" sz="1100" baseline="0" noProof="0" smtClean="0"/>
                        <a:t> Jan</a:t>
                      </a:r>
                      <a:endParaRPr lang="en-GB" sz="1100" noProof="0"/>
                    </a:p>
                  </a:txBody>
                  <a:tcPr/>
                </a:tc>
                <a:tc>
                  <a:txBody>
                    <a:bodyPr/>
                    <a:lstStyle/>
                    <a:p>
                      <a:pPr algn="ctr"/>
                      <a:r>
                        <a:rPr lang="en-GB" sz="1100" noProof="0" smtClean="0"/>
                        <a:t>7 Jan</a:t>
                      </a:r>
                      <a:endParaRPr lang="en-GB" sz="1100" noProof="0"/>
                    </a:p>
                  </a:txBody>
                  <a:tcPr/>
                </a:tc>
                <a:tc>
                  <a:txBody>
                    <a:bodyPr/>
                    <a:lstStyle/>
                    <a:p>
                      <a:pPr algn="ctr"/>
                      <a:r>
                        <a:rPr lang="en-GB" sz="1100" noProof="0" smtClean="0"/>
                        <a:t>7 Jan</a:t>
                      </a:r>
                      <a:endParaRPr lang="en-GB" sz="1100" noProof="0"/>
                    </a:p>
                  </a:txBody>
                  <a:tcPr/>
                </a:tc>
              </a:tr>
              <a:tr h="256032">
                <a:tc>
                  <a:txBody>
                    <a:bodyPr/>
                    <a:lstStyle/>
                    <a:p>
                      <a:r>
                        <a:rPr lang="en-GB" sz="1100" noProof="0" smtClean="0"/>
                        <a:t>G5220</a:t>
                      </a:r>
                      <a:endParaRPr lang="en-GB" sz="1100" noProof="0"/>
                    </a:p>
                  </a:txBody>
                  <a:tcPr/>
                </a:tc>
                <a:tc>
                  <a:txBody>
                    <a:bodyPr/>
                    <a:lstStyle/>
                    <a:p>
                      <a:r>
                        <a:rPr lang="en-GB" sz="1100" noProof="0" dirty="0" smtClean="0"/>
                        <a:t>Start of Detail Design Accelerator Building</a:t>
                      </a:r>
                      <a:endParaRPr lang="en-GB" sz="1100" noProof="0" dirty="0"/>
                    </a:p>
                  </a:txBody>
                  <a:tcPr/>
                </a:tc>
                <a:tc>
                  <a:txBody>
                    <a:bodyPr/>
                    <a:lstStyle/>
                    <a:p>
                      <a:pPr algn="ctr"/>
                      <a:r>
                        <a:rPr lang="en-GB" sz="1100" noProof="0" smtClean="0"/>
                        <a:t>Convf</a:t>
                      </a:r>
                      <a:endParaRPr lang="en-GB" sz="1100" noProof="0"/>
                    </a:p>
                  </a:txBody>
                  <a:tcPr/>
                </a:tc>
                <a:tc>
                  <a:txBody>
                    <a:bodyPr/>
                    <a:lstStyle/>
                    <a:p>
                      <a:pPr algn="ctr"/>
                      <a:r>
                        <a:rPr lang="en-GB" sz="1100" noProof="0" smtClean="0"/>
                        <a:t>7</a:t>
                      </a:r>
                      <a:r>
                        <a:rPr lang="en-GB" sz="1100" baseline="0" noProof="0" smtClean="0"/>
                        <a:t> Jan</a:t>
                      </a:r>
                      <a:endParaRPr lang="en-GB" sz="1100" noProof="0"/>
                    </a:p>
                  </a:txBody>
                  <a:tcPr/>
                </a:tc>
                <a:tc>
                  <a:txBody>
                    <a:bodyPr/>
                    <a:lstStyle/>
                    <a:p>
                      <a:pPr algn="ctr"/>
                      <a:r>
                        <a:rPr lang="en-GB" sz="1100" noProof="0" smtClean="0"/>
                        <a:t>18 Feb</a:t>
                      </a:r>
                      <a:endParaRPr lang="en-GB" sz="1100" noProof="0"/>
                    </a:p>
                  </a:txBody>
                  <a:tcPr/>
                </a:tc>
                <a:tc>
                  <a:txBody>
                    <a:bodyPr/>
                    <a:lstStyle/>
                    <a:p>
                      <a:pPr algn="ctr"/>
                      <a:endParaRPr lang="en-GB" sz="1100" noProof="0"/>
                    </a:p>
                  </a:txBody>
                  <a:tcPr/>
                </a:tc>
              </a:tr>
              <a:tr h="256032">
                <a:tc>
                  <a:txBody>
                    <a:bodyPr/>
                    <a:lstStyle/>
                    <a:p>
                      <a:r>
                        <a:rPr lang="en-GB" sz="1100" noProof="0" smtClean="0"/>
                        <a:t>G5180</a:t>
                      </a:r>
                      <a:endParaRPr lang="en-GB" sz="1100" noProof="0"/>
                    </a:p>
                  </a:txBody>
                  <a:tcPr/>
                </a:tc>
                <a:tc>
                  <a:txBody>
                    <a:bodyPr/>
                    <a:lstStyle/>
                    <a:p>
                      <a:r>
                        <a:rPr lang="en-GB" sz="1100" noProof="0" smtClean="0"/>
                        <a:t>Contract C101 Signed</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18</a:t>
                      </a:r>
                      <a:r>
                        <a:rPr lang="en-GB" sz="1100" baseline="0" noProof="0" smtClean="0"/>
                        <a:t> </a:t>
                      </a:r>
                      <a:r>
                        <a:rPr lang="en-GB" sz="1100" noProof="0" smtClean="0"/>
                        <a:t>Feb</a:t>
                      </a:r>
                      <a:endParaRPr lang="en-GB" sz="1100" noProof="0"/>
                    </a:p>
                  </a:txBody>
                  <a:tcPr/>
                </a:tc>
                <a:tc>
                  <a:txBody>
                    <a:bodyPr/>
                    <a:lstStyle/>
                    <a:p>
                      <a:pPr algn="ctr"/>
                      <a:r>
                        <a:rPr lang="en-GB" sz="1100" baseline="0" noProof="0" smtClean="0"/>
                        <a:t>18 Feb</a:t>
                      </a:r>
                      <a:endParaRPr lang="en-GB" sz="1100" noProof="0"/>
                    </a:p>
                  </a:txBody>
                  <a:tcPr/>
                </a:tc>
                <a:tc>
                  <a:txBody>
                    <a:bodyPr/>
                    <a:lstStyle/>
                    <a:p>
                      <a:pPr algn="ctr"/>
                      <a:endParaRPr lang="en-GB" sz="1100" noProof="0"/>
                    </a:p>
                  </a:txBody>
                  <a:tcPr/>
                </a:tc>
              </a:tr>
              <a:tr h="256032">
                <a:tc>
                  <a:txBody>
                    <a:bodyPr/>
                    <a:lstStyle/>
                    <a:p>
                      <a:endParaRPr lang="en-GB" sz="1100" noProof="0"/>
                    </a:p>
                  </a:txBody>
                  <a:tcPr/>
                </a:tc>
                <a:tc>
                  <a:txBody>
                    <a:bodyPr/>
                    <a:lstStyle/>
                    <a:p>
                      <a:r>
                        <a:rPr lang="en-GB" sz="1100" noProof="0" dirty="0" smtClean="0"/>
                        <a:t>First in-kind contracts presented to IKRC</a:t>
                      </a:r>
                      <a:endParaRPr lang="en-GB" sz="1100" noProof="0" dirty="0"/>
                    </a:p>
                  </a:txBody>
                  <a:tcPr/>
                </a:tc>
                <a:tc>
                  <a:txBody>
                    <a:bodyPr/>
                    <a:lstStyle/>
                    <a:p>
                      <a:pPr algn="ctr"/>
                      <a:r>
                        <a:rPr lang="en-GB" sz="1100" noProof="0" dirty="0" err="1" smtClean="0"/>
                        <a:t>Accsys</a:t>
                      </a:r>
                      <a:endParaRPr lang="en-GB" sz="1100" noProof="0" dirty="0"/>
                    </a:p>
                  </a:txBody>
                  <a:tcPr/>
                </a:tc>
                <a:tc>
                  <a:txBody>
                    <a:bodyPr/>
                    <a:lstStyle/>
                    <a:p>
                      <a:pPr algn="ctr"/>
                      <a:r>
                        <a:rPr lang="en-GB" sz="1100" noProof="0" dirty="0" smtClean="0"/>
                        <a:t>7 Mar</a:t>
                      </a:r>
                      <a:endParaRPr lang="en-GB" sz="1100" noProof="0" dirty="0"/>
                    </a:p>
                  </a:txBody>
                  <a:tcPr/>
                </a:tc>
                <a:tc>
                  <a:txBody>
                    <a:bodyPr/>
                    <a:lstStyle/>
                    <a:p>
                      <a:pPr algn="ctr"/>
                      <a:r>
                        <a:rPr lang="en-GB" sz="1100" noProof="0" dirty="0" smtClean="0"/>
                        <a:t>7 Mar</a:t>
                      </a:r>
                      <a:endParaRPr lang="en-GB" sz="1100" noProof="0" dirty="0"/>
                    </a:p>
                  </a:txBody>
                  <a:tcPr/>
                </a:tc>
                <a:tc>
                  <a:txBody>
                    <a:bodyPr/>
                    <a:lstStyle/>
                    <a:p>
                      <a:pPr algn="ctr"/>
                      <a:endParaRPr lang="en-GB" sz="1100" noProof="0" dirty="0"/>
                    </a:p>
                  </a:txBody>
                  <a:tcPr/>
                </a:tc>
              </a:tr>
              <a:tr h="256032">
                <a:tc>
                  <a:txBody>
                    <a:bodyPr/>
                    <a:lstStyle/>
                    <a:p>
                      <a:r>
                        <a:rPr lang="en-GB" sz="1100" noProof="0" smtClean="0"/>
                        <a:t>G8000</a:t>
                      </a:r>
                      <a:endParaRPr lang="en-GB" sz="1100" noProof="0"/>
                    </a:p>
                  </a:txBody>
                  <a:tcPr/>
                </a:tc>
                <a:tc>
                  <a:txBody>
                    <a:bodyPr/>
                    <a:lstStyle/>
                    <a:p>
                      <a:r>
                        <a:rPr lang="en-GB" sz="1100" noProof="0" dirty="0" smtClean="0"/>
                        <a:t>Establish the ES&amp;H Advisory Committee</a:t>
                      </a:r>
                      <a:endParaRPr lang="en-GB" sz="1100" noProof="0" dirty="0"/>
                    </a:p>
                  </a:txBody>
                  <a:tcPr/>
                </a:tc>
                <a:tc>
                  <a:txBody>
                    <a:bodyPr/>
                    <a:lstStyle/>
                    <a:p>
                      <a:pPr algn="ctr"/>
                      <a:r>
                        <a:rPr lang="en-GB" sz="1100" noProof="0" smtClean="0"/>
                        <a:t>Admin</a:t>
                      </a:r>
                      <a:endParaRPr lang="en-GB" sz="1100" noProof="0"/>
                    </a:p>
                  </a:txBody>
                  <a:tcPr/>
                </a:tc>
                <a:tc>
                  <a:txBody>
                    <a:bodyPr/>
                    <a:lstStyle/>
                    <a:p>
                      <a:pPr algn="ctr"/>
                      <a:r>
                        <a:rPr lang="en-GB" sz="1100" noProof="0" smtClean="0"/>
                        <a:t>31 Mar</a:t>
                      </a:r>
                      <a:endParaRPr lang="en-GB" sz="1100" noProof="0"/>
                    </a:p>
                  </a:txBody>
                  <a:tcPr/>
                </a:tc>
                <a:tc>
                  <a:txBody>
                    <a:bodyPr/>
                    <a:lstStyle/>
                    <a:p>
                      <a:pPr algn="ctr"/>
                      <a:r>
                        <a:rPr lang="en-GB" sz="1100" noProof="0" smtClean="0"/>
                        <a:t>31 Mar</a:t>
                      </a:r>
                      <a:endParaRPr lang="en-GB" sz="1100" noProof="0"/>
                    </a:p>
                  </a:txBody>
                  <a:tcPr/>
                </a:tc>
                <a:tc>
                  <a:txBody>
                    <a:bodyPr/>
                    <a:lstStyle/>
                    <a:p>
                      <a:pPr algn="ctr"/>
                      <a:endParaRPr lang="en-GB" sz="1100" noProof="0" dirty="0"/>
                    </a:p>
                  </a:txBody>
                  <a:tcPr/>
                </a:tc>
              </a:tr>
              <a:tr h="256032">
                <a:tc>
                  <a:txBody>
                    <a:bodyPr/>
                    <a:lstStyle/>
                    <a:p>
                      <a:r>
                        <a:rPr lang="en-GB" sz="1100" noProof="0" smtClean="0"/>
                        <a:t>G28900</a:t>
                      </a:r>
                      <a:endParaRPr lang="en-GB" sz="1100" noProof="0"/>
                    </a:p>
                  </a:txBody>
                  <a:tcPr/>
                </a:tc>
                <a:tc>
                  <a:txBody>
                    <a:bodyPr/>
                    <a:lstStyle/>
                    <a:p>
                      <a:r>
                        <a:rPr lang="en-GB" sz="1100" noProof="0" smtClean="0"/>
                        <a:t>SSM</a:t>
                      </a:r>
                      <a:r>
                        <a:rPr lang="en-GB" sz="1100" baseline="0" noProof="0" smtClean="0"/>
                        <a:t> Permit</a:t>
                      </a:r>
                      <a:endParaRPr lang="en-GB" sz="1100" noProof="0"/>
                    </a:p>
                  </a:txBody>
                  <a:tcPr/>
                </a:tc>
                <a:tc>
                  <a:txBody>
                    <a:bodyPr/>
                    <a:lstStyle/>
                    <a:p>
                      <a:pPr algn="ctr"/>
                      <a:r>
                        <a:rPr lang="en-GB" sz="1100" noProof="0" smtClean="0"/>
                        <a:t>Licens</a:t>
                      </a:r>
                      <a:endParaRPr lang="en-GB" sz="1100" noProof="0"/>
                    </a:p>
                  </a:txBody>
                  <a:tcPr/>
                </a:tc>
                <a:tc>
                  <a:txBody>
                    <a:bodyPr/>
                    <a:lstStyle/>
                    <a:p>
                      <a:pPr algn="ctr"/>
                      <a:r>
                        <a:rPr lang="en-GB" sz="1100" noProof="0" dirty="0" smtClean="0"/>
                        <a:t>30 Apr</a:t>
                      </a:r>
                      <a:endParaRPr lang="en-GB" sz="1100" noProof="0" dirty="0"/>
                    </a:p>
                  </a:txBody>
                  <a:tcPr/>
                </a:tc>
                <a:tc>
                  <a:txBody>
                    <a:bodyPr/>
                    <a:lstStyle/>
                    <a:p>
                      <a:pPr algn="ctr"/>
                      <a:r>
                        <a:rPr lang="en-GB" sz="1100" noProof="0" dirty="0" smtClean="0"/>
                        <a:t>31 July</a:t>
                      </a:r>
                      <a:endParaRPr lang="en-GB" sz="1100" noProof="0" dirty="0"/>
                    </a:p>
                  </a:txBody>
                  <a:tcPr/>
                </a:tc>
                <a:tc>
                  <a:txBody>
                    <a:bodyPr/>
                    <a:lstStyle/>
                    <a:p>
                      <a:pPr algn="ctr"/>
                      <a:endParaRPr lang="en-GB" sz="1100" noProof="0" dirty="0"/>
                    </a:p>
                  </a:txBody>
                  <a:tcPr/>
                </a:tc>
              </a:tr>
              <a:tr h="256032">
                <a:tc>
                  <a:txBody>
                    <a:bodyPr/>
                    <a:lstStyle/>
                    <a:p>
                      <a:r>
                        <a:rPr lang="en-GB" sz="1100" noProof="0" smtClean="0"/>
                        <a:t>G63640</a:t>
                      </a:r>
                      <a:endParaRPr lang="en-GB" sz="1100" noProof="0"/>
                    </a:p>
                  </a:txBody>
                  <a:tcPr/>
                </a:tc>
                <a:tc>
                  <a:txBody>
                    <a:bodyPr/>
                    <a:lstStyle/>
                    <a:p>
                      <a:r>
                        <a:rPr lang="en-GB" sz="1100" noProof="0" smtClean="0"/>
                        <a:t>Moderator Concept Finalized</a:t>
                      </a:r>
                      <a:endParaRPr lang="en-GB" sz="1100" noProof="0"/>
                    </a:p>
                  </a:txBody>
                  <a:tcPr/>
                </a:tc>
                <a:tc>
                  <a:txBody>
                    <a:bodyPr/>
                    <a:lstStyle/>
                    <a:p>
                      <a:pPr algn="ctr"/>
                      <a:r>
                        <a:rPr lang="en-GB" sz="1100" noProof="0" smtClean="0"/>
                        <a:t>Target</a:t>
                      </a:r>
                      <a:endParaRPr lang="en-GB" sz="1100" noProof="0"/>
                    </a:p>
                  </a:txBody>
                  <a:tcPr/>
                </a:tc>
                <a:tc>
                  <a:txBody>
                    <a:bodyPr/>
                    <a:lstStyle/>
                    <a:p>
                      <a:pPr algn="ctr"/>
                      <a:r>
                        <a:rPr lang="en-GB" sz="1100" noProof="0" smtClean="0"/>
                        <a:t>30 Apr</a:t>
                      </a:r>
                      <a:endParaRPr lang="en-GB" sz="1100" noProof="0"/>
                    </a:p>
                  </a:txBody>
                  <a:tcPr/>
                </a:tc>
                <a:tc>
                  <a:txBody>
                    <a:bodyPr/>
                    <a:lstStyle/>
                    <a:p>
                      <a:pPr algn="ctr"/>
                      <a:r>
                        <a:rPr lang="en-GB" sz="1100" noProof="0" smtClean="0"/>
                        <a:t>30</a:t>
                      </a:r>
                      <a:r>
                        <a:rPr lang="en-GB" sz="1100" baseline="0" noProof="0" smtClean="0"/>
                        <a:t> Apr</a:t>
                      </a:r>
                      <a:endParaRPr lang="en-GB" sz="1100" noProof="0"/>
                    </a:p>
                  </a:txBody>
                  <a:tcPr/>
                </a:tc>
                <a:tc>
                  <a:txBody>
                    <a:bodyPr/>
                    <a:lstStyle/>
                    <a:p>
                      <a:pPr algn="ctr"/>
                      <a:endParaRPr lang="en-GB" sz="1100" noProof="0"/>
                    </a:p>
                  </a:txBody>
                  <a:tcPr/>
                </a:tc>
              </a:tr>
              <a:tr h="256032">
                <a:tc>
                  <a:txBody>
                    <a:bodyPr/>
                    <a:lstStyle/>
                    <a:p>
                      <a:r>
                        <a:rPr lang="en-GB" sz="1100" noProof="0" smtClean="0"/>
                        <a:t>G5040</a:t>
                      </a:r>
                      <a:endParaRPr lang="en-GB" sz="1100" noProof="0"/>
                    </a:p>
                  </a:txBody>
                  <a:tcPr/>
                </a:tc>
                <a:tc>
                  <a:txBody>
                    <a:bodyPr/>
                    <a:lstStyle/>
                    <a:p>
                      <a:r>
                        <a:rPr lang="en-GB" sz="1100" noProof="0" smtClean="0"/>
                        <a:t>Environmental Court Verdict</a:t>
                      </a:r>
                      <a:endParaRPr lang="en-GB" sz="1100" noProof="0"/>
                    </a:p>
                  </a:txBody>
                  <a:tcPr/>
                </a:tc>
                <a:tc>
                  <a:txBody>
                    <a:bodyPr/>
                    <a:lstStyle/>
                    <a:p>
                      <a:pPr algn="ctr"/>
                      <a:r>
                        <a:rPr lang="en-GB" sz="1100" noProof="0" smtClean="0"/>
                        <a:t>Licens</a:t>
                      </a:r>
                      <a:endParaRPr lang="en-GB" sz="1100" noProof="0"/>
                    </a:p>
                  </a:txBody>
                  <a:tcPr/>
                </a:tc>
                <a:tc>
                  <a:txBody>
                    <a:bodyPr/>
                    <a:lstStyle/>
                    <a:p>
                      <a:pPr algn="ctr"/>
                      <a:r>
                        <a:rPr lang="en-GB" sz="1100" noProof="0" dirty="0" smtClean="0"/>
                        <a:t>14 May</a:t>
                      </a:r>
                      <a:endParaRPr lang="en-GB" sz="1100" noProof="0" dirty="0"/>
                    </a:p>
                  </a:txBody>
                  <a:tcPr/>
                </a:tc>
                <a:tc>
                  <a:txBody>
                    <a:bodyPr/>
                    <a:lstStyle/>
                    <a:p>
                      <a:pPr algn="ctr"/>
                      <a:r>
                        <a:rPr lang="en-GB" sz="1100" noProof="0" dirty="0" smtClean="0"/>
                        <a:t>30 </a:t>
                      </a:r>
                      <a:r>
                        <a:rPr lang="en-GB" sz="1100" baseline="0" noProof="0" dirty="0" smtClean="0"/>
                        <a:t>May</a:t>
                      </a:r>
                      <a:endParaRPr lang="en-GB" sz="1100" noProof="0" dirty="0"/>
                    </a:p>
                  </a:txBody>
                  <a:tcPr/>
                </a:tc>
                <a:tc>
                  <a:txBody>
                    <a:bodyPr/>
                    <a:lstStyle/>
                    <a:p>
                      <a:pPr algn="ctr"/>
                      <a:endParaRPr lang="en-GB" sz="1100" noProof="0"/>
                    </a:p>
                  </a:txBody>
                  <a:tcPr/>
                </a:tc>
              </a:tr>
              <a:tr h="256032">
                <a:tc>
                  <a:txBody>
                    <a:bodyPr/>
                    <a:lstStyle/>
                    <a:p>
                      <a:r>
                        <a:rPr lang="en-GB" sz="1100" noProof="0" smtClean="0"/>
                        <a:t>G8010</a:t>
                      </a:r>
                      <a:endParaRPr lang="en-GB" sz="1100" noProof="0"/>
                    </a:p>
                  </a:txBody>
                  <a:tcPr/>
                </a:tc>
                <a:tc>
                  <a:txBody>
                    <a:bodyPr/>
                    <a:lstStyle/>
                    <a:p>
                      <a:r>
                        <a:rPr lang="en-GB" sz="1100" noProof="0" dirty="0" smtClean="0"/>
                        <a:t>Annual Review update</a:t>
                      </a:r>
                      <a:endParaRPr lang="en-GB" sz="1100" noProof="0" dirty="0"/>
                    </a:p>
                  </a:txBody>
                  <a:tcPr/>
                </a:tc>
                <a:tc>
                  <a:txBody>
                    <a:bodyPr/>
                    <a:lstStyle/>
                    <a:p>
                      <a:pPr algn="ctr"/>
                      <a:r>
                        <a:rPr lang="en-GB" sz="1100" noProof="0" smtClean="0"/>
                        <a:t>Admin</a:t>
                      </a:r>
                      <a:endParaRPr lang="en-GB" sz="1100" noProof="0"/>
                    </a:p>
                  </a:txBody>
                  <a:tcPr/>
                </a:tc>
                <a:tc>
                  <a:txBody>
                    <a:bodyPr/>
                    <a:lstStyle/>
                    <a:p>
                      <a:pPr algn="ctr"/>
                      <a:r>
                        <a:rPr lang="en-GB" sz="1100" baseline="0" noProof="0" smtClean="0"/>
                        <a:t>26 May</a:t>
                      </a:r>
                      <a:endParaRPr lang="en-GB" sz="1100" noProof="0"/>
                    </a:p>
                  </a:txBody>
                  <a:tcPr/>
                </a:tc>
                <a:tc>
                  <a:txBody>
                    <a:bodyPr/>
                    <a:lstStyle/>
                    <a:p>
                      <a:pPr algn="ctr"/>
                      <a:r>
                        <a:rPr lang="en-GB" sz="1100" noProof="0" smtClean="0"/>
                        <a:t>26 May</a:t>
                      </a:r>
                      <a:endParaRPr lang="en-GB" sz="1100" noProof="0"/>
                    </a:p>
                  </a:txBody>
                  <a:tcPr/>
                </a:tc>
                <a:tc>
                  <a:txBody>
                    <a:bodyPr/>
                    <a:lstStyle/>
                    <a:p>
                      <a:pPr algn="ctr"/>
                      <a:endParaRPr lang="en-GB" sz="1100" noProof="0"/>
                    </a:p>
                  </a:txBody>
                  <a:tcPr/>
                </a:tc>
              </a:tr>
              <a:tr h="256032">
                <a:tc>
                  <a:txBody>
                    <a:bodyPr/>
                    <a:lstStyle/>
                    <a:p>
                      <a:r>
                        <a:rPr lang="en-GB" sz="1100" noProof="0" smtClean="0"/>
                        <a:t>G5060</a:t>
                      </a:r>
                      <a:endParaRPr lang="en-GB" sz="1100" noProof="0"/>
                    </a:p>
                  </a:txBody>
                  <a:tcPr/>
                </a:tc>
                <a:tc>
                  <a:txBody>
                    <a:bodyPr/>
                    <a:lstStyle/>
                    <a:p>
                      <a:r>
                        <a:rPr lang="en-GB" sz="1100" noProof="0" smtClean="0"/>
                        <a:t>Ground Break</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2 Jun</a:t>
                      </a:r>
                      <a:endParaRPr lang="en-GB" sz="1100" noProof="0"/>
                    </a:p>
                  </a:txBody>
                  <a:tcPr/>
                </a:tc>
                <a:tc>
                  <a:txBody>
                    <a:bodyPr/>
                    <a:lstStyle/>
                    <a:p>
                      <a:pPr algn="ctr"/>
                      <a:r>
                        <a:rPr lang="en-GB" sz="1100" noProof="0" smtClean="0"/>
                        <a:t>2</a:t>
                      </a:r>
                      <a:r>
                        <a:rPr lang="en-GB" sz="1100" baseline="0" noProof="0" smtClean="0"/>
                        <a:t> Jun</a:t>
                      </a:r>
                      <a:endParaRPr lang="en-GB" sz="1100" noProof="0"/>
                    </a:p>
                  </a:txBody>
                  <a:tcPr/>
                </a:tc>
                <a:tc>
                  <a:txBody>
                    <a:bodyPr/>
                    <a:lstStyle/>
                    <a:p>
                      <a:pPr algn="ctr"/>
                      <a:endParaRPr lang="en-GB" sz="1100" noProof="0"/>
                    </a:p>
                  </a:txBody>
                  <a:tcPr/>
                </a:tc>
              </a:tr>
              <a:tr h="256032">
                <a:tc>
                  <a:txBody>
                    <a:bodyPr/>
                    <a:lstStyle/>
                    <a:p>
                      <a:r>
                        <a:rPr lang="en-GB" sz="1100" noProof="0" smtClean="0"/>
                        <a:t>G1665</a:t>
                      </a:r>
                      <a:endParaRPr lang="en-GB" sz="1100" noProof="0"/>
                    </a:p>
                  </a:txBody>
                  <a:tcPr/>
                </a:tc>
                <a:tc>
                  <a:txBody>
                    <a:bodyPr/>
                    <a:lstStyle/>
                    <a:p>
                      <a:r>
                        <a:rPr lang="en-GB" sz="1100" noProof="0" dirty="0" smtClean="0"/>
                        <a:t>Decision on 2013 Instrument</a:t>
                      </a:r>
                      <a:r>
                        <a:rPr lang="en-GB" sz="1100" baseline="0" noProof="0" dirty="0" smtClean="0"/>
                        <a:t> proposals (instr. 4 plus )</a:t>
                      </a:r>
                      <a:endParaRPr lang="en-GB" sz="1100" noProof="0" dirty="0"/>
                    </a:p>
                  </a:txBody>
                  <a:tcPr/>
                </a:tc>
                <a:tc>
                  <a:txBody>
                    <a:bodyPr/>
                    <a:lstStyle/>
                    <a:p>
                      <a:pPr algn="ctr"/>
                      <a:r>
                        <a:rPr lang="en-GB" sz="1100" noProof="0" smtClean="0"/>
                        <a:t>NSS</a:t>
                      </a:r>
                      <a:endParaRPr lang="en-GB" sz="1100" noProof="0"/>
                    </a:p>
                  </a:txBody>
                  <a:tcPr/>
                </a:tc>
                <a:tc>
                  <a:txBody>
                    <a:bodyPr/>
                    <a:lstStyle/>
                    <a:p>
                      <a:pPr algn="ctr"/>
                      <a:r>
                        <a:rPr lang="en-GB" sz="1100" noProof="0" dirty="0" smtClean="0"/>
                        <a:t>1 Oct*</a:t>
                      </a:r>
                      <a:endParaRPr lang="en-GB" sz="1100" noProof="0" dirty="0"/>
                    </a:p>
                  </a:txBody>
                  <a:tcPr/>
                </a:tc>
                <a:tc>
                  <a:txBody>
                    <a:bodyPr/>
                    <a:lstStyle/>
                    <a:p>
                      <a:pPr algn="ctr"/>
                      <a:r>
                        <a:rPr lang="en-GB" sz="1100" noProof="0" dirty="0" smtClean="0"/>
                        <a:t>1 Oct</a:t>
                      </a:r>
                      <a:endParaRPr lang="en-GB" sz="1100" noProof="0" dirty="0"/>
                    </a:p>
                  </a:txBody>
                  <a:tcPr/>
                </a:tc>
                <a:tc>
                  <a:txBody>
                    <a:bodyPr/>
                    <a:lstStyle/>
                    <a:p>
                      <a:pPr algn="ctr"/>
                      <a:endParaRPr lang="en-GB" sz="1100" noProof="0"/>
                    </a:p>
                  </a:txBody>
                  <a:tcPr/>
                </a:tc>
              </a:tr>
              <a:tr h="256032">
                <a:tc>
                  <a:txBody>
                    <a:bodyPr/>
                    <a:lstStyle/>
                    <a:p>
                      <a:r>
                        <a:rPr lang="en-GB" sz="1100" noProof="0" dirty="0" smtClean="0"/>
                        <a:t>G36450</a:t>
                      </a:r>
                      <a:endParaRPr lang="en-GB" sz="1100" noProof="0" dirty="0"/>
                    </a:p>
                  </a:txBody>
                  <a:tcPr/>
                </a:tc>
                <a:tc>
                  <a:txBody>
                    <a:bodyPr/>
                    <a:lstStyle/>
                    <a:p>
                      <a:r>
                        <a:rPr lang="en-GB" sz="1100" noProof="0" dirty="0" smtClean="0"/>
                        <a:t>Lattice database version</a:t>
                      </a:r>
                      <a:r>
                        <a:rPr lang="en-GB" sz="1100" baseline="0" noProof="0" dirty="0" smtClean="0"/>
                        <a:t> 2</a:t>
                      </a:r>
                      <a:r>
                        <a:rPr lang="en-GB" sz="1100" noProof="0" dirty="0" smtClean="0"/>
                        <a:t> available</a:t>
                      </a:r>
                      <a:endParaRPr lang="en-GB" sz="1100" noProof="0" dirty="0"/>
                    </a:p>
                  </a:txBody>
                  <a:tcPr/>
                </a:tc>
                <a:tc>
                  <a:txBody>
                    <a:bodyPr/>
                    <a:lstStyle/>
                    <a:p>
                      <a:pPr algn="ctr"/>
                      <a:r>
                        <a:rPr lang="en-GB" sz="1100" noProof="0" smtClean="0"/>
                        <a:t>ICS</a:t>
                      </a:r>
                      <a:endParaRPr lang="en-GB" sz="1100" noProof="0"/>
                    </a:p>
                  </a:txBody>
                  <a:tcPr/>
                </a:tc>
                <a:tc>
                  <a:txBody>
                    <a:bodyPr/>
                    <a:lstStyle/>
                    <a:p>
                      <a:pPr algn="ctr"/>
                      <a:r>
                        <a:rPr lang="en-GB" sz="1100" noProof="0" smtClean="0"/>
                        <a:t>30 Jun</a:t>
                      </a:r>
                      <a:endParaRPr lang="en-GB" sz="1100" noProof="0"/>
                    </a:p>
                  </a:txBody>
                  <a:tcPr/>
                </a:tc>
                <a:tc>
                  <a:txBody>
                    <a:bodyPr/>
                    <a:lstStyle/>
                    <a:p>
                      <a:pPr algn="ctr"/>
                      <a:r>
                        <a:rPr lang="en-GB" sz="1100" noProof="0" smtClean="0"/>
                        <a:t>30 Jun</a:t>
                      </a:r>
                      <a:endParaRPr lang="en-GB" sz="1100" noProof="0"/>
                    </a:p>
                  </a:txBody>
                  <a:tcPr/>
                </a:tc>
                <a:tc>
                  <a:txBody>
                    <a:bodyPr/>
                    <a:lstStyle/>
                    <a:p>
                      <a:pPr algn="ctr"/>
                      <a:endParaRPr lang="en-GB" sz="1100" noProof="0"/>
                    </a:p>
                  </a:txBody>
                  <a:tcPr/>
                </a:tc>
              </a:tr>
              <a:tr h="256032">
                <a:tc>
                  <a:txBody>
                    <a:bodyPr/>
                    <a:lstStyle/>
                    <a:p>
                      <a:r>
                        <a:rPr lang="en-GB" sz="1100" noProof="0" smtClean="0"/>
                        <a:t>G63720</a:t>
                      </a:r>
                      <a:endParaRPr lang="en-GB" sz="1100" noProof="0"/>
                    </a:p>
                  </a:txBody>
                  <a:tcPr/>
                </a:tc>
                <a:tc>
                  <a:txBody>
                    <a:bodyPr/>
                    <a:lstStyle/>
                    <a:p>
                      <a:r>
                        <a:rPr lang="en-GB" sz="1100" noProof="0" dirty="0" smtClean="0"/>
                        <a:t>Preliminary</a:t>
                      </a:r>
                      <a:r>
                        <a:rPr lang="en-GB" sz="1100" baseline="0" noProof="0" dirty="0" smtClean="0"/>
                        <a:t> design review of b</a:t>
                      </a:r>
                      <a:r>
                        <a:rPr lang="en-GB" sz="1100" noProof="0" dirty="0" smtClean="0"/>
                        <a:t>eam extraction</a:t>
                      </a:r>
                      <a:endParaRPr lang="en-GB" sz="1100" noProof="0" dirty="0"/>
                    </a:p>
                  </a:txBody>
                  <a:tcPr/>
                </a:tc>
                <a:tc>
                  <a:txBody>
                    <a:bodyPr/>
                    <a:lstStyle/>
                    <a:p>
                      <a:pPr algn="ctr"/>
                      <a:r>
                        <a:rPr lang="en-GB" sz="1100" noProof="0" dirty="0" smtClean="0"/>
                        <a:t>Target &amp; NSS</a:t>
                      </a:r>
                      <a:endParaRPr lang="en-GB" sz="1100" noProof="0" dirty="0"/>
                    </a:p>
                  </a:txBody>
                  <a:tcPr/>
                </a:tc>
                <a:tc>
                  <a:txBody>
                    <a:bodyPr/>
                    <a:lstStyle/>
                    <a:p>
                      <a:pPr algn="ctr"/>
                      <a:r>
                        <a:rPr lang="en-GB" sz="1100" noProof="0" smtClean="0"/>
                        <a:t>10</a:t>
                      </a:r>
                      <a:r>
                        <a:rPr lang="en-GB" sz="1100" baseline="0" noProof="0" smtClean="0"/>
                        <a:t> </a:t>
                      </a:r>
                      <a:r>
                        <a:rPr lang="en-GB" sz="1100" noProof="0" smtClean="0"/>
                        <a:t>Jul</a:t>
                      </a:r>
                      <a:endParaRPr lang="en-GB" sz="1100" noProof="0"/>
                    </a:p>
                  </a:txBody>
                  <a:tcPr/>
                </a:tc>
                <a:tc>
                  <a:txBody>
                    <a:bodyPr/>
                    <a:lstStyle/>
                    <a:p>
                      <a:pPr algn="ctr"/>
                      <a:r>
                        <a:rPr lang="en-GB" sz="1100" noProof="0" smtClean="0"/>
                        <a:t>10 Jul</a:t>
                      </a:r>
                      <a:endParaRPr lang="en-GB" sz="1100" noProof="0"/>
                    </a:p>
                  </a:txBody>
                  <a:tcPr/>
                </a:tc>
                <a:tc>
                  <a:txBody>
                    <a:bodyPr/>
                    <a:lstStyle/>
                    <a:p>
                      <a:pPr algn="ctr"/>
                      <a:endParaRPr lang="en-GB" sz="1100" noProof="0"/>
                    </a:p>
                  </a:txBody>
                  <a:tcPr/>
                </a:tc>
              </a:tr>
              <a:tr h="256032">
                <a:tc>
                  <a:txBody>
                    <a:bodyPr/>
                    <a:lstStyle/>
                    <a:p>
                      <a:r>
                        <a:rPr lang="en-GB" sz="1100" noProof="0" smtClean="0"/>
                        <a:t>G36460</a:t>
                      </a:r>
                      <a:endParaRPr lang="en-GB" sz="1100" noProof="0"/>
                    </a:p>
                  </a:txBody>
                  <a:tcPr/>
                </a:tc>
                <a:tc>
                  <a:txBody>
                    <a:bodyPr/>
                    <a:lstStyle/>
                    <a:p>
                      <a:r>
                        <a:rPr lang="en-GB" sz="1100" noProof="0" dirty="0" smtClean="0"/>
                        <a:t>ICS Hardware Platform freeze</a:t>
                      </a:r>
                      <a:endParaRPr lang="en-GB" sz="1100" noProof="0" dirty="0"/>
                    </a:p>
                  </a:txBody>
                  <a:tcPr/>
                </a:tc>
                <a:tc>
                  <a:txBody>
                    <a:bodyPr/>
                    <a:lstStyle/>
                    <a:p>
                      <a:pPr algn="ctr"/>
                      <a:r>
                        <a:rPr lang="en-GB" sz="1100" noProof="0" smtClean="0"/>
                        <a:t>ICS</a:t>
                      </a:r>
                      <a:endParaRPr lang="en-GB" sz="1100" noProof="0"/>
                    </a:p>
                  </a:txBody>
                  <a:tcPr/>
                </a:tc>
                <a:tc>
                  <a:txBody>
                    <a:bodyPr/>
                    <a:lstStyle/>
                    <a:p>
                      <a:pPr algn="ctr"/>
                      <a:r>
                        <a:rPr lang="en-GB" sz="1100" noProof="0" smtClean="0"/>
                        <a:t>30 Sep</a:t>
                      </a:r>
                      <a:endParaRPr lang="en-GB" sz="1100" noProof="0"/>
                    </a:p>
                  </a:txBody>
                  <a:tcPr/>
                </a:tc>
                <a:tc>
                  <a:txBody>
                    <a:bodyPr/>
                    <a:lstStyle/>
                    <a:p>
                      <a:pPr algn="ctr"/>
                      <a:r>
                        <a:rPr lang="en-GB" sz="1100" noProof="0" smtClean="0"/>
                        <a:t>30 Sep</a:t>
                      </a:r>
                      <a:endParaRPr lang="en-GB" sz="1100" noProof="0"/>
                    </a:p>
                  </a:txBody>
                  <a:tcPr/>
                </a:tc>
                <a:tc>
                  <a:txBody>
                    <a:bodyPr/>
                    <a:lstStyle/>
                    <a:p>
                      <a:pPr algn="ctr"/>
                      <a:endParaRPr lang="en-GB" sz="1100" noProof="0"/>
                    </a:p>
                  </a:txBody>
                  <a:tcPr/>
                </a:tc>
              </a:tr>
              <a:tr h="256032">
                <a:tc>
                  <a:txBody>
                    <a:bodyPr/>
                    <a:lstStyle/>
                    <a:p>
                      <a:r>
                        <a:rPr lang="en-GB" sz="1100" noProof="0" smtClean="0"/>
                        <a:t>G36470</a:t>
                      </a:r>
                      <a:endParaRPr lang="en-GB" sz="1100" noProof="0"/>
                    </a:p>
                  </a:txBody>
                  <a:tcPr/>
                </a:tc>
                <a:tc>
                  <a:txBody>
                    <a:bodyPr/>
                    <a:lstStyle/>
                    <a:p>
                      <a:r>
                        <a:rPr lang="en-GB" sz="1100" noProof="0" smtClean="0"/>
                        <a:t>Audit on MPS technical design specification finished</a:t>
                      </a:r>
                      <a:endParaRPr lang="en-GB" sz="1100" noProof="0"/>
                    </a:p>
                  </a:txBody>
                  <a:tcPr/>
                </a:tc>
                <a:tc>
                  <a:txBody>
                    <a:bodyPr/>
                    <a:lstStyle/>
                    <a:p>
                      <a:pPr algn="ctr"/>
                      <a:r>
                        <a:rPr lang="en-GB" sz="1100" noProof="0" smtClean="0"/>
                        <a:t>ICS</a:t>
                      </a:r>
                      <a:endParaRPr lang="en-GB" sz="1100" noProof="0"/>
                    </a:p>
                  </a:txBody>
                  <a:tcPr/>
                </a:tc>
                <a:tc>
                  <a:txBody>
                    <a:bodyPr/>
                    <a:lstStyle/>
                    <a:p>
                      <a:pPr algn="ctr"/>
                      <a:r>
                        <a:rPr lang="en-GB" sz="1100" noProof="0" smtClean="0"/>
                        <a:t>1</a:t>
                      </a:r>
                      <a:r>
                        <a:rPr lang="en-GB" sz="1100" baseline="0" noProof="0" smtClean="0"/>
                        <a:t> Oct</a:t>
                      </a:r>
                      <a:endParaRPr lang="en-GB" sz="1100" noProof="0"/>
                    </a:p>
                  </a:txBody>
                  <a:tcPr/>
                </a:tc>
                <a:tc>
                  <a:txBody>
                    <a:bodyPr/>
                    <a:lstStyle/>
                    <a:p>
                      <a:pPr algn="ctr"/>
                      <a:r>
                        <a:rPr lang="en-GB" sz="1100" noProof="0" smtClean="0"/>
                        <a:t>28 Nov</a:t>
                      </a:r>
                      <a:endParaRPr lang="en-GB" sz="1100" noProof="0"/>
                    </a:p>
                  </a:txBody>
                  <a:tcPr/>
                </a:tc>
                <a:tc>
                  <a:txBody>
                    <a:bodyPr/>
                    <a:lstStyle/>
                    <a:p>
                      <a:pPr algn="ctr"/>
                      <a:endParaRPr lang="en-GB" sz="1100" noProof="0"/>
                    </a:p>
                  </a:txBody>
                  <a:tcPr/>
                </a:tc>
              </a:tr>
              <a:tr h="256032">
                <a:tc>
                  <a:txBody>
                    <a:bodyPr/>
                    <a:lstStyle/>
                    <a:p>
                      <a:r>
                        <a:rPr lang="en-GB" sz="1100" noProof="0" smtClean="0"/>
                        <a:t>G31210</a:t>
                      </a:r>
                      <a:endParaRPr lang="en-GB" sz="1100" noProof="0"/>
                    </a:p>
                  </a:txBody>
                  <a:tcPr/>
                </a:tc>
                <a:tc>
                  <a:txBody>
                    <a:bodyPr/>
                    <a:lstStyle/>
                    <a:p>
                      <a:r>
                        <a:rPr lang="en-GB" sz="1100" noProof="0" smtClean="0"/>
                        <a:t>Cryogenic transfer</a:t>
                      </a:r>
                      <a:r>
                        <a:rPr lang="en-GB" sz="1100" baseline="0" noProof="0" smtClean="0"/>
                        <a:t> line ordered</a:t>
                      </a:r>
                      <a:endParaRPr lang="en-GB" sz="1100" noProof="0"/>
                    </a:p>
                  </a:txBody>
                  <a:tcPr/>
                </a:tc>
                <a:tc>
                  <a:txBody>
                    <a:bodyPr/>
                    <a:lstStyle/>
                    <a:p>
                      <a:pPr algn="ctr"/>
                      <a:r>
                        <a:rPr lang="en-GB" sz="1100" noProof="0" dirty="0" err="1" smtClean="0"/>
                        <a:t>Accsys</a:t>
                      </a:r>
                      <a:endParaRPr lang="en-GB" sz="1100" noProof="0" dirty="0"/>
                    </a:p>
                  </a:txBody>
                  <a:tcPr/>
                </a:tc>
                <a:tc>
                  <a:txBody>
                    <a:bodyPr/>
                    <a:lstStyle/>
                    <a:p>
                      <a:pPr algn="ctr"/>
                      <a:r>
                        <a:rPr lang="en-GB" sz="1100" noProof="0" dirty="0" smtClean="0"/>
                        <a:t>8 Oct</a:t>
                      </a:r>
                      <a:endParaRPr lang="en-GB" sz="1100" noProof="0" dirty="0"/>
                    </a:p>
                  </a:txBody>
                  <a:tcPr/>
                </a:tc>
                <a:tc>
                  <a:txBody>
                    <a:bodyPr/>
                    <a:lstStyle/>
                    <a:p>
                      <a:pPr algn="ctr"/>
                      <a:r>
                        <a:rPr lang="en-GB" sz="1100" noProof="0" smtClean="0"/>
                        <a:t>8 Oct</a:t>
                      </a:r>
                      <a:endParaRPr lang="en-GB" sz="1100" noProof="0"/>
                    </a:p>
                  </a:txBody>
                  <a:tcPr/>
                </a:tc>
                <a:tc>
                  <a:txBody>
                    <a:bodyPr/>
                    <a:lstStyle/>
                    <a:p>
                      <a:pPr algn="ctr"/>
                      <a:endParaRPr lang="en-GB" sz="1100" noProof="0"/>
                    </a:p>
                  </a:txBody>
                  <a:tcPr/>
                </a:tc>
              </a:tr>
              <a:tr h="256032">
                <a:tc>
                  <a:txBody>
                    <a:bodyPr/>
                    <a:lstStyle/>
                    <a:p>
                      <a:r>
                        <a:rPr lang="en-GB" sz="1100" noProof="0" smtClean="0"/>
                        <a:t>G31250</a:t>
                      </a:r>
                      <a:endParaRPr lang="en-GB" sz="1100" noProof="0"/>
                    </a:p>
                  </a:txBody>
                  <a:tcPr/>
                </a:tc>
                <a:tc>
                  <a:txBody>
                    <a:bodyPr/>
                    <a:lstStyle/>
                    <a:p>
                      <a:r>
                        <a:rPr lang="en-GB" sz="1100" noProof="0" dirty="0" smtClean="0"/>
                        <a:t>Spoke</a:t>
                      </a:r>
                      <a:r>
                        <a:rPr lang="en-GB" sz="1100" baseline="0" noProof="0" dirty="0" smtClean="0"/>
                        <a:t> Cavity Prototype available For Uppsala test stand</a:t>
                      </a:r>
                      <a:endParaRPr lang="en-GB" sz="1100" noProof="0" dirty="0"/>
                    </a:p>
                  </a:txBody>
                  <a:tcPr/>
                </a:tc>
                <a:tc>
                  <a:txBody>
                    <a:bodyPr/>
                    <a:lstStyle/>
                    <a:p>
                      <a:pPr algn="ctr"/>
                      <a:r>
                        <a:rPr lang="en-GB" sz="1100" noProof="0" smtClean="0"/>
                        <a:t>Accsys</a:t>
                      </a:r>
                      <a:endParaRPr lang="en-GB" sz="1100" noProof="0"/>
                    </a:p>
                  </a:txBody>
                  <a:tcPr/>
                </a:tc>
                <a:tc>
                  <a:txBody>
                    <a:bodyPr/>
                    <a:lstStyle/>
                    <a:p>
                      <a:pPr algn="ctr"/>
                      <a:r>
                        <a:rPr lang="en-GB" sz="1100" noProof="0" smtClean="0"/>
                        <a:t>3 Nov</a:t>
                      </a:r>
                      <a:endParaRPr lang="en-GB" sz="1100" noProof="0"/>
                    </a:p>
                  </a:txBody>
                  <a:tcPr/>
                </a:tc>
                <a:tc>
                  <a:txBody>
                    <a:bodyPr/>
                    <a:lstStyle/>
                    <a:p>
                      <a:pPr algn="ctr"/>
                      <a:r>
                        <a:rPr lang="en-GB" sz="1100" noProof="0" smtClean="0"/>
                        <a:t>3 Nov</a:t>
                      </a:r>
                      <a:endParaRPr lang="en-GB" sz="1100" noProof="0"/>
                    </a:p>
                  </a:txBody>
                  <a:tcPr/>
                </a:tc>
                <a:tc>
                  <a:txBody>
                    <a:bodyPr/>
                    <a:lstStyle/>
                    <a:p>
                      <a:pPr algn="ctr"/>
                      <a:endParaRPr lang="en-GB" sz="1100" noProof="0"/>
                    </a:p>
                  </a:txBody>
                  <a:tcPr/>
                </a:tc>
              </a:tr>
              <a:tr h="256032">
                <a:tc>
                  <a:txBody>
                    <a:bodyPr/>
                    <a:lstStyle/>
                    <a:p>
                      <a:r>
                        <a:rPr lang="en-GB" sz="1100" noProof="0" smtClean="0"/>
                        <a:t>G148900</a:t>
                      </a:r>
                      <a:endParaRPr lang="en-GB" sz="1100" noProof="0"/>
                    </a:p>
                  </a:txBody>
                  <a:tcPr/>
                </a:tc>
                <a:tc>
                  <a:txBody>
                    <a:bodyPr/>
                    <a:lstStyle/>
                    <a:p>
                      <a:r>
                        <a:rPr lang="en-GB" sz="1100" noProof="0" smtClean="0"/>
                        <a:t>Start construction</a:t>
                      </a:r>
                      <a:r>
                        <a:rPr lang="en-GB" sz="1100" baseline="0" noProof="0" smtClean="0"/>
                        <a:t> of Tunnel G01</a:t>
                      </a:r>
                      <a:endParaRPr lang="en-GB" sz="1100" noProof="0"/>
                    </a:p>
                  </a:txBody>
                  <a:tcPr/>
                </a:tc>
                <a:tc>
                  <a:txBody>
                    <a:bodyPr/>
                    <a:lstStyle/>
                    <a:p>
                      <a:pPr algn="ctr"/>
                      <a:r>
                        <a:rPr lang="en-GB" sz="1100" noProof="0" smtClean="0"/>
                        <a:t>Convf</a:t>
                      </a:r>
                      <a:endParaRPr lang="en-GB" sz="1100" noProof="0"/>
                    </a:p>
                  </a:txBody>
                  <a:tcPr/>
                </a:tc>
                <a:tc>
                  <a:txBody>
                    <a:bodyPr/>
                    <a:lstStyle/>
                    <a:p>
                      <a:pPr algn="ctr"/>
                      <a:r>
                        <a:rPr lang="en-GB" sz="1100" noProof="0" smtClean="0"/>
                        <a:t>18 Nov</a:t>
                      </a:r>
                      <a:endParaRPr lang="en-GB" sz="1100" noProof="0"/>
                    </a:p>
                  </a:txBody>
                  <a:tcPr/>
                </a:tc>
                <a:tc>
                  <a:txBody>
                    <a:bodyPr/>
                    <a:lstStyle/>
                    <a:p>
                      <a:pPr algn="ctr"/>
                      <a:r>
                        <a:rPr lang="en-GB" sz="1100" noProof="0" dirty="0" smtClean="0"/>
                        <a:t>18 Nov</a:t>
                      </a:r>
                      <a:endParaRPr lang="en-GB" sz="1100" noProof="0" dirty="0"/>
                    </a:p>
                  </a:txBody>
                  <a:tcPr/>
                </a:tc>
                <a:tc>
                  <a:txBody>
                    <a:bodyPr/>
                    <a:lstStyle/>
                    <a:p>
                      <a:pPr algn="ctr"/>
                      <a:endParaRPr lang="en-GB" sz="1100" noProof="0"/>
                    </a:p>
                  </a:txBody>
                  <a:tcPr/>
                </a:tc>
              </a:tr>
              <a:tr h="420624">
                <a:tc>
                  <a:txBody>
                    <a:bodyPr/>
                    <a:lstStyle/>
                    <a:p>
                      <a:r>
                        <a:rPr lang="en-GB" sz="1100" noProof="0" smtClean="0"/>
                        <a:t>G1460</a:t>
                      </a:r>
                      <a:endParaRPr lang="en-GB" sz="1100" noProof="0"/>
                    </a:p>
                  </a:txBody>
                  <a:tcPr/>
                </a:tc>
                <a:tc>
                  <a:txBody>
                    <a:bodyPr/>
                    <a:lstStyle/>
                    <a:p>
                      <a:r>
                        <a:rPr lang="en-GB" sz="1100" kern="1200" noProof="0" dirty="0" smtClean="0">
                          <a:solidFill>
                            <a:schemeClr val="dk1"/>
                          </a:solidFill>
                          <a:effectLst/>
                          <a:latin typeface="+mn-lt"/>
                          <a:ea typeface="+mn-ea"/>
                          <a:cs typeface="+mn-cs"/>
                        </a:rPr>
                        <a:t>Define and implement the In-kind collaboration model for the construction of the neutron instruments</a:t>
                      </a:r>
                      <a:endParaRPr lang="en-GB" sz="1100" noProof="0" dirty="0"/>
                    </a:p>
                  </a:txBody>
                  <a:tcPr/>
                </a:tc>
                <a:tc>
                  <a:txBody>
                    <a:bodyPr/>
                    <a:lstStyle/>
                    <a:p>
                      <a:pPr algn="ctr"/>
                      <a:r>
                        <a:rPr lang="en-GB" sz="1100" noProof="0" smtClean="0"/>
                        <a:t>NSS</a:t>
                      </a:r>
                      <a:endParaRPr lang="en-GB" sz="1100" noProof="0"/>
                    </a:p>
                  </a:txBody>
                  <a:tcPr/>
                </a:tc>
                <a:tc>
                  <a:txBody>
                    <a:bodyPr/>
                    <a:lstStyle/>
                    <a:p>
                      <a:pPr algn="ctr"/>
                      <a:r>
                        <a:rPr lang="en-GB" sz="1100" noProof="0" smtClean="0"/>
                        <a:t>19 Dec</a:t>
                      </a:r>
                      <a:endParaRPr lang="en-GB" sz="1100" noProof="0"/>
                    </a:p>
                  </a:txBody>
                  <a:tcPr/>
                </a:tc>
                <a:tc>
                  <a:txBody>
                    <a:bodyPr/>
                    <a:lstStyle/>
                    <a:p>
                      <a:pPr algn="ctr"/>
                      <a:r>
                        <a:rPr lang="en-GB" sz="1100" noProof="0" smtClean="0"/>
                        <a:t>19 Dec</a:t>
                      </a:r>
                      <a:endParaRPr lang="en-GB" sz="1100" noProof="0"/>
                    </a:p>
                  </a:txBody>
                  <a:tcPr/>
                </a:tc>
                <a:tc>
                  <a:txBody>
                    <a:bodyPr/>
                    <a:lstStyle/>
                    <a:p>
                      <a:pPr algn="ctr"/>
                      <a:endParaRPr lang="en-GB" sz="1100" noProof="0" dirty="0"/>
                    </a:p>
                  </a:txBody>
                  <a:tcPr/>
                </a:tc>
              </a:tr>
            </a:tbl>
          </a:graphicData>
        </a:graphic>
      </p:graphicFrame>
      <p:sp>
        <p:nvSpPr>
          <p:cNvPr id="3" name="TextBox 2"/>
          <p:cNvSpPr txBox="1"/>
          <p:nvPr/>
        </p:nvSpPr>
        <p:spPr>
          <a:xfrm>
            <a:off x="395536" y="6453337"/>
            <a:ext cx="6120680" cy="276999"/>
          </a:xfrm>
          <a:prstGeom prst="rect">
            <a:avLst/>
          </a:prstGeom>
          <a:noFill/>
        </p:spPr>
        <p:txBody>
          <a:bodyPr wrap="square" lIns="91439" tIns="45719" rIns="91439" bIns="45719" rtlCol="0">
            <a:spAutoFit/>
          </a:bodyPr>
          <a:lstStyle/>
          <a:p>
            <a:pPr defTabSz="914391"/>
            <a:r>
              <a:rPr lang="en-US" sz="1200" i="1" dirty="0">
                <a:solidFill>
                  <a:prstClr val="black"/>
                </a:solidFill>
                <a:latin typeface="Calibri"/>
              </a:rPr>
              <a:t>*) The decision on 2013 instrument proposals will be taken at the September STC meeting</a:t>
            </a:r>
          </a:p>
        </p:txBody>
      </p:sp>
    </p:spTree>
    <p:extLst>
      <p:ext uri="{BB962C8B-B14F-4D97-AF65-F5344CB8AC3E}">
        <p14:creationId xmlns:p14="http://schemas.microsoft.com/office/powerpoint/2010/main" val="2665906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Licensing – status and plans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3711750"/>
              </p:ext>
            </p:extLst>
          </p:nvPr>
        </p:nvGraphicFramePr>
        <p:xfrm>
          <a:off x="1412072" y="1617429"/>
          <a:ext cx="7260888" cy="370840"/>
        </p:xfrm>
        <a:graphic>
          <a:graphicData uri="http://schemas.openxmlformats.org/drawingml/2006/table">
            <a:tbl>
              <a:tblPr firstRow="1" bandRow="1">
                <a:tableStyleId>{5C22544A-7EE6-4342-B048-85BDC9FD1C3A}</a:tableStyleId>
              </a:tblPr>
              <a:tblGrid>
                <a:gridCol w="605074"/>
                <a:gridCol w="605074"/>
                <a:gridCol w="605074"/>
                <a:gridCol w="605074"/>
                <a:gridCol w="605074"/>
                <a:gridCol w="605074"/>
                <a:gridCol w="605074"/>
                <a:gridCol w="605074"/>
                <a:gridCol w="605074"/>
                <a:gridCol w="605074"/>
                <a:gridCol w="605074"/>
                <a:gridCol w="605074"/>
              </a:tblGrid>
              <a:tr h="370840">
                <a:tc>
                  <a:txBody>
                    <a:bodyPr/>
                    <a:lstStyle/>
                    <a:p>
                      <a:r>
                        <a:rPr lang="en-US" sz="1400" b="0" dirty="0" smtClean="0">
                          <a:solidFill>
                            <a:schemeClr val="tx1">
                              <a:lumMod val="50000"/>
                              <a:lumOff val="50000"/>
                            </a:schemeClr>
                          </a:solidFill>
                        </a:rPr>
                        <a:t>Jan</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Feb</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Mar</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Apr</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May</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Jun</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Jul</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Aug</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Sep</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Oct </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Nov</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lumMod val="50000"/>
                              <a:lumOff val="50000"/>
                            </a:schemeClr>
                          </a:solidFill>
                        </a:rPr>
                        <a:t>Dec</a:t>
                      </a:r>
                      <a:endParaRPr lang="en-US" sz="1400" b="0" dirty="0">
                        <a:solidFill>
                          <a:schemeClr val="tx1">
                            <a:lumMod val="50000"/>
                            <a:lumOff val="50000"/>
                          </a:schemeClr>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827157" y="1617429"/>
            <a:ext cx="793768" cy="338554"/>
          </a:xfrm>
          <a:prstGeom prst="rect">
            <a:avLst/>
          </a:prstGeom>
          <a:noFill/>
        </p:spPr>
        <p:txBody>
          <a:bodyPr wrap="square" lIns="91439" tIns="45719" rIns="91439" bIns="45719" rtlCol="0">
            <a:spAutoFit/>
          </a:bodyPr>
          <a:lstStyle/>
          <a:p>
            <a:r>
              <a:rPr lang="en-US" sz="1600" dirty="0">
                <a:solidFill>
                  <a:srgbClr val="7F7F7F"/>
                </a:solidFill>
              </a:rPr>
              <a:t>2014</a:t>
            </a:r>
          </a:p>
        </p:txBody>
      </p:sp>
      <p:grpSp>
        <p:nvGrpSpPr>
          <p:cNvPr id="63" name="Group 62"/>
          <p:cNvGrpSpPr/>
          <p:nvPr/>
        </p:nvGrpSpPr>
        <p:grpSpPr>
          <a:xfrm>
            <a:off x="275729" y="2047164"/>
            <a:ext cx="8868271" cy="4117273"/>
            <a:chOff x="275729" y="2047164"/>
            <a:chExt cx="8868271" cy="4957941"/>
          </a:xfrm>
        </p:grpSpPr>
        <p:grpSp>
          <p:nvGrpSpPr>
            <p:cNvPr id="14" name="Group 13"/>
            <p:cNvGrpSpPr/>
            <p:nvPr/>
          </p:nvGrpSpPr>
          <p:grpSpPr>
            <a:xfrm>
              <a:off x="1020752" y="4463390"/>
              <a:ext cx="7652208" cy="370619"/>
              <a:chOff x="1412072" y="2114009"/>
              <a:chExt cx="4439246" cy="370619"/>
            </a:xfrm>
          </p:grpSpPr>
          <p:sp>
            <p:nvSpPr>
              <p:cNvPr id="15" name="Rectangle 14"/>
              <p:cNvSpPr/>
              <p:nvPr/>
            </p:nvSpPr>
            <p:spPr>
              <a:xfrm>
                <a:off x="1412072" y="2155789"/>
                <a:ext cx="2358460"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TextBox 15"/>
              <p:cNvSpPr txBox="1"/>
              <p:nvPr/>
            </p:nvSpPr>
            <p:spPr>
              <a:xfrm>
                <a:off x="3872589" y="2114009"/>
                <a:ext cx="1978729" cy="370619"/>
              </a:xfrm>
              <a:prstGeom prst="rect">
                <a:avLst/>
              </a:prstGeom>
              <a:noFill/>
            </p:spPr>
            <p:txBody>
              <a:bodyPr wrap="square" rtlCol="0">
                <a:spAutoFit/>
              </a:bodyPr>
              <a:lstStyle/>
              <a:p>
                <a:r>
                  <a:rPr lang="en-US" sz="1400" dirty="0"/>
                  <a:t>Reviews and reports</a:t>
                </a:r>
              </a:p>
            </p:txBody>
          </p:sp>
        </p:grpSp>
        <p:grpSp>
          <p:nvGrpSpPr>
            <p:cNvPr id="20" name="Group 19"/>
            <p:cNvGrpSpPr/>
            <p:nvPr/>
          </p:nvGrpSpPr>
          <p:grpSpPr>
            <a:xfrm>
              <a:off x="3061720" y="2360875"/>
              <a:ext cx="2791247" cy="370619"/>
              <a:chOff x="1412072" y="2114009"/>
              <a:chExt cx="2791247" cy="370619"/>
            </a:xfrm>
          </p:grpSpPr>
          <p:sp>
            <p:nvSpPr>
              <p:cNvPr id="21" name="Rectangle 20"/>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2" name="TextBox 21"/>
              <p:cNvSpPr txBox="1"/>
              <p:nvPr/>
            </p:nvSpPr>
            <p:spPr>
              <a:xfrm>
                <a:off x="1674071" y="2114009"/>
                <a:ext cx="2529248" cy="370619"/>
              </a:xfrm>
              <a:prstGeom prst="rect">
                <a:avLst/>
              </a:prstGeom>
              <a:noFill/>
            </p:spPr>
            <p:txBody>
              <a:bodyPr wrap="square" rtlCol="0">
                <a:spAutoFit/>
              </a:bodyPr>
              <a:lstStyle/>
              <a:p>
                <a:r>
                  <a:rPr lang="en-US" sz="1400" dirty="0"/>
                  <a:t>SSM Opinion to Court</a:t>
                </a:r>
              </a:p>
            </p:txBody>
          </p:sp>
        </p:grpSp>
        <p:grpSp>
          <p:nvGrpSpPr>
            <p:cNvPr id="29" name="Group 28"/>
            <p:cNvGrpSpPr/>
            <p:nvPr/>
          </p:nvGrpSpPr>
          <p:grpSpPr>
            <a:xfrm>
              <a:off x="5086178" y="4801944"/>
              <a:ext cx="3876930" cy="370619"/>
              <a:chOff x="1412072" y="2114009"/>
              <a:chExt cx="3876930" cy="370619"/>
            </a:xfrm>
          </p:grpSpPr>
          <p:sp>
            <p:nvSpPr>
              <p:cNvPr id="30" name="Rectangle 29"/>
              <p:cNvSpPr/>
              <p:nvPr/>
            </p:nvSpPr>
            <p:spPr>
              <a:xfrm>
                <a:off x="1412072" y="2155789"/>
                <a:ext cx="766789"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1" name="TextBox 30"/>
              <p:cNvSpPr txBox="1"/>
              <p:nvPr/>
            </p:nvSpPr>
            <p:spPr>
              <a:xfrm>
                <a:off x="2237193" y="2114009"/>
                <a:ext cx="3051809" cy="370619"/>
              </a:xfrm>
              <a:prstGeom prst="rect">
                <a:avLst/>
              </a:prstGeom>
              <a:noFill/>
            </p:spPr>
            <p:txBody>
              <a:bodyPr wrap="square" rtlCol="0">
                <a:spAutoFit/>
              </a:bodyPr>
              <a:lstStyle/>
              <a:p>
                <a:r>
                  <a:rPr lang="en-US" sz="1400" dirty="0"/>
                  <a:t>Assessment</a:t>
                </a:r>
              </a:p>
            </p:txBody>
          </p:sp>
        </p:grpSp>
        <p:sp>
          <p:nvSpPr>
            <p:cNvPr id="35" name="TextBox 34"/>
            <p:cNvSpPr txBox="1"/>
            <p:nvPr/>
          </p:nvSpPr>
          <p:spPr>
            <a:xfrm>
              <a:off x="275730" y="2047164"/>
              <a:ext cx="2439793" cy="407680"/>
            </a:xfrm>
            <a:prstGeom prst="rect">
              <a:avLst/>
            </a:prstGeom>
            <a:noFill/>
          </p:spPr>
          <p:txBody>
            <a:bodyPr wrap="square" rtlCol="0">
              <a:spAutoFit/>
            </a:bodyPr>
            <a:lstStyle/>
            <a:p>
              <a:r>
                <a:rPr lang="en-US" sz="1600" dirty="0"/>
                <a:t>Environmental Court</a:t>
              </a:r>
            </a:p>
          </p:txBody>
        </p:sp>
        <p:grpSp>
          <p:nvGrpSpPr>
            <p:cNvPr id="36" name="Group 35"/>
            <p:cNvGrpSpPr/>
            <p:nvPr/>
          </p:nvGrpSpPr>
          <p:grpSpPr>
            <a:xfrm>
              <a:off x="3642977" y="2695108"/>
              <a:ext cx="2791247" cy="370619"/>
              <a:chOff x="1412072" y="2114009"/>
              <a:chExt cx="2791247" cy="370619"/>
            </a:xfrm>
          </p:grpSpPr>
          <p:sp>
            <p:nvSpPr>
              <p:cNvPr id="37" name="Rectangle 36"/>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8" name="TextBox 37"/>
              <p:cNvSpPr txBox="1"/>
              <p:nvPr/>
            </p:nvSpPr>
            <p:spPr>
              <a:xfrm>
                <a:off x="1674071" y="2114009"/>
                <a:ext cx="2529248" cy="370619"/>
              </a:xfrm>
              <a:prstGeom prst="rect">
                <a:avLst/>
              </a:prstGeom>
              <a:noFill/>
            </p:spPr>
            <p:txBody>
              <a:bodyPr wrap="square" rtlCol="0">
                <a:spAutoFit/>
              </a:bodyPr>
              <a:lstStyle/>
              <a:p>
                <a:r>
                  <a:rPr lang="en-US" sz="1400" dirty="0"/>
                  <a:t>Main Hearing April 25th</a:t>
                </a:r>
              </a:p>
            </p:txBody>
          </p:sp>
        </p:grpSp>
        <p:sp>
          <p:nvSpPr>
            <p:cNvPr id="41" name="TextBox 40"/>
            <p:cNvSpPr txBox="1"/>
            <p:nvPr/>
          </p:nvSpPr>
          <p:spPr>
            <a:xfrm>
              <a:off x="4558676" y="3022984"/>
              <a:ext cx="2529248" cy="370619"/>
            </a:xfrm>
            <a:prstGeom prst="rect">
              <a:avLst/>
            </a:prstGeom>
            <a:noFill/>
          </p:spPr>
          <p:txBody>
            <a:bodyPr wrap="square" rtlCol="0">
              <a:spAutoFit/>
            </a:bodyPr>
            <a:lstStyle/>
            <a:p>
              <a:r>
                <a:rPr lang="en-US" sz="1400" dirty="0"/>
                <a:t>Court ruling and permit   </a:t>
              </a:r>
            </a:p>
          </p:txBody>
        </p:sp>
        <p:sp>
          <p:nvSpPr>
            <p:cNvPr id="44" name="TextBox 43"/>
            <p:cNvSpPr txBox="1"/>
            <p:nvPr/>
          </p:nvSpPr>
          <p:spPr>
            <a:xfrm>
              <a:off x="4727698" y="3394146"/>
              <a:ext cx="2529248" cy="370619"/>
            </a:xfrm>
            <a:prstGeom prst="rect">
              <a:avLst/>
            </a:prstGeom>
            <a:noFill/>
          </p:spPr>
          <p:txBody>
            <a:bodyPr wrap="square" rtlCol="0">
              <a:spAutoFit/>
            </a:bodyPr>
            <a:lstStyle/>
            <a:p>
              <a:r>
                <a:rPr lang="en-US" sz="1400" dirty="0"/>
                <a:t>Ground break  June 2nd</a:t>
              </a:r>
            </a:p>
          </p:txBody>
        </p:sp>
        <p:sp>
          <p:nvSpPr>
            <p:cNvPr id="45" name="TextBox 44"/>
            <p:cNvSpPr txBox="1"/>
            <p:nvPr/>
          </p:nvSpPr>
          <p:spPr>
            <a:xfrm>
              <a:off x="275729" y="3732701"/>
              <a:ext cx="3536269" cy="407680"/>
            </a:xfrm>
            <a:prstGeom prst="rect">
              <a:avLst/>
            </a:prstGeom>
            <a:noFill/>
          </p:spPr>
          <p:txBody>
            <a:bodyPr wrap="square" rtlCol="0">
              <a:spAutoFit/>
            </a:bodyPr>
            <a:lstStyle/>
            <a:p>
              <a:r>
                <a:rPr lang="en-US" sz="1600" dirty="0"/>
                <a:t>Radiation Safety Authority (SSM)</a:t>
              </a:r>
            </a:p>
          </p:txBody>
        </p:sp>
        <p:sp>
          <p:nvSpPr>
            <p:cNvPr id="48" name="TextBox 47"/>
            <p:cNvSpPr txBox="1"/>
            <p:nvPr/>
          </p:nvSpPr>
          <p:spPr>
            <a:xfrm>
              <a:off x="1113728" y="4124836"/>
              <a:ext cx="6257036" cy="370619"/>
            </a:xfrm>
            <a:prstGeom prst="rect">
              <a:avLst/>
            </a:prstGeom>
            <a:noFill/>
          </p:spPr>
          <p:txBody>
            <a:bodyPr wrap="square" rtlCol="0">
              <a:spAutoFit/>
            </a:bodyPr>
            <a:lstStyle/>
            <a:p>
              <a:r>
                <a:rPr lang="en-US" sz="1400" dirty="0"/>
                <a:t>Public announcement: Info from ESS complete for construction permit </a:t>
              </a:r>
            </a:p>
          </p:txBody>
        </p:sp>
        <p:sp>
          <p:nvSpPr>
            <p:cNvPr id="51" name="TextBox 50"/>
            <p:cNvSpPr txBox="1"/>
            <p:nvPr/>
          </p:nvSpPr>
          <p:spPr>
            <a:xfrm>
              <a:off x="6114966" y="5116328"/>
              <a:ext cx="2529248" cy="370619"/>
            </a:xfrm>
            <a:prstGeom prst="rect">
              <a:avLst/>
            </a:prstGeom>
            <a:noFill/>
          </p:spPr>
          <p:txBody>
            <a:bodyPr wrap="square" rtlCol="0">
              <a:spAutoFit/>
            </a:bodyPr>
            <a:lstStyle/>
            <a:p>
              <a:r>
                <a:rPr lang="en-US" sz="1400" dirty="0"/>
                <a:t>Issue of permit to construct</a:t>
              </a:r>
            </a:p>
          </p:txBody>
        </p:sp>
        <p:grpSp>
          <p:nvGrpSpPr>
            <p:cNvPr id="52" name="Group 51"/>
            <p:cNvGrpSpPr/>
            <p:nvPr/>
          </p:nvGrpSpPr>
          <p:grpSpPr>
            <a:xfrm>
              <a:off x="7756312" y="5454882"/>
              <a:ext cx="1387688" cy="900603"/>
              <a:chOff x="1412072" y="2114009"/>
              <a:chExt cx="1624782" cy="900603"/>
            </a:xfrm>
          </p:grpSpPr>
          <p:sp>
            <p:nvSpPr>
              <p:cNvPr id="53" name="Rectangle 52"/>
              <p:cNvSpPr/>
              <p:nvPr/>
            </p:nvSpPr>
            <p:spPr>
              <a:xfrm>
                <a:off x="1412072" y="2155789"/>
                <a:ext cx="169022"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4" name="TextBox 53"/>
              <p:cNvSpPr txBox="1"/>
              <p:nvPr/>
            </p:nvSpPr>
            <p:spPr>
              <a:xfrm>
                <a:off x="1674071" y="2114009"/>
                <a:ext cx="1362783" cy="900603"/>
              </a:xfrm>
              <a:prstGeom prst="rect">
                <a:avLst/>
              </a:prstGeom>
              <a:noFill/>
            </p:spPr>
            <p:txBody>
              <a:bodyPr wrap="square" rtlCol="0">
                <a:spAutoFit/>
              </a:bodyPr>
              <a:lstStyle/>
              <a:p>
                <a:r>
                  <a:rPr lang="en-US" sz="1400" dirty="0"/>
                  <a:t>Start of concrete works</a:t>
                </a:r>
              </a:p>
            </p:txBody>
          </p:sp>
        </p:grpSp>
        <p:sp>
          <p:nvSpPr>
            <p:cNvPr id="55" name="TextBox 54"/>
            <p:cNvSpPr txBox="1"/>
            <p:nvPr/>
          </p:nvSpPr>
          <p:spPr>
            <a:xfrm>
              <a:off x="275730" y="6038010"/>
              <a:ext cx="3103482" cy="407680"/>
            </a:xfrm>
            <a:prstGeom prst="rect">
              <a:avLst/>
            </a:prstGeom>
            <a:noFill/>
          </p:spPr>
          <p:txBody>
            <a:bodyPr wrap="square" rtlCol="0">
              <a:spAutoFit/>
            </a:bodyPr>
            <a:lstStyle/>
            <a:p>
              <a:r>
                <a:rPr lang="en-US" sz="1600" dirty="0"/>
                <a:t>EU Notification, </a:t>
              </a:r>
              <a:r>
                <a:rPr lang="en-US" sz="1600" dirty="0" err="1"/>
                <a:t>Euratom</a:t>
              </a:r>
              <a:r>
                <a:rPr lang="en-US" sz="1600" dirty="0"/>
                <a:t> art 37</a:t>
              </a:r>
            </a:p>
          </p:txBody>
        </p:sp>
        <p:grpSp>
          <p:nvGrpSpPr>
            <p:cNvPr id="56" name="Group 55"/>
            <p:cNvGrpSpPr/>
            <p:nvPr/>
          </p:nvGrpSpPr>
          <p:grpSpPr>
            <a:xfrm>
              <a:off x="1491792" y="6375054"/>
              <a:ext cx="7652208" cy="630051"/>
              <a:chOff x="1412072" y="2114009"/>
              <a:chExt cx="4439246" cy="630051"/>
            </a:xfrm>
          </p:grpSpPr>
          <p:sp>
            <p:nvSpPr>
              <p:cNvPr id="57" name="Rectangle 56"/>
              <p:cNvSpPr/>
              <p:nvPr/>
            </p:nvSpPr>
            <p:spPr>
              <a:xfrm>
                <a:off x="1412072" y="2114009"/>
                <a:ext cx="2358460" cy="2506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~6 month process</a:t>
                </a:r>
              </a:p>
            </p:txBody>
          </p:sp>
          <p:sp>
            <p:nvSpPr>
              <p:cNvPr id="58" name="TextBox 57"/>
              <p:cNvSpPr txBox="1"/>
              <p:nvPr/>
            </p:nvSpPr>
            <p:spPr>
              <a:xfrm>
                <a:off x="3872589" y="2114009"/>
                <a:ext cx="1978729" cy="630051"/>
              </a:xfrm>
              <a:prstGeom prst="rect">
                <a:avLst/>
              </a:prstGeom>
              <a:noFill/>
            </p:spPr>
            <p:txBody>
              <a:bodyPr wrap="square" rtlCol="0">
                <a:spAutoFit/>
              </a:bodyPr>
              <a:lstStyle/>
              <a:p>
                <a:r>
                  <a:rPr lang="en-US" sz="1400" dirty="0" smtClean="0"/>
                  <a:t>EU Opinion </a:t>
                </a:r>
                <a:r>
                  <a:rPr lang="en-US" sz="1400" dirty="0"/>
                  <a:t>needed before permit for </a:t>
                </a:r>
                <a:br>
                  <a:rPr lang="en-US" sz="1400" dirty="0"/>
                </a:br>
                <a:r>
                  <a:rPr lang="en-US" sz="1400" dirty="0" smtClean="0"/>
                  <a:t>testing and operations</a:t>
                </a:r>
                <a:endParaRPr lang="en-US" sz="1400" dirty="0"/>
              </a:p>
            </p:txBody>
          </p:sp>
        </p:grpSp>
        <p:sp>
          <p:nvSpPr>
            <p:cNvPr id="60" name="Diamond 59"/>
            <p:cNvSpPr/>
            <p:nvPr/>
          </p:nvSpPr>
          <p:spPr>
            <a:xfrm>
              <a:off x="4465699" y="3394146"/>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1" name="Diamond 60"/>
            <p:cNvSpPr/>
            <p:nvPr/>
          </p:nvSpPr>
          <p:spPr>
            <a:xfrm>
              <a:off x="4275792" y="3057359"/>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2" name="Diamond 61"/>
            <p:cNvSpPr/>
            <p:nvPr/>
          </p:nvSpPr>
          <p:spPr>
            <a:xfrm>
              <a:off x="792207" y="4145702"/>
              <a:ext cx="261999" cy="33855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71" name="Diamond 70"/>
          <p:cNvSpPr/>
          <p:nvPr/>
        </p:nvSpPr>
        <p:spPr>
          <a:xfrm>
            <a:off x="5911300" y="4622550"/>
            <a:ext cx="261999" cy="281149"/>
          </a:xfrm>
          <a:prstGeom prst="diamond">
            <a:avLst/>
          </a:prstGeom>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600"/>
          </a:p>
        </p:txBody>
      </p:sp>
      <p:sp>
        <p:nvSpPr>
          <p:cNvPr id="72" name="TextBox 71"/>
          <p:cNvSpPr txBox="1"/>
          <p:nvPr/>
        </p:nvSpPr>
        <p:spPr>
          <a:xfrm>
            <a:off x="351816" y="6164438"/>
            <a:ext cx="8321145" cy="646331"/>
          </a:xfrm>
          <a:prstGeom prst="rect">
            <a:avLst/>
          </a:prstGeom>
          <a:noFill/>
        </p:spPr>
        <p:txBody>
          <a:bodyPr wrap="square" lIns="91439" tIns="45719" rIns="91439" bIns="45719" rtlCol="0">
            <a:spAutoFit/>
          </a:bodyPr>
          <a:lstStyle/>
          <a:p>
            <a:r>
              <a:rPr lang="en-US" dirty="0" smtClean="0">
                <a:solidFill>
                  <a:srgbClr val="0000FF"/>
                </a:solidFill>
              </a:rPr>
              <a:t>Swedish Environmental Court requires EU Opinion before main hearing.  ESS, with support of SSM and EU, is appealing this position. </a:t>
            </a:r>
            <a:r>
              <a:rPr lang="en-US" dirty="0" smtClean="0">
                <a:solidFill>
                  <a:srgbClr val="0000FF"/>
                </a:solidFill>
              </a:rPr>
              <a:t> Decision 10 March 2014.  </a:t>
            </a:r>
            <a:endParaRPr lang="en-US" dirty="0">
              <a:solidFill>
                <a:srgbClr val="0000FF"/>
              </a:solidFill>
            </a:endParaRPr>
          </a:p>
        </p:txBody>
      </p:sp>
    </p:spTree>
    <p:extLst>
      <p:ext uri="{BB962C8B-B14F-4D97-AF65-F5344CB8AC3E}">
        <p14:creationId xmlns:p14="http://schemas.microsoft.com/office/powerpoint/2010/main" val="399404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530551230"/>
              </p:ext>
            </p:extLst>
          </p:nvPr>
        </p:nvGraphicFramePr>
        <p:xfrm>
          <a:off x="160870" y="5357284"/>
          <a:ext cx="8627534" cy="1003300"/>
        </p:xfrm>
        <a:graphic>
          <a:graphicData uri="http://schemas.openxmlformats.org/presentationml/2006/ole">
            <mc:AlternateContent xmlns:mc="http://schemas.openxmlformats.org/markup-compatibility/2006">
              <mc:Choice xmlns:v="urn:schemas-microsoft-com:vml" Requires="v">
                <p:oleObj spid="_x0000_s2058" name="Worksheet" r:id="rId3" imgW="9042400" imgH="1003300" progId="Excel.Sheet.12">
                  <p:embed/>
                </p:oleObj>
              </mc:Choice>
              <mc:Fallback>
                <p:oleObj name="Worksheet" r:id="rId3" imgW="9042400" imgH="1003300" progId="Excel.Sheet.12">
                  <p:embed/>
                  <p:pic>
                    <p:nvPicPr>
                      <p:cNvPr id="0" name=""/>
                      <p:cNvPicPr/>
                      <p:nvPr/>
                    </p:nvPicPr>
                    <p:blipFill>
                      <a:blip r:embed="rId4"/>
                      <a:stretch>
                        <a:fillRect/>
                      </a:stretch>
                    </p:blipFill>
                    <p:spPr>
                      <a:xfrm>
                        <a:off x="160870" y="5357284"/>
                        <a:ext cx="8627534" cy="10033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Cash vs. In-kind</a:t>
            </a:r>
          </a:p>
        </p:txBody>
      </p:sp>
      <p:graphicFrame>
        <p:nvGraphicFramePr>
          <p:cNvPr id="4" name="Chart 3"/>
          <p:cNvGraphicFramePr>
            <a:graphicFrameLocks/>
          </p:cNvGraphicFramePr>
          <p:nvPr>
            <p:extLst>
              <p:ext uri="{D42A27DB-BD31-4B8C-83A1-F6EECF244321}">
                <p14:modId xmlns:p14="http://schemas.microsoft.com/office/powerpoint/2010/main" val="2732994448"/>
              </p:ext>
            </p:extLst>
          </p:nvPr>
        </p:nvGraphicFramePr>
        <p:xfrm>
          <a:off x="897469" y="1441533"/>
          <a:ext cx="7459135" cy="40956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30589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6" rIns="64274" bIns="32136"/>
          <a:lstStyle/>
          <a:p>
            <a:r>
              <a:rPr lang="en-US" dirty="0" smtClean="0">
                <a:solidFill>
                  <a:srgbClr val="FFFFFF"/>
                </a:solidFill>
                <a:cs typeface="Arial" charset="0"/>
              </a:rPr>
              <a:t>November review </a:t>
            </a:r>
            <a:r>
              <a:rPr lang="en-US" dirty="0">
                <a:solidFill>
                  <a:srgbClr val="FFFFFF"/>
                </a:solidFill>
                <a:cs typeface="Arial" charset="0"/>
              </a:rPr>
              <a:t>c</a:t>
            </a:r>
            <a:r>
              <a:rPr lang="en-US" dirty="0" smtClean="0">
                <a:solidFill>
                  <a:srgbClr val="FFFFFF"/>
                </a:solidFill>
                <a:cs typeface="Arial" charset="0"/>
              </a:rPr>
              <a:t>harge</a:t>
            </a:r>
            <a:endParaRPr lang="en-US" dirty="0">
              <a:solidFill>
                <a:srgbClr val="FFFFFF"/>
              </a:solidFill>
              <a:cs typeface="Arial" charset="0"/>
            </a:endParaRPr>
          </a:p>
        </p:txBody>
      </p:sp>
      <p:sp>
        <p:nvSpPr>
          <p:cNvPr id="4" name="Rectangle 3"/>
          <p:cNvSpPr/>
          <p:nvPr/>
        </p:nvSpPr>
        <p:spPr>
          <a:xfrm>
            <a:off x="2598713" y="5866975"/>
            <a:ext cx="6330615" cy="830968"/>
          </a:xfrm>
          <a:prstGeom prst="rect">
            <a:avLst/>
          </a:prstGeom>
        </p:spPr>
        <p:style>
          <a:lnRef idx="2">
            <a:schemeClr val="dk1"/>
          </a:lnRef>
          <a:fillRef idx="1">
            <a:schemeClr val="lt1"/>
          </a:fillRef>
          <a:effectRef idx="0">
            <a:schemeClr val="dk1"/>
          </a:effectRef>
          <a:fontRef idx="minor">
            <a:schemeClr val="dk1"/>
          </a:fontRef>
        </p:style>
        <p:txBody>
          <a:bodyPr wrap="square" lIns="91410" tIns="45706" rIns="91410" bIns="45706">
            <a:spAutoFit/>
          </a:bodyPr>
          <a:lstStyle/>
          <a:p>
            <a:pPr>
              <a:defRPr/>
            </a:pPr>
            <a:r>
              <a:rPr lang="en-GB" sz="1200" baseline="30000" dirty="0">
                <a:sym typeface="Symbol"/>
              </a:rPr>
              <a:t></a:t>
            </a:r>
            <a:r>
              <a:rPr lang="en-GB" sz="1200" dirty="0"/>
              <a:t> </a:t>
            </a:r>
            <a:r>
              <a:rPr lang="en-US" sz="1200" dirty="0"/>
              <a:t>A Performance Measurement Baseline (PMB) is an integrated work plan made up of a sequence of activities which cover the complete scope, cost and schedule of a project.  Once the PMB established and approved, the PMB can be used to evaluate actual cost and schedule performance to determine whether the project is meeting its planned scope, cost and schedule objectives.</a:t>
            </a:r>
          </a:p>
        </p:txBody>
      </p:sp>
      <p:pic>
        <p:nvPicPr>
          <p:cNvPr id="103427"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472" y="1599287"/>
            <a:ext cx="7726533" cy="453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38C62C7-F79B-CD4A-A5DF-5683BBEC4A65}" type="slidenum">
              <a:rPr lang="sv-SE" smtClean="0"/>
              <a:t>13</a:t>
            </a:fld>
            <a:endParaRPr lang="sv-SE" dirty="0"/>
          </a:p>
        </p:txBody>
      </p:sp>
    </p:spTree>
    <p:extLst>
      <p:ext uri="{BB962C8B-B14F-4D97-AF65-F5344CB8AC3E}">
        <p14:creationId xmlns:p14="http://schemas.microsoft.com/office/powerpoint/2010/main" val="26791132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8C62C7-F79B-CD4A-A5DF-5683BBEC4A65}" type="slidenum">
              <a:rPr lang="sv-SE" smtClean="0"/>
              <a:t>14</a:t>
            </a:fld>
            <a:endParaRPr lang="sv-SE" dirty="0"/>
          </a:p>
        </p:txBody>
      </p:sp>
      <p:sp>
        <p:nvSpPr>
          <p:cNvPr id="7" name="Rectangle 6"/>
          <p:cNvSpPr/>
          <p:nvPr/>
        </p:nvSpPr>
        <p:spPr>
          <a:xfrm>
            <a:off x="0" y="305717"/>
            <a:ext cx="9144000" cy="65522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p>
        </p:txBody>
      </p:sp>
      <p:pic>
        <p:nvPicPr>
          <p:cNvPr id="8" name="Picture 7" descr="Committee Members_13111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006" y="-246922"/>
            <a:ext cx="12174564" cy="8607039"/>
          </a:xfrm>
          <a:prstGeom prst="rect">
            <a:avLst/>
          </a:prstGeom>
        </p:spPr>
      </p:pic>
    </p:spTree>
    <p:extLst>
      <p:ext uri="{BB962C8B-B14F-4D97-AF65-F5344CB8AC3E}">
        <p14:creationId xmlns:p14="http://schemas.microsoft.com/office/powerpoint/2010/main" val="49918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50" y="274588"/>
            <a:ext cx="8228707" cy="665212"/>
          </a:xfrm>
        </p:spPr>
        <p:txBody>
          <a:bodyPr lIns="64274" tIns="32137" rIns="64274" bIns="32137"/>
          <a:lstStyle/>
          <a:p>
            <a:r>
              <a:rPr lang="en-US" dirty="0" smtClean="0">
                <a:solidFill>
                  <a:srgbClr val="FFFFFF"/>
                </a:solidFill>
                <a:cs typeface="Arial" charset="0"/>
              </a:rPr>
              <a:t>First impressions</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15</a:t>
            </a:fld>
            <a:endParaRPr lang="sv-SE" dirty="0"/>
          </a:p>
        </p:txBody>
      </p:sp>
      <p:sp>
        <p:nvSpPr>
          <p:cNvPr id="3" name="TextBox 2"/>
          <p:cNvSpPr txBox="1"/>
          <p:nvPr/>
        </p:nvSpPr>
        <p:spPr>
          <a:xfrm>
            <a:off x="495747" y="1824870"/>
            <a:ext cx="7773570" cy="4616649"/>
          </a:xfrm>
          <a:prstGeom prst="rect">
            <a:avLst/>
          </a:prstGeom>
          <a:noFill/>
        </p:spPr>
        <p:txBody>
          <a:bodyPr wrap="square" lIns="91424" tIns="45712" rIns="91424" bIns="45712" rtlCol="0">
            <a:spAutoFit/>
          </a:bodyPr>
          <a:lstStyle/>
          <a:p>
            <a:pPr marL="285699" indent="-285699">
              <a:buFontTx/>
              <a:buChar char="-"/>
            </a:pPr>
            <a:r>
              <a:rPr lang="en-US" dirty="0" smtClean="0"/>
              <a:t>The first ESS annual review took place at LUND the 12</a:t>
            </a:r>
            <a:r>
              <a:rPr lang="en-US" baseline="30000" dirty="0" smtClean="0"/>
              <a:t>th</a:t>
            </a:r>
            <a:r>
              <a:rPr lang="en-US" dirty="0" smtClean="0"/>
              <a:t>-14</a:t>
            </a:r>
            <a:r>
              <a:rPr lang="en-US" baseline="30000" dirty="0" smtClean="0"/>
              <a:t>th</a:t>
            </a:r>
            <a:r>
              <a:rPr lang="en-US" dirty="0" smtClean="0"/>
              <a:t> November 2013</a:t>
            </a:r>
          </a:p>
          <a:p>
            <a:pPr marL="285699" indent="-285699">
              <a:buFontTx/>
              <a:buChar char="-"/>
            </a:pPr>
            <a:r>
              <a:rPr lang="en-US" dirty="0" smtClean="0"/>
              <a:t>Present : ESS project team, 33 members of the review team organized in 7 subcommittees and 7 observers (see next slide for </a:t>
            </a:r>
            <a:r>
              <a:rPr lang="en-US" dirty="0"/>
              <a:t>d</a:t>
            </a:r>
            <a:r>
              <a:rPr lang="en-US" dirty="0" smtClean="0"/>
              <a:t>etails)</a:t>
            </a:r>
          </a:p>
          <a:p>
            <a:pPr marL="285699" indent="-285699">
              <a:buFontTx/>
              <a:buChar char="-"/>
            </a:pPr>
            <a:endParaRPr lang="en-US" dirty="0"/>
          </a:p>
          <a:p>
            <a:r>
              <a:rPr lang="en-US" sz="2400" b="1" dirty="0"/>
              <a:t>First impressions:</a:t>
            </a:r>
          </a:p>
          <a:p>
            <a:endParaRPr lang="en-US" dirty="0"/>
          </a:p>
          <a:p>
            <a:pPr marL="285699" indent="-285699">
              <a:buFontTx/>
              <a:buChar char="-"/>
            </a:pPr>
            <a:r>
              <a:rPr lang="en-US" dirty="0" smtClean="0"/>
              <a:t>The review committee congratulates the ESS team and its management for the quality of the material</a:t>
            </a:r>
            <a:r>
              <a:rPr lang="en-US" dirty="0"/>
              <a:t> </a:t>
            </a:r>
            <a:r>
              <a:rPr lang="en-US" dirty="0" smtClean="0"/>
              <a:t>and presentations submitted to the reviewers</a:t>
            </a:r>
          </a:p>
          <a:p>
            <a:pPr marL="285699" indent="-285699">
              <a:buFontTx/>
              <a:buChar char="-"/>
            </a:pPr>
            <a:r>
              <a:rPr lang="en-US" dirty="0" smtClean="0"/>
              <a:t>The ESS is now a real project from all points of view, well shaped and well organized. </a:t>
            </a:r>
            <a:r>
              <a:rPr lang="en-US" dirty="0"/>
              <a:t>ESS is now managing to the established </a:t>
            </a:r>
            <a:r>
              <a:rPr lang="en-US" dirty="0" smtClean="0"/>
              <a:t>baseline.</a:t>
            </a:r>
          </a:p>
          <a:p>
            <a:pPr marL="285699" indent="-285699">
              <a:buFontTx/>
              <a:buChar char="-"/>
            </a:pPr>
            <a:r>
              <a:rPr lang="en-US" dirty="0" smtClean="0"/>
              <a:t>A big effort was made in the last 10 months to build up an organization structure with names and clear responsibilities attached to it</a:t>
            </a:r>
          </a:p>
          <a:p>
            <a:pPr marL="285699" indent="-285699">
              <a:buFontTx/>
              <a:buChar char="-"/>
            </a:pPr>
            <a:r>
              <a:rPr lang="en-US" dirty="0" smtClean="0"/>
              <a:t>The management of the project is strong, well determined, motivated and success oriented. The ESS overall schedule foresees first protons on target in December 2019. The cost cap has been fixed to 1.843 </a:t>
            </a:r>
            <a:r>
              <a:rPr lang="en-US" dirty="0" err="1" smtClean="0"/>
              <a:t>Beuro</a:t>
            </a:r>
            <a:r>
              <a:rPr lang="en-US" dirty="0" smtClean="0"/>
              <a:t> (year 2013).</a:t>
            </a:r>
          </a:p>
          <a:p>
            <a:pPr marL="285699" indent="-285699">
              <a:buFontTx/>
              <a:buChar char="-"/>
            </a:pPr>
            <a:r>
              <a:rPr lang="en-US" b="1" dirty="0" smtClean="0"/>
              <a:t>ESS will start real construction work in June 2014 (ground break)</a:t>
            </a:r>
          </a:p>
        </p:txBody>
      </p:sp>
    </p:spTree>
    <p:extLst>
      <p:ext uri="{BB962C8B-B14F-4D97-AF65-F5344CB8AC3E}">
        <p14:creationId xmlns:p14="http://schemas.microsoft.com/office/powerpoint/2010/main" val="390449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smtClean="0">
                <a:solidFill>
                  <a:srgbClr val="FFFFFF"/>
                </a:solidFill>
                <a:cs typeface="Arial" charset="0"/>
              </a:rPr>
              <a:t>TOP 10 recommendations</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16</a:t>
            </a:fld>
            <a:endParaRPr lang="sv-SE" dirty="0"/>
          </a:p>
        </p:txBody>
      </p:sp>
      <p:sp>
        <p:nvSpPr>
          <p:cNvPr id="3" name="TextBox 2"/>
          <p:cNvSpPr txBox="1"/>
          <p:nvPr/>
        </p:nvSpPr>
        <p:spPr>
          <a:xfrm>
            <a:off x="340563" y="1410990"/>
            <a:ext cx="8643222" cy="5509201"/>
          </a:xfrm>
          <a:prstGeom prst="rect">
            <a:avLst/>
          </a:prstGeom>
          <a:noFill/>
        </p:spPr>
        <p:txBody>
          <a:bodyPr wrap="square" rtlCol="0">
            <a:spAutoFit/>
          </a:bodyPr>
          <a:lstStyle/>
          <a:p>
            <a:pPr marL="342900" indent="-342900">
              <a:buFont typeface="+mj-lt"/>
              <a:buAutoNum type="arabicParenR"/>
            </a:pPr>
            <a:r>
              <a:rPr lang="en-US" sz="1600" dirty="0" smtClean="0">
                <a:solidFill>
                  <a:srgbClr val="7F7F7F"/>
                </a:solidFill>
              </a:rPr>
              <a:t>Appoint a technical manager of the entire project, as a direct report to the CEO/DG (deputy DG?).</a:t>
            </a:r>
          </a:p>
          <a:p>
            <a:pPr marL="342900" indent="-342900">
              <a:buFont typeface="+mj-lt"/>
              <a:buAutoNum type="arabicParenR"/>
            </a:pPr>
            <a:endParaRPr lang="en-US" sz="1600" dirty="0"/>
          </a:p>
          <a:p>
            <a:pPr marL="342900" indent="-342900">
              <a:buFont typeface="+mj-lt"/>
              <a:buAutoNum type="arabicParenR"/>
            </a:pPr>
            <a:r>
              <a:rPr lang="en-US" sz="1600" b="1" dirty="0" smtClean="0"/>
              <a:t>Develop a plan to </a:t>
            </a:r>
            <a:r>
              <a:rPr lang="en-US" sz="1600" b="1" dirty="0"/>
              <a:t>m</a:t>
            </a:r>
            <a:r>
              <a:rPr lang="en-US" sz="1600" b="1" dirty="0" smtClean="0"/>
              <a:t>aximize the in-kind contributions to NSS </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Establish a clear process for freezing and enforcing controls to changes to interface </a:t>
            </a:r>
            <a:r>
              <a:rPr lang="en-US" sz="1600" dirty="0">
                <a:solidFill>
                  <a:schemeClr val="bg1">
                    <a:lumMod val="50000"/>
                  </a:schemeClr>
                </a:solidFill>
              </a:rPr>
              <a:t>requirements </a:t>
            </a:r>
            <a:r>
              <a:rPr lang="en-US" sz="1600" dirty="0" smtClean="0">
                <a:solidFill>
                  <a:schemeClr val="bg1">
                    <a:lumMod val="50000"/>
                  </a:schemeClr>
                </a:solidFill>
              </a:rPr>
              <a:t>to contain </a:t>
            </a:r>
            <a:r>
              <a:rPr lang="en-US" sz="1600" dirty="0">
                <a:solidFill>
                  <a:schemeClr val="bg1">
                    <a:lumMod val="50000"/>
                  </a:schemeClr>
                </a:solidFill>
              </a:rPr>
              <a:t>cost and schedule </a:t>
            </a:r>
            <a:r>
              <a:rPr lang="en-US" sz="1600" dirty="0" smtClean="0">
                <a:solidFill>
                  <a:schemeClr val="bg1">
                    <a:lumMod val="50000"/>
                  </a:schemeClr>
                </a:solidFill>
              </a:rPr>
              <a:t>impacts. CF is particularly urgent.</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b="1" dirty="0" smtClean="0">
                <a:solidFill>
                  <a:srgbClr val="000000"/>
                </a:solidFill>
              </a:rPr>
              <a:t>Reassess the entire staffing procedure and schedule.  Come up with a realistic plan.</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Put in place the </a:t>
            </a:r>
            <a:r>
              <a:rPr lang="en-US" sz="1600" dirty="0" smtClean="0">
                <a:solidFill>
                  <a:srgbClr val="7F7F7F"/>
                </a:solidFill>
              </a:rPr>
              <a:t>necessary</a:t>
            </a:r>
            <a:r>
              <a:rPr lang="en-US" sz="1600" dirty="0" smtClean="0">
                <a:solidFill>
                  <a:schemeClr val="bg1">
                    <a:lumMod val="50000"/>
                  </a:schemeClr>
                </a:solidFill>
              </a:rPr>
              <a:t> manpower and procedures for the procurements planned in 2014.</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b="1" dirty="0" smtClean="0">
                <a:solidFill>
                  <a:srgbClr val="000000"/>
                </a:solidFill>
              </a:rPr>
              <a:t>Solve the HR contract problems related to short, long time visitors and in-kind manpower.</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Relook at the assumption of beam line losses of 1W/m and establish consequences if different. </a:t>
            </a:r>
          </a:p>
          <a:p>
            <a:endParaRPr lang="en-US" sz="1600" dirty="0" smtClean="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Prepare a project plan for the ICS personnel safety system by April 2014.</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b="1" dirty="0" smtClean="0">
                <a:solidFill>
                  <a:srgbClr val="000000"/>
                </a:solidFill>
              </a:rPr>
              <a:t>Get the LOI process for in-kind ready  before April 2014.</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rgbClr val="7F7F7F"/>
                </a:solidFill>
              </a:rPr>
              <a:t>Confirm the exact responsibility of the host countries on CF procurements and contracts. </a:t>
            </a:r>
            <a:r>
              <a:rPr lang="en-US" sz="1600" dirty="0">
                <a:solidFill>
                  <a:srgbClr val="7F7F7F"/>
                </a:solidFill>
              </a:rPr>
              <a:t>E</a:t>
            </a:r>
            <a:r>
              <a:rPr lang="en-US" sz="1600" dirty="0" smtClean="0">
                <a:solidFill>
                  <a:srgbClr val="7F7F7F"/>
                </a:solidFill>
              </a:rPr>
              <a:t>nsure </a:t>
            </a:r>
            <a:r>
              <a:rPr lang="en-US" sz="1600" dirty="0">
                <a:solidFill>
                  <a:srgbClr val="7F7F7F"/>
                </a:solidFill>
              </a:rPr>
              <a:t>that the process for selecting the contractor is robust to limit the possibility of challenges that might cause unnecessary delays</a:t>
            </a:r>
            <a:r>
              <a:rPr lang="en-US" sz="1600" dirty="0" smtClean="0">
                <a:solidFill>
                  <a:srgbClr val="7F7F7F"/>
                </a:solidFill>
              </a:rPr>
              <a:t>.</a:t>
            </a:r>
          </a:p>
        </p:txBody>
      </p:sp>
    </p:spTree>
    <p:extLst>
      <p:ext uri="{BB962C8B-B14F-4D97-AF65-F5344CB8AC3E}">
        <p14:creationId xmlns:p14="http://schemas.microsoft.com/office/powerpoint/2010/main" val="29015204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26717" y="2739394"/>
            <a:ext cx="6910465" cy="4157557"/>
            <a:chOff x="3202172" y="2563918"/>
            <a:chExt cx="6910465" cy="4157557"/>
          </a:xfrm>
        </p:grpSpPr>
        <p:pic>
          <p:nvPicPr>
            <p:cNvPr id="6" name="Picture 5"/>
            <p:cNvPicPr/>
            <p:nvPr/>
          </p:nvPicPr>
          <p:blipFill rotWithShape="1">
            <a:blip r:embed="rId2" cstate="email">
              <a:extLst>
                <a:ext uri="{28A0092B-C50C-407E-A947-70E740481C1C}">
                  <a14:useLocalDpi xmlns:a14="http://schemas.microsoft.com/office/drawing/2010/main"/>
                </a:ext>
              </a:extLst>
            </a:blip>
            <a:srcRect t="14375"/>
            <a:stretch/>
          </p:blipFill>
          <p:spPr bwMode="auto">
            <a:xfrm>
              <a:off x="3202172" y="2563918"/>
              <a:ext cx="6910465" cy="4157557"/>
            </a:xfrm>
            <a:prstGeom prst="rect">
              <a:avLst/>
            </a:prstGeom>
            <a:noFill/>
            <a:ln>
              <a:noFill/>
            </a:ln>
            <a:extLst>
              <a:ext uri="{53640926-AAD7-44d8-BBD7-CCE9431645EC}">
                <a14:shadowObscured xmlns:a14="http://schemas.microsoft.com/office/drawing/2010/main"/>
              </a:ext>
            </a:extLst>
          </p:spPr>
        </p:pic>
        <p:cxnSp>
          <p:nvCxnSpPr>
            <p:cNvPr id="8" name="Straight Connector 7"/>
            <p:cNvCxnSpPr/>
            <p:nvPr/>
          </p:nvCxnSpPr>
          <p:spPr>
            <a:xfrm>
              <a:off x="6737839" y="4080113"/>
              <a:ext cx="0" cy="482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737839" y="4385828"/>
              <a:ext cx="1493378" cy="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01325" y="4048241"/>
              <a:ext cx="1681520" cy="338554"/>
            </a:xfrm>
            <a:prstGeom prst="rect">
              <a:avLst/>
            </a:prstGeom>
            <a:noFill/>
          </p:spPr>
          <p:txBody>
            <a:bodyPr wrap="square" rtlCol="0">
              <a:spAutoFit/>
            </a:bodyPr>
            <a:lstStyle/>
            <a:p>
              <a:r>
                <a:rPr lang="en-US" sz="1600" dirty="0" smtClean="0">
                  <a:solidFill>
                    <a:schemeClr val="accent1"/>
                  </a:solidFill>
                </a:rPr>
                <a:t>Initial User Ops</a:t>
              </a:r>
              <a:endParaRPr lang="en-US" sz="1600" dirty="0">
                <a:solidFill>
                  <a:schemeClr val="accent1"/>
                </a:solidFill>
              </a:endParaRPr>
            </a:p>
          </p:txBody>
        </p:sp>
      </p:grpSp>
      <p:sp>
        <p:nvSpPr>
          <p:cNvPr id="2" name="Title 1"/>
          <p:cNvSpPr>
            <a:spLocks noGrp="1"/>
          </p:cNvSpPr>
          <p:nvPr>
            <p:ph type="title"/>
          </p:nvPr>
        </p:nvSpPr>
        <p:spPr>
          <a:xfrm>
            <a:off x="457200" y="367079"/>
            <a:ext cx="8229600" cy="603264"/>
          </a:xfrm>
        </p:spPr>
        <p:txBody>
          <a:bodyPr lIns="85699" tIns="42850" rIns="85699" bIns="42850">
            <a:normAutofit fontScale="90000"/>
          </a:bodyPr>
          <a:lstStyle/>
          <a:p>
            <a:r>
              <a:rPr lang="en-US" sz="3400" dirty="0" smtClean="0"/>
              <a:t>Commissioning and operations</a:t>
            </a:r>
            <a:endParaRPr lang="en-US" sz="3600" dirty="0"/>
          </a:p>
        </p:txBody>
      </p:sp>
      <p:sp>
        <p:nvSpPr>
          <p:cNvPr id="3" name="Content Placeholder 2"/>
          <p:cNvSpPr>
            <a:spLocks noGrp="1"/>
          </p:cNvSpPr>
          <p:nvPr>
            <p:ph idx="1"/>
          </p:nvPr>
        </p:nvSpPr>
        <p:spPr>
          <a:xfrm>
            <a:off x="457200" y="1593380"/>
            <a:ext cx="8229600" cy="4525963"/>
          </a:xfrm>
        </p:spPr>
        <p:txBody>
          <a:bodyPr lIns="85699" tIns="42850" rIns="85699" bIns="42850"/>
          <a:lstStyle/>
          <a:p>
            <a:r>
              <a:rPr lang="en-US" b="1" dirty="0" smtClean="0">
                <a:solidFill>
                  <a:srgbClr val="000000"/>
                </a:solidFill>
              </a:rPr>
              <a:t>Criteria for start of Initial Operations: </a:t>
            </a:r>
            <a:r>
              <a:rPr lang="en-US" dirty="0" smtClean="0">
                <a:solidFill>
                  <a:srgbClr val="000000"/>
                </a:solidFill>
              </a:rPr>
              <a:t/>
            </a:r>
            <a:br>
              <a:rPr lang="en-US" dirty="0" smtClean="0">
                <a:solidFill>
                  <a:srgbClr val="000000"/>
                </a:solidFill>
              </a:rPr>
            </a:br>
            <a:r>
              <a:rPr lang="en-US" dirty="0" smtClean="0">
                <a:solidFill>
                  <a:srgbClr val="000000"/>
                </a:solidFill>
              </a:rPr>
              <a:t>Deliver a measurable number of moderated neutrons to an instrument. </a:t>
            </a:r>
          </a:p>
          <a:p>
            <a:r>
              <a:rPr lang="en-US" b="1" dirty="0" smtClean="0">
                <a:solidFill>
                  <a:srgbClr val="000000"/>
                </a:solidFill>
              </a:rPr>
              <a:t>										TDR Performance Goals</a:t>
            </a:r>
            <a:br>
              <a:rPr lang="en-US" b="1" dirty="0" smtClean="0">
                <a:solidFill>
                  <a:srgbClr val="000000"/>
                </a:solidFill>
              </a:rPr>
            </a:br>
            <a:r>
              <a:rPr lang="en-US" b="1" dirty="0" smtClean="0">
                <a:solidFill>
                  <a:srgbClr val="000000"/>
                </a:solidFill>
              </a:rPr>
              <a:t>Strategy</a:t>
            </a:r>
          </a:p>
          <a:p>
            <a:pPr marL="342900" indent="-342900">
              <a:buFont typeface="Arial"/>
              <a:buChar char="•"/>
            </a:pPr>
            <a:r>
              <a:rPr lang="en-US" dirty="0" smtClean="0">
                <a:solidFill>
                  <a:srgbClr val="000000"/>
                </a:solidFill>
              </a:rPr>
              <a:t>Initially keep radioactivity </a:t>
            </a:r>
            <a:br>
              <a:rPr lang="en-US" dirty="0" smtClean="0">
                <a:solidFill>
                  <a:srgbClr val="000000"/>
                </a:solidFill>
              </a:rPr>
            </a:br>
            <a:r>
              <a:rPr lang="en-US" dirty="0" smtClean="0">
                <a:solidFill>
                  <a:srgbClr val="000000"/>
                </a:solidFill>
              </a:rPr>
              <a:t>and doses low to allow </a:t>
            </a:r>
            <a:br>
              <a:rPr lang="en-US" dirty="0" smtClean="0">
                <a:solidFill>
                  <a:srgbClr val="000000"/>
                </a:solidFill>
              </a:rPr>
            </a:br>
            <a:r>
              <a:rPr lang="en-US" dirty="0" smtClean="0">
                <a:solidFill>
                  <a:srgbClr val="000000"/>
                </a:solidFill>
              </a:rPr>
              <a:t>hands on maintenance.  </a:t>
            </a:r>
          </a:p>
          <a:p>
            <a:pPr marL="342900" indent="-342900">
              <a:buFont typeface="Arial"/>
              <a:buChar char="•"/>
            </a:pPr>
            <a:r>
              <a:rPr lang="en-US" dirty="0" smtClean="0">
                <a:solidFill>
                  <a:srgbClr val="000000"/>
                </a:solidFill>
              </a:rPr>
              <a:t>Ramp up power quickly </a:t>
            </a:r>
            <a:br>
              <a:rPr lang="en-US" dirty="0" smtClean="0">
                <a:solidFill>
                  <a:srgbClr val="000000"/>
                </a:solidFill>
              </a:rPr>
            </a:br>
            <a:r>
              <a:rPr lang="en-US" dirty="0" smtClean="0">
                <a:solidFill>
                  <a:srgbClr val="000000"/>
                </a:solidFill>
              </a:rPr>
              <a:t>to find limitations and </a:t>
            </a:r>
            <a:br>
              <a:rPr lang="en-US" dirty="0" smtClean="0">
                <a:solidFill>
                  <a:srgbClr val="000000"/>
                </a:solidFill>
              </a:rPr>
            </a:br>
            <a:r>
              <a:rPr lang="en-US" dirty="0" smtClean="0">
                <a:solidFill>
                  <a:srgbClr val="000000"/>
                </a:solidFill>
              </a:rPr>
              <a:t>increase reliability</a:t>
            </a:r>
            <a:br>
              <a:rPr lang="en-US" dirty="0" smtClean="0">
                <a:solidFill>
                  <a:srgbClr val="000000"/>
                </a:solidFill>
              </a:rPr>
            </a:br>
            <a:r>
              <a:rPr lang="en-US" dirty="0" smtClean="0">
                <a:solidFill>
                  <a:srgbClr val="000000"/>
                </a:solidFill>
              </a:rPr>
              <a:t>before user operations</a:t>
            </a:r>
            <a:br>
              <a:rPr lang="en-US" dirty="0" smtClean="0">
                <a:solidFill>
                  <a:srgbClr val="000000"/>
                </a:solidFill>
              </a:rPr>
            </a:br>
            <a:r>
              <a:rPr lang="en-US" dirty="0" smtClean="0">
                <a:solidFill>
                  <a:srgbClr val="000000"/>
                </a:solidFill>
              </a:rPr>
              <a:t>start.</a:t>
            </a:r>
            <a:endParaRPr lang="en-US" dirty="0">
              <a:solidFill>
                <a:srgbClr val="000000"/>
              </a:solidFill>
            </a:endParaRPr>
          </a:p>
        </p:txBody>
      </p:sp>
    </p:spTree>
    <p:extLst>
      <p:ext uri="{BB962C8B-B14F-4D97-AF65-F5344CB8AC3E}">
        <p14:creationId xmlns:p14="http://schemas.microsoft.com/office/powerpoint/2010/main" val="1698368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10026"/>
            <a:ext cx="7139136" cy="1143000"/>
          </a:xfrm>
        </p:spPr>
        <p:txBody>
          <a:bodyPr/>
          <a:lstStyle/>
          <a:p>
            <a:r>
              <a:rPr lang="en-US" dirty="0" smtClean="0"/>
              <a:t>Initial Operations planning &amp; budget </a:t>
            </a:r>
            <a:endParaRPr lang="en-US" dirty="0"/>
          </a:p>
        </p:txBody>
      </p:sp>
      <p:sp>
        <p:nvSpPr>
          <p:cNvPr id="2" name="Content Placeholder 1"/>
          <p:cNvSpPr>
            <a:spLocks noGrp="1"/>
          </p:cNvSpPr>
          <p:nvPr>
            <p:ph idx="1"/>
          </p:nvPr>
        </p:nvSpPr>
        <p:spPr>
          <a:xfrm>
            <a:off x="569995" y="1516710"/>
            <a:ext cx="6536399" cy="4038981"/>
          </a:xfrm>
        </p:spPr>
        <p:txBody>
          <a:bodyPr>
            <a:normAutofit/>
          </a:bodyPr>
          <a:lstStyle/>
          <a:p>
            <a:pPr marL="0" indent="0">
              <a:buNone/>
            </a:pPr>
            <a:r>
              <a:rPr lang="en-US" sz="2000" dirty="0" smtClean="0"/>
              <a:t>Status of activity and resource planning for </a:t>
            </a:r>
            <a:r>
              <a:rPr lang="en-US" sz="2000" dirty="0"/>
              <a:t>t</a:t>
            </a:r>
            <a:r>
              <a:rPr lang="en-US" sz="2000" dirty="0" smtClean="0"/>
              <a:t>ransition to operations </a:t>
            </a:r>
          </a:p>
        </p:txBody>
      </p:sp>
      <p:graphicFrame>
        <p:nvGraphicFramePr>
          <p:cNvPr id="7" name="Chart 6"/>
          <p:cNvGraphicFramePr>
            <a:graphicFrameLocks/>
          </p:cNvGraphicFramePr>
          <p:nvPr>
            <p:extLst>
              <p:ext uri="{D42A27DB-BD31-4B8C-83A1-F6EECF244321}">
                <p14:modId xmlns:p14="http://schemas.microsoft.com/office/powerpoint/2010/main" val="3534247187"/>
              </p:ext>
            </p:extLst>
          </p:nvPr>
        </p:nvGraphicFramePr>
        <p:xfrm>
          <a:off x="569995" y="2265828"/>
          <a:ext cx="8202705" cy="4128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30854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71618" y="1728136"/>
            <a:ext cx="8572382" cy="4761809"/>
          </a:xfrm>
        </p:spPr>
        <p:txBody>
          <a:bodyPr/>
          <a:lstStyle/>
          <a:p>
            <a:pPr marL="287949" indent="-251956">
              <a:spcBef>
                <a:spcPts val="300"/>
              </a:spcBef>
              <a:spcAft>
                <a:spcPts val="1500"/>
              </a:spcAft>
            </a:pPr>
            <a:r>
              <a:rPr lang="en-GB" sz="2000" b="1" dirty="0">
                <a:solidFill>
                  <a:srgbClr val="000000"/>
                </a:solidFill>
              </a:rPr>
              <a:t>1</a:t>
            </a:r>
            <a:r>
              <a:rPr lang="en-GB" sz="2000" b="1" baseline="30000" dirty="0">
                <a:solidFill>
                  <a:srgbClr val="000000"/>
                </a:solidFill>
              </a:rPr>
              <a:t>st</a:t>
            </a:r>
            <a:r>
              <a:rPr lang="en-GB" sz="2000" b="1" dirty="0">
                <a:solidFill>
                  <a:srgbClr val="000000"/>
                </a:solidFill>
              </a:rPr>
              <a:t> Annual Review </a:t>
            </a:r>
            <a:r>
              <a:rPr lang="en-GB" sz="2000" b="1" dirty="0" smtClean="0">
                <a:solidFill>
                  <a:srgbClr val="000000"/>
                </a:solidFill>
              </a:rPr>
              <a:t>action </a:t>
            </a:r>
            <a:r>
              <a:rPr lang="en-GB" sz="2000" b="1" dirty="0">
                <a:solidFill>
                  <a:srgbClr val="000000"/>
                </a:solidFill>
              </a:rPr>
              <a:t>plans</a:t>
            </a:r>
          </a:p>
          <a:p>
            <a:pPr marL="287949" indent="-251956">
              <a:spcBef>
                <a:spcPts val="300"/>
              </a:spcBef>
              <a:spcAft>
                <a:spcPts val="1500"/>
              </a:spcAft>
            </a:pPr>
            <a:r>
              <a:rPr lang="en-GB" sz="2000" dirty="0">
                <a:solidFill>
                  <a:srgbClr val="000000"/>
                </a:solidFill>
              </a:rPr>
              <a:t>Letters of Intent or Agreements with Member </a:t>
            </a:r>
            <a:r>
              <a:rPr lang="en-GB" sz="2000" dirty="0" smtClean="0">
                <a:solidFill>
                  <a:srgbClr val="000000"/>
                </a:solidFill>
              </a:rPr>
              <a:t>countries </a:t>
            </a:r>
            <a:r>
              <a:rPr lang="en-GB" sz="2000" dirty="0" smtClean="0">
                <a:solidFill>
                  <a:srgbClr val="000000"/>
                </a:solidFill>
                <a:latin typeface="Wingdings"/>
                <a:ea typeface="Wingdings"/>
                <a:cs typeface="Wingdings"/>
                <a:sym typeface="Wingdings"/>
              </a:rPr>
              <a:t></a:t>
            </a:r>
            <a:r>
              <a:rPr lang="en-GB" sz="2000" dirty="0" smtClean="0">
                <a:solidFill>
                  <a:srgbClr val="000000"/>
                </a:solidFill>
                <a:latin typeface="ＭＳ ゴシック"/>
                <a:ea typeface="ＭＳ ゴシック"/>
                <a:cs typeface="ＭＳ ゴシック"/>
                <a:sym typeface="Wingdings"/>
              </a:rPr>
              <a:t>☐☐☐….</a:t>
            </a:r>
            <a:endParaRPr lang="en-GB" sz="2000" dirty="0">
              <a:solidFill>
                <a:srgbClr val="000000"/>
              </a:solidFill>
            </a:endParaRPr>
          </a:p>
          <a:p>
            <a:pPr marL="287949" indent="-251956">
              <a:spcBef>
                <a:spcPts val="300"/>
              </a:spcBef>
              <a:spcAft>
                <a:spcPts val="1500"/>
              </a:spcAft>
            </a:pPr>
            <a:r>
              <a:rPr lang="en-GB" sz="2000" dirty="0">
                <a:solidFill>
                  <a:srgbClr val="000000"/>
                </a:solidFill>
              </a:rPr>
              <a:t>Demonstrate accelerator and target station technology readiness </a:t>
            </a:r>
            <a:br>
              <a:rPr lang="en-GB" sz="2000" dirty="0">
                <a:solidFill>
                  <a:srgbClr val="000000"/>
                </a:solidFill>
              </a:rPr>
            </a:br>
            <a:r>
              <a:rPr lang="en-GB" sz="2000" dirty="0" smtClean="0">
                <a:solidFill>
                  <a:srgbClr val="000000"/>
                </a:solidFill>
              </a:rPr>
              <a:t>– </a:t>
            </a:r>
            <a:r>
              <a:rPr lang="en-GB" sz="2000" dirty="0">
                <a:solidFill>
                  <a:srgbClr val="000000"/>
                </a:solidFill>
              </a:rPr>
              <a:t>key </a:t>
            </a:r>
            <a:r>
              <a:rPr lang="en-GB" sz="2000" dirty="0" smtClean="0">
                <a:solidFill>
                  <a:srgbClr val="000000"/>
                </a:solidFill>
              </a:rPr>
              <a:t>interfaces </a:t>
            </a:r>
            <a:r>
              <a:rPr lang="en-GB" sz="2000" dirty="0">
                <a:solidFill>
                  <a:srgbClr val="000000"/>
                </a:solidFill>
              </a:rPr>
              <a:t>resolved for a civil construction </a:t>
            </a:r>
            <a:r>
              <a:rPr lang="en-GB" sz="2000" dirty="0" smtClean="0">
                <a:solidFill>
                  <a:srgbClr val="000000"/>
                </a:solidFill>
              </a:rPr>
              <a:t>start</a:t>
            </a:r>
            <a:endParaRPr lang="en-GB" sz="2000" dirty="0">
              <a:solidFill>
                <a:srgbClr val="000000"/>
              </a:solidFill>
            </a:endParaRPr>
          </a:p>
          <a:p>
            <a:pPr marL="287949" indent="-251956">
              <a:spcBef>
                <a:spcPts val="300"/>
              </a:spcBef>
              <a:spcAft>
                <a:spcPts val="1500"/>
              </a:spcAft>
            </a:pPr>
            <a:r>
              <a:rPr lang="en-GB" sz="2000" dirty="0">
                <a:solidFill>
                  <a:srgbClr val="000000"/>
                </a:solidFill>
              </a:rPr>
              <a:t>Continue engagement of the scientific user community and </a:t>
            </a:r>
            <a:br>
              <a:rPr lang="en-GB" sz="2000" dirty="0">
                <a:solidFill>
                  <a:srgbClr val="000000"/>
                </a:solidFill>
              </a:rPr>
            </a:br>
            <a:r>
              <a:rPr lang="en-GB" sz="2000" dirty="0">
                <a:solidFill>
                  <a:srgbClr val="000000"/>
                </a:solidFill>
              </a:rPr>
              <a:t>select initial instruments for engineering development </a:t>
            </a:r>
            <a:br>
              <a:rPr lang="en-GB" sz="2000" dirty="0">
                <a:solidFill>
                  <a:srgbClr val="000000"/>
                </a:solidFill>
              </a:rPr>
            </a:br>
            <a:r>
              <a:rPr lang="en-GB" sz="2000" dirty="0">
                <a:solidFill>
                  <a:srgbClr val="000000"/>
                </a:solidFill>
              </a:rPr>
              <a:t>– first three instruments in 2013, additional instruments in 2014</a:t>
            </a:r>
          </a:p>
          <a:p>
            <a:pPr marL="287949" indent="-251956">
              <a:spcBef>
                <a:spcPts val="300"/>
              </a:spcBef>
              <a:spcAft>
                <a:spcPts val="1500"/>
              </a:spcAft>
            </a:pPr>
            <a:r>
              <a:rPr lang="en-GB" sz="2000" dirty="0">
                <a:solidFill>
                  <a:srgbClr val="000000"/>
                </a:solidFill>
              </a:rPr>
              <a:t>Select conventional facilities partner company/start final design in Feb </a:t>
            </a:r>
            <a:r>
              <a:rPr lang="en-GB" sz="2000" dirty="0" smtClean="0">
                <a:solidFill>
                  <a:srgbClr val="000000"/>
                </a:solidFill>
              </a:rPr>
              <a:t>2014 </a:t>
            </a:r>
            <a:r>
              <a:rPr lang="en-GB" sz="2000" dirty="0" smtClean="0">
                <a:solidFill>
                  <a:srgbClr val="000000"/>
                </a:solidFill>
                <a:latin typeface="Wingdings"/>
                <a:ea typeface="Wingdings"/>
                <a:cs typeface="Wingdings"/>
                <a:sym typeface="Wingdings"/>
              </a:rPr>
              <a:t></a:t>
            </a:r>
            <a:endParaRPr lang="en-GB" sz="2000" dirty="0">
              <a:solidFill>
                <a:srgbClr val="000000"/>
              </a:solidFill>
            </a:endParaRPr>
          </a:p>
          <a:p>
            <a:pPr marL="287949" indent="-251956">
              <a:spcBef>
                <a:spcPts val="300"/>
              </a:spcBef>
              <a:spcAft>
                <a:spcPts val="1500"/>
              </a:spcAft>
            </a:pPr>
            <a:r>
              <a:rPr lang="en-GB" sz="2000" dirty="0">
                <a:solidFill>
                  <a:srgbClr val="000000"/>
                </a:solidFill>
              </a:rPr>
              <a:t>Secure license and permits for facility construction and establish Project Performance Measurement Baseline by May </a:t>
            </a:r>
            <a:r>
              <a:rPr lang="en-GB" sz="2000" dirty="0" smtClean="0">
                <a:solidFill>
                  <a:srgbClr val="000000"/>
                </a:solidFill>
              </a:rPr>
              <a:t>2014</a:t>
            </a:r>
            <a:endParaRPr lang="en-GB" sz="2000" dirty="0">
              <a:solidFill>
                <a:srgbClr val="000000"/>
              </a:solidFill>
            </a:endParaRPr>
          </a:p>
          <a:p>
            <a:pPr marL="287949" indent="-251956">
              <a:spcBef>
                <a:spcPts val="300"/>
              </a:spcBef>
              <a:spcAft>
                <a:spcPts val="1500"/>
              </a:spcAft>
            </a:pPr>
            <a:r>
              <a:rPr lang="en-GB" sz="2000" b="1" dirty="0">
                <a:solidFill>
                  <a:srgbClr val="000000"/>
                </a:solidFill>
              </a:rPr>
              <a:t>Start facility construction!</a:t>
            </a:r>
          </a:p>
        </p:txBody>
      </p:sp>
      <p:sp>
        <p:nvSpPr>
          <p:cNvPr id="8" name="Rubrik 7"/>
          <p:cNvSpPr>
            <a:spLocks noGrp="1"/>
          </p:cNvSpPr>
          <p:nvPr>
            <p:ph type="title"/>
          </p:nvPr>
        </p:nvSpPr>
        <p:spPr/>
        <p:txBody>
          <a:bodyPr/>
          <a:lstStyle/>
          <a:p>
            <a:r>
              <a:rPr lang="sv-SE" dirty="0" smtClean="0"/>
              <a:t>1st </a:t>
            </a:r>
            <a:r>
              <a:rPr lang="sv-SE" dirty="0" err="1" smtClean="0"/>
              <a:t>six</a:t>
            </a:r>
            <a:r>
              <a:rPr lang="sv-SE" dirty="0" smtClean="0"/>
              <a:t> </a:t>
            </a:r>
            <a:r>
              <a:rPr lang="sv-SE" dirty="0" err="1" smtClean="0"/>
              <a:t>months</a:t>
            </a:r>
            <a:r>
              <a:rPr lang="sv-SE" dirty="0" smtClean="0"/>
              <a:t> </a:t>
            </a:r>
            <a:r>
              <a:rPr lang="sv-SE" dirty="0" err="1" smtClean="0"/>
              <a:t>of</a:t>
            </a:r>
            <a:r>
              <a:rPr lang="sv-SE" smtClean="0"/>
              <a:t> 2014</a:t>
            </a:r>
            <a:endParaRPr lang="sv-SE" dirty="0"/>
          </a:p>
        </p:txBody>
      </p:sp>
    </p:spTree>
    <p:extLst>
      <p:ext uri="{BB962C8B-B14F-4D97-AF65-F5344CB8AC3E}">
        <p14:creationId xmlns:p14="http://schemas.microsoft.com/office/powerpoint/2010/main" val="11137797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60672" y="1955802"/>
            <a:ext cx="7564686" cy="4203699"/>
          </a:xfrm>
        </p:spPr>
        <p:txBody>
          <a:bodyPr/>
          <a:lstStyle/>
          <a:p>
            <a:pPr>
              <a:lnSpc>
                <a:spcPct val="90000"/>
              </a:lnSpc>
            </a:pPr>
            <a:r>
              <a:rPr lang="en-GB" dirty="0" smtClean="0"/>
              <a:t>Technical Progress, Funding, and 2014 Milestones</a:t>
            </a:r>
          </a:p>
          <a:p>
            <a:pPr>
              <a:lnSpc>
                <a:spcPct val="90000"/>
              </a:lnSpc>
            </a:pPr>
            <a:r>
              <a:rPr lang="en-GB" dirty="0" smtClean="0"/>
              <a:t>Licensing and Civil Construction</a:t>
            </a:r>
          </a:p>
          <a:p>
            <a:pPr>
              <a:lnSpc>
                <a:spcPct val="90000"/>
              </a:lnSpc>
            </a:pPr>
            <a:r>
              <a:rPr lang="en-GB" dirty="0" smtClean="0"/>
              <a:t>Construction Preparations and In-kind Goals</a:t>
            </a:r>
          </a:p>
          <a:p>
            <a:pPr>
              <a:lnSpc>
                <a:spcPct val="90000"/>
              </a:lnSpc>
            </a:pPr>
            <a:r>
              <a:rPr lang="en-GB" dirty="0" smtClean="0"/>
              <a:t>1</a:t>
            </a:r>
            <a:r>
              <a:rPr lang="en-GB" baseline="30000" dirty="0" smtClean="0"/>
              <a:t>st</a:t>
            </a:r>
            <a:r>
              <a:rPr lang="en-GB" dirty="0" smtClean="0"/>
              <a:t> </a:t>
            </a:r>
            <a:r>
              <a:rPr lang="en-GB" dirty="0"/>
              <a:t>Annual Review Results</a:t>
            </a:r>
          </a:p>
          <a:p>
            <a:pPr>
              <a:lnSpc>
                <a:spcPct val="90000"/>
              </a:lnSpc>
            </a:pPr>
            <a:r>
              <a:rPr lang="en-GB" dirty="0" smtClean="0"/>
              <a:t>Planning for </a:t>
            </a:r>
            <a:r>
              <a:rPr lang="en-GB" dirty="0"/>
              <a:t>Initial Operations and Ramp-up </a:t>
            </a:r>
            <a:r>
              <a:rPr lang="en-GB" dirty="0" smtClean="0"/>
              <a:t>Phase</a:t>
            </a:r>
          </a:p>
          <a:p>
            <a:pPr>
              <a:lnSpc>
                <a:spcPct val="90000"/>
              </a:lnSpc>
            </a:pPr>
            <a:r>
              <a:rPr lang="en-GB" dirty="0" smtClean="0"/>
              <a:t>Status of Instrument Proposals (if time allows)</a:t>
            </a:r>
          </a:p>
        </p:txBody>
      </p:sp>
      <p:sp>
        <p:nvSpPr>
          <p:cNvPr id="8" name="Rubrik 7"/>
          <p:cNvSpPr>
            <a:spLocks noGrp="1"/>
          </p:cNvSpPr>
          <p:nvPr>
            <p:ph type="title"/>
          </p:nvPr>
        </p:nvSpPr>
        <p:spPr/>
        <p:txBody>
          <a:bodyPr/>
          <a:lstStyle/>
          <a:p>
            <a:r>
              <a:rPr lang="sv-SE" dirty="0"/>
              <a:t>Outline</a:t>
            </a:r>
          </a:p>
        </p:txBody>
      </p:sp>
    </p:spTree>
    <p:extLst>
      <p:ext uri="{BB962C8B-B14F-4D97-AF65-F5344CB8AC3E}">
        <p14:creationId xmlns:p14="http://schemas.microsoft.com/office/powerpoint/2010/main" val="10381027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eaLnBrk="1">
              <a:defRPr/>
            </a:pPr>
            <a:r>
              <a:rPr lang="en-US" smtClean="0"/>
              <a:t>Enhanced flux neutron moderators</a:t>
            </a:r>
          </a:p>
        </p:txBody>
      </p:sp>
      <p:sp>
        <p:nvSpPr>
          <p:cNvPr id="8194" name="Rectangle 2"/>
          <p:cNvSpPr>
            <a:spLocks noGrp="1"/>
          </p:cNvSpPr>
          <p:nvPr>
            <p:ph type="body" idx="1"/>
          </p:nvPr>
        </p:nvSpPr>
        <p:spPr bwMode="auto">
          <a:xfrm>
            <a:off x="194311" y="1641422"/>
            <a:ext cx="5408631" cy="527528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numCol="1" anchor="t" anchorCtr="0" compatLnSpc="1">
            <a:prstTxWarp prst="textNoShape">
              <a:avLst/>
            </a:prstTxWarp>
          </a:bodyPr>
          <a:lstStyle/>
          <a:p>
            <a:pPr marL="311465" indent="-311465" defTabSz="415763">
              <a:spcBef>
                <a:spcPts val="450"/>
              </a:spcBef>
              <a:buClr>
                <a:srgbClr val="000000"/>
              </a:buClr>
              <a:buFontTx/>
              <a:buChar char="•"/>
              <a:defRPr/>
            </a:pPr>
            <a:r>
              <a:rPr lang="en-US" dirty="0">
                <a:solidFill>
                  <a:srgbClr val="000000"/>
                </a:solidFill>
                <a:latin typeface="Arial" charset="0"/>
                <a:cs typeface="Arial" charset="0"/>
                <a:sym typeface="Arial" charset="0"/>
              </a:rPr>
              <a:t>New moderator </a:t>
            </a:r>
            <a:r>
              <a:rPr lang="en-US" dirty="0" smtClean="0">
                <a:solidFill>
                  <a:srgbClr val="000000"/>
                </a:solidFill>
                <a:latin typeface="Arial" charset="0"/>
                <a:cs typeface="Arial" charset="0"/>
                <a:sym typeface="Arial" charset="0"/>
              </a:rPr>
              <a:t>concept </a:t>
            </a:r>
            <a:endParaRPr lang="en-US" dirty="0">
              <a:solidFill>
                <a:srgbClr val="000000"/>
              </a:solidFill>
              <a:latin typeface="Arial" charset="0"/>
              <a:cs typeface="Arial" charset="0"/>
              <a:sym typeface="Arial" charset="0"/>
            </a:endParaRP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Mechanism understood  </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Works for all neutron sources, including reactors</a:t>
            </a:r>
          </a:p>
          <a:p>
            <a:pPr marL="677221" lvl="1" indent="-261459" defTabSz="415763">
              <a:spcBef>
                <a:spcPts val="360"/>
              </a:spcBef>
              <a:buClr>
                <a:srgbClr val="000000"/>
              </a:buClr>
              <a:buFontTx/>
              <a:buChar char="–"/>
              <a:defRPr/>
            </a:pPr>
            <a:endParaRPr lang="en-US" sz="800" dirty="0">
              <a:solidFill>
                <a:srgbClr val="000000"/>
              </a:solidFill>
              <a:latin typeface="Arial" charset="0"/>
              <a:ea typeface="ＭＳ Ｐゴシック" charset="0"/>
              <a:cs typeface="Arial" charset="0"/>
              <a:sym typeface="Arial" charset="0"/>
            </a:endParaRPr>
          </a:p>
          <a:p>
            <a:pPr marL="311465" indent="-311465" defTabSz="415763">
              <a:spcBef>
                <a:spcPts val="450"/>
              </a:spcBef>
              <a:buClr>
                <a:srgbClr val="000000"/>
              </a:buClr>
              <a:buFontTx/>
              <a:buChar char="•"/>
              <a:defRPr/>
            </a:pPr>
            <a:r>
              <a:rPr lang="en-US" dirty="0" smtClean="0">
                <a:solidFill>
                  <a:srgbClr val="000000"/>
                </a:solidFill>
                <a:latin typeface="Arial" charset="0"/>
                <a:cs typeface="Arial" charset="0"/>
                <a:sym typeface="Arial" charset="0"/>
              </a:rPr>
              <a:t>Harmonization </a:t>
            </a:r>
            <a:r>
              <a:rPr lang="en-US" dirty="0">
                <a:solidFill>
                  <a:srgbClr val="000000"/>
                </a:solidFill>
                <a:latin typeface="Arial" charset="0"/>
                <a:cs typeface="Arial" charset="0"/>
                <a:sym typeface="Arial" charset="0"/>
              </a:rPr>
              <a:t>with </a:t>
            </a:r>
            <a:r>
              <a:rPr lang="en-US" dirty="0" smtClean="0">
                <a:solidFill>
                  <a:srgbClr val="000000"/>
                </a:solidFill>
                <a:latin typeface="Arial" charset="0"/>
                <a:cs typeface="Arial" charset="0"/>
                <a:sym typeface="Arial" charset="0"/>
              </a:rPr>
              <a:t>instrument </a:t>
            </a:r>
            <a:r>
              <a:rPr lang="en-US" dirty="0">
                <a:solidFill>
                  <a:srgbClr val="000000"/>
                </a:solidFill>
                <a:latin typeface="Arial" charset="0"/>
                <a:cs typeface="Arial" charset="0"/>
                <a:sym typeface="Arial" charset="0"/>
              </a:rPr>
              <a:t>s</a:t>
            </a:r>
            <a:r>
              <a:rPr lang="en-US" dirty="0" smtClean="0">
                <a:solidFill>
                  <a:srgbClr val="000000"/>
                </a:solidFill>
                <a:latin typeface="Arial" charset="0"/>
                <a:cs typeface="Arial" charset="0"/>
                <a:sym typeface="Arial" charset="0"/>
              </a:rPr>
              <a:t>uite</a:t>
            </a:r>
            <a:endParaRPr lang="en-US" dirty="0">
              <a:solidFill>
                <a:srgbClr val="000000"/>
              </a:solidFill>
              <a:latin typeface="Arial" charset="0"/>
              <a:cs typeface="Arial" charset="0"/>
              <a:sym typeface="Arial" charset="0"/>
            </a:endParaRP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Complex optimization is in progress for the potential instrument suite and sample sizes </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Collaboration within ESS (Instruments and Target) and with the Instrument Consortia from our partners</a:t>
            </a:r>
          </a:p>
          <a:p>
            <a:pPr marL="677221" lvl="1" indent="-261459" defTabSz="415763">
              <a:spcBef>
                <a:spcPts val="360"/>
              </a:spcBef>
              <a:buClr>
                <a:srgbClr val="000000"/>
              </a:buClr>
              <a:buFontTx/>
              <a:buChar char="–"/>
              <a:defRPr/>
            </a:pPr>
            <a:endParaRPr lang="en-US" sz="800" dirty="0">
              <a:solidFill>
                <a:srgbClr val="000000"/>
              </a:solidFill>
              <a:latin typeface="Arial" charset="0"/>
              <a:ea typeface="ＭＳ Ｐゴシック" charset="0"/>
              <a:cs typeface="Arial" charset="0"/>
              <a:sym typeface="Arial" charset="0"/>
            </a:endParaRPr>
          </a:p>
          <a:p>
            <a:pPr marL="311465" indent="-311465" defTabSz="415763">
              <a:spcBef>
                <a:spcPts val="450"/>
              </a:spcBef>
              <a:buClr>
                <a:srgbClr val="000000"/>
              </a:buClr>
              <a:buFontTx/>
              <a:buChar char="•"/>
              <a:defRPr/>
            </a:pPr>
            <a:r>
              <a:rPr lang="en-US" dirty="0">
                <a:solidFill>
                  <a:srgbClr val="000000"/>
                </a:solidFill>
                <a:latin typeface="Arial" charset="0"/>
                <a:cs typeface="Arial" charset="0"/>
                <a:sym typeface="Arial" charset="0"/>
              </a:rPr>
              <a:t>Timeline and </a:t>
            </a:r>
            <a:r>
              <a:rPr lang="en-US" dirty="0" smtClean="0">
                <a:solidFill>
                  <a:srgbClr val="000000"/>
                </a:solidFill>
                <a:latin typeface="Arial" charset="0"/>
                <a:cs typeface="Arial" charset="0"/>
                <a:sym typeface="Arial" charset="0"/>
              </a:rPr>
              <a:t>milestones</a:t>
            </a:r>
            <a:endParaRPr lang="en-US" dirty="0">
              <a:solidFill>
                <a:srgbClr val="000000"/>
              </a:solidFill>
              <a:latin typeface="Arial" charset="0"/>
              <a:cs typeface="Arial" charset="0"/>
              <a:sym typeface="Arial" charset="0"/>
            </a:endParaRP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Feb. 12: 1st  moderator workshop, refine parameter space for further optimization</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March, second half:  2nd  moderator workshop</a:t>
            </a:r>
          </a:p>
          <a:p>
            <a:pPr marL="677221" lvl="1" indent="-261459" defTabSz="415763">
              <a:spcBef>
                <a:spcPts val="360"/>
              </a:spcBef>
              <a:buClr>
                <a:srgbClr val="000000"/>
              </a:buClr>
              <a:buFontTx/>
              <a:buChar char="–"/>
              <a:defRPr/>
            </a:pPr>
            <a:r>
              <a:rPr lang="en-US" sz="1700" dirty="0">
                <a:solidFill>
                  <a:srgbClr val="000000"/>
                </a:solidFill>
                <a:latin typeface="Arial" charset="0"/>
                <a:ea typeface="ＭＳ Ｐゴシック" charset="0"/>
                <a:cs typeface="Arial" charset="0"/>
                <a:sym typeface="Arial" charset="0"/>
              </a:rPr>
              <a:t>April 30: New moderator configuration to CCB</a:t>
            </a:r>
            <a:endParaRPr lang="en-US" dirty="0" smtClean="0">
              <a:solidFill>
                <a:srgbClr val="000000"/>
              </a:solidFill>
            </a:endParaRPr>
          </a:p>
        </p:txBody>
      </p:sp>
      <p:pic>
        <p:nvPicPr>
          <p:cNvPr id="819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6339" y="1441533"/>
            <a:ext cx="2045970" cy="2045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6"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231" y="1812253"/>
            <a:ext cx="3727608" cy="2616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7"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3544" y="4048534"/>
            <a:ext cx="3323273" cy="256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522788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91888" y="2736517"/>
            <a:ext cx="8028394" cy="843298"/>
            <a:chOff x="311448" y="2128635"/>
            <a:chExt cx="8566408" cy="899518"/>
          </a:xfrm>
        </p:grpSpPr>
        <p:cxnSp>
          <p:nvCxnSpPr>
            <p:cNvPr id="52" name="Straight Arrow Connector 51"/>
            <p:cNvCxnSpPr/>
            <p:nvPr/>
          </p:nvCxnSpPr>
          <p:spPr>
            <a:xfrm flipV="1">
              <a:off x="7023837" y="2586749"/>
              <a:ext cx="1854019" cy="3302"/>
            </a:xfrm>
            <a:prstGeom prst="straightConnector1">
              <a:avLst/>
            </a:prstGeom>
            <a:ln w="12700" cmpd="sng">
              <a:prstDash val="dot"/>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189180" y="2578394"/>
              <a:ext cx="4932980" cy="0"/>
            </a:xfrm>
            <a:prstGeom prst="straightConnector1">
              <a:avLst/>
            </a:prstGeom>
            <a:ln w="12700" cmpd="sng">
              <a:prstDash val="dot"/>
              <a:tailEnd type="arrow"/>
            </a:ln>
          </p:spPr>
          <p:style>
            <a:lnRef idx="2">
              <a:schemeClr val="accent1"/>
            </a:lnRef>
            <a:fillRef idx="0">
              <a:schemeClr val="accent1"/>
            </a:fillRef>
            <a:effectRef idx="1">
              <a:schemeClr val="accent1"/>
            </a:effectRef>
            <a:fontRef idx="minor">
              <a:schemeClr val="tx1"/>
            </a:fontRef>
          </p:style>
        </p:cxnSp>
        <p:sp>
          <p:nvSpPr>
            <p:cNvPr id="5" name="Process 4"/>
            <p:cNvSpPr/>
            <p:nvPr/>
          </p:nvSpPr>
          <p:spPr>
            <a:xfrm>
              <a:off x="311448" y="2128635"/>
              <a:ext cx="1858209" cy="89951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a:t>Small-Angle Neutron Scattering</a:t>
              </a:r>
            </a:p>
            <a:p>
              <a:pPr algn="ctr"/>
              <a:r>
                <a:rPr lang="en-US" sz="1000" b="1" dirty="0"/>
                <a:t>Chair: Richard </a:t>
              </a:r>
              <a:r>
                <a:rPr lang="en-US" sz="1000" b="1" dirty="0" err="1"/>
                <a:t>Heenan</a:t>
              </a:r>
              <a:r>
                <a:rPr lang="en-US" sz="1000" b="1" dirty="0"/>
                <a:t>, ISIS, UK</a:t>
              </a:r>
              <a:r>
                <a:rPr lang="en-US" sz="1000" dirty="0"/>
                <a:t>.</a:t>
              </a:r>
            </a:p>
            <a:p>
              <a:pPr algn="ctr"/>
              <a:r>
                <a:rPr lang="en-US" sz="1000" dirty="0"/>
                <a:t>11 members. </a:t>
              </a:r>
            </a:p>
          </p:txBody>
        </p:sp>
      </p:grpSp>
      <p:grpSp>
        <p:nvGrpSpPr>
          <p:cNvPr id="59" name="Group 58"/>
          <p:cNvGrpSpPr/>
          <p:nvPr/>
        </p:nvGrpSpPr>
        <p:grpSpPr>
          <a:xfrm>
            <a:off x="291888" y="3930156"/>
            <a:ext cx="8028394" cy="843298"/>
            <a:chOff x="311448" y="3401850"/>
            <a:chExt cx="8566408" cy="899518"/>
          </a:xfrm>
        </p:grpSpPr>
        <p:cxnSp>
          <p:nvCxnSpPr>
            <p:cNvPr id="56" name="Straight Arrow Connector 55"/>
            <p:cNvCxnSpPr/>
            <p:nvPr/>
          </p:nvCxnSpPr>
          <p:spPr>
            <a:xfrm flipV="1">
              <a:off x="7023837" y="3866088"/>
              <a:ext cx="1854019" cy="3302"/>
            </a:xfrm>
            <a:prstGeom prst="straightConnector1">
              <a:avLst/>
            </a:prstGeom>
            <a:ln w="12700" cmpd="sng">
              <a:prstDash val="dot"/>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189180" y="3852993"/>
              <a:ext cx="4932980" cy="6608"/>
            </a:xfrm>
            <a:prstGeom prst="straightConnector1">
              <a:avLst/>
            </a:prstGeom>
            <a:ln w="12700" cmpd="sng">
              <a:prstDash val="dot"/>
              <a:tailEnd type="arrow"/>
            </a:ln>
          </p:spPr>
          <p:style>
            <a:lnRef idx="2">
              <a:schemeClr val="accent1"/>
            </a:lnRef>
            <a:fillRef idx="0">
              <a:schemeClr val="accent1"/>
            </a:fillRef>
            <a:effectRef idx="1">
              <a:schemeClr val="accent1"/>
            </a:effectRef>
            <a:fontRef idx="minor">
              <a:schemeClr val="tx1"/>
            </a:fontRef>
          </p:style>
        </p:cxnSp>
        <p:sp>
          <p:nvSpPr>
            <p:cNvPr id="6" name="Process 5"/>
            <p:cNvSpPr/>
            <p:nvPr/>
          </p:nvSpPr>
          <p:spPr>
            <a:xfrm>
              <a:off x="311448" y="3401850"/>
              <a:ext cx="1858209" cy="89951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a:t>Macromolecular Diffraction</a:t>
              </a:r>
            </a:p>
            <a:p>
              <a:pPr algn="ctr"/>
              <a:r>
                <a:rPr lang="en-US" sz="1000" b="1" dirty="0"/>
                <a:t>Chair: John </a:t>
              </a:r>
              <a:r>
                <a:rPr lang="en-US" sz="1000" b="1" dirty="0" err="1"/>
                <a:t>Helliwell</a:t>
              </a:r>
              <a:r>
                <a:rPr lang="en-US" sz="1000" b="1" dirty="0"/>
                <a:t>, </a:t>
              </a:r>
              <a:r>
                <a:rPr lang="en-US" sz="1000" b="1" dirty="0" smtClean="0"/>
                <a:t>U. </a:t>
              </a:r>
              <a:r>
                <a:rPr lang="en-US" sz="1000" b="1" dirty="0"/>
                <a:t>of Manchester, UK.</a:t>
              </a:r>
            </a:p>
            <a:p>
              <a:pPr algn="ctr"/>
              <a:r>
                <a:rPr lang="en-US" sz="1000" dirty="0"/>
                <a:t>5 members. </a:t>
              </a:r>
            </a:p>
          </p:txBody>
        </p:sp>
      </p:grpSp>
      <p:grpSp>
        <p:nvGrpSpPr>
          <p:cNvPr id="60" name="Group 59"/>
          <p:cNvGrpSpPr/>
          <p:nvPr/>
        </p:nvGrpSpPr>
        <p:grpSpPr>
          <a:xfrm>
            <a:off x="291888" y="5123796"/>
            <a:ext cx="8028394" cy="843298"/>
            <a:chOff x="311448" y="4675065"/>
            <a:chExt cx="8566408" cy="899518"/>
          </a:xfrm>
        </p:grpSpPr>
        <p:cxnSp>
          <p:nvCxnSpPr>
            <p:cNvPr id="55" name="Straight Arrow Connector 54"/>
            <p:cNvCxnSpPr/>
            <p:nvPr/>
          </p:nvCxnSpPr>
          <p:spPr>
            <a:xfrm flipV="1">
              <a:off x="7023837" y="5086459"/>
              <a:ext cx="1854019" cy="3302"/>
            </a:xfrm>
            <a:prstGeom prst="straightConnector1">
              <a:avLst/>
            </a:prstGeom>
            <a:ln w="12700" cmpd="sng">
              <a:prstDash val="dot"/>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189180" y="5089761"/>
              <a:ext cx="4938650" cy="22110"/>
            </a:xfrm>
            <a:prstGeom prst="straightConnector1">
              <a:avLst/>
            </a:prstGeom>
            <a:ln w="12700" cmpd="sng">
              <a:prstDash val="dot"/>
              <a:tailEnd type="arrow"/>
            </a:ln>
          </p:spPr>
          <p:style>
            <a:lnRef idx="2">
              <a:schemeClr val="accent1"/>
            </a:lnRef>
            <a:fillRef idx="0">
              <a:schemeClr val="accent1"/>
            </a:fillRef>
            <a:effectRef idx="1">
              <a:schemeClr val="accent1"/>
            </a:effectRef>
            <a:fontRef idx="minor">
              <a:schemeClr val="tx1"/>
            </a:fontRef>
          </p:style>
        </p:cxnSp>
        <p:sp>
          <p:nvSpPr>
            <p:cNvPr id="7" name="Process 6"/>
            <p:cNvSpPr/>
            <p:nvPr/>
          </p:nvSpPr>
          <p:spPr>
            <a:xfrm>
              <a:off x="311448" y="4675065"/>
              <a:ext cx="1858209" cy="89951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err="1"/>
                <a:t>Reflectometry</a:t>
              </a:r>
              <a:endParaRPr lang="en-US" sz="1000" dirty="0"/>
            </a:p>
            <a:p>
              <a:pPr algn="ctr"/>
              <a:r>
                <a:rPr lang="en-US" sz="1000" b="1" dirty="0"/>
                <a:t>Chair: Robert </a:t>
              </a:r>
              <a:r>
                <a:rPr lang="en-US" sz="1000" b="1" dirty="0" err="1"/>
                <a:t>Dalgliesh</a:t>
              </a:r>
              <a:r>
                <a:rPr lang="en-US" sz="1000" b="1" dirty="0"/>
                <a:t>, ISIS, UK.</a:t>
              </a:r>
            </a:p>
            <a:p>
              <a:pPr algn="ctr"/>
              <a:r>
                <a:rPr lang="en-US" sz="1000" dirty="0"/>
                <a:t>11 members. </a:t>
              </a:r>
            </a:p>
          </p:txBody>
        </p:sp>
      </p:grpSp>
      <p:grpSp>
        <p:nvGrpSpPr>
          <p:cNvPr id="61" name="Group 60"/>
          <p:cNvGrpSpPr/>
          <p:nvPr/>
        </p:nvGrpSpPr>
        <p:grpSpPr>
          <a:xfrm>
            <a:off x="2294652" y="1972805"/>
            <a:ext cx="6025630" cy="843298"/>
            <a:chOff x="2745667" y="1314008"/>
            <a:chExt cx="6429431" cy="899518"/>
          </a:xfrm>
        </p:grpSpPr>
        <p:cxnSp>
          <p:nvCxnSpPr>
            <p:cNvPr id="34" name="Straight Arrow Connector 33"/>
            <p:cNvCxnSpPr/>
            <p:nvPr/>
          </p:nvCxnSpPr>
          <p:spPr>
            <a:xfrm>
              <a:off x="7425072" y="1778366"/>
              <a:ext cx="1750026"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623399" y="1775467"/>
              <a:ext cx="2801673"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4" name="Process 3"/>
            <p:cNvSpPr/>
            <p:nvPr/>
          </p:nvSpPr>
          <p:spPr>
            <a:xfrm>
              <a:off x="2745667" y="1314008"/>
              <a:ext cx="1858209" cy="899518"/>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Imaging</a:t>
              </a:r>
            </a:p>
            <a:p>
              <a:pPr algn="ctr"/>
              <a:r>
                <a:rPr lang="en-US" sz="1000" b="1" dirty="0"/>
                <a:t>Chair: Muhammad </a:t>
              </a:r>
              <a:r>
                <a:rPr lang="en-US" sz="1000" b="1" dirty="0" err="1"/>
                <a:t>Arif</a:t>
              </a:r>
              <a:r>
                <a:rPr lang="en-US" sz="1000" b="1" dirty="0"/>
                <a:t>, NIST, US.</a:t>
              </a:r>
            </a:p>
            <a:p>
              <a:pPr algn="ctr"/>
              <a:r>
                <a:rPr lang="en-US" sz="1000" dirty="0"/>
                <a:t>5 members. </a:t>
              </a:r>
            </a:p>
          </p:txBody>
        </p:sp>
      </p:grpSp>
      <p:grpSp>
        <p:nvGrpSpPr>
          <p:cNvPr id="66" name="Group 65"/>
          <p:cNvGrpSpPr/>
          <p:nvPr/>
        </p:nvGrpSpPr>
        <p:grpSpPr>
          <a:xfrm>
            <a:off x="2281989" y="5377874"/>
            <a:ext cx="6032979" cy="843298"/>
            <a:chOff x="3029398" y="4982358"/>
            <a:chExt cx="6437272" cy="899518"/>
          </a:xfrm>
        </p:grpSpPr>
        <p:cxnSp>
          <p:nvCxnSpPr>
            <p:cNvPr id="41" name="Straight Arrow Connector 40"/>
            <p:cNvCxnSpPr/>
            <p:nvPr/>
          </p:nvCxnSpPr>
          <p:spPr>
            <a:xfrm>
              <a:off x="7716644" y="5395841"/>
              <a:ext cx="1750026"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907130" y="5395841"/>
              <a:ext cx="2796003"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 name="Process 10"/>
            <p:cNvSpPr/>
            <p:nvPr/>
          </p:nvSpPr>
          <p:spPr>
            <a:xfrm>
              <a:off x="3029398" y="4982358"/>
              <a:ext cx="1858209" cy="899518"/>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Neutron Spin-Echo Spectroscopy</a:t>
              </a:r>
            </a:p>
            <a:p>
              <a:pPr algn="ctr"/>
              <a:r>
                <a:rPr lang="en-US" sz="1000" b="1" dirty="0"/>
                <a:t>Chair: </a:t>
              </a:r>
              <a:r>
                <a:rPr lang="en-US" sz="1000" b="1" dirty="0" err="1"/>
                <a:t>Bela</a:t>
              </a:r>
              <a:r>
                <a:rPr lang="en-US" sz="1000" b="1" dirty="0"/>
                <a:t> </a:t>
              </a:r>
              <a:r>
                <a:rPr lang="en-US" sz="1000" b="1" dirty="0" err="1"/>
                <a:t>Farago</a:t>
              </a:r>
              <a:r>
                <a:rPr lang="en-US" sz="1000" b="1" dirty="0"/>
                <a:t>, ILL, FR.</a:t>
              </a:r>
            </a:p>
            <a:p>
              <a:pPr algn="ctr"/>
              <a:r>
                <a:rPr lang="en-US" sz="1000" dirty="0"/>
                <a:t>8 members. </a:t>
              </a:r>
            </a:p>
          </p:txBody>
        </p:sp>
      </p:grpSp>
      <p:grpSp>
        <p:nvGrpSpPr>
          <p:cNvPr id="65" name="Group 64"/>
          <p:cNvGrpSpPr/>
          <p:nvPr/>
        </p:nvGrpSpPr>
        <p:grpSpPr>
          <a:xfrm>
            <a:off x="2294652" y="4265525"/>
            <a:ext cx="6025630" cy="843298"/>
            <a:chOff x="2745667" y="3759576"/>
            <a:chExt cx="6429431" cy="899518"/>
          </a:xfrm>
        </p:grpSpPr>
        <p:cxnSp>
          <p:nvCxnSpPr>
            <p:cNvPr id="36" name="Straight Arrow Connector 35"/>
            <p:cNvCxnSpPr/>
            <p:nvPr/>
          </p:nvCxnSpPr>
          <p:spPr>
            <a:xfrm>
              <a:off x="7425072" y="4233785"/>
              <a:ext cx="1750026"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647420" y="4231177"/>
              <a:ext cx="2771982"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2" name="Process 11"/>
            <p:cNvSpPr/>
            <p:nvPr/>
          </p:nvSpPr>
          <p:spPr>
            <a:xfrm>
              <a:off x="2745667" y="3759576"/>
              <a:ext cx="1858209" cy="899518"/>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Indirect-Geometry Spectroscopy</a:t>
              </a:r>
            </a:p>
            <a:p>
              <a:pPr algn="ctr"/>
              <a:r>
                <a:rPr lang="en-US" sz="1000" b="1" dirty="0" smtClean="0"/>
                <a:t>Chair: Philippe Bourges, LLB, </a:t>
              </a:r>
              <a:r>
                <a:rPr lang="en-US" sz="1000" b="1" dirty="0"/>
                <a:t>FR.</a:t>
              </a:r>
            </a:p>
            <a:p>
              <a:pPr algn="ctr"/>
              <a:r>
                <a:rPr lang="en-US" sz="1000" dirty="0"/>
                <a:t>6 members. </a:t>
              </a:r>
            </a:p>
          </p:txBody>
        </p:sp>
      </p:grpSp>
      <p:grpSp>
        <p:nvGrpSpPr>
          <p:cNvPr id="64" name="Group 63"/>
          <p:cNvGrpSpPr/>
          <p:nvPr/>
        </p:nvGrpSpPr>
        <p:grpSpPr>
          <a:xfrm>
            <a:off x="2294652" y="3119165"/>
            <a:ext cx="6025630" cy="843298"/>
            <a:chOff x="2745667" y="2536792"/>
            <a:chExt cx="6429431" cy="899518"/>
          </a:xfrm>
        </p:grpSpPr>
        <p:cxnSp>
          <p:nvCxnSpPr>
            <p:cNvPr id="39" name="Straight Arrow Connector 38"/>
            <p:cNvCxnSpPr/>
            <p:nvPr/>
          </p:nvCxnSpPr>
          <p:spPr>
            <a:xfrm>
              <a:off x="7425072" y="2893085"/>
              <a:ext cx="1750026" cy="0"/>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603876" y="2893085"/>
              <a:ext cx="2821196" cy="17508"/>
            </a:xfrm>
            <a:prstGeom prst="straightConnector1">
              <a:avLst/>
            </a:prstGeom>
            <a:ln w="12700" cmpd="sng">
              <a:solidFill>
                <a:schemeClr val="accent6">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3" name="Process 12"/>
            <p:cNvSpPr/>
            <p:nvPr/>
          </p:nvSpPr>
          <p:spPr>
            <a:xfrm>
              <a:off x="2745667" y="2536792"/>
              <a:ext cx="1858209" cy="899518"/>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Direct-Geometry Spectroscopy</a:t>
              </a:r>
            </a:p>
            <a:p>
              <a:pPr algn="ctr"/>
              <a:r>
                <a:rPr lang="en-US" sz="1000" b="1" dirty="0"/>
                <a:t>Chair: Tobias Unruh, </a:t>
              </a:r>
              <a:r>
                <a:rPr lang="en-US" sz="1000" b="1" dirty="0" smtClean="0"/>
                <a:t>U. </a:t>
              </a:r>
              <a:r>
                <a:rPr lang="en-US" sz="1000" b="1" dirty="0"/>
                <a:t>of Erlangen, DE</a:t>
              </a:r>
              <a:r>
                <a:rPr lang="en-US" sz="1000" i="1" dirty="0"/>
                <a:t>.</a:t>
              </a:r>
            </a:p>
            <a:p>
              <a:pPr algn="ctr"/>
              <a:r>
                <a:rPr lang="en-US" sz="1000" dirty="0"/>
                <a:t>7 members. </a:t>
              </a:r>
            </a:p>
          </p:txBody>
        </p:sp>
      </p:grpSp>
      <p:sp>
        <p:nvSpPr>
          <p:cNvPr id="3" name="Content Placeholder 2"/>
          <p:cNvSpPr>
            <a:spLocks noGrp="1"/>
          </p:cNvSpPr>
          <p:nvPr>
            <p:ph idx="1"/>
          </p:nvPr>
        </p:nvSpPr>
        <p:spPr>
          <a:xfrm>
            <a:off x="4266519" y="6171947"/>
            <a:ext cx="4746609" cy="620146"/>
          </a:xfrm>
        </p:spPr>
        <p:txBody>
          <a:bodyPr>
            <a:noAutofit/>
          </a:bodyPr>
          <a:lstStyle/>
          <a:p>
            <a:pPr>
              <a:lnSpc>
                <a:spcPct val="100000"/>
              </a:lnSpc>
              <a:spcBef>
                <a:spcPts val="0"/>
              </a:spcBef>
              <a:spcAft>
                <a:spcPts val="0"/>
              </a:spcAft>
            </a:pPr>
            <a:r>
              <a:rPr lang="en-US" sz="1200" dirty="0" smtClean="0">
                <a:solidFill>
                  <a:schemeClr val="tx1"/>
                </a:solidFill>
              </a:rPr>
              <a:t>The STAPs consist of 85 expert scientists from the international community</a:t>
            </a:r>
          </a:p>
          <a:p>
            <a:pPr>
              <a:lnSpc>
                <a:spcPct val="100000"/>
              </a:lnSpc>
              <a:spcBef>
                <a:spcPts val="0"/>
              </a:spcBef>
              <a:spcAft>
                <a:spcPts val="0"/>
              </a:spcAft>
            </a:pPr>
            <a:r>
              <a:rPr lang="en-US" sz="1200" dirty="0" smtClean="0">
                <a:solidFill>
                  <a:schemeClr val="tx1"/>
                </a:solidFill>
              </a:rPr>
              <a:t>Each STAP advises ESS management and informs SAC.</a:t>
            </a:r>
          </a:p>
          <a:p>
            <a:pPr>
              <a:lnSpc>
                <a:spcPct val="100000"/>
              </a:lnSpc>
              <a:spcBef>
                <a:spcPts val="0"/>
              </a:spcBef>
              <a:spcAft>
                <a:spcPts val="0"/>
              </a:spcAft>
            </a:pPr>
            <a:r>
              <a:rPr lang="en-US" sz="1200" dirty="0" smtClean="0">
                <a:solidFill>
                  <a:schemeClr val="tx1"/>
                </a:solidFill>
              </a:rPr>
              <a:t>SAC advises ESS management, who proposes to STC. </a:t>
            </a:r>
            <a:endParaRPr lang="en-US" sz="1200" dirty="0">
              <a:solidFill>
                <a:schemeClr val="tx1"/>
              </a:solidFill>
            </a:endParaRPr>
          </a:p>
        </p:txBody>
      </p:sp>
      <p:grpSp>
        <p:nvGrpSpPr>
          <p:cNvPr id="69" name="Group 68"/>
          <p:cNvGrpSpPr/>
          <p:nvPr/>
        </p:nvGrpSpPr>
        <p:grpSpPr>
          <a:xfrm>
            <a:off x="4295394" y="4059224"/>
            <a:ext cx="4017549" cy="843298"/>
            <a:chOff x="5179889" y="4190243"/>
            <a:chExt cx="4286781" cy="899518"/>
          </a:xfrm>
        </p:grpSpPr>
        <p:cxnSp>
          <p:nvCxnSpPr>
            <p:cNvPr id="47" name="Straight Arrow Connector 46"/>
            <p:cNvCxnSpPr/>
            <p:nvPr/>
          </p:nvCxnSpPr>
          <p:spPr>
            <a:xfrm flipV="1">
              <a:off x="7716644" y="4635940"/>
              <a:ext cx="1750026" cy="2531"/>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086557" y="4623585"/>
              <a:ext cx="630087" cy="0"/>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8" name="Process 7"/>
            <p:cNvSpPr/>
            <p:nvPr/>
          </p:nvSpPr>
          <p:spPr>
            <a:xfrm>
              <a:off x="5179889" y="4190243"/>
              <a:ext cx="1858209" cy="899518"/>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a:t>Materials and Engineering Diffraction</a:t>
              </a:r>
            </a:p>
            <a:p>
              <a:pPr algn="ctr"/>
              <a:r>
                <a:rPr lang="en-US" sz="1000" b="1" dirty="0"/>
                <a:t>Chair: </a:t>
              </a:r>
              <a:r>
                <a:rPr lang="en-US" sz="1000" b="1" dirty="0" smtClean="0"/>
                <a:t>Michael </a:t>
              </a:r>
              <a:r>
                <a:rPr lang="en-US" sz="1000" b="1" dirty="0" err="1" smtClean="0"/>
                <a:t>Preuss</a:t>
              </a:r>
              <a:r>
                <a:rPr lang="en-US" sz="1000" b="1" dirty="0" smtClean="0"/>
                <a:t>, U. of Manchester, UK.</a:t>
              </a:r>
              <a:endParaRPr lang="en-US" sz="1000" b="1" dirty="0"/>
            </a:p>
            <a:p>
              <a:pPr algn="ctr"/>
              <a:r>
                <a:rPr lang="en-US" sz="1000" dirty="0"/>
                <a:t>7 members. </a:t>
              </a:r>
            </a:p>
          </p:txBody>
        </p:sp>
      </p:grpSp>
      <p:grpSp>
        <p:nvGrpSpPr>
          <p:cNvPr id="68" name="Group 67"/>
          <p:cNvGrpSpPr/>
          <p:nvPr/>
        </p:nvGrpSpPr>
        <p:grpSpPr>
          <a:xfrm>
            <a:off x="4295394" y="2904984"/>
            <a:ext cx="4022863" cy="843298"/>
            <a:chOff x="5179889" y="2893085"/>
            <a:chExt cx="4292451" cy="899518"/>
          </a:xfrm>
        </p:grpSpPr>
        <p:cxnSp>
          <p:nvCxnSpPr>
            <p:cNvPr id="48" name="Straight Arrow Connector 47"/>
            <p:cNvCxnSpPr/>
            <p:nvPr/>
          </p:nvCxnSpPr>
          <p:spPr>
            <a:xfrm flipV="1">
              <a:off x="7722314" y="3368784"/>
              <a:ext cx="1750026" cy="2531"/>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086557" y="3371315"/>
              <a:ext cx="630087" cy="0"/>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9" name="Process 8"/>
            <p:cNvSpPr/>
            <p:nvPr/>
          </p:nvSpPr>
          <p:spPr>
            <a:xfrm>
              <a:off x="5179889" y="2893085"/>
              <a:ext cx="1858209" cy="899518"/>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a:t>Single-Crystal Diffraction</a:t>
              </a:r>
            </a:p>
            <a:p>
              <a:pPr algn="ctr"/>
              <a:r>
                <a:rPr lang="en-US" sz="1000" b="1" dirty="0"/>
                <a:t>Chair: </a:t>
              </a:r>
              <a:r>
                <a:rPr lang="en-US" sz="1000" b="1" dirty="0" err="1"/>
                <a:t>tbd</a:t>
              </a:r>
              <a:r>
                <a:rPr lang="en-US" sz="1000" b="1" dirty="0"/>
                <a:t>.</a:t>
              </a:r>
            </a:p>
            <a:p>
              <a:pPr algn="ctr"/>
              <a:r>
                <a:rPr lang="en-US" sz="1000" dirty="0"/>
                <a:t>7 members. </a:t>
              </a:r>
            </a:p>
          </p:txBody>
        </p:sp>
      </p:grpSp>
      <p:grpSp>
        <p:nvGrpSpPr>
          <p:cNvPr id="67" name="Group 66"/>
          <p:cNvGrpSpPr/>
          <p:nvPr/>
        </p:nvGrpSpPr>
        <p:grpSpPr>
          <a:xfrm>
            <a:off x="4295394" y="1750744"/>
            <a:ext cx="4017549" cy="843298"/>
            <a:chOff x="5179889" y="1595927"/>
            <a:chExt cx="4286781" cy="899518"/>
          </a:xfrm>
        </p:grpSpPr>
        <p:cxnSp>
          <p:nvCxnSpPr>
            <p:cNvPr id="45" name="Straight Arrow Connector 44"/>
            <p:cNvCxnSpPr/>
            <p:nvPr/>
          </p:nvCxnSpPr>
          <p:spPr>
            <a:xfrm flipV="1">
              <a:off x="7716644" y="2037195"/>
              <a:ext cx="1750026" cy="2531"/>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086557" y="2037195"/>
              <a:ext cx="630087" cy="0"/>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0" name="Process 9"/>
            <p:cNvSpPr/>
            <p:nvPr/>
          </p:nvSpPr>
          <p:spPr>
            <a:xfrm>
              <a:off x="5179889" y="1595927"/>
              <a:ext cx="1858209" cy="899518"/>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a:t>Powder Diffraction</a:t>
              </a:r>
            </a:p>
            <a:p>
              <a:pPr algn="ctr"/>
              <a:r>
                <a:rPr lang="en-US" sz="1000" b="1" dirty="0"/>
                <a:t>Chair: Bo </a:t>
              </a:r>
              <a:r>
                <a:rPr lang="en-US" sz="1000" b="1" dirty="0" err="1"/>
                <a:t>Brummerstedt</a:t>
              </a:r>
              <a:r>
                <a:rPr lang="en-US" sz="1000" b="1" dirty="0"/>
                <a:t> </a:t>
              </a:r>
              <a:r>
                <a:rPr lang="en-US" sz="1000" b="1" dirty="0" err="1"/>
                <a:t>Iversen</a:t>
              </a:r>
              <a:r>
                <a:rPr lang="en-US" sz="1000" b="1" dirty="0"/>
                <a:t>, Aarhus University, DK.</a:t>
              </a:r>
            </a:p>
            <a:p>
              <a:pPr algn="ctr"/>
              <a:r>
                <a:rPr lang="en-US" sz="1000" dirty="0"/>
                <a:t>10 members. </a:t>
              </a:r>
            </a:p>
          </p:txBody>
        </p:sp>
      </p:grpSp>
      <p:sp>
        <p:nvSpPr>
          <p:cNvPr id="16" name="Rectangle 15"/>
          <p:cNvSpPr/>
          <p:nvPr/>
        </p:nvSpPr>
        <p:spPr>
          <a:xfrm>
            <a:off x="261826" y="1602137"/>
            <a:ext cx="1771566" cy="845423"/>
          </a:xfrm>
          <a:prstGeom prst="rect">
            <a:avLst/>
          </a:prstGeom>
        </p:spPr>
        <p:txBody>
          <a:bodyPr wrap="square" lIns="85707" tIns="42853" rIns="85707" bIns="42853">
            <a:spAutoFit/>
          </a:bodyPr>
          <a:lstStyle/>
          <a:p>
            <a:pPr>
              <a:lnSpc>
                <a:spcPct val="110000"/>
              </a:lnSpc>
            </a:pPr>
            <a:r>
              <a:rPr lang="en-US" sz="1100" b="1" dirty="0"/>
              <a:t>STAP:</a:t>
            </a:r>
            <a:r>
              <a:rPr lang="en-US" sz="1100" dirty="0"/>
              <a:t> Scientific and Technical Advisory Panel. One for each instrument class.</a:t>
            </a:r>
          </a:p>
        </p:txBody>
      </p:sp>
      <p:sp>
        <p:nvSpPr>
          <p:cNvPr id="32" name="TextBox 31"/>
          <p:cNvSpPr txBox="1"/>
          <p:nvPr/>
        </p:nvSpPr>
        <p:spPr>
          <a:xfrm rot="16200000">
            <a:off x="7140310" y="3775904"/>
            <a:ext cx="3219608" cy="425097"/>
          </a:xfrm>
          <a:prstGeom prst="rect">
            <a:avLst/>
          </a:prstGeom>
          <a:noFill/>
        </p:spPr>
        <p:txBody>
          <a:bodyPr wrap="none" lIns="85707" tIns="42853" rIns="85707" bIns="42853" rtlCol="0">
            <a:spAutoFit/>
          </a:bodyPr>
          <a:lstStyle/>
          <a:p>
            <a:r>
              <a:rPr lang="en-US" sz="2200" dirty="0">
                <a:solidFill>
                  <a:srgbClr val="0084C0"/>
                </a:solidFill>
              </a:rPr>
              <a:t>Europe’s Spallation Source</a:t>
            </a:r>
          </a:p>
        </p:txBody>
      </p:sp>
      <p:sp>
        <p:nvSpPr>
          <p:cNvPr id="49" name="Title 2"/>
          <p:cNvSpPr>
            <a:spLocks noGrp="1"/>
          </p:cNvSpPr>
          <p:nvPr>
            <p:ph type="title"/>
          </p:nvPr>
        </p:nvSpPr>
        <p:spPr>
          <a:xfrm>
            <a:off x="578913" y="0"/>
            <a:ext cx="6067426" cy="1441531"/>
          </a:xfrm>
        </p:spPr>
        <p:txBody>
          <a:bodyPr/>
          <a:lstStyle/>
          <a:p>
            <a:r>
              <a:rPr lang="sv-SE" dirty="0"/>
              <a:t>~</a:t>
            </a:r>
            <a:r>
              <a:rPr lang="sv-SE" dirty="0" smtClean="0"/>
              <a:t>100 </a:t>
            </a:r>
            <a:r>
              <a:rPr lang="sv-SE" dirty="0" err="1"/>
              <a:t>e</a:t>
            </a:r>
            <a:r>
              <a:rPr lang="sv-SE" dirty="0" err="1" smtClean="0"/>
              <a:t>xternal</a:t>
            </a:r>
            <a:r>
              <a:rPr lang="sv-SE" dirty="0" smtClean="0"/>
              <a:t> </a:t>
            </a:r>
            <a:r>
              <a:rPr lang="sv-SE" dirty="0"/>
              <a:t>e</a:t>
            </a:r>
            <a:r>
              <a:rPr lang="sv-SE" dirty="0" smtClean="0"/>
              <a:t>xperts </a:t>
            </a:r>
            <a:r>
              <a:rPr lang="sv-SE" dirty="0" err="1"/>
              <a:t>a</a:t>
            </a:r>
            <a:r>
              <a:rPr lang="sv-SE" dirty="0" err="1" smtClean="0"/>
              <a:t>dvise</a:t>
            </a:r>
            <a:r>
              <a:rPr lang="sv-SE" dirty="0" smtClean="0"/>
              <a:t> </a:t>
            </a:r>
            <a:r>
              <a:rPr lang="sv-SE" dirty="0"/>
              <a:t>o</a:t>
            </a:r>
            <a:r>
              <a:rPr lang="sv-SE" dirty="0" smtClean="0"/>
              <a:t>n the </a:t>
            </a:r>
            <a:r>
              <a:rPr lang="sv-SE" dirty="0" err="1"/>
              <a:t>d</a:t>
            </a:r>
            <a:r>
              <a:rPr lang="sv-SE" dirty="0" err="1" smtClean="0"/>
              <a:t>evelopment</a:t>
            </a:r>
            <a:r>
              <a:rPr lang="sv-SE" dirty="0" smtClean="0"/>
              <a:t> </a:t>
            </a:r>
            <a:r>
              <a:rPr lang="sv-SE" dirty="0" err="1" smtClean="0"/>
              <a:t>of</a:t>
            </a:r>
            <a:r>
              <a:rPr lang="sv-SE" dirty="0" smtClean="0"/>
              <a:t> the ESS instrument </a:t>
            </a:r>
            <a:r>
              <a:rPr lang="sv-SE" dirty="0" err="1"/>
              <a:t>s</a:t>
            </a:r>
            <a:r>
              <a:rPr lang="sv-SE" dirty="0" err="1" smtClean="0"/>
              <a:t>uite</a:t>
            </a:r>
            <a:endParaRPr lang="en-US" dirty="0"/>
          </a:p>
        </p:txBody>
      </p:sp>
      <p:grpSp>
        <p:nvGrpSpPr>
          <p:cNvPr id="50" name="Group 49"/>
          <p:cNvGrpSpPr/>
          <p:nvPr/>
        </p:nvGrpSpPr>
        <p:grpSpPr>
          <a:xfrm>
            <a:off x="4295394" y="5213465"/>
            <a:ext cx="4017549" cy="843298"/>
            <a:chOff x="5179889" y="4190243"/>
            <a:chExt cx="4286781" cy="899518"/>
          </a:xfrm>
        </p:grpSpPr>
        <p:cxnSp>
          <p:nvCxnSpPr>
            <p:cNvPr id="51" name="Straight Arrow Connector 50"/>
            <p:cNvCxnSpPr/>
            <p:nvPr/>
          </p:nvCxnSpPr>
          <p:spPr>
            <a:xfrm flipV="1">
              <a:off x="7716644" y="4635940"/>
              <a:ext cx="1750026" cy="2531"/>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086557" y="4623585"/>
              <a:ext cx="630087" cy="0"/>
            </a:xfrm>
            <a:prstGeom prst="straightConnector1">
              <a:avLst/>
            </a:prstGeom>
            <a:ln w="12700" cmpd="sng">
              <a:solidFill>
                <a:schemeClr val="accent3">
                  <a:lumMod val="75000"/>
                </a:schemeClr>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54" name="Process 53"/>
            <p:cNvSpPr/>
            <p:nvPr/>
          </p:nvSpPr>
          <p:spPr>
            <a:xfrm>
              <a:off x="5179889" y="4190243"/>
              <a:ext cx="1858209" cy="899518"/>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t>Fundamental and Particle Physics</a:t>
              </a:r>
              <a:endParaRPr lang="en-US" sz="1000" dirty="0"/>
            </a:p>
            <a:p>
              <a:pPr algn="ctr"/>
              <a:r>
                <a:rPr lang="en-US" sz="1000" b="1" dirty="0"/>
                <a:t>Chair: </a:t>
              </a:r>
              <a:r>
                <a:rPr lang="en-US" sz="1000" b="1" dirty="0" smtClean="0"/>
                <a:t>W. Michael Snow, U. of Indiana, US.</a:t>
              </a:r>
              <a:endParaRPr lang="en-US" sz="1000" b="1" dirty="0"/>
            </a:p>
            <a:p>
              <a:pPr algn="ctr"/>
              <a:r>
                <a:rPr lang="en-US" sz="1000" dirty="0"/>
                <a:t>8</a:t>
              </a:r>
              <a:r>
                <a:rPr lang="en-US" sz="1000" dirty="0" smtClean="0"/>
                <a:t> </a:t>
              </a:r>
              <a:r>
                <a:rPr lang="en-US" sz="1000" dirty="0"/>
                <a:t>members. </a:t>
              </a:r>
            </a:p>
          </p:txBody>
        </p:sp>
      </p:grpSp>
      <p:sp>
        <p:nvSpPr>
          <p:cNvPr id="57" name="Right Arrow Callout 56"/>
          <p:cNvSpPr/>
          <p:nvPr/>
        </p:nvSpPr>
        <p:spPr>
          <a:xfrm>
            <a:off x="6725440" y="1986315"/>
            <a:ext cx="1573991" cy="3943417"/>
          </a:xfrm>
          <a:prstGeom prst="rightArrowCallout">
            <a:avLst>
              <a:gd name="adj1" fmla="val 7539"/>
              <a:gd name="adj2" fmla="val 7540"/>
              <a:gd name="adj3" fmla="val 25000"/>
              <a:gd name="adj4" fmla="val 75000"/>
            </a:avLst>
          </a:prstGeom>
        </p:spPr>
        <p:style>
          <a:lnRef idx="1">
            <a:schemeClr val="accent2"/>
          </a:lnRef>
          <a:fillRef idx="2">
            <a:schemeClr val="accent2"/>
          </a:fillRef>
          <a:effectRef idx="1">
            <a:schemeClr val="accent2"/>
          </a:effectRef>
          <a:fontRef idx="minor">
            <a:schemeClr val="dk1"/>
          </a:fontRef>
        </p:style>
        <p:txBody>
          <a:bodyPr lIns="85707" tIns="42853" rIns="85707" bIns="42853" rtlCol="0" anchor="ctr"/>
          <a:lstStyle/>
          <a:p>
            <a:pPr lvl="0" algn="ctr"/>
            <a:r>
              <a:rPr lang="en-US" sz="1000" dirty="0">
                <a:solidFill>
                  <a:prstClr val="black"/>
                </a:solidFill>
              </a:rPr>
              <a:t>Scientific Advisory Committee (SAC)</a:t>
            </a:r>
          </a:p>
          <a:p>
            <a:pPr lvl="0" algn="ctr"/>
            <a:endParaRPr lang="en-US" sz="1000" dirty="0">
              <a:solidFill>
                <a:prstClr val="black"/>
              </a:solidFill>
            </a:endParaRPr>
          </a:p>
          <a:p>
            <a:pPr lvl="0" algn="ctr"/>
            <a:r>
              <a:rPr lang="en-US" sz="1000" b="1" dirty="0">
                <a:solidFill>
                  <a:prstClr val="black"/>
                </a:solidFill>
              </a:rPr>
              <a:t>Chair: </a:t>
            </a:r>
            <a:r>
              <a:rPr lang="en-US" sz="1000" b="1" dirty="0" err="1">
                <a:solidFill>
                  <a:prstClr val="black"/>
                </a:solidFill>
              </a:rPr>
              <a:t>Aleksandar</a:t>
            </a:r>
            <a:r>
              <a:rPr lang="en-US" sz="1000" b="1" dirty="0">
                <a:solidFill>
                  <a:prstClr val="black"/>
                </a:solidFill>
              </a:rPr>
              <a:t> </a:t>
            </a:r>
            <a:r>
              <a:rPr lang="en-US" sz="1000" b="1" dirty="0" err="1">
                <a:solidFill>
                  <a:prstClr val="black"/>
                </a:solidFill>
              </a:rPr>
              <a:t>Matic</a:t>
            </a:r>
            <a:r>
              <a:rPr lang="en-US" sz="1000" b="1" dirty="0">
                <a:solidFill>
                  <a:prstClr val="black"/>
                </a:solidFill>
              </a:rPr>
              <a:t>, Chalmers University of Technology, SE.</a:t>
            </a:r>
          </a:p>
          <a:p>
            <a:pPr lvl="0" algn="ctr"/>
            <a:endParaRPr lang="en-US" sz="1000" b="1" dirty="0">
              <a:solidFill>
                <a:prstClr val="black"/>
              </a:solidFill>
            </a:endParaRPr>
          </a:p>
          <a:p>
            <a:pPr lvl="0" algn="ctr"/>
            <a:r>
              <a:rPr lang="en-US" sz="1000" b="1" dirty="0">
                <a:solidFill>
                  <a:prstClr val="black"/>
                </a:solidFill>
              </a:rPr>
              <a:t>Co-chair: </a:t>
            </a:r>
          </a:p>
          <a:p>
            <a:pPr lvl="0" algn="ctr"/>
            <a:r>
              <a:rPr lang="en-US" sz="1000" b="1" dirty="0">
                <a:solidFill>
                  <a:prstClr val="black"/>
                </a:solidFill>
              </a:rPr>
              <a:t>Peter </a:t>
            </a:r>
            <a:r>
              <a:rPr lang="en-US" sz="1000" b="1" dirty="0" err="1">
                <a:solidFill>
                  <a:prstClr val="black"/>
                </a:solidFill>
              </a:rPr>
              <a:t>Böni</a:t>
            </a:r>
            <a:r>
              <a:rPr lang="en-US" sz="1000" b="1" dirty="0">
                <a:solidFill>
                  <a:prstClr val="black"/>
                </a:solidFill>
              </a:rPr>
              <a:t>, </a:t>
            </a:r>
            <a:r>
              <a:rPr lang="en-US" sz="1000" b="1" dirty="0" err="1">
                <a:solidFill>
                  <a:prstClr val="black"/>
                </a:solidFill>
              </a:rPr>
              <a:t>Technische</a:t>
            </a:r>
            <a:r>
              <a:rPr lang="en-US" sz="1000" b="1" dirty="0">
                <a:solidFill>
                  <a:prstClr val="black"/>
                </a:solidFill>
              </a:rPr>
              <a:t> </a:t>
            </a:r>
            <a:r>
              <a:rPr lang="en-US" sz="1000" b="1" dirty="0" err="1">
                <a:solidFill>
                  <a:prstClr val="black"/>
                </a:solidFill>
              </a:rPr>
              <a:t>Universität</a:t>
            </a:r>
            <a:r>
              <a:rPr lang="en-US" sz="1000" b="1" dirty="0">
                <a:solidFill>
                  <a:prstClr val="black"/>
                </a:solidFill>
              </a:rPr>
              <a:t> </a:t>
            </a:r>
            <a:r>
              <a:rPr lang="en-US" sz="1000" b="1" dirty="0" err="1">
                <a:solidFill>
                  <a:prstClr val="black"/>
                </a:solidFill>
              </a:rPr>
              <a:t>München</a:t>
            </a:r>
            <a:r>
              <a:rPr lang="en-US" sz="1000" b="1" dirty="0">
                <a:solidFill>
                  <a:prstClr val="black"/>
                </a:solidFill>
              </a:rPr>
              <a:t>, DE.</a:t>
            </a:r>
          </a:p>
          <a:p>
            <a:pPr lvl="0" algn="ctr"/>
            <a:endParaRPr lang="en-US" sz="1000" dirty="0">
              <a:solidFill>
                <a:prstClr val="black"/>
              </a:solidFill>
            </a:endParaRPr>
          </a:p>
          <a:p>
            <a:pPr lvl="0" algn="ctr"/>
            <a:r>
              <a:rPr lang="en-US" sz="1000" dirty="0">
                <a:solidFill>
                  <a:prstClr val="black"/>
                </a:solidFill>
              </a:rPr>
              <a:t>23 members. </a:t>
            </a:r>
          </a:p>
        </p:txBody>
      </p:sp>
    </p:spTree>
    <p:extLst>
      <p:ext uri="{BB962C8B-B14F-4D97-AF65-F5344CB8AC3E}">
        <p14:creationId xmlns:p14="http://schemas.microsoft.com/office/powerpoint/2010/main" val="668760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495" y="1782794"/>
            <a:ext cx="1649904" cy="97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404" y="3180257"/>
            <a:ext cx="3550117" cy="86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9225" name="Line 9"/>
          <p:cNvSpPr>
            <a:spLocks noChangeShapeType="1"/>
          </p:cNvSpPr>
          <p:nvPr/>
        </p:nvSpPr>
        <p:spPr bwMode="auto">
          <a:xfrm>
            <a:off x="0" y="2719516"/>
            <a:ext cx="9143999" cy="0"/>
          </a:xfrm>
          <a:prstGeom prst="line">
            <a:avLst/>
          </a:prstGeom>
          <a:noFill/>
          <a:ln w="50800" cap="flat">
            <a:solidFill>
              <a:srgbClr val="0091C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0" name="Group 9"/>
          <p:cNvGrpSpPr>
            <a:grpSpLocks noChangeAspect="1"/>
          </p:cNvGrpSpPr>
          <p:nvPr/>
        </p:nvGrpSpPr>
        <p:grpSpPr>
          <a:xfrm>
            <a:off x="2287020" y="3787299"/>
            <a:ext cx="3465314" cy="2205960"/>
            <a:chOff x="336914" y="3066288"/>
            <a:chExt cx="3783800" cy="2407920"/>
          </a:xfrm>
        </p:grpSpPr>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7043">
              <a:off x="439055" y="3066288"/>
              <a:ext cx="3681659" cy="240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9230" name="Line 14"/>
            <p:cNvSpPr>
              <a:spLocks noChangeShapeType="1"/>
            </p:cNvSpPr>
            <p:nvPr/>
          </p:nvSpPr>
          <p:spPr bwMode="auto">
            <a:xfrm>
              <a:off x="336914" y="3823716"/>
              <a:ext cx="2980389" cy="0"/>
            </a:xfrm>
            <a:prstGeom prst="line">
              <a:avLst/>
            </a:prstGeom>
            <a:noFill/>
            <a:ln w="9525" cap="flat">
              <a:solidFill>
                <a:schemeClr val="tx1"/>
              </a:solidFill>
              <a:prstDash val="solid"/>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31" name="Rectangle 15"/>
            <p:cNvSpPr>
              <a:spLocks/>
            </p:cNvSpPr>
            <p:nvPr/>
          </p:nvSpPr>
          <p:spPr bwMode="auto">
            <a:xfrm>
              <a:off x="1500105" y="3471672"/>
              <a:ext cx="637239" cy="3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5493" bIns="0"/>
            <a:lstStyle/>
            <a:p>
              <a:pPr marL="51430"/>
              <a:r>
                <a:rPr lang="en-US" sz="1100" dirty="0">
                  <a:ea typeface="ＭＳ Ｐゴシック" charset="0"/>
                  <a:cs typeface="Arial" charset="0"/>
                </a:rPr>
                <a:t>~20m</a:t>
              </a:r>
            </a:p>
          </p:txBody>
        </p:sp>
      </p:grpSp>
      <p:pic>
        <p:nvPicPr>
          <p:cNvPr id="923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24" y="3236895"/>
            <a:ext cx="528173" cy="56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35" name="Picture 19"/>
          <p:cNvPicPr>
            <a:picLocks noChangeAspect="1" noChangeArrowheads="1"/>
          </p:cNvPicPr>
          <p:nvPr/>
        </p:nvPicPr>
        <p:blipFill>
          <a:blip r:embed="rId7">
            <a:extLst>
              <a:ext uri="{28A0092B-C50C-407E-A947-70E740481C1C}">
                <a14:useLocalDpi xmlns:a14="http://schemas.microsoft.com/office/drawing/2010/main" val="0"/>
              </a:ext>
            </a:extLst>
          </a:blip>
          <a:srcRect l="16502" t="43622" b="20268"/>
          <a:stretch>
            <a:fillRect/>
          </a:stretch>
        </p:blipFill>
        <p:spPr bwMode="auto">
          <a:xfrm>
            <a:off x="1769707" y="5990379"/>
            <a:ext cx="4070425" cy="75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9240" name="Rectangle 24"/>
          <p:cNvSpPr>
            <a:spLocks/>
          </p:cNvSpPr>
          <p:nvPr/>
        </p:nvSpPr>
        <p:spPr bwMode="auto">
          <a:xfrm rot="21223679">
            <a:off x="6323703" y="1406353"/>
            <a:ext cx="254889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5155" bIns="0"/>
          <a:lstStyle/>
          <a:p>
            <a:pPr marL="40000" algn="ctr"/>
            <a:r>
              <a:rPr lang="en-US" sz="2400" dirty="0" smtClean="0">
                <a:solidFill>
                  <a:srgbClr val="D90B00"/>
                </a:solidFill>
                <a:latin typeface="Cracked" charset="0"/>
                <a:ea typeface="ＭＳ Ｐゴシック" charset="0"/>
                <a:cs typeface="Cracked" charset="0"/>
                <a:sym typeface="Cracked" charset="0"/>
              </a:rPr>
              <a:t>Endorsed for development</a:t>
            </a:r>
            <a:endParaRPr lang="en-US" sz="2400" dirty="0">
              <a:solidFill>
                <a:srgbClr val="D90B00"/>
              </a:solidFill>
              <a:latin typeface="Cracked" charset="0"/>
              <a:ea typeface="ＭＳ Ｐゴシック" charset="0"/>
              <a:cs typeface="Cracked" charset="0"/>
              <a:sym typeface="Cracked" charset="0"/>
            </a:endParaRPr>
          </a:p>
        </p:txBody>
      </p:sp>
      <p:sp>
        <p:nvSpPr>
          <p:cNvPr id="26" name="Line 9"/>
          <p:cNvSpPr>
            <a:spLocks noChangeShapeType="1"/>
          </p:cNvSpPr>
          <p:nvPr/>
        </p:nvSpPr>
        <p:spPr bwMode="auto">
          <a:xfrm>
            <a:off x="319" y="5440128"/>
            <a:ext cx="9143999" cy="0"/>
          </a:xfrm>
          <a:prstGeom prst="line">
            <a:avLst/>
          </a:prstGeom>
          <a:noFill/>
          <a:ln w="50800" cap="flat">
            <a:solidFill>
              <a:srgbClr val="0091C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 name="Line 9"/>
          <p:cNvSpPr>
            <a:spLocks noChangeShapeType="1"/>
          </p:cNvSpPr>
          <p:nvPr/>
        </p:nvSpPr>
        <p:spPr bwMode="auto">
          <a:xfrm>
            <a:off x="319" y="4070299"/>
            <a:ext cx="9143999" cy="0"/>
          </a:xfrm>
          <a:prstGeom prst="line">
            <a:avLst/>
          </a:prstGeom>
          <a:noFill/>
          <a:ln w="50800" cap="flat">
            <a:solidFill>
              <a:srgbClr val="0091C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4" name="Rectangle 8"/>
          <p:cNvSpPr>
            <a:spLocks/>
          </p:cNvSpPr>
          <p:nvPr/>
        </p:nvSpPr>
        <p:spPr bwMode="auto">
          <a:xfrm>
            <a:off x="363134" y="1617480"/>
            <a:ext cx="6680120" cy="3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2014" bIns="0"/>
          <a:lstStyle/>
          <a:p>
            <a:pPr marL="51430"/>
            <a:r>
              <a:rPr lang="en-US" sz="2100" b="1" dirty="0">
                <a:solidFill>
                  <a:srgbClr val="005A7C"/>
                </a:solidFill>
                <a:latin typeface="Arial Bold" charset="0"/>
                <a:ea typeface="ＭＳ Ｐゴシック" charset="0"/>
                <a:cs typeface="Arial Bold" charset="0"/>
                <a:sym typeface="Arial Bold" charset="0"/>
              </a:rPr>
              <a:t>ODIN</a:t>
            </a:r>
            <a:r>
              <a:rPr lang="en-US" sz="2100" dirty="0">
                <a:solidFill>
                  <a:srgbClr val="005A7C"/>
                </a:solidFill>
                <a:latin typeface="Arial Bold" charset="0"/>
                <a:ea typeface="ＭＳ Ｐゴシック" charset="0"/>
                <a:cs typeface="Arial Bold" charset="0"/>
                <a:sym typeface="Arial Bold" charset="0"/>
              </a:rPr>
              <a:t> - Optical and Diffraction Imaging with Neutrons</a:t>
            </a:r>
          </a:p>
        </p:txBody>
      </p:sp>
      <p:sp>
        <p:nvSpPr>
          <p:cNvPr id="9226" name="Rectangle 10"/>
          <p:cNvSpPr>
            <a:spLocks/>
          </p:cNvSpPr>
          <p:nvPr/>
        </p:nvSpPr>
        <p:spPr bwMode="auto">
          <a:xfrm>
            <a:off x="363134" y="2847326"/>
            <a:ext cx="6337935" cy="3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2014" bIns="0"/>
          <a:lstStyle/>
          <a:p>
            <a:pPr marL="51430"/>
            <a:r>
              <a:rPr lang="en-US" sz="2100" b="1" dirty="0">
                <a:solidFill>
                  <a:srgbClr val="005A7C"/>
                </a:solidFill>
                <a:latin typeface="Arial Bold" charset="0"/>
                <a:ea typeface="ＭＳ Ｐゴシック" charset="0"/>
                <a:cs typeface="Arial Bold" charset="0"/>
                <a:sym typeface="Arial Bold" charset="0"/>
              </a:rPr>
              <a:t>NMX</a:t>
            </a:r>
            <a:r>
              <a:rPr lang="en-US" sz="2100" dirty="0">
                <a:solidFill>
                  <a:srgbClr val="005A7C"/>
                </a:solidFill>
                <a:latin typeface="Arial Bold" charset="0"/>
                <a:ea typeface="ＭＳ Ｐゴシック" charset="0"/>
                <a:cs typeface="Arial Bold" charset="0"/>
                <a:sym typeface="Arial Bold" charset="0"/>
              </a:rPr>
              <a:t> Macromolecular </a:t>
            </a:r>
            <a:r>
              <a:rPr lang="en-US" sz="2100" dirty="0" err="1">
                <a:solidFill>
                  <a:srgbClr val="005A7C"/>
                </a:solidFill>
                <a:latin typeface="Arial Bold" charset="0"/>
                <a:ea typeface="ＭＳ Ｐゴシック" charset="0"/>
                <a:cs typeface="Arial Bold" charset="0"/>
                <a:sym typeface="Arial Bold" charset="0"/>
              </a:rPr>
              <a:t>Diffractometer</a:t>
            </a:r>
            <a:r>
              <a:rPr lang="en-US" sz="2100" dirty="0">
                <a:solidFill>
                  <a:srgbClr val="005A7C"/>
                </a:solidFill>
                <a:latin typeface="Arial Bold" charset="0"/>
                <a:ea typeface="ＭＳ Ｐゴシック" charset="0"/>
                <a:cs typeface="Arial Bold" charset="0"/>
                <a:sym typeface="Arial Bold" charset="0"/>
              </a:rPr>
              <a:t> </a:t>
            </a:r>
          </a:p>
        </p:txBody>
      </p:sp>
      <p:sp>
        <p:nvSpPr>
          <p:cNvPr id="9229" name="Rectangle 13"/>
          <p:cNvSpPr>
            <a:spLocks/>
          </p:cNvSpPr>
          <p:nvPr/>
        </p:nvSpPr>
        <p:spPr bwMode="auto">
          <a:xfrm>
            <a:off x="373089" y="4218653"/>
            <a:ext cx="2520621" cy="29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2014" bIns="0"/>
          <a:lstStyle/>
          <a:p>
            <a:pPr marL="51430"/>
            <a:r>
              <a:rPr lang="en-US" sz="2100" b="1" dirty="0">
                <a:solidFill>
                  <a:srgbClr val="005A7C"/>
                </a:solidFill>
                <a:latin typeface="Arial Bold" charset="0"/>
                <a:ea typeface="ＭＳ Ｐゴシック" charset="0"/>
                <a:cs typeface="Arial Bold" charset="0"/>
                <a:sym typeface="Arial Bold" charset="0"/>
              </a:rPr>
              <a:t>Compact SANS</a:t>
            </a:r>
          </a:p>
        </p:txBody>
      </p:sp>
      <p:sp>
        <p:nvSpPr>
          <p:cNvPr id="9236" name="Rectangle 20"/>
          <p:cNvSpPr>
            <a:spLocks/>
          </p:cNvSpPr>
          <p:nvPr/>
        </p:nvSpPr>
        <p:spPr bwMode="auto">
          <a:xfrm>
            <a:off x="363134" y="5603946"/>
            <a:ext cx="594825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2014" bIns="0"/>
          <a:lstStyle/>
          <a:p>
            <a:pPr marL="51430"/>
            <a:r>
              <a:rPr lang="en-US" sz="2100" b="1" dirty="0" err="1">
                <a:solidFill>
                  <a:srgbClr val="005A7C"/>
                </a:solidFill>
                <a:latin typeface="Arial Bold" charset="0"/>
                <a:ea typeface="ＭＳ Ｐゴシック" charset="0"/>
                <a:cs typeface="Arial Bold" charset="0"/>
                <a:sym typeface="Arial Bold" charset="0"/>
              </a:rPr>
              <a:t>LoKI</a:t>
            </a:r>
            <a:r>
              <a:rPr lang="en-US" sz="2100" dirty="0">
                <a:solidFill>
                  <a:srgbClr val="005A7C"/>
                </a:solidFill>
                <a:latin typeface="Arial Bold" charset="0"/>
                <a:ea typeface="ＭＳ Ｐゴシック" charset="0"/>
                <a:cs typeface="Arial Bold" charset="0"/>
                <a:sym typeface="Arial Bold" charset="0"/>
              </a:rPr>
              <a:t> - A Broad-Band SANS Instrument</a:t>
            </a:r>
          </a:p>
        </p:txBody>
      </p:sp>
      <p:grpSp>
        <p:nvGrpSpPr>
          <p:cNvPr id="2" name="Group 1"/>
          <p:cNvGrpSpPr>
            <a:grpSpLocks noChangeAspect="1"/>
          </p:cNvGrpSpPr>
          <p:nvPr/>
        </p:nvGrpSpPr>
        <p:grpSpPr>
          <a:xfrm>
            <a:off x="8705668" y="1726688"/>
            <a:ext cx="193951" cy="656005"/>
            <a:chOff x="6778742" y="5157104"/>
            <a:chExt cx="750094" cy="2536231"/>
          </a:xfrm>
        </p:grpSpPr>
        <p:pic>
          <p:nvPicPr>
            <p:cNvPr id="3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742" y="5157104"/>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31" name="Picture 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8742" y="6050173"/>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32" name="Picture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8742" y="694324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grpSp>
        <p:nvGrpSpPr>
          <p:cNvPr id="3" name="Group 2"/>
          <p:cNvGrpSpPr>
            <a:grpSpLocks noChangeAspect="1"/>
          </p:cNvGrpSpPr>
          <p:nvPr/>
        </p:nvGrpSpPr>
        <p:grpSpPr>
          <a:xfrm>
            <a:off x="8705668" y="5822927"/>
            <a:ext cx="193950" cy="679587"/>
            <a:chOff x="296142" y="3462441"/>
            <a:chExt cx="750094" cy="2627415"/>
          </a:xfrm>
        </p:grpSpPr>
        <p:pic>
          <p:nvPicPr>
            <p:cNvPr id="34"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142" y="438999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35"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142" y="533976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36" name="Picture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142" y="346244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grpSp>
        <p:nvGrpSpPr>
          <p:cNvPr id="4" name="Group 3"/>
          <p:cNvGrpSpPr>
            <a:grpSpLocks noChangeAspect="1"/>
          </p:cNvGrpSpPr>
          <p:nvPr/>
        </p:nvGrpSpPr>
        <p:grpSpPr>
          <a:xfrm>
            <a:off x="8705668" y="3178070"/>
            <a:ext cx="193951" cy="447389"/>
            <a:chOff x="1967493" y="1230205"/>
            <a:chExt cx="750094" cy="1729689"/>
          </a:xfrm>
        </p:grpSpPr>
        <p:pic>
          <p:nvPicPr>
            <p:cNvPr id="38"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493" y="220980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39" name="Picture 1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493" y="1230205"/>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grpSp>
        <p:nvGrpSpPr>
          <p:cNvPr id="5" name="Group 4"/>
          <p:cNvGrpSpPr>
            <a:grpSpLocks noChangeAspect="1"/>
          </p:cNvGrpSpPr>
          <p:nvPr/>
        </p:nvGrpSpPr>
        <p:grpSpPr>
          <a:xfrm>
            <a:off x="8718747" y="4534430"/>
            <a:ext cx="193950" cy="440113"/>
            <a:chOff x="7695780" y="3709695"/>
            <a:chExt cx="750094" cy="1701566"/>
          </a:xfrm>
        </p:grpSpPr>
        <p:pic>
          <p:nvPicPr>
            <p:cNvPr id="41"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5780" y="3709695"/>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42" name="Picture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5780" y="4661167"/>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grpSp>
        <p:nvGrpSpPr>
          <p:cNvPr id="6" name="Group 5"/>
          <p:cNvGrpSpPr>
            <a:grpSpLocks noChangeAspect="1"/>
          </p:cNvGrpSpPr>
          <p:nvPr/>
        </p:nvGrpSpPr>
        <p:grpSpPr>
          <a:xfrm>
            <a:off x="6788805" y="2111379"/>
            <a:ext cx="1525373" cy="291021"/>
            <a:chOff x="2624168" y="1049364"/>
            <a:chExt cx="1900771" cy="362525"/>
          </a:xfrm>
        </p:grpSpPr>
        <p:pic>
          <p:nvPicPr>
            <p:cNvPr id="44" name="Picture 43" descr="ess_icons_2.pdf"/>
            <p:cNvPicPr>
              <a:picLocks noChangeAspect="1"/>
            </p:cNvPicPr>
            <p:nvPr/>
          </p:nvPicPr>
          <p:blipFill rotWithShape="1">
            <a:blip r:embed="rId13">
              <a:extLst>
                <a:ext uri="{28A0092B-C50C-407E-A947-70E740481C1C}">
                  <a14:useLocalDpi xmlns:a14="http://schemas.microsoft.com/office/drawing/2010/main" val="0"/>
                </a:ext>
              </a:extLst>
            </a:blip>
            <a:srcRect l="7264" t="46847" r="82730" b="46068"/>
            <a:stretch/>
          </p:blipFill>
          <p:spPr>
            <a:xfrm>
              <a:off x="4172100" y="1058346"/>
              <a:ext cx="352839" cy="353543"/>
            </a:xfrm>
            <a:prstGeom prst="rect">
              <a:avLst/>
            </a:prstGeom>
          </p:spPr>
        </p:pic>
        <p:pic>
          <p:nvPicPr>
            <p:cNvPr id="45" name="Picture 44" descr="ess_icons_2.pdf"/>
            <p:cNvPicPr>
              <a:picLocks noChangeAspect="1"/>
            </p:cNvPicPr>
            <p:nvPr/>
          </p:nvPicPr>
          <p:blipFill rotWithShape="1">
            <a:blip r:embed="rId13">
              <a:extLst>
                <a:ext uri="{28A0092B-C50C-407E-A947-70E740481C1C}">
                  <a14:useLocalDpi xmlns:a14="http://schemas.microsoft.com/office/drawing/2010/main" val="0"/>
                </a:ext>
              </a:extLst>
            </a:blip>
            <a:srcRect l="19666" t="46700" r="70328" b="46215"/>
            <a:stretch/>
          </p:blipFill>
          <p:spPr>
            <a:xfrm>
              <a:off x="3819261" y="1058346"/>
              <a:ext cx="352839" cy="353543"/>
            </a:xfrm>
            <a:prstGeom prst="rect">
              <a:avLst/>
            </a:prstGeom>
          </p:spPr>
        </p:pic>
        <p:pic>
          <p:nvPicPr>
            <p:cNvPr id="46" name="Picture 45" descr="ess_icons_2.pdf"/>
            <p:cNvPicPr>
              <a:picLocks noChangeAspect="1"/>
            </p:cNvPicPr>
            <p:nvPr/>
          </p:nvPicPr>
          <p:blipFill rotWithShape="1">
            <a:blip r:embed="rId13">
              <a:extLst>
                <a:ext uri="{28A0092B-C50C-407E-A947-70E740481C1C}">
                  <a14:useLocalDpi xmlns:a14="http://schemas.microsoft.com/office/drawing/2010/main" val="0"/>
                </a:ext>
              </a:extLst>
            </a:blip>
            <a:srcRect l="49683" t="46848" r="40311" b="46067"/>
            <a:stretch/>
          </p:blipFill>
          <p:spPr>
            <a:xfrm>
              <a:off x="3422758" y="1049364"/>
              <a:ext cx="352839" cy="353543"/>
            </a:xfrm>
            <a:prstGeom prst="rect">
              <a:avLst/>
            </a:prstGeom>
          </p:spPr>
        </p:pic>
        <p:pic>
          <p:nvPicPr>
            <p:cNvPr id="47" name="Picture 46" descr="ess_icons_2.pdf"/>
            <p:cNvPicPr>
              <a:picLocks noChangeAspect="1"/>
            </p:cNvPicPr>
            <p:nvPr/>
          </p:nvPicPr>
          <p:blipFill rotWithShape="1">
            <a:blip r:embed="rId13">
              <a:extLst>
                <a:ext uri="{28A0092B-C50C-407E-A947-70E740481C1C}">
                  <a14:useLocalDpi xmlns:a14="http://schemas.microsoft.com/office/drawing/2010/main" val="0"/>
                </a:ext>
              </a:extLst>
            </a:blip>
            <a:srcRect l="60836" t="46848" r="29158" b="46067"/>
            <a:stretch/>
          </p:blipFill>
          <p:spPr>
            <a:xfrm>
              <a:off x="2624168" y="1058346"/>
              <a:ext cx="352839" cy="353543"/>
            </a:xfrm>
            <a:prstGeom prst="rect">
              <a:avLst/>
            </a:prstGeom>
          </p:spPr>
        </p:pic>
        <p:pic>
          <p:nvPicPr>
            <p:cNvPr id="48" name="Picture 47" descr="ess_icons_2.pdf"/>
            <p:cNvPicPr>
              <a:picLocks noChangeAspect="1"/>
            </p:cNvPicPr>
            <p:nvPr/>
          </p:nvPicPr>
          <p:blipFill rotWithShape="1">
            <a:blip r:embed="rId13">
              <a:extLst>
                <a:ext uri="{28A0092B-C50C-407E-A947-70E740481C1C}">
                  <a14:useLocalDpi xmlns:a14="http://schemas.microsoft.com/office/drawing/2010/main" val="0"/>
                </a:ext>
              </a:extLst>
            </a:blip>
            <a:srcRect l="71676" t="46848" r="16382" b="46067"/>
            <a:stretch/>
          </p:blipFill>
          <p:spPr>
            <a:xfrm>
              <a:off x="2977007" y="1049364"/>
              <a:ext cx="421105" cy="353543"/>
            </a:xfrm>
            <a:prstGeom prst="rect">
              <a:avLst/>
            </a:prstGeom>
          </p:spPr>
        </p:pic>
      </p:grpSp>
      <p:grpSp>
        <p:nvGrpSpPr>
          <p:cNvPr id="7" name="Group 6"/>
          <p:cNvGrpSpPr>
            <a:grpSpLocks noChangeAspect="1"/>
          </p:cNvGrpSpPr>
          <p:nvPr/>
        </p:nvGrpSpPr>
        <p:grpSpPr>
          <a:xfrm>
            <a:off x="7288444" y="3338460"/>
            <a:ext cx="1025733" cy="310422"/>
            <a:chOff x="10004708" y="1782469"/>
            <a:chExt cx="1168594" cy="353543"/>
          </a:xfrm>
        </p:grpSpPr>
        <p:pic>
          <p:nvPicPr>
            <p:cNvPr id="50" name="Picture 49" descr="ess_icons_2.pdf"/>
            <p:cNvPicPr>
              <a:picLocks noChangeAspect="1"/>
            </p:cNvPicPr>
            <p:nvPr/>
          </p:nvPicPr>
          <p:blipFill rotWithShape="1">
            <a:blip r:embed="rId13">
              <a:extLst>
                <a:ext uri="{28A0092B-C50C-407E-A947-70E740481C1C}">
                  <a14:useLocalDpi xmlns:a14="http://schemas.microsoft.com/office/drawing/2010/main" val="0"/>
                </a:ext>
              </a:extLst>
            </a:blip>
            <a:srcRect l="60836" t="46848" r="29158" b="46067"/>
            <a:stretch/>
          </p:blipFill>
          <p:spPr>
            <a:xfrm>
              <a:off x="10820463" y="1782469"/>
              <a:ext cx="352839" cy="353543"/>
            </a:xfrm>
            <a:prstGeom prst="rect">
              <a:avLst/>
            </a:prstGeom>
          </p:spPr>
        </p:pic>
        <p:pic>
          <p:nvPicPr>
            <p:cNvPr id="51" name="Picture 50" descr="ess_icons_2.pdf"/>
            <p:cNvPicPr>
              <a:picLocks noChangeAspect="1"/>
            </p:cNvPicPr>
            <p:nvPr/>
          </p:nvPicPr>
          <p:blipFill rotWithShape="1">
            <a:blip r:embed="rId13">
              <a:extLst>
                <a:ext uri="{28A0092B-C50C-407E-A947-70E740481C1C}">
                  <a14:useLocalDpi xmlns:a14="http://schemas.microsoft.com/office/drawing/2010/main" val="0"/>
                </a:ext>
              </a:extLst>
            </a:blip>
            <a:srcRect l="49683" t="46848" r="40311" b="46067"/>
            <a:stretch/>
          </p:blipFill>
          <p:spPr>
            <a:xfrm>
              <a:off x="10426556" y="1782469"/>
              <a:ext cx="352839" cy="353543"/>
            </a:xfrm>
            <a:prstGeom prst="rect">
              <a:avLst/>
            </a:prstGeom>
          </p:spPr>
        </p:pic>
        <p:pic>
          <p:nvPicPr>
            <p:cNvPr id="52" name="Picture 51" descr="ess_icons_2.pdf"/>
            <p:cNvPicPr>
              <a:picLocks noChangeAspect="1"/>
            </p:cNvPicPr>
            <p:nvPr/>
          </p:nvPicPr>
          <p:blipFill rotWithShape="1">
            <a:blip r:embed="rId13">
              <a:extLst>
                <a:ext uri="{28A0092B-C50C-407E-A947-70E740481C1C}">
                  <a14:useLocalDpi xmlns:a14="http://schemas.microsoft.com/office/drawing/2010/main" val="0"/>
                </a:ext>
              </a:extLst>
            </a:blip>
            <a:srcRect l="7264" t="46847" r="82730" b="46068"/>
            <a:stretch/>
          </p:blipFill>
          <p:spPr>
            <a:xfrm>
              <a:off x="10004708" y="1782469"/>
              <a:ext cx="352839" cy="353543"/>
            </a:xfrm>
            <a:prstGeom prst="rect">
              <a:avLst/>
            </a:prstGeom>
          </p:spPr>
        </p:pic>
      </p:grpSp>
      <p:grpSp>
        <p:nvGrpSpPr>
          <p:cNvPr id="8" name="Group 7"/>
          <p:cNvGrpSpPr>
            <a:grpSpLocks noChangeAspect="1"/>
          </p:cNvGrpSpPr>
          <p:nvPr/>
        </p:nvGrpSpPr>
        <p:grpSpPr>
          <a:xfrm>
            <a:off x="7628137" y="4788388"/>
            <a:ext cx="686042" cy="310422"/>
            <a:chOff x="10081883" y="3185490"/>
            <a:chExt cx="781592" cy="353543"/>
          </a:xfrm>
        </p:grpSpPr>
        <p:pic>
          <p:nvPicPr>
            <p:cNvPr id="54" name="Picture 53" descr="ess_icons_2.pdf"/>
            <p:cNvPicPr>
              <a:picLocks noChangeAspect="1"/>
            </p:cNvPicPr>
            <p:nvPr/>
          </p:nvPicPr>
          <p:blipFill rotWithShape="1">
            <a:blip r:embed="rId13">
              <a:extLst>
                <a:ext uri="{28A0092B-C50C-407E-A947-70E740481C1C}">
                  <a14:useLocalDpi xmlns:a14="http://schemas.microsoft.com/office/drawing/2010/main" val="0"/>
                </a:ext>
              </a:extLst>
            </a:blip>
            <a:srcRect l="19666" t="46700" r="70328" b="46215"/>
            <a:stretch/>
          </p:blipFill>
          <p:spPr>
            <a:xfrm>
              <a:off x="10510636" y="3185490"/>
              <a:ext cx="352839" cy="353543"/>
            </a:xfrm>
            <a:prstGeom prst="rect">
              <a:avLst/>
            </a:prstGeom>
          </p:spPr>
        </p:pic>
        <p:pic>
          <p:nvPicPr>
            <p:cNvPr id="55" name="Picture 54" descr="ess_icons_2.pdf"/>
            <p:cNvPicPr>
              <a:picLocks noChangeAspect="1"/>
            </p:cNvPicPr>
            <p:nvPr/>
          </p:nvPicPr>
          <p:blipFill rotWithShape="1">
            <a:blip r:embed="rId13">
              <a:extLst>
                <a:ext uri="{28A0092B-C50C-407E-A947-70E740481C1C}">
                  <a14:useLocalDpi xmlns:a14="http://schemas.microsoft.com/office/drawing/2010/main" val="0"/>
                </a:ext>
              </a:extLst>
            </a:blip>
            <a:srcRect l="7264" t="46847" r="82730" b="46068"/>
            <a:stretch/>
          </p:blipFill>
          <p:spPr>
            <a:xfrm>
              <a:off x="10081883" y="3185490"/>
              <a:ext cx="352839" cy="353543"/>
            </a:xfrm>
            <a:prstGeom prst="rect">
              <a:avLst/>
            </a:prstGeom>
          </p:spPr>
        </p:pic>
      </p:grpSp>
      <p:grpSp>
        <p:nvGrpSpPr>
          <p:cNvPr id="11" name="Group 10"/>
          <p:cNvGrpSpPr>
            <a:grpSpLocks noChangeAspect="1"/>
          </p:cNvGrpSpPr>
          <p:nvPr/>
        </p:nvGrpSpPr>
        <p:grpSpPr>
          <a:xfrm>
            <a:off x="7313034" y="6238800"/>
            <a:ext cx="1001143" cy="310422"/>
            <a:chOff x="7130311" y="5425435"/>
            <a:chExt cx="1858256" cy="575999"/>
          </a:xfrm>
        </p:grpSpPr>
        <p:grpSp>
          <p:nvGrpSpPr>
            <p:cNvPr id="9" name="Group 8"/>
            <p:cNvGrpSpPr>
              <a:grpSpLocks noChangeAspect="1"/>
            </p:cNvGrpSpPr>
            <p:nvPr/>
          </p:nvGrpSpPr>
          <p:grpSpPr>
            <a:xfrm>
              <a:off x="7130311" y="5425435"/>
              <a:ext cx="1234762" cy="575999"/>
              <a:chOff x="2344255" y="1910084"/>
              <a:chExt cx="757884" cy="353543"/>
            </a:xfrm>
          </p:grpSpPr>
          <p:pic>
            <p:nvPicPr>
              <p:cNvPr id="57" name="Picture 56" descr="ess_icons_2.pdf"/>
              <p:cNvPicPr>
                <a:picLocks noChangeAspect="1"/>
              </p:cNvPicPr>
              <p:nvPr/>
            </p:nvPicPr>
            <p:blipFill rotWithShape="1">
              <a:blip r:embed="rId13">
                <a:extLst>
                  <a:ext uri="{28A0092B-C50C-407E-A947-70E740481C1C}">
                    <a14:useLocalDpi xmlns:a14="http://schemas.microsoft.com/office/drawing/2010/main" val="0"/>
                  </a:ext>
                </a:extLst>
              </a:blip>
              <a:srcRect l="19666" t="46700" r="70328" b="46215"/>
              <a:stretch/>
            </p:blipFill>
            <p:spPr>
              <a:xfrm>
                <a:off x="2344255" y="1910084"/>
                <a:ext cx="352839" cy="353543"/>
              </a:xfrm>
              <a:prstGeom prst="rect">
                <a:avLst/>
              </a:prstGeom>
            </p:spPr>
          </p:pic>
          <p:pic>
            <p:nvPicPr>
              <p:cNvPr id="58" name="Picture 57" descr="ess_icons_2.pdf"/>
              <p:cNvPicPr>
                <a:picLocks noChangeAspect="1"/>
              </p:cNvPicPr>
              <p:nvPr/>
            </p:nvPicPr>
            <p:blipFill rotWithShape="1">
              <a:blip r:embed="rId13">
                <a:extLst>
                  <a:ext uri="{28A0092B-C50C-407E-A947-70E740481C1C}">
                    <a14:useLocalDpi xmlns:a14="http://schemas.microsoft.com/office/drawing/2010/main" val="0"/>
                  </a:ext>
                </a:extLst>
              </a:blip>
              <a:srcRect l="7264" t="46847" r="82730" b="46068"/>
              <a:stretch/>
            </p:blipFill>
            <p:spPr>
              <a:xfrm>
                <a:off x="2749300" y="1910084"/>
                <a:ext cx="352839" cy="353543"/>
              </a:xfrm>
              <a:prstGeom prst="rect">
                <a:avLst/>
              </a:prstGeom>
            </p:spPr>
          </p:pic>
        </p:grpSp>
        <p:pic>
          <p:nvPicPr>
            <p:cNvPr id="61" name="Picture 60" descr="ess_icons_2.pdf"/>
            <p:cNvPicPr>
              <a:picLocks noChangeAspect="1"/>
            </p:cNvPicPr>
            <p:nvPr/>
          </p:nvPicPr>
          <p:blipFill rotWithShape="1">
            <a:blip r:embed="rId13">
              <a:extLst>
                <a:ext uri="{28A0092B-C50C-407E-A947-70E740481C1C}">
                  <a14:useLocalDpi xmlns:a14="http://schemas.microsoft.com/office/drawing/2010/main" val="0"/>
                </a:ext>
              </a:extLst>
            </a:blip>
            <a:srcRect l="31339" t="46774" r="58655" b="46141"/>
            <a:stretch/>
          </p:blipFill>
          <p:spPr>
            <a:xfrm>
              <a:off x="8425729" y="5437473"/>
              <a:ext cx="562838" cy="563961"/>
            </a:xfrm>
            <a:prstGeom prst="rect">
              <a:avLst/>
            </a:prstGeom>
          </p:spPr>
        </p:pic>
      </p:grpSp>
      <p:grpSp>
        <p:nvGrpSpPr>
          <p:cNvPr id="13" name="Group 12"/>
          <p:cNvGrpSpPr/>
          <p:nvPr/>
        </p:nvGrpSpPr>
        <p:grpSpPr>
          <a:xfrm>
            <a:off x="1577986" y="7543802"/>
            <a:ext cx="1837340" cy="684626"/>
            <a:chOff x="1913406" y="6433699"/>
            <a:chExt cx="1960467" cy="730268"/>
          </a:xfrm>
        </p:grpSpPr>
        <p:pic>
          <p:nvPicPr>
            <p:cNvPr id="69" name="Picture 68" descr="ess_icons_2.pdf"/>
            <p:cNvPicPr>
              <a:picLocks noChangeAspect="1"/>
            </p:cNvPicPr>
            <p:nvPr/>
          </p:nvPicPr>
          <p:blipFill rotWithShape="1">
            <a:blip r:embed="rId13">
              <a:extLst>
                <a:ext uri="{28A0092B-C50C-407E-A947-70E740481C1C}">
                  <a14:useLocalDpi xmlns:a14="http://schemas.microsoft.com/office/drawing/2010/main" val="0"/>
                </a:ext>
              </a:extLst>
            </a:blip>
            <a:srcRect l="60836" t="46848" r="29158" b="46067"/>
            <a:stretch/>
          </p:blipFill>
          <p:spPr>
            <a:xfrm>
              <a:off x="1913406" y="6433699"/>
              <a:ext cx="352839" cy="353543"/>
            </a:xfrm>
            <a:prstGeom prst="rect">
              <a:avLst/>
            </a:prstGeom>
          </p:spPr>
        </p:pic>
        <p:pic>
          <p:nvPicPr>
            <p:cNvPr id="70" name="Picture 69" descr="ess_icons_2.pdf"/>
            <p:cNvPicPr>
              <a:picLocks noChangeAspect="1"/>
            </p:cNvPicPr>
            <p:nvPr/>
          </p:nvPicPr>
          <p:blipFill rotWithShape="1">
            <a:blip r:embed="rId13">
              <a:extLst>
                <a:ext uri="{28A0092B-C50C-407E-A947-70E740481C1C}">
                  <a14:useLocalDpi xmlns:a14="http://schemas.microsoft.com/office/drawing/2010/main" val="0"/>
                </a:ext>
              </a:extLst>
            </a:blip>
            <a:srcRect l="71676" t="46848" r="16382" b="46067"/>
            <a:stretch/>
          </p:blipFill>
          <p:spPr>
            <a:xfrm>
              <a:off x="1913406" y="6810424"/>
              <a:ext cx="421105" cy="353543"/>
            </a:xfrm>
            <a:prstGeom prst="rect">
              <a:avLst/>
            </a:prstGeom>
          </p:spPr>
        </p:pic>
        <p:sp>
          <p:nvSpPr>
            <p:cNvPr id="12" name="TextBox 11"/>
            <p:cNvSpPr txBox="1"/>
            <p:nvPr/>
          </p:nvSpPr>
          <p:spPr>
            <a:xfrm>
              <a:off x="2323504" y="6433699"/>
              <a:ext cx="1550369" cy="681759"/>
            </a:xfrm>
            <a:prstGeom prst="rect">
              <a:avLst/>
            </a:prstGeom>
            <a:noFill/>
          </p:spPr>
          <p:txBody>
            <a:bodyPr wrap="none" rtlCol="0">
              <a:spAutoFit/>
            </a:bodyPr>
            <a:lstStyle/>
            <a:p>
              <a:pPr>
                <a:lnSpc>
                  <a:spcPct val="140000"/>
                </a:lnSpc>
              </a:pPr>
              <a:r>
                <a:rPr lang="en-US" sz="1300" dirty="0"/>
                <a:t>Geo &amp; engineering</a:t>
              </a:r>
            </a:p>
            <a:p>
              <a:pPr>
                <a:lnSpc>
                  <a:spcPct val="140000"/>
                </a:lnSpc>
              </a:pPr>
              <a:r>
                <a:rPr lang="en-US" sz="1300" dirty="0"/>
                <a:t>Heritage</a:t>
              </a:r>
            </a:p>
          </p:txBody>
        </p:sp>
      </p:grpSp>
      <p:grpSp>
        <p:nvGrpSpPr>
          <p:cNvPr id="14" name="Group 13"/>
          <p:cNvGrpSpPr/>
          <p:nvPr/>
        </p:nvGrpSpPr>
        <p:grpSpPr>
          <a:xfrm>
            <a:off x="3733955" y="7543802"/>
            <a:ext cx="1295699" cy="684626"/>
            <a:chOff x="4464507" y="6433699"/>
            <a:chExt cx="1382529" cy="730268"/>
          </a:xfrm>
        </p:grpSpPr>
        <p:pic>
          <p:nvPicPr>
            <p:cNvPr id="65" name="Picture 64" descr="ess_icons_2.pdf"/>
            <p:cNvPicPr>
              <a:picLocks noChangeAspect="1"/>
            </p:cNvPicPr>
            <p:nvPr/>
          </p:nvPicPr>
          <p:blipFill rotWithShape="1">
            <a:blip r:embed="rId13">
              <a:extLst>
                <a:ext uri="{28A0092B-C50C-407E-A947-70E740481C1C}">
                  <a14:useLocalDpi xmlns:a14="http://schemas.microsoft.com/office/drawing/2010/main" val="0"/>
                </a:ext>
              </a:extLst>
            </a:blip>
            <a:srcRect l="19666" t="46700" r="70328" b="46215"/>
            <a:stretch/>
          </p:blipFill>
          <p:spPr>
            <a:xfrm>
              <a:off x="4464507" y="6810424"/>
              <a:ext cx="352839" cy="353543"/>
            </a:xfrm>
            <a:prstGeom prst="rect">
              <a:avLst/>
            </a:prstGeom>
          </p:spPr>
        </p:pic>
        <p:pic>
          <p:nvPicPr>
            <p:cNvPr id="68" name="Picture 67" descr="ess_icons_2.pdf"/>
            <p:cNvPicPr>
              <a:picLocks noChangeAspect="1"/>
            </p:cNvPicPr>
            <p:nvPr/>
          </p:nvPicPr>
          <p:blipFill rotWithShape="1">
            <a:blip r:embed="rId13">
              <a:extLst>
                <a:ext uri="{28A0092B-C50C-407E-A947-70E740481C1C}">
                  <a14:useLocalDpi xmlns:a14="http://schemas.microsoft.com/office/drawing/2010/main" val="0"/>
                </a:ext>
              </a:extLst>
            </a:blip>
            <a:srcRect l="49683" t="46848" r="40311" b="46067"/>
            <a:stretch/>
          </p:blipFill>
          <p:spPr>
            <a:xfrm>
              <a:off x="4464507" y="6433699"/>
              <a:ext cx="352839" cy="353543"/>
            </a:xfrm>
            <a:prstGeom prst="rect">
              <a:avLst/>
            </a:prstGeom>
          </p:spPr>
        </p:pic>
        <p:sp>
          <p:nvSpPr>
            <p:cNvPr id="75" name="TextBox 74"/>
            <p:cNvSpPr txBox="1"/>
            <p:nvPr/>
          </p:nvSpPr>
          <p:spPr>
            <a:xfrm>
              <a:off x="4834055" y="6433699"/>
              <a:ext cx="1012981" cy="681759"/>
            </a:xfrm>
            <a:prstGeom prst="rect">
              <a:avLst/>
            </a:prstGeom>
            <a:noFill/>
          </p:spPr>
          <p:txBody>
            <a:bodyPr wrap="none" rtlCol="0">
              <a:spAutoFit/>
            </a:bodyPr>
            <a:lstStyle/>
            <a:p>
              <a:pPr>
                <a:lnSpc>
                  <a:spcPct val="140000"/>
                </a:lnSpc>
              </a:pPr>
              <a:r>
                <a:rPr lang="en-US" sz="1300" dirty="0"/>
                <a:t>Magnetism</a:t>
              </a:r>
            </a:p>
            <a:p>
              <a:pPr>
                <a:lnSpc>
                  <a:spcPct val="140000"/>
                </a:lnSpc>
              </a:pPr>
              <a:r>
                <a:rPr lang="en-US" sz="1300" dirty="0"/>
                <a:t>Soft matter</a:t>
              </a:r>
            </a:p>
          </p:txBody>
        </p:sp>
      </p:grpSp>
      <p:grpSp>
        <p:nvGrpSpPr>
          <p:cNvPr id="15" name="Group 14"/>
          <p:cNvGrpSpPr/>
          <p:nvPr/>
        </p:nvGrpSpPr>
        <p:grpSpPr>
          <a:xfrm>
            <a:off x="5441036" y="7543802"/>
            <a:ext cx="1296016" cy="684626"/>
            <a:chOff x="6369535" y="6433699"/>
            <a:chExt cx="1382867" cy="730268"/>
          </a:xfrm>
        </p:grpSpPr>
        <p:pic>
          <p:nvPicPr>
            <p:cNvPr id="64" name="Picture 63" descr="ess_icons_2.pdf"/>
            <p:cNvPicPr>
              <a:picLocks noChangeAspect="1"/>
            </p:cNvPicPr>
            <p:nvPr/>
          </p:nvPicPr>
          <p:blipFill rotWithShape="1">
            <a:blip r:embed="rId13">
              <a:extLst>
                <a:ext uri="{28A0092B-C50C-407E-A947-70E740481C1C}">
                  <a14:useLocalDpi xmlns:a14="http://schemas.microsoft.com/office/drawing/2010/main" val="0"/>
                </a:ext>
              </a:extLst>
            </a:blip>
            <a:srcRect l="7264" t="46847" r="82730" b="46068"/>
            <a:stretch/>
          </p:blipFill>
          <p:spPr>
            <a:xfrm>
              <a:off x="6369535" y="6433699"/>
              <a:ext cx="352839" cy="353543"/>
            </a:xfrm>
            <a:prstGeom prst="rect">
              <a:avLst/>
            </a:prstGeom>
          </p:spPr>
        </p:pic>
        <p:pic>
          <p:nvPicPr>
            <p:cNvPr id="66" name="Picture 65" descr="ess_icons_2.pdf"/>
            <p:cNvPicPr>
              <a:picLocks noChangeAspect="1"/>
            </p:cNvPicPr>
            <p:nvPr/>
          </p:nvPicPr>
          <p:blipFill rotWithShape="1">
            <a:blip r:embed="rId13">
              <a:extLst>
                <a:ext uri="{28A0092B-C50C-407E-A947-70E740481C1C}">
                  <a14:useLocalDpi xmlns:a14="http://schemas.microsoft.com/office/drawing/2010/main" val="0"/>
                </a:ext>
              </a:extLst>
            </a:blip>
            <a:srcRect l="31339" t="46774" r="58655" b="46141"/>
            <a:stretch/>
          </p:blipFill>
          <p:spPr>
            <a:xfrm>
              <a:off x="6369535" y="6810424"/>
              <a:ext cx="352839" cy="353543"/>
            </a:xfrm>
            <a:prstGeom prst="rect">
              <a:avLst/>
            </a:prstGeom>
          </p:spPr>
        </p:pic>
        <p:sp>
          <p:nvSpPr>
            <p:cNvPr id="76" name="TextBox 75"/>
            <p:cNvSpPr txBox="1"/>
            <p:nvPr/>
          </p:nvSpPr>
          <p:spPr>
            <a:xfrm>
              <a:off x="6725437" y="6433699"/>
              <a:ext cx="1026965" cy="681759"/>
            </a:xfrm>
            <a:prstGeom prst="rect">
              <a:avLst/>
            </a:prstGeom>
            <a:noFill/>
          </p:spPr>
          <p:txBody>
            <a:bodyPr wrap="none" rtlCol="0">
              <a:spAutoFit/>
            </a:bodyPr>
            <a:lstStyle/>
            <a:p>
              <a:pPr>
                <a:lnSpc>
                  <a:spcPct val="140000"/>
                </a:lnSpc>
              </a:pPr>
              <a:r>
                <a:rPr lang="en-US" sz="1300" dirty="0"/>
                <a:t>Life science</a:t>
              </a:r>
            </a:p>
            <a:p>
              <a:pPr>
                <a:lnSpc>
                  <a:spcPct val="140000"/>
                </a:lnSpc>
              </a:pPr>
              <a:r>
                <a:rPr lang="en-US" sz="1300" dirty="0"/>
                <a:t>Chemistry</a:t>
              </a:r>
            </a:p>
          </p:txBody>
        </p:sp>
      </p:grpSp>
      <p:sp>
        <p:nvSpPr>
          <p:cNvPr id="67" name="Rectangle 23"/>
          <p:cNvSpPr>
            <a:spLocks/>
          </p:cNvSpPr>
          <p:nvPr/>
        </p:nvSpPr>
        <p:spPr bwMode="auto">
          <a:xfrm>
            <a:off x="6776076" y="4192953"/>
            <a:ext cx="1644144" cy="5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5" bIns="0"/>
          <a:lstStyle/>
          <a:p>
            <a:pPr marL="42676" algn="ctr"/>
            <a:r>
              <a:rPr lang="en-US" sz="1100" dirty="0">
                <a:solidFill>
                  <a:srgbClr val="D90B00"/>
                </a:solidFill>
                <a:ea typeface="ＭＳ Ｐゴシック" charset="0"/>
                <a:cs typeface="Arial" charset="0"/>
              </a:rPr>
              <a:t>SAC </a:t>
            </a:r>
            <a:r>
              <a:rPr lang="en-US" sz="1100" dirty="0" smtClean="0">
                <a:solidFill>
                  <a:srgbClr val="D90B00"/>
                </a:solidFill>
                <a:ea typeface="ＭＳ Ｐゴシック" charset="0"/>
                <a:cs typeface="Arial" charset="0"/>
              </a:rPr>
              <a:t>wished </a:t>
            </a:r>
            <a:r>
              <a:rPr lang="en-US" sz="1100" dirty="0">
                <a:solidFill>
                  <a:srgbClr val="D90B00"/>
                </a:solidFill>
                <a:ea typeface="ＭＳ Ｐゴシック" charset="0"/>
                <a:cs typeface="Arial" charset="0"/>
              </a:rPr>
              <a:t>to see role within a wider suite of SANS and ESS </a:t>
            </a:r>
            <a:r>
              <a:rPr lang="en-US" sz="1100" dirty="0" smtClean="0">
                <a:solidFill>
                  <a:srgbClr val="D90B00"/>
                </a:solidFill>
                <a:ea typeface="ＭＳ Ｐゴシック" charset="0"/>
                <a:cs typeface="Arial" charset="0"/>
              </a:rPr>
              <a:t>instruments. Resubmitted.</a:t>
            </a:r>
            <a:endParaRPr lang="en-US" sz="1100" dirty="0">
              <a:solidFill>
                <a:srgbClr val="D90B00"/>
              </a:solidFill>
              <a:ea typeface="ＭＳ Ｐゴシック" charset="0"/>
              <a:cs typeface="Arial" charset="0"/>
            </a:endParaRPr>
          </a:p>
        </p:txBody>
      </p:sp>
      <p:sp>
        <p:nvSpPr>
          <p:cNvPr id="71" name="Rectangle 3"/>
          <p:cNvSpPr>
            <a:spLocks noGrp="1" noChangeArrowheads="1"/>
          </p:cNvSpPr>
          <p:nvPr>
            <p:ph type="title"/>
          </p:nvPr>
        </p:nvSpPr>
        <p:spPr>
          <a:xfrm>
            <a:off x="247968" y="458403"/>
            <a:ext cx="7043147" cy="603264"/>
          </a:xfrm>
          <a:ln/>
        </p:spPr>
        <p:txBody>
          <a:bodyPr rIns="126985">
            <a:noAutofit/>
          </a:bodyPr>
          <a:lstStyle/>
          <a:p>
            <a:r>
              <a:rPr lang="en-US" sz="2600" dirty="0"/>
              <a:t>4</a:t>
            </a:r>
            <a:r>
              <a:rPr lang="en-US" sz="2600" dirty="0" smtClean="0"/>
              <a:t> </a:t>
            </a:r>
            <a:r>
              <a:rPr lang="en-US" sz="2600" dirty="0"/>
              <a:t>Instrument </a:t>
            </a:r>
            <a:r>
              <a:rPr lang="en-US" sz="2600" dirty="0" smtClean="0"/>
              <a:t>Concept Proposals in the 2012-2013 Round</a:t>
            </a:r>
            <a:endParaRPr lang="en-US" sz="2600" dirty="0"/>
          </a:p>
        </p:txBody>
      </p:sp>
      <p:sp>
        <p:nvSpPr>
          <p:cNvPr id="72" name="Rectangle 24"/>
          <p:cNvSpPr>
            <a:spLocks/>
          </p:cNvSpPr>
          <p:nvPr/>
        </p:nvSpPr>
        <p:spPr bwMode="auto">
          <a:xfrm rot="21223679">
            <a:off x="6353692" y="2639705"/>
            <a:ext cx="254889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5155" bIns="0"/>
          <a:lstStyle/>
          <a:p>
            <a:pPr marL="40000" algn="ctr"/>
            <a:r>
              <a:rPr lang="en-US" sz="2400" dirty="0" smtClean="0">
                <a:solidFill>
                  <a:srgbClr val="D90B00"/>
                </a:solidFill>
                <a:latin typeface="Cracked" charset="0"/>
                <a:ea typeface="ＭＳ Ｐゴシック" charset="0"/>
                <a:cs typeface="Cracked" charset="0"/>
                <a:sym typeface="Cracked" charset="0"/>
              </a:rPr>
              <a:t>Endorsed for development</a:t>
            </a:r>
            <a:endParaRPr lang="en-US" sz="2400" dirty="0">
              <a:solidFill>
                <a:srgbClr val="D90B00"/>
              </a:solidFill>
              <a:latin typeface="Cracked" charset="0"/>
              <a:ea typeface="ＭＳ Ｐゴシック" charset="0"/>
              <a:cs typeface="Cracked" charset="0"/>
              <a:sym typeface="Cracked" charset="0"/>
            </a:endParaRPr>
          </a:p>
        </p:txBody>
      </p:sp>
      <p:sp>
        <p:nvSpPr>
          <p:cNvPr id="73" name="Rectangle 24"/>
          <p:cNvSpPr>
            <a:spLocks/>
          </p:cNvSpPr>
          <p:nvPr/>
        </p:nvSpPr>
        <p:spPr bwMode="auto">
          <a:xfrm rot="21223679">
            <a:off x="6242820" y="5384369"/>
            <a:ext cx="254889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5155" bIns="0"/>
          <a:lstStyle/>
          <a:p>
            <a:pPr marL="40000" algn="ctr"/>
            <a:r>
              <a:rPr lang="en-US" sz="2400" dirty="0" smtClean="0">
                <a:solidFill>
                  <a:srgbClr val="D90B00"/>
                </a:solidFill>
                <a:latin typeface="Cracked" charset="0"/>
                <a:ea typeface="ＭＳ Ｐゴシック" charset="0"/>
                <a:cs typeface="Cracked" charset="0"/>
                <a:sym typeface="Cracked" charset="0"/>
              </a:rPr>
              <a:t>Endorsed for development</a:t>
            </a:r>
            <a:endParaRPr lang="en-US" sz="2400" dirty="0">
              <a:solidFill>
                <a:srgbClr val="D90B00"/>
              </a:solidFill>
              <a:latin typeface="Cracked" charset="0"/>
              <a:ea typeface="ＭＳ Ｐゴシック" charset="0"/>
              <a:cs typeface="Cracked" charset="0"/>
              <a:sym typeface="Cracked" charset="0"/>
            </a:endParaRPr>
          </a:p>
        </p:txBody>
      </p:sp>
    </p:spTree>
    <p:extLst>
      <p:ext uri="{BB962C8B-B14F-4D97-AF65-F5344CB8AC3E}">
        <p14:creationId xmlns:p14="http://schemas.microsoft.com/office/powerpoint/2010/main" val="34196215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2777290" y="1500838"/>
            <a:ext cx="6614678" cy="584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2015" bIns="0"/>
          <a:lstStyle/>
          <a:p>
            <a:pPr marL="51342"/>
            <a:r>
              <a:rPr lang="en-US" dirty="0" smtClean="0">
                <a:solidFill>
                  <a:srgbClr val="005A7C"/>
                </a:solidFill>
                <a:latin typeface="Arial Bold" charset="0"/>
                <a:ea typeface="ＭＳ Ｐゴシック" charset="0"/>
                <a:cs typeface="Arial Bold" charset="0"/>
                <a:sym typeface="Arial Bold" charset="0"/>
              </a:rPr>
              <a:t>VOR</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Wide </a:t>
            </a:r>
            <a:r>
              <a:rPr lang="en-US" dirty="0">
                <a:solidFill>
                  <a:srgbClr val="005A7C"/>
                </a:solidFill>
                <a:latin typeface="Arial Bold" charset="0"/>
                <a:ea typeface="ＭＳ Ｐゴシック" charset="0"/>
                <a:cs typeface="Arial Bold" charset="0"/>
                <a:sym typeface="Arial Bold" charset="0"/>
              </a:rPr>
              <a:t>Bandwidth Spectrometer</a:t>
            </a:r>
          </a:p>
          <a:p>
            <a:pPr marL="51342"/>
            <a:r>
              <a:rPr lang="en-US" dirty="0" smtClean="0">
                <a:solidFill>
                  <a:srgbClr val="005A7C"/>
                </a:solidFill>
                <a:latin typeface="Arial Bold" charset="0"/>
                <a:ea typeface="ＭＳ Ｐゴシック" charset="0"/>
                <a:cs typeface="Arial Bold" charset="0"/>
                <a:sym typeface="Arial Bold" charset="0"/>
              </a:rPr>
              <a:t>T</a:t>
            </a:r>
            <a:r>
              <a:rPr lang="en-US" dirty="0">
                <a:solidFill>
                  <a:srgbClr val="005A7C"/>
                </a:solidFill>
                <a:latin typeface="Arial Bold" charset="0"/>
                <a:ea typeface="ＭＳ Ｐゴシック" charset="0"/>
                <a:cs typeface="Arial Bold" charset="0"/>
                <a:sym typeface="Arial Bold" charset="0"/>
              </a:rPr>
              <a:t>-</a:t>
            </a:r>
            <a:r>
              <a:rPr lang="en-US" dirty="0" smtClean="0">
                <a:solidFill>
                  <a:srgbClr val="005A7C"/>
                </a:solidFill>
                <a:latin typeface="Arial Bold" charset="0"/>
                <a:ea typeface="ＭＳ Ｐゴシック" charset="0"/>
                <a:cs typeface="Arial Bold" charset="0"/>
                <a:sym typeface="Arial Bold" charset="0"/>
              </a:rPr>
              <a:t>REX</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Bi</a:t>
            </a:r>
            <a:r>
              <a:rPr lang="en-US" dirty="0">
                <a:solidFill>
                  <a:srgbClr val="005A7C"/>
                </a:solidFill>
                <a:latin typeface="Arial Bold" charset="0"/>
                <a:ea typeface="ＭＳ Ｐゴシック" charset="0"/>
                <a:cs typeface="Arial Bold" charset="0"/>
                <a:sym typeface="Arial Bold" charset="0"/>
              </a:rPr>
              <a:t>-Spectral Spectrometer</a:t>
            </a:r>
          </a:p>
          <a:p>
            <a:pPr marL="51342"/>
            <a:r>
              <a:rPr lang="en-US" dirty="0" smtClean="0">
                <a:solidFill>
                  <a:srgbClr val="005A7C"/>
                </a:solidFill>
                <a:latin typeface="Arial Bold" charset="0"/>
                <a:ea typeface="ＭＳ Ｐゴシック" charset="0"/>
                <a:cs typeface="Arial Bold" charset="0"/>
                <a:sym typeface="Arial Bold" charset="0"/>
              </a:rPr>
              <a:t>ESS</a:t>
            </a:r>
            <a:r>
              <a:rPr lang="en-US" dirty="0">
                <a:solidFill>
                  <a:srgbClr val="005A7C"/>
                </a:solidFill>
                <a:latin typeface="Arial Bold" charset="0"/>
                <a:ea typeface="ＭＳ Ｐゴシック" charset="0"/>
                <a:cs typeface="Arial Bold" charset="0"/>
                <a:sym typeface="Arial Bold" charset="0"/>
              </a:rPr>
              <a:t>-CCS		</a:t>
            </a:r>
            <a:r>
              <a:rPr lang="en-US" dirty="0" smtClean="0">
                <a:solidFill>
                  <a:srgbClr val="005A7C"/>
                </a:solidFill>
                <a:latin typeface="Arial Bold" charset="0"/>
                <a:ea typeface="ＭＳ Ｐゴシック" charset="0"/>
                <a:cs typeface="Arial Bold" charset="0"/>
                <a:sym typeface="Arial Bold" charset="0"/>
              </a:rPr>
              <a:t>		Cold </a:t>
            </a:r>
            <a:r>
              <a:rPr lang="en-US" dirty="0">
                <a:solidFill>
                  <a:srgbClr val="005A7C"/>
                </a:solidFill>
                <a:latin typeface="Arial Bold" charset="0"/>
                <a:ea typeface="ＭＳ Ｐゴシック" charset="0"/>
                <a:cs typeface="Arial Bold" charset="0"/>
                <a:sym typeface="Arial Bold" charset="0"/>
              </a:rPr>
              <a:t>Chopper Spectrometer</a:t>
            </a:r>
          </a:p>
          <a:p>
            <a:pPr marL="51342"/>
            <a:r>
              <a:rPr lang="en-US" dirty="0" smtClean="0">
                <a:solidFill>
                  <a:srgbClr val="005A7C"/>
                </a:solidFill>
                <a:latin typeface="Arial Bold" charset="0"/>
                <a:ea typeface="ＭＳ Ｐゴシック" charset="0"/>
                <a:cs typeface="Arial Bold" charset="0"/>
                <a:sym typeface="Arial Bold" charset="0"/>
              </a:rPr>
              <a:t>Tempus Fugit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Time</a:t>
            </a:r>
            <a:r>
              <a:rPr lang="en-US" dirty="0">
                <a:solidFill>
                  <a:srgbClr val="005A7C"/>
                </a:solidFill>
                <a:latin typeface="Arial Bold" charset="0"/>
                <a:ea typeface="ＭＳ Ｐゴシック" charset="0"/>
                <a:cs typeface="Arial Bold" charset="0"/>
                <a:sym typeface="Arial Bold" charset="0"/>
              </a:rPr>
              <a:t>-Focusing Spectrometer</a:t>
            </a:r>
          </a:p>
          <a:p>
            <a:pPr marL="51342"/>
            <a:r>
              <a:rPr lang="en-US" dirty="0" smtClean="0">
                <a:solidFill>
                  <a:srgbClr val="005A7C"/>
                </a:solidFill>
                <a:latin typeface="Arial Bold" charset="0"/>
                <a:ea typeface="ＭＳ Ｐゴシック" charset="0"/>
                <a:cs typeface="Arial Bold" charset="0"/>
                <a:sym typeface="Arial Bold" charset="0"/>
              </a:rPr>
              <a:t>CAMEA</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Indirect </a:t>
            </a:r>
            <a:r>
              <a:rPr lang="en-US" dirty="0">
                <a:solidFill>
                  <a:srgbClr val="005A7C"/>
                </a:solidFill>
                <a:latin typeface="Arial Bold" charset="0"/>
                <a:ea typeface="ＭＳ Ｐゴシック" charset="0"/>
                <a:cs typeface="Arial Bold" charset="0"/>
                <a:sym typeface="Arial Bold" charset="0"/>
              </a:rPr>
              <a:t>Geometry Spectrometer</a:t>
            </a:r>
          </a:p>
          <a:p>
            <a:pPr marL="51342"/>
            <a:r>
              <a:rPr lang="en-US" dirty="0" smtClean="0">
                <a:solidFill>
                  <a:srgbClr val="005A7C"/>
                </a:solidFill>
                <a:latin typeface="Arial Bold" charset="0"/>
                <a:ea typeface="ＭＳ Ｐゴシック" charset="0"/>
                <a:cs typeface="Arial Bold" charset="0"/>
                <a:sym typeface="Arial Bold" charset="0"/>
              </a:rPr>
              <a:t>ESS</a:t>
            </a:r>
            <a:r>
              <a:rPr lang="en-US" dirty="0">
                <a:solidFill>
                  <a:srgbClr val="005A7C"/>
                </a:solidFill>
                <a:latin typeface="Arial Bold" charset="0"/>
                <a:ea typeface="ＭＳ Ｐゴシック" charset="0"/>
                <a:cs typeface="Arial Bold" charset="0"/>
                <a:sym typeface="Arial Bold" charset="0"/>
              </a:rPr>
              <a:t>-</a:t>
            </a:r>
            <a:r>
              <a:rPr lang="en-US" dirty="0" smtClean="0">
                <a:solidFill>
                  <a:srgbClr val="005A7C"/>
                </a:solidFill>
                <a:latin typeface="Arial Bold" charset="0"/>
                <a:ea typeface="ＭＳ Ｐゴシック" charset="0"/>
                <a:cs typeface="Arial Bold" charset="0"/>
                <a:sym typeface="Arial Bold" charset="0"/>
              </a:rPr>
              <a:t>NSE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Spin </a:t>
            </a:r>
            <a:r>
              <a:rPr lang="en-US" dirty="0">
                <a:solidFill>
                  <a:srgbClr val="005A7C"/>
                </a:solidFill>
                <a:latin typeface="Arial Bold" charset="0"/>
                <a:ea typeface="ＭＳ Ｐゴシック" charset="0"/>
                <a:cs typeface="Arial Bold" charset="0"/>
                <a:sym typeface="Arial Bold" charset="0"/>
              </a:rPr>
              <a:t>Echo Spectrometer</a:t>
            </a:r>
          </a:p>
          <a:p>
            <a:pPr marL="51342"/>
            <a:r>
              <a:rPr lang="en-US" dirty="0" smtClean="0">
                <a:solidFill>
                  <a:srgbClr val="005A7C"/>
                </a:solidFill>
                <a:latin typeface="Arial Bold" charset="0"/>
                <a:ea typeface="ＭＳ Ｐゴシック" charset="0"/>
                <a:cs typeface="Arial Bold" charset="0"/>
                <a:sym typeface="Arial Bold" charset="0"/>
              </a:rPr>
              <a:t>	</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SKADI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High </a:t>
            </a:r>
            <a:r>
              <a:rPr lang="en-US" dirty="0">
                <a:solidFill>
                  <a:srgbClr val="005A7C"/>
                </a:solidFill>
                <a:latin typeface="Arial Bold" charset="0"/>
                <a:ea typeface="ＭＳ Ｐゴシック" charset="0"/>
                <a:cs typeface="Arial Bold" charset="0"/>
                <a:sym typeface="Arial Bold" charset="0"/>
              </a:rPr>
              <a:t>Intensity SANS</a:t>
            </a:r>
          </a:p>
          <a:p>
            <a:pPr marL="51342"/>
            <a:r>
              <a:rPr lang="en-US" dirty="0" smtClean="0">
                <a:solidFill>
                  <a:srgbClr val="005A7C"/>
                </a:solidFill>
                <a:latin typeface="Arial Bold" charset="0"/>
                <a:ea typeface="ＭＳ Ｐゴシック" charset="0"/>
                <a:cs typeface="Arial Bold" charset="0"/>
                <a:sym typeface="Arial Bold" charset="0"/>
              </a:rPr>
              <a:t>Compact</a:t>
            </a:r>
            <a:r>
              <a:rPr lang="en-US" dirty="0">
                <a:solidFill>
                  <a:srgbClr val="005A7C"/>
                </a:solidFill>
                <a:latin typeface="Arial Bold" charset="0"/>
                <a:ea typeface="ＭＳ Ｐゴシック" charset="0"/>
                <a:cs typeface="Arial Bold" charset="0"/>
                <a:sym typeface="Arial Bold" charset="0"/>
              </a:rPr>
              <a:t>-</a:t>
            </a:r>
            <a:r>
              <a:rPr lang="en-US" dirty="0" smtClean="0">
                <a:solidFill>
                  <a:srgbClr val="005A7C"/>
                </a:solidFill>
                <a:latin typeface="Arial Bold" charset="0"/>
                <a:ea typeface="ＭＳ Ｐゴシック" charset="0"/>
                <a:cs typeface="Arial Bold" charset="0"/>
                <a:sym typeface="Arial Bold" charset="0"/>
              </a:rPr>
              <a:t>SANS		</a:t>
            </a:r>
            <a:r>
              <a:rPr lang="en-US" dirty="0">
                <a:solidFill>
                  <a:srgbClr val="005A7C"/>
                </a:solidFill>
                <a:latin typeface="Arial Bold" charset="0"/>
                <a:ea typeface="ＭＳ Ｐゴシック" charset="0"/>
                <a:cs typeface="Arial Bold" charset="0"/>
                <a:sym typeface="Arial Bold" charset="0"/>
              </a:rPr>
              <a:t>	SANS Biology &amp; Materials Science</a:t>
            </a:r>
          </a:p>
          <a:p>
            <a:pPr marL="51342"/>
            <a:r>
              <a:rPr lang="en-US" dirty="0" smtClean="0">
                <a:solidFill>
                  <a:srgbClr val="005A7C"/>
                </a:solidFill>
                <a:latin typeface="Arial Bold" charset="0"/>
                <a:ea typeface="ＭＳ Ｐゴシック" charset="0"/>
                <a:cs typeface="Arial Bold" charset="0"/>
                <a:sym typeface="Arial Bold" charset="0"/>
              </a:rPr>
              <a:t>	</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ESS</a:t>
            </a:r>
            <a:r>
              <a:rPr lang="en-US" dirty="0">
                <a:solidFill>
                  <a:srgbClr val="005A7C"/>
                </a:solidFill>
                <a:latin typeface="Arial Bold" charset="0"/>
                <a:ea typeface="ＭＳ Ｐゴシック" charset="0"/>
                <a:cs typeface="Arial Bold" charset="0"/>
                <a:sym typeface="Arial Bold" charset="0"/>
              </a:rPr>
              <a:t>-</a:t>
            </a:r>
            <a:r>
              <a:rPr lang="en-US" dirty="0" smtClean="0">
                <a:solidFill>
                  <a:srgbClr val="005A7C"/>
                </a:solidFill>
                <a:latin typeface="Arial Bold" charset="0"/>
                <a:ea typeface="ＭＳ Ｐゴシック" charset="0"/>
                <a:cs typeface="Arial Bold" charset="0"/>
                <a:sym typeface="Arial Bold" charset="0"/>
              </a:rPr>
              <a:t>ENG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Engineering </a:t>
            </a:r>
            <a:r>
              <a:rPr lang="en-US" dirty="0" err="1">
                <a:solidFill>
                  <a:srgbClr val="005A7C"/>
                </a:solidFill>
                <a:latin typeface="Arial Bold" charset="0"/>
                <a:ea typeface="ＭＳ Ｐゴシック" charset="0"/>
                <a:cs typeface="Arial Bold" charset="0"/>
                <a:sym typeface="Arial Bold" charset="0"/>
              </a:rPr>
              <a:t>Diffractometer</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MODI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Monochromatic </a:t>
            </a:r>
            <a:r>
              <a:rPr lang="en-US" dirty="0" err="1">
                <a:solidFill>
                  <a:srgbClr val="005A7C"/>
                </a:solidFill>
                <a:latin typeface="Arial Bold" charset="0"/>
                <a:ea typeface="ＭＳ Ｐゴシック" charset="0"/>
                <a:cs typeface="Arial Bold" charset="0"/>
                <a:sym typeface="Arial Bold" charset="0"/>
              </a:rPr>
              <a:t>Diffractometer</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HEIMDAL</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Thermal </a:t>
            </a:r>
            <a:r>
              <a:rPr lang="en-US" dirty="0">
                <a:solidFill>
                  <a:srgbClr val="005A7C"/>
                </a:solidFill>
                <a:latin typeface="Arial Bold" charset="0"/>
                <a:ea typeface="ＭＳ Ｐゴシック" charset="0"/>
                <a:cs typeface="Arial Bold" charset="0"/>
                <a:sym typeface="Arial Bold" charset="0"/>
              </a:rPr>
              <a:t>Powder </a:t>
            </a:r>
            <a:r>
              <a:rPr lang="en-US" dirty="0" err="1">
                <a:solidFill>
                  <a:srgbClr val="005A7C"/>
                </a:solidFill>
                <a:latin typeface="Arial Bold" charset="0"/>
                <a:ea typeface="ＭＳ Ｐゴシック" charset="0"/>
                <a:cs typeface="Arial Bold" charset="0"/>
                <a:sym typeface="Arial Bold" charset="0"/>
              </a:rPr>
              <a:t>Diffractometer</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POWHOW</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Bi</a:t>
            </a:r>
            <a:r>
              <a:rPr lang="en-US" dirty="0">
                <a:solidFill>
                  <a:srgbClr val="005A7C"/>
                </a:solidFill>
                <a:latin typeface="Arial Bold" charset="0"/>
                <a:ea typeface="ＭＳ Ｐゴシック" charset="0"/>
                <a:cs typeface="Arial Bold" charset="0"/>
                <a:sym typeface="Arial Bold" charset="0"/>
              </a:rPr>
              <a:t>-Spectral Powder </a:t>
            </a:r>
            <a:r>
              <a:rPr lang="en-US" dirty="0" err="1">
                <a:solidFill>
                  <a:srgbClr val="005A7C"/>
                </a:solidFill>
                <a:latin typeface="Arial Bold" charset="0"/>
                <a:ea typeface="ＭＳ Ｐゴシック" charset="0"/>
                <a:cs typeface="Arial Bold" charset="0"/>
                <a:sym typeface="Arial Bold" charset="0"/>
              </a:rPr>
              <a:t>Diffractometer</a:t>
            </a:r>
            <a:endParaRPr lang="en-US" dirty="0">
              <a:solidFill>
                <a:srgbClr val="005A7C"/>
              </a:solidFill>
              <a:latin typeface="Arial Bold" charset="0"/>
              <a:ea typeface="ＭＳ Ｐゴシック" charset="0"/>
              <a:cs typeface="Arial Bold" charset="0"/>
              <a:sym typeface="Arial Bold" charset="0"/>
            </a:endParaRPr>
          </a:p>
          <a:p>
            <a:pPr marL="51342"/>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FREIA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a:t>
            </a:r>
            <a:r>
              <a:rPr lang="en-US" dirty="0" err="1" smtClean="0">
                <a:solidFill>
                  <a:srgbClr val="005A7C"/>
                </a:solidFill>
                <a:latin typeface="Arial Bold" charset="0"/>
                <a:ea typeface="ＭＳ Ｐゴシック" charset="0"/>
                <a:cs typeface="Arial Bold" charset="0"/>
                <a:sym typeface="Arial Bold" charset="0"/>
              </a:rPr>
              <a:t>Reflectometer</a:t>
            </a:r>
            <a:r>
              <a:rPr lang="en-US" dirty="0" smtClean="0">
                <a:solidFill>
                  <a:srgbClr val="005A7C"/>
                </a:solidFill>
                <a:latin typeface="Arial Bold" charset="0"/>
                <a:ea typeface="ＭＳ Ｐゴシック" charset="0"/>
                <a:cs typeface="Arial Bold" charset="0"/>
                <a:sym typeface="Arial Bold" charset="0"/>
              </a:rPr>
              <a:t> </a:t>
            </a:r>
            <a:r>
              <a:rPr lang="en-US" dirty="0">
                <a:solidFill>
                  <a:srgbClr val="005A7C"/>
                </a:solidFill>
                <a:latin typeface="Arial Bold" charset="0"/>
                <a:ea typeface="ＭＳ Ｐゴシック" charset="0"/>
                <a:cs typeface="Arial Bold" charset="0"/>
                <a:sym typeface="Arial Bold" charset="0"/>
              </a:rPr>
              <a:t>for liquid interfaces</a:t>
            </a:r>
          </a:p>
          <a:p>
            <a:pPr marL="51342"/>
            <a:r>
              <a:rPr lang="en-US" dirty="0" smtClean="0">
                <a:solidFill>
                  <a:srgbClr val="005A7C"/>
                </a:solidFill>
                <a:latin typeface="Arial Bold" charset="0"/>
                <a:ea typeface="ＭＳ Ｐゴシック" charset="0"/>
                <a:cs typeface="Arial Bold" charset="0"/>
                <a:sym typeface="Arial Bold" charset="0"/>
              </a:rPr>
              <a:t>THOR		</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Horizontal </a:t>
            </a:r>
            <a:r>
              <a:rPr lang="en-US" dirty="0" err="1">
                <a:solidFill>
                  <a:srgbClr val="005A7C"/>
                </a:solidFill>
                <a:latin typeface="Arial Bold" charset="0"/>
                <a:ea typeface="ＭＳ Ｐゴシック" charset="0"/>
                <a:cs typeface="Arial Bold" charset="0"/>
                <a:sym typeface="Arial Bold" charset="0"/>
              </a:rPr>
              <a:t>Reflectometer</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ESS</a:t>
            </a:r>
            <a:r>
              <a:rPr lang="en-US" dirty="0">
                <a:solidFill>
                  <a:srgbClr val="005A7C"/>
                </a:solidFill>
                <a:latin typeface="Arial Bold" charset="0"/>
                <a:ea typeface="ＭＳ Ｐゴシック" charset="0"/>
                <a:cs typeface="Arial Bold" charset="0"/>
                <a:sym typeface="Arial Bold" charset="0"/>
              </a:rPr>
              <a:t>-</a:t>
            </a:r>
            <a:r>
              <a:rPr lang="en-US" dirty="0" smtClean="0">
                <a:solidFill>
                  <a:srgbClr val="005A7C"/>
                </a:solidFill>
                <a:latin typeface="Arial Bold" charset="0"/>
                <a:ea typeface="ＭＳ Ｐゴシック" charset="0"/>
                <a:cs typeface="Arial Bold" charset="0"/>
                <a:sym typeface="Arial Bold" charset="0"/>
              </a:rPr>
              <a:t>PAREF			</a:t>
            </a:r>
            <a:r>
              <a:rPr lang="en-US" dirty="0">
                <a:solidFill>
                  <a:srgbClr val="005A7C"/>
                </a:solidFill>
                <a:latin typeface="Arial Bold" charset="0"/>
                <a:ea typeface="ＭＳ Ｐゴシック" charset="0"/>
                <a:cs typeface="Arial Bold" charset="0"/>
                <a:sym typeface="Arial Bold" charset="0"/>
              </a:rPr>
              <a:t>	</a:t>
            </a:r>
            <a:r>
              <a:rPr lang="en-US" dirty="0" err="1">
                <a:solidFill>
                  <a:srgbClr val="005A7C"/>
                </a:solidFill>
                <a:latin typeface="Arial Bold" charset="0"/>
                <a:ea typeface="ＭＳ Ｐゴシック" charset="0"/>
                <a:cs typeface="Arial Bold" charset="0"/>
                <a:sym typeface="Arial Bold" charset="0"/>
              </a:rPr>
              <a:t>Polarised</a:t>
            </a:r>
            <a:r>
              <a:rPr lang="en-US" dirty="0">
                <a:solidFill>
                  <a:srgbClr val="005A7C"/>
                </a:solidFill>
                <a:latin typeface="Arial Bold" charset="0"/>
                <a:ea typeface="ＭＳ Ｐゴシック" charset="0"/>
                <a:cs typeface="Arial Bold" charset="0"/>
                <a:sym typeface="Arial Bold" charset="0"/>
              </a:rPr>
              <a:t> </a:t>
            </a:r>
            <a:r>
              <a:rPr lang="en-US" dirty="0" err="1">
                <a:solidFill>
                  <a:srgbClr val="005A7C"/>
                </a:solidFill>
                <a:latin typeface="Arial Bold" charset="0"/>
                <a:ea typeface="ＭＳ Ｐゴシック" charset="0"/>
                <a:cs typeface="Arial Bold" charset="0"/>
                <a:sym typeface="Arial Bold" charset="0"/>
              </a:rPr>
              <a:t>Reflectometer</a:t>
            </a:r>
            <a:endParaRPr lang="en-US" dirty="0">
              <a:solidFill>
                <a:srgbClr val="005A7C"/>
              </a:solidFill>
              <a:latin typeface="Arial Bold" charset="0"/>
              <a:ea typeface="ＭＳ Ｐゴシック" charset="0"/>
              <a:cs typeface="Arial Bold" charset="0"/>
              <a:sym typeface="Arial Bold" charset="0"/>
            </a:endParaRPr>
          </a:p>
          <a:p>
            <a:pPr marL="51342"/>
            <a:r>
              <a:rPr lang="en-US" dirty="0" smtClean="0">
                <a:solidFill>
                  <a:srgbClr val="005A7C"/>
                </a:solidFill>
                <a:latin typeface="Arial Bold" charset="0"/>
                <a:ea typeface="ＭＳ Ｐゴシック" charset="0"/>
                <a:cs typeface="Arial Bold" charset="0"/>
                <a:sym typeface="Arial Bold" charset="0"/>
              </a:rPr>
              <a:t>ESTIA</a:t>
            </a:r>
            <a:r>
              <a:rPr lang="en-US" dirty="0">
                <a:solidFill>
                  <a:srgbClr val="005A7C"/>
                </a:solidFill>
                <a:latin typeface="Arial Bold" charset="0"/>
                <a:ea typeface="ＭＳ Ｐゴシック" charset="0"/>
                <a:cs typeface="Arial Bold" charset="0"/>
                <a:sym typeface="Arial Bold" charset="0"/>
              </a:rPr>
              <a:t>	</a:t>
            </a:r>
            <a:r>
              <a:rPr lang="en-US" dirty="0" smtClean="0">
                <a:solidFill>
                  <a:srgbClr val="005A7C"/>
                </a:solidFill>
                <a:latin typeface="Arial Bold" charset="0"/>
                <a:ea typeface="ＭＳ Ｐゴシック" charset="0"/>
                <a:cs typeface="Arial Bold" charset="0"/>
                <a:sym typeface="Arial Bold" charset="0"/>
              </a:rPr>
              <a:t>			</a:t>
            </a:r>
            <a:r>
              <a:rPr lang="en-US" dirty="0">
                <a:solidFill>
                  <a:srgbClr val="005A7C"/>
                </a:solidFill>
                <a:latin typeface="Arial Bold" charset="0"/>
                <a:ea typeface="ＭＳ Ｐゴシック" charset="0"/>
                <a:cs typeface="Arial Bold" charset="0"/>
                <a:sym typeface="Arial Bold" charset="0"/>
              </a:rPr>
              <a:t>	Focusing </a:t>
            </a:r>
            <a:r>
              <a:rPr lang="en-US" dirty="0" err="1">
                <a:solidFill>
                  <a:srgbClr val="005A7C"/>
                </a:solidFill>
                <a:latin typeface="Arial Bold" charset="0"/>
                <a:ea typeface="ＭＳ Ｐゴシック" charset="0"/>
                <a:cs typeface="Arial Bold" charset="0"/>
                <a:sym typeface="Arial Bold" charset="0"/>
              </a:rPr>
              <a:t>Reflectometer</a:t>
            </a:r>
            <a:endParaRPr lang="en-US" dirty="0">
              <a:solidFill>
                <a:srgbClr val="005A7C"/>
              </a:solidFill>
              <a:latin typeface="Arial Bold" charset="0"/>
              <a:ea typeface="ＭＳ Ｐゴシック" charset="0"/>
              <a:cs typeface="Arial Bold" charset="0"/>
              <a:sym typeface="Arial Bold" charset="0"/>
            </a:endParaRP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020" y="4242793"/>
            <a:ext cx="1790784" cy="11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23" y="1752802"/>
            <a:ext cx="2096245"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9703" name="Rectangle 7"/>
          <p:cNvSpPr>
            <a:spLocks/>
          </p:cNvSpPr>
          <p:nvPr/>
        </p:nvSpPr>
        <p:spPr bwMode="auto">
          <a:xfrm>
            <a:off x="1" y="6555739"/>
            <a:ext cx="2223492" cy="1589484"/>
          </a:xfrm>
          <a:prstGeom prst="rect">
            <a:avLst/>
          </a:pr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pic>
        <p:nvPicPr>
          <p:cNvPr id="29704"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5061" y="5667257"/>
            <a:ext cx="1719243" cy="11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5"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6657" y="2978307"/>
            <a:ext cx="924798" cy="89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6" name="Picture 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80412" y="1526329"/>
            <a:ext cx="267891" cy="2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7" name="Picture 11"/>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21451" y="2687188"/>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8" name="Picture 12"/>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3445225"/>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9" name="Picture 13"/>
          <p:cNvPicPr>
            <a:picLocks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898271" y="2347860"/>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0" name="Picture 14"/>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98271" y="2687188"/>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1" name="Picture 15"/>
          <p:cNvPicPr>
            <a:picLocks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898271" y="4228726"/>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2" name="Picture 16"/>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21451" y="4219796"/>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3" name="Picture 17"/>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2946149"/>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4" name="Picture 18"/>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5077046"/>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5" name="Picture 19"/>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2079970"/>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6" name="Picture 20"/>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6153904"/>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7" name="Picture 21"/>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1821009"/>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8" name="Picture 22"/>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98271" y="5877084"/>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19" name="Picture 2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21451" y="3445225"/>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0" name="Picture 24"/>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21451" y="3748834"/>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1" name="Picture 25"/>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98271" y="3748834"/>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2" name="Picture 2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80412" y="4469827"/>
            <a:ext cx="267891" cy="2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3" name="Picture 27"/>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21451" y="4800226"/>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4" name="Picture 28"/>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98271" y="4800226"/>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5" name="Picture 2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80412" y="5573474"/>
            <a:ext cx="267891" cy="2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6" name="Picture 3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03592" y="5868154"/>
            <a:ext cx="267891" cy="2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7" name="Picture 31"/>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21451" y="6448584"/>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28" name="Picture 32"/>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98271" y="6448584"/>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 name="TextBox 1"/>
          <p:cNvSpPr txBox="1"/>
          <p:nvPr/>
        </p:nvSpPr>
        <p:spPr>
          <a:xfrm>
            <a:off x="687788" y="1410749"/>
            <a:ext cx="1455490" cy="363542"/>
          </a:xfrm>
          <a:prstGeom prst="rect">
            <a:avLst/>
          </a:prstGeom>
          <a:noFill/>
        </p:spPr>
        <p:txBody>
          <a:bodyPr wrap="none" lIns="85707" tIns="42853" rIns="85707" bIns="42853" rtlCol="0">
            <a:spAutoFit/>
          </a:bodyPr>
          <a:lstStyle/>
          <a:p>
            <a:pPr algn="r"/>
            <a:r>
              <a:rPr lang="en-US" b="1" dirty="0" smtClean="0">
                <a:solidFill>
                  <a:srgbClr val="496DAC"/>
                </a:solidFill>
              </a:rPr>
              <a:t>Spectroscopy</a:t>
            </a:r>
            <a:endParaRPr lang="en-US" b="1" dirty="0">
              <a:solidFill>
                <a:srgbClr val="496DAC"/>
              </a:solidFill>
            </a:endParaRPr>
          </a:p>
        </p:txBody>
      </p:sp>
      <p:sp>
        <p:nvSpPr>
          <p:cNvPr id="34" name="Rectangle 3"/>
          <p:cNvSpPr>
            <a:spLocks noGrp="1" noChangeArrowheads="1"/>
          </p:cNvSpPr>
          <p:nvPr>
            <p:ph type="title"/>
          </p:nvPr>
        </p:nvSpPr>
        <p:spPr>
          <a:xfrm>
            <a:off x="247968" y="458403"/>
            <a:ext cx="7043147" cy="603264"/>
          </a:xfrm>
          <a:ln/>
        </p:spPr>
        <p:txBody>
          <a:bodyPr rIns="126985">
            <a:noAutofit/>
          </a:bodyPr>
          <a:lstStyle/>
          <a:p>
            <a:r>
              <a:rPr lang="en-US" sz="2600" dirty="0"/>
              <a:t>16 </a:t>
            </a:r>
            <a:r>
              <a:rPr lang="en-US" sz="2600" dirty="0" smtClean="0"/>
              <a:t>new instrument </a:t>
            </a:r>
            <a:r>
              <a:rPr lang="en-US" sz="2600" dirty="0"/>
              <a:t>c</a:t>
            </a:r>
            <a:r>
              <a:rPr lang="en-US" sz="2600" dirty="0" smtClean="0"/>
              <a:t>oncept </a:t>
            </a:r>
            <a:r>
              <a:rPr lang="en-US" sz="2600" dirty="0"/>
              <a:t>p</a:t>
            </a:r>
            <a:r>
              <a:rPr lang="en-US" sz="2600" dirty="0" smtClean="0"/>
              <a:t>roposals in 2013-2014</a:t>
            </a:r>
            <a:endParaRPr lang="en-US" sz="2600" dirty="0"/>
          </a:p>
        </p:txBody>
      </p:sp>
      <p:sp>
        <p:nvSpPr>
          <p:cNvPr id="35" name="TextBox 34"/>
          <p:cNvSpPr txBox="1"/>
          <p:nvPr/>
        </p:nvSpPr>
        <p:spPr>
          <a:xfrm>
            <a:off x="101204" y="2972596"/>
            <a:ext cx="683219" cy="363542"/>
          </a:xfrm>
          <a:prstGeom prst="rect">
            <a:avLst/>
          </a:prstGeom>
          <a:noFill/>
        </p:spPr>
        <p:txBody>
          <a:bodyPr wrap="none" lIns="85707" tIns="42853" rIns="85707" bIns="42853" rtlCol="0">
            <a:spAutoFit/>
          </a:bodyPr>
          <a:lstStyle/>
          <a:p>
            <a:r>
              <a:rPr lang="en-US" b="1" dirty="0" smtClean="0">
                <a:solidFill>
                  <a:srgbClr val="496DAC"/>
                </a:solidFill>
              </a:rPr>
              <a:t>SANS</a:t>
            </a:r>
            <a:endParaRPr lang="en-US" b="1" dirty="0">
              <a:solidFill>
                <a:srgbClr val="496DAC"/>
              </a:solidFill>
            </a:endParaRPr>
          </a:p>
        </p:txBody>
      </p:sp>
      <p:sp>
        <p:nvSpPr>
          <p:cNvPr id="36" name="TextBox 35"/>
          <p:cNvSpPr txBox="1"/>
          <p:nvPr/>
        </p:nvSpPr>
        <p:spPr>
          <a:xfrm>
            <a:off x="953648" y="3903028"/>
            <a:ext cx="1189630" cy="363542"/>
          </a:xfrm>
          <a:prstGeom prst="rect">
            <a:avLst/>
          </a:prstGeom>
          <a:noFill/>
        </p:spPr>
        <p:txBody>
          <a:bodyPr wrap="none" lIns="85707" tIns="42853" rIns="85707" bIns="42853" rtlCol="0">
            <a:spAutoFit/>
          </a:bodyPr>
          <a:lstStyle/>
          <a:p>
            <a:pPr algn="r"/>
            <a:r>
              <a:rPr lang="en-US" b="1" dirty="0" smtClean="0">
                <a:solidFill>
                  <a:srgbClr val="496DAC"/>
                </a:solidFill>
              </a:rPr>
              <a:t>Diffraction</a:t>
            </a:r>
            <a:endParaRPr lang="en-US" b="1" dirty="0">
              <a:solidFill>
                <a:srgbClr val="496DAC"/>
              </a:solidFill>
            </a:endParaRPr>
          </a:p>
        </p:txBody>
      </p:sp>
      <p:sp>
        <p:nvSpPr>
          <p:cNvPr id="37" name="TextBox 36"/>
          <p:cNvSpPr txBox="1"/>
          <p:nvPr/>
        </p:nvSpPr>
        <p:spPr>
          <a:xfrm>
            <a:off x="598020" y="5332928"/>
            <a:ext cx="1545258" cy="363542"/>
          </a:xfrm>
          <a:prstGeom prst="rect">
            <a:avLst/>
          </a:prstGeom>
          <a:noFill/>
        </p:spPr>
        <p:txBody>
          <a:bodyPr wrap="none" lIns="85707" tIns="42853" rIns="85707" bIns="42853" rtlCol="0">
            <a:spAutoFit/>
          </a:bodyPr>
          <a:lstStyle/>
          <a:p>
            <a:pPr algn="r"/>
            <a:r>
              <a:rPr lang="en-US" b="1" dirty="0" err="1" smtClean="0">
                <a:solidFill>
                  <a:srgbClr val="496DAC"/>
                </a:solidFill>
              </a:rPr>
              <a:t>Reflectometry</a:t>
            </a:r>
            <a:endParaRPr lang="en-US" b="1" dirty="0">
              <a:solidFill>
                <a:srgbClr val="496DAC"/>
              </a:solidFill>
            </a:endParaRPr>
          </a:p>
        </p:txBody>
      </p:sp>
      <p:pic>
        <p:nvPicPr>
          <p:cNvPr id="38" name="Picture 2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21451" y="1821009"/>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39" name="Picture 2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21451" y="2079970"/>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40" name="Picture 2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21451" y="2946149"/>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41" name="Picture 2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25289" y="6153462"/>
            <a:ext cx="223243" cy="223242"/>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11045356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388472" y="0"/>
            <a:ext cx="7025793" cy="1441451"/>
          </a:xfrm>
        </p:spPr>
        <p:txBody>
          <a:bodyPr/>
          <a:lstStyle/>
          <a:p>
            <a:r>
              <a:rPr lang="sv-SE" dirty="0" smtClean="0"/>
              <a:t>ESS is ready for </a:t>
            </a:r>
            <a:r>
              <a:rPr lang="sv-SE" dirty="0" err="1" smtClean="0"/>
              <a:t>commitments</a:t>
            </a:r>
            <a:endParaRPr lang="sv-SE" dirty="0"/>
          </a:p>
        </p:txBody>
      </p:sp>
      <p:sp>
        <p:nvSpPr>
          <p:cNvPr id="9" name="Underrubrik 8"/>
          <p:cNvSpPr>
            <a:spLocks noGrp="1"/>
          </p:cNvSpPr>
          <p:nvPr>
            <p:ph type="subTitle" idx="4294967295"/>
          </p:nvPr>
        </p:nvSpPr>
        <p:spPr>
          <a:xfrm>
            <a:off x="221382" y="1788236"/>
            <a:ext cx="8755528" cy="5201023"/>
          </a:xfrm>
        </p:spPr>
        <p:txBody>
          <a:bodyPr/>
          <a:lstStyle/>
          <a:p>
            <a:pPr marL="585341" lvl="1" indent="-171419">
              <a:lnSpc>
                <a:spcPct val="90000"/>
              </a:lnSpc>
              <a:buFont typeface="Arial"/>
              <a:buChar char="•"/>
            </a:pPr>
            <a:endParaRPr lang="en-GB" sz="500" dirty="0">
              <a:solidFill>
                <a:srgbClr val="000000"/>
              </a:solidFill>
            </a:endParaRPr>
          </a:p>
          <a:p>
            <a:pPr marL="342837" indent="-342837">
              <a:lnSpc>
                <a:spcPct val="90000"/>
              </a:lnSpc>
              <a:spcBef>
                <a:spcPts val="1200"/>
              </a:spcBef>
              <a:spcAft>
                <a:spcPts val="1800"/>
              </a:spcAft>
              <a:buFont typeface="Arial"/>
              <a:buChar char="•"/>
            </a:pPr>
            <a:r>
              <a:rPr lang="en-GB" sz="2400" dirty="0">
                <a:solidFill>
                  <a:srgbClr val="000000"/>
                </a:solidFill>
              </a:rPr>
              <a:t>C</a:t>
            </a:r>
            <a:r>
              <a:rPr lang="en-GB" sz="2400" dirty="0" smtClean="0">
                <a:solidFill>
                  <a:srgbClr val="000000"/>
                </a:solidFill>
              </a:rPr>
              <a:t>ommitment </a:t>
            </a:r>
            <a:r>
              <a:rPr lang="en-GB" sz="2400" dirty="0" smtClean="0">
                <a:solidFill>
                  <a:srgbClr val="000000"/>
                </a:solidFill>
              </a:rPr>
              <a:t>to share in support of ESS project phases:  construction, initial operations and ramp-up, and steady state operations</a:t>
            </a:r>
          </a:p>
          <a:p>
            <a:pPr marL="342837" indent="-342837">
              <a:lnSpc>
                <a:spcPct val="90000"/>
              </a:lnSpc>
              <a:spcBef>
                <a:spcPts val="1200"/>
              </a:spcBef>
              <a:spcAft>
                <a:spcPts val="1800"/>
              </a:spcAft>
              <a:buFont typeface="Arial"/>
              <a:buChar char="•"/>
            </a:pPr>
            <a:r>
              <a:rPr lang="en-GB" sz="2400" b="1" dirty="0">
                <a:solidFill>
                  <a:srgbClr val="000000"/>
                </a:solidFill>
              </a:rPr>
              <a:t>C</a:t>
            </a:r>
            <a:r>
              <a:rPr lang="en-GB" sz="2400" b="1" dirty="0" smtClean="0">
                <a:solidFill>
                  <a:srgbClr val="000000"/>
                </a:solidFill>
              </a:rPr>
              <a:t>ommitment </a:t>
            </a:r>
            <a:r>
              <a:rPr lang="en-GB" sz="2400" b="1" dirty="0" smtClean="0">
                <a:solidFill>
                  <a:srgbClr val="000000"/>
                </a:solidFill>
              </a:rPr>
              <a:t>to start construction!</a:t>
            </a:r>
          </a:p>
          <a:p>
            <a:pPr marL="800096" lvl="1" indent="-342900">
              <a:lnSpc>
                <a:spcPct val="90000"/>
              </a:lnSpc>
              <a:spcBef>
                <a:spcPts val="1200"/>
              </a:spcBef>
              <a:spcAft>
                <a:spcPts val="1800"/>
              </a:spcAft>
              <a:buFont typeface="Lucida Grande"/>
              <a:buChar char="-"/>
            </a:pPr>
            <a:r>
              <a:rPr lang="en-GB" sz="2400" dirty="0" smtClean="0">
                <a:solidFill>
                  <a:srgbClr val="000000"/>
                </a:solidFill>
              </a:rPr>
              <a:t>Each member’s share of total construction investment (</a:t>
            </a:r>
            <a:r>
              <a:rPr lang="en-GB" sz="2400" dirty="0" err="1" smtClean="0">
                <a:solidFill>
                  <a:srgbClr val="000000"/>
                </a:solidFill>
              </a:rPr>
              <a:t>LoI</a:t>
            </a:r>
            <a:r>
              <a:rPr lang="en-GB" sz="2400" dirty="0" smtClean="0">
                <a:solidFill>
                  <a:srgbClr val="000000"/>
                </a:solidFill>
              </a:rPr>
              <a:t>)</a:t>
            </a:r>
          </a:p>
          <a:p>
            <a:pPr marL="800096" lvl="1" indent="-342900">
              <a:lnSpc>
                <a:spcPct val="90000"/>
              </a:lnSpc>
              <a:spcBef>
                <a:spcPts val="1200"/>
              </a:spcBef>
              <a:spcAft>
                <a:spcPts val="1800"/>
              </a:spcAft>
              <a:buFont typeface="Lucida Grande"/>
              <a:buChar char="-"/>
            </a:pPr>
            <a:r>
              <a:rPr lang="en-GB" sz="2400" dirty="0" smtClean="0">
                <a:solidFill>
                  <a:srgbClr val="000000"/>
                </a:solidFill>
              </a:rPr>
              <a:t>Development of cash flow </a:t>
            </a:r>
            <a:r>
              <a:rPr lang="en-GB" sz="2400" dirty="0" smtClean="0">
                <a:solidFill>
                  <a:srgbClr val="000000"/>
                </a:solidFill>
              </a:rPr>
              <a:t>and In-kind plans</a:t>
            </a:r>
            <a:endParaRPr lang="en-GB" sz="2400" dirty="0">
              <a:solidFill>
                <a:srgbClr val="000000"/>
              </a:solidFill>
            </a:endParaRPr>
          </a:p>
          <a:p>
            <a:pPr marL="342837" indent="-342837">
              <a:lnSpc>
                <a:spcPct val="110000"/>
              </a:lnSpc>
              <a:buFont typeface="Arial"/>
              <a:buChar char="•"/>
            </a:pPr>
            <a:r>
              <a:rPr lang="en-GB" sz="2400" dirty="0">
                <a:solidFill>
                  <a:srgbClr val="000000"/>
                </a:solidFill>
              </a:rPr>
              <a:t>C</a:t>
            </a:r>
            <a:r>
              <a:rPr lang="en-GB" sz="2400" dirty="0" smtClean="0">
                <a:solidFill>
                  <a:srgbClr val="000000"/>
                </a:solidFill>
              </a:rPr>
              <a:t>ommitment </a:t>
            </a:r>
            <a:r>
              <a:rPr lang="en-GB" sz="2400" dirty="0" smtClean="0">
                <a:solidFill>
                  <a:srgbClr val="000000"/>
                </a:solidFill>
              </a:rPr>
              <a:t>to work with the ESS organization to deliver 22 public instruments and the funding necessary for facility operations</a:t>
            </a:r>
          </a:p>
        </p:txBody>
      </p:sp>
    </p:spTree>
    <p:extLst>
      <p:ext uri="{BB962C8B-B14F-4D97-AF65-F5344CB8AC3E}">
        <p14:creationId xmlns:p14="http://schemas.microsoft.com/office/powerpoint/2010/main" val="155443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396" y="1943323"/>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4"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1693" y="193885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5" name="Picture 6"/>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8435" y="281843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6" name="Picture 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4396" y="281843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7" name="Picture 8"/>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22474" y="456865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8" name="Picture 9"/>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2474" y="544376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9" name="Picture 10"/>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38435" y="369354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0" name="Picture 1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74592" y="544376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1" name="Picture 12"/>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4396" y="544376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2" name="Picture 13"/>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90553" y="544376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3" name="Picture 14"/>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54396" y="369354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4" name="Picture 15"/>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22474" y="3693542"/>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5" name="Picture 16"/>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54396" y="456865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6" name="Picture 17"/>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006513" y="456865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7" name="Picture 18"/>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238435" y="456865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8" name="Picture 19"/>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006513" y="544376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9" name="Picture 20"/>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238435" y="544376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60" name="Picture 21"/>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747803" y="1676549"/>
            <a:ext cx="3250406" cy="3250406"/>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nvGrpSpPr>
          <p:cNvPr id="47124" name="Group 25"/>
          <p:cNvGrpSpPr>
            <a:grpSpLocks/>
          </p:cNvGrpSpPr>
          <p:nvPr/>
        </p:nvGrpSpPr>
        <p:grpSpPr bwMode="auto">
          <a:xfrm>
            <a:off x="2313347" y="1826121"/>
            <a:ext cx="4461495" cy="2037085"/>
            <a:chOff x="627" y="295"/>
            <a:chExt cx="3997" cy="1825"/>
          </a:xfrm>
        </p:grpSpPr>
        <p:sp>
          <p:nvSpPr>
            <p:cNvPr id="47131" name="Rectangle 22"/>
            <p:cNvSpPr>
              <a:spLocks/>
            </p:cNvSpPr>
            <p:nvPr/>
          </p:nvSpPr>
          <p:spPr bwMode="auto">
            <a:xfrm>
              <a:off x="627" y="548"/>
              <a:ext cx="258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r>
                <a:rPr lang="en-US" sz="1700" b="1" dirty="0">
                  <a:solidFill>
                    <a:srgbClr val="005A7C"/>
                  </a:solidFill>
                  <a:latin typeface="Helvetica" charset="0"/>
                  <a:ea typeface="ＭＳ Ｐゴシック" charset="0"/>
                  <a:cs typeface="ＭＳ Ｐゴシック" charset="0"/>
                  <a:sym typeface="Helvetica" charset="0"/>
                </a:rPr>
                <a:t>Sweden, </a:t>
              </a:r>
              <a:br>
                <a:rPr lang="en-US" sz="1700" b="1" dirty="0">
                  <a:solidFill>
                    <a:srgbClr val="005A7C"/>
                  </a:solidFill>
                  <a:latin typeface="Helvetica" charset="0"/>
                  <a:ea typeface="ＭＳ Ｐゴシック" charset="0"/>
                  <a:cs typeface="ＭＳ Ｐゴシック" charset="0"/>
                  <a:sym typeface="Helvetica" charset="0"/>
                </a:rPr>
              </a:br>
              <a:r>
                <a:rPr lang="en-US" sz="1700" b="1" dirty="0" smtClean="0">
                  <a:solidFill>
                    <a:srgbClr val="005A7C"/>
                  </a:solidFill>
                  <a:latin typeface="Helvetica" charset="0"/>
                  <a:ea typeface="ＭＳ Ｐゴシック" charset="0"/>
                  <a:cs typeface="ＭＳ Ｐゴシック" charset="0"/>
                  <a:sym typeface="Helvetica" charset="0"/>
                </a:rPr>
                <a:t>Denmark and </a:t>
              </a:r>
              <a:r>
                <a:rPr lang="en-US" sz="1700" b="1" dirty="0">
                  <a:solidFill>
                    <a:srgbClr val="005A7C"/>
                  </a:solidFill>
                  <a:latin typeface="Helvetica" charset="0"/>
                  <a:ea typeface="ＭＳ Ｐゴシック" charset="0"/>
                  <a:cs typeface="ＭＳ Ｐゴシック" charset="0"/>
                  <a:sym typeface="Helvetica" charset="0"/>
                </a:rPr>
                <a:t>Norway: </a:t>
              </a:r>
            </a:p>
            <a:p>
              <a:r>
                <a:rPr lang="en-US" sz="1700" b="1" dirty="0">
                  <a:solidFill>
                    <a:srgbClr val="005A7C"/>
                  </a:solidFill>
                  <a:latin typeface="Helvetica" charset="0"/>
                  <a:ea typeface="ＭＳ Ｐゴシック" charset="0"/>
                  <a:cs typeface="ＭＳ Ｐゴシック" charset="0"/>
                  <a:sym typeface="Helvetica" charset="0"/>
                </a:rPr>
                <a:t>50% of </a:t>
              </a:r>
              <a:r>
                <a:rPr lang="en-US" sz="1700" b="1" dirty="0" smtClean="0">
                  <a:solidFill>
                    <a:srgbClr val="005A7C"/>
                  </a:solidFill>
                  <a:latin typeface="Helvetica" charset="0"/>
                  <a:ea typeface="ＭＳ Ｐゴシック" charset="0"/>
                  <a:cs typeface="ＭＳ Ｐゴシック" charset="0"/>
                  <a:sym typeface="Helvetica" charset="0"/>
                </a:rPr>
                <a:t>construction</a:t>
              </a:r>
              <a:r>
                <a:rPr lang="en-US" sz="1700" b="1" dirty="0">
                  <a:solidFill>
                    <a:srgbClr val="005A7C"/>
                  </a:solidFill>
                  <a:latin typeface="Helvetica" charset="0"/>
                  <a:ea typeface="ＭＳ Ｐゴシック" charset="0"/>
                  <a:cs typeface="ＭＳ Ｐゴシック" charset="0"/>
                  <a:sym typeface="Helvetica" charset="0"/>
                </a:rPr>
                <a:t/>
              </a:r>
              <a:br>
                <a:rPr lang="en-US" sz="1700" b="1" dirty="0">
                  <a:solidFill>
                    <a:srgbClr val="005A7C"/>
                  </a:solidFill>
                  <a:latin typeface="Helvetica" charset="0"/>
                  <a:ea typeface="ＭＳ Ｐゴシック" charset="0"/>
                  <a:cs typeface="ＭＳ Ｐゴシック" charset="0"/>
                  <a:sym typeface="Helvetica" charset="0"/>
                </a:rPr>
              </a:br>
              <a:r>
                <a:rPr lang="en-US" sz="1700" b="1" dirty="0">
                  <a:solidFill>
                    <a:srgbClr val="005A7C"/>
                  </a:solidFill>
                  <a:latin typeface="Helvetica" charset="0"/>
                  <a:ea typeface="ＭＳ Ｐゴシック" charset="0"/>
                  <a:cs typeface="ＭＳ Ｐゴシック" charset="0"/>
                  <a:sym typeface="Helvetica" charset="0"/>
                </a:rPr>
                <a:t>15-20% of </a:t>
              </a:r>
              <a:r>
                <a:rPr lang="en-US" sz="1700" b="1" dirty="0" smtClean="0">
                  <a:solidFill>
                    <a:srgbClr val="005A7C"/>
                  </a:solidFill>
                  <a:latin typeface="Helvetica" charset="0"/>
                  <a:ea typeface="ＭＳ Ｐゴシック" charset="0"/>
                  <a:cs typeface="ＭＳ Ｐゴシック" charset="0"/>
                  <a:sym typeface="Helvetica" charset="0"/>
                </a:rPr>
                <a:t>operations</a:t>
              </a:r>
              <a:endParaRPr lang="en-US" sz="1700" b="1" dirty="0">
                <a:solidFill>
                  <a:srgbClr val="005A7C"/>
                </a:solidFill>
                <a:latin typeface="Helvetica" charset="0"/>
                <a:ea typeface="ＭＳ Ｐゴシック" charset="0"/>
                <a:cs typeface="ＭＳ Ｐゴシック" charset="0"/>
                <a:sym typeface="Helvetica" charset="0"/>
              </a:endParaRPr>
            </a:p>
          </p:txBody>
        </p:sp>
        <p:sp>
          <p:nvSpPr>
            <p:cNvPr id="47132" name="Oval 23"/>
            <p:cNvSpPr>
              <a:spLocks/>
            </p:cNvSpPr>
            <p:nvPr/>
          </p:nvSpPr>
          <p:spPr bwMode="auto">
            <a:xfrm>
              <a:off x="2752" y="295"/>
              <a:ext cx="1872" cy="1825"/>
            </a:xfrm>
            <a:prstGeom prst="ellipse">
              <a:avLst/>
            </a:prstGeom>
            <a:solidFill>
              <a:srgbClr val="D6ECEE">
                <a:alpha val="17647"/>
              </a:srgbClr>
            </a:solidFill>
            <a:ln w="38100">
              <a:solidFill>
                <a:schemeClr val="tx1">
                  <a:alpha val="34117"/>
                </a:schemeClr>
              </a:solidFill>
              <a:round/>
              <a:headEnd/>
              <a:tailEnd/>
            </a:ln>
          </p:spPr>
          <p:txBody>
            <a:bodyPr lIns="0" tIns="0" rIns="0" bIns="0"/>
            <a:lstStyle/>
            <a:p>
              <a:endParaRPr lang="en-US"/>
            </a:p>
          </p:txBody>
        </p:sp>
      </p:grpSp>
      <p:grpSp>
        <p:nvGrpSpPr>
          <p:cNvPr id="47125" name="Group 29"/>
          <p:cNvGrpSpPr>
            <a:grpSpLocks/>
          </p:cNvGrpSpPr>
          <p:nvPr/>
        </p:nvGrpSpPr>
        <p:grpSpPr bwMode="auto">
          <a:xfrm>
            <a:off x="4462053" y="3266033"/>
            <a:ext cx="4682505" cy="2177727"/>
            <a:chOff x="0" y="0"/>
            <a:chExt cx="4195" cy="1951"/>
          </a:xfrm>
        </p:grpSpPr>
        <p:sp>
          <p:nvSpPr>
            <p:cNvPr id="47128" name="Oval 26"/>
            <p:cNvSpPr>
              <a:spLocks/>
            </p:cNvSpPr>
            <p:nvPr/>
          </p:nvSpPr>
          <p:spPr bwMode="auto">
            <a:xfrm>
              <a:off x="0" y="0"/>
              <a:ext cx="1872" cy="1824"/>
            </a:xfrm>
            <a:prstGeom prst="ellipse">
              <a:avLst/>
            </a:prstGeom>
            <a:solidFill>
              <a:srgbClr val="D6ECEE">
                <a:alpha val="17647"/>
              </a:srgbClr>
            </a:solidFill>
            <a:ln w="38100">
              <a:solidFill>
                <a:schemeClr val="tx1">
                  <a:alpha val="34117"/>
                </a:schemeClr>
              </a:solidFill>
              <a:round/>
              <a:headEnd/>
              <a:tailEnd/>
            </a:ln>
          </p:spPr>
          <p:txBody>
            <a:bodyPr lIns="0" tIns="0" rIns="0" bIns="0"/>
            <a:lstStyle/>
            <a:p>
              <a:endParaRPr lang="en-US"/>
            </a:p>
          </p:txBody>
        </p:sp>
        <p:sp>
          <p:nvSpPr>
            <p:cNvPr id="47129" name="Rectangle 27"/>
            <p:cNvSpPr>
              <a:spLocks/>
            </p:cNvSpPr>
            <p:nvPr/>
          </p:nvSpPr>
          <p:spPr bwMode="auto">
            <a:xfrm>
              <a:off x="923" y="1439"/>
              <a:ext cx="327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pPr algn="ctr"/>
              <a:r>
                <a:rPr lang="en-US" sz="1700" b="1" dirty="0">
                  <a:solidFill>
                    <a:srgbClr val="005A7C"/>
                  </a:solidFill>
                  <a:latin typeface="Helvetica" charset="0"/>
                  <a:ea typeface="ＭＳ Ｐゴシック" charset="0"/>
                  <a:cs typeface="ＭＳ Ｐゴシック" charset="0"/>
                  <a:sym typeface="Helvetica" charset="0"/>
                </a:rPr>
                <a:t>European partners:</a:t>
              </a:r>
              <a:br>
                <a:rPr lang="en-US" sz="1700" b="1" dirty="0">
                  <a:solidFill>
                    <a:srgbClr val="005A7C"/>
                  </a:solidFill>
                  <a:latin typeface="Helvetica" charset="0"/>
                  <a:ea typeface="ＭＳ Ｐゴシック" charset="0"/>
                  <a:cs typeface="ＭＳ Ｐゴシック" charset="0"/>
                  <a:sym typeface="Helvetica" charset="0"/>
                </a:rPr>
              </a:br>
              <a:r>
                <a:rPr lang="en-US" sz="1700" b="1" dirty="0">
                  <a:solidFill>
                    <a:srgbClr val="005A7C"/>
                  </a:solidFill>
                  <a:latin typeface="Helvetica" charset="0"/>
                  <a:ea typeface="ＭＳ Ｐゴシック" charset="0"/>
                  <a:cs typeface="ＭＳ Ｐゴシック" charset="0"/>
                  <a:sym typeface="Helvetica" charset="0"/>
                </a:rPr>
                <a:t>50% of construction</a:t>
              </a:r>
            </a:p>
          </p:txBody>
        </p:sp>
      </p:grpSp>
      <p:sp>
        <p:nvSpPr>
          <p:cNvPr id="47127" name="Title 1"/>
          <p:cNvSpPr txBox="1">
            <a:spLocks/>
          </p:cNvSpPr>
          <p:nvPr/>
        </p:nvSpPr>
        <p:spPr bwMode="auto">
          <a:xfrm>
            <a:off x="457648" y="0"/>
            <a:ext cx="6816700" cy="13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defTabSz="487363" eaLnBrk="0" hangingPunct="0">
              <a:defRPr sz="4500">
                <a:solidFill>
                  <a:srgbClr val="000000"/>
                </a:solidFill>
                <a:latin typeface="Gill Sans" charset="0"/>
                <a:ea typeface="ヒラギノ角ゴ ProN W3" charset="0"/>
                <a:cs typeface="ヒラギノ角ゴ ProN W3" charset="0"/>
                <a:sym typeface="Gill Sans" charset="0"/>
              </a:defRPr>
            </a:lvl1pPr>
            <a:lvl2pPr marL="742950" indent="-285750" defTabSz="487363" eaLnBrk="0" hangingPunct="0">
              <a:defRPr sz="4500">
                <a:solidFill>
                  <a:srgbClr val="000000"/>
                </a:solidFill>
                <a:latin typeface="Gill Sans" charset="0"/>
                <a:ea typeface="ヒラギノ角ゴ ProN W3" charset="0"/>
                <a:cs typeface="ヒラギノ角ゴ ProN W3" charset="0"/>
                <a:sym typeface="Gill Sans" charset="0"/>
              </a:defRPr>
            </a:lvl2pPr>
            <a:lvl3pPr marL="1143000" indent="-228600" defTabSz="487363" eaLnBrk="0" hangingPunct="0">
              <a:defRPr sz="4500">
                <a:solidFill>
                  <a:srgbClr val="000000"/>
                </a:solidFill>
                <a:latin typeface="Gill Sans" charset="0"/>
                <a:ea typeface="ヒラギノ角ゴ ProN W3" charset="0"/>
                <a:cs typeface="ヒラギノ角ゴ ProN W3" charset="0"/>
                <a:sym typeface="Gill Sans" charset="0"/>
              </a:defRPr>
            </a:lvl3pPr>
            <a:lvl4pPr marL="1600200" indent="-228600" defTabSz="487363" eaLnBrk="0" hangingPunct="0">
              <a:defRPr sz="4500">
                <a:solidFill>
                  <a:srgbClr val="000000"/>
                </a:solidFill>
                <a:latin typeface="Gill Sans" charset="0"/>
                <a:ea typeface="ヒラギノ角ゴ ProN W3" charset="0"/>
                <a:cs typeface="ヒラギノ角ゴ ProN W3" charset="0"/>
                <a:sym typeface="Gill Sans" charset="0"/>
              </a:defRPr>
            </a:lvl4pPr>
            <a:lvl5pPr marL="2057400" indent="-228600" defTabSz="487363" eaLnBrk="0" hangingPunct="0">
              <a:defRPr sz="4500">
                <a:solidFill>
                  <a:srgbClr val="000000"/>
                </a:solidFill>
                <a:latin typeface="Gill Sans" charset="0"/>
                <a:ea typeface="ヒラギノ角ゴ ProN W3" charset="0"/>
                <a:cs typeface="ヒラギノ角ゴ ProN W3" charset="0"/>
                <a:sym typeface="Gill Sans" charset="0"/>
              </a:defRPr>
            </a:lvl5pPr>
            <a:lvl6pPr marL="25146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6pPr>
            <a:lvl7pPr marL="29718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7pPr>
            <a:lvl8pPr marL="34290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8pPr>
            <a:lvl9pPr marL="38862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800" b="1" dirty="0" smtClean="0">
                <a:solidFill>
                  <a:schemeClr val="bg1"/>
                </a:solidFill>
                <a:latin typeface="+mj-lt"/>
                <a:ea typeface="ヒラギノ角ゴ ProN W6" charset="0"/>
                <a:cs typeface="ヒラギノ角ゴ ProN W6" charset="0"/>
              </a:rPr>
              <a:t>Largest European science project</a:t>
            </a:r>
            <a:endParaRPr lang="en-US" sz="2800" b="1" dirty="0">
              <a:solidFill>
                <a:schemeClr val="bg1"/>
              </a:solidFill>
              <a:latin typeface="+mj-lt"/>
              <a:ea typeface="ヒラギノ角ゴ ProN W6" charset="0"/>
              <a:cs typeface="ヒラギノ角ゴ ProN W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a:spLocks noGrp="1"/>
          </p:cNvSpPr>
          <p:nvPr>
            <p:ph type="title"/>
          </p:nvPr>
        </p:nvSpPr>
        <p:spPr/>
        <p:txBody>
          <a:bodyPr/>
          <a:lstStyle/>
          <a:p>
            <a:r>
              <a:rPr lang="sv-SE" dirty="0"/>
              <a:t>ESS </a:t>
            </a:r>
            <a:r>
              <a:rPr lang="sv-SE" dirty="0" err="1" smtClean="0"/>
              <a:t>organization</a:t>
            </a:r>
            <a:r>
              <a:rPr lang="sv-SE" dirty="0" smtClean="0"/>
              <a:t> for </a:t>
            </a:r>
            <a:r>
              <a:rPr lang="sv-SE" dirty="0" err="1" smtClean="0"/>
              <a:t>construction</a:t>
            </a:r>
            <a:r>
              <a:rPr lang="sv-SE" dirty="0" smtClean="0"/>
              <a:t> </a:t>
            </a:r>
            <a:r>
              <a:rPr lang="sv-SE" dirty="0" err="1" smtClean="0"/>
              <a:t>phase</a:t>
            </a:r>
            <a:endParaRPr lang="sv-SE" dirty="0"/>
          </a:p>
        </p:txBody>
      </p:sp>
      <p:pic>
        <p:nvPicPr>
          <p:cNvPr id="5" name="Picture 1" descr="Visio-ESS Organization Chart DRAFT 10-04-2013 FINAL.pdf"/>
          <p:cNvPicPr>
            <a:picLocks noChangeAspect="1"/>
          </p:cNvPicPr>
          <p:nvPr/>
        </p:nvPicPr>
        <p:blipFill>
          <a:blip r:embed="rId2" cstate="email">
            <a:extLst>
              <a:ext uri="{28A0092B-C50C-407E-A947-70E740481C1C}">
                <a14:useLocalDpi xmlns:a14="http://schemas.microsoft.com/office/drawing/2010/main"/>
              </a:ext>
            </a:extLst>
          </a:blip>
          <a:srcRect b="20650"/>
          <a:stretch>
            <a:fillRect/>
          </a:stretch>
        </p:blipFill>
        <p:spPr bwMode="auto">
          <a:xfrm>
            <a:off x="-335886" y="1018139"/>
            <a:ext cx="9721678" cy="11921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73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a:spLocks noGrp="1"/>
          </p:cNvSpPr>
          <p:nvPr>
            <p:ph type="title"/>
          </p:nvPr>
        </p:nvSpPr>
        <p:spPr>
          <a:xfrm>
            <a:off x="593512" y="-1"/>
            <a:ext cx="6315288" cy="1441451"/>
          </a:xfrm>
        </p:spPr>
        <p:txBody>
          <a:bodyPr/>
          <a:lstStyle/>
          <a:p>
            <a:r>
              <a:rPr lang="sv-SE" dirty="0" smtClean="0"/>
              <a:t>ESS </a:t>
            </a:r>
            <a:r>
              <a:rPr lang="sv-SE" dirty="0" err="1" smtClean="0"/>
              <a:t>transition</a:t>
            </a:r>
            <a:r>
              <a:rPr lang="sv-SE" dirty="0" smtClean="0"/>
              <a:t> from ESS AB </a:t>
            </a:r>
            <a:r>
              <a:rPr lang="sv-SE" dirty="0" err="1" smtClean="0"/>
              <a:t>to</a:t>
            </a:r>
            <a:r>
              <a:rPr lang="sv-SE" dirty="0" smtClean="0"/>
              <a:t> an ERIC</a:t>
            </a:r>
            <a:endParaRPr lang="sv-SE" dirty="0"/>
          </a:p>
        </p:txBody>
      </p:sp>
      <p:pic>
        <p:nvPicPr>
          <p:cNvPr id="10" name="Picture 1" descr="Visio-ESS Organization Chart DRAFT 10-04-2013 FINAL.pdf">
            <a:hlinkClick r:id="" action="ppaction://hlinkshowjump?jump=nextslide"/>
          </p:cNvPr>
          <p:cNvPicPr>
            <a:picLocks noChangeAspect="1"/>
          </p:cNvPicPr>
          <p:nvPr/>
        </p:nvPicPr>
        <p:blipFill rotWithShape="1">
          <a:blip r:embed="rId2" cstate="email">
            <a:extLst>
              <a:ext uri="{28A0092B-C50C-407E-A947-70E740481C1C}">
                <a14:useLocalDpi xmlns:a14="http://schemas.microsoft.com/office/drawing/2010/main"/>
              </a:ext>
            </a:extLst>
          </a:blip>
          <a:srcRect l="14553" r="10869" b="82932"/>
          <a:stretch/>
        </p:blipFill>
        <p:spPr bwMode="auto">
          <a:xfrm>
            <a:off x="37639" y="1365286"/>
            <a:ext cx="8918223" cy="38671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2100" y="5682734"/>
            <a:ext cx="8559800" cy="646331"/>
          </a:xfrm>
          <a:prstGeom prst="rect">
            <a:avLst/>
          </a:prstGeom>
          <a:noFill/>
        </p:spPr>
        <p:txBody>
          <a:bodyPr wrap="square" rtlCol="0">
            <a:spAutoFit/>
          </a:bodyPr>
          <a:lstStyle/>
          <a:p>
            <a:r>
              <a:rPr lang="en-US" dirty="0" smtClean="0"/>
              <a:t>Member countries will submit a formal application to establish a European Research Infrastructure Consortium (ERIC) for ESS.  The ESS ERIC will be in place in early 2015.</a:t>
            </a:r>
            <a:endParaRPr lang="en-US" dirty="0"/>
          </a:p>
        </p:txBody>
      </p:sp>
    </p:spTree>
    <p:extLst>
      <p:ext uri="{BB962C8B-B14F-4D97-AF65-F5344CB8AC3E}">
        <p14:creationId xmlns:p14="http://schemas.microsoft.com/office/powerpoint/2010/main" val="73097525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ubrik 5"/>
          <p:cNvSpPr>
            <a:spLocks noGrp="1"/>
          </p:cNvSpPr>
          <p:nvPr>
            <p:ph type="ctrTitle"/>
          </p:nvPr>
        </p:nvSpPr>
        <p:spPr>
          <a:xfrm>
            <a:off x="593727" y="2"/>
            <a:ext cx="5762625" cy="1441450"/>
          </a:xfrm>
        </p:spPr>
        <p:txBody>
          <a:bodyPr/>
          <a:lstStyle/>
          <a:p>
            <a:r>
              <a:rPr lang="sv-SE">
                <a:latin typeface="Calibri" charset="0"/>
              </a:rPr>
              <a:t>Road to realizing the world’s leading facility for research using neutrons</a:t>
            </a:r>
          </a:p>
        </p:txBody>
      </p:sp>
      <p:pic>
        <p:nvPicPr>
          <p:cNvPr id="23554" name="Picture 1" descr="ppt_visio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33515"/>
            <a:ext cx="9144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98"/>
          <p:cNvGrpSpPr>
            <a:grpSpLocks/>
          </p:cNvGrpSpPr>
          <p:nvPr/>
        </p:nvGrpSpPr>
        <p:grpSpPr bwMode="auto">
          <a:xfrm>
            <a:off x="206375" y="1601790"/>
            <a:ext cx="8743950" cy="5062537"/>
            <a:chOff x="206261" y="1602495"/>
            <a:chExt cx="8743541" cy="5062003"/>
          </a:xfrm>
        </p:grpSpPr>
        <p:cxnSp>
          <p:nvCxnSpPr>
            <p:cNvPr id="97" name="Straight Connector 96"/>
            <p:cNvCxnSpPr/>
            <p:nvPr/>
          </p:nvCxnSpPr>
          <p:spPr>
            <a:xfrm>
              <a:off x="7876702" y="2372351"/>
              <a:ext cx="0" cy="369849"/>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339918" y="3934286"/>
              <a:ext cx="0" cy="19206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984178" y="4813668"/>
              <a:ext cx="0" cy="19206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3559" name="TextBox 33"/>
            <p:cNvSpPr txBox="1">
              <a:spLocks noChangeArrowheads="1"/>
            </p:cNvSpPr>
            <p:nvPr/>
          </p:nvSpPr>
          <p:spPr bwMode="auto">
            <a:xfrm>
              <a:off x="2815819" y="3160280"/>
              <a:ext cx="1764796"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2014</a:t>
              </a:r>
            </a:p>
            <a:p>
              <a:r>
                <a:rPr lang="en-US" sz="1400" b="1">
                  <a:solidFill>
                    <a:srgbClr val="000000"/>
                  </a:solidFill>
                </a:rPr>
                <a:t>Construction work starts on the site</a:t>
              </a:r>
            </a:p>
          </p:txBody>
        </p:sp>
        <p:sp>
          <p:nvSpPr>
            <p:cNvPr id="23560" name="TextBox 36"/>
            <p:cNvSpPr txBox="1">
              <a:spLocks noChangeArrowheads="1"/>
            </p:cNvSpPr>
            <p:nvPr/>
          </p:nvSpPr>
          <p:spPr bwMode="auto">
            <a:xfrm>
              <a:off x="749731" y="4044425"/>
              <a:ext cx="1563932"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2009</a:t>
              </a:r>
            </a:p>
            <a:p>
              <a:r>
                <a:rPr lang="en-US" sz="1400" b="1">
                  <a:solidFill>
                    <a:srgbClr val="000000"/>
                  </a:solidFill>
                </a:rPr>
                <a:t>Decision: ESS will be built in Lund</a:t>
              </a:r>
            </a:p>
          </p:txBody>
        </p:sp>
        <p:grpSp>
          <p:nvGrpSpPr>
            <p:cNvPr id="23561" name="Group 84"/>
            <p:cNvGrpSpPr>
              <a:grpSpLocks/>
            </p:cNvGrpSpPr>
            <p:nvPr/>
          </p:nvGrpSpPr>
          <p:grpSpPr bwMode="auto">
            <a:xfrm>
              <a:off x="509589" y="2439056"/>
              <a:ext cx="8219880" cy="3290515"/>
              <a:chOff x="509589" y="2248826"/>
              <a:chExt cx="8219880" cy="3425699"/>
            </a:xfrm>
          </p:grpSpPr>
          <p:grpSp>
            <p:nvGrpSpPr>
              <p:cNvPr id="23571" name="Group 72"/>
              <p:cNvGrpSpPr>
                <a:grpSpLocks/>
              </p:cNvGrpSpPr>
              <p:nvPr/>
            </p:nvGrpSpPr>
            <p:grpSpPr bwMode="auto">
              <a:xfrm>
                <a:off x="7576067" y="2569291"/>
                <a:ext cx="608554" cy="270369"/>
                <a:chOff x="1665943" y="4915251"/>
                <a:chExt cx="608554" cy="270369"/>
              </a:xfrm>
            </p:grpSpPr>
            <p:cxnSp>
              <p:nvCxnSpPr>
                <p:cNvPr id="74" name="Straight Connector 73"/>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22" name="Straight Arrow Connector 21"/>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3574" name="Group 60"/>
              <p:cNvGrpSpPr>
                <a:grpSpLocks/>
              </p:cNvGrpSpPr>
              <p:nvPr/>
            </p:nvGrpSpPr>
            <p:grpSpPr bwMode="auto">
              <a:xfrm>
                <a:off x="6394219" y="3039642"/>
                <a:ext cx="608554" cy="270369"/>
                <a:chOff x="1665943" y="4915251"/>
                <a:chExt cx="608554" cy="270369"/>
              </a:xfrm>
            </p:grpSpPr>
            <p:cxnSp>
              <p:nvCxnSpPr>
                <p:cNvPr id="62" name="Straight Connector 61"/>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81" name="Straight Connector 80"/>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3576" name="Group 56"/>
              <p:cNvGrpSpPr>
                <a:grpSpLocks/>
              </p:cNvGrpSpPr>
              <p:nvPr/>
            </p:nvGrpSpPr>
            <p:grpSpPr bwMode="auto">
              <a:xfrm>
                <a:off x="5217882" y="3517943"/>
                <a:ext cx="608554" cy="270369"/>
                <a:chOff x="1665943" y="4915251"/>
                <a:chExt cx="608554" cy="270369"/>
              </a:xfrm>
            </p:grpSpPr>
            <p:cxnSp>
              <p:nvCxnSpPr>
                <p:cNvPr id="58" name="Straight Connector 57"/>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80" name="Straight Connector 79"/>
              <p:cNvCxnSpPr/>
              <p:nvPr/>
            </p:nvCxnSpPr>
            <p:spPr>
              <a:xfrm flipH="1">
                <a:off x="4627242" y="3646840"/>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3578" name="Group 52"/>
              <p:cNvGrpSpPr>
                <a:grpSpLocks/>
              </p:cNvGrpSpPr>
              <p:nvPr/>
            </p:nvGrpSpPr>
            <p:grpSpPr bwMode="auto">
              <a:xfrm>
                <a:off x="4037531" y="3996109"/>
                <a:ext cx="608554" cy="270369"/>
                <a:chOff x="1665943" y="4915251"/>
                <a:chExt cx="608554" cy="270369"/>
              </a:xfrm>
            </p:grpSpPr>
            <p:cxnSp>
              <p:nvCxnSpPr>
                <p:cNvPr id="54" name="Straight Connector 53"/>
                <p:cNvCxnSpPr/>
                <p:nvPr/>
              </p:nvCxnSpPr>
              <p:spPr>
                <a:xfrm flipH="1">
                  <a:off x="1665132"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115961"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1834986" y="4914670"/>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82" name="Straight Connector 81"/>
              <p:cNvCxnSpPr/>
              <p:nvPr/>
            </p:nvCxnSpPr>
            <p:spPr>
              <a:xfrm flipH="1">
                <a:off x="3452547" y="4121121"/>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3580" name="Group 44"/>
              <p:cNvGrpSpPr>
                <a:grpSpLocks/>
              </p:cNvGrpSpPr>
              <p:nvPr/>
            </p:nvGrpSpPr>
            <p:grpSpPr bwMode="auto">
              <a:xfrm>
                <a:off x="2858379" y="4465147"/>
                <a:ext cx="608554" cy="270369"/>
                <a:chOff x="1665943" y="4915251"/>
                <a:chExt cx="608554" cy="270369"/>
              </a:xfrm>
            </p:grpSpPr>
            <p:cxnSp>
              <p:nvCxnSpPr>
                <p:cNvPr id="46" name="Straight Connector 45"/>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83" name="Straight Connector 82"/>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3582" name="Group 43"/>
              <p:cNvGrpSpPr>
                <a:grpSpLocks/>
              </p:cNvGrpSpPr>
              <p:nvPr/>
            </p:nvGrpSpPr>
            <p:grpSpPr bwMode="auto">
              <a:xfrm>
                <a:off x="1682729" y="4932036"/>
                <a:ext cx="608554" cy="270369"/>
                <a:chOff x="1665943" y="4915251"/>
                <a:chExt cx="608554" cy="270369"/>
              </a:xfrm>
            </p:grpSpPr>
            <p:cxnSp>
              <p:nvCxnSpPr>
                <p:cNvPr id="40" name="Straight Connector 39"/>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84" name="Straight Connector 83"/>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3584" name="Group 64"/>
              <p:cNvGrpSpPr>
                <a:grpSpLocks/>
              </p:cNvGrpSpPr>
              <p:nvPr/>
            </p:nvGrpSpPr>
            <p:grpSpPr bwMode="auto">
              <a:xfrm>
                <a:off x="509589" y="5404156"/>
                <a:ext cx="608554" cy="270369"/>
                <a:chOff x="1665943" y="4915251"/>
                <a:chExt cx="608554" cy="270369"/>
              </a:xfrm>
            </p:grpSpPr>
            <p:cxnSp>
              <p:nvCxnSpPr>
                <p:cNvPr id="66" name="Straight Connector 65"/>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23562" name="TextBox 32"/>
            <p:cNvSpPr txBox="1">
              <a:spLocks noChangeArrowheads="1"/>
            </p:cNvSpPr>
            <p:nvPr/>
          </p:nvSpPr>
          <p:spPr bwMode="auto">
            <a:xfrm>
              <a:off x="7373945" y="1602495"/>
              <a:ext cx="1575857"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2025</a:t>
              </a:r>
            </a:p>
            <a:p>
              <a:r>
                <a:rPr lang="en-US" sz="1400" b="1">
                  <a:solidFill>
                    <a:srgbClr val="000000"/>
                  </a:solidFill>
                </a:rPr>
                <a:t>ESS construction complete</a:t>
              </a:r>
            </a:p>
          </p:txBody>
        </p:sp>
        <p:cxnSp>
          <p:nvCxnSpPr>
            <p:cNvPr id="86" name="Straight Connector 85"/>
            <p:cNvCxnSpPr/>
            <p:nvPr/>
          </p:nvCxnSpPr>
          <p:spPr>
            <a:xfrm>
              <a:off x="815832" y="5729560"/>
              <a:ext cx="0" cy="158733"/>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3564" name="TextBox 35"/>
            <p:cNvSpPr txBox="1">
              <a:spLocks noChangeArrowheads="1"/>
            </p:cNvSpPr>
            <p:nvPr/>
          </p:nvSpPr>
          <p:spPr bwMode="auto">
            <a:xfrm>
              <a:off x="206261" y="5895057"/>
              <a:ext cx="2085021"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2003</a:t>
              </a:r>
            </a:p>
            <a:p>
              <a:r>
                <a:rPr lang="en-US" sz="1400" b="1">
                  <a:solidFill>
                    <a:srgbClr val="000000"/>
                  </a:solidFill>
                </a:rPr>
                <a:t>First European design effort of ESS completed</a:t>
              </a:r>
            </a:p>
          </p:txBody>
        </p:sp>
        <p:cxnSp>
          <p:nvCxnSpPr>
            <p:cNvPr id="90" name="Straight Connector 89"/>
            <p:cNvCxnSpPr/>
            <p:nvPr/>
          </p:nvCxnSpPr>
          <p:spPr>
            <a:xfrm>
              <a:off x="3171572" y="4827955"/>
              <a:ext cx="0" cy="312704"/>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3566" name="TextBox 34"/>
            <p:cNvSpPr txBox="1">
              <a:spLocks noChangeArrowheads="1"/>
            </p:cNvSpPr>
            <p:nvPr/>
          </p:nvSpPr>
          <p:spPr bwMode="auto">
            <a:xfrm>
              <a:off x="2585547" y="5143565"/>
              <a:ext cx="1878218"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2012</a:t>
              </a:r>
            </a:p>
            <a:p>
              <a:r>
                <a:rPr lang="en-US" sz="1400" b="1"/>
                <a:t>ESS Design Update phase complete</a:t>
              </a:r>
            </a:p>
          </p:txBody>
        </p:sp>
        <p:cxnSp>
          <p:nvCxnSpPr>
            <p:cNvPr id="93" name="Straight Connector 92"/>
            <p:cNvCxnSpPr/>
            <p:nvPr/>
          </p:nvCxnSpPr>
          <p:spPr>
            <a:xfrm>
              <a:off x="5520962" y="3929525"/>
              <a:ext cx="0" cy="747633"/>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3568" name="TextBox 31"/>
            <p:cNvSpPr txBox="1">
              <a:spLocks noChangeArrowheads="1"/>
            </p:cNvSpPr>
            <p:nvPr/>
          </p:nvSpPr>
          <p:spPr bwMode="auto">
            <a:xfrm>
              <a:off x="5040914" y="4677757"/>
              <a:ext cx="1746495"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2019</a:t>
              </a:r>
            </a:p>
            <a:p>
              <a:r>
                <a:rPr lang="en-US" sz="1400" b="1"/>
                <a:t>First neutrons on instruments</a:t>
              </a:r>
            </a:p>
          </p:txBody>
        </p:sp>
        <p:cxnSp>
          <p:nvCxnSpPr>
            <p:cNvPr id="95" name="Straight Connector 94"/>
            <p:cNvCxnSpPr/>
            <p:nvPr/>
          </p:nvCxnSpPr>
          <p:spPr>
            <a:xfrm>
              <a:off x="6702007" y="3464436"/>
              <a:ext cx="0" cy="25714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3570" name="TextBox 22"/>
            <p:cNvSpPr txBox="1">
              <a:spLocks noChangeArrowheads="1"/>
            </p:cNvSpPr>
            <p:nvPr/>
          </p:nvSpPr>
          <p:spPr bwMode="auto">
            <a:xfrm>
              <a:off x="6394218" y="3721188"/>
              <a:ext cx="1695862" cy="769441"/>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600" b="1">
                  <a:solidFill>
                    <a:srgbClr val="0094CA"/>
                  </a:solidFill>
                </a:rPr>
                <a:t>2023</a:t>
              </a:r>
            </a:p>
            <a:p>
              <a:r>
                <a:rPr lang="en-US" sz="1400" b="1">
                  <a:solidFill>
                    <a:srgbClr val="000000"/>
                  </a:solidFill>
                </a:rPr>
                <a:t>ESS starts</a:t>
              </a:r>
            </a:p>
            <a:p>
              <a:r>
                <a:rPr lang="en-US" sz="1400" b="1">
                  <a:solidFill>
                    <a:srgbClr val="000000"/>
                  </a:solidFill>
                </a:rPr>
                <a:t>user program</a:t>
              </a:r>
            </a:p>
          </p:txBody>
        </p:sp>
      </p:grpSp>
    </p:spTree>
    <p:extLst>
      <p:ext uri="{BB962C8B-B14F-4D97-AF65-F5344CB8AC3E}">
        <p14:creationId xmlns:p14="http://schemas.microsoft.com/office/powerpoint/2010/main" val="42886368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1"/>
            <a:ext cx="6404188" cy="1441451"/>
          </a:xfrm>
        </p:spPr>
        <p:txBody>
          <a:bodyPr/>
          <a:lstStyle/>
          <a:p>
            <a:r>
              <a:rPr lang="sv-SE" dirty="0" err="1"/>
              <a:t>Preparing</a:t>
            </a:r>
            <a:r>
              <a:rPr lang="sv-SE" dirty="0"/>
              <a:t> </a:t>
            </a:r>
            <a:r>
              <a:rPr lang="sv-SE" dirty="0" smtClean="0"/>
              <a:t>the </a:t>
            </a:r>
            <a:r>
              <a:rPr lang="sv-SE" dirty="0" err="1" smtClean="0"/>
              <a:t>project</a:t>
            </a:r>
            <a:r>
              <a:rPr lang="sv-SE" dirty="0" smtClean="0"/>
              <a:t> </a:t>
            </a:r>
            <a:r>
              <a:rPr lang="sv-SE" dirty="0" err="1"/>
              <a:t>p</a:t>
            </a:r>
            <a:r>
              <a:rPr lang="sv-SE" dirty="0" err="1" smtClean="0"/>
              <a:t>erformance</a:t>
            </a:r>
            <a:r>
              <a:rPr lang="sv-SE" dirty="0" smtClean="0"/>
              <a:t> </a:t>
            </a:r>
            <a:r>
              <a:rPr lang="sv-SE" dirty="0" err="1"/>
              <a:t>b</a:t>
            </a:r>
            <a:r>
              <a:rPr lang="sv-SE" dirty="0" err="1" smtClean="0"/>
              <a:t>aseline</a:t>
            </a:r>
            <a:endParaRPr lang="sv-SE" dirty="0"/>
          </a:p>
        </p:txBody>
      </p:sp>
      <p:sp>
        <p:nvSpPr>
          <p:cNvPr id="2" name="Subtitle 1"/>
          <p:cNvSpPr>
            <a:spLocks noGrp="1"/>
          </p:cNvSpPr>
          <p:nvPr>
            <p:ph type="subTitle" idx="1"/>
          </p:nvPr>
        </p:nvSpPr>
        <p:spPr>
          <a:xfrm>
            <a:off x="572522" y="1778002"/>
            <a:ext cx="8279378" cy="4530895"/>
          </a:xfrm>
        </p:spPr>
        <p:txBody>
          <a:bodyPr/>
          <a:lstStyle/>
          <a:p>
            <a:r>
              <a:rPr lang="en-US" dirty="0" smtClean="0">
                <a:solidFill>
                  <a:schemeClr val="tx1"/>
                </a:solidFill>
              </a:rPr>
              <a:t>Deliver on TDR performance and STC commitments</a:t>
            </a:r>
          </a:p>
          <a:p>
            <a:pPr lvl="1"/>
            <a:r>
              <a:rPr lang="en-US" sz="2000" b="1" dirty="0">
                <a:solidFill>
                  <a:schemeClr val="tx1"/>
                </a:solidFill>
              </a:rPr>
              <a:t>5 MW accelerator capability</a:t>
            </a:r>
          </a:p>
          <a:p>
            <a:pPr lvl="1"/>
            <a:r>
              <a:rPr lang="en-US" sz="2000" b="1" dirty="0">
                <a:solidFill>
                  <a:schemeClr val="tx1"/>
                </a:solidFill>
              </a:rPr>
              <a:t>Construction cost of 1,843 B€</a:t>
            </a:r>
          </a:p>
          <a:p>
            <a:pPr lvl="1"/>
            <a:r>
              <a:rPr lang="en-US" sz="2000" b="1" dirty="0">
                <a:solidFill>
                  <a:schemeClr val="tx1"/>
                </a:solidFill>
              </a:rPr>
              <a:t>Operations cost target of 140 M</a:t>
            </a:r>
            <a:r>
              <a:rPr lang="en-US" sz="2000" b="1" dirty="0" smtClean="0">
                <a:solidFill>
                  <a:schemeClr val="tx1"/>
                </a:solidFill>
              </a:rPr>
              <a:t>€ per year</a:t>
            </a:r>
            <a:endParaRPr lang="en-US" sz="2000" b="1" dirty="0">
              <a:solidFill>
                <a:schemeClr val="tx1"/>
              </a:solidFill>
            </a:endParaRPr>
          </a:p>
          <a:p>
            <a:pPr lvl="1"/>
            <a:r>
              <a:rPr lang="en-US" sz="2000" b="1" dirty="0">
                <a:solidFill>
                  <a:schemeClr val="tx1"/>
                </a:solidFill>
              </a:rPr>
              <a:t>22 “public” instruments</a:t>
            </a:r>
          </a:p>
          <a:p>
            <a:r>
              <a:rPr lang="en-US" dirty="0" smtClean="0">
                <a:solidFill>
                  <a:schemeClr val="tx1"/>
                </a:solidFill>
              </a:rPr>
              <a:t>Start w/ </a:t>
            </a:r>
            <a:r>
              <a:rPr lang="en-US" dirty="0">
                <a:solidFill>
                  <a:schemeClr val="tx1"/>
                </a:solidFill>
              </a:rPr>
              <a:t>unconstrained </a:t>
            </a:r>
            <a:r>
              <a:rPr lang="en-US" dirty="0" smtClean="0">
                <a:solidFill>
                  <a:schemeClr val="tx1"/>
                </a:solidFill>
              </a:rPr>
              <a:t>resources (</a:t>
            </a:r>
            <a:r>
              <a:rPr lang="en-US" dirty="0">
                <a:solidFill>
                  <a:schemeClr val="tx1"/>
                </a:solidFill>
              </a:rPr>
              <a:t>technically limited schedule</a:t>
            </a:r>
            <a:r>
              <a:rPr lang="en-US" dirty="0" smtClean="0">
                <a:solidFill>
                  <a:schemeClr val="tx1"/>
                </a:solidFill>
              </a:rPr>
              <a:t>) and develop credible </a:t>
            </a:r>
            <a:r>
              <a:rPr lang="en-US" dirty="0">
                <a:solidFill>
                  <a:schemeClr val="tx1"/>
                </a:solidFill>
              </a:rPr>
              <a:t>project execution </a:t>
            </a:r>
            <a:r>
              <a:rPr lang="en-US" dirty="0" smtClean="0">
                <a:solidFill>
                  <a:schemeClr val="tx1"/>
                </a:solidFill>
              </a:rPr>
              <a:t>plans</a:t>
            </a:r>
          </a:p>
          <a:p>
            <a:r>
              <a:rPr lang="en-US" dirty="0" smtClean="0">
                <a:solidFill>
                  <a:schemeClr val="tx1"/>
                </a:solidFill>
              </a:rPr>
              <a:t>Comprehensive review of project baseline and execution plans</a:t>
            </a:r>
            <a:endParaRPr lang="en-US" dirty="0">
              <a:solidFill>
                <a:schemeClr val="tx1"/>
              </a:solidFill>
            </a:endParaRPr>
          </a:p>
          <a:p>
            <a:r>
              <a:rPr lang="en-US" dirty="0" smtClean="0">
                <a:solidFill>
                  <a:schemeClr val="tx1"/>
                </a:solidFill>
              </a:rPr>
              <a:t>Secure funding and resources and</a:t>
            </a:r>
            <a:r>
              <a:rPr lang="en-US" dirty="0">
                <a:solidFill>
                  <a:schemeClr val="tx1"/>
                </a:solidFill>
              </a:rPr>
              <a:t> </a:t>
            </a:r>
            <a:r>
              <a:rPr lang="en-US" dirty="0" smtClean="0">
                <a:solidFill>
                  <a:schemeClr val="tx1"/>
                </a:solidFill>
              </a:rPr>
              <a:t>align </a:t>
            </a:r>
            <a:r>
              <a:rPr lang="en-US" dirty="0">
                <a:solidFill>
                  <a:schemeClr val="tx1"/>
                </a:solidFill>
              </a:rPr>
              <a:t>schedules with </a:t>
            </a:r>
            <a:r>
              <a:rPr lang="en-US" dirty="0" smtClean="0">
                <a:solidFill>
                  <a:schemeClr val="tx1"/>
                </a:solidFill>
              </a:rPr>
              <a:t>the </a:t>
            </a:r>
            <a:r>
              <a:rPr lang="en-US" dirty="0">
                <a:solidFill>
                  <a:schemeClr val="tx1"/>
                </a:solidFill>
              </a:rPr>
              <a:t>available </a:t>
            </a:r>
            <a:r>
              <a:rPr lang="en-US" dirty="0" smtClean="0">
                <a:solidFill>
                  <a:schemeClr val="tx1"/>
                </a:solidFill>
              </a:rPr>
              <a:t>resources</a:t>
            </a:r>
            <a:endParaRPr lang="en-US" dirty="0">
              <a:solidFill>
                <a:schemeClr val="tx1"/>
              </a:solidFill>
            </a:endParaRPr>
          </a:p>
        </p:txBody>
      </p:sp>
    </p:spTree>
    <p:extLst>
      <p:ext uri="{BB962C8B-B14F-4D97-AF65-F5344CB8AC3E}">
        <p14:creationId xmlns:p14="http://schemas.microsoft.com/office/powerpoint/2010/main" val="3322194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 y="278608"/>
            <a:ext cx="7213600" cy="655636"/>
          </a:xfrm>
          <a:prstGeom prst="rect">
            <a:avLst/>
          </a:prstGeom>
        </p:spPr>
        <p:txBody>
          <a:bodyPr vert="horz" lIns="91423" tIns="45712" rIns="91423" bIns="45712" rtlCol="0" anchor="ctr">
            <a:normAutofit/>
          </a:bodyPr>
          <a:lstStyle>
            <a:lvl1pPr algn="ctr" defTabSz="487741" rtl="0" eaLnBrk="1" latinLnBrk="0" hangingPunct="1">
              <a:spcBef>
                <a:spcPct val="0"/>
              </a:spcBef>
              <a:buNone/>
              <a:defRPr sz="3200" b="1" kern="1200">
                <a:solidFill>
                  <a:srgbClr val="0094CA"/>
                </a:solidFill>
                <a:latin typeface="Helvetica"/>
                <a:ea typeface="+mj-ea"/>
                <a:cs typeface="Helvetica"/>
              </a:defRPr>
            </a:lvl1pPr>
          </a:lstStyle>
          <a:p>
            <a:r>
              <a:rPr lang="en-US" dirty="0">
                <a:solidFill>
                  <a:prstClr val="white"/>
                </a:solidFill>
                <a:latin typeface="Calibri"/>
              </a:rPr>
              <a:t>ESS In-kind contributions potential</a:t>
            </a:r>
          </a:p>
        </p:txBody>
      </p:sp>
      <p:grpSp>
        <p:nvGrpSpPr>
          <p:cNvPr id="16" name="Group 15"/>
          <p:cNvGrpSpPr/>
          <p:nvPr/>
        </p:nvGrpSpPr>
        <p:grpSpPr>
          <a:xfrm>
            <a:off x="519465" y="1544143"/>
            <a:ext cx="8107958" cy="4518444"/>
            <a:chOff x="346586" y="791490"/>
            <a:chExt cx="9397843" cy="5392616"/>
          </a:xfrm>
        </p:grpSpPr>
        <p:pic>
          <p:nvPicPr>
            <p:cNvPr id="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65" y="791490"/>
              <a:ext cx="9108864"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22" name="Object 6"/>
            <p:cNvGraphicFramePr>
              <a:graphicFrameLocks noChangeAspect="1"/>
            </p:cNvGraphicFramePr>
            <p:nvPr>
              <p:extLst>
                <p:ext uri="{D42A27DB-BD31-4B8C-83A1-F6EECF244321}">
                  <p14:modId xmlns:p14="http://schemas.microsoft.com/office/powerpoint/2010/main" val="2186377838"/>
                </p:ext>
              </p:extLst>
            </p:nvPr>
          </p:nvGraphicFramePr>
          <p:xfrm>
            <a:off x="6332188" y="2658861"/>
            <a:ext cx="3306251" cy="3305175"/>
          </p:xfrm>
          <a:graphic>
            <a:graphicData uri="http://schemas.openxmlformats.org/presentationml/2006/ole">
              <mc:AlternateContent xmlns:mc="http://schemas.openxmlformats.org/markup-compatibility/2006">
                <mc:Choice xmlns:v="urn:schemas-microsoft-com:vml" Requires="v">
                  <p:oleObj spid="_x0000_s1160" name="Chart" r:id="rId4" imgW="6192457" imgH="6192457" progId="MSGraph.Chart.8">
                    <p:embed/>
                  </p:oleObj>
                </mc:Choice>
                <mc:Fallback>
                  <p:oleObj name="Chart" r:id="rId4" imgW="6192457" imgH="6192457"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188" y="2658861"/>
                          <a:ext cx="3306251" cy="330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 name="Object 7"/>
            <p:cNvGraphicFramePr>
              <a:graphicFrameLocks noChangeAspect="1"/>
            </p:cNvGraphicFramePr>
            <p:nvPr>
              <p:extLst>
                <p:ext uri="{D42A27DB-BD31-4B8C-83A1-F6EECF244321}">
                  <p14:modId xmlns:p14="http://schemas.microsoft.com/office/powerpoint/2010/main" val="4090878192"/>
                </p:ext>
              </p:extLst>
            </p:nvPr>
          </p:nvGraphicFramePr>
          <p:xfrm>
            <a:off x="346586" y="4461272"/>
            <a:ext cx="1723395" cy="1722834"/>
          </p:xfrm>
          <a:graphic>
            <a:graphicData uri="http://schemas.openxmlformats.org/presentationml/2006/ole">
              <mc:AlternateContent xmlns:mc="http://schemas.openxmlformats.org/markup-compatibility/2006">
                <mc:Choice xmlns:v="urn:schemas-microsoft-com:vml" Requires="v">
                  <p:oleObj spid="_x0000_s1161" name="Chart" r:id="rId6" imgW="3225580" imgH="3225580" progId="MSGraph.Chart.8">
                    <p:embed/>
                  </p:oleObj>
                </mc:Choice>
                <mc:Fallback>
                  <p:oleObj name="Chart" r:id="rId6" imgW="3225580" imgH="3225580"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86" y="4461272"/>
                          <a:ext cx="1723395" cy="17228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 name="Rectangle 9"/>
            <p:cNvSpPr>
              <a:spLocks/>
            </p:cNvSpPr>
            <p:nvPr/>
          </p:nvSpPr>
          <p:spPr bwMode="auto">
            <a:xfrm>
              <a:off x="5754974" y="1441606"/>
              <a:ext cx="1682381" cy="7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000" dirty="0">
                  <a:solidFill>
                    <a:srgbClr val="0091CE"/>
                  </a:solidFill>
                  <a:latin typeface="Calibri"/>
                  <a:ea typeface="ＭＳ Ｐゴシック" charset="0"/>
                  <a:cs typeface="Helvetica" charset="0"/>
                  <a:sym typeface="Helvetica" charset="0"/>
                </a:rPr>
                <a:t>Target station</a:t>
              </a:r>
            </a:p>
            <a:p>
              <a:r>
                <a:rPr lang="en-US" sz="2000" dirty="0">
                  <a:solidFill>
                    <a:srgbClr val="0091CE"/>
                  </a:solidFill>
                  <a:latin typeface="Calibri"/>
                  <a:ea typeface="ＭＳ Ｐゴシック" charset="0"/>
                  <a:cs typeface="Helvetica" charset="0"/>
                  <a:sym typeface="Helvetica" charset="0"/>
                </a:rPr>
                <a:t>€ 154M</a:t>
              </a:r>
            </a:p>
          </p:txBody>
        </p:sp>
        <p:sp>
          <p:nvSpPr>
            <p:cNvPr id="25" name="Rectangle 10"/>
            <p:cNvSpPr>
              <a:spLocks/>
            </p:cNvSpPr>
            <p:nvPr/>
          </p:nvSpPr>
          <p:spPr bwMode="auto">
            <a:xfrm>
              <a:off x="4842564" y="4118616"/>
              <a:ext cx="1399729" cy="7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r"/>
              <a:r>
                <a:rPr lang="en-US" sz="2000" dirty="0">
                  <a:solidFill>
                    <a:srgbClr val="0091CE"/>
                  </a:solidFill>
                  <a:latin typeface="Calibri"/>
                  <a:ea typeface="ＭＳ Ｐゴシック" charset="0"/>
                  <a:cs typeface="Helvetica" charset="0"/>
                  <a:sym typeface="Helvetica" charset="0"/>
                </a:rPr>
                <a:t>Accelerator</a:t>
              </a:r>
            </a:p>
            <a:p>
              <a:pPr algn="r"/>
              <a:r>
                <a:rPr lang="en-US" sz="2000" dirty="0">
                  <a:solidFill>
                    <a:srgbClr val="0091CE"/>
                  </a:solidFill>
                  <a:latin typeface="Calibri"/>
                  <a:ea typeface="ＭＳ Ｐゴシック" charset="0"/>
                  <a:cs typeface="Helvetica" charset="0"/>
                  <a:sym typeface="Helvetica" charset="0"/>
                </a:rPr>
                <a:t>€ 510M</a:t>
              </a:r>
            </a:p>
          </p:txBody>
        </p:sp>
        <p:sp>
          <p:nvSpPr>
            <p:cNvPr id="26" name="Rectangle 11"/>
            <p:cNvSpPr>
              <a:spLocks/>
            </p:cNvSpPr>
            <p:nvPr/>
          </p:nvSpPr>
          <p:spPr bwMode="auto">
            <a:xfrm>
              <a:off x="2096183" y="5391151"/>
              <a:ext cx="2044116" cy="73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000" dirty="0">
                  <a:solidFill>
                    <a:srgbClr val="0091CE"/>
                  </a:solidFill>
                  <a:latin typeface="Calibri"/>
                  <a:ea typeface="ＭＳ Ｐゴシック" charset="0"/>
                  <a:cs typeface="Helvetica" charset="0"/>
                  <a:sym typeface="Helvetica" charset="0"/>
                </a:rPr>
                <a:t>NSS/Instruments</a:t>
              </a:r>
            </a:p>
            <a:p>
              <a:r>
                <a:rPr lang="en-US" sz="2000" dirty="0">
                  <a:solidFill>
                    <a:srgbClr val="0091CE"/>
                  </a:solidFill>
                  <a:latin typeface="Calibri"/>
                  <a:ea typeface="ＭＳ Ｐゴシック" charset="0"/>
                  <a:cs typeface="Helvetica" charset="0"/>
                  <a:sym typeface="Helvetica" charset="0"/>
                </a:rPr>
                <a:t>€ 350M</a:t>
              </a:r>
            </a:p>
          </p:txBody>
        </p:sp>
        <p:graphicFrame>
          <p:nvGraphicFramePr>
            <p:cNvPr id="27" name="Object 2"/>
            <p:cNvGraphicFramePr>
              <a:graphicFrameLocks noChangeAspect="1"/>
            </p:cNvGraphicFramePr>
            <p:nvPr>
              <p:extLst>
                <p:ext uri="{D42A27DB-BD31-4B8C-83A1-F6EECF244321}">
                  <p14:modId xmlns:p14="http://schemas.microsoft.com/office/powerpoint/2010/main" val="3932484386"/>
                </p:ext>
              </p:extLst>
            </p:nvPr>
          </p:nvGraphicFramePr>
          <p:xfrm>
            <a:off x="4348388" y="1211357"/>
            <a:ext cx="1257708" cy="1257300"/>
          </p:xfrm>
          <a:graphic>
            <a:graphicData uri="http://schemas.openxmlformats.org/presentationml/2006/ole">
              <mc:AlternateContent xmlns:mc="http://schemas.openxmlformats.org/markup-compatibility/2006">
                <mc:Choice xmlns:v="urn:schemas-microsoft-com:vml" Requires="v">
                  <p:oleObj spid="_x0000_s1162" name="Chart" r:id="rId8" imgW="2355259" imgH="2355259" progId="MSGraph.Chart.8">
                    <p:embed/>
                  </p:oleObj>
                </mc:Choice>
                <mc:Fallback>
                  <p:oleObj name="Chart" r:id="rId8" imgW="2355259" imgH="2355259" progId="MSGraph.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8388" y="1211357"/>
                          <a:ext cx="1257708" cy="125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 name="Rectangle 27"/>
            <p:cNvSpPr/>
            <p:nvPr/>
          </p:nvSpPr>
          <p:spPr>
            <a:xfrm>
              <a:off x="4187257" y="5214656"/>
              <a:ext cx="352988" cy="352989"/>
            </a:xfrm>
            <a:prstGeom prst="rect">
              <a:avLst/>
            </a:prstGeom>
            <a:solidFill>
              <a:srgbClr val="8EB9D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solidFill>
                  <a:prstClr val="white"/>
                </a:solidFill>
                <a:latin typeface="Calibri"/>
              </a:endParaRPr>
            </a:p>
          </p:txBody>
        </p:sp>
        <p:sp>
          <p:nvSpPr>
            <p:cNvPr id="29" name="Rectangle 28"/>
            <p:cNvSpPr/>
            <p:nvPr/>
          </p:nvSpPr>
          <p:spPr>
            <a:xfrm>
              <a:off x="4187677" y="5739446"/>
              <a:ext cx="352988" cy="352989"/>
            </a:xfrm>
            <a:prstGeom prst="rect">
              <a:avLst/>
            </a:prstGeom>
            <a:solidFill>
              <a:srgbClr val="496DAC"/>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solidFill>
                  <a:prstClr val="white"/>
                </a:solidFill>
                <a:latin typeface="Calibri"/>
              </a:endParaRPr>
            </a:p>
          </p:txBody>
        </p:sp>
        <p:sp>
          <p:nvSpPr>
            <p:cNvPr id="30" name="Rectangle 8"/>
            <p:cNvSpPr txBox="1">
              <a:spLocks noChangeArrowheads="1"/>
            </p:cNvSpPr>
            <p:nvPr/>
          </p:nvSpPr>
          <p:spPr>
            <a:xfrm>
              <a:off x="4557147" y="5167321"/>
              <a:ext cx="3981345" cy="498816"/>
            </a:xfrm>
            <a:prstGeom prst="rect">
              <a:avLst/>
            </a:prstGeom>
            <a:ln/>
          </p:spPr>
          <p:txBody>
            <a:bodyPr vert="horz" lIns="97540" tIns="48770" rIns="97540" bIns="48770" rtlCol="0" anchor="ctr">
              <a:normAutofit/>
            </a:bodyPr>
            <a:lstStyle>
              <a:lvl1pPr algn="ctr" defTabSz="487741" rtl="0" eaLnBrk="1" latinLnBrk="0" hangingPunct="1">
                <a:spcBef>
                  <a:spcPct val="0"/>
                </a:spcBef>
                <a:buNone/>
                <a:defRPr sz="3200" b="1" kern="1200">
                  <a:solidFill>
                    <a:srgbClr val="0094CA"/>
                  </a:solidFill>
                  <a:latin typeface="+mn-lt"/>
                  <a:ea typeface="+mj-ea"/>
                  <a:cs typeface="Helvetica"/>
                </a:defRPr>
              </a:lvl1pPr>
            </a:lstStyle>
            <a:p>
              <a:pPr algn="l">
                <a:lnSpc>
                  <a:spcPct val="110000"/>
                </a:lnSpc>
              </a:pPr>
              <a:r>
                <a:rPr lang="en-US" sz="1700" b="0">
                  <a:solidFill>
                    <a:prstClr val="black"/>
                  </a:solidFill>
                  <a:latin typeface="Calibri"/>
                  <a:cs typeface="Helvetica" charset="0"/>
                  <a:sym typeface="Helvetica" charset="0"/>
                </a:rPr>
                <a:t>In-kind</a:t>
              </a:r>
              <a:endParaRPr lang="en-US" sz="1700" b="0">
                <a:solidFill>
                  <a:prstClr val="black"/>
                </a:solidFill>
                <a:latin typeface="Calibri"/>
                <a:sym typeface="Helvetica" charset="0"/>
              </a:endParaRPr>
            </a:p>
          </p:txBody>
        </p:sp>
        <p:sp>
          <p:nvSpPr>
            <p:cNvPr id="31" name="Rectangle 8"/>
            <p:cNvSpPr txBox="1">
              <a:spLocks noChangeArrowheads="1"/>
            </p:cNvSpPr>
            <p:nvPr/>
          </p:nvSpPr>
          <p:spPr>
            <a:xfrm>
              <a:off x="4557147" y="5636652"/>
              <a:ext cx="3981345" cy="498816"/>
            </a:xfrm>
            <a:prstGeom prst="rect">
              <a:avLst/>
            </a:prstGeom>
            <a:ln/>
          </p:spPr>
          <p:txBody>
            <a:bodyPr vert="horz" lIns="97540" tIns="48770" rIns="97540" bIns="48770" rtlCol="0" anchor="ctr">
              <a:normAutofit/>
            </a:bodyPr>
            <a:lstStyle>
              <a:lvl1pPr algn="ctr" defTabSz="487741" rtl="0" eaLnBrk="1" latinLnBrk="0" hangingPunct="1">
                <a:spcBef>
                  <a:spcPct val="0"/>
                </a:spcBef>
                <a:buNone/>
                <a:defRPr sz="3200" b="1" kern="1200">
                  <a:solidFill>
                    <a:srgbClr val="0094CA"/>
                  </a:solidFill>
                  <a:latin typeface="+mn-lt"/>
                  <a:ea typeface="+mj-ea"/>
                  <a:cs typeface="Helvetica"/>
                </a:defRPr>
              </a:lvl1pPr>
            </a:lstStyle>
            <a:p>
              <a:pPr algn="l">
                <a:lnSpc>
                  <a:spcPct val="110000"/>
                </a:lnSpc>
              </a:pPr>
              <a:r>
                <a:rPr lang="en-US" sz="1700" b="0">
                  <a:solidFill>
                    <a:prstClr val="black"/>
                  </a:solidFill>
                  <a:latin typeface="Calibri"/>
                  <a:cs typeface="Helvetica" charset="0"/>
                  <a:sym typeface="Helvetica" charset="0"/>
                </a:rPr>
                <a:t>Cash</a:t>
              </a:r>
              <a:endParaRPr lang="en-US" sz="1700" b="0">
                <a:solidFill>
                  <a:prstClr val="black"/>
                </a:solidFill>
                <a:latin typeface="Calibri"/>
                <a:sym typeface="Helvetica" charset="0"/>
              </a:endParaRPr>
            </a:p>
          </p:txBody>
        </p:sp>
      </p:grpSp>
      <p:sp>
        <p:nvSpPr>
          <p:cNvPr id="32" name="Rectangle 8"/>
          <p:cNvSpPr txBox="1">
            <a:spLocks noChangeArrowheads="1"/>
          </p:cNvSpPr>
          <p:nvPr/>
        </p:nvSpPr>
        <p:spPr>
          <a:xfrm>
            <a:off x="571420" y="1544143"/>
            <a:ext cx="3136095" cy="1024873"/>
          </a:xfrm>
          <a:prstGeom prst="rect">
            <a:avLst/>
          </a:prstGeom>
          <a:ln>
            <a:solidFill>
              <a:srgbClr val="4F81BD"/>
            </a:solidFill>
          </a:ln>
        </p:spPr>
        <p:txBody>
          <a:bodyPr vert="horz" lIns="85706" tIns="42853" rIns="85706" bIns="42853"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nSpc>
                <a:spcPct val="110000"/>
              </a:lnSpc>
            </a:pPr>
            <a:r>
              <a:rPr lang="en-US" sz="2200" dirty="0">
                <a:solidFill>
                  <a:srgbClr val="0094CA"/>
                </a:solidFill>
                <a:latin typeface="Calibri"/>
                <a:cs typeface="Helvetica" charset="0"/>
                <a:sym typeface="Helvetica" charset="0"/>
              </a:rPr>
              <a:t>Total construction cost: </a:t>
            </a:r>
            <a:br>
              <a:rPr lang="en-US" sz="2200" dirty="0">
                <a:solidFill>
                  <a:srgbClr val="0094CA"/>
                </a:solidFill>
                <a:latin typeface="Calibri"/>
                <a:cs typeface="Helvetica" charset="0"/>
                <a:sym typeface="Helvetica" charset="0"/>
              </a:rPr>
            </a:br>
            <a:r>
              <a:rPr lang="en-US" sz="2200" dirty="0">
                <a:solidFill>
                  <a:srgbClr val="0094CA"/>
                </a:solidFill>
                <a:latin typeface="Calibri"/>
                <a:ea typeface="ＭＳ Ｐゴシック" charset="0"/>
                <a:cs typeface="Helvetica" charset="0"/>
                <a:sym typeface="Helvetica" charset="0"/>
              </a:rPr>
              <a:t>€ </a:t>
            </a:r>
            <a:r>
              <a:rPr lang="en-US" sz="2200" dirty="0">
                <a:solidFill>
                  <a:srgbClr val="0094CA"/>
                </a:solidFill>
                <a:latin typeface="Calibri"/>
                <a:cs typeface="Helvetica" charset="0"/>
                <a:sym typeface="Helvetica" charset="0"/>
              </a:rPr>
              <a:t>1,84 billion</a:t>
            </a:r>
            <a:endParaRPr lang="en-US" sz="2200" dirty="0">
              <a:solidFill>
                <a:srgbClr val="0094CA"/>
              </a:solidFill>
              <a:latin typeface="Calibri"/>
              <a:sym typeface="Helvetica" charset="0"/>
            </a:endParaRPr>
          </a:p>
        </p:txBody>
      </p:sp>
      <p:sp>
        <p:nvSpPr>
          <p:cNvPr id="2" name="TextBox 1"/>
          <p:cNvSpPr txBox="1"/>
          <p:nvPr/>
        </p:nvSpPr>
        <p:spPr>
          <a:xfrm>
            <a:off x="317503" y="6260923"/>
            <a:ext cx="8674098" cy="400110"/>
          </a:xfrm>
          <a:prstGeom prst="rect">
            <a:avLst/>
          </a:prstGeom>
          <a:noFill/>
        </p:spPr>
        <p:txBody>
          <a:bodyPr wrap="square" lIns="91439" tIns="45719" rIns="91439" bIns="45719" rtlCol="0">
            <a:spAutoFit/>
          </a:bodyPr>
          <a:lstStyle/>
          <a:p>
            <a:r>
              <a:rPr lang="en-US" sz="2000" dirty="0">
                <a:solidFill>
                  <a:srgbClr val="0094CA"/>
                </a:solidFill>
              </a:rPr>
              <a:t>Potential In-kind identified is ~36%.  Working to increase potential above 40%.</a:t>
            </a:r>
          </a:p>
        </p:txBody>
      </p:sp>
    </p:spTree>
    <p:extLst>
      <p:ext uri="{BB962C8B-B14F-4D97-AF65-F5344CB8AC3E}">
        <p14:creationId xmlns:p14="http://schemas.microsoft.com/office/powerpoint/2010/main" val="24819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1163305" y="1694112"/>
            <a:ext cx="24321" cy="43179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02270" y="4451626"/>
            <a:ext cx="4148" cy="162026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49757"/>
            <a:ext cx="8229600" cy="603264"/>
          </a:xfrm>
        </p:spPr>
        <p:txBody>
          <a:bodyPr lIns="85684" tIns="42842" rIns="85684" bIns="42842">
            <a:normAutofit fontScale="90000"/>
          </a:bodyPr>
          <a:lstStyle/>
          <a:p>
            <a:r>
              <a:rPr lang="en-US" sz="3400" dirty="0"/>
              <a:t>Critical Path</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9</a:t>
            </a:fld>
            <a:endParaRPr lang="sv-SE"/>
          </a:p>
        </p:txBody>
      </p:sp>
      <p:sp>
        <p:nvSpPr>
          <p:cNvPr id="8" name="Rectangle 7"/>
          <p:cNvSpPr/>
          <p:nvPr/>
        </p:nvSpPr>
        <p:spPr>
          <a:xfrm>
            <a:off x="1166843" y="1868442"/>
            <a:ext cx="3442216"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dirty="0">
                <a:solidFill>
                  <a:srgbClr val="002060"/>
                </a:solidFill>
              </a:rPr>
              <a:t>Accelerator Buildings</a:t>
            </a:r>
          </a:p>
        </p:txBody>
      </p:sp>
      <p:sp>
        <p:nvSpPr>
          <p:cNvPr id="9" name="4-Point Star 8"/>
          <p:cNvSpPr/>
          <p:nvPr/>
        </p:nvSpPr>
        <p:spPr>
          <a:xfrm>
            <a:off x="996553" y="599150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400"/>
          </a:p>
        </p:txBody>
      </p:sp>
      <p:sp>
        <p:nvSpPr>
          <p:cNvPr id="10" name="4-Point Star 9"/>
          <p:cNvSpPr/>
          <p:nvPr/>
        </p:nvSpPr>
        <p:spPr>
          <a:xfrm>
            <a:off x="3215064"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400"/>
          </a:p>
        </p:txBody>
      </p:sp>
      <p:sp>
        <p:nvSpPr>
          <p:cNvPr id="11" name="4-Point Star 10"/>
          <p:cNvSpPr/>
          <p:nvPr/>
        </p:nvSpPr>
        <p:spPr>
          <a:xfrm>
            <a:off x="4788024"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400"/>
          </a:p>
        </p:txBody>
      </p:sp>
      <p:sp>
        <p:nvSpPr>
          <p:cNvPr id="12" name="TextBox 11"/>
          <p:cNvSpPr txBox="1"/>
          <p:nvPr/>
        </p:nvSpPr>
        <p:spPr>
          <a:xfrm>
            <a:off x="687757" y="6434585"/>
            <a:ext cx="1111940" cy="279895"/>
          </a:xfrm>
          <a:prstGeom prst="rect">
            <a:avLst/>
          </a:prstGeom>
          <a:noFill/>
        </p:spPr>
        <p:txBody>
          <a:bodyPr wrap="none" lIns="91424" tIns="45712" rIns="91424" bIns="45712" rtlCol="0">
            <a:spAutoFit/>
          </a:bodyPr>
          <a:lstStyle/>
          <a:p>
            <a:r>
              <a:rPr lang="sv-SE" sz="1200" b="1" i="1" dirty="0"/>
              <a:t>Ground break </a:t>
            </a:r>
            <a:endParaRPr lang="en-US" sz="1200" b="1" i="1" dirty="0"/>
          </a:p>
        </p:txBody>
      </p:sp>
      <p:sp>
        <p:nvSpPr>
          <p:cNvPr id="13" name="TextBox 12"/>
          <p:cNvSpPr txBox="1"/>
          <p:nvPr/>
        </p:nvSpPr>
        <p:spPr>
          <a:xfrm>
            <a:off x="2699792" y="6351544"/>
            <a:ext cx="1332875" cy="467447"/>
          </a:xfrm>
          <a:prstGeom prst="rect">
            <a:avLst/>
          </a:prstGeom>
          <a:noFill/>
        </p:spPr>
        <p:txBody>
          <a:bodyPr wrap="none" lIns="91424" tIns="45712" rIns="91424" bIns="45712" rtlCol="0">
            <a:spAutoFit/>
          </a:bodyPr>
          <a:lstStyle/>
          <a:p>
            <a:r>
              <a:rPr lang="sv-SE" sz="1200" b="1" i="1" dirty="0"/>
              <a:t>First installations </a:t>
            </a:r>
            <a:br>
              <a:rPr lang="sv-SE" sz="1200" b="1" i="1" dirty="0"/>
            </a:br>
            <a:r>
              <a:rPr lang="sv-SE" sz="1200" b="1" i="1" dirty="0"/>
              <a:t>on-site (ACCSYS)</a:t>
            </a:r>
            <a:endParaRPr lang="en-US" sz="1200" b="1" i="1" dirty="0"/>
          </a:p>
        </p:txBody>
      </p:sp>
      <p:sp>
        <p:nvSpPr>
          <p:cNvPr id="14" name="TextBox 13"/>
          <p:cNvSpPr txBox="1"/>
          <p:nvPr/>
        </p:nvSpPr>
        <p:spPr>
          <a:xfrm>
            <a:off x="4572001" y="6393935"/>
            <a:ext cx="1560296" cy="467447"/>
          </a:xfrm>
          <a:prstGeom prst="rect">
            <a:avLst/>
          </a:prstGeom>
          <a:noFill/>
        </p:spPr>
        <p:txBody>
          <a:bodyPr wrap="none" lIns="91424" tIns="45712" rIns="91424" bIns="45712" rtlCol="0">
            <a:spAutoFit/>
          </a:bodyPr>
          <a:lstStyle/>
          <a:p>
            <a:r>
              <a:rPr lang="sv-SE" sz="1200" b="1" i="1" dirty="0"/>
              <a:t>First Beam </a:t>
            </a:r>
            <a:br>
              <a:rPr lang="sv-SE" sz="1200" b="1" i="1" dirty="0"/>
            </a:br>
            <a:r>
              <a:rPr lang="sv-SE" sz="1200" b="1" i="1" dirty="0"/>
              <a:t>on Target (570 MeV)</a:t>
            </a:r>
            <a:endParaRPr lang="en-US" sz="1200" b="1" i="1" dirty="0"/>
          </a:p>
        </p:txBody>
      </p:sp>
      <p:sp>
        <p:nvSpPr>
          <p:cNvPr id="15" name="TextBox 14"/>
          <p:cNvSpPr txBox="1"/>
          <p:nvPr/>
        </p:nvSpPr>
        <p:spPr>
          <a:xfrm>
            <a:off x="6372200" y="6393935"/>
            <a:ext cx="1512168" cy="467447"/>
          </a:xfrm>
          <a:prstGeom prst="rect">
            <a:avLst/>
          </a:prstGeom>
          <a:noFill/>
        </p:spPr>
        <p:txBody>
          <a:bodyPr wrap="square" lIns="91424" tIns="45712" rIns="91424" bIns="45712" rtlCol="0">
            <a:spAutoFit/>
          </a:bodyPr>
          <a:lstStyle/>
          <a:p>
            <a:r>
              <a:rPr lang="sv-SE" sz="1200" b="1" i="1" dirty="0"/>
              <a:t>Machine installed </a:t>
            </a:r>
          </a:p>
          <a:p>
            <a:r>
              <a:rPr lang="sv-SE" sz="1200" b="1" i="1" dirty="0"/>
              <a:t>for 2.0 GeV</a:t>
            </a:r>
            <a:endParaRPr lang="en-US" sz="1200" b="1" i="1" dirty="0"/>
          </a:p>
        </p:txBody>
      </p:sp>
      <p:sp>
        <p:nvSpPr>
          <p:cNvPr id="16" name="4-Point Star 15"/>
          <p:cNvSpPr/>
          <p:nvPr/>
        </p:nvSpPr>
        <p:spPr>
          <a:xfrm>
            <a:off x="6804248"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400"/>
          </a:p>
        </p:txBody>
      </p:sp>
      <p:sp>
        <p:nvSpPr>
          <p:cNvPr id="17" name="Rectangle 16"/>
          <p:cNvSpPr/>
          <p:nvPr/>
        </p:nvSpPr>
        <p:spPr>
          <a:xfrm>
            <a:off x="59016" y="1515328"/>
            <a:ext cx="1128751" cy="432048"/>
          </a:xfrm>
          <a:prstGeom prst="rect">
            <a:avLst/>
          </a:prstGeom>
          <a:solidFill>
            <a:srgbClr val="D2DF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dirty="0">
                <a:solidFill>
                  <a:srgbClr val="002060"/>
                </a:solidFill>
              </a:rPr>
              <a:t>Licencing</a:t>
            </a:r>
            <a:endParaRPr lang="en-US" sz="1400" dirty="0">
              <a:solidFill>
                <a:srgbClr val="002060"/>
              </a:solidFill>
            </a:endParaRPr>
          </a:p>
        </p:txBody>
      </p:sp>
      <p:cxnSp>
        <p:nvCxnSpPr>
          <p:cNvPr id="19" name="Straight Connector 18"/>
          <p:cNvCxnSpPr/>
          <p:nvPr/>
        </p:nvCxnSpPr>
        <p:spPr>
          <a:xfrm>
            <a:off x="3391804" y="3347804"/>
            <a:ext cx="32617" cy="267268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017" y="1903074"/>
            <a:ext cx="11278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016" y="1493088"/>
            <a:ext cx="1" cy="4404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64247" y="1923037"/>
            <a:ext cx="2596" cy="7796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06989" y="1796399"/>
            <a:ext cx="1116124" cy="432048"/>
          </a:xfrm>
          <a:prstGeom prst="rect">
            <a:avLst/>
          </a:prstGeom>
          <a:solidFill>
            <a:srgbClr val="D2DF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b="1" i="1" dirty="0">
                <a:solidFill>
                  <a:srgbClr val="002060"/>
                </a:solidFill>
              </a:rPr>
              <a:t>Licensing</a:t>
            </a:r>
            <a:endParaRPr lang="en-US" sz="1400" b="1" i="1" dirty="0">
              <a:solidFill>
                <a:srgbClr val="002060"/>
              </a:solidFill>
            </a:endParaRPr>
          </a:p>
        </p:txBody>
      </p:sp>
      <p:sp>
        <p:nvSpPr>
          <p:cNvPr id="24" name="Rectangle 23"/>
          <p:cNvSpPr/>
          <p:nvPr/>
        </p:nvSpPr>
        <p:spPr>
          <a:xfrm>
            <a:off x="7906989" y="2228446"/>
            <a:ext cx="1116124" cy="43204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b="1" i="1" dirty="0">
                <a:solidFill>
                  <a:srgbClr val="002060"/>
                </a:solidFill>
              </a:rPr>
              <a:t>ConvF</a:t>
            </a:r>
            <a:endParaRPr lang="en-US" sz="1400" b="1" i="1" dirty="0">
              <a:solidFill>
                <a:srgbClr val="002060"/>
              </a:solidFill>
            </a:endParaRPr>
          </a:p>
        </p:txBody>
      </p:sp>
      <p:sp>
        <p:nvSpPr>
          <p:cNvPr id="25" name="Rectangle 24"/>
          <p:cNvSpPr/>
          <p:nvPr/>
        </p:nvSpPr>
        <p:spPr>
          <a:xfrm>
            <a:off x="7906989" y="2660494"/>
            <a:ext cx="1116124" cy="432048"/>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b="1" i="1" dirty="0">
                <a:solidFill>
                  <a:srgbClr val="002060"/>
                </a:solidFill>
              </a:rPr>
              <a:t>AccSys</a:t>
            </a:r>
            <a:endParaRPr lang="en-US" sz="1400" b="1" i="1" dirty="0">
              <a:solidFill>
                <a:srgbClr val="002060"/>
              </a:solidFill>
            </a:endParaRPr>
          </a:p>
        </p:txBody>
      </p:sp>
      <p:cxnSp>
        <p:nvCxnSpPr>
          <p:cNvPr id="29" name="Straight Connector 28"/>
          <p:cNvCxnSpPr/>
          <p:nvPr/>
        </p:nvCxnSpPr>
        <p:spPr>
          <a:xfrm flipH="1">
            <a:off x="1139940" y="2703475"/>
            <a:ext cx="22342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74152" y="2703477"/>
            <a:ext cx="0" cy="938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74152" y="3632729"/>
            <a:ext cx="1585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84368" y="6393935"/>
            <a:ext cx="1385684" cy="467447"/>
          </a:xfrm>
          <a:prstGeom prst="rect">
            <a:avLst/>
          </a:prstGeom>
          <a:solidFill>
            <a:srgbClr val="FFFFFF"/>
          </a:solidFill>
        </p:spPr>
        <p:txBody>
          <a:bodyPr wrap="square" lIns="91424" tIns="45712" rIns="91424" bIns="45712" rtlCol="0">
            <a:spAutoFit/>
          </a:bodyPr>
          <a:lstStyle/>
          <a:p>
            <a:r>
              <a:rPr lang="sv-SE" sz="1200" b="1" i="1" dirty="0"/>
              <a:t>Last of Instr Const</a:t>
            </a:r>
          </a:p>
          <a:p>
            <a:r>
              <a:rPr lang="sv-SE" sz="1200" b="1" i="1" dirty="0"/>
              <a:t>Instr HO to Op</a:t>
            </a:r>
            <a:endParaRPr lang="en-US" sz="1200" b="1" i="1" dirty="0"/>
          </a:p>
        </p:txBody>
      </p:sp>
      <p:sp>
        <p:nvSpPr>
          <p:cNvPr id="33" name="4-Point Star 32"/>
          <p:cNvSpPr/>
          <p:nvPr/>
        </p:nvSpPr>
        <p:spPr>
          <a:xfrm>
            <a:off x="8344124"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400"/>
          </a:p>
        </p:txBody>
      </p:sp>
      <p:cxnSp>
        <p:nvCxnSpPr>
          <p:cNvPr id="34" name="Straight Connector 33"/>
          <p:cNvCxnSpPr/>
          <p:nvPr/>
        </p:nvCxnSpPr>
        <p:spPr>
          <a:xfrm>
            <a:off x="8518302" y="5703285"/>
            <a:ext cx="16309" cy="452829"/>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34189" y="3645058"/>
            <a:ext cx="9534" cy="10576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32042" y="4704554"/>
            <a:ext cx="2070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00422" y="4704554"/>
            <a:ext cx="10752" cy="1019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999493" y="5741385"/>
            <a:ext cx="15329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906989" y="3084813"/>
            <a:ext cx="1116124" cy="432048"/>
          </a:xfrm>
          <a:prstGeom prst="rect">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b="1" i="1" dirty="0">
                <a:solidFill>
                  <a:srgbClr val="002060"/>
                </a:solidFill>
              </a:rPr>
              <a:t>NSS</a:t>
            </a:r>
          </a:p>
        </p:txBody>
      </p:sp>
      <p:cxnSp>
        <p:nvCxnSpPr>
          <p:cNvPr id="41" name="Straight Connector 40"/>
          <p:cNvCxnSpPr/>
          <p:nvPr/>
        </p:nvCxnSpPr>
        <p:spPr>
          <a:xfrm>
            <a:off x="4962091" y="4616238"/>
            <a:ext cx="23957" cy="146786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83770" y="2732538"/>
            <a:ext cx="2476263" cy="86400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dirty="0">
                <a:solidFill>
                  <a:srgbClr val="002060"/>
                </a:solidFill>
              </a:rPr>
              <a:t>Spoke &amp; Medium Beta CM</a:t>
            </a:r>
          </a:p>
          <a:p>
            <a:pPr algn="ctr"/>
            <a:r>
              <a:rPr lang="sv-SE" sz="1400" dirty="0">
                <a:solidFill>
                  <a:srgbClr val="002060"/>
                </a:solidFill>
              </a:rPr>
              <a:t>(Prod&amp;Inst&amp;Comm)</a:t>
            </a:r>
            <a:endParaRPr lang="en-US" sz="1400" dirty="0">
              <a:solidFill>
                <a:srgbClr val="002060"/>
              </a:solidFill>
            </a:endParaRPr>
          </a:p>
        </p:txBody>
      </p:sp>
      <p:sp>
        <p:nvSpPr>
          <p:cNvPr id="27" name="Rectangle 26"/>
          <p:cNvSpPr/>
          <p:nvPr/>
        </p:nvSpPr>
        <p:spPr>
          <a:xfrm>
            <a:off x="3660643" y="3815154"/>
            <a:ext cx="3355740" cy="86400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dirty="0">
                <a:solidFill>
                  <a:srgbClr val="002060"/>
                </a:solidFill>
              </a:rPr>
              <a:t>         High Beta CM</a:t>
            </a:r>
          </a:p>
          <a:p>
            <a:pPr algn="ctr"/>
            <a:r>
              <a:rPr lang="sv-SE" sz="1400" dirty="0">
                <a:solidFill>
                  <a:srgbClr val="002060"/>
                </a:solidFill>
              </a:rPr>
              <a:t>                (Prod&amp;Inst&amp;Comm)</a:t>
            </a:r>
            <a:endParaRPr lang="en-US" sz="1400" dirty="0">
              <a:solidFill>
                <a:srgbClr val="002060"/>
              </a:solidFill>
            </a:endParaRPr>
          </a:p>
        </p:txBody>
      </p:sp>
      <p:sp>
        <p:nvSpPr>
          <p:cNvPr id="28" name="Rectangle 27"/>
          <p:cNvSpPr/>
          <p:nvPr/>
        </p:nvSpPr>
        <p:spPr>
          <a:xfrm>
            <a:off x="1789342" y="4853620"/>
            <a:ext cx="6744311" cy="864096"/>
          </a:xfrm>
          <a:prstGeom prst="rect">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sv-SE" sz="1400" dirty="0">
                <a:solidFill>
                  <a:srgbClr val="002060"/>
                </a:solidFill>
              </a:rPr>
              <a:t>Instrument   Construction</a:t>
            </a:r>
          </a:p>
        </p:txBody>
      </p:sp>
    </p:spTree>
    <p:extLst>
      <p:ext uri="{BB962C8B-B14F-4D97-AF65-F5344CB8AC3E}">
        <p14:creationId xmlns:p14="http://schemas.microsoft.com/office/powerpoint/2010/main" val="3386542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40621</TotalTime>
  <Words>1691</Words>
  <Application>Microsoft Macintosh PowerPoint</Application>
  <PresentationFormat>On-screen Show (4:3)</PresentationFormat>
  <Paragraphs>374</Paragraphs>
  <Slides>24</Slides>
  <Notes>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24</vt:i4>
      </vt:variant>
    </vt:vector>
  </HeadingPairs>
  <TitlesOfParts>
    <vt:vector size="29" baseType="lpstr">
      <vt:lpstr>Office-tema</vt:lpstr>
      <vt:lpstr>Anpassad formgivning</vt:lpstr>
      <vt:lpstr>1_Office-tema</vt:lpstr>
      <vt:lpstr>Chart</vt:lpstr>
      <vt:lpstr>Microsoft Excel Sheet</vt:lpstr>
      <vt:lpstr>PowerPoint Presentation</vt:lpstr>
      <vt:lpstr>Outline</vt:lpstr>
      <vt:lpstr>PowerPoint Presentation</vt:lpstr>
      <vt:lpstr>ESS organization for construction phase</vt:lpstr>
      <vt:lpstr>ESS transition from ESS AB to an ERIC</vt:lpstr>
      <vt:lpstr>Road to realizing the world’s leading facility for research using neutrons</vt:lpstr>
      <vt:lpstr>Preparing the project performance baseline</vt:lpstr>
      <vt:lpstr>PowerPoint Presentation</vt:lpstr>
      <vt:lpstr>Critical Path</vt:lpstr>
      <vt:lpstr>2014 top level milestones</vt:lpstr>
      <vt:lpstr>Licensing – status and plans </vt:lpstr>
      <vt:lpstr>Cash vs. In-kind</vt:lpstr>
      <vt:lpstr>November review charge</vt:lpstr>
      <vt:lpstr>PowerPoint Presentation</vt:lpstr>
      <vt:lpstr>First impressions</vt:lpstr>
      <vt:lpstr>TOP 10 recommendations</vt:lpstr>
      <vt:lpstr>Commissioning and operations</vt:lpstr>
      <vt:lpstr>Initial Operations planning &amp; budget </vt:lpstr>
      <vt:lpstr>1st six months of 2014</vt:lpstr>
      <vt:lpstr>Enhanced flux neutron moderators</vt:lpstr>
      <vt:lpstr>~100 external experts advise on the development of the ESS instrument suite</vt:lpstr>
      <vt:lpstr>4 Instrument Concept Proposals in the 2012-2013 Round</vt:lpstr>
      <vt:lpstr>16 new instrument concept proposals in 2013-2014</vt:lpstr>
      <vt:lpstr>ESS is ready for commitments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ESS User</cp:lastModifiedBy>
  <cp:revision>590</cp:revision>
  <cp:lastPrinted>2014-01-16T09:48:45Z</cp:lastPrinted>
  <dcterms:created xsi:type="dcterms:W3CDTF">2013-09-21T18:00:17Z</dcterms:created>
  <dcterms:modified xsi:type="dcterms:W3CDTF">2014-02-26T09:20:56Z</dcterms:modified>
</cp:coreProperties>
</file>