
<file path=[Content_Types].xml><?xml version="1.0" encoding="utf-8"?>
<Types xmlns="http://schemas.openxmlformats.org/package/2006/content-types">
  <Default Extension="xml" ContentType="application/xml"/>
  <Default Extension="avi" ContentType="video/unknown"/>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sldIdLst>
    <p:sldId id="293" r:id="rId2"/>
    <p:sldId id="365" r:id="rId3"/>
    <p:sldId id="335" r:id="rId4"/>
    <p:sldId id="331" r:id="rId5"/>
    <p:sldId id="359" r:id="rId6"/>
    <p:sldId id="356" r:id="rId7"/>
    <p:sldId id="357" r:id="rId8"/>
    <p:sldId id="339" r:id="rId9"/>
    <p:sldId id="368" r:id="rId10"/>
    <p:sldId id="355" r:id="rId11"/>
    <p:sldId id="364" r:id="rId12"/>
    <p:sldId id="342" r:id="rId13"/>
    <p:sldId id="379" r:id="rId14"/>
    <p:sldId id="378" r:id="rId15"/>
    <p:sldId id="341" r:id="rId16"/>
    <p:sldId id="343" r:id="rId17"/>
    <p:sldId id="344" r:id="rId18"/>
    <p:sldId id="345" r:id="rId19"/>
    <p:sldId id="366" r:id="rId20"/>
    <p:sldId id="347" r:id="rId21"/>
    <p:sldId id="348" r:id="rId22"/>
    <p:sldId id="349" r:id="rId23"/>
    <p:sldId id="350" r:id="rId24"/>
    <p:sldId id="369" r:id="rId25"/>
    <p:sldId id="351" r:id="rId26"/>
    <p:sldId id="354" r:id="rId27"/>
    <p:sldId id="353" r:id="rId28"/>
    <p:sldId id="374" r:id="rId29"/>
    <p:sldId id="363" r:id="rId30"/>
    <p:sldId id="376" r:id="rId31"/>
    <p:sldId id="308" r:id="rId32"/>
    <p:sldId id="372" r:id="rId33"/>
    <p:sldId id="375" r:id="rId34"/>
    <p:sldId id="358" r:id="rId35"/>
    <p:sldId id="377" r:id="rId36"/>
  </p:sldIdLst>
  <p:sldSz cx="9906000" cy="6858000" type="A4"/>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GENDA" id="{AE788BCE-E3AC-BE47-94A5-5836A1289D1E}">
          <p14:sldIdLst>
            <p14:sldId id="293"/>
          </p14:sldIdLst>
        </p14:section>
        <p14:section name="The story so far ..." id="{A78AA937-0CEF-1846-9F5B-493EF3F7AA6F}">
          <p14:sldIdLst>
            <p14:sldId id="365"/>
            <p14:sldId id="335"/>
            <p14:sldId id="331"/>
            <p14:sldId id="359"/>
            <p14:sldId id="356"/>
            <p14:sldId id="357"/>
            <p14:sldId id="339"/>
            <p14:sldId id="368"/>
            <p14:sldId id="355"/>
            <p14:sldId id="364"/>
            <p14:sldId id="342"/>
            <p14:sldId id="379"/>
            <p14:sldId id="378"/>
            <p14:sldId id="341"/>
            <p14:sldId id="343"/>
            <p14:sldId id="344"/>
            <p14:sldId id="345"/>
            <p14:sldId id="366"/>
            <p14:sldId id="347"/>
            <p14:sldId id="348"/>
            <p14:sldId id="349"/>
            <p14:sldId id="350"/>
            <p14:sldId id="369"/>
            <p14:sldId id="351"/>
            <p14:sldId id="354"/>
            <p14:sldId id="353"/>
            <p14:sldId id="374"/>
          </p14:sldIdLst>
        </p14:section>
        <p14:section name="END" id="{459E5C2B-93F3-4441-92AC-CA9007EB0FA9}">
          <p14:sldIdLst/>
        </p14:section>
        <p14:section name="SCHEDULE" id="{E6BFAA1A-49FA-F94B-99EB-F24018C6FA85}">
          <p14:sldIdLst>
            <p14:sldId id="363"/>
            <p14:sldId id="376"/>
          </p14:sldIdLst>
        </p14:section>
        <p14:section name="STATUS" id="{A5D9E9D7-7B6F-D540-87CF-8FE3B32D4502}">
          <p14:sldIdLst>
            <p14:sldId id="308"/>
            <p14:sldId id="372"/>
            <p14:sldId id="375"/>
          </p14:sldIdLst>
        </p14:section>
        <p14:section name="EXTRA" id="{7B074C2F-F89C-1B49-9BC5-A7C5E36B1FC8}">
          <p14:sldIdLst>
            <p14:sldId id="358"/>
            <p14:sldId id="37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BE611"/>
    <a:srgbClr val="D3D011"/>
    <a:srgbClr val="C01212"/>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94" autoAdjust="0"/>
    <p:restoredTop sz="84175" autoAdjust="0"/>
  </p:normalViewPr>
  <p:slideViewPr>
    <p:cSldViewPr>
      <p:cViewPr>
        <p:scale>
          <a:sx n="125" d="100"/>
          <a:sy n="125" d="100"/>
        </p:scale>
        <p:origin x="-840" y="-832"/>
      </p:cViewPr>
      <p:guideLst>
        <p:guide orient="horz" pos="2160"/>
        <p:guide pos="3120"/>
      </p:guideLst>
    </p:cSldViewPr>
  </p:slideViewPr>
  <p:outlineViewPr>
    <p:cViewPr>
      <p:scale>
        <a:sx n="33" d="100"/>
        <a:sy n="33" d="100"/>
      </p:scale>
      <p:origin x="0" y="12848"/>
    </p:cViewPr>
  </p:outlineViewPr>
  <p:notesTextViewPr>
    <p:cViewPr>
      <p:scale>
        <a:sx n="1" d="1"/>
        <a:sy n="1" d="1"/>
      </p:scale>
      <p:origin x="0" y="0"/>
    </p:cViewPr>
  </p:notesTextViewPr>
  <p:sorterViewPr>
    <p:cViewPr>
      <p:scale>
        <a:sx n="66" d="100"/>
        <a:sy n="66" d="100"/>
      </p:scale>
      <p:origin x="0" y="3912"/>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6BC8BC-1968-644C-B0A0-2A2407295FEC}"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12C1393D-EA00-BD49-88B2-687F3BF7BD0F}">
      <dgm:prSet phldrT="[Text]" custT="1"/>
      <dgm:spPr/>
      <dgm:t>
        <a:bodyPr/>
        <a:lstStyle/>
        <a:p>
          <a:r>
            <a:rPr lang="en-US" sz="1400" dirty="0" smtClean="0"/>
            <a:t>Common housing strategies</a:t>
          </a:r>
          <a:endParaRPr lang="en-US" sz="1400" dirty="0"/>
        </a:p>
      </dgm:t>
    </dgm:pt>
    <dgm:pt modelId="{B6BD263F-2E27-A345-B38A-6B1D464EE482}" type="parTrans" cxnId="{7B45F4A2-482D-F34E-BC00-E7D9979DC7A1}">
      <dgm:prSet/>
      <dgm:spPr/>
      <dgm:t>
        <a:bodyPr/>
        <a:lstStyle/>
        <a:p>
          <a:endParaRPr lang="en-US" sz="2000"/>
        </a:p>
      </dgm:t>
    </dgm:pt>
    <dgm:pt modelId="{2059DACB-4A14-DF44-B9B5-206DFC210236}" type="sibTrans" cxnId="{7B45F4A2-482D-F34E-BC00-E7D9979DC7A1}">
      <dgm:prSet/>
      <dgm:spPr/>
      <dgm:t>
        <a:bodyPr/>
        <a:lstStyle/>
        <a:p>
          <a:endParaRPr lang="en-US" sz="2000"/>
        </a:p>
      </dgm:t>
    </dgm:pt>
    <dgm:pt modelId="{79C46E02-4922-DD44-B83D-CF6120C4FD67}">
      <dgm:prSet phldrT="[Text]" custT="1"/>
      <dgm:spPr/>
      <dgm:t>
        <a:bodyPr/>
        <a:lstStyle/>
        <a:p>
          <a:r>
            <a:rPr lang="en-US" sz="1400" dirty="0" smtClean="0"/>
            <a:t>Vertical split </a:t>
          </a:r>
        </a:p>
        <a:p>
          <a:r>
            <a:rPr lang="en-US" sz="1400" dirty="0" smtClean="0"/>
            <a:t>Guide removed with Choppers</a:t>
          </a:r>
          <a:endParaRPr lang="en-US" sz="1400" dirty="0"/>
        </a:p>
      </dgm:t>
    </dgm:pt>
    <dgm:pt modelId="{899F8391-9780-2346-9AE1-5F4BB4B1E802}" type="parTrans" cxnId="{08C01A33-5402-854C-8517-929B7A02CEC0}">
      <dgm:prSet/>
      <dgm:spPr/>
      <dgm:t>
        <a:bodyPr/>
        <a:lstStyle/>
        <a:p>
          <a:endParaRPr lang="en-US" sz="2000"/>
        </a:p>
      </dgm:t>
    </dgm:pt>
    <dgm:pt modelId="{53FC76FD-E685-E645-8079-B8F1B0EE2E0F}" type="sibTrans" cxnId="{08C01A33-5402-854C-8517-929B7A02CEC0}">
      <dgm:prSet/>
      <dgm:spPr/>
      <dgm:t>
        <a:bodyPr/>
        <a:lstStyle/>
        <a:p>
          <a:endParaRPr lang="en-US" sz="2000"/>
        </a:p>
      </dgm:t>
    </dgm:pt>
    <dgm:pt modelId="{4226DA4C-35FA-E047-B003-DC225E35C465}">
      <dgm:prSet phldrT="[Text]" custT="1"/>
      <dgm:spPr/>
      <dgm:t>
        <a:bodyPr/>
        <a:lstStyle/>
        <a:p>
          <a:r>
            <a:rPr lang="en-US" sz="1400" dirty="0" smtClean="0"/>
            <a:t>Horizontal split</a:t>
          </a:r>
        </a:p>
        <a:p>
          <a:r>
            <a:rPr lang="en-US" sz="1400" dirty="0" smtClean="0"/>
            <a:t>  Guide remains in lower housing </a:t>
          </a:r>
          <a:endParaRPr lang="en-US" sz="1400" dirty="0"/>
        </a:p>
      </dgm:t>
    </dgm:pt>
    <dgm:pt modelId="{39B7F7D2-85C9-2242-B268-AD01D7C64CA5}" type="parTrans" cxnId="{0F86C5C2-D174-8541-ADB5-804D4F08A042}">
      <dgm:prSet/>
      <dgm:spPr/>
      <dgm:t>
        <a:bodyPr/>
        <a:lstStyle/>
        <a:p>
          <a:endParaRPr lang="en-US" sz="2000"/>
        </a:p>
      </dgm:t>
    </dgm:pt>
    <dgm:pt modelId="{80F602B5-34EC-9D47-ABAA-5E1DB98AC42F}" type="sibTrans" cxnId="{0F86C5C2-D174-8541-ADB5-804D4F08A042}">
      <dgm:prSet/>
      <dgm:spPr/>
      <dgm:t>
        <a:bodyPr/>
        <a:lstStyle/>
        <a:p>
          <a:endParaRPr lang="en-US" sz="2000"/>
        </a:p>
      </dgm:t>
    </dgm:pt>
    <dgm:pt modelId="{E6AE3818-553E-F647-B9C2-96185EE8EDDD}" type="pres">
      <dgm:prSet presAssocID="{5F6BC8BC-1968-644C-B0A0-2A2407295FEC}" presName="hierChild1" presStyleCnt="0">
        <dgm:presLayoutVars>
          <dgm:orgChart val="1"/>
          <dgm:chPref val="1"/>
          <dgm:dir/>
          <dgm:animOne val="branch"/>
          <dgm:animLvl val="lvl"/>
          <dgm:resizeHandles/>
        </dgm:presLayoutVars>
      </dgm:prSet>
      <dgm:spPr/>
      <dgm:t>
        <a:bodyPr/>
        <a:lstStyle/>
        <a:p>
          <a:endParaRPr lang="en-US"/>
        </a:p>
      </dgm:t>
    </dgm:pt>
    <dgm:pt modelId="{A75AC6A2-78E8-DC40-8AD2-E3FB37A8DBEE}" type="pres">
      <dgm:prSet presAssocID="{12C1393D-EA00-BD49-88B2-687F3BF7BD0F}" presName="hierRoot1" presStyleCnt="0">
        <dgm:presLayoutVars>
          <dgm:hierBranch val="init"/>
        </dgm:presLayoutVars>
      </dgm:prSet>
      <dgm:spPr/>
    </dgm:pt>
    <dgm:pt modelId="{DBDCA57E-2105-1A41-9A72-178F57305707}" type="pres">
      <dgm:prSet presAssocID="{12C1393D-EA00-BD49-88B2-687F3BF7BD0F}" presName="rootComposite1" presStyleCnt="0"/>
      <dgm:spPr/>
    </dgm:pt>
    <dgm:pt modelId="{02707BA6-F0AC-2A45-B7FE-D7544B26A3FE}" type="pres">
      <dgm:prSet presAssocID="{12C1393D-EA00-BD49-88B2-687F3BF7BD0F}" presName="rootText1" presStyleLbl="node0" presStyleIdx="0" presStyleCnt="1">
        <dgm:presLayoutVars>
          <dgm:chPref val="3"/>
        </dgm:presLayoutVars>
      </dgm:prSet>
      <dgm:spPr/>
      <dgm:t>
        <a:bodyPr/>
        <a:lstStyle/>
        <a:p>
          <a:endParaRPr lang="en-US"/>
        </a:p>
      </dgm:t>
    </dgm:pt>
    <dgm:pt modelId="{5E562E33-ACCF-434D-83EB-88609E1F6CFD}" type="pres">
      <dgm:prSet presAssocID="{12C1393D-EA00-BD49-88B2-687F3BF7BD0F}" presName="rootConnector1" presStyleLbl="node1" presStyleIdx="0" presStyleCnt="0"/>
      <dgm:spPr/>
      <dgm:t>
        <a:bodyPr/>
        <a:lstStyle/>
        <a:p>
          <a:endParaRPr lang="en-US"/>
        </a:p>
      </dgm:t>
    </dgm:pt>
    <dgm:pt modelId="{5617C159-CB05-934B-897F-36BD6309497C}" type="pres">
      <dgm:prSet presAssocID="{12C1393D-EA00-BD49-88B2-687F3BF7BD0F}" presName="hierChild2" presStyleCnt="0"/>
      <dgm:spPr/>
    </dgm:pt>
    <dgm:pt modelId="{3C046AFE-FF29-5E4C-9B59-5124915870BD}" type="pres">
      <dgm:prSet presAssocID="{899F8391-9780-2346-9AE1-5F4BB4B1E802}" presName="Name37" presStyleLbl="parChTrans1D2" presStyleIdx="0" presStyleCnt="2"/>
      <dgm:spPr/>
      <dgm:t>
        <a:bodyPr/>
        <a:lstStyle/>
        <a:p>
          <a:endParaRPr lang="en-US"/>
        </a:p>
      </dgm:t>
    </dgm:pt>
    <dgm:pt modelId="{842EA5A8-05B9-3845-B548-CD6666AB4FC4}" type="pres">
      <dgm:prSet presAssocID="{79C46E02-4922-DD44-B83D-CF6120C4FD67}" presName="hierRoot2" presStyleCnt="0">
        <dgm:presLayoutVars>
          <dgm:hierBranch val="init"/>
        </dgm:presLayoutVars>
      </dgm:prSet>
      <dgm:spPr/>
    </dgm:pt>
    <dgm:pt modelId="{6F11AF51-3806-A740-9782-D6AC34E48000}" type="pres">
      <dgm:prSet presAssocID="{79C46E02-4922-DD44-B83D-CF6120C4FD67}" presName="rootComposite" presStyleCnt="0"/>
      <dgm:spPr/>
    </dgm:pt>
    <dgm:pt modelId="{43FE5301-9D63-1942-87DF-F8500A1F5F4E}" type="pres">
      <dgm:prSet presAssocID="{79C46E02-4922-DD44-B83D-CF6120C4FD67}" presName="rootText" presStyleLbl="node2" presStyleIdx="0" presStyleCnt="2">
        <dgm:presLayoutVars>
          <dgm:chPref val="3"/>
        </dgm:presLayoutVars>
      </dgm:prSet>
      <dgm:spPr/>
      <dgm:t>
        <a:bodyPr/>
        <a:lstStyle/>
        <a:p>
          <a:endParaRPr lang="en-US"/>
        </a:p>
      </dgm:t>
    </dgm:pt>
    <dgm:pt modelId="{6AAAE6CA-DD0D-2B40-9CDA-1F045E1FB9AF}" type="pres">
      <dgm:prSet presAssocID="{79C46E02-4922-DD44-B83D-CF6120C4FD67}" presName="rootConnector" presStyleLbl="node2" presStyleIdx="0" presStyleCnt="2"/>
      <dgm:spPr/>
      <dgm:t>
        <a:bodyPr/>
        <a:lstStyle/>
        <a:p>
          <a:endParaRPr lang="en-US"/>
        </a:p>
      </dgm:t>
    </dgm:pt>
    <dgm:pt modelId="{1141B2B2-84D0-1E49-86AD-A24F16287668}" type="pres">
      <dgm:prSet presAssocID="{79C46E02-4922-DD44-B83D-CF6120C4FD67}" presName="hierChild4" presStyleCnt="0"/>
      <dgm:spPr/>
    </dgm:pt>
    <dgm:pt modelId="{A4B98AB4-E217-4344-9D79-5881660AF638}" type="pres">
      <dgm:prSet presAssocID="{79C46E02-4922-DD44-B83D-CF6120C4FD67}" presName="hierChild5" presStyleCnt="0"/>
      <dgm:spPr/>
    </dgm:pt>
    <dgm:pt modelId="{70BE36F9-8414-164D-A8F6-388F40C87F01}" type="pres">
      <dgm:prSet presAssocID="{39B7F7D2-85C9-2242-B268-AD01D7C64CA5}" presName="Name37" presStyleLbl="parChTrans1D2" presStyleIdx="1" presStyleCnt="2"/>
      <dgm:spPr/>
      <dgm:t>
        <a:bodyPr/>
        <a:lstStyle/>
        <a:p>
          <a:endParaRPr lang="en-US"/>
        </a:p>
      </dgm:t>
    </dgm:pt>
    <dgm:pt modelId="{B879FD37-3736-B145-B7B4-5F5396B1D35C}" type="pres">
      <dgm:prSet presAssocID="{4226DA4C-35FA-E047-B003-DC225E35C465}" presName="hierRoot2" presStyleCnt="0">
        <dgm:presLayoutVars>
          <dgm:hierBranch val="init"/>
        </dgm:presLayoutVars>
      </dgm:prSet>
      <dgm:spPr/>
    </dgm:pt>
    <dgm:pt modelId="{60DEA555-A21E-9042-8A9B-A9A0F00459A1}" type="pres">
      <dgm:prSet presAssocID="{4226DA4C-35FA-E047-B003-DC225E35C465}" presName="rootComposite" presStyleCnt="0"/>
      <dgm:spPr/>
    </dgm:pt>
    <dgm:pt modelId="{F508ABBC-1E31-314D-A77F-B559A83178EE}" type="pres">
      <dgm:prSet presAssocID="{4226DA4C-35FA-E047-B003-DC225E35C465}" presName="rootText" presStyleLbl="node2" presStyleIdx="1" presStyleCnt="2">
        <dgm:presLayoutVars>
          <dgm:chPref val="3"/>
        </dgm:presLayoutVars>
      </dgm:prSet>
      <dgm:spPr/>
      <dgm:t>
        <a:bodyPr/>
        <a:lstStyle/>
        <a:p>
          <a:endParaRPr lang="en-US"/>
        </a:p>
      </dgm:t>
    </dgm:pt>
    <dgm:pt modelId="{1303BD6B-F876-354D-AF3A-B16B85029929}" type="pres">
      <dgm:prSet presAssocID="{4226DA4C-35FA-E047-B003-DC225E35C465}" presName="rootConnector" presStyleLbl="node2" presStyleIdx="1" presStyleCnt="2"/>
      <dgm:spPr/>
      <dgm:t>
        <a:bodyPr/>
        <a:lstStyle/>
        <a:p>
          <a:endParaRPr lang="en-US"/>
        </a:p>
      </dgm:t>
    </dgm:pt>
    <dgm:pt modelId="{4A2D89D3-94EF-B444-A74B-A9F949662550}" type="pres">
      <dgm:prSet presAssocID="{4226DA4C-35FA-E047-B003-DC225E35C465}" presName="hierChild4" presStyleCnt="0"/>
      <dgm:spPr/>
    </dgm:pt>
    <dgm:pt modelId="{F3806597-3803-F34A-BE02-6A0E1EBB26EE}" type="pres">
      <dgm:prSet presAssocID="{4226DA4C-35FA-E047-B003-DC225E35C465}" presName="hierChild5" presStyleCnt="0"/>
      <dgm:spPr/>
    </dgm:pt>
    <dgm:pt modelId="{7B72EDB4-69AE-5D45-A5C8-16CE9E918165}" type="pres">
      <dgm:prSet presAssocID="{12C1393D-EA00-BD49-88B2-687F3BF7BD0F}" presName="hierChild3" presStyleCnt="0"/>
      <dgm:spPr/>
    </dgm:pt>
  </dgm:ptLst>
  <dgm:cxnLst>
    <dgm:cxn modelId="{0F86C5C2-D174-8541-ADB5-804D4F08A042}" srcId="{12C1393D-EA00-BD49-88B2-687F3BF7BD0F}" destId="{4226DA4C-35FA-E047-B003-DC225E35C465}" srcOrd="1" destOrd="0" parTransId="{39B7F7D2-85C9-2242-B268-AD01D7C64CA5}" sibTransId="{80F602B5-34EC-9D47-ABAA-5E1DB98AC42F}"/>
    <dgm:cxn modelId="{F3C3D834-819D-814F-9665-5ED7FD0033D9}" type="presOf" srcId="{4226DA4C-35FA-E047-B003-DC225E35C465}" destId="{1303BD6B-F876-354D-AF3A-B16B85029929}" srcOrd="1" destOrd="0" presId="urn:microsoft.com/office/officeart/2005/8/layout/orgChart1"/>
    <dgm:cxn modelId="{574308C0-22F3-0C41-A993-F90F2A7B2224}" type="presOf" srcId="{5F6BC8BC-1968-644C-B0A0-2A2407295FEC}" destId="{E6AE3818-553E-F647-B9C2-96185EE8EDDD}" srcOrd="0" destOrd="0" presId="urn:microsoft.com/office/officeart/2005/8/layout/orgChart1"/>
    <dgm:cxn modelId="{0A1D242B-10C5-B748-9DD8-22AE26168D5E}" type="presOf" srcId="{79C46E02-4922-DD44-B83D-CF6120C4FD67}" destId="{6AAAE6CA-DD0D-2B40-9CDA-1F045E1FB9AF}" srcOrd="1" destOrd="0" presId="urn:microsoft.com/office/officeart/2005/8/layout/orgChart1"/>
    <dgm:cxn modelId="{C7DFFBE4-1E3B-EA41-978A-2601E14D8127}" type="presOf" srcId="{39B7F7D2-85C9-2242-B268-AD01D7C64CA5}" destId="{70BE36F9-8414-164D-A8F6-388F40C87F01}" srcOrd="0" destOrd="0" presId="urn:microsoft.com/office/officeart/2005/8/layout/orgChart1"/>
    <dgm:cxn modelId="{08C01A33-5402-854C-8517-929B7A02CEC0}" srcId="{12C1393D-EA00-BD49-88B2-687F3BF7BD0F}" destId="{79C46E02-4922-DD44-B83D-CF6120C4FD67}" srcOrd="0" destOrd="0" parTransId="{899F8391-9780-2346-9AE1-5F4BB4B1E802}" sibTransId="{53FC76FD-E685-E645-8079-B8F1B0EE2E0F}"/>
    <dgm:cxn modelId="{730FDE7B-B9D6-1E4B-B6E0-87A95B0D9987}" type="presOf" srcId="{12C1393D-EA00-BD49-88B2-687F3BF7BD0F}" destId="{02707BA6-F0AC-2A45-B7FE-D7544B26A3FE}" srcOrd="0" destOrd="0" presId="urn:microsoft.com/office/officeart/2005/8/layout/orgChart1"/>
    <dgm:cxn modelId="{45435BC2-B707-4A41-803F-4E3BAEB2A3AA}" type="presOf" srcId="{899F8391-9780-2346-9AE1-5F4BB4B1E802}" destId="{3C046AFE-FF29-5E4C-9B59-5124915870BD}" srcOrd="0" destOrd="0" presId="urn:microsoft.com/office/officeart/2005/8/layout/orgChart1"/>
    <dgm:cxn modelId="{853A9CB9-D7DC-C94B-9D2E-851D6FA94DF2}" type="presOf" srcId="{79C46E02-4922-DD44-B83D-CF6120C4FD67}" destId="{43FE5301-9D63-1942-87DF-F8500A1F5F4E}" srcOrd="0" destOrd="0" presId="urn:microsoft.com/office/officeart/2005/8/layout/orgChart1"/>
    <dgm:cxn modelId="{869D545B-2BFF-374A-B02B-44C5BB7E8808}" type="presOf" srcId="{4226DA4C-35FA-E047-B003-DC225E35C465}" destId="{F508ABBC-1E31-314D-A77F-B559A83178EE}" srcOrd="0" destOrd="0" presId="urn:microsoft.com/office/officeart/2005/8/layout/orgChart1"/>
    <dgm:cxn modelId="{7B45F4A2-482D-F34E-BC00-E7D9979DC7A1}" srcId="{5F6BC8BC-1968-644C-B0A0-2A2407295FEC}" destId="{12C1393D-EA00-BD49-88B2-687F3BF7BD0F}" srcOrd="0" destOrd="0" parTransId="{B6BD263F-2E27-A345-B38A-6B1D464EE482}" sibTransId="{2059DACB-4A14-DF44-B9B5-206DFC210236}"/>
    <dgm:cxn modelId="{C3FC7A40-12EB-A94D-8945-2551B773D8A9}" type="presOf" srcId="{12C1393D-EA00-BD49-88B2-687F3BF7BD0F}" destId="{5E562E33-ACCF-434D-83EB-88609E1F6CFD}" srcOrd="1" destOrd="0" presId="urn:microsoft.com/office/officeart/2005/8/layout/orgChart1"/>
    <dgm:cxn modelId="{5264F7BE-1925-C545-A71E-5A7321058F0D}" type="presParOf" srcId="{E6AE3818-553E-F647-B9C2-96185EE8EDDD}" destId="{A75AC6A2-78E8-DC40-8AD2-E3FB37A8DBEE}" srcOrd="0" destOrd="0" presId="urn:microsoft.com/office/officeart/2005/8/layout/orgChart1"/>
    <dgm:cxn modelId="{B7B52C86-8255-8F4E-A1C4-4E8D42DCDF5F}" type="presParOf" srcId="{A75AC6A2-78E8-DC40-8AD2-E3FB37A8DBEE}" destId="{DBDCA57E-2105-1A41-9A72-178F57305707}" srcOrd="0" destOrd="0" presId="urn:microsoft.com/office/officeart/2005/8/layout/orgChart1"/>
    <dgm:cxn modelId="{6002D949-FF77-3244-9725-F5B29AC327A6}" type="presParOf" srcId="{DBDCA57E-2105-1A41-9A72-178F57305707}" destId="{02707BA6-F0AC-2A45-B7FE-D7544B26A3FE}" srcOrd="0" destOrd="0" presId="urn:microsoft.com/office/officeart/2005/8/layout/orgChart1"/>
    <dgm:cxn modelId="{935282C0-6EB9-3B4C-8A4B-F8C1875A10D5}" type="presParOf" srcId="{DBDCA57E-2105-1A41-9A72-178F57305707}" destId="{5E562E33-ACCF-434D-83EB-88609E1F6CFD}" srcOrd="1" destOrd="0" presId="urn:microsoft.com/office/officeart/2005/8/layout/orgChart1"/>
    <dgm:cxn modelId="{665C3E66-E311-1A42-BFC8-CA9903B0B8AC}" type="presParOf" srcId="{A75AC6A2-78E8-DC40-8AD2-E3FB37A8DBEE}" destId="{5617C159-CB05-934B-897F-36BD6309497C}" srcOrd="1" destOrd="0" presId="urn:microsoft.com/office/officeart/2005/8/layout/orgChart1"/>
    <dgm:cxn modelId="{6639179C-CA70-D743-8FBA-832DB3429120}" type="presParOf" srcId="{5617C159-CB05-934B-897F-36BD6309497C}" destId="{3C046AFE-FF29-5E4C-9B59-5124915870BD}" srcOrd="0" destOrd="0" presId="urn:microsoft.com/office/officeart/2005/8/layout/orgChart1"/>
    <dgm:cxn modelId="{ED097004-2932-B64A-AA64-D8027C7AF85C}" type="presParOf" srcId="{5617C159-CB05-934B-897F-36BD6309497C}" destId="{842EA5A8-05B9-3845-B548-CD6666AB4FC4}" srcOrd="1" destOrd="0" presId="urn:microsoft.com/office/officeart/2005/8/layout/orgChart1"/>
    <dgm:cxn modelId="{9569096C-2F93-194B-B096-192BA436F40F}" type="presParOf" srcId="{842EA5A8-05B9-3845-B548-CD6666AB4FC4}" destId="{6F11AF51-3806-A740-9782-D6AC34E48000}" srcOrd="0" destOrd="0" presId="urn:microsoft.com/office/officeart/2005/8/layout/orgChart1"/>
    <dgm:cxn modelId="{C06A54BF-044B-3643-B686-04F015F821AB}" type="presParOf" srcId="{6F11AF51-3806-A740-9782-D6AC34E48000}" destId="{43FE5301-9D63-1942-87DF-F8500A1F5F4E}" srcOrd="0" destOrd="0" presId="urn:microsoft.com/office/officeart/2005/8/layout/orgChart1"/>
    <dgm:cxn modelId="{36AEA108-6DAC-7849-940F-03F53D8FCEB5}" type="presParOf" srcId="{6F11AF51-3806-A740-9782-D6AC34E48000}" destId="{6AAAE6CA-DD0D-2B40-9CDA-1F045E1FB9AF}" srcOrd="1" destOrd="0" presId="urn:microsoft.com/office/officeart/2005/8/layout/orgChart1"/>
    <dgm:cxn modelId="{94A1DC20-59E2-DB4B-B263-061F6B99FBCC}" type="presParOf" srcId="{842EA5A8-05B9-3845-B548-CD6666AB4FC4}" destId="{1141B2B2-84D0-1E49-86AD-A24F16287668}" srcOrd="1" destOrd="0" presId="urn:microsoft.com/office/officeart/2005/8/layout/orgChart1"/>
    <dgm:cxn modelId="{425B4E81-3302-B845-8007-484B51F0CF16}" type="presParOf" srcId="{842EA5A8-05B9-3845-B548-CD6666AB4FC4}" destId="{A4B98AB4-E217-4344-9D79-5881660AF638}" srcOrd="2" destOrd="0" presId="urn:microsoft.com/office/officeart/2005/8/layout/orgChart1"/>
    <dgm:cxn modelId="{E12F36F4-1D67-0846-8FE6-E3598984A563}" type="presParOf" srcId="{5617C159-CB05-934B-897F-36BD6309497C}" destId="{70BE36F9-8414-164D-A8F6-388F40C87F01}" srcOrd="2" destOrd="0" presId="urn:microsoft.com/office/officeart/2005/8/layout/orgChart1"/>
    <dgm:cxn modelId="{21B468FA-BAA1-394D-B0FB-13B1498F78DD}" type="presParOf" srcId="{5617C159-CB05-934B-897F-36BD6309497C}" destId="{B879FD37-3736-B145-B7B4-5F5396B1D35C}" srcOrd="3" destOrd="0" presId="urn:microsoft.com/office/officeart/2005/8/layout/orgChart1"/>
    <dgm:cxn modelId="{B91B4258-9029-DE4D-9AB3-A6092FCAB960}" type="presParOf" srcId="{B879FD37-3736-B145-B7B4-5F5396B1D35C}" destId="{60DEA555-A21E-9042-8A9B-A9A0F00459A1}" srcOrd="0" destOrd="0" presId="urn:microsoft.com/office/officeart/2005/8/layout/orgChart1"/>
    <dgm:cxn modelId="{38236AF1-2F6E-2F44-BF4C-8F52595439D1}" type="presParOf" srcId="{60DEA555-A21E-9042-8A9B-A9A0F00459A1}" destId="{F508ABBC-1E31-314D-A77F-B559A83178EE}" srcOrd="0" destOrd="0" presId="urn:microsoft.com/office/officeart/2005/8/layout/orgChart1"/>
    <dgm:cxn modelId="{4C6955E2-FF1F-BA49-B892-9BC1D9DCB019}" type="presParOf" srcId="{60DEA555-A21E-9042-8A9B-A9A0F00459A1}" destId="{1303BD6B-F876-354D-AF3A-B16B85029929}" srcOrd="1" destOrd="0" presId="urn:microsoft.com/office/officeart/2005/8/layout/orgChart1"/>
    <dgm:cxn modelId="{F3F8F750-F138-144E-BD03-438DF52392DF}" type="presParOf" srcId="{B879FD37-3736-B145-B7B4-5F5396B1D35C}" destId="{4A2D89D3-94EF-B444-A74B-A9F949662550}" srcOrd="1" destOrd="0" presId="urn:microsoft.com/office/officeart/2005/8/layout/orgChart1"/>
    <dgm:cxn modelId="{3F21A742-F07B-CB45-B57F-EA06F7293863}" type="presParOf" srcId="{B879FD37-3736-B145-B7B4-5F5396B1D35C}" destId="{F3806597-3803-F34A-BE02-6A0E1EBB26EE}" srcOrd="2" destOrd="0" presId="urn:microsoft.com/office/officeart/2005/8/layout/orgChart1"/>
    <dgm:cxn modelId="{74AD6E89-ED9F-254B-876B-2C6BF40D4B45}" type="presParOf" srcId="{A75AC6A2-78E8-DC40-8AD2-E3FB37A8DBEE}" destId="{7B72EDB4-69AE-5D45-A5C8-16CE9E91816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D01364-CA99-B34C-9949-CA87375ABD06}" type="doc">
      <dgm:prSet loTypeId="urn:microsoft.com/office/officeart/2005/8/layout/orgChart1" loCatId="" qsTypeId="urn:microsoft.com/office/officeart/2005/8/quickstyle/simple2" qsCatId="simple" csTypeId="urn:microsoft.com/office/officeart/2005/8/colors/accent1_5" csCatId="accent1" phldr="1"/>
      <dgm:spPr/>
      <dgm:t>
        <a:bodyPr/>
        <a:lstStyle/>
        <a:p>
          <a:endParaRPr lang="en-US"/>
        </a:p>
      </dgm:t>
    </dgm:pt>
    <dgm:pt modelId="{7D491054-FFD4-6E48-9288-8F2891A70C36}">
      <dgm:prSet phldrT="[Text]"/>
      <dgm:spPr/>
      <dgm:t>
        <a:bodyPr/>
        <a:lstStyle/>
        <a:p>
          <a:r>
            <a:rPr lang="en-US" dirty="0" smtClean="0"/>
            <a:t>Neutron Chopper System</a:t>
          </a:r>
          <a:endParaRPr lang="en-US" dirty="0"/>
        </a:p>
      </dgm:t>
    </dgm:pt>
    <dgm:pt modelId="{41606F8D-A025-D046-89CD-DEA6B6FF0857}" type="parTrans" cxnId="{A7E2AF9F-B05B-F94D-BFC5-0E4DA416BC2D}">
      <dgm:prSet/>
      <dgm:spPr/>
      <dgm:t>
        <a:bodyPr/>
        <a:lstStyle/>
        <a:p>
          <a:endParaRPr lang="en-US"/>
        </a:p>
      </dgm:t>
    </dgm:pt>
    <dgm:pt modelId="{C4285412-4317-5049-A215-5E1952734CBD}" type="sibTrans" cxnId="{A7E2AF9F-B05B-F94D-BFC5-0E4DA416BC2D}">
      <dgm:prSet/>
      <dgm:spPr/>
      <dgm:t>
        <a:bodyPr/>
        <a:lstStyle/>
        <a:p>
          <a:endParaRPr lang="en-US"/>
        </a:p>
      </dgm:t>
    </dgm:pt>
    <dgm:pt modelId="{E4DD4852-2A0D-AB40-BD4F-26EAF86C30D5}">
      <dgm:prSet phldrT="[Text]"/>
      <dgm:spPr/>
      <dgm:t>
        <a:bodyPr/>
        <a:lstStyle/>
        <a:p>
          <a:r>
            <a:rPr lang="en-US" dirty="0" smtClean="0"/>
            <a:t>Mechanical systems</a:t>
          </a:r>
          <a:endParaRPr lang="en-US" dirty="0"/>
        </a:p>
      </dgm:t>
    </dgm:pt>
    <dgm:pt modelId="{80A6DBBD-9A48-7C41-96AC-FAC7CB13ACF5}" type="parTrans" cxnId="{1F8713B2-49D6-CF42-81F6-46145FD5FA84}">
      <dgm:prSet/>
      <dgm:spPr/>
      <dgm:t>
        <a:bodyPr/>
        <a:lstStyle/>
        <a:p>
          <a:endParaRPr lang="en-US"/>
        </a:p>
      </dgm:t>
    </dgm:pt>
    <dgm:pt modelId="{3D88A2DE-F034-F644-B704-FFE26CF66C2D}" type="sibTrans" cxnId="{1F8713B2-49D6-CF42-81F6-46145FD5FA84}">
      <dgm:prSet/>
      <dgm:spPr/>
      <dgm:t>
        <a:bodyPr/>
        <a:lstStyle/>
        <a:p>
          <a:endParaRPr lang="en-US"/>
        </a:p>
      </dgm:t>
    </dgm:pt>
    <dgm:pt modelId="{0F2DE9CE-21D6-FD45-B56C-E7648D8A3258}">
      <dgm:prSet phldrT="[Text]"/>
      <dgm:spPr/>
      <dgm:t>
        <a:bodyPr/>
        <a:lstStyle/>
        <a:p>
          <a:r>
            <a:rPr lang="en-US" dirty="0" smtClean="0"/>
            <a:t>Control systems</a:t>
          </a:r>
          <a:endParaRPr lang="en-US" dirty="0"/>
        </a:p>
      </dgm:t>
    </dgm:pt>
    <dgm:pt modelId="{DC7FAC28-BFF9-034F-8642-758AF31920C5}" type="parTrans" cxnId="{BB51E373-3E0C-1343-95C8-920FD43AED0F}">
      <dgm:prSet/>
      <dgm:spPr/>
      <dgm:t>
        <a:bodyPr/>
        <a:lstStyle/>
        <a:p>
          <a:endParaRPr lang="en-US"/>
        </a:p>
      </dgm:t>
    </dgm:pt>
    <dgm:pt modelId="{CDCBBA97-2907-444A-B350-BBF2F08CEFB0}" type="sibTrans" cxnId="{BB51E373-3E0C-1343-95C8-920FD43AED0F}">
      <dgm:prSet/>
      <dgm:spPr/>
      <dgm:t>
        <a:bodyPr/>
        <a:lstStyle/>
        <a:p>
          <a:endParaRPr lang="en-US"/>
        </a:p>
      </dgm:t>
    </dgm:pt>
    <dgm:pt modelId="{247583C4-09C6-8F4A-A9CF-9B4ADAC93FE9}">
      <dgm:prSet phldrT="[Text]"/>
      <dgm:spPr/>
      <dgm:t>
        <a:bodyPr/>
        <a:lstStyle/>
        <a:p>
          <a:r>
            <a:rPr lang="en-US" dirty="0" smtClean="0"/>
            <a:t>Support systems</a:t>
          </a:r>
          <a:endParaRPr lang="en-US" dirty="0"/>
        </a:p>
      </dgm:t>
    </dgm:pt>
    <dgm:pt modelId="{3CCA6A0A-98A9-8648-AFA9-F3B5F33BDC0A}" type="parTrans" cxnId="{E59848BD-3D25-044C-97FB-B19E197F8B23}">
      <dgm:prSet/>
      <dgm:spPr/>
      <dgm:t>
        <a:bodyPr/>
        <a:lstStyle/>
        <a:p>
          <a:endParaRPr lang="en-US"/>
        </a:p>
      </dgm:t>
    </dgm:pt>
    <dgm:pt modelId="{15CD0B53-DA33-174A-933C-8D4BEC076536}" type="sibTrans" cxnId="{E59848BD-3D25-044C-97FB-B19E197F8B23}">
      <dgm:prSet/>
      <dgm:spPr/>
      <dgm:t>
        <a:bodyPr/>
        <a:lstStyle/>
        <a:p>
          <a:endParaRPr lang="en-US"/>
        </a:p>
      </dgm:t>
    </dgm:pt>
    <dgm:pt modelId="{36539ADD-E025-A64D-A72F-E29A0788FFF0}">
      <dgm:prSet phldrT="[Text]"/>
      <dgm:spPr/>
      <dgm:t>
        <a:bodyPr/>
        <a:lstStyle/>
        <a:p>
          <a:r>
            <a:rPr lang="en-US" dirty="0" smtClean="0"/>
            <a:t>Pit systems</a:t>
          </a:r>
          <a:endParaRPr lang="en-US" dirty="0"/>
        </a:p>
      </dgm:t>
    </dgm:pt>
    <dgm:pt modelId="{3C758170-221E-6743-936D-2FCF1D7BC366}" type="parTrans" cxnId="{62657041-CB4E-8A44-82E8-59002C2808BC}">
      <dgm:prSet/>
      <dgm:spPr/>
      <dgm:t>
        <a:bodyPr/>
        <a:lstStyle/>
        <a:p>
          <a:endParaRPr lang="en-US"/>
        </a:p>
      </dgm:t>
    </dgm:pt>
    <dgm:pt modelId="{5294DA96-6AD5-BC4B-89C4-44E84870D99A}" type="sibTrans" cxnId="{62657041-CB4E-8A44-82E8-59002C2808BC}">
      <dgm:prSet/>
      <dgm:spPr/>
      <dgm:t>
        <a:bodyPr/>
        <a:lstStyle/>
        <a:p>
          <a:endParaRPr lang="en-US"/>
        </a:p>
      </dgm:t>
    </dgm:pt>
    <dgm:pt modelId="{D97DDB79-E07A-ED41-B67E-CD7B71135E3D}">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Chopper 1-2 Low speed</a:t>
          </a:r>
          <a:endParaRPr lang="en-US" dirty="0"/>
        </a:p>
      </dgm:t>
    </dgm:pt>
    <dgm:pt modelId="{38C8B6C5-9BFB-E242-BB9A-F7A73F2E945A}" type="parTrans" cxnId="{F8591E07-BEB9-0543-8D4C-3625B3D3E001}">
      <dgm:prSet/>
      <dgm:spPr/>
      <dgm:t>
        <a:bodyPr/>
        <a:lstStyle/>
        <a:p>
          <a:endParaRPr lang="en-US"/>
        </a:p>
      </dgm:t>
    </dgm:pt>
    <dgm:pt modelId="{3F94BBB8-976B-484E-A5AF-B5E6A1C34338}" type="sibTrans" cxnId="{F8591E07-BEB9-0543-8D4C-3625B3D3E001}">
      <dgm:prSet/>
      <dgm:spPr/>
      <dgm:t>
        <a:bodyPr/>
        <a:lstStyle/>
        <a:p>
          <a:endParaRPr lang="en-US"/>
        </a:p>
      </dgm:t>
    </dgm:pt>
    <dgm:pt modelId="{72C34209-5247-8F46-8F41-2AD46E6DF885}">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Chopper 3-4 Low speed</a:t>
          </a:r>
          <a:endParaRPr lang="en-US" dirty="0"/>
        </a:p>
      </dgm:t>
    </dgm:pt>
    <dgm:pt modelId="{A1F79D1E-662D-1640-AD99-B06F4BFD6443}" type="parTrans" cxnId="{E22B39F0-0DA3-FD43-ACB5-C734728CF966}">
      <dgm:prSet/>
      <dgm:spPr/>
      <dgm:t>
        <a:bodyPr/>
        <a:lstStyle/>
        <a:p>
          <a:endParaRPr lang="en-US"/>
        </a:p>
      </dgm:t>
    </dgm:pt>
    <dgm:pt modelId="{2302C631-0CE1-724B-8D9E-22CCB243D2E4}" type="sibTrans" cxnId="{E22B39F0-0DA3-FD43-ACB5-C734728CF966}">
      <dgm:prSet/>
      <dgm:spPr/>
      <dgm:t>
        <a:bodyPr/>
        <a:lstStyle/>
        <a:p>
          <a:endParaRPr lang="en-US"/>
        </a:p>
      </dgm:t>
    </dgm:pt>
    <dgm:pt modelId="{52A28F78-2906-2742-8AE8-45DA5613603B}">
      <dgm:prSet phldrT="[Text]"/>
      <dgm:spPr/>
      <dgm:t>
        <a:bodyPr/>
        <a:lstStyle/>
        <a:p>
          <a:r>
            <a:rPr lang="en-US" dirty="0" smtClean="0"/>
            <a:t>Rack &amp; Cabling</a:t>
          </a:r>
          <a:endParaRPr lang="en-US" dirty="0"/>
        </a:p>
      </dgm:t>
    </dgm:pt>
    <dgm:pt modelId="{B3CCFB58-7B81-8D43-9BD9-75CA5B2A9070}" type="parTrans" cxnId="{E74BD9DA-30FE-A742-8F41-251D0DF4A5E5}">
      <dgm:prSet/>
      <dgm:spPr/>
      <dgm:t>
        <a:bodyPr/>
        <a:lstStyle/>
        <a:p>
          <a:endParaRPr lang="en-US"/>
        </a:p>
      </dgm:t>
    </dgm:pt>
    <dgm:pt modelId="{C4B93E34-8C0E-F740-A9F6-EE45BEA96785}" type="sibTrans" cxnId="{E74BD9DA-30FE-A742-8F41-251D0DF4A5E5}">
      <dgm:prSet/>
      <dgm:spPr/>
      <dgm:t>
        <a:bodyPr/>
        <a:lstStyle/>
        <a:p>
          <a:endParaRPr lang="en-US"/>
        </a:p>
      </dgm:t>
    </dgm:pt>
    <dgm:pt modelId="{B0254F2F-88B9-E94B-BCF2-D894B01416B3}">
      <dgm:prSet phldrT="[Text]"/>
      <dgm:spPr/>
      <dgm:t>
        <a:bodyPr/>
        <a:lstStyle/>
        <a:p>
          <a:r>
            <a:rPr lang="en-US" dirty="0" smtClean="0"/>
            <a:t>Control Hardware</a:t>
          </a:r>
          <a:endParaRPr lang="en-US" dirty="0"/>
        </a:p>
      </dgm:t>
    </dgm:pt>
    <dgm:pt modelId="{06C28FAD-CC29-9449-A0E5-A3707B636B7C}" type="parTrans" cxnId="{C625B51A-76F7-F94E-B948-F693DCABD8E9}">
      <dgm:prSet/>
      <dgm:spPr/>
      <dgm:t>
        <a:bodyPr/>
        <a:lstStyle/>
        <a:p>
          <a:endParaRPr lang="en-US"/>
        </a:p>
      </dgm:t>
    </dgm:pt>
    <dgm:pt modelId="{58712E6F-0146-EE43-9934-0D70F80CDBEF}" type="sibTrans" cxnId="{C625B51A-76F7-F94E-B948-F693DCABD8E9}">
      <dgm:prSet/>
      <dgm:spPr/>
      <dgm:t>
        <a:bodyPr/>
        <a:lstStyle/>
        <a:p>
          <a:endParaRPr lang="en-US"/>
        </a:p>
      </dgm:t>
    </dgm:pt>
    <dgm:pt modelId="{800E8762-9EB5-944B-8D7E-6F89024A9A3D}">
      <dgm:prSet phldrT="[Text]"/>
      <dgm:spPr/>
      <dgm:t>
        <a:bodyPr/>
        <a:lstStyle/>
        <a:p>
          <a:r>
            <a:rPr lang="en-US" dirty="0" smtClean="0"/>
            <a:t>Software</a:t>
          </a:r>
          <a:endParaRPr lang="en-US" dirty="0"/>
        </a:p>
      </dgm:t>
    </dgm:pt>
    <dgm:pt modelId="{6BCEC469-3033-5B4D-A526-CAFF76976A3C}" type="parTrans" cxnId="{40D863E5-6AD9-4B40-BD04-67E44C0AB542}">
      <dgm:prSet/>
      <dgm:spPr/>
      <dgm:t>
        <a:bodyPr/>
        <a:lstStyle/>
        <a:p>
          <a:endParaRPr lang="en-US"/>
        </a:p>
      </dgm:t>
    </dgm:pt>
    <dgm:pt modelId="{C6AFFA21-CEFA-A04D-BF97-39652E8C2479}" type="sibTrans" cxnId="{40D863E5-6AD9-4B40-BD04-67E44C0AB542}">
      <dgm:prSet/>
      <dgm:spPr/>
      <dgm:t>
        <a:bodyPr/>
        <a:lstStyle/>
        <a:p>
          <a:endParaRPr lang="en-US"/>
        </a:p>
      </dgm:t>
    </dgm:pt>
    <dgm:pt modelId="{BD308A16-9E01-AE4C-979C-AE4F67B2E362}">
      <dgm:prSet phldrT="[Text]"/>
      <dgm:spPr/>
      <dgm:t>
        <a:bodyPr/>
        <a:lstStyle/>
        <a:p>
          <a:r>
            <a:rPr lang="en-US" dirty="0" smtClean="0"/>
            <a:t>Vacuum</a:t>
          </a:r>
          <a:endParaRPr lang="en-US" dirty="0"/>
        </a:p>
      </dgm:t>
    </dgm:pt>
    <dgm:pt modelId="{9216490C-84DB-EB4E-8F3D-776EAF1BA276}" type="parTrans" cxnId="{0AEB5AC0-5565-7F44-B6C0-FB9D2E80BED3}">
      <dgm:prSet/>
      <dgm:spPr/>
      <dgm:t>
        <a:bodyPr/>
        <a:lstStyle/>
        <a:p>
          <a:endParaRPr lang="en-US"/>
        </a:p>
      </dgm:t>
    </dgm:pt>
    <dgm:pt modelId="{D549B769-B7B9-DB45-9A09-AC3358393E37}" type="sibTrans" cxnId="{0AEB5AC0-5565-7F44-B6C0-FB9D2E80BED3}">
      <dgm:prSet/>
      <dgm:spPr/>
      <dgm:t>
        <a:bodyPr/>
        <a:lstStyle/>
        <a:p>
          <a:endParaRPr lang="en-US"/>
        </a:p>
      </dgm:t>
    </dgm:pt>
    <dgm:pt modelId="{470E0423-86DE-DB4E-AAA1-E803D0D54FDA}">
      <dgm:prSet phldrT="[Text]"/>
      <dgm:spPr/>
      <dgm:t>
        <a:bodyPr/>
        <a:lstStyle/>
        <a:p>
          <a:r>
            <a:rPr lang="en-US" dirty="0" smtClean="0"/>
            <a:t>Power supply</a:t>
          </a:r>
          <a:endParaRPr lang="en-US" dirty="0"/>
        </a:p>
      </dgm:t>
    </dgm:pt>
    <dgm:pt modelId="{5AE3068F-B796-7148-9091-2A202239D4DE}" type="parTrans" cxnId="{3C496F56-5BAA-DF4B-942C-96E030F5A6E2}">
      <dgm:prSet/>
      <dgm:spPr/>
      <dgm:t>
        <a:bodyPr/>
        <a:lstStyle/>
        <a:p>
          <a:endParaRPr lang="en-US"/>
        </a:p>
      </dgm:t>
    </dgm:pt>
    <dgm:pt modelId="{C1AFD7C5-81F4-904A-A24B-4AAAE26A1234}" type="sibTrans" cxnId="{3C496F56-5BAA-DF4B-942C-96E030F5A6E2}">
      <dgm:prSet/>
      <dgm:spPr/>
      <dgm:t>
        <a:bodyPr/>
        <a:lstStyle/>
        <a:p>
          <a:endParaRPr lang="en-US"/>
        </a:p>
      </dgm:t>
    </dgm:pt>
    <dgm:pt modelId="{631D47D3-3E5A-4D4D-BF13-5455F6C0F185}">
      <dgm:prSet phldrT="[Text]"/>
      <dgm:spPr/>
      <dgm:t>
        <a:bodyPr/>
        <a:lstStyle/>
        <a:p>
          <a:r>
            <a:rPr lang="en-US" dirty="0" smtClean="0"/>
            <a:t>Cooling</a:t>
          </a:r>
          <a:endParaRPr lang="en-US" dirty="0"/>
        </a:p>
      </dgm:t>
    </dgm:pt>
    <dgm:pt modelId="{E5DFE158-AF8C-CB48-86B3-8A85D835F531}" type="parTrans" cxnId="{7A9CC985-B9CC-A446-A97C-80D8C9036989}">
      <dgm:prSet/>
      <dgm:spPr/>
      <dgm:t>
        <a:bodyPr/>
        <a:lstStyle/>
        <a:p>
          <a:endParaRPr lang="en-US"/>
        </a:p>
      </dgm:t>
    </dgm:pt>
    <dgm:pt modelId="{B087ABAA-61E7-6F4B-921B-E7C94A17E55E}" type="sibTrans" cxnId="{7A9CC985-B9CC-A446-A97C-80D8C9036989}">
      <dgm:prSet/>
      <dgm:spPr/>
      <dgm:t>
        <a:bodyPr/>
        <a:lstStyle/>
        <a:p>
          <a:endParaRPr lang="en-US"/>
        </a:p>
      </dgm:t>
    </dgm:pt>
    <dgm:pt modelId="{E4C25A15-388F-7949-9473-CE87F0902CF4}">
      <dgm:prSet phldrT="[Text]"/>
      <dgm:spPr/>
      <dgm:t>
        <a:bodyPr/>
        <a:lstStyle/>
        <a:p>
          <a:r>
            <a:rPr lang="en-US" dirty="0" smtClean="0"/>
            <a:t>Monitoring</a:t>
          </a:r>
          <a:endParaRPr lang="en-US" dirty="0"/>
        </a:p>
      </dgm:t>
    </dgm:pt>
    <dgm:pt modelId="{83D10CBF-9304-574F-9B67-708B144F69D2}" type="parTrans" cxnId="{93B0969B-6456-7F47-B62F-AB1D39B6FC98}">
      <dgm:prSet/>
      <dgm:spPr/>
      <dgm:t>
        <a:bodyPr/>
        <a:lstStyle/>
        <a:p>
          <a:endParaRPr lang="en-US"/>
        </a:p>
      </dgm:t>
    </dgm:pt>
    <dgm:pt modelId="{75F0D9DE-E5CA-0144-939F-AE58FBDF7F4B}" type="sibTrans" cxnId="{93B0969B-6456-7F47-B62F-AB1D39B6FC98}">
      <dgm:prSet/>
      <dgm:spPr/>
      <dgm:t>
        <a:bodyPr/>
        <a:lstStyle/>
        <a:p>
          <a:endParaRPr lang="en-US"/>
        </a:p>
      </dgm:t>
    </dgm:pt>
    <dgm:pt modelId="{D9F6A905-F3A1-2A46-BCEB-9037C2775835}">
      <dgm:prSet phldrT="[Text]"/>
      <dgm:spPr/>
      <dgm:t>
        <a:bodyPr/>
        <a:lstStyle/>
        <a:p>
          <a:r>
            <a:rPr lang="en-US" dirty="0" smtClean="0"/>
            <a:t>Pit 1 module</a:t>
          </a:r>
          <a:endParaRPr lang="en-US" dirty="0"/>
        </a:p>
      </dgm:t>
    </dgm:pt>
    <dgm:pt modelId="{C35F9D68-78B9-1F4E-A848-E954731C5E01}" type="parTrans" cxnId="{24CE0FEA-5E91-1C40-98DC-5F185D8BB633}">
      <dgm:prSet/>
      <dgm:spPr/>
      <dgm:t>
        <a:bodyPr/>
        <a:lstStyle/>
        <a:p>
          <a:endParaRPr lang="en-US"/>
        </a:p>
      </dgm:t>
    </dgm:pt>
    <dgm:pt modelId="{7D3E5686-AECB-C94C-B62C-CA48EE94A391}" type="sibTrans" cxnId="{24CE0FEA-5E91-1C40-98DC-5F185D8BB633}">
      <dgm:prSet/>
      <dgm:spPr/>
      <dgm:t>
        <a:bodyPr/>
        <a:lstStyle/>
        <a:p>
          <a:endParaRPr lang="en-US"/>
        </a:p>
      </dgm:t>
    </dgm:pt>
    <dgm:pt modelId="{57AF5284-259A-8444-A5DB-20F0494030D5}">
      <dgm:prSet phldrT="[Text]"/>
      <dgm:spPr/>
      <dgm:t>
        <a:bodyPr/>
        <a:lstStyle/>
        <a:p>
          <a:r>
            <a:rPr lang="en-US" dirty="0" smtClean="0"/>
            <a:t>Pit 2 module</a:t>
          </a:r>
          <a:endParaRPr lang="en-US" dirty="0"/>
        </a:p>
      </dgm:t>
    </dgm:pt>
    <dgm:pt modelId="{585419C6-9A97-244D-8664-6B5FD7B3B035}" type="parTrans" cxnId="{3AECBB80-7806-424F-907C-C19391737A16}">
      <dgm:prSet/>
      <dgm:spPr/>
      <dgm:t>
        <a:bodyPr/>
        <a:lstStyle/>
        <a:p>
          <a:endParaRPr lang="en-US"/>
        </a:p>
      </dgm:t>
    </dgm:pt>
    <dgm:pt modelId="{16B17AAC-9BAC-B041-B319-F32E177DC879}" type="sibTrans" cxnId="{3AECBB80-7806-424F-907C-C19391737A16}">
      <dgm:prSet/>
      <dgm:spPr/>
      <dgm:t>
        <a:bodyPr/>
        <a:lstStyle/>
        <a:p>
          <a:endParaRPr lang="en-US"/>
        </a:p>
      </dgm:t>
    </dgm:pt>
    <dgm:pt modelId="{66D8895C-0C24-F543-B92F-636BD2F63871}">
      <dgm:prSet phldrT="[Text]"/>
      <dgm:spPr/>
      <dgm:t>
        <a:bodyPr/>
        <a:lstStyle/>
        <a:p>
          <a:r>
            <a:rPr lang="en-US" dirty="0" smtClean="0"/>
            <a:t>Extraction tooling</a:t>
          </a:r>
          <a:endParaRPr lang="en-US" dirty="0"/>
        </a:p>
      </dgm:t>
    </dgm:pt>
    <dgm:pt modelId="{1045A549-F2ED-D945-AF84-F85BC54603DC}" type="parTrans" cxnId="{AA693CD8-A752-9849-8352-4C76D8AEB845}">
      <dgm:prSet/>
      <dgm:spPr/>
      <dgm:t>
        <a:bodyPr/>
        <a:lstStyle/>
        <a:p>
          <a:endParaRPr lang="en-US"/>
        </a:p>
      </dgm:t>
    </dgm:pt>
    <dgm:pt modelId="{5D89EF73-AA1B-6649-9BEF-E4A34681DC2A}" type="sibTrans" cxnId="{AA693CD8-A752-9849-8352-4C76D8AEB845}">
      <dgm:prSet/>
      <dgm:spPr/>
      <dgm:t>
        <a:bodyPr/>
        <a:lstStyle/>
        <a:p>
          <a:endParaRPr lang="en-US"/>
        </a:p>
      </dgm:t>
    </dgm:pt>
    <dgm:pt modelId="{269CEFA5-70B9-094B-B1F2-C47A4D67EF68}">
      <dgm:prSet phldrT="[Text]"/>
      <dgm:spPr/>
      <dgm:t>
        <a:bodyPr/>
        <a:lstStyle/>
        <a:p>
          <a:r>
            <a:rPr lang="en-US" dirty="0" smtClean="0"/>
            <a:t>Service pack</a:t>
          </a:r>
          <a:endParaRPr lang="en-US" dirty="0"/>
        </a:p>
      </dgm:t>
    </dgm:pt>
    <dgm:pt modelId="{31E7A06D-0BE8-8749-8CF6-11EE1ADC7046}" type="parTrans" cxnId="{EACC883E-33DC-604C-9813-08DFB2AB4BEE}">
      <dgm:prSet/>
      <dgm:spPr/>
      <dgm:t>
        <a:bodyPr/>
        <a:lstStyle/>
        <a:p>
          <a:endParaRPr lang="en-US"/>
        </a:p>
      </dgm:t>
    </dgm:pt>
    <dgm:pt modelId="{C0AFFE08-3D43-C84C-BC98-F85DF2878434}" type="sibTrans" cxnId="{EACC883E-33DC-604C-9813-08DFB2AB4BEE}">
      <dgm:prSet/>
      <dgm:spPr/>
      <dgm:t>
        <a:bodyPr/>
        <a:lstStyle/>
        <a:p>
          <a:endParaRPr lang="en-US"/>
        </a:p>
      </dgm:t>
    </dgm:pt>
    <dgm:pt modelId="{12A981F1-22D1-6C40-88C3-28A2880D559B}">
      <dgm:prSet phldrT="[Text]"/>
      <dgm:spPr/>
      <dgm:t>
        <a:bodyPr/>
        <a:lstStyle/>
        <a:p>
          <a:r>
            <a:rPr lang="en-US" dirty="0" smtClean="0"/>
            <a:t>Tooling</a:t>
          </a:r>
          <a:endParaRPr lang="en-US" dirty="0"/>
        </a:p>
      </dgm:t>
    </dgm:pt>
    <dgm:pt modelId="{ADD5161B-79EF-DE41-BB51-5BC103663605}" type="parTrans" cxnId="{32D7D4AA-015D-1442-A95A-746EE2314C25}">
      <dgm:prSet/>
      <dgm:spPr/>
      <dgm:t>
        <a:bodyPr/>
        <a:lstStyle/>
        <a:p>
          <a:endParaRPr lang="en-US"/>
        </a:p>
      </dgm:t>
    </dgm:pt>
    <dgm:pt modelId="{D158CAE4-43ED-714B-81CA-0D993BCEEE91}" type="sibTrans" cxnId="{32D7D4AA-015D-1442-A95A-746EE2314C25}">
      <dgm:prSet/>
      <dgm:spPr/>
      <dgm:t>
        <a:bodyPr/>
        <a:lstStyle/>
        <a:p>
          <a:endParaRPr lang="en-US"/>
        </a:p>
      </dgm:t>
    </dgm:pt>
    <dgm:pt modelId="{69622987-3F78-804A-9F72-A4B0C558BBCB}">
      <dgm:prSet phldrT="[Text]"/>
      <dgm:spPr/>
      <dgm:t>
        <a:bodyPr/>
        <a:lstStyle/>
        <a:p>
          <a:r>
            <a:rPr lang="en-US" dirty="0" smtClean="0"/>
            <a:t>Critical Spares</a:t>
          </a:r>
          <a:endParaRPr lang="en-US" dirty="0"/>
        </a:p>
      </dgm:t>
    </dgm:pt>
    <dgm:pt modelId="{92CFDC60-D69B-4B49-B2CC-8E62D2224C41}" type="parTrans" cxnId="{20A6F539-4258-7440-A573-4E59EDABB77D}">
      <dgm:prSet/>
      <dgm:spPr/>
      <dgm:t>
        <a:bodyPr/>
        <a:lstStyle/>
        <a:p>
          <a:endParaRPr lang="en-US"/>
        </a:p>
      </dgm:t>
    </dgm:pt>
    <dgm:pt modelId="{DA818DAF-DDBF-3F4A-9FFB-3DE66BD7D654}" type="sibTrans" cxnId="{20A6F539-4258-7440-A573-4E59EDABB77D}">
      <dgm:prSet/>
      <dgm:spPr/>
      <dgm:t>
        <a:bodyPr/>
        <a:lstStyle/>
        <a:p>
          <a:endParaRPr lang="en-US"/>
        </a:p>
      </dgm:t>
    </dgm:pt>
    <dgm:pt modelId="{09CFD504-7EF3-5F42-BFD5-A1A9A9A7CD89}">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dirty="0" smtClean="0"/>
            <a:t>Chopper 5 </a:t>
          </a:r>
          <a:r>
            <a:rPr lang="en-US" dirty="0" err="1" smtClean="0"/>
            <a:t>PPsc</a:t>
          </a:r>
          <a:endParaRPr lang="en-US" dirty="0"/>
        </a:p>
      </dgm:t>
    </dgm:pt>
    <dgm:pt modelId="{7C4E44A2-1AE9-1943-875C-DA4C68B31B4B}" type="parTrans" cxnId="{78E68F80-41F5-E545-8AFF-042138E33CFA}">
      <dgm:prSet/>
      <dgm:spPr/>
      <dgm:t>
        <a:bodyPr/>
        <a:lstStyle/>
        <a:p>
          <a:endParaRPr lang="en-US"/>
        </a:p>
      </dgm:t>
    </dgm:pt>
    <dgm:pt modelId="{EEDB396B-1EB1-914F-B8C2-D6C749D29F63}" type="sibTrans" cxnId="{78E68F80-41F5-E545-8AFF-042138E33CFA}">
      <dgm:prSet/>
      <dgm:spPr/>
      <dgm:t>
        <a:bodyPr/>
        <a:lstStyle/>
        <a:p>
          <a:endParaRPr lang="en-US"/>
        </a:p>
      </dgm:t>
    </dgm:pt>
    <dgm:pt modelId="{484AE9F6-F5DF-ED4C-951E-3C69D4C2B291}">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dirty="0" smtClean="0"/>
            <a:t>Chopper 6–7 Hi-Speed</a:t>
          </a:r>
          <a:endParaRPr lang="en-US" dirty="0"/>
        </a:p>
      </dgm:t>
    </dgm:pt>
    <dgm:pt modelId="{B9A10E9A-1D98-2B4A-85B7-8419021BCEA8}" type="parTrans" cxnId="{9753825C-2363-2442-A20D-740C7C03A28E}">
      <dgm:prSet/>
      <dgm:spPr/>
      <dgm:t>
        <a:bodyPr/>
        <a:lstStyle/>
        <a:p>
          <a:endParaRPr lang="en-US"/>
        </a:p>
      </dgm:t>
    </dgm:pt>
    <dgm:pt modelId="{9D771F79-712A-9749-B89E-713A1BAD7F0D}" type="sibTrans" cxnId="{9753825C-2363-2442-A20D-740C7C03A28E}">
      <dgm:prSet/>
      <dgm:spPr/>
      <dgm:t>
        <a:bodyPr/>
        <a:lstStyle/>
        <a:p>
          <a:endParaRPr lang="en-US"/>
        </a:p>
      </dgm:t>
    </dgm:pt>
    <dgm:pt modelId="{0A853460-BF41-C14F-AF4E-68E18E34CA6F}" type="pres">
      <dgm:prSet presAssocID="{D4D01364-CA99-B34C-9949-CA87375ABD06}" presName="hierChild1" presStyleCnt="0">
        <dgm:presLayoutVars>
          <dgm:orgChart val="1"/>
          <dgm:chPref val="1"/>
          <dgm:dir/>
          <dgm:animOne val="branch"/>
          <dgm:animLvl val="lvl"/>
          <dgm:resizeHandles/>
        </dgm:presLayoutVars>
      </dgm:prSet>
      <dgm:spPr/>
      <dgm:t>
        <a:bodyPr/>
        <a:lstStyle/>
        <a:p>
          <a:endParaRPr lang="en-US"/>
        </a:p>
      </dgm:t>
    </dgm:pt>
    <dgm:pt modelId="{33514805-15AB-E04C-B91E-FF8AB1E8D9A4}" type="pres">
      <dgm:prSet presAssocID="{7D491054-FFD4-6E48-9288-8F2891A70C36}" presName="hierRoot1" presStyleCnt="0">
        <dgm:presLayoutVars>
          <dgm:hierBranch val="init"/>
        </dgm:presLayoutVars>
      </dgm:prSet>
      <dgm:spPr/>
      <dgm:t>
        <a:bodyPr/>
        <a:lstStyle/>
        <a:p>
          <a:endParaRPr lang="en-US"/>
        </a:p>
      </dgm:t>
    </dgm:pt>
    <dgm:pt modelId="{3536292B-5A23-3D44-850A-BD23671F7E59}" type="pres">
      <dgm:prSet presAssocID="{7D491054-FFD4-6E48-9288-8F2891A70C36}" presName="rootComposite1" presStyleCnt="0"/>
      <dgm:spPr/>
      <dgm:t>
        <a:bodyPr/>
        <a:lstStyle/>
        <a:p>
          <a:endParaRPr lang="en-US"/>
        </a:p>
      </dgm:t>
    </dgm:pt>
    <dgm:pt modelId="{DB4E5D8C-B3F0-AC48-8278-0E882BAF2A3B}" type="pres">
      <dgm:prSet presAssocID="{7D491054-FFD4-6E48-9288-8F2891A70C36}" presName="rootText1" presStyleLbl="node0" presStyleIdx="0" presStyleCnt="1" custScaleX="170274">
        <dgm:presLayoutVars>
          <dgm:chPref val="3"/>
        </dgm:presLayoutVars>
      </dgm:prSet>
      <dgm:spPr/>
      <dgm:t>
        <a:bodyPr/>
        <a:lstStyle/>
        <a:p>
          <a:endParaRPr lang="en-US"/>
        </a:p>
      </dgm:t>
    </dgm:pt>
    <dgm:pt modelId="{7A10688F-DB63-E54C-BB1D-3AC2977AA828}" type="pres">
      <dgm:prSet presAssocID="{7D491054-FFD4-6E48-9288-8F2891A70C36}" presName="rootConnector1" presStyleLbl="node1" presStyleIdx="0" presStyleCnt="0"/>
      <dgm:spPr/>
      <dgm:t>
        <a:bodyPr/>
        <a:lstStyle/>
        <a:p>
          <a:endParaRPr lang="en-US"/>
        </a:p>
      </dgm:t>
    </dgm:pt>
    <dgm:pt modelId="{9FE80F4E-3DD4-CB45-9BDC-39CF2BB0C259}" type="pres">
      <dgm:prSet presAssocID="{7D491054-FFD4-6E48-9288-8F2891A70C36}" presName="hierChild2" presStyleCnt="0"/>
      <dgm:spPr/>
      <dgm:t>
        <a:bodyPr/>
        <a:lstStyle/>
        <a:p>
          <a:endParaRPr lang="en-US"/>
        </a:p>
      </dgm:t>
    </dgm:pt>
    <dgm:pt modelId="{E4A2B625-90E8-2F4A-94E7-348AF6E0549E}" type="pres">
      <dgm:prSet presAssocID="{80A6DBBD-9A48-7C41-96AC-FAC7CB13ACF5}" presName="Name37" presStyleLbl="parChTrans1D2" presStyleIdx="0" presStyleCnt="5"/>
      <dgm:spPr/>
      <dgm:t>
        <a:bodyPr/>
        <a:lstStyle/>
        <a:p>
          <a:endParaRPr lang="en-US"/>
        </a:p>
      </dgm:t>
    </dgm:pt>
    <dgm:pt modelId="{92669615-7E38-BA47-AEBE-94BD6883F9E5}" type="pres">
      <dgm:prSet presAssocID="{E4DD4852-2A0D-AB40-BD4F-26EAF86C30D5}" presName="hierRoot2" presStyleCnt="0">
        <dgm:presLayoutVars>
          <dgm:hierBranch val="init"/>
        </dgm:presLayoutVars>
      </dgm:prSet>
      <dgm:spPr/>
      <dgm:t>
        <a:bodyPr/>
        <a:lstStyle/>
        <a:p>
          <a:endParaRPr lang="en-US"/>
        </a:p>
      </dgm:t>
    </dgm:pt>
    <dgm:pt modelId="{E6DFD7D2-54A8-624E-9941-758271D9DF5A}" type="pres">
      <dgm:prSet presAssocID="{E4DD4852-2A0D-AB40-BD4F-26EAF86C30D5}" presName="rootComposite" presStyleCnt="0"/>
      <dgm:spPr/>
      <dgm:t>
        <a:bodyPr/>
        <a:lstStyle/>
        <a:p>
          <a:endParaRPr lang="en-US"/>
        </a:p>
      </dgm:t>
    </dgm:pt>
    <dgm:pt modelId="{513B4878-AAF3-5547-93DB-A5545297C620}" type="pres">
      <dgm:prSet presAssocID="{E4DD4852-2A0D-AB40-BD4F-26EAF86C30D5}" presName="rootText" presStyleLbl="node2" presStyleIdx="0" presStyleCnt="5">
        <dgm:presLayoutVars>
          <dgm:chPref val="3"/>
        </dgm:presLayoutVars>
      </dgm:prSet>
      <dgm:spPr/>
      <dgm:t>
        <a:bodyPr/>
        <a:lstStyle/>
        <a:p>
          <a:endParaRPr lang="en-US"/>
        </a:p>
      </dgm:t>
    </dgm:pt>
    <dgm:pt modelId="{CEAE9A1F-085D-5C4B-B600-FB5113ADFCC9}" type="pres">
      <dgm:prSet presAssocID="{E4DD4852-2A0D-AB40-BD4F-26EAF86C30D5}" presName="rootConnector" presStyleLbl="node2" presStyleIdx="0" presStyleCnt="5"/>
      <dgm:spPr/>
      <dgm:t>
        <a:bodyPr/>
        <a:lstStyle/>
        <a:p>
          <a:endParaRPr lang="en-US"/>
        </a:p>
      </dgm:t>
    </dgm:pt>
    <dgm:pt modelId="{7DD0F37F-8676-C148-89E2-F4343A1E63A8}" type="pres">
      <dgm:prSet presAssocID="{E4DD4852-2A0D-AB40-BD4F-26EAF86C30D5}" presName="hierChild4" presStyleCnt="0"/>
      <dgm:spPr/>
      <dgm:t>
        <a:bodyPr/>
        <a:lstStyle/>
        <a:p>
          <a:endParaRPr lang="en-US"/>
        </a:p>
      </dgm:t>
    </dgm:pt>
    <dgm:pt modelId="{A235F056-3B56-E141-A877-40D0C817DDBB}" type="pres">
      <dgm:prSet presAssocID="{38C8B6C5-9BFB-E242-BB9A-F7A73F2E945A}" presName="Name37" presStyleLbl="parChTrans1D3" presStyleIdx="0" presStyleCnt="16"/>
      <dgm:spPr/>
      <dgm:t>
        <a:bodyPr/>
        <a:lstStyle/>
        <a:p>
          <a:endParaRPr lang="en-US"/>
        </a:p>
      </dgm:t>
    </dgm:pt>
    <dgm:pt modelId="{6CDBF706-8D8F-5F4B-9940-70CC5F46596F}" type="pres">
      <dgm:prSet presAssocID="{D97DDB79-E07A-ED41-B67E-CD7B71135E3D}" presName="hierRoot2" presStyleCnt="0">
        <dgm:presLayoutVars>
          <dgm:hierBranch val="init"/>
        </dgm:presLayoutVars>
      </dgm:prSet>
      <dgm:spPr/>
      <dgm:t>
        <a:bodyPr/>
        <a:lstStyle/>
        <a:p>
          <a:endParaRPr lang="en-US"/>
        </a:p>
      </dgm:t>
    </dgm:pt>
    <dgm:pt modelId="{CAC9B521-B084-F04C-83A2-4730548DD4E5}" type="pres">
      <dgm:prSet presAssocID="{D97DDB79-E07A-ED41-B67E-CD7B71135E3D}" presName="rootComposite" presStyleCnt="0"/>
      <dgm:spPr/>
      <dgm:t>
        <a:bodyPr/>
        <a:lstStyle/>
        <a:p>
          <a:endParaRPr lang="en-US"/>
        </a:p>
      </dgm:t>
    </dgm:pt>
    <dgm:pt modelId="{FD662E1A-0384-644D-B2D5-6F1ED396170A}" type="pres">
      <dgm:prSet presAssocID="{D97DDB79-E07A-ED41-B67E-CD7B71135E3D}" presName="rootText" presStyleLbl="node3" presStyleIdx="0" presStyleCnt="16" custScaleX="122204">
        <dgm:presLayoutVars>
          <dgm:chPref val="3"/>
        </dgm:presLayoutVars>
      </dgm:prSet>
      <dgm:spPr/>
      <dgm:t>
        <a:bodyPr/>
        <a:lstStyle/>
        <a:p>
          <a:endParaRPr lang="en-US"/>
        </a:p>
      </dgm:t>
    </dgm:pt>
    <dgm:pt modelId="{B12E22D2-1CBC-9844-9F7A-D79AD93C587A}" type="pres">
      <dgm:prSet presAssocID="{D97DDB79-E07A-ED41-B67E-CD7B71135E3D}" presName="rootConnector" presStyleLbl="node3" presStyleIdx="0" presStyleCnt="16"/>
      <dgm:spPr/>
      <dgm:t>
        <a:bodyPr/>
        <a:lstStyle/>
        <a:p>
          <a:endParaRPr lang="en-US"/>
        </a:p>
      </dgm:t>
    </dgm:pt>
    <dgm:pt modelId="{6C881462-E6A3-D24E-B485-1D5C2CD951E5}" type="pres">
      <dgm:prSet presAssocID="{D97DDB79-E07A-ED41-B67E-CD7B71135E3D}" presName="hierChild4" presStyleCnt="0"/>
      <dgm:spPr/>
      <dgm:t>
        <a:bodyPr/>
        <a:lstStyle/>
        <a:p>
          <a:endParaRPr lang="en-US"/>
        </a:p>
      </dgm:t>
    </dgm:pt>
    <dgm:pt modelId="{D0CED4C8-BD30-F84D-8270-C1CD607A294A}" type="pres">
      <dgm:prSet presAssocID="{D97DDB79-E07A-ED41-B67E-CD7B71135E3D}" presName="hierChild5" presStyleCnt="0"/>
      <dgm:spPr/>
      <dgm:t>
        <a:bodyPr/>
        <a:lstStyle/>
        <a:p>
          <a:endParaRPr lang="en-US"/>
        </a:p>
      </dgm:t>
    </dgm:pt>
    <dgm:pt modelId="{7C2452F9-A5FA-7046-91A1-DA4BEAE5158C}" type="pres">
      <dgm:prSet presAssocID="{A1F79D1E-662D-1640-AD99-B06F4BFD6443}" presName="Name37" presStyleLbl="parChTrans1D3" presStyleIdx="1" presStyleCnt="16"/>
      <dgm:spPr/>
      <dgm:t>
        <a:bodyPr/>
        <a:lstStyle/>
        <a:p>
          <a:endParaRPr lang="en-US"/>
        </a:p>
      </dgm:t>
    </dgm:pt>
    <dgm:pt modelId="{7D860ADE-EA41-7A4D-8584-5F154EB35B61}" type="pres">
      <dgm:prSet presAssocID="{72C34209-5247-8F46-8F41-2AD46E6DF885}" presName="hierRoot2" presStyleCnt="0">
        <dgm:presLayoutVars>
          <dgm:hierBranch val="init"/>
        </dgm:presLayoutVars>
      </dgm:prSet>
      <dgm:spPr/>
      <dgm:t>
        <a:bodyPr/>
        <a:lstStyle/>
        <a:p>
          <a:endParaRPr lang="en-US"/>
        </a:p>
      </dgm:t>
    </dgm:pt>
    <dgm:pt modelId="{96B018E3-6FF8-F241-85B1-E49AE8976FDD}" type="pres">
      <dgm:prSet presAssocID="{72C34209-5247-8F46-8F41-2AD46E6DF885}" presName="rootComposite" presStyleCnt="0"/>
      <dgm:spPr/>
      <dgm:t>
        <a:bodyPr/>
        <a:lstStyle/>
        <a:p>
          <a:endParaRPr lang="en-US"/>
        </a:p>
      </dgm:t>
    </dgm:pt>
    <dgm:pt modelId="{902B0FBA-BDA8-5642-B010-57EAE80FC83C}" type="pres">
      <dgm:prSet presAssocID="{72C34209-5247-8F46-8F41-2AD46E6DF885}" presName="rootText" presStyleLbl="node3" presStyleIdx="1" presStyleCnt="16" custScaleX="119529">
        <dgm:presLayoutVars>
          <dgm:chPref val="3"/>
        </dgm:presLayoutVars>
      </dgm:prSet>
      <dgm:spPr/>
      <dgm:t>
        <a:bodyPr/>
        <a:lstStyle/>
        <a:p>
          <a:endParaRPr lang="en-US"/>
        </a:p>
      </dgm:t>
    </dgm:pt>
    <dgm:pt modelId="{7AB48E72-0A02-994C-8473-16F136A22034}" type="pres">
      <dgm:prSet presAssocID="{72C34209-5247-8F46-8F41-2AD46E6DF885}" presName="rootConnector" presStyleLbl="node3" presStyleIdx="1" presStyleCnt="16"/>
      <dgm:spPr/>
      <dgm:t>
        <a:bodyPr/>
        <a:lstStyle/>
        <a:p>
          <a:endParaRPr lang="en-US"/>
        </a:p>
      </dgm:t>
    </dgm:pt>
    <dgm:pt modelId="{30F721A7-3EE7-FD4F-BCC8-0F261BCF605E}" type="pres">
      <dgm:prSet presAssocID="{72C34209-5247-8F46-8F41-2AD46E6DF885}" presName="hierChild4" presStyleCnt="0"/>
      <dgm:spPr/>
      <dgm:t>
        <a:bodyPr/>
        <a:lstStyle/>
        <a:p>
          <a:endParaRPr lang="en-US"/>
        </a:p>
      </dgm:t>
    </dgm:pt>
    <dgm:pt modelId="{085B94D7-BC6D-874D-A8B5-9809D52EC03C}" type="pres">
      <dgm:prSet presAssocID="{72C34209-5247-8F46-8F41-2AD46E6DF885}" presName="hierChild5" presStyleCnt="0"/>
      <dgm:spPr/>
      <dgm:t>
        <a:bodyPr/>
        <a:lstStyle/>
        <a:p>
          <a:endParaRPr lang="en-US"/>
        </a:p>
      </dgm:t>
    </dgm:pt>
    <dgm:pt modelId="{7CCB0F24-6E78-3C43-BD24-1C640ED46698}" type="pres">
      <dgm:prSet presAssocID="{7C4E44A2-1AE9-1943-875C-DA4C68B31B4B}" presName="Name37" presStyleLbl="parChTrans1D3" presStyleIdx="2" presStyleCnt="16"/>
      <dgm:spPr/>
      <dgm:t>
        <a:bodyPr/>
        <a:lstStyle/>
        <a:p>
          <a:endParaRPr lang="en-US"/>
        </a:p>
      </dgm:t>
    </dgm:pt>
    <dgm:pt modelId="{BA8A8DFD-7027-DB41-B90B-D36415F4742F}" type="pres">
      <dgm:prSet presAssocID="{09CFD504-7EF3-5F42-BFD5-A1A9A9A7CD89}" presName="hierRoot2" presStyleCnt="0">
        <dgm:presLayoutVars>
          <dgm:hierBranch val="init"/>
        </dgm:presLayoutVars>
      </dgm:prSet>
      <dgm:spPr/>
    </dgm:pt>
    <dgm:pt modelId="{D80625FD-0901-D94B-8B11-56C292C330EC}" type="pres">
      <dgm:prSet presAssocID="{09CFD504-7EF3-5F42-BFD5-A1A9A9A7CD89}" presName="rootComposite" presStyleCnt="0"/>
      <dgm:spPr/>
    </dgm:pt>
    <dgm:pt modelId="{27FD74C8-31D5-3740-90F2-72FCE496B1AD}" type="pres">
      <dgm:prSet presAssocID="{09CFD504-7EF3-5F42-BFD5-A1A9A9A7CD89}" presName="rootText" presStyleLbl="node3" presStyleIdx="2" presStyleCnt="16" custScaleX="116854">
        <dgm:presLayoutVars>
          <dgm:chPref val="3"/>
        </dgm:presLayoutVars>
      </dgm:prSet>
      <dgm:spPr/>
      <dgm:t>
        <a:bodyPr/>
        <a:lstStyle/>
        <a:p>
          <a:endParaRPr lang="en-US"/>
        </a:p>
      </dgm:t>
    </dgm:pt>
    <dgm:pt modelId="{0BE086CF-934F-424B-B79D-36A14CB8E630}" type="pres">
      <dgm:prSet presAssocID="{09CFD504-7EF3-5F42-BFD5-A1A9A9A7CD89}" presName="rootConnector" presStyleLbl="node3" presStyleIdx="2" presStyleCnt="16"/>
      <dgm:spPr/>
      <dgm:t>
        <a:bodyPr/>
        <a:lstStyle/>
        <a:p>
          <a:endParaRPr lang="en-US"/>
        </a:p>
      </dgm:t>
    </dgm:pt>
    <dgm:pt modelId="{DCEA9AD8-E055-4F49-A842-1B0D8B790F89}" type="pres">
      <dgm:prSet presAssocID="{09CFD504-7EF3-5F42-BFD5-A1A9A9A7CD89}" presName="hierChild4" presStyleCnt="0"/>
      <dgm:spPr/>
    </dgm:pt>
    <dgm:pt modelId="{B799789F-45FE-2546-ADBF-AAEF993F110A}" type="pres">
      <dgm:prSet presAssocID="{09CFD504-7EF3-5F42-BFD5-A1A9A9A7CD89}" presName="hierChild5" presStyleCnt="0"/>
      <dgm:spPr/>
    </dgm:pt>
    <dgm:pt modelId="{946938DF-E212-0E42-B4F6-EDFA7C0F04E3}" type="pres">
      <dgm:prSet presAssocID="{B9A10E9A-1D98-2B4A-85B7-8419021BCEA8}" presName="Name37" presStyleLbl="parChTrans1D3" presStyleIdx="3" presStyleCnt="16"/>
      <dgm:spPr/>
      <dgm:t>
        <a:bodyPr/>
        <a:lstStyle/>
        <a:p>
          <a:endParaRPr lang="en-US"/>
        </a:p>
      </dgm:t>
    </dgm:pt>
    <dgm:pt modelId="{E0D43A08-E5C6-7D4A-9614-821B4199F482}" type="pres">
      <dgm:prSet presAssocID="{484AE9F6-F5DF-ED4C-951E-3C69D4C2B291}" presName="hierRoot2" presStyleCnt="0">
        <dgm:presLayoutVars>
          <dgm:hierBranch val="init"/>
        </dgm:presLayoutVars>
      </dgm:prSet>
      <dgm:spPr/>
    </dgm:pt>
    <dgm:pt modelId="{6D9DFFAE-E2B9-EB4B-9DD3-7665F81E0D6D}" type="pres">
      <dgm:prSet presAssocID="{484AE9F6-F5DF-ED4C-951E-3C69D4C2B291}" presName="rootComposite" presStyleCnt="0"/>
      <dgm:spPr/>
    </dgm:pt>
    <dgm:pt modelId="{B0AB5CFC-F426-3844-9514-47AB93CB80C0}" type="pres">
      <dgm:prSet presAssocID="{484AE9F6-F5DF-ED4C-951E-3C69D4C2B291}" presName="rootText" presStyleLbl="node3" presStyleIdx="3" presStyleCnt="16" custScaleX="114179">
        <dgm:presLayoutVars>
          <dgm:chPref val="3"/>
        </dgm:presLayoutVars>
      </dgm:prSet>
      <dgm:spPr/>
      <dgm:t>
        <a:bodyPr/>
        <a:lstStyle/>
        <a:p>
          <a:endParaRPr lang="en-US"/>
        </a:p>
      </dgm:t>
    </dgm:pt>
    <dgm:pt modelId="{848BD3D8-FCA5-C14A-9CDB-DD8E1926A55D}" type="pres">
      <dgm:prSet presAssocID="{484AE9F6-F5DF-ED4C-951E-3C69D4C2B291}" presName="rootConnector" presStyleLbl="node3" presStyleIdx="3" presStyleCnt="16"/>
      <dgm:spPr/>
      <dgm:t>
        <a:bodyPr/>
        <a:lstStyle/>
        <a:p>
          <a:endParaRPr lang="en-US"/>
        </a:p>
      </dgm:t>
    </dgm:pt>
    <dgm:pt modelId="{C98C1AEB-F196-0245-8859-F896137AAA28}" type="pres">
      <dgm:prSet presAssocID="{484AE9F6-F5DF-ED4C-951E-3C69D4C2B291}" presName="hierChild4" presStyleCnt="0"/>
      <dgm:spPr/>
    </dgm:pt>
    <dgm:pt modelId="{9C0D47DB-0366-8349-AE7D-E1E03614F288}" type="pres">
      <dgm:prSet presAssocID="{484AE9F6-F5DF-ED4C-951E-3C69D4C2B291}" presName="hierChild5" presStyleCnt="0"/>
      <dgm:spPr/>
    </dgm:pt>
    <dgm:pt modelId="{167016A0-139B-4F43-9F06-3FF7316C488A}" type="pres">
      <dgm:prSet presAssocID="{E4DD4852-2A0D-AB40-BD4F-26EAF86C30D5}" presName="hierChild5" presStyleCnt="0"/>
      <dgm:spPr/>
      <dgm:t>
        <a:bodyPr/>
        <a:lstStyle/>
        <a:p>
          <a:endParaRPr lang="en-US"/>
        </a:p>
      </dgm:t>
    </dgm:pt>
    <dgm:pt modelId="{291B2B14-E0A9-804C-A1B7-1BD25C5B5878}" type="pres">
      <dgm:prSet presAssocID="{DC7FAC28-BFF9-034F-8642-758AF31920C5}" presName="Name37" presStyleLbl="parChTrans1D2" presStyleIdx="1" presStyleCnt="5"/>
      <dgm:spPr/>
      <dgm:t>
        <a:bodyPr/>
        <a:lstStyle/>
        <a:p>
          <a:endParaRPr lang="en-US"/>
        </a:p>
      </dgm:t>
    </dgm:pt>
    <dgm:pt modelId="{05D112D2-ABFF-0B4F-B233-F38CEAD4F527}" type="pres">
      <dgm:prSet presAssocID="{0F2DE9CE-21D6-FD45-B56C-E7648D8A3258}" presName="hierRoot2" presStyleCnt="0">
        <dgm:presLayoutVars>
          <dgm:hierBranch val="init"/>
        </dgm:presLayoutVars>
      </dgm:prSet>
      <dgm:spPr/>
      <dgm:t>
        <a:bodyPr/>
        <a:lstStyle/>
        <a:p>
          <a:endParaRPr lang="en-US"/>
        </a:p>
      </dgm:t>
    </dgm:pt>
    <dgm:pt modelId="{F29E9A0E-58B4-B441-903A-FE90273325CC}" type="pres">
      <dgm:prSet presAssocID="{0F2DE9CE-21D6-FD45-B56C-E7648D8A3258}" presName="rootComposite" presStyleCnt="0"/>
      <dgm:spPr/>
      <dgm:t>
        <a:bodyPr/>
        <a:lstStyle/>
        <a:p>
          <a:endParaRPr lang="en-US"/>
        </a:p>
      </dgm:t>
    </dgm:pt>
    <dgm:pt modelId="{A5E6A68B-FF55-A047-AB87-823DA5B56934}" type="pres">
      <dgm:prSet presAssocID="{0F2DE9CE-21D6-FD45-B56C-E7648D8A3258}" presName="rootText" presStyleLbl="node2" presStyleIdx="1" presStyleCnt="5">
        <dgm:presLayoutVars>
          <dgm:chPref val="3"/>
        </dgm:presLayoutVars>
      </dgm:prSet>
      <dgm:spPr/>
      <dgm:t>
        <a:bodyPr/>
        <a:lstStyle/>
        <a:p>
          <a:endParaRPr lang="en-US"/>
        </a:p>
      </dgm:t>
    </dgm:pt>
    <dgm:pt modelId="{AD75BCCD-2EC7-714E-8302-48FF5AB85196}" type="pres">
      <dgm:prSet presAssocID="{0F2DE9CE-21D6-FD45-B56C-E7648D8A3258}" presName="rootConnector" presStyleLbl="node2" presStyleIdx="1" presStyleCnt="5"/>
      <dgm:spPr/>
      <dgm:t>
        <a:bodyPr/>
        <a:lstStyle/>
        <a:p>
          <a:endParaRPr lang="en-US"/>
        </a:p>
      </dgm:t>
    </dgm:pt>
    <dgm:pt modelId="{09018F79-6811-4845-888A-2CFFC2CEA139}" type="pres">
      <dgm:prSet presAssocID="{0F2DE9CE-21D6-FD45-B56C-E7648D8A3258}" presName="hierChild4" presStyleCnt="0"/>
      <dgm:spPr/>
      <dgm:t>
        <a:bodyPr/>
        <a:lstStyle/>
        <a:p>
          <a:endParaRPr lang="en-US"/>
        </a:p>
      </dgm:t>
    </dgm:pt>
    <dgm:pt modelId="{0185DABD-7104-8D48-8057-996459BAD0C9}" type="pres">
      <dgm:prSet presAssocID="{83D10CBF-9304-574F-9B67-708B144F69D2}" presName="Name37" presStyleLbl="parChTrans1D3" presStyleIdx="4" presStyleCnt="16"/>
      <dgm:spPr/>
      <dgm:t>
        <a:bodyPr/>
        <a:lstStyle/>
        <a:p>
          <a:endParaRPr lang="en-US"/>
        </a:p>
      </dgm:t>
    </dgm:pt>
    <dgm:pt modelId="{B5420508-9024-3447-B757-70D64B055BC7}" type="pres">
      <dgm:prSet presAssocID="{E4C25A15-388F-7949-9473-CE87F0902CF4}" presName="hierRoot2" presStyleCnt="0">
        <dgm:presLayoutVars>
          <dgm:hierBranch val="init"/>
        </dgm:presLayoutVars>
      </dgm:prSet>
      <dgm:spPr/>
      <dgm:t>
        <a:bodyPr/>
        <a:lstStyle/>
        <a:p>
          <a:endParaRPr lang="en-US"/>
        </a:p>
      </dgm:t>
    </dgm:pt>
    <dgm:pt modelId="{808952D0-1201-F145-9FED-46977BA61AD4}" type="pres">
      <dgm:prSet presAssocID="{E4C25A15-388F-7949-9473-CE87F0902CF4}" presName="rootComposite" presStyleCnt="0"/>
      <dgm:spPr/>
      <dgm:t>
        <a:bodyPr/>
        <a:lstStyle/>
        <a:p>
          <a:endParaRPr lang="en-US"/>
        </a:p>
      </dgm:t>
    </dgm:pt>
    <dgm:pt modelId="{24424AAC-D3AE-264C-A631-457B8B65E025}" type="pres">
      <dgm:prSet presAssocID="{E4C25A15-388F-7949-9473-CE87F0902CF4}" presName="rootText" presStyleLbl="node3" presStyleIdx="4" presStyleCnt="16">
        <dgm:presLayoutVars>
          <dgm:chPref val="3"/>
        </dgm:presLayoutVars>
      </dgm:prSet>
      <dgm:spPr/>
      <dgm:t>
        <a:bodyPr/>
        <a:lstStyle/>
        <a:p>
          <a:endParaRPr lang="en-US"/>
        </a:p>
      </dgm:t>
    </dgm:pt>
    <dgm:pt modelId="{C908076A-7259-E44F-8A49-5102B0361B07}" type="pres">
      <dgm:prSet presAssocID="{E4C25A15-388F-7949-9473-CE87F0902CF4}" presName="rootConnector" presStyleLbl="node3" presStyleIdx="4" presStyleCnt="16"/>
      <dgm:spPr/>
      <dgm:t>
        <a:bodyPr/>
        <a:lstStyle/>
        <a:p>
          <a:endParaRPr lang="en-US"/>
        </a:p>
      </dgm:t>
    </dgm:pt>
    <dgm:pt modelId="{C0BD77F9-241F-A14C-AC8F-4F470438A540}" type="pres">
      <dgm:prSet presAssocID="{E4C25A15-388F-7949-9473-CE87F0902CF4}" presName="hierChild4" presStyleCnt="0"/>
      <dgm:spPr/>
      <dgm:t>
        <a:bodyPr/>
        <a:lstStyle/>
        <a:p>
          <a:endParaRPr lang="en-US"/>
        </a:p>
      </dgm:t>
    </dgm:pt>
    <dgm:pt modelId="{66095D5B-AD54-4E46-9E16-05EE07E73920}" type="pres">
      <dgm:prSet presAssocID="{E4C25A15-388F-7949-9473-CE87F0902CF4}" presName="hierChild5" presStyleCnt="0"/>
      <dgm:spPr/>
      <dgm:t>
        <a:bodyPr/>
        <a:lstStyle/>
        <a:p>
          <a:endParaRPr lang="en-US"/>
        </a:p>
      </dgm:t>
    </dgm:pt>
    <dgm:pt modelId="{049F9E81-E8A3-DB40-93B7-96FEC5CCE0EB}" type="pres">
      <dgm:prSet presAssocID="{B3CCFB58-7B81-8D43-9BD9-75CA5B2A9070}" presName="Name37" presStyleLbl="parChTrans1D3" presStyleIdx="5" presStyleCnt="16"/>
      <dgm:spPr/>
      <dgm:t>
        <a:bodyPr/>
        <a:lstStyle/>
        <a:p>
          <a:endParaRPr lang="en-US"/>
        </a:p>
      </dgm:t>
    </dgm:pt>
    <dgm:pt modelId="{A754B8B0-BE93-4140-9197-952FD31B0CAA}" type="pres">
      <dgm:prSet presAssocID="{52A28F78-2906-2742-8AE8-45DA5613603B}" presName="hierRoot2" presStyleCnt="0">
        <dgm:presLayoutVars>
          <dgm:hierBranch val="init"/>
        </dgm:presLayoutVars>
      </dgm:prSet>
      <dgm:spPr/>
      <dgm:t>
        <a:bodyPr/>
        <a:lstStyle/>
        <a:p>
          <a:endParaRPr lang="en-US"/>
        </a:p>
      </dgm:t>
    </dgm:pt>
    <dgm:pt modelId="{E51ABA4F-6FDC-F14E-94C9-3474D06B8E3F}" type="pres">
      <dgm:prSet presAssocID="{52A28F78-2906-2742-8AE8-45DA5613603B}" presName="rootComposite" presStyleCnt="0"/>
      <dgm:spPr/>
      <dgm:t>
        <a:bodyPr/>
        <a:lstStyle/>
        <a:p>
          <a:endParaRPr lang="en-US"/>
        </a:p>
      </dgm:t>
    </dgm:pt>
    <dgm:pt modelId="{50D0E0DD-B8E9-8041-928C-849148C9C26C}" type="pres">
      <dgm:prSet presAssocID="{52A28F78-2906-2742-8AE8-45DA5613603B}" presName="rootText" presStyleLbl="node3" presStyleIdx="5" presStyleCnt="16">
        <dgm:presLayoutVars>
          <dgm:chPref val="3"/>
        </dgm:presLayoutVars>
      </dgm:prSet>
      <dgm:spPr/>
      <dgm:t>
        <a:bodyPr/>
        <a:lstStyle/>
        <a:p>
          <a:endParaRPr lang="en-US"/>
        </a:p>
      </dgm:t>
    </dgm:pt>
    <dgm:pt modelId="{D0C343E2-FA35-3642-AAD9-79AFA4F8A93E}" type="pres">
      <dgm:prSet presAssocID="{52A28F78-2906-2742-8AE8-45DA5613603B}" presName="rootConnector" presStyleLbl="node3" presStyleIdx="5" presStyleCnt="16"/>
      <dgm:spPr/>
      <dgm:t>
        <a:bodyPr/>
        <a:lstStyle/>
        <a:p>
          <a:endParaRPr lang="en-US"/>
        </a:p>
      </dgm:t>
    </dgm:pt>
    <dgm:pt modelId="{DA8F361A-FDCA-6341-BD01-EF1500FFE744}" type="pres">
      <dgm:prSet presAssocID="{52A28F78-2906-2742-8AE8-45DA5613603B}" presName="hierChild4" presStyleCnt="0"/>
      <dgm:spPr/>
      <dgm:t>
        <a:bodyPr/>
        <a:lstStyle/>
        <a:p>
          <a:endParaRPr lang="en-US"/>
        </a:p>
      </dgm:t>
    </dgm:pt>
    <dgm:pt modelId="{CBF76265-B2D6-CD44-8450-D0CE3B7087F8}" type="pres">
      <dgm:prSet presAssocID="{52A28F78-2906-2742-8AE8-45DA5613603B}" presName="hierChild5" presStyleCnt="0"/>
      <dgm:spPr/>
      <dgm:t>
        <a:bodyPr/>
        <a:lstStyle/>
        <a:p>
          <a:endParaRPr lang="en-US"/>
        </a:p>
      </dgm:t>
    </dgm:pt>
    <dgm:pt modelId="{7B941555-3F1B-894A-9A65-4B2887732008}" type="pres">
      <dgm:prSet presAssocID="{06C28FAD-CC29-9449-A0E5-A3707B636B7C}" presName="Name37" presStyleLbl="parChTrans1D3" presStyleIdx="6" presStyleCnt="16"/>
      <dgm:spPr/>
      <dgm:t>
        <a:bodyPr/>
        <a:lstStyle/>
        <a:p>
          <a:endParaRPr lang="en-US"/>
        </a:p>
      </dgm:t>
    </dgm:pt>
    <dgm:pt modelId="{E11392A1-DD23-EA4C-8267-51DD9659662B}" type="pres">
      <dgm:prSet presAssocID="{B0254F2F-88B9-E94B-BCF2-D894B01416B3}" presName="hierRoot2" presStyleCnt="0">
        <dgm:presLayoutVars>
          <dgm:hierBranch val="init"/>
        </dgm:presLayoutVars>
      </dgm:prSet>
      <dgm:spPr/>
      <dgm:t>
        <a:bodyPr/>
        <a:lstStyle/>
        <a:p>
          <a:endParaRPr lang="en-US"/>
        </a:p>
      </dgm:t>
    </dgm:pt>
    <dgm:pt modelId="{797B3554-2C0D-BB4C-8EAF-4F56ED1D04CF}" type="pres">
      <dgm:prSet presAssocID="{B0254F2F-88B9-E94B-BCF2-D894B01416B3}" presName="rootComposite" presStyleCnt="0"/>
      <dgm:spPr/>
      <dgm:t>
        <a:bodyPr/>
        <a:lstStyle/>
        <a:p>
          <a:endParaRPr lang="en-US"/>
        </a:p>
      </dgm:t>
    </dgm:pt>
    <dgm:pt modelId="{386F3E20-3208-2F4D-BD5D-E45EA86A5AC8}" type="pres">
      <dgm:prSet presAssocID="{B0254F2F-88B9-E94B-BCF2-D894B01416B3}" presName="rootText" presStyleLbl="node3" presStyleIdx="6" presStyleCnt="16">
        <dgm:presLayoutVars>
          <dgm:chPref val="3"/>
        </dgm:presLayoutVars>
      </dgm:prSet>
      <dgm:spPr/>
      <dgm:t>
        <a:bodyPr/>
        <a:lstStyle/>
        <a:p>
          <a:endParaRPr lang="en-US"/>
        </a:p>
      </dgm:t>
    </dgm:pt>
    <dgm:pt modelId="{EC882B6E-3210-F247-983D-180819CC0754}" type="pres">
      <dgm:prSet presAssocID="{B0254F2F-88B9-E94B-BCF2-D894B01416B3}" presName="rootConnector" presStyleLbl="node3" presStyleIdx="6" presStyleCnt="16"/>
      <dgm:spPr/>
      <dgm:t>
        <a:bodyPr/>
        <a:lstStyle/>
        <a:p>
          <a:endParaRPr lang="en-US"/>
        </a:p>
      </dgm:t>
    </dgm:pt>
    <dgm:pt modelId="{2A04C175-E23F-7E42-9DA9-EA0E2E754BF7}" type="pres">
      <dgm:prSet presAssocID="{B0254F2F-88B9-E94B-BCF2-D894B01416B3}" presName="hierChild4" presStyleCnt="0"/>
      <dgm:spPr/>
      <dgm:t>
        <a:bodyPr/>
        <a:lstStyle/>
        <a:p>
          <a:endParaRPr lang="en-US"/>
        </a:p>
      </dgm:t>
    </dgm:pt>
    <dgm:pt modelId="{787D38C3-4999-F94D-8D7E-127AD3A9BF8E}" type="pres">
      <dgm:prSet presAssocID="{B0254F2F-88B9-E94B-BCF2-D894B01416B3}" presName="hierChild5" presStyleCnt="0"/>
      <dgm:spPr/>
      <dgm:t>
        <a:bodyPr/>
        <a:lstStyle/>
        <a:p>
          <a:endParaRPr lang="en-US"/>
        </a:p>
      </dgm:t>
    </dgm:pt>
    <dgm:pt modelId="{8C7F6F37-A8BE-7949-8397-7B5DCD805534}" type="pres">
      <dgm:prSet presAssocID="{6BCEC469-3033-5B4D-A526-CAFF76976A3C}" presName="Name37" presStyleLbl="parChTrans1D3" presStyleIdx="7" presStyleCnt="16"/>
      <dgm:spPr/>
      <dgm:t>
        <a:bodyPr/>
        <a:lstStyle/>
        <a:p>
          <a:endParaRPr lang="en-US"/>
        </a:p>
      </dgm:t>
    </dgm:pt>
    <dgm:pt modelId="{6B10A9EB-C4BB-CB40-97AF-8F92C75AF4B8}" type="pres">
      <dgm:prSet presAssocID="{800E8762-9EB5-944B-8D7E-6F89024A9A3D}" presName="hierRoot2" presStyleCnt="0">
        <dgm:presLayoutVars>
          <dgm:hierBranch val="init"/>
        </dgm:presLayoutVars>
      </dgm:prSet>
      <dgm:spPr/>
      <dgm:t>
        <a:bodyPr/>
        <a:lstStyle/>
        <a:p>
          <a:endParaRPr lang="en-US"/>
        </a:p>
      </dgm:t>
    </dgm:pt>
    <dgm:pt modelId="{6A219AC4-F526-404A-BA06-2B2984CDCDF3}" type="pres">
      <dgm:prSet presAssocID="{800E8762-9EB5-944B-8D7E-6F89024A9A3D}" presName="rootComposite" presStyleCnt="0"/>
      <dgm:spPr/>
      <dgm:t>
        <a:bodyPr/>
        <a:lstStyle/>
        <a:p>
          <a:endParaRPr lang="en-US"/>
        </a:p>
      </dgm:t>
    </dgm:pt>
    <dgm:pt modelId="{434C7264-FEEE-3144-AD5F-7C36FC8455F4}" type="pres">
      <dgm:prSet presAssocID="{800E8762-9EB5-944B-8D7E-6F89024A9A3D}" presName="rootText" presStyleLbl="node3" presStyleIdx="7" presStyleCnt="16">
        <dgm:presLayoutVars>
          <dgm:chPref val="3"/>
        </dgm:presLayoutVars>
      </dgm:prSet>
      <dgm:spPr/>
      <dgm:t>
        <a:bodyPr/>
        <a:lstStyle/>
        <a:p>
          <a:endParaRPr lang="en-US"/>
        </a:p>
      </dgm:t>
    </dgm:pt>
    <dgm:pt modelId="{3E316FA2-73AD-174C-9EC1-1B2FC218DD29}" type="pres">
      <dgm:prSet presAssocID="{800E8762-9EB5-944B-8D7E-6F89024A9A3D}" presName="rootConnector" presStyleLbl="node3" presStyleIdx="7" presStyleCnt="16"/>
      <dgm:spPr/>
      <dgm:t>
        <a:bodyPr/>
        <a:lstStyle/>
        <a:p>
          <a:endParaRPr lang="en-US"/>
        </a:p>
      </dgm:t>
    </dgm:pt>
    <dgm:pt modelId="{AF1EC241-B851-174A-AF1F-51524982DE95}" type="pres">
      <dgm:prSet presAssocID="{800E8762-9EB5-944B-8D7E-6F89024A9A3D}" presName="hierChild4" presStyleCnt="0"/>
      <dgm:spPr/>
      <dgm:t>
        <a:bodyPr/>
        <a:lstStyle/>
        <a:p>
          <a:endParaRPr lang="en-US"/>
        </a:p>
      </dgm:t>
    </dgm:pt>
    <dgm:pt modelId="{D1D694FB-C4DC-0641-AC69-7B97F65C6C08}" type="pres">
      <dgm:prSet presAssocID="{800E8762-9EB5-944B-8D7E-6F89024A9A3D}" presName="hierChild5" presStyleCnt="0"/>
      <dgm:spPr/>
      <dgm:t>
        <a:bodyPr/>
        <a:lstStyle/>
        <a:p>
          <a:endParaRPr lang="en-US"/>
        </a:p>
      </dgm:t>
    </dgm:pt>
    <dgm:pt modelId="{0A8BAFCC-6419-2640-B0A9-7E72E5C3B106}" type="pres">
      <dgm:prSet presAssocID="{0F2DE9CE-21D6-FD45-B56C-E7648D8A3258}" presName="hierChild5" presStyleCnt="0"/>
      <dgm:spPr/>
      <dgm:t>
        <a:bodyPr/>
        <a:lstStyle/>
        <a:p>
          <a:endParaRPr lang="en-US"/>
        </a:p>
      </dgm:t>
    </dgm:pt>
    <dgm:pt modelId="{9E006477-3E1E-7D4E-8D9A-F2580A298998}" type="pres">
      <dgm:prSet presAssocID="{3CCA6A0A-98A9-8648-AFA9-F3B5F33BDC0A}" presName="Name37" presStyleLbl="parChTrans1D2" presStyleIdx="2" presStyleCnt="5"/>
      <dgm:spPr/>
      <dgm:t>
        <a:bodyPr/>
        <a:lstStyle/>
        <a:p>
          <a:endParaRPr lang="en-US"/>
        </a:p>
      </dgm:t>
    </dgm:pt>
    <dgm:pt modelId="{C7E67847-056B-8342-B8AA-C460CB2E47AB}" type="pres">
      <dgm:prSet presAssocID="{247583C4-09C6-8F4A-A9CF-9B4ADAC93FE9}" presName="hierRoot2" presStyleCnt="0">
        <dgm:presLayoutVars>
          <dgm:hierBranch val="init"/>
        </dgm:presLayoutVars>
      </dgm:prSet>
      <dgm:spPr/>
      <dgm:t>
        <a:bodyPr/>
        <a:lstStyle/>
        <a:p>
          <a:endParaRPr lang="en-US"/>
        </a:p>
      </dgm:t>
    </dgm:pt>
    <dgm:pt modelId="{DD6B63CA-1392-3D44-80FB-1C202580C3ED}" type="pres">
      <dgm:prSet presAssocID="{247583C4-09C6-8F4A-A9CF-9B4ADAC93FE9}" presName="rootComposite" presStyleCnt="0"/>
      <dgm:spPr/>
      <dgm:t>
        <a:bodyPr/>
        <a:lstStyle/>
        <a:p>
          <a:endParaRPr lang="en-US"/>
        </a:p>
      </dgm:t>
    </dgm:pt>
    <dgm:pt modelId="{1A33936A-AA36-1740-96AE-B064FAD4CFD9}" type="pres">
      <dgm:prSet presAssocID="{247583C4-09C6-8F4A-A9CF-9B4ADAC93FE9}" presName="rootText" presStyleLbl="node2" presStyleIdx="2" presStyleCnt="5">
        <dgm:presLayoutVars>
          <dgm:chPref val="3"/>
        </dgm:presLayoutVars>
      </dgm:prSet>
      <dgm:spPr/>
      <dgm:t>
        <a:bodyPr/>
        <a:lstStyle/>
        <a:p>
          <a:endParaRPr lang="en-US"/>
        </a:p>
      </dgm:t>
    </dgm:pt>
    <dgm:pt modelId="{2AE28D2B-EBB0-9542-B056-D87C2BE22E9C}" type="pres">
      <dgm:prSet presAssocID="{247583C4-09C6-8F4A-A9CF-9B4ADAC93FE9}" presName="rootConnector" presStyleLbl="node2" presStyleIdx="2" presStyleCnt="5"/>
      <dgm:spPr/>
      <dgm:t>
        <a:bodyPr/>
        <a:lstStyle/>
        <a:p>
          <a:endParaRPr lang="en-US"/>
        </a:p>
      </dgm:t>
    </dgm:pt>
    <dgm:pt modelId="{3C9964F5-82C5-D346-BD8C-2F5FD0E3FEC9}" type="pres">
      <dgm:prSet presAssocID="{247583C4-09C6-8F4A-A9CF-9B4ADAC93FE9}" presName="hierChild4" presStyleCnt="0"/>
      <dgm:spPr/>
      <dgm:t>
        <a:bodyPr/>
        <a:lstStyle/>
        <a:p>
          <a:endParaRPr lang="en-US"/>
        </a:p>
      </dgm:t>
    </dgm:pt>
    <dgm:pt modelId="{802C4729-F60B-C942-9A66-5BB9C326F2D7}" type="pres">
      <dgm:prSet presAssocID="{9216490C-84DB-EB4E-8F3D-776EAF1BA276}" presName="Name37" presStyleLbl="parChTrans1D3" presStyleIdx="8" presStyleCnt="16"/>
      <dgm:spPr/>
      <dgm:t>
        <a:bodyPr/>
        <a:lstStyle/>
        <a:p>
          <a:endParaRPr lang="en-US"/>
        </a:p>
      </dgm:t>
    </dgm:pt>
    <dgm:pt modelId="{D0D88231-F364-224C-8C5C-44CC1982FC57}" type="pres">
      <dgm:prSet presAssocID="{BD308A16-9E01-AE4C-979C-AE4F67B2E362}" presName="hierRoot2" presStyleCnt="0">
        <dgm:presLayoutVars>
          <dgm:hierBranch val="init"/>
        </dgm:presLayoutVars>
      </dgm:prSet>
      <dgm:spPr/>
      <dgm:t>
        <a:bodyPr/>
        <a:lstStyle/>
        <a:p>
          <a:endParaRPr lang="en-US"/>
        </a:p>
      </dgm:t>
    </dgm:pt>
    <dgm:pt modelId="{A61A8F42-110E-9544-BD06-2FBA86AD531F}" type="pres">
      <dgm:prSet presAssocID="{BD308A16-9E01-AE4C-979C-AE4F67B2E362}" presName="rootComposite" presStyleCnt="0"/>
      <dgm:spPr/>
      <dgm:t>
        <a:bodyPr/>
        <a:lstStyle/>
        <a:p>
          <a:endParaRPr lang="en-US"/>
        </a:p>
      </dgm:t>
    </dgm:pt>
    <dgm:pt modelId="{153F71D6-B342-BF4C-94E2-AB864DB51B30}" type="pres">
      <dgm:prSet presAssocID="{BD308A16-9E01-AE4C-979C-AE4F67B2E362}" presName="rootText" presStyleLbl="node3" presStyleIdx="8" presStyleCnt="16">
        <dgm:presLayoutVars>
          <dgm:chPref val="3"/>
        </dgm:presLayoutVars>
      </dgm:prSet>
      <dgm:spPr/>
      <dgm:t>
        <a:bodyPr/>
        <a:lstStyle/>
        <a:p>
          <a:endParaRPr lang="en-US"/>
        </a:p>
      </dgm:t>
    </dgm:pt>
    <dgm:pt modelId="{562C9DDF-2955-5C45-8040-F4AD77B27265}" type="pres">
      <dgm:prSet presAssocID="{BD308A16-9E01-AE4C-979C-AE4F67B2E362}" presName="rootConnector" presStyleLbl="node3" presStyleIdx="8" presStyleCnt="16"/>
      <dgm:spPr/>
      <dgm:t>
        <a:bodyPr/>
        <a:lstStyle/>
        <a:p>
          <a:endParaRPr lang="en-US"/>
        </a:p>
      </dgm:t>
    </dgm:pt>
    <dgm:pt modelId="{C46F37D1-10D0-6248-B072-A9107C9DAF9A}" type="pres">
      <dgm:prSet presAssocID="{BD308A16-9E01-AE4C-979C-AE4F67B2E362}" presName="hierChild4" presStyleCnt="0"/>
      <dgm:spPr/>
      <dgm:t>
        <a:bodyPr/>
        <a:lstStyle/>
        <a:p>
          <a:endParaRPr lang="en-US"/>
        </a:p>
      </dgm:t>
    </dgm:pt>
    <dgm:pt modelId="{C411E3C6-4849-084D-A902-0F730A0F104B}" type="pres">
      <dgm:prSet presAssocID="{BD308A16-9E01-AE4C-979C-AE4F67B2E362}" presName="hierChild5" presStyleCnt="0"/>
      <dgm:spPr/>
      <dgm:t>
        <a:bodyPr/>
        <a:lstStyle/>
        <a:p>
          <a:endParaRPr lang="en-US"/>
        </a:p>
      </dgm:t>
    </dgm:pt>
    <dgm:pt modelId="{1BACA60E-F776-6547-8DD3-7BD1E2D0E232}" type="pres">
      <dgm:prSet presAssocID="{5AE3068F-B796-7148-9091-2A202239D4DE}" presName="Name37" presStyleLbl="parChTrans1D3" presStyleIdx="9" presStyleCnt="16"/>
      <dgm:spPr/>
      <dgm:t>
        <a:bodyPr/>
        <a:lstStyle/>
        <a:p>
          <a:endParaRPr lang="en-US"/>
        </a:p>
      </dgm:t>
    </dgm:pt>
    <dgm:pt modelId="{A195ABC2-22BB-6D4B-A496-3D14361CB097}" type="pres">
      <dgm:prSet presAssocID="{470E0423-86DE-DB4E-AAA1-E803D0D54FDA}" presName="hierRoot2" presStyleCnt="0">
        <dgm:presLayoutVars>
          <dgm:hierBranch val="init"/>
        </dgm:presLayoutVars>
      </dgm:prSet>
      <dgm:spPr/>
      <dgm:t>
        <a:bodyPr/>
        <a:lstStyle/>
        <a:p>
          <a:endParaRPr lang="en-US"/>
        </a:p>
      </dgm:t>
    </dgm:pt>
    <dgm:pt modelId="{BDD4822B-5880-1941-BED1-70F917262BBD}" type="pres">
      <dgm:prSet presAssocID="{470E0423-86DE-DB4E-AAA1-E803D0D54FDA}" presName="rootComposite" presStyleCnt="0"/>
      <dgm:spPr/>
      <dgm:t>
        <a:bodyPr/>
        <a:lstStyle/>
        <a:p>
          <a:endParaRPr lang="en-US"/>
        </a:p>
      </dgm:t>
    </dgm:pt>
    <dgm:pt modelId="{A0E57B46-03E1-4A4B-8703-4AF3DC7CFDDB}" type="pres">
      <dgm:prSet presAssocID="{470E0423-86DE-DB4E-AAA1-E803D0D54FDA}" presName="rootText" presStyleLbl="node3" presStyleIdx="9" presStyleCnt="16">
        <dgm:presLayoutVars>
          <dgm:chPref val="3"/>
        </dgm:presLayoutVars>
      </dgm:prSet>
      <dgm:spPr/>
      <dgm:t>
        <a:bodyPr/>
        <a:lstStyle/>
        <a:p>
          <a:endParaRPr lang="en-US"/>
        </a:p>
      </dgm:t>
    </dgm:pt>
    <dgm:pt modelId="{62C06F57-EEE6-1042-8AFF-AF58ABB3436F}" type="pres">
      <dgm:prSet presAssocID="{470E0423-86DE-DB4E-AAA1-E803D0D54FDA}" presName="rootConnector" presStyleLbl="node3" presStyleIdx="9" presStyleCnt="16"/>
      <dgm:spPr/>
      <dgm:t>
        <a:bodyPr/>
        <a:lstStyle/>
        <a:p>
          <a:endParaRPr lang="en-US"/>
        </a:p>
      </dgm:t>
    </dgm:pt>
    <dgm:pt modelId="{06373FEA-1CE8-2244-A5AD-E871B96940CD}" type="pres">
      <dgm:prSet presAssocID="{470E0423-86DE-DB4E-AAA1-E803D0D54FDA}" presName="hierChild4" presStyleCnt="0"/>
      <dgm:spPr/>
      <dgm:t>
        <a:bodyPr/>
        <a:lstStyle/>
        <a:p>
          <a:endParaRPr lang="en-US"/>
        </a:p>
      </dgm:t>
    </dgm:pt>
    <dgm:pt modelId="{832AD19D-8E9C-E34C-9E23-3FD849485F20}" type="pres">
      <dgm:prSet presAssocID="{470E0423-86DE-DB4E-AAA1-E803D0D54FDA}" presName="hierChild5" presStyleCnt="0"/>
      <dgm:spPr/>
      <dgm:t>
        <a:bodyPr/>
        <a:lstStyle/>
        <a:p>
          <a:endParaRPr lang="en-US"/>
        </a:p>
      </dgm:t>
    </dgm:pt>
    <dgm:pt modelId="{6E6E48C6-80C3-0948-84CB-F6B7102C4E22}" type="pres">
      <dgm:prSet presAssocID="{E5DFE158-AF8C-CB48-86B3-8A85D835F531}" presName="Name37" presStyleLbl="parChTrans1D3" presStyleIdx="10" presStyleCnt="16"/>
      <dgm:spPr/>
      <dgm:t>
        <a:bodyPr/>
        <a:lstStyle/>
        <a:p>
          <a:endParaRPr lang="en-US"/>
        </a:p>
      </dgm:t>
    </dgm:pt>
    <dgm:pt modelId="{15983FC4-57A8-B147-8067-425211A80FF3}" type="pres">
      <dgm:prSet presAssocID="{631D47D3-3E5A-4D4D-BF13-5455F6C0F185}" presName="hierRoot2" presStyleCnt="0">
        <dgm:presLayoutVars>
          <dgm:hierBranch val="init"/>
        </dgm:presLayoutVars>
      </dgm:prSet>
      <dgm:spPr/>
      <dgm:t>
        <a:bodyPr/>
        <a:lstStyle/>
        <a:p>
          <a:endParaRPr lang="en-US"/>
        </a:p>
      </dgm:t>
    </dgm:pt>
    <dgm:pt modelId="{60A94D43-A866-A44C-93F5-44710A74CC19}" type="pres">
      <dgm:prSet presAssocID="{631D47D3-3E5A-4D4D-BF13-5455F6C0F185}" presName="rootComposite" presStyleCnt="0"/>
      <dgm:spPr/>
      <dgm:t>
        <a:bodyPr/>
        <a:lstStyle/>
        <a:p>
          <a:endParaRPr lang="en-US"/>
        </a:p>
      </dgm:t>
    </dgm:pt>
    <dgm:pt modelId="{3FC2FB20-0DD4-BA42-AB5C-CCEB2FCCDFF6}" type="pres">
      <dgm:prSet presAssocID="{631D47D3-3E5A-4D4D-BF13-5455F6C0F185}" presName="rootText" presStyleLbl="node3" presStyleIdx="10" presStyleCnt="16">
        <dgm:presLayoutVars>
          <dgm:chPref val="3"/>
        </dgm:presLayoutVars>
      </dgm:prSet>
      <dgm:spPr/>
      <dgm:t>
        <a:bodyPr/>
        <a:lstStyle/>
        <a:p>
          <a:endParaRPr lang="en-US"/>
        </a:p>
      </dgm:t>
    </dgm:pt>
    <dgm:pt modelId="{FAF16A60-71F7-2D4B-B0F5-D213B198810B}" type="pres">
      <dgm:prSet presAssocID="{631D47D3-3E5A-4D4D-BF13-5455F6C0F185}" presName="rootConnector" presStyleLbl="node3" presStyleIdx="10" presStyleCnt="16"/>
      <dgm:spPr/>
      <dgm:t>
        <a:bodyPr/>
        <a:lstStyle/>
        <a:p>
          <a:endParaRPr lang="en-US"/>
        </a:p>
      </dgm:t>
    </dgm:pt>
    <dgm:pt modelId="{00ADBD5D-B3C1-4340-908C-2C09907A5651}" type="pres">
      <dgm:prSet presAssocID="{631D47D3-3E5A-4D4D-BF13-5455F6C0F185}" presName="hierChild4" presStyleCnt="0"/>
      <dgm:spPr/>
      <dgm:t>
        <a:bodyPr/>
        <a:lstStyle/>
        <a:p>
          <a:endParaRPr lang="en-US"/>
        </a:p>
      </dgm:t>
    </dgm:pt>
    <dgm:pt modelId="{7575CA3B-2B9F-9C4F-80D7-1B470FCDA4AE}" type="pres">
      <dgm:prSet presAssocID="{631D47D3-3E5A-4D4D-BF13-5455F6C0F185}" presName="hierChild5" presStyleCnt="0"/>
      <dgm:spPr/>
      <dgm:t>
        <a:bodyPr/>
        <a:lstStyle/>
        <a:p>
          <a:endParaRPr lang="en-US"/>
        </a:p>
      </dgm:t>
    </dgm:pt>
    <dgm:pt modelId="{E9FC3223-29F9-8145-9730-735BE0DE2A29}" type="pres">
      <dgm:prSet presAssocID="{247583C4-09C6-8F4A-A9CF-9B4ADAC93FE9}" presName="hierChild5" presStyleCnt="0"/>
      <dgm:spPr/>
      <dgm:t>
        <a:bodyPr/>
        <a:lstStyle/>
        <a:p>
          <a:endParaRPr lang="en-US"/>
        </a:p>
      </dgm:t>
    </dgm:pt>
    <dgm:pt modelId="{23CB3A51-2551-3B45-8CB0-ED02FF9767DF}" type="pres">
      <dgm:prSet presAssocID="{3C758170-221E-6743-936D-2FCF1D7BC366}" presName="Name37" presStyleLbl="parChTrans1D2" presStyleIdx="3" presStyleCnt="5"/>
      <dgm:spPr/>
      <dgm:t>
        <a:bodyPr/>
        <a:lstStyle/>
        <a:p>
          <a:endParaRPr lang="en-US"/>
        </a:p>
      </dgm:t>
    </dgm:pt>
    <dgm:pt modelId="{972BF446-3B28-7F49-A1F0-B33CEC2F30FC}" type="pres">
      <dgm:prSet presAssocID="{36539ADD-E025-A64D-A72F-E29A0788FFF0}" presName="hierRoot2" presStyleCnt="0">
        <dgm:presLayoutVars>
          <dgm:hierBranch val="init"/>
        </dgm:presLayoutVars>
      </dgm:prSet>
      <dgm:spPr/>
      <dgm:t>
        <a:bodyPr/>
        <a:lstStyle/>
        <a:p>
          <a:endParaRPr lang="en-US"/>
        </a:p>
      </dgm:t>
    </dgm:pt>
    <dgm:pt modelId="{EC39D6CE-81F3-C147-B142-19C35B7A6765}" type="pres">
      <dgm:prSet presAssocID="{36539ADD-E025-A64D-A72F-E29A0788FFF0}" presName="rootComposite" presStyleCnt="0"/>
      <dgm:spPr/>
      <dgm:t>
        <a:bodyPr/>
        <a:lstStyle/>
        <a:p>
          <a:endParaRPr lang="en-US"/>
        </a:p>
      </dgm:t>
    </dgm:pt>
    <dgm:pt modelId="{326D39B9-7167-5943-B348-2B7BB8B6D060}" type="pres">
      <dgm:prSet presAssocID="{36539ADD-E025-A64D-A72F-E29A0788FFF0}" presName="rootText" presStyleLbl="node2" presStyleIdx="3" presStyleCnt="5">
        <dgm:presLayoutVars>
          <dgm:chPref val="3"/>
        </dgm:presLayoutVars>
      </dgm:prSet>
      <dgm:spPr/>
      <dgm:t>
        <a:bodyPr/>
        <a:lstStyle/>
        <a:p>
          <a:endParaRPr lang="en-US"/>
        </a:p>
      </dgm:t>
    </dgm:pt>
    <dgm:pt modelId="{D951BEBE-EC1A-9B41-84D0-9C2373552AAB}" type="pres">
      <dgm:prSet presAssocID="{36539ADD-E025-A64D-A72F-E29A0788FFF0}" presName="rootConnector" presStyleLbl="node2" presStyleIdx="3" presStyleCnt="5"/>
      <dgm:spPr/>
      <dgm:t>
        <a:bodyPr/>
        <a:lstStyle/>
        <a:p>
          <a:endParaRPr lang="en-US"/>
        </a:p>
      </dgm:t>
    </dgm:pt>
    <dgm:pt modelId="{0A9A025F-AAC7-974B-A8EB-1930197127FA}" type="pres">
      <dgm:prSet presAssocID="{36539ADD-E025-A64D-A72F-E29A0788FFF0}" presName="hierChild4" presStyleCnt="0"/>
      <dgm:spPr/>
      <dgm:t>
        <a:bodyPr/>
        <a:lstStyle/>
        <a:p>
          <a:endParaRPr lang="en-US"/>
        </a:p>
      </dgm:t>
    </dgm:pt>
    <dgm:pt modelId="{A9C607A0-A3D0-0B46-BF8F-BA97F686DDE9}" type="pres">
      <dgm:prSet presAssocID="{C35F9D68-78B9-1F4E-A848-E954731C5E01}" presName="Name37" presStyleLbl="parChTrans1D3" presStyleIdx="11" presStyleCnt="16"/>
      <dgm:spPr/>
      <dgm:t>
        <a:bodyPr/>
        <a:lstStyle/>
        <a:p>
          <a:endParaRPr lang="en-US"/>
        </a:p>
      </dgm:t>
    </dgm:pt>
    <dgm:pt modelId="{DC5C2E8B-6D93-6848-9589-72673F7DE931}" type="pres">
      <dgm:prSet presAssocID="{D9F6A905-F3A1-2A46-BCEB-9037C2775835}" presName="hierRoot2" presStyleCnt="0">
        <dgm:presLayoutVars>
          <dgm:hierBranch val="init"/>
        </dgm:presLayoutVars>
      </dgm:prSet>
      <dgm:spPr/>
      <dgm:t>
        <a:bodyPr/>
        <a:lstStyle/>
        <a:p>
          <a:endParaRPr lang="en-US"/>
        </a:p>
      </dgm:t>
    </dgm:pt>
    <dgm:pt modelId="{4EA64109-3D6B-4244-A189-FC4C7C68E5D4}" type="pres">
      <dgm:prSet presAssocID="{D9F6A905-F3A1-2A46-BCEB-9037C2775835}" presName="rootComposite" presStyleCnt="0"/>
      <dgm:spPr/>
      <dgm:t>
        <a:bodyPr/>
        <a:lstStyle/>
        <a:p>
          <a:endParaRPr lang="en-US"/>
        </a:p>
      </dgm:t>
    </dgm:pt>
    <dgm:pt modelId="{668EB351-D325-F644-AA02-997336DB3D8E}" type="pres">
      <dgm:prSet presAssocID="{D9F6A905-F3A1-2A46-BCEB-9037C2775835}" presName="rootText" presStyleLbl="node3" presStyleIdx="11" presStyleCnt="16">
        <dgm:presLayoutVars>
          <dgm:chPref val="3"/>
        </dgm:presLayoutVars>
      </dgm:prSet>
      <dgm:spPr/>
      <dgm:t>
        <a:bodyPr/>
        <a:lstStyle/>
        <a:p>
          <a:endParaRPr lang="en-US"/>
        </a:p>
      </dgm:t>
    </dgm:pt>
    <dgm:pt modelId="{D0997AA1-D803-8D4E-B9B9-E32BC3D66F92}" type="pres">
      <dgm:prSet presAssocID="{D9F6A905-F3A1-2A46-BCEB-9037C2775835}" presName="rootConnector" presStyleLbl="node3" presStyleIdx="11" presStyleCnt="16"/>
      <dgm:spPr/>
      <dgm:t>
        <a:bodyPr/>
        <a:lstStyle/>
        <a:p>
          <a:endParaRPr lang="en-US"/>
        </a:p>
      </dgm:t>
    </dgm:pt>
    <dgm:pt modelId="{7F6B676F-D6DC-FE48-8F7B-E8C0E27DCE7B}" type="pres">
      <dgm:prSet presAssocID="{D9F6A905-F3A1-2A46-BCEB-9037C2775835}" presName="hierChild4" presStyleCnt="0"/>
      <dgm:spPr/>
      <dgm:t>
        <a:bodyPr/>
        <a:lstStyle/>
        <a:p>
          <a:endParaRPr lang="en-US"/>
        </a:p>
      </dgm:t>
    </dgm:pt>
    <dgm:pt modelId="{CA4C4DF5-6776-D34D-BD28-9C0213341CC6}" type="pres">
      <dgm:prSet presAssocID="{D9F6A905-F3A1-2A46-BCEB-9037C2775835}" presName="hierChild5" presStyleCnt="0"/>
      <dgm:spPr/>
      <dgm:t>
        <a:bodyPr/>
        <a:lstStyle/>
        <a:p>
          <a:endParaRPr lang="en-US"/>
        </a:p>
      </dgm:t>
    </dgm:pt>
    <dgm:pt modelId="{718144A3-D7BB-9944-9BA3-4FA2C4E6E5B5}" type="pres">
      <dgm:prSet presAssocID="{585419C6-9A97-244D-8664-6B5FD7B3B035}" presName="Name37" presStyleLbl="parChTrans1D3" presStyleIdx="12" presStyleCnt="16"/>
      <dgm:spPr/>
      <dgm:t>
        <a:bodyPr/>
        <a:lstStyle/>
        <a:p>
          <a:endParaRPr lang="en-US"/>
        </a:p>
      </dgm:t>
    </dgm:pt>
    <dgm:pt modelId="{1661DBC5-76D9-5048-A0F9-27FCD4A2C2E8}" type="pres">
      <dgm:prSet presAssocID="{57AF5284-259A-8444-A5DB-20F0494030D5}" presName="hierRoot2" presStyleCnt="0">
        <dgm:presLayoutVars>
          <dgm:hierBranch val="init"/>
        </dgm:presLayoutVars>
      </dgm:prSet>
      <dgm:spPr/>
      <dgm:t>
        <a:bodyPr/>
        <a:lstStyle/>
        <a:p>
          <a:endParaRPr lang="en-US"/>
        </a:p>
      </dgm:t>
    </dgm:pt>
    <dgm:pt modelId="{314F7552-0795-1F46-AE2D-237E47DFDE16}" type="pres">
      <dgm:prSet presAssocID="{57AF5284-259A-8444-A5DB-20F0494030D5}" presName="rootComposite" presStyleCnt="0"/>
      <dgm:spPr/>
      <dgm:t>
        <a:bodyPr/>
        <a:lstStyle/>
        <a:p>
          <a:endParaRPr lang="en-US"/>
        </a:p>
      </dgm:t>
    </dgm:pt>
    <dgm:pt modelId="{C758E4CC-B833-5742-95B3-A40A17B6C252}" type="pres">
      <dgm:prSet presAssocID="{57AF5284-259A-8444-A5DB-20F0494030D5}" presName="rootText" presStyleLbl="node3" presStyleIdx="12" presStyleCnt="16">
        <dgm:presLayoutVars>
          <dgm:chPref val="3"/>
        </dgm:presLayoutVars>
      </dgm:prSet>
      <dgm:spPr/>
      <dgm:t>
        <a:bodyPr/>
        <a:lstStyle/>
        <a:p>
          <a:endParaRPr lang="en-US"/>
        </a:p>
      </dgm:t>
    </dgm:pt>
    <dgm:pt modelId="{C849C57F-73E9-3140-B13E-C5FADDDD1B25}" type="pres">
      <dgm:prSet presAssocID="{57AF5284-259A-8444-A5DB-20F0494030D5}" presName="rootConnector" presStyleLbl="node3" presStyleIdx="12" presStyleCnt="16"/>
      <dgm:spPr/>
      <dgm:t>
        <a:bodyPr/>
        <a:lstStyle/>
        <a:p>
          <a:endParaRPr lang="en-US"/>
        </a:p>
      </dgm:t>
    </dgm:pt>
    <dgm:pt modelId="{C817AC96-6CE4-384C-A29A-17F990C3DF92}" type="pres">
      <dgm:prSet presAssocID="{57AF5284-259A-8444-A5DB-20F0494030D5}" presName="hierChild4" presStyleCnt="0"/>
      <dgm:spPr/>
      <dgm:t>
        <a:bodyPr/>
        <a:lstStyle/>
        <a:p>
          <a:endParaRPr lang="en-US"/>
        </a:p>
      </dgm:t>
    </dgm:pt>
    <dgm:pt modelId="{C4287253-57D8-134B-BD5F-33E8D948DB42}" type="pres">
      <dgm:prSet presAssocID="{57AF5284-259A-8444-A5DB-20F0494030D5}" presName="hierChild5" presStyleCnt="0"/>
      <dgm:spPr/>
      <dgm:t>
        <a:bodyPr/>
        <a:lstStyle/>
        <a:p>
          <a:endParaRPr lang="en-US"/>
        </a:p>
      </dgm:t>
    </dgm:pt>
    <dgm:pt modelId="{EC295C61-09CD-1E42-910B-72440180BEBA}" type="pres">
      <dgm:prSet presAssocID="{36539ADD-E025-A64D-A72F-E29A0788FFF0}" presName="hierChild5" presStyleCnt="0"/>
      <dgm:spPr/>
      <dgm:t>
        <a:bodyPr/>
        <a:lstStyle/>
        <a:p>
          <a:endParaRPr lang="en-US"/>
        </a:p>
      </dgm:t>
    </dgm:pt>
    <dgm:pt modelId="{CE41C908-0C4D-114D-9874-71407F9DBE0B}" type="pres">
      <dgm:prSet presAssocID="{31E7A06D-0BE8-8749-8CF6-11EE1ADC7046}" presName="Name37" presStyleLbl="parChTrans1D2" presStyleIdx="4" presStyleCnt="5"/>
      <dgm:spPr/>
      <dgm:t>
        <a:bodyPr/>
        <a:lstStyle/>
        <a:p>
          <a:endParaRPr lang="en-US"/>
        </a:p>
      </dgm:t>
    </dgm:pt>
    <dgm:pt modelId="{E396BDD1-2629-C946-B5BF-6C95D0096502}" type="pres">
      <dgm:prSet presAssocID="{269CEFA5-70B9-094B-B1F2-C47A4D67EF68}" presName="hierRoot2" presStyleCnt="0">
        <dgm:presLayoutVars>
          <dgm:hierBranch val="init"/>
        </dgm:presLayoutVars>
      </dgm:prSet>
      <dgm:spPr/>
      <dgm:t>
        <a:bodyPr/>
        <a:lstStyle/>
        <a:p>
          <a:endParaRPr lang="en-US"/>
        </a:p>
      </dgm:t>
    </dgm:pt>
    <dgm:pt modelId="{23FE0E06-197A-0548-ADC5-25C0A3111E4D}" type="pres">
      <dgm:prSet presAssocID="{269CEFA5-70B9-094B-B1F2-C47A4D67EF68}" presName="rootComposite" presStyleCnt="0"/>
      <dgm:spPr/>
      <dgm:t>
        <a:bodyPr/>
        <a:lstStyle/>
        <a:p>
          <a:endParaRPr lang="en-US"/>
        </a:p>
      </dgm:t>
    </dgm:pt>
    <dgm:pt modelId="{5273598E-26A6-AF40-BDFE-3EEAA96C8D05}" type="pres">
      <dgm:prSet presAssocID="{269CEFA5-70B9-094B-B1F2-C47A4D67EF68}" presName="rootText" presStyleLbl="node2" presStyleIdx="4" presStyleCnt="5">
        <dgm:presLayoutVars>
          <dgm:chPref val="3"/>
        </dgm:presLayoutVars>
      </dgm:prSet>
      <dgm:spPr/>
      <dgm:t>
        <a:bodyPr/>
        <a:lstStyle/>
        <a:p>
          <a:endParaRPr lang="en-US"/>
        </a:p>
      </dgm:t>
    </dgm:pt>
    <dgm:pt modelId="{F0407898-7BB4-1142-B9CB-DAF927BB3E12}" type="pres">
      <dgm:prSet presAssocID="{269CEFA5-70B9-094B-B1F2-C47A4D67EF68}" presName="rootConnector" presStyleLbl="node2" presStyleIdx="4" presStyleCnt="5"/>
      <dgm:spPr/>
      <dgm:t>
        <a:bodyPr/>
        <a:lstStyle/>
        <a:p>
          <a:endParaRPr lang="en-US"/>
        </a:p>
      </dgm:t>
    </dgm:pt>
    <dgm:pt modelId="{122EF03A-C26A-2C42-837F-E5EE4DDC8A69}" type="pres">
      <dgm:prSet presAssocID="{269CEFA5-70B9-094B-B1F2-C47A4D67EF68}" presName="hierChild4" presStyleCnt="0"/>
      <dgm:spPr/>
      <dgm:t>
        <a:bodyPr/>
        <a:lstStyle/>
        <a:p>
          <a:endParaRPr lang="en-US"/>
        </a:p>
      </dgm:t>
    </dgm:pt>
    <dgm:pt modelId="{00B64A1A-D92B-8B48-874A-6582B7276F3D}" type="pres">
      <dgm:prSet presAssocID="{1045A549-F2ED-D945-AF84-F85BC54603DC}" presName="Name37" presStyleLbl="parChTrans1D3" presStyleIdx="13" presStyleCnt="16"/>
      <dgm:spPr/>
      <dgm:t>
        <a:bodyPr/>
        <a:lstStyle/>
        <a:p>
          <a:endParaRPr lang="en-US"/>
        </a:p>
      </dgm:t>
    </dgm:pt>
    <dgm:pt modelId="{BD7B06E5-285B-2243-8C78-0A39D29C420F}" type="pres">
      <dgm:prSet presAssocID="{66D8895C-0C24-F543-B92F-636BD2F63871}" presName="hierRoot2" presStyleCnt="0">
        <dgm:presLayoutVars>
          <dgm:hierBranch val="init"/>
        </dgm:presLayoutVars>
      </dgm:prSet>
      <dgm:spPr/>
      <dgm:t>
        <a:bodyPr/>
        <a:lstStyle/>
        <a:p>
          <a:endParaRPr lang="en-US"/>
        </a:p>
      </dgm:t>
    </dgm:pt>
    <dgm:pt modelId="{6FFCDA1A-6DE2-F246-8E81-2FA8E5B092E0}" type="pres">
      <dgm:prSet presAssocID="{66D8895C-0C24-F543-B92F-636BD2F63871}" presName="rootComposite" presStyleCnt="0"/>
      <dgm:spPr/>
      <dgm:t>
        <a:bodyPr/>
        <a:lstStyle/>
        <a:p>
          <a:endParaRPr lang="en-US"/>
        </a:p>
      </dgm:t>
    </dgm:pt>
    <dgm:pt modelId="{EEA3EF9E-D295-3B41-8DD7-86CAF1666010}" type="pres">
      <dgm:prSet presAssocID="{66D8895C-0C24-F543-B92F-636BD2F63871}" presName="rootText" presStyleLbl="node3" presStyleIdx="13" presStyleCnt="16">
        <dgm:presLayoutVars>
          <dgm:chPref val="3"/>
        </dgm:presLayoutVars>
      </dgm:prSet>
      <dgm:spPr/>
      <dgm:t>
        <a:bodyPr/>
        <a:lstStyle/>
        <a:p>
          <a:endParaRPr lang="en-US"/>
        </a:p>
      </dgm:t>
    </dgm:pt>
    <dgm:pt modelId="{72BE4B3C-6990-0D4E-B673-0D445F2B9FFA}" type="pres">
      <dgm:prSet presAssocID="{66D8895C-0C24-F543-B92F-636BD2F63871}" presName="rootConnector" presStyleLbl="node3" presStyleIdx="13" presStyleCnt="16"/>
      <dgm:spPr/>
      <dgm:t>
        <a:bodyPr/>
        <a:lstStyle/>
        <a:p>
          <a:endParaRPr lang="en-US"/>
        </a:p>
      </dgm:t>
    </dgm:pt>
    <dgm:pt modelId="{2326D1BE-7095-DD42-92DE-527E49332CB7}" type="pres">
      <dgm:prSet presAssocID="{66D8895C-0C24-F543-B92F-636BD2F63871}" presName="hierChild4" presStyleCnt="0"/>
      <dgm:spPr/>
      <dgm:t>
        <a:bodyPr/>
        <a:lstStyle/>
        <a:p>
          <a:endParaRPr lang="en-US"/>
        </a:p>
      </dgm:t>
    </dgm:pt>
    <dgm:pt modelId="{905BA3ED-2B1D-5B47-AE73-784555552D6B}" type="pres">
      <dgm:prSet presAssocID="{66D8895C-0C24-F543-B92F-636BD2F63871}" presName="hierChild5" presStyleCnt="0"/>
      <dgm:spPr/>
      <dgm:t>
        <a:bodyPr/>
        <a:lstStyle/>
        <a:p>
          <a:endParaRPr lang="en-US"/>
        </a:p>
      </dgm:t>
    </dgm:pt>
    <dgm:pt modelId="{2FD24CD6-B950-914A-8D6F-174FEE16C5BD}" type="pres">
      <dgm:prSet presAssocID="{ADD5161B-79EF-DE41-BB51-5BC103663605}" presName="Name37" presStyleLbl="parChTrans1D3" presStyleIdx="14" presStyleCnt="16"/>
      <dgm:spPr/>
      <dgm:t>
        <a:bodyPr/>
        <a:lstStyle/>
        <a:p>
          <a:endParaRPr lang="en-US"/>
        </a:p>
      </dgm:t>
    </dgm:pt>
    <dgm:pt modelId="{AD974002-B7F8-464C-AEFF-7C21E1521D69}" type="pres">
      <dgm:prSet presAssocID="{12A981F1-22D1-6C40-88C3-28A2880D559B}" presName="hierRoot2" presStyleCnt="0">
        <dgm:presLayoutVars>
          <dgm:hierBranch val="init"/>
        </dgm:presLayoutVars>
      </dgm:prSet>
      <dgm:spPr/>
      <dgm:t>
        <a:bodyPr/>
        <a:lstStyle/>
        <a:p>
          <a:endParaRPr lang="en-US"/>
        </a:p>
      </dgm:t>
    </dgm:pt>
    <dgm:pt modelId="{EECFB764-FCB6-C145-98B1-105083050A8F}" type="pres">
      <dgm:prSet presAssocID="{12A981F1-22D1-6C40-88C3-28A2880D559B}" presName="rootComposite" presStyleCnt="0"/>
      <dgm:spPr/>
      <dgm:t>
        <a:bodyPr/>
        <a:lstStyle/>
        <a:p>
          <a:endParaRPr lang="en-US"/>
        </a:p>
      </dgm:t>
    </dgm:pt>
    <dgm:pt modelId="{6B951E02-DA62-594A-B0AB-8408EAED7078}" type="pres">
      <dgm:prSet presAssocID="{12A981F1-22D1-6C40-88C3-28A2880D559B}" presName="rootText" presStyleLbl="node3" presStyleIdx="14" presStyleCnt="16">
        <dgm:presLayoutVars>
          <dgm:chPref val="3"/>
        </dgm:presLayoutVars>
      </dgm:prSet>
      <dgm:spPr/>
      <dgm:t>
        <a:bodyPr/>
        <a:lstStyle/>
        <a:p>
          <a:endParaRPr lang="en-US"/>
        </a:p>
      </dgm:t>
    </dgm:pt>
    <dgm:pt modelId="{A1F135DB-50CA-834F-8832-8954C98F93F6}" type="pres">
      <dgm:prSet presAssocID="{12A981F1-22D1-6C40-88C3-28A2880D559B}" presName="rootConnector" presStyleLbl="node3" presStyleIdx="14" presStyleCnt="16"/>
      <dgm:spPr/>
      <dgm:t>
        <a:bodyPr/>
        <a:lstStyle/>
        <a:p>
          <a:endParaRPr lang="en-US"/>
        </a:p>
      </dgm:t>
    </dgm:pt>
    <dgm:pt modelId="{82AEB6EC-86D7-E94E-A059-9BC931E9CD1A}" type="pres">
      <dgm:prSet presAssocID="{12A981F1-22D1-6C40-88C3-28A2880D559B}" presName="hierChild4" presStyleCnt="0"/>
      <dgm:spPr/>
      <dgm:t>
        <a:bodyPr/>
        <a:lstStyle/>
        <a:p>
          <a:endParaRPr lang="en-US"/>
        </a:p>
      </dgm:t>
    </dgm:pt>
    <dgm:pt modelId="{9ED6657E-DCC5-E646-9FA7-277C35CC5927}" type="pres">
      <dgm:prSet presAssocID="{12A981F1-22D1-6C40-88C3-28A2880D559B}" presName="hierChild5" presStyleCnt="0"/>
      <dgm:spPr/>
      <dgm:t>
        <a:bodyPr/>
        <a:lstStyle/>
        <a:p>
          <a:endParaRPr lang="en-US"/>
        </a:p>
      </dgm:t>
    </dgm:pt>
    <dgm:pt modelId="{23061A3F-AFD7-CB49-B9F1-0C507EE295A5}" type="pres">
      <dgm:prSet presAssocID="{92CFDC60-D69B-4B49-B2CC-8E62D2224C41}" presName="Name37" presStyleLbl="parChTrans1D3" presStyleIdx="15" presStyleCnt="16"/>
      <dgm:spPr/>
      <dgm:t>
        <a:bodyPr/>
        <a:lstStyle/>
        <a:p>
          <a:endParaRPr lang="en-US"/>
        </a:p>
      </dgm:t>
    </dgm:pt>
    <dgm:pt modelId="{6216CCD5-EAFD-E74A-B7A8-F94E8C7E7494}" type="pres">
      <dgm:prSet presAssocID="{69622987-3F78-804A-9F72-A4B0C558BBCB}" presName="hierRoot2" presStyleCnt="0">
        <dgm:presLayoutVars>
          <dgm:hierBranch val="init"/>
        </dgm:presLayoutVars>
      </dgm:prSet>
      <dgm:spPr/>
      <dgm:t>
        <a:bodyPr/>
        <a:lstStyle/>
        <a:p>
          <a:endParaRPr lang="en-US"/>
        </a:p>
      </dgm:t>
    </dgm:pt>
    <dgm:pt modelId="{8A4AD3CF-7324-CC47-95F5-3BE75B124A81}" type="pres">
      <dgm:prSet presAssocID="{69622987-3F78-804A-9F72-A4B0C558BBCB}" presName="rootComposite" presStyleCnt="0"/>
      <dgm:spPr/>
      <dgm:t>
        <a:bodyPr/>
        <a:lstStyle/>
        <a:p>
          <a:endParaRPr lang="en-US"/>
        </a:p>
      </dgm:t>
    </dgm:pt>
    <dgm:pt modelId="{423F87E2-29C4-F74A-B724-62C0FDBA2A2D}" type="pres">
      <dgm:prSet presAssocID="{69622987-3F78-804A-9F72-A4B0C558BBCB}" presName="rootText" presStyleLbl="node3" presStyleIdx="15" presStyleCnt="16">
        <dgm:presLayoutVars>
          <dgm:chPref val="3"/>
        </dgm:presLayoutVars>
      </dgm:prSet>
      <dgm:spPr/>
      <dgm:t>
        <a:bodyPr/>
        <a:lstStyle/>
        <a:p>
          <a:endParaRPr lang="en-US"/>
        </a:p>
      </dgm:t>
    </dgm:pt>
    <dgm:pt modelId="{9012A822-19A7-A543-B961-18BFA8598089}" type="pres">
      <dgm:prSet presAssocID="{69622987-3F78-804A-9F72-A4B0C558BBCB}" presName="rootConnector" presStyleLbl="node3" presStyleIdx="15" presStyleCnt="16"/>
      <dgm:spPr/>
      <dgm:t>
        <a:bodyPr/>
        <a:lstStyle/>
        <a:p>
          <a:endParaRPr lang="en-US"/>
        </a:p>
      </dgm:t>
    </dgm:pt>
    <dgm:pt modelId="{26A37F26-A27E-B44E-8BD5-C104C29C9A0A}" type="pres">
      <dgm:prSet presAssocID="{69622987-3F78-804A-9F72-A4B0C558BBCB}" presName="hierChild4" presStyleCnt="0"/>
      <dgm:spPr/>
      <dgm:t>
        <a:bodyPr/>
        <a:lstStyle/>
        <a:p>
          <a:endParaRPr lang="en-US"/>
        </a:p>
      </dgm:t>
    </dgm:pt>
    <dgm:pt modelId="{AD7508E2-2DDC-1348-85EC-CF8302231E79}" type="pres">
      <dgm:prSet presAssocID="{69622987-3F78-804A-9F72-A4B0C558BBCB}" presName="hierChild5" presStyleCnt="0"/>
      <dgm:spPr/>
      <dgm:t>
        <a:bodyPr/>
        <a:lstStyle/>
        <a:p>
          <a:endParaRPr lang="en-US"/>
        </a:p>
      </dgm:t>
    </dgm:pt>
    <dgm:pt modelId="{1B9F40D5-BABB-F848-BE5E-765A7F306A17}" type="pres">
      <dgm:prSet presAssocID="{269CEFA5-70B9-094B-B1F2-C47A4D67EF68}" presName="hierChild5" presStyleCnt="0"/>
      <dgm:spPr/>
      <dgm:t>
        <a:bodyPr/>
        <a:lstStyle/>
        <a:p>
          <a:endParaRPr lang="en-US"/>
        </a:p>
      </dgm:t>
    </dgm:pt>
    <dgm:pt modelId="{7FA31D13-09DD-664F-9409-8D808C9E2B2C}" type="pres">
      <dgm:prSet presAssocID="{7D491054-FFD4-6E48-9288-8F2891A70C36}" presName="hierChild3" presStyleCnt="0"/>
      <dgm:spPr/>
      <dgm:t>
        <a:bodyPr/>
        <a:lstStyle/>
        <a:p>
          <a:endParaRPr lang="en-US"/>
        </a:p>
      </dgm:t>
    </dgm:pt>
  </dgm:ptLst>
  <dgm:cxnLst>
    <dgm:cxn modelId="{C7E05009-751E-CD4F-B028-8983D1C3896F}" type="presOf" srcId="{585419C6-9A97-244D-8664-6B5FD7B3B035}" destId="{718144A3-D7BB-9944-9BA3-4FA2C4E6E5B5}" srcOrd="0" destOrd="0" presId="urn:microsoft.com/office/officeart/2005/8/layout/orgChart1"/>
    <dgm:cxn modelId="{3C496F56-5BAA-DF4B-942C-96E030F5A6E2}" srcId="{247583C4-09C6-8F4A-A9CF-9B4ADAC93FE9}" destId="{470E0423-86DE-DB4E-AAA1-E803D0D54FDA}" srcOrd="1" destOrd="0" parTransId="{5AE3068F-B796-7148-9091-2A202239D4DE}" sibTransId="{C1AFD7C5-81F4-904A-A24B-4AAAE26A1234}"/>
    <dgm:cxn modelId="{F91CFDE6-2703-7843-B771-B873D417BBCE}" type="presOf" srcId="{A1F79D1E-662D-1640-AD99-B06F4BFD6443}" destId="{7C2452F9-A5FA-7046-91A1-DA4BEAE5158C}" srcOrd="0" destOrd="0" presId="urn:microsoft.com/office/officeart/2005/8/layout/orgChart1"/>
    <dgm:cxn modelId="{582F1183-D763-CF49-A249-E3F37335D232}" type="presOf" srcId="{D97DDB79-E07A-ED41-B67E-CD7B71135E3D}" destId="{FD662E1A-0384-644D-B2D5-6F1ED396170A}" srcOrd="0" destOrd="0" presId="urn:microsoft.com/office/officeart/2005/8/layout/orgChart1"/>
    <dgm:cxn modelId="{47E14CCB-7B7A-A949-AB9A-C5A7A8E1553D}" type="presOf" srcId="{247583C4-09C6-8F4A-A9CF-9B4ADAC93FE9}" destId="{1A33936A-AA36-1740-96AE-B064FAD4CFD9}" srcOrd="0" destOrd="0" presId="urn:microsoft.com/office/officeart/2005/8/layout/orgChart1"/>
    <dgm:cxn modelId="{20A6F539-4258-7440-A573-4E59EDABB77D}" srcId="{269CEFA5-70B9-094B-B1F2-C47A4D67EF68}" destId="{69622987-3F78-804A-9F72-A4B0C558BBCB}" srcOrd="2" destOrd="0" parTransId="{92CFDC60-D69B-4B49-B2CC-8E62D2224C41}" sibTransId="{DA818DAF-DDBF-3F4A-9FFB-3DE66BD7D654}"/>
    <dgm:cxn modelId="{F4871550-45DC-504E-A361-5A281AECFF94}" type="presOf" srcId="{DC7FAC28-BFF9-034F-8642-758AF31920C5}" destId="{291B2B14-E0A9-804C-A1B7-1BD25C5B5878}" srcOrd="0" destOrd="0" presId="urn:microsoft.com/office/officeart/2005/8/layout/orgChart1"/>
    <dgm:cxn modelId="{C625B51A-76F7-F94E-B948-F693DCABD8E9}" srcId="{0F2DE9CE-21D6-FD45-B56C-E7648D8A3258}" destId="{B0254F2F-88B9-E94B-BCF2-D894B01416B3}" srcOrd="2" destOrd="0" parTransId="{06C28FAD-CC29-9449-A0E5-A3707B636B7C}" sibTransId="{58712E6F-0146-EE43-9934-0D70F80CDBEF}"/>
    <dgm:cxn modelId="{A03080E8-0C4A-EF44-A8B9-BB946F12EA05}" type="presOf" srcId="{470E0423-86DE-DB4E-AAA1-E803D0D54FDA}" destId="{62C06F57-EEE6-1042-8AFF-AF58ABB3436F}" srcOrd="1" destOrd="0" presId="urn:microsoft.com/office/officeart/2005/8/layout/orgChart1"/>
    <dgm:cxn modelId="{3AFF6CD6-0F0B-3E41-B6B6-4C3AFBC9E969}" type="presOf" srcId="{09CFD504-7EF3-5F42-BFD5-A1A9A9A7CD89}" destId="{0BE086CF-934F-424B-B79D-36A14CB8E630}" srcOrd="1" destOrd="0" presId="urn:microsoft.com/office/officeart/2005/8/layout/orgChart1"/>
    <dgm:cxn modelId="{3FF8BF4B-B913-1741-B9E4-993C5C7CC70E}" type="presOf" srcId="{BD308A16-9E01-AE4C-979C-AE4F67B2E362}" destId="{153F71D6-B342-BF4C-94E2-AB864DB51B30}" srcOrd="0" destOrd="0" presId="urn:microsoft.com/office/officeart/2005/8/layout/orgChart1"/>
    <dgm:cxn modelId="{B52D6814-56E6-8F46-B461-48D2765B46A3}" type="presOf" srcId="{57AF5284-259A-8444-A5DB-20F0494030D5}" destId="{C758E4CC-B833-5742-95B3-A40A17B6C252}" srcOrd="0" destOrd="0" presId="urn:microsoft.com/office/officeart/2005/8/layout/orgChart1"/>
    <dgm:cxn modelId="{059B6FF8-9D6A-D44D-A22B-31EC726EABAA}" type="presOf" srcId="{72C34209-5247-8F46-8F41-2AD46E6DF885}" destId="{7AB48E72-0A02-994C-8473-16F136A22034}" srcOrd="1" destOrd="0" presId="urn:microsoft.com/office/officeart/2005/8/layout/orgChart1"/>
    <dgm:cxn modelId="{963A5D77-D573-6142-A83E-DFC0A3A73B97}" type="presOf" srcId="{7D491054-FFD4-6E48-9288-8F2891A70C36}" destId="{7A10688F-DB63-E54C-BB1D-3AC2977AA828}" srcOrd="1" destOrd="0" presId="urn:microsoft.com/office/officeart/2005/8/layout/orgChart1"/>
    <dgm:cxn modelId="{8EC5FEF2-4031-C747-9BEC-83A90A04F708}" type="presOf" srcId="{9216490C-84DB-EB4E-8F3D-776EAF1BA276}" destId="{802C4729-F60B-C942-9A66-5BB9C326F2D7}" srcOrd="0" destOrd="0" presId="urn:microsoft.com/office/officeart/2005/8/layout/orgChart1"/>
    <dgm:cxn modelId="{6511086A-DCCC-0148-A5D3-62FBA2E5BBDF}" type="presOf" srcId="{B9A10E9A-1D98-2B4A-85B7-8419021BCEA8}" destId="{946938DF-E212-0E42-B4F6-EDFA7C0F04E3}" srcOrd="0" destOrd="0" presId="urn:microsoft.com/office/officeart/2005/8/layout/orgChart1"/>
    <dgm:cxn modelId="{4D7D2178-01E4-2F45-B1FB-77E485766CC7}" type="presOf" srcId="{800E8762-9EB5-944B-8D7E-6F89024A9A3D}" destId="{3E316FA2-73AD-174C-9EC1-1B2FC218DD29}" srcOrd="1" destOrd="0" presId="urn:microsoft.com/office/officeart/2005/8/layout/orgChart1"/>
    <dgm:cxn modelId="{C410562E-96B8-6140-902A-A4FC48C740A8}" type="presOf" srcId="{631D47D3-3E5A-4D4D-BF13-5455F6C0F185}" destId="{FAF16A60-71F7-2D4B-B0F5-D213B198810B}" srcOrd="1" destOrd="0" presId="urn:microsoft.com/office/officeart/2005/8/layout/orgChart1"/>
    <dgm:cxn modelId="{20EB1E07-F313-0043-8680-384A37450925}" type="presOf" srcId="{69622987-3F78-804A-9F72-A4B0C558BBCB}" destId="{423F87E2-29C4-F74A-B724-62C0FDBA2A2D}" srcOrd="0" destOrd="0" presId="urn:microsoft.com/office/officeart/2005/8/layout/orgChart1"/>
    <dgm:cxn modelId="{68563816-B3C6-FA41-B0C5-09917A17E675}" type="presOf" srcId="{38C8B6C5-9BFB-E242-BB9A-F7A73F2E945A}" destId="{A235F056-3B56-E141-A877-40D0C817DDBB}" srcOrd="0" destOrd="0" presId="urn:microsoft.com/office/officeart/2005/8/layout/orgChart1"/>
    <dgm:cxn modelId="{9CD40BD1-52E9-0845-B031-652171665DC3}" type="presOf" srcId="{3C758170-221E-6743-936D-2FCF1D7BC366}" destId="{23CB3A51-2551-3B45-8CB0-ED02FF9767DF}" srcOrd="0" destOrd="0" presId="urn:microsoft.com/office/officeart/2005/8/layout/orgChart1"/>
    <dgm:cxn modelId="{F8591E07-BEB9-0543-8D4C-3625B3D3E001}" srcId="{E4DD4852-2A0D-AB40-BD4F-26EAF86C30D5}" destId="{D97DDB79-E07A-ED41-B67E-CD7B71135E3D}" srcOrd="0" destOrd="0" parTransId="{38C8B6C5-9BFB-E242-BB9A-F7A73F2E945A}" sibTransId="{3F94BBB8-976B-484E-A5AF-B5E6A1C34338}"/>
    <dgm:cxn modelId="{AE19AD9A-04EB-5D4F-B621-178BDEC38C6A}" type="presOf" srcId="{36539ADD-E025-A64D-A72F-E29A0788FFF0}" destId="{326D39B9-7167-5943-B348-2B7BB8B6D060}" srcOrd="0" destOrd="0" presId="urn:microsoft.com/office/officeart/2005/8/layout/orgChart1"/>
    <dgm:cxn modelId="{E59848BD-3D25-044C-97FB-B19E197F8B23}" srcId="{7D491054-FFD4-6E48-9288-8F2891A70C36}" destId="{247583C4-09C6-8F4A-A9CF-9B4ADAC93FE9}" srcOrd="2" destOrd="0" parTransId="{3CCA6A0A-98A9-8648-AFA9-F3B5F33BDC0A}" sibTransId="{15CD0B53-DA33-174A-933C-8D4BEC076536}"/>
    <dgm:cxn modelId="{128B603C-9614-E944-93E8-D1B4E58F1BE8}" type="presOf" srcId="{52A28F78-2906-2742-8AE8-45DA5613603B}" destId="{50D0E0DD-B8E9-8041-928C-849148C9C26C}" srcOrd="0" destOrd="0" presId="urn:microsoft.com/office/officeart/2005/8/layout/orgChart1"/>
    <dgm:cxn modelId="{8B278C78-2A69-D94E-B3B7-6C4DFB899F56}" type="presOf" srcId="{484AE9F6-F5DF-ED4C-951E-3C69D4C2B291}" destId="{848BD3D8-FCA5-C14A-9CDB-DD8E1926A55D}" srcOrd="1" destOrd="0" presId="urn:microsoft.com/office/officeart/2005/8/layout/orgChart1"/>
    <dgm:cxn modelId="{AA693CD8-A752-9849-8352-4C76D8AEB845}" srcId="{269CEFA5-70B9-094B-B1F2-C47A4D67EF68}" destId="{66D8895C-0C24-F543-B92F-636BD2F63871}" srcOrd="0" destOrd="0" parTransId="{1045A549-F2ED-D945-AF84-F85BC54603DC}" sibTransId="{5D89EF73-AA1B-6649-9BEF-E4A34681DC2A}"/>
    <dgm:cxn modelId="{EACC883E-33DC-604C-9813-08DFB2AB4BEE}" srcId="{7D491054-FFD4-6E48-9288-8F2891A70C36}" destId="{269CEFA5-70B9-094B-B1F2-C47A4D67EF68}" srcOrd="4" destOrd="0" parTransId="{31E7A06D-0BE8-8749-8CF6-11EE1ADC7046}" sibTransId="{C0AFFE08-3D43-C84C-BC98-F85DF2878434}"/>
    <dgm:cxn modelId="{DB35A63B-08F5-6045-97C8-5FB1F5732EC4}" type="presOf" srcId="{7D491054-FFD4-6E48-9288-8F2891A70C36}" destId="{DB4E5D8C-B3F0-AC48-8278-0E882BAF2A3B}" srcOrd="0" destOrd="0" presId="urn:microsoft.com/office/officeart/2005/8/layout/orgChart1"/>
    <dgm:cxn modelId="{C93E3CE6-244D-8148-B457-CACE9B96E62B}" type="presOf" srcId="{80A6DBBD-9A48-7C41-96AC-FAC7CB13ACF5}" destId="{E4A2B625-90E8-2F4A-94E7-348AF6E0549E}" srcOrd="0" destOrd="0" presId="urn:microsoft.com/office/officeart/2005/8/layout/orgChart1"/>
    <dgm:cxn modelId="{B1E19DEC-BE14-1544-8238-BA16FAA44E0F}" type="presOf" srcId="{69622987-3F78-804A-9F72-A4B0C558BBCB}" destId="{9012A822-19A7-A543-B961-18BFA8598089}" srcOrd="1" destOrd="0" presId="urn:microsoft.com/office/officeart/2005/8/layout/orgChart1"/>
    <dgm:cxn modelId="{F4D17CE3-2058-B044-B4F5-96B37B8ED840}" type="presOf" srcId="{E4DD4852-2A0D-AB40-BD4F-26EAF86C30D5}" destId="{513B4878-AAF3-5547-93DB-A5545297C620}" srcOrd="0" destOrd="0" presId="urn:microsoft.com/office/officeart/2005/8/layout/orgChart1"/>
    <dgm:cxn modelId="{6EBD3CEC-2C18-5244-90AB-4B942A516F81}" type="presOf" srcId="{B0254F2F-88B9-E94B-BCF2-D894B01416B3}" destId="{386F3E20-3208-2F4D-BD5D-E45EA86A5AC8}" srcOrd="0" destOrd="0" presId="urn:microsoft.com/office/officeart/2005/8/layout/orgChart1"/>
    <dgm:cxn modelId="{24CE0FEA-5E91-1C40-98DC-5F185D8BB633}" srcId="{36539ADD-E025-A64D-A72F-E29A0788FFF0}" destId="{D9F6A905-F3A1-2A46-BCEB-9037C2775835}" srcOrd="0" destOrd="0" parTransId="{C35F9D68-78B9-1F4E-A848-E954731C5E01}" sibTransId="{7D3E5686-AECB-C94C-B62C-CA48EE94A391}"/>
    <dgm:cxn modelId="{F800C9BA-5429-0340-81F1-F03B2BDE893A}" type="presOf" srcId="{0F2DE9CE-21D6-FD45-B56C-E7648D8A3258}" destId="{AD75BCCD-2EC7-714E-8302-48FF5AB85196}" srcOrd="1" destOrd="0" presId="urn:microsoft.com/office/officeart/2005/8/layout/orgChart1"/>
    <dgm:cxn modelId="{330A568F-45B1-DC44-86B8-A7CBFB7A3A01}" type="presOf" srcId="{72C34209-5247-8F46-8F41-2AD46E6DF885}" destId="{902B0FBA-BDA8-5642-B010-57EAE80FC83C}" srcOrd="0" destOrd="0" presId="urn:microsoft.com/office/officeart/2005/8/layout/orgChart1"/>
    <dgm:cxn modelId="{65822047-2B59-744A-B10E-4ACDCDDBF117}" type="presOf" srcId="{D4D01364-CA99-B34C-9949-CA87375ABD06}" destId="{0A853460-BF41-C14F-AF4E-68E18E34CA6F}" srcOrd="0" destOrd="0" presId="urn:microsoft.com/office/officeart/2005/8/layout/orgChart1"/>
    <dgm:cxn modelId="{C040939E-3549-7F41-9F65-5FC66611ACF7}" type="presOf" srcId="{36539ADD-E025-A64D-A72F-E29A0788FFF0}" destId="{D951BEBE-EC1A-9B41-84D0-9C2373552AAB}" srcOrd="1" destOrd="0" presId="urn:microsoft.com/office/officeart/2005/8/layout/orgChart1"/>
    <dgm:cxn modelId="{2B83199E-5A95-874C-9EAE-BEF04F98E5E2}" type="presOf" srcId="{BD308A16-9E01-AE4C-979C-AE4F67B2E362}" destId="{562C9DDF-2955-5C45-8040-F4AD77B27265}" srcOrd="1" destOrd="0" presId="urn:microsoft.com/office/officeart/2005/8/layout/orgChart1"/>
    <dgm:cxn modelId="{1F8713B2-49D6-CF42-81F6-46145FD5FA84}" srcId="{7D491054-FFD4-6E48-9288-8F2891A70C36}" destId="{E4DD4852-2A0D-AB40-BD4F-26EAF86C30D5}" srcOrd="0" destOrd="0" parTransId="{80A6DBBD-9A48-7C41-96AC-FAC7CB13ACF5}" sibTransId="{3D88A2DE-F034-F644-B704-FFE26CF66C2D}"/>
    <dgm:cxn modelId="{3755FC04-9833-1B49-BA30-B652870AA43C}" type="presOf" srcId="{470E0423-86DE-DB4E-AAA1-E803D0D54FDA}" destId="{A0E57B46-03E1-4A4B-8703-4AF3DC7CFDDB}" srcOrd="0" destOrd="0" presId="urn:microsoft.com/office/officeart/2005/8/layout/orgChart1"/>
    <dgm:cxn modelId="{95D352A3-EB97-7749-B0BE-0BE6FD4B729A}" type="presOf" srcId="{12A981F1-22D1-6C40-88C3-28A2880D559B}" destId="{6B951E02-DA62-594A-B0AB-8408EAED7078}" srcOrd="0" destOrd="0" presId="urn:microsoft.com/office/officeart/2005/8/layout/orgChart1"/>
    <dgm:cxn modelId="{BB51E373-3E0C-1343-95C8-920FD43AED0F}" srcId="{7D491054-FFD4-6E48-9288-8F2891A70C36}" destId="{0F2DE9CE-21D6-FD45-B56C-E7648D8A3258}" srcOrd="1" destOrd="0" parTransId="{DC7FAC28-BFF9-034F-8642-758AF31920C5}" sibTransId="{CDCBBA97-2907-444A-B350-BBF2F08CEFB0}"/>
    <dgm:cxn modelId="{6E79BC48-AA44-134F-8193-DFA3367141A8}" type="presOf" srcId="{D9F6A905-F3A1-2A46-BCEB-9037C2775835}" destId="{668EB351-D325-F644-AA02-997336DB3D8E}" srcOrd="0" destOrd="0" presId="urn:microsoft.com/office/officeart/2005/8/layout/orgChart1"/>
    <dgm:cxn modelId="{32D7D4AA-015D-1442-A95A-746EE2314C25}" srcId="{269CEFA5-70B9-094B-B1F2-C47A4D67EF68}" destId="{12A981F1-22D1-6C40-88C3-28A2880D559B}" srcOrd="1" destOrd="0" parTransId="{ADD5161B-79EF-DE41-BB51-5BC103663605}" sibTransId="{D158CAE4-43ED-714B-81CA-0D993BCEEE91}"/>
    <dgm:cxn modelId="{A7E2AF9F-B05B-F94D-BFC5-0E4DA416BC2D}" srcId="{D4D01364-CA99-B34C-9949-CA87375ABD06}" destId="{7D491054-FFD4-6E48-9288-8F2891A70C36}" srcOrd="0" destOrd="0" parTransId="{41606F8D-A025-D046-89CD-DEA6B6FF0857}" sibTransId="{C4285412-4317-5049-A215-5E1952734CBD}"/>
    <dgm:cxn modelId="{0FAC5373-9B92-1741-AF47-6121DAB4957F}" type="presOf" srcId="{5AE3068F-B796-7148-9091-2A202239D4DE}" destId="{1BACA60E-F776-6547-8DD3-7BD1E2D0E232}" srcOrd="0" destOrd="0" presId="urn:microsoft.com/office/officeart/2005/8/layout/orgChart1"/>
    <dgm:cxn modelId="{7E311D59-CA66-A043-B13C-D3EF86A71CA0}" type="presOf" srcId="{E4DD4852-2A0D-AB40-BD4F-26EAF86C30D5}" destId="{CEAE9A1F-085D-5C4B-B600-FB5113ADFCC9}" srcOrd="1" destOrd="0" presId="urn:microsoft.com/office/officeart/2005/8/layout/orgChart1"/>
    <dgm:cxn modelId="{12F1005D-E57C-0A42-A3A0-CFDF21AF30E4}" type="presOf" srcId="{E4C25A15-388F-7949-9473-CE87F0902CF4}" destId="{24424AAC-D3AE-264C-A631-457B8B65E025}" srcOrd="0" destOrd="0" presId="urn:microsoft.com/office/officeart/2005/8/layout/orgChart1"/>
    <dgm:cxn modelId="{59C71ADE-1809-8049-83F9-B9AFB5F7D281}" type="presOf" srcId="{269CEFA5-70B9-094B-B1F2-C47A4D67EF68}" destId="{5273598E-26A6-AF40-BDFE-3EEAA96C8D05}" srcOrd="0" destOrd="0" presId="urn:microsoft.com/office/officeart/2005/8/layout/orgChart1"/>
    <dgm:cxn modelId="{FE343199-42FF-FC4F-8113-F2501A189EBD}" type="presOf" srcId="{06C28FAD-CC29-9449-A0E5-A3707B636B7C}" destId="{7B941555-3F1B-894A-9A65-4B2887732008}" srcOrd="0" destOrd="0" presId="urn:microsoft.com/office/officeart/2005/8/layout/orgChart1"/>
    <dgm:cxn modelId="{2B7F7BFF-1019-6444-AE2C-DD934C275E92}" type="presOf" srcId="{C35F9D68-78B9-1F4E-A848-E954731C5E01}" destId="{A9C607A0-A3D0-0B46-BF8F-BA97F686DDE9}" srcOrd="0" destOrd="0" presId="urn:microsoft.com/office/officeart/2005/8/layout/orgChart1"/>
    <dgm:cxn modelId="{40A732CC-B863-6B49-AE1F-7C1CF66C5BB3}" type="presOf" srcId="{7C4E44A2-1AE9-1943-875C-DA4C68B31B4B}" destId="{7CCB0F24-6E78-3C43-BD24-1C640ED46698}" srcOrd="0" destOrd="0" presId="urn:microsoft.com/office/officeart/2005/8/layout/orgChart1"/>
    <dgm:cxn modelId="{6B2F47BD-E431-ED4B-A530-44D4AAAB2F5C}" type="presOf" srcId="{631D47D3-3E5A-4D4D-BF13-5455F6C0F185}" destId="{3FC2FB20-0DD4-BA42-AB5C-CCEB2FCCDFF6}" srcOrd="0" destOrd="0" presId="urn:microsoft.com/office/officeart/2005/8/layout/orgChart1"/>
    <dgm:cxn modelId="{C9F458CD-3636-EC45-BF8E-F10B2C184557}" type="presOf" srcId="{1045A549-F2ED-D945-AF84-F85BC54603DC}" destId="{00B64A1A-D92B-8B48-874A-6582B7276F3D}" srcOrd="0" destOrd="0" presId="urn:microsoft.com/office/officeart/2005/8/layout/orgChart1"/>
    <dgm:cxn modelId="{9753825C-2363-2442-A20D-740C7C03A28E}" srcId="{E4DD4852-2A0D-AB40-BD4F-26EAF86C30D5}" destId="{484AE9F6-F5DF-ED4C-951E-3C69D4C2B291}" srcOrd="3" destOrd="0" parTransId="{B9A10E9A-1D98-2B4A-85B7-8419021BCEA8}" sibTransId="{9D771F79-712A-9749-B89E-713A1BAD7F0D}"/>
    <dgm:cxn modelId="{8718302D-52CF-D041-AD5A-52EC1B3325DF}" type="presOf" srcId="{52A28F78-2906-2742-8AE8-45DA5613603B}" destId="{D0C343E2-FA35-3642-AAD9-79AFA4F8A93E}" srcOrd="1" destOrd="0" presId="urn:microsoft.com/office/officeart/2005/8/layout/orgChart1"/>
    <dgm:cxn modelId="{7188DD11-D5F0-5F42-8AC6-516E4E860973}" type="presOf" srcId="{57AF5284-259A-8444-A5DB-20F0494030D5}" destId="{C849C57F-73E9-3140-B13E-C5FADDDD1B25}" srcOrd="1" destOrd="0" presId="urn:microsoft.com/office/officeart/2005/8/layout/orgChart1"/>
    <dgm:cxn modelId="{3E821079-0F33-B74F-817A-84A80C12A6CF}" type="presOf" srcId="{484AE9F6-F5DF-ED4C-951E-3C69D4C2B291}" destId="{B0AB5CFC-F426-3844-9514-47AB93CB80C0}" srcOrd="0" destOrd="0" presId="urn:microsoft.com/office/officeart/2005/8/layout/orgChart1"/>
    <dgm:cxn modelId="{62657041-CB4E-8A44-82E8-59002C2808BC}" srcId="{7D491054-FFD4-6E48-9288-8F2891A70C36}" destId="{36539ADD-E025-A64D-A72F-E29A0788FFF0}" srcOrd="3" destOrd="0" parTransId="{3C758170-221E-6743-936D-2FCF1D7BC366}" sibTransId="{5294DA96-6AD5-BC4B-89C4-44E84870D99A}"/>
    <dgm:cxn modelId="{40D863E5-6AD9-4B40-BD04-67E44C0AB542}" srcId="{0F2DE9CE-21D6-FD45-B56C-E7648D8A3258}" destId="{800E8762-9EB5-944B-8D7E-6F89024A9A3D}" srcOrd="3" destOrd="0" parTransId="{6BCEC469-3033-5B4D-A526-CAFF76976A3C}" sibTransId="{C6AFFA21-CEFA-A04D-BF97-39652E8C2479}"/>
    <dgm:cxn modelId="{9A0D6277-2D2B-6B4E-BC88-160AC0185AC9}" type="presOf" srcId="{66D8895C-0C24-F543-B92F-636BD2F63871}" destId="{EEA3EF9E-D295-3B41-8DD7-86CAF1666010}" srcOrd="0" destOrd="0" presId="urn:microsoft.com/office/officeart/2005/8/layout/orgChart1"/>
    <dgm:cxn modelId="{EC34DC8A-EC71-8944-A9A5-E4FA869608C7}" type="presOf" srcId="{6BCEC469-3033-5B4D-A526-CAFF76976A3C}" destId="{8C7F6F37-A8BE-7949-8397-7B5DCD805534}" srcOrd="0" destOrd="0" presId="urn:microsoft.com/office/officeart/2005/8/layout/orgChart1"/>
    <dgm:cxn modelId="{3AECBB80-7806-424F-907C-C19391737A16}" srcId="{36539ADD-E025-A64D-A72F-E29A0788FFF0}" destId="{57AF5284-259A-8444-A5DB-20F0494030D5}" srcOrd="1" destOrd="0" parTransId="{585419C6-9A97-244D-8664-6B5FD7B3B035}" sibTransId="{16B17AAC-9BAC-B041-B319-F32E177DC879}"/>
    <dgm:cxn modelId="{DD7C4048-A52C-204B-A1CC-195927A15E96}" type="presOf" srcId="{247583C4-09C6-8F4A-A9CF-9B4ADAC93FE9}" destId="{2AE28D2B-EBB0-9542-B056-D87C2BE22E9C}" srcOrd="1" destOrd="0" presId="urn:microsoft.com/office/officeart/2005/8/layout/orgChart1"/>
    <dgm:cxn modelId="{78E68F80-41F5-E545-8AFF-042138E33CFA}" srcId="{E4DD4852-2A0D-AB40-BD4F-26EAF86C30D5}" destId="{09CFD504-7EF3-5F42-BFD5-A1A9A9A7CD89}" srcOrd="2" destOrd="0" parTransId="{7C4E44A2-1AE9-1943-875C-DA4C68B31B4B}" sibTransId="{EEDB396B-1EB1-914F-B8C2-D6C749D29F63}"/>
    <dgm:cxn modelId="{17E1954D-10E5-4F43-B0A5-49F27CDB63B5}" type="presOf" srcId="{D97DDB79-E07A-ED41-B67E-CD7B71135E3D}" destId="{B12E22D2-1CBC-9844-9F7A-D79AD93C587A}" srcOrd="1" destOrd="0" presId="urn:microsoft.com/office/officeart/2005/8/layout/orgChart1"/>
    <dgm:cxn modelId="{E22B39F0-0DA3-FD43-ACB5-C734728CF966}" srcId="{E4DD4852-2A0D-AB40-BD4F-26EAF86C30D5}" destId="{72C34209-5247-8F46-8F41-2AD46E6DF885}" srcOrd="1" destOrd="0" parTransId="{A1F79D1E-662D-1640-AD99-B06F4BFD6443}" sibTransId="{2302C631-0CE1-724B-8D9E-22CCB243D2E4}"/>
    <dgm:cxn modelId="{93CF6838-B80F-8A46-A61E-ACD5DD9CC37C}" type="presOf" srcId="{D9F6A905-F3A1-2A46-BCEB-9037C2775835}" destId="{D0997AA1-D803-8D4E-B9B9-E32BC3D66F92}" srcOrd="1" destOrd="0" presId="urn:microsoft.com/office/officeart/2005/8/layout/orgChart1"/>
    <dgm:cxn modelId="{0A207D55-6135-9E43-A7A4-EC9F13405E9C}" type="presOf" srcId="{92CFDC60-D69B-4B49-B2CC-8E62D2224C41}" destId="{23061A3F-AFD7-CB49-B9F1-0C507EE295A5}" srcOrd="0" destOrd="0" presId="urn:microsoft.com/office/officeart/2005/8/layout/orgChart1"/>
    <dgm:cxn modelId="{E74BD9DA-30FE-A742-8F41-251D0DF4A5E5}" srcId="{0F2DE9CE-21D6-FD45-B56C-E7648D8A3258}" destId="{52A28F78-2906-2742-8AE8-45DA5613603B}" srcOrd="1" destOrd="0" parTransId="{B3CCFB58-7B81-8D43-9BD9-75CA5B2A9070}" sibTransId="{C4B93E34-8C0E-F740-A9F6-EE45BEA96785}"/>
    <dgm:cxn modelId="{93B0969B-6456-7F47-B62F-AB1D39B6FC98}" srcId="{0F2DE9CE-21D6-FD45-B56C-E7648D8A3258}" destId="{E4C25A15-388F-7949-9473-CE87F0902CF4}" srcOrd="0" destOrd="0" parTransId="{83D10CBF-9304-574F-9B67-708B144F69D2}" sibTransId="{75F0D9DE-E5CA-0144-939F-AE58FBDF7F4B}"/>
    <dgm:cxn modelId="{0AEB5AC0-5565-7F44-B6C0-FB9D2E80BED3}" srcId="{247583C4-09C6-8F4A-A9CF-9B4ADAC93FE9}" destId="{BD308A16-9E01-AE4C-979C-AE4F67B2E362}" srcOrd="0" destOrd="0" parTransId="{9216490C-84DB-EB4E-8F3D-776EAF1BA276}" sibTransId="{D549B769-B7B9-DB45-9A09-AC3358393E37}"/>
    <dgm:cxn modelId="{47D77AEB-ECDF-C748-9646-B5578283D946}" type="presOf" srcId="{B3CCFB58-7B81-8D43-9BD9-75CA5B2A9070}" destId="{049F9E81-E8A3-DB40-93B7-96FEC5CCE0EB}" srcOrd="0" destOrd="0" presId="urn:microsoft.com/office/officeart/2005/8/layout/orgChart1"/>
    <dgm:cxn modelId="{3F1C2685-106F-3543-9FE2-BB4DA589F2D6}" type="presOf" srcId="{0F2DE9CE-21D6-FD45-B56C-E7648D8A3258}" destId="{A5E6A68B-FF55-A047-AB87-823DA5B56934}" srcOrd="0" destOrd="0" presId="urn:microsoft.com/office/officeart/2005/8/layout/orgChart1"/>
    <dgm:cxn modelId="{2918E8BE-0D83-934F-8A64-2BE4193B049D}" type="presOf" srcId="{12A981F1-22D1-6C40-88C3-28A2880D559B}" destId="{A1F135DB-50CA-834F-8832-8954C98F93F6}" srcOrd="1" destOrd="0" presId="urn:microsoft.com/office/officeart/2005/8/layout/orgChart1"/>
    <dgm:cxn modelId="{A008BED0-14C3-B741-99E2-C2544B7631EC}" type="presOf" srcId="{31E7A06D-0BE8-8749-8CF6-11EE1ADC7046}" destId="{CE41C908-0C4D-114D-9874-71407F9DBE0B}" srcOrd="0" destOrd="0" presId="urn:microsoft.com/office/officeart/2005/8/layout/orgChart1"/>
    <dgm:cxn modelId="{2FAE1689-78C9-DF40-83EA-DAE1441EEBDD}" type="presOf" srcId="{3CCA6A0A-98A9-8648-AFA9-F3B5F33BDC0A}" destId="{9E006477-3E1E-7D4E-8D9A-F2580A298998}" srcOrd="0" destOrd="0" presId="urn:microsoft.com/office/officeart/2005/8/layout/orgChart1"/>
    <dgm:cxn modelId="{CAA2D596-76AE-524E-A7B8-FBCE2D1D4451}" type="presOf" srcId="{ADD5161B-79EF-DE41-BB51-5BC103663605}" destId="{2FD24CD6-B950-914A-8D6F-174FEE16C5BD}" srcOrd="0" destOrd="0" presId="urn:microsoft.com/office/officeart/2005/8/layout/orgChart1"/>
    <dgm:cxn modelId="{63FF0FC0-A6C4-5342-9A2C-A04135AFC973}" type="presOf" srcId="{09CFD504-7EF3-5F42-BFD5-A1A9A9A7CD89}" destId="{27FD74C8-31D5-3740-90F2-72FCE496B1AD}" srcOrd="0" destOrd="0" presId="urn:microsoft.com/office/officeart/2005/8/layout/orgChart1"/>
    <dgm:cxn modelId="{98A6468F-A313-B049-862B-BD518ECA3098}" type="presOf" srcId="{83D10CBF-9304-574F-9B67-708B144F69D2}" destId="{0185DABD-7104-8D48-8057-996459BAD0C9}" srcOrd="0" destOrd="0" presId="urn:microsoft.com/office/officeart/2005/8/layout/orgChart1"/>
    <dgm:cxn modelId="{9FC935E3-E6E1-1141-A6ED-C15EF97FE647}" type="presOf" srcId="{800E8762-9EB5-944B-8D7E-6F89024A9A3D}" destId="{434C7264-FEEE-3144-AD5F-7C36FC8455F4}" srcOrd="0" destOrd="0" presId="urn:microsoft.com/office/officeart/2005/8/layout/orgChart1"/>
    <dgm:cxn modelId="{129EE87C-262C-EA49-AB9A-80C70685FA8C}" type="presOf" srcId="{E5DFE158-AF8C-CB48-86B3-8A85D835F531}" destId="{6E6E48C6-80C3-0948-84CB-F6B7102C4E22}" srcOrd="0" destOrd="0" presId="urn:microsoft.com/office/officeart/2005/8/layout/orgChart1"/>
    <dgm:cxn modelId="{C94C5E60-467B-3345-9D63-1582D1111769}" type="presOf" srcId="{269CEFA5-70B9-094B-B1F2-C47A4D67EF68}" destId="{F0407898-7BB4-1142-B9CB-DAF927BB3E12}" srcOrd="1" destOrd="0" presId="urn:microsoft.com/office/officeart/2005/8/layout/orgChart1"/>
    <dgm:cxn modelId="{D0EFF8AB-712B-1C4A-9054-8B6CC24B606F}" type="presOf" srcId="{B0254F2F-88B9-E94B-BCF2-D894B01416B3}" destId="{EC882B6E-3210-F247-983D-180819CC0754}" srcOrd="1" destOrd="0" presId="urn:microsoft.com/office/officeart/2005/8/layout/orgChart1"/>
    <dgm:cxn modelId="{DE163E78-F1AE-6543-A85E-BAF404B7CFBC}" type="presOf" srcId="{66D8895C-0C24-F543-B92F-636BD2F63871}" destId="{72BE4B3C-6990-0D4E-B673-0D445F2B9FFA}" srcOrd="1" destOrd="0" presId="urn:microsoft.com/office/officeart/2005/8/layout/orgChart1"/>
    <dgm:cxn modelId="{773E28F9-3295-2443-AD0A-8EF8CEAC3056}" type="presOf" srcId="{E4C25A15-388F-7949-9473-CE87F0902CF4}" destId="{C908076A-7259-E44F-8A49-5102B0361B07}" srcOrd="1" destOrd="0" presId="urn:microsoft.com/office/officeart/2005/8/layout/orgChart1"/>
    <dgm:cxn modelId="{7A9CC985-B9CC-A446-A97C-80D8C9036989}" srcId="{247583C4-09C6-8F4A-A9CF-9B4ADAC93FE9}" destId="{631D47D3-3E5A-4D4D-BF13-5455F6C0F185}" srcOrd="2" destOrd="0" parTransId="{E5DFE158-AF8C-CB48-86B3-8A85D835F531}" sibTransId="{B087ABAA-61E7-6F4B-921B-E7C94A17E55E}"/>
    <dgm:cxn modelId="{F262E8FD-0073-2748-B6AC-5486E8F03DD1}" type="presParOf" srcId="{0A853460-BF41-C14F-AF4E-68E18E34CA6F}" destId="{33514805-15AB-E04C-B91E-FF8AB1E8D9A4}" srcOrd="0" destOrd="0" presId="urn:microsoft.com/office/officeart/2005/8/layout/orgChart1"/>
    <dgm:cxn modelId="{A68AC88A-00D9-7A4D-90A5-73093730CB48}" type="presParOf" srcId="{33514805-15AB-E04C-B91E-FF8AB1E8D9A4}" destId="{3536292B-5A23-3D44-850A-BD23671F7E59}" srcOrd="0" destOrd="0" presId="urn:microsoft.com/office/officeart/2005/8/layout/orgChart1"/>
    <dgm:cxn modelId="{0E6F2BAD-1D1C-EF46-BD84-666065564688}" type="presParOf" srcId="{3536292B-5A23-3D44-850A-BD23671F7E59}" destId="{DB4E5D8C-B3F0-AC48-8278-0E882BAF2A3B}" srcOrd="0" destOrd="0" presId="urn:microsoft.com/office/officeart/2005/8/layout/orgChart1"/>
    <dgm:cxn modelId="{3544752A-B1F4-6E44-B1D1-F37DA72BA734}" type="presParOf" srcId="{3536292B-5A23-3D44-850A-BD23671F7E59}" destId="{7A10688F-DB63-E54C-BB1D-3AC2977AA828}" srcOrd="1" destOrd="0" presId="urn:microsoft.com/office/officeart/2005/8/layout/orgChart1"/>
    <dgm:cxn modelId="{85128AC4-2FC4-9C43-8108-6090E56F53EA}" type="presParOf" srcId="{33514805-15AB-E04C-B91E-FF8AB1E8D9A4}" destId="{9FE80F4E-3DD4-CB45-9BDC-39CF2BB0C259}" srcOrd="1" destOrd="0" presId="urn:microsoft.com/office/officeart/2005/8/layout/orgChart1"/>
    <dgm:cxn modelId="{6F34DDB7-F8CF-2F46-80D6-F70ACA9FCE68}" type="presParOf" srcId="{9FE80F4E-3DD4-CB45-9BDC-39CF2BB0C259}" destId="{E4A2B625-90E8-2F4A-94E7-348AF6E0549E}" srcOrd="0" destOrd="0" presId="urn:microsoft.com/office/officeart/2005/8/layout/orgChart1"/>
    <dgm:cxn modelId="{98419D41-CAC1-0848-9294-B8AD012A0F07}" type="presParOf" srcId="{9FE80F4E-3DD4-CB45-9BDC-39CF2BB0C259}" destId="{92669615-7E38-BA47-AEBE-94BD6883F9E5}" srcOrd="1" destOrd="0" presId="urn:microsoft.com/office/officeart/2005/8/layout/orgChart1"/>
    <dgm:cxn modelId="{BE499EDD-5594-6349-8DAF-4F1793D865CA}" type="presParOf" srcId="{92669615-7E38-BA47-AEBE-94BD6883F9E5}" destId="{E6DFD7D2-54A8-624E-9941-758271D9DF5A}" srcOrd="0" destOrd="0" presId="urn:microsoft.com/office/officeart/2005/8/layout/orgChart1"/>
    <dgm:cxn modelId="{3DCC0D07-76E7-2B4C-9086-C464EB960C21}" type="presParOf" srcId="{E6DFD7D2-54A8-624E-9941-758271D9DF5A}" destId="{513B4878-AAF3-5547-93DB-A5545297C620}" srcOrd="0" destOrd="0" presId="urn:microsoft.com/office/officeart/2005/8/layout/orgChart1"/>
    <dgm:cxn modelId="{C43671F2-0940-5244-9922-8B06A6B820C3}" type="presParOf" srcId="{E6DFD7D2-54A8-624E-9941-758271D9DF5A}" destId="{CEAE9A1F-085D-5C4B-B600-FB5113ADFCC9}" srcOrd="1" destOrd="0" presId="urn:microsoft.com/office/officeart/2005/8/layout/orgChart1"/>
    <dgm:cxn modelId="{268A033C-BD67-C449-A1DB-02D47FD1B906}" type="presParOf" srcId="{92669615-7E38-BA47-AEBE-94BD6883F9E5}" destId="{7DD0F37F-8676-C148-89E2-F4343A1E63A8}" srcOrd="1" destOrd="0" presId="urn:microsoft.com/office/officeart/2005/8/layout/orgChart1"/>
    <dgm:cxn modelId="{C067381C-5090-834D-BB0D-F5FD874C0F07}" type="presParOf" srcId="{7DD0F37F-8676-C148-89E2-F4343A1E63A8}" destId="{A235F056-3B56-E141-A877-40D0C817DDBB}" srcOrd="0" destOrd="0" presId="urn:microsoft.com/office/officeart/2005/8/layout/orgChart1"/>
    <dgm:cxn modelId="{3BB17710-A094-2A4F-A3EA-03D179947026}" type="presParOf" srcId="{7DD0F37F-8676-C148-89E2-F4343A1E63A8}" destId="{6CDBF706-8D8F-5F4B-9940-70CC5F46596F}" srcOrd="1" destOrd="0" presId="urn:microsoft.com/office/officeart/2005/8/layout/orgChart1"/>
    <dgm:cxn modelId="{3827D0A2-3F22-C04A-BA0A-12ACFD87E29C}" type="presParOf" srcId="{6CDBF706-8D8F-5F4B-9940-70CC5F46596F}" destId="{CAC9B521-B084-F04C-83A2-4730548DD4E5}" srcOrd="0" destOrd="0" presId="urn:microsoft.com/office/officeart/2005/8/layout/orgChart1"/>
    <dgm:cxn modelId="{D060D12C-1874-8F43-8AEC-54D0CFCA9DE0}" type="presParOf" srcId="{CAC9B521-B084-F04C-83A2-4730548DD4E5}" destId="{FD662E1A-0384-644D-B2D5-6F1ED396170A}" srcOrd="0" destOrd="0" presId="urn:microsoft.com/office/officeart/2005/8/layout/orgChart1"/>
    <dgm:cxn modelId="{442E18A4-B56D-C841-A6C0-0CE0522F21A4}" type="presParOf" srcId="{CAC9B521-B084-F04C-83A2-4730548DD4E5}" destId="{B12E22D2-1CBC-9844-9F7A-D79AD93C587A}" srcOrd="1" destOrd="0" presId="urn:microsoft.com/office/officeart/2005/8/layout/orgChart1"/>
    <dgm:cxn modelId="{B0F53991-4726-D04B-97C4-5ADA7A8BE5AD}" type="presParOf" srcId="{6CDBF706-8D8F-5F4B-9940-70CC5F46596F}" destId="{6C881462-E6A3-D24E-B485-1D5C2CD951E5}" srcOrd="1" destOrd="0" presId="urn:microsoft.com/office/officeart/2005/8/layout/orgChart1"/>
    <dgm:cxn modelId="{8A1F097E-EB81-0A4D-8698-66AADFBEB6DD}" type="presParOf" srcId="{6CDBF706-8D8F-5F4B-9940-70CC5F46596F}" destId="{D0CED4C8-BD30-F84D-8270-C1CD607A294A}" srcOrd="2" destOrd="0" presId="urn:microsoft.com/office/officeart/2005/8/layout/orgChart1"/>
    <dgm:cxn modelId="{75A1B277-A925-6641-B6E0-902663075748}" type="presParOf" srcId="{7DD0F37F-8676-C148-89E2-F4343A1E63A8}" destId="{7C2452F9-A5FA-7046-91A1-DA4BEAE5158C}" srcOrd="2" destOrd="0" presId="urn:microsoft.com/office/officeart/2005/8/layout/orgChart1"/>
    <dgm:cxn modelId="{E3F655CE-A5E1-B94C-810D-B8372FA5A328}" type="presParOf" srcId="{7DD0F37F-8676-C148-89E2-F4343A1E63A8}" destId="{7D860ADE-EA41-7A4D-8584-5F154EB35B61}" srcOrd="3" destOrd="0" presId="urn:microsoft.com/office/officeart/2005/8/layout/orgChart1"/>
    <dgm:cxn modelId="{3371670E-8F8A-6947-B2E9-6803C94FD663}" type="presParOf" srcId="{7D860ADE-EA41-7A4D-8584-5F154EB35B61}" destId="{96B018E3-6FF8-F241-85B1-E49AE8976FDD}" srcOrd="0" destOrd="0" presId="urn:microsoft.com/office/officeart/2005/8/layout/orgChart1"/>
    <dgm:cxn modelId="{7CE96F3D-45FA-B242-A53E-2D598460CB7C}" type="presParOf" srcId="{96B018E3-6FF8-F241-85B1-E49AE8976FDD}" destId="{902B0FBA-BDA8-5642-B010-57EAE80FC83C}" srcOrd="0" destOrd="0" presId="urn:microsoft.com/office/officeart/2005/8/layout/orgChart1"/>
    <dgm:cxn modelId="{FC89AA4E-46F7-5C46-8399-BA12D52AD264}" type="presParOf" srcId="{96B018E3-6FF8-F241-85B1-E49AE8976FDD}" destId="{7AB48E72-0A02-994C-8473-16F136A22034}" srcOrd="1" destOrd="0" presId="urn:microsoft.com/office/officeart/2005/8/layout/orgChart1"/>
    <dgm:cxn modelId="{6A5241E6-1BA8-0146-B720-9C13AC972145}" type="presParOf" srcId="{7D860ADE-EA41-7A4D-8584-5F154EB35B61}" destId="{30F721A7-3EE7-FD4F-BCC8-0F261BCF605E}" srcOrd="1" destOrd="0" presId="urn:microsoft.com/office/officeart/2005/8/layout/orgChart1"/>
    <dgm:cxn modelId="{D98A894C-9F3A-BD4E-B2C1-9B34D8B6E8FC}" type="presParOf" srcId="{7D860ADE-EA41-7A4D-8584-5F154EB35B61}" destId="{085B94D7-BC6D-874D-A8B5-9809D52EC03C}" srcOrd="2" destOrd="0" presId="urn:microsoft.com/office/officeart/2005/8/layout/orgChart1"/>
    <dgm:cxn modelId="{5F317DC3-CAC4-5147-B845-F1749D6C0619}" type="presParOf" srcId="{7DD0F37F-8676-C148-89E2-F4343A1E63A8}" destId="{7CCB0F24-6E78-3C43-BD24-1C640ED46698}" srcOrd="4" destOrd="0" presId="urn:microsoft.com/office/officeart/2005/8/layout/orgChart1"/>
    <dgm:cxn modelId="{202943B3-703D-9944-B3EC-353AD1E078B4}" type="presParOf" srcId="{7DD0F37F-8676-C148-89E2-F4343A1E63A8}" destId="{BA8A8DFD-7027-DB41-B90B-D36415F4742F}" srcOrd="5" destOrd="0" presId="urn:microsoft.com/office/officeart/2005/8/layout/orgChart1"/>
    <dgm:cxn modelId="{7155B127-0D3A-5C4C-BEFC-D6E76FB34100}" type="presParOf" srcId="{BA8A8DFD-7027-DB41-B90B-D36415F4742F}" destId="{D80625FD-0901-D94B-8B11-56C292C330EC}" srcOrd="0" destOrd="0" presId="urn:microsoft.com/office/officeart/2005/8/layout/orgChart1"/>
    <dgm:cxn modelId="{0DB6BC28-080C-9E4C-B92D-B5731C8BE9D8}" type="presParOf" srcId="{D80625FD-0901-D94B-8B11-56C292C330EC}" destId="{27FD74C8-31D5-3740-90F2-72FCE496B1AD}" srcOrd="0" destOrd="0" presId="urn:microsoft.com/office/officeart/2005/8/layout/orgChart1"/>
    <dgm:cxn modelId="{887EE50C-8E44-1A42-A671-B2E83FA6EDC6}" type="presParOf" srcId="{D80625FD-0901-D94B-8B11-56C292C330EC}" destId="{0BE086CF-934F-424B-B79D-36A14CB8E630}" srcOrd="1" destOrd="0" presId="urn:microsoft.com/office/officeart/2005/8/layout/orgChart1"/>
    <dgm:cxn modelId="{575662BC-B7E4-7943-841E-63938851720B}" type="presParOf" srcId="{BA8A8DFD-7027-DB41-B90B-D36415F4742F}" destId="{DCEA9AD8-E055-4F49-A842-1B0D8B790F89}" srcOrd="1" destOrd="0" presId="urn:microsoft.com/office/officeart/2005/8/layout/orgChart1"/>
    <dgm:cxn modelId="{F7D33444-B0CF-1C42-AF5C-F9E73FD50C23}" type="presParOf" srcId="{BA8A8DFD-7027-DB41-B90B-D36415F4742F}" destId="{B799789F-45FE-2546-ADBF-AAEF993F110A}" srcOrd="2" destOrd="0" presId="urn:microsoft.com/office/officeart/2005/8/layout/orgChart1"/>
    <dgm:cxn modelId="{A1956949-7AC0-0747-8496-98C46197D83F}" type="presParOf" srcId="{7DD0F37F-8676-C148-89E2-F4343A1E63A8}" destId="{946938DF-E212-0E42-B4F6-EDFA7C0F04E3}" srcOrd="6" destOrd="0" presId="urn:microsoft.com/office/officeart/2005/8/layout/orgChart1"/>
    <dgm:cxn modelId="{5E51E46F-CB95-854E-A199-C3F876BFDDEB}" type="presParOf" srcId="{7DD0F37F-8676-C148-89E2-F4343A1E63A8}" destId="{E0D43A08-E5C6-7D4A-9614-821B4199F482}" srcOrd="7" destOrd="0" presId="urn:microsoft.com/office/officeart/2005/8/layout/orgChart1"/>
    <dgm:cxn modelId="{B6DE5BDE-8476-4E4F-BFF3-D8872A641EEF}" type="presParOf" srcId="{E0D43A08-E5C6-7D4A-9614-821B4199F482}" destId="{6D9DFFAE-E2B9-EB4B-9DD3-7665F81E0D6D}" srcOrd="0" destOrd="0" presId="urn:microsoft.com/office/officeart/2005/8/layout/orgChart1"/>
    <dgm:cxn modelId="{0F8C01E9-A25C-3341-AC1E-68B6C089D2B7}" type="presParOf" srcId="{6D9DFFAE-E2B9-EB4B-9DD3-7665F81E0D6D}" destId="{B0AB5CFC-F426-3844-9514-47AB93CB80C0}" srcOrd="0" destOrd="0" presId="urn:microsoft.com/office/officeart/2005/8/layout/orgChart1"/>
    <dgm:cxn modelId="{5D87966E-22A6-A74D-BDF9-82E050BBA7B3}" type="presParOf" srcId="{6D9DFFAE-E2B9-EB4B-9DD3-7665F81E0D6D}" destId="{848BD3D8-FCA5-C14A-9CDB-DD8E1926A55D}" srcOrd="1" destOrd="0" presId="urn:microsoft.com/office/officeart/2005/8/layout/orgChart1"/>
    <dgm:cxn modelId="{5E0EE52C-2D30-8B42-B94D-E0BCC18C98D6}" type="presParOf" srcId="{E0D43A08-E5C6-7D4A-9614-821B4199F482}" destId="{C98C1AEB-F196-0245-8859-F896137AAA28}" srcOrd="1" destOrd="0" presId="urn:microsoft.com/office/officeart/2005/8/layout/orgChart1"/>
    <dgm:cxn modelId="{00B36418-66A6-794D-A953-70C718732911}" type="presParOf" srcId="{E0D43A08-E5C6-7D4A-9614-821B4199F482}" destId="{9C0D47DB-0366-8349-AE7D-E1E03614F288}" srcOrd="2" destOrd="0" presId="urn:microsoft.com/office/officeart/2005/8/layout/orgChart1"/>
    <dgm:cxn modelId="{ACFC219F-DA2D-7648-A6B7-119EFC1E04CE}" type="presParOf" srcId="{92669615-7E38-BA47-AEBE-94BD6883F9E5}" destId="{167016A0-139B-4F43-9F06-3FF7316C488A}" srcOrd="2" destOrd="0" presId="urn:microsoft.com/office/officeart/2005/8/layout/orgChart1"/>
    <dgm:cxn modelId="{3E5F1A50-C7B2-5A4F-903A-0FB131747B31}" type="presParOf" srcId="{9FE80F4E-3DD4-CB45-9BDC-39CF2BB0C259}" destId="{291B2B14-E0A9-804C-A1B7-1BD25C5B5878}" srcOrd="2" destOrd="0" presId="urn:microsoft.com/office/officeart/2005/8/layout/orgChart1"/>
    <dgm:cxn modelId="{286DC4A7-9480-844E-92DB-6F70CEB79602}" type="presParOf" srcId="{9FE80F4E-3DD4-CB45-9BDC-39CF2BB0C259}" destId="{05D112D2-ABFF-0B4F-B233-F38CEAD4F527}" srcOrd="3" destOrd="0" presId="urn:microsoft.com/office/officeart/2005/8/layout/orgChart1"/>
    <dgm:cxn modelId="{3CF01207-7F39-E042-B202-E8CFCBF7AFCB}" type="presParOf" srcId="{05D112D2-ABFF-0B4F-B233-F38CEAD4F527}" destId="{F29E9A0E-58B4-B441-903A-FE90273325CC}" srcOrd="0" destOrd="0" presId="urn:microsoft.com/office/officeart/2005/8/layout/orgChart1"/>
    <dgm:cxn modelId="{365D72C2-836F-674A-88E1-94591BA456C1}" type="presParOf" srcId="{F29E9A0E-58B4-B441-903A-FE90273325CC}" destId="{A5E6A68B-FF55-A047-AB87-823DA5B56934}" srcOrd="0" destOrd="0" presId="urn:microsoft.com/office/officeart/2005/8/layout/orgChart1"/>
    <dgm:cxn modelId="{27719441-B499-E34C-B495-192A14AB48A6}" type="presParOf" srcId="{F29E9A0E-58B4-B441-903A-FE90273325CC}" destId="{AD75BCCD-2EC7-714E-8302-48FF5AB85196}" srcOrd="1" destOrd="0" presId="urn:microsoft.com/office/officeart/2005/8/layout/orgChart1"/>
    <dgm:cxn modelId="{6FBAAB7B-361A-B747-A50A-2ED719A07B2D}" type="presParOf" srcId="{05D112D2-ABFF-0B4F-B233-F38CEAD4F527}" destId="{09018F79-6811-4845-888A-2CFFC2CEA139}" srcOrd="1" destOrd="0" presId="urn:microsoft.com/office/officeart/2005/8/layout/orgChart1"/>
    <dgm:cxn modelId="{A8D2F8E3-EB96-AF47-A449-BD53EB0E39D4}" type="presParOf" srcId="{09018F79-6811-4845-888A-2CFFC2CEA139}" destId="{0185DABD-7104-8D48-8057-996459BAD0C9}" srcOrd="0" destOrd="0" presId="urn:microsoft.com/office/officeart/2005/8/layout/orgChart1"/>
    <dgm:cxn modelId="{A13B6FA1-685C-E840-96D9-F3D3ACE1DB13}" type="presParOf" srcId="{09018F79-6811-4845-888A-2CFFC2CEA139}" destId="{B5420508-9024-3447-B757-70D64B055BC7}" srcOrd="1" destOrd="0" presId="urn:microsoft.com/office/officeart/2005/8/layout/orgChart1"/>
    <dgm:cxn modelId="{E49FBEBD-992D-C146-86A1-7AF5213FE079}" type="presParOf" srcId="{B5420508-9024-3447-B757-70D64B055BC7}" destId="{808952D0-1201-F145-9FED-46977BA61AD4}" srcOrd="0" destOrd="0" presId="urn:microsoft.com/office/officeart/2005/8/layout/orgChart1"/>
    <dgm:cxn modelId="{023CE1BD-7126-D94A-B1BF-984A7A9B42BC}" type="presParOf" srcId="{808952D0-1201-F145-9FED-46977BA61AD4}" destId="{24424AAC-D3AE-264C-A631-457B8B65E025}" srcOrd="0" destOrd="0" presId="urn:microsoft.com/office/officeart/2005/8/layout/orgChart1"/>
    <dgm:cxn modelId="{9AF14493-5A97-5D45-951B-A680A53D3352}" type="presParOf" srcId="{808952D0-1201-F145-9FED-46977BA61AD4}" destId="{C908076A-7259-E44F-8A49-5102B0361B07}" srcOrd="1" destOrd="0" presId="urn:microsoft.com/office/officeart/2005/8/layout/orgChart1"/>
    <dgm:cxn modelId="{29BDC9B0-6A28-FF42-88A5-B1E644BF1949}" type="presParOf" srcId="{B5420508-9024-3447-B757-70D64B055BC7}" destId="{C0BD77F9-241F-A14C-AC8F-4F470438A540}" srcOrd="1" destOrd="0" presId="urn:microsoft.com/office/officeart/2005/8/layout/orgChart1"/>
    <dgm:cxn modelId="{759505B8-062C-3D49-8223-DFD01ACA05BE}" type="presParOf" srcId="{B5420508-9024-3447-B757-70D64B055BC7}" destId="{66095D5B-AD54-4E46-9E16-05EE07E73920}" srcOrd="2" destOrd="0" presId="urn:microsoft.com/office/officeart/2005/8/layout/orgChart1"/>
    <dgm:cxn modelId="{007DA2CE-B2B5-DF4A-B70A-8C75EC9755A5}" type="presParOf" srcId="{09018F79-6811-4845-888A-2CFFC2CEA139}" destId="{049F9E81-E8A3-DB40-93B7-96FEC5CCE0EB}" srcOrd="2" destOrd="0" presId="urn:microsoft.com/office/officeart/2005/8/layout/orgChart1"/>
    <dgm:cxn modelId="{4805C1F9-E7F6-2246-ACA0-78BF28EEAE8A}" type="presParOf" srcId="{09018F79-6811-4845-888A-2CFFC2CEA139}" destId="{A754B8B0-BE93-4140-9197-952FD31B0CAA}" srcOrd="3" destOrd="0" presId="urn:microsoft.com/office/officeart/2005/8/layout/orgChart1"/>
    <dgm:cxn modelId="{200564A1-DF01-BE43-9ED9-715B901D22C5}" type="presParOf" srcId="{A754B8B0-BE93-4140-9197-952FD31B0CAA}" destId="{E51ABA4F-6FDC-F14E-94C9-3474D06B8E3F}" srcOrd="0" destOrd="0" presId="urn:microsoft.com/office/officeart/2005/8/layout/orgChart1"/>
    <dgm:cxn modelId="{47D54F24-99B7-E846-910F-F25FBF7FB77F}" type="presParOf" srcId="{E51ABA4F-6FDC-F14E-94C9-3474D06B8E3F}" destId="{50D0E0DD-B8E9-8041-928C-849148C9C26C}" srcOrd="0" destOrd="0" presId="urn:microsoft.com/office/officeart/2005/8/layout/orgChart1"/>
    <dgm:cxn modelId="{3AD6D5D4-B630-E04A-BA1D-4DF5F5DB6FBB}" type="presParOf" srcId="{E51ABA4F-6FDC-F14E-94C9-3474D06B8E3F}" destId="{D0C343E2-FA35-3642-AAD9-79AFA4F8A93E}" srcOrd="1" destOrd="0" presId="urn:microsoft.com/office/officeart/2005/8/layout/orgChart1"/>
    <dgm:cxn modelId="{36C8CEBE-F33D-4642-908E-303FFB97CCDB}" type="presParOf" srcId="{A754B8B0-BE93-4140-9197-952FD31B0CAA}" destId="{DA8F361A-FDCA-6341-BD01-EF1500FFE744}" srcOrd="1" destOrd="0" presId="urn:microsoft.com/office/officeart/2005/8/layout/orgChart1"/>
    <dgm:cxn modelId="{B4A93FFA-2441-F043-B993-4E16717B6158}" type="presParOf" srcId="{A754B8B0-BE93-4140-9197-952FD31B0CAA}" destId="{CBF76265-B2D6-CD44-8450-D0CE3B7087F8}" srcOrd="2" destOrd="0" presId="urn:microsoft.com/office/officeart/2005/8/layout/orgChart1"/>
    <dgm:cxn modelId="{756DBCFA-3F0B-444A-8434-EE57AB1B7EC0}" type="presParOf" srcId="{09018F79-6811-4845-888A-2CFFC2CEA139}" destId="{7B941555-3F1B-894A-9A65-4B2887732008}" srcOrd="4" destOrd="0" presId="urn:microsoft.com/office/officeart/2005/8/layout/orgChart1"/>
    <dgm:cxn modelId="{5CA9ADEF-9288-7841-8430-E98FEDD092AB}" type="presParOf" srcId="{09018F79-6811-4845-888A-2CFFC2CEA139}" destId="{E11392A1-DD23-EA4C-8267-51DD9659662B}" srcOrd="5" destOrd="0" presId="urn:microsoft.com/office/officeart/2005/8/layout/orgChart1"/>
    <dgm:cxn modelId="{055FDD86-5934-5F4C-AC51-EEADDF375F17}" type="presParOf" srcId="{E11392A1-DD23-EA4C-8267-51DD9659662B}" destId="{797B3554-2C0D-BB4C-8EAF-4F56ED1D04CF}" srcOrd="0" destOrd="0" presId="urn:microsoft.com/office/officeart/2005/8/layout/orgChart1"/>
    <dgm:cxn modelId="{3B1E1EA4-2234-254C-8CE9-0A66DA70520B}" type="presParOf" srcId="{797B3554-2C0D-BB4C-8EAF-4F56ED1D04CF}" destId="{386F3E20-3208-2F4D-BD5D-E45EA86A5AC8}" srcOrd="0" destOrd="0" presId="urn:microsoft.com/office/officeart/2005/8/layout/orgChart1"/>
    <dgm:cxn modelId="{D07D3E50-A841-634E-AE87-EE94F7B9A631}" type="presParOf" srcId="{797B3554-2C0D-BB4C-8EAF-4F56ED1D04CF}" destId="{EC882B6E-3210-F247-983D-180819CC0754}" srcOrd="1" destOrd="0" presId="urn:microsoft.com/office/officeart/2005/8/layout/orgChart1"/>
    <dgm:cxn modelId="{1E59E523-6F0C-BE45-834E-FE2B68E9AA86}" type="presParOf" srcId="{E11392A1-DD23-EA4C-8267-51DD9659662B}" destId="{2A04C175-E23F-7E42-9DA9-EA0E2E754BF7}" srcOrd="1" destOrd="0" presId="urn:microsoft.com/office/officeart/2005/8/layout/orgChart1"/>
    <dgm:cxn modelId="{E821595E-2B79-E846-B3DF-F509A6689491}" type="presParOf" srcId="{E11392A1-DD23-EA4C-8267-51DD9659662B}" destId="{787D38C3-4999-F94D-8D7E-127AD3A9BF8E}" srcOrd="2" destOrd="0" presId="urn:microsoft.com/office/officeart/2005/8/layout/orgChart1"/>
    <dgm:cxn modelId="{76575F0B-4E75-FB44-9343-C3B683DCFE79}" type="presParOf" srcId="{09018F79-6811-4845-888A-2CFFC2CEA139}" destId="{8C7F6F37-A8BE-7949-8397-7B5DCD805534}" srcOrd="6" destOrd="0" presId="urn:microsoft.com/office/officeart/2005/8/layout/orgChart1"/>
    <dgm:cxn modelId="{1B4FB4D4-8DB2-FC47-B0D3-BEAB50304D45}" type="presParOf" srcId="{09018F79-6811-4845-888A-2CFFC2CEA139}" destId="{6B10A9EB-C4BB-CB40-97AF-8F92C75AF4B8}" srcOrd="7" destOrd="0" presId="urn:microsoft.com/office/officeart/2005/8/layout/orgChart1"/>
    <dgm:cxn modelId="{14A7DFDE-ECAD-AC45-9F54-FC8C1EE322D4}" type="presParOf" srcId="{6B10A9EB-C4BB-CB40-97AF-8F92C75AF4B8}" destId="{6A219AC4-F526-404A-BA06-2B2984CDCDF3}" srcOrd="0" destOrd="0" presId="urn:microsoft.com/office/officeart/2005/8/layout/orgChart1"/>
    <dgm:cxn modelId="{BCBFFD1A-C851-644E-BA5D-FA732302BB4B}" type="presParOf" srcId="{6A219AC4-F526-404A-BA06-2B2984CDCDF3}" destId="{434C7264-FEEE-3144-AD5F-7C36FC8455F4}" srcOrd="0" destOrd="0" presId="urn:microsoft.com/office/officeart/2005/8/layout/orgChart1"/>
    <dgm:cxn modelId="{8451C61B-CB59-814C-BF1E-3E5E1F9D0DB7}" type="presParOf" srcId="{6A219AC4-F526-404A-BA06-2B2984CDCDF3}" destId="{3E316FA2-73AD-174C-9EC1-1B2FC218DD29}" srcOrd="1" destOrd="0" presId="urn:microsoft.com/office/officeart/2005/8/layout/orgChart1"/>
    <dgm:cxn modelId="{04463C0F-BE05-A847-BE01-7D6ACA0475F7}" type="presParOf" srcId="{6B10A9EB-C4BB-CB40-97AF-8F92C75AF4B8}" destId="{AF1EC241-B851-174A-AF1F-51524982DE95}" srcOrd="1" destOrd="0" presId="urn:microsoft.com/office/officeart/2005/8/layout/orgChart1"/>
    <dgm:cxn modelId="{646593D5-8514-C243-9D5A-9D04A7D30BC1}" type="presParOf" srcId="{6B10A9EB-C4BB-CB40-97AF-8F92C75AF4B8}" destId="{D1D694FB-C4DC-0641-AC69-7B97F65C6C08}" srcOrd="2" destOrd="0" presId="urn:microsoft.com/office/officeart/2005/8/layout/orgChart1"/>
    <dgm:cxn modelId="{2B48FA02-C2A3-364B-87EC-337249BC73A1}" type="presParOf" srcId="{05D112D2-ABFF-0B4F-B233-F38CEAD4F527}" destId="{0A8BAFCC-6419-2640-B0A9-7E72E5C3B106}" srcOrd="2" destOrd="0" presId="urn:microsoft.com/office/officeart/2005/8/layout/orgChart1"/>
    <dgm:cxn modelId="{BA67B75D-2D4E-834A-8048-AB7CC8F448DD}" type="presParOf" srcId="{9FE80F4E-3DD4-CB45-9BDC-39CF2BB0C259}" destId="{9E006477-3E1E-7D4E-8D9A-F2580A298998}" srcOrd="4" destOrd="0" presId="urn:microsoft.com/office/officeart/2005/8/layout/orgChart1"/>
    <dgm:cxn modelId="{86F11069-45EC-1843-8641-835A0874186D}" type="presParOf" srcId="{9FE80F4E-3DD4-CB45-9BDC-39CF2BB0C259}" destId="{C7E67847-056B-8342-B8AA-C460CB2E47AB}" srcOrd="5" destOrd="0" presId="urn:microsoft.com/office/officeart/2005/8/layout/orgChart1"/>
    <dgm:cxn modelId="{E3084080-3814-9742-A08D-1F9338A19100}" type="presParOf" srcId="{C7E67847-056B-8342-B8AA-C460CB2E47AB}" destId="{DD6B63CA-1392-3D44-80FB-1C202580C3ED}" srcOrd="0" destOrd="0" presId="urn:microsoft.com/office/officeart/2005/8/layout/orgChart1"/>
    <dgm:cxn modelId="{55E95A30-FE61-1D46-9970-66E7DE139478}" type="presParOf" srcId="{DD6B63CA-1392-3D44-80FB-1C202580C3ED}" destId="{1A33936A-AA36-1740-96AE-B064FAD4CFD9}" srcOrd="0" destOrd="0" presId="urn:microsoft.com/office/officeart/2005/8/layout/orgChart1"/>
    <dgm:cxn modelId="{5203F81C-E61E-1E44-BE0E-1299E0C9BA2B}" type="presParOf" srcId="{DD6B63CA-1392-3D44-80FB-1C202580C3ED}" destId="{2AE28D2B-EBB0-9542-B056-D87C2BE22E9C}" srcOrd="1" destOrd="0" presId="urn:microsoft.com/office/officeart/2005/8/layout/orgChart1"/>
    <dgm:cxn modelId="{6AF074AE-B5BA-6748-9000-037FA4BA192B}" type="presParOf" srcId="{C7E67847-056B-8342-B8AA-C460CB2E47AB}" destId="{3C9964F5-82C5-D346-BD8C-2F5FD0E3FEC9}" srcOrd="1" destOrd="0" presId="urn:microsoft.com/office/officeart/2005/8/layout/orgChart1"/>
    <dgm:cxn modelId="{6D245D43-F56D-174A-B967-D4BD881CB591}" type="presParOf" srcId="{3C9964F5-82C5-D346-BD8C-2F5FD0E3FEC9}" destId="{802C4729-F60B-C942-9A66-5BB9C326F2D7}" srcOrd="0" destOrd="0" presId="urn:microsoft.com/office/officeart/2005/8/layout/orgChart1"/>
    <dgm:cxn modelId="{EB19F1C0-B586-D649-9BDD-92FA4D3B5D5A}" type="presParOf" srcId="{3C9964F5-82C5-D346-BD8C-2F5FD0E3FEC9}" destId="{D0D88231-F364-224C-8C5C-44CC1982FC57}" srcOrd="1" destOrd="0" presId="urn:microsoft.com/office/officeart/2005/8/layout/orgChart1"/>
    <dgm:cxn modelId="{00F8EA59-B50B-DF40-B74F-7EDFAAAAC85F}" type="presParOf" srcId="{D0D88231-F364-224C-8C5C-44CC1982FC57}" destId="{A61A8F42-110E-9544-BD06-2FBA86AD531F}" srcOrd="0" destOrd="0" presId="urn:microsoft.com/office/officeart/2005/8/layout/orgChart1"/>
    <dgm:cxn modelId="{F01EDAF3-2845-AF45-95A9-AE4E7F3F5DEA}" type="presParOf" srcId="{A61A8F42-110E-9544-BD06-2FBA86AD531F}" destId="{153F71D6-B342-BF4C-94E2-AB864DB51B30}" srcOrd="0" destOrd="0" presId="urn:microsoft.com/office/officeart/2005/8/layout/orgChart1"/>
    <dgm:cxn modelId="{F55484BF-2162-0043-93CD-AF677B71A765}" type="presParOf" srcId="{A61A8F42-110E-9544-BD06-2FBA86AD531F}" destId="{562C9DDF-2955-5C45-8040-F4AD77B27265}" srcOrd="1" destOrd="0" presId="urn:microsoft.com/office/officeart/2005/8/layout/orgChart1"/>
    <dgm:cxn modelId="{77F28C5F-4BE2-B544-85E6-19F75B485F7C}" type="presParOf" srcId="{D0D88231-F364-224C-8C5C-44CC1982FC57}" destId="{C46F37D1-10D0-6248-B072-A9107C9DAF9A}" srcOrd="1" destOrd="0" presId="urn:microsoft.com/office/officeart/2005/8/layout/orgChart1"/>
    <dgm:cxn modelId="{915B7A40-24D4-6441-B95E-98B6C04FCD17}" type="presParOf" srcId="{D0D88231-F364-224C-8C5C-44CC1982FC57}" destId="{C411E3C6-4849-084D-A902-0F730A0F104B}" srcOrd="2" destOrd="0" presId="urn:microsoft.com/office/officeart/2005/8/layout/orgChart1"/>
    <dgm:cxn modelId="{DA6B7835-770D-6646-B8F8-242EDF7965A6}" type="presParOf" srcId="{3C9964F5-82C5-D346-BD8C-2F5FD0E3FEC9}" destId="{1BACA60E-F776-6547-8DD3-7BD1E2D0E232}" srcOrd="2" destOrd="0" presId="urn:microsoft.com/office/officeart/2005/8/layout/orgChart1"/>
    <dgm:cxn modelId="{7918E9D0-CFF9-F045-924D-AF5FC04D3A5B}" type="presParOf" srcId="{3C9964F5-82C5-D346-BD8C-2F5FD0E3FEC9}" destId="{A195ABC2-22BB-6D4B-A496-3D14361CB097}" srcOrd="3" destOrd="0" presId="urn:microsoft.com/office/officeart/2005/8/layout/orgChart1"/>
    <dgm:cxn modelId="{AD67423C-5941-0E4E-A3D2-B17A05D9D620}" type="presParOf" srcId="{A195ABC2-22BB-6D4B-A496-3D14361CB097}" destId="{BDD4822B-5880-1941-BED1-70F917262BBD}" srcOrd="0" destOrd="0" presId="urn:microsoft.com/office/officeart/2005/8/layout/orgChart1"/>
    <dgm:cxn modelId="{F2450E9F-6997-D340-AF25-33F48DECC4F6}" type="presParOf" srcId="{BDD4822B-5880-1941-BED1-70F917262BBD}" destId="{A0E57B46-03E1-4A4B-8703-4AF3DC7CFDDB}" srcOrd="0" destOrd="0" presId="urn:microsoft.com/office/officeart/2005/8/layout/orgChart1"/>
    <dgm:cxn modelId="{DF809671-DF5E-534E-8A68-8260F26BF5F0}" type="presParOf" srcId="{BDD4822B-5880-1941-BED1-70F917262BBD}" destId="{62C06F57-EEE6-1042-8AFF-AF58ABB3436F}" srcOrd="1" destOrd="0" presId="urn:microsoft.com/office/officeart/2005/8/layout/orgChart1"/>
    <dgm:cxn modelId="{94CD7CA0-3404-6344-96AD-06BF7CF726DB}" type="presParOf" srcId="{A195ABC2-22BB-6D4B-A496-3D14361CB097}" destId="{06373FEA-1CE8-2244-A5AD-E871B96940CD}" srcOrd="1" destOrd="0" presId="urn:microsoft.com/office/officeart/2005/8/layout/orgChart1"/>
    <dgm:cxn modelId="{E8C00B2C-AF81-AE4B-906E-1564382A0519}" type="presParOf" srcId="{A195ABC2-22BB-6D4B-A496-3D14361CB097}" destId="{832AD19D-8E9C-E34C-9E23-3FD849485F20}" srcOrd="2" destOrd="0" presId="urn:microsoft.com/office/officeart/2005/8/layout/orgChart1"/>
    <dgm:cxn modelId="{8480DD32-79CF-3841-B8DA-399F5BFDA631}" type="presParOf" srcId="{3C9964F5-82C5-D346-BD8C-2F5FD0E3FEC9}" destId="{6E6E48C6-80C3-0948-84CB-F6B7102C4E22}" srcOrd="4" destOrd="0" presId="urn:microsoft.com/office/officeart/2005/8/layout/orgChart1"/>
    <dgm:cxn modelId="{BCB43207-594D-0645-A791-411843C07FED}" type="presParOf" srcId="{3C9964F5-82C5-D346-BD8C-2F5FD0E3FEC9}" destId="{15983FC4-57A8-B147-8067-425211A80FF3}" srcOrd="5" destOrd="0" presId="urn:microsoft.com/office/officeart/2005/8/layout/orgChart1"/>
    <dgm:cxn modelId="{EC2A18D9-2575-C141-9B73-A9BEF0F996B8}" type="presParOf" srcId="{15983FC4-57A8-B147-8067-425211A80FF3}" destId="{60A94D43-A866-A44C-93F5-44710A74CC19}" srcOrd="0" destOrd="0" presId="urn:microsoft.com/office/officeart/2005/8/layout/orgChart1"/>
    <dgm:cxn modelId="{40D056EB-2382-6F4B-B8EC-6849DBDA3690}" type="presParOf" srcId="{60A94D43-A866-A44C-93F5-44710A74CC19}" destId="{3FC2FB20-0DD4-BA42-AB5C-CCEB2FCCDFF6}" srcOrd="0" destOrd="0" presId="urn:microsoft.com/office/officeart/2005/8/layout/orgChart1"/>
    <dgm:cxn modelId="{D8D5AE40-D261-7449-8179-1366654A0ACC}" type="presParOf" srcId="{60A94D43-A866-A44C-93F5-44710A74CC19}" destId="{FAF16A60-71F7-2D4B-B0F5-D213B198810B}" srcOrd="1" destOrd="0" presId="urn:microsoft.com/office/officeart/2005/8/layout/orgChart1"/>
    <dgm:cxn modelId="{995E50D2-D8B1-9E44-B33A-15D145303C9B}" type="presParOf" srcId="{15983FC4-57A8-B147-8067-425211A80FF3}" destId="{00ADBD5D-B3C1-4340-908C-2C09907A5651}" srcOrd="1" destOrd="0" presId="urn:microsoft.com/office/officeart/2005/8/layout/orgChart1"/>
    <dgm:cxn modelId="{13A269D2-18A1-4A47-815A-50F9BA147ACC}" type="presParOf" srcId="{15983FC4-57A8-B147-8067-425211A80FF3}" destId="{7575CA3B-2B9F-9C4F-80D7-1B470FCDA4AE}" srcOrd="2" destOrd="0" presId="urn:microsoft.com/office/officeart/2005/8/layout/orgChart1"/>
    <dgm:cxn modelId="{258C2AE3-72DF-5A4F-8CB2-88C752F976FC}" type="presParOf" srcId="{C7E67847-056B-8342-B8AA-C460CB2E47AB}" destId="{E9FC3223-29F9-8145-9730-735BE0DE2A29}" srcOrd="2" destOrd="0" presId="urn:microsoft.com/office/officeart/2005/8/layout/orgChart1"/>
    <dgm:cxn modelId="{8AF69CB5-033D-034E-979C-DB3E4C46E28E}" type="presParOf" srcId="{9FE80F4E-3DD4-CB45-9BDC-39CF2BB0C259}" destId="{23CB3A51-2551-3B45-8CB0-ED02FF9767DF}" srcOrd="6" destOrd="0" presId="urn:microsoft.com/office/officeart/2005/8/layout/orgChart1"/>
    <dgm:cxn modelId="{891BD613-E685-D64A-8F80-04D933CC0F69}" type="presParOf" srcId="{9FE80F4E-3DD4-CB45-9BDC-39CF2BB0C259}" destId="{972BF446-3B28-7F49-A1F0-B33CEC2F30FC}" srcOrd="7" destOrd="0" presId="urn:microsoft.com/office/officeart/2005/8/layout/orgChart1"/>
    <dgm:cxn modelId="{7E552EA5-DE9F-1B4A-9B80-477FA69C0038}" type="presParOf" srcId="{972BF446-3B28-7F49-A1F0-B33CEC2F30FC}" destId="{EC39D6CE-81F3-C147-B142-19C35B7A6765}" srcOrd="0" destOrd="0" presId="urn:microsoft.com/office/officeart/2005/8/layout/orgChart1"/>
    <dgm:cxn modelId="{17047B9A-2DEF-744F-8B30-C422E6F8D99C}" type="presParOf" srcId="{EC39D6CE-81F3-C147-B142-19C35B7A6765}" destId="{326D39B9-7167-5943-B348-2B7BB8B6D060}" srcOrd="0" destOrd="0" presId="urn:microsoft.com/office/officeart/2005/8/layout/orgChart1"/>
    <dgm:cxn modelId="{7CA22638-B6C6-2748-837C-873EF04D2F39}" type="presParOf" srcId="{EC39D6CE-81F3-C147-B142-19C35B7A6765}" destId="{D951BEBE-EC1A-9B41-84D0-9C2373552AAB}" srcOrd="1" destOrd="0" presId="urn:microsoft.com/office/officeart/2005/8/layout/orgChart1"/>
    <dgm:cxn modelId="{2150A220-4E70-034B-A142-886251CEDF62}" type="presParOf" srcId="{972BF446-3B28-7F49-A1F0-B33CEC2F30FC}" destId="{0A9A025F-AAC7-974B-A8EB-1930197127FA}" srcOrd="1" destOrd="0" presId="urn:microsoft.com/office/officeart/2005/8/layout/orgChart1"/>
    <dgm:cxn modelId="{E9A69F62-10D0-7446-9E61-76EB754AFD3E}" type="presParOf" srcId="{0A9A025F-AAC7-974B-A8EB-1930197127FA}" destId="{A9C607A0-A3D0-0B46-BF8F-BA97F686DDE9}" srcOrd="0" destOrd="0" presId="urn:microsoft.com/office/officeart/2005/8/layout/orgChart1"/>
    <dgm:cxn modelId="{4EFF72F5-41C1-F543-A6B0-0D203C38E11A}" type="presParOf" srcId="{0A9A025F-AAC7-974B-A8EB-1930197127FA}" destId="{DC5C2E8B-6D93-6848-9589-72673F7DE931}" srcOrd="1" destOrd="0" presId="urn:microsoft.com/office/officeart/2005/8/layout/orgChart1"/>
    <dgm:cxn modelId="{EDB2205A-FED8-9D4E-AC50-4BD43BBFB297}" type="presParOf" srcId="{DC5C2E8B-6D93-6848-9589-72673F7DE931}" destId="{4EA64109-3D6B-4244-A189-FC4C7C68E5D4}" srcOrd="0" destOrd="0" presId="urn:microsoft.com/office/officeart/2005/8/layout/orgChart1"/>
    <dgm:cxn modelId="{3B278BE9-EEAF-C441-9488-4BAAC47958B6}" type="presParOf" srcId="{4EA64109-3D6B-4244-A189-FC4C7C68E5D4}" destId="{668EB351-D325-F644-AA02-997336DB3D8E}" srcOrd="0" destOrd="0" presId="urn:microsoft.com/office/officeart/2005/8/layout/orgChart1"/>
    <dgm:cxn modelId="{66DFF311-B036-E145-8006-AB0740A47095}" type="presParOf" srcId="{4EA64109-3D6B-4244-A189-FC4C7C68E5D4}" destId="{D0997AA1-D803-8D4E-B9B9-E32BC3D66F92}" srcOrd="1" destOrd="0" presId="urn:microsoft.com/office/officeart/2005/8/layout/orgChart1"/>
    <dgm:cxn modelId="{95B1473D-48A8-6847-B33E-F2E8203160E5}" type="presParOf" srcId="{DC5C2E8B-6D93-6848-9589-72673F7DE931}" destId="{7F6B676F-D6DC-FE48-8F7B-E8C0E27DCE7B}" srcOrd="1" destOrd="0" presId="urn:microsoft.com/office/officeart/2005/8/layout/orgChart1"/>
    <dgm:cxn modelId="{4D1D1041-FC21-5D4D-AB35-850B7C0FA9A8}" type="presParOf" srcId="{DC5C2E8B-6D93-6848-9589-72673F7DE931}" destId="{CA4C4DF5-6776-D34D-BD28-9C0213341CC6}" srcOrd="2" destOrd="0" presId="urn:microsoft.com/office/officeart/2005/8/layout/orgChart1"/>
    <dgm:cxn modelId="{8C4AE3C9-842F-A64F-AD14-2A45AAEE88EC}" type="presParOf" srcId="{0A9A025F-AAC7-974B-A8EB-1930197127FA}" destId="{718144A3-D7BB-9944-9BA3-4FA2C4E6E5B5}" srcOrd="2" destOrd="0" presId="urn:microsoft.com/office/officeart/2005/8/layout/orgChart1"/>
    <dgm:cxn modelId="{88DDAC8C-480C-0B4B-8507-45723AE447C2}" type="presParOf" srcId="{0A9A025F-AAC7-974B-A8EB-1930197127FA}" destId="{1661DBC5-76D9-5048-A0F9-27FCD4A2C2E8}" srcOrd="3" destOrd="0" presId="urn:microsoft.com/office/officeart/2005/8/layout/orgChart1"/>
    <dgm:cxn modelId="{3694936D-25BE-814E-856F-3E5B8E212D35}" type="presParOf" srcId="{1661DBC5-76D9-5048-A0F9-27FCD4A2C2E8}" destId="{314F7552-0795-1F46-AE2D-237E47DFDE16}" srcOrd="0" destOrd="0" presId="urn:microsoft.com/office/officeart/2005/8/layout/orgChart1"/>
    <dgm:cxn modelId="{766B169E-CC76-A344-AA7F-79C11BFFF019}" type="presParOf" srcId="{314F7552-0795-1F46-AE2D-237E47DFDE16}" destId="{C758E4CC-B833-5742-95B3-A40A17B6C252}" srcOrd="0" destOrd="0" presId="urn:microsoft.com/office/officeart/2005/8/layout/orgChart1"/>
    <dgm:cxn modelId="{7BA37448-CC95-3141-A78D-B8D65E34A0B6}" type="presParOf" srcId="{314F7552-0795-1F46-AE2D-237E47DFDE16}" destId="{C849C57F-73E9-3140-B13E-C5FADDDD1B25}" srcOrd="1" destOrd="0" presId="urn:microsoft.com/office/officeart/2005/8/layout/orgChart1"/>
    <dgm:cxn modelId="{8DEBB337-F2A6-3942-9057-DDA1CF424CE2}" type="presParOf" srcId="{1661DBC5-76D9-5048-A0F9-27FCD4A2C2E8}" destId="{C817AC96-6CE4-384C-A29A-17F990C3DF92}" srcOrd="1" destOrd="0" presId="urn:microsoft.com/office/officeart/2005/8/layout/orgChart1"/>
    <dgm:cxn modelId="{F11968DB-7708-A84D-BB2B-65EE297719FB}" type="presParOf" srcId="{1661DBC5-76D9-5048-A0F9-27FCD4A2C2E8}" destId="{C4287253-57D8-134B-BD5F-33E8D948DB42}" srcOrd="2" destOrd="0" presId="urn:microsoft.com/office/officeart/2005/8/layout/orgChart1"/>
    <dgm:cxn modelId="{5C3CF194-4246-7148-A2D4-258B14B62044}" type="presParOf" srcId="{972BF446-3B28-7F49-A1F0-B33CEC2F30FC}" destId="{EC295C61-09CD-1E42-910B-72440180BEBA}" srcOrd="2" destOrd="0" presId="urn:microsoft.com/office/officeart/2005/8/layout/orgChart1"/>
    <dgm:cxn modelId="{5961F350-3975-B243-903A-80863E084C07}" type="presParOf" srcId="{9FE80F4E-3DD4-CB45-9BDC-39CF2BB0C259}" destId="{CE41C908-0C4D-114D-9874-71407F9DBE0B}" srcOrd="8" destOrd="0" presId="urn:microsoft.com/office/officeart/2005/8/layout/orgChart1"/>
    <dgm:cxn modelId="{5BDFFDE7-A813-424D-976F-62E04FF0549C}" type="presParOf" srcId="{9FE80F4E-3DD4-CB45-9BDC-39CF2BB0C259}" destId="{E396BDD1-2629-C946-B5BF-6C95D0096502}" srcOrd="9" destOrd="0" presId="urn:microsoft.com/office/officeart/2005/8/layout/orgChart1"/>
    <dgm:cxn modelId="{5EE52198-1C20-574F-A3CA-3235262126E0}" type="presParOf" srcId="{E396BDD1-2629-C946-B5BF-6C95D0096502}" destId="{23FE0E06-197A-0548-ADC5-25C0A3111E4D}" srcOrd="0" destOrd="0" presId="urn:microsoft.com/office/officeart/2005/8/layout/orgChart1"/>
    <dgm:cxn modelId="{3AE63D26-4002-2B4F-A938-15CA4BA1F509}" type="presParOf" srcId="{23FE0E06-197A-0548-ADC5-25C0A3111E4D}" destId="{5273598E-26A6-AF40-BDFE-3EEAA96C8D05}" srcOrd="0" destOrd="0" presId="urn:microsoft.com/office/officeart/2005/8/layout/orgChart1"/>
    <dgm:cxn modelId="{5223FA4D-1520-F044-9919-90BDFD592593}" type="presParOf" srcId="{23FE0E06-197A-0548-ADC5-25C0A3111E4D}" destId="{F0407898-7BB4-1142-B9CB-DAF927BB3E12}" srcOrd="1" destOrd="0" presId="urn:microsoft.com/office/officeart/2005/8/layout/orgChart1"/>
    <dgm:cxn modelId="{CDA3C3C6-00B3-274B-BA4B-CE0792D90B13}" type="presParOf" srcId="{E396BDD1-2629-C946-B5BF-6C95D0096502}" destId="{122EF03A-C26A-2C42-837F-E5EE4DDC8A69}" srcOrd="1" destOrd="0" presId="urn:microsoft.com/office/officeart/2005/8/layout/orgChart1"/>
    <dgm:cxn modelId="{12D18C89-9984-B947-9C4C-DDEE13E435E2}" type="presParOf" srcId="{122EF03A-C26A-2C42-837F-E5EE4DDC8A69}" destId="{00B64A1A-D92B-8B48-874A-6582B7276F3D}" srcOrd="0" destOrd="0" presId="urn:microsoft.com/office/officeart/2005/8/layout/orgChart1"/>
    <dgm:cxn modelId="{7647D4A9-8DE1-6F49-A8E5-FEC13A691CAD}" type="presParOf" srcId="{122EF03A-C26A-2C42-837F-E5EE4DDC8A69}" destId="{BD7B06E5-285B-2243-8C78-0A39D29C420F}" srcOrd="1" destOrd="0" presId="urn:microsoft.com/office/officeart/2005/8/layout/orgChart1"/>
    <dgm:cxn modelId="{EC46791D-EE94-8E47-BE2B-C35E074868B2}" type="presParOf" srcId="{BD7B06E5-285B-2243-8C78-0A39D29C420F}" destId="{6FFCDA1A-6DE2-F246-8E81-2FA8E5B092E0}" srcOrd="0" destOrd="0" presId="urn:microsoft.com/office/officeart/2005/8/layout/orgChart1"/>
    <dgm:cxn modelId="{5001C35F-706A-4E45-ADCE-710DF8505412}" type="presParOf" srcId="{6FFCDA1A-6DE2-F246-8E81-2FA8E5B092E0}" destId="{EEA3EF9E-D295-3B41-8DD7-86CAF1666010}" srcOrd="0" destOrd="0" presId="urn:microsoft.com/office/officeart/2005/8/layout/orgChart1"/>
    <dgm:cxn modelId="{807F3A39-AAF9-3C42-96A9-3D6399F6FB7A}" type="presParOf" srcId="{6FFCDA1A-6DE2-F246-8E81-2FA8E5B092E0}" destId="{72BE4B3C-6990-0D4E-B673-0D445F2B9FFA}" srcOrd="1" destOrd="0" presId="urn:microsoft.com/office/officeart/2005/8/layout/orgChart1"/>
    <dgm:cxn modelId="{F2340B98-EA04-6B4B-BCDB-17DBD1E8A80B}" type="presParOf" srcId="{BD7B06E5-285B-2243-8C78-0A39D29C420F}" destId="{2326D1BE-7095-DD42-92DE-527E49332CB7}" srcOrd="1" destOrd="0" presId="urn:microsoft.com/office/officeart/2005/8/layout/orgChart1"/>
    <dgm:cxn modelId="{C8E27461-62F4-EC4B-9CE8-E4F9651EC9AA}" type="presParOf" srcId="{BD7B06E5-285B-2243-8C78-0A39D29C420F}" destId="{905BA3ED-2B1D-5B47-AE73-784555552D6B}" srcOrd="2" destOrd="0" presId="urn:microsoft.com/office/officeart/2005/8/layout/orgChart1"/>
    <dgm:cxn modelId="{B4958ADE-CF28-BF45-BAB9-BF3D278E1AE0}" type="presParOf" srcId="{122EF03A-C26A-2C42-837F-E5EE4DDC8A69}" destId="{2FD24CD6-B950-914A-8D6F-174FEE16C5BD}" srcOrd="2" destOrd="0" presId="urn:microsoft.com/office/officeart/2005/8/layout/orgChart1"/>
    <dgm:cxn modelId="{18C2C001-921C-964C-9DD3-C367654CF108}" type="presParOf" srcId="{122EF03A-C26A-2C42-837F-E5EE4DDC8A69}" destId="{AD974002-B7F8-464C-AEFF-7C21E1521D69}" srcOrd="3" destOrd="0" presId="urn:microsoft.com/office/officeart/2005/8/layout/orgChart1"/>
    <dgm:cxn modelId="{9062F188-706F-EA46-9AEF-F6B6FE7E13AE}" type="presParOf" srcId="{AD974002-B7F8-464C-AEFF-7C21E1521D69}" destId="{EECFB764-FCB6-C145-98B1-105083050A8F}" srcOrd="0" destOrd="0" presId="urn:microsoft.com/office/officeart/2005/8/layout/orgChart1"/>
    <dgm:cxn modelId="{E1D9125C-07F0-D149-8138-AF0FF4C2F1FD}" type="presParOf" srcId="{EECFB764-FCB6-C145-98B1-105083050A8F}" destId="{6B951E02-DA62-594A-B0AB-8408EAED7078}" srcOrd="0" destOrd="0" presId="urn:microsoft.com/office/officeart/2005/8/layout/orgChart1"/>
    <dgm:cxn modelId="{5EAA6420-D1BA-AD46-8CE2-56981F557B40}" type="presParOf" srcId="{EECFB764-FCB6-C145-98B1-105083050A8F}" destId="{A1F135DB-50CA-834F-8832-8954C98F93F6}" srcOrd="1" destOrd="0" presId="urn:microsoft.com/office/officeart/2005/8/layout/orgChart1"/>
    <dgm:cxn modelId="{2383FFF4-E5E9-F349-ACF8-CD8A169A16FA}" type="presParOf" srcId="{AD974002-B7F8-464C-AEFF-7C21E1521D69}" destId="{82AEB6EC-86D7-E94E-A059-9BC931E9CD1A}" srcOrd="1" destOrd="0" presId="urn:microsoft.com/office/officeart/2005/8/layout/orgChart1"/>
    <dgm:cxn modelId="{9D10F687-8A74-CE44-960B-671A9D317784}" type="presParOf" srcId="{AD974002-B7F8-464C-AEFF-7C21E1521D69}" destId="{9ED6657E-DCC5-E646-9FA7-277C35CC5927}" srcOrd="2" destOrd="0" presId="urn:microsoft.com/office/officeart/2005/8/layout/orgChart1"/>
    <dgm:cxn modelId="{583D3AFF-7B70-D249-AC96-F1AA4D5B5971}" type="presParOf" srcId="{122EF03A-C26A-2C42-837F-E5EE4DDC8A69}" destId="{23061A3F-AFD7-CB49-B9F1-0C507EE295A5}" srcOrd="4" destOrd="0" presId="urn:microsoft.com/office/officeart/2005/8/layout/orgChart1"/>
    <dgm:cxn modelId="{7429C416-B956-904B-AFEB-9D8799FAB73E}" type="presParOf" srcId="{122EF03A-C26A-2C42-837F-E5EE4DDC8A69}" destId="{6216CCD5-EAFD-E74A-B7A8-F94E8C7E7494}" srcOrd="5" destOrd="0" presId="urn:microsoft.com/office/officeart/2005/8/layout/orgChart1"/>
    <dgm:cxn modelId="{85D2B703-E9B0-874B-8C8F-3EE1AE4A9879}" type="presParOf" srcId="{6216CCD5-EAFD-E74A-B7A8-F94E8C7E7494}" destId="{8A4AD3CF-7324-CC47-95F5-3BE75B124A81}" srcOrd="0" destOrd="0" presId="urn:microsoft.com/office/officeart/2005/8/layout/orgChart1"/>
    <dgm:cxn modelId="{8941DA84-96E7-A946-AE30-907FE6C94652}" type="presParOf" srcId="{8A4AD3CF-7324-CC47-95F5-3BE75B124A81}" destId="{423F87E2-29C4-F74A-B724-62C0FDBA2A2D}" srcOrd="0" destOrd="0" presId="urn:microsoft.com/office/officeart/2005/8/layout/orgChart1"/>
    <dgm:cxn modelId="{694B3E84-23EA-D645-ABD1-E7466017594D}" type="presParOf" srcId="{8A4AD3CF-7324-CC47-95F5-3BE75B124A81}" destId="{9012A822-19A7-A543-B961-18BFA8598089}" srcOrd="1" destOrd="0" presId="urn:microsoft.com/office/officeart/2005/8/layout/orgChart1"/>
    <dgm:cxn modelId="{047CA859-A834-5D48-90F7-F6B0B0EC29AE}" type="presParOf" srcId="{6216CCD5-EAFD-E74A-B7A8-F94E8C7E7494}" destId="{26A37F26-A27E-B44E-8BD5-C104C29C9A0A}" srcOrd="1" destOrd="0" presId="urn:microsoft.com/office/officeart/2005/8/layout/orgChart1"/>
    <dgm:cxn modelId="{76CF3D13-5C99-D841-947E-F5E5449C0C44}" type="presParOf" srcId="{6216CCD5-EAFD-E74A-B7A8-F94E8C7E7494}" destId="{AD7508E2-2DDC-1348-85EC-CF8302231E79}" srcOrd="2" destOrd="0" presId="urn:microsoft.com/office/officeart/2005/8/layout/orgChart1"/>
    <dgm:cxn modelId="{07BE35BE-8541-E14D-A37F-CB314D7CF666}" type="presParOf" srcId="{E396BDD1-2629-C946-B5BF-6C95D0096502}" destId="{1B9F40D5-BABB-F848-BE5E-765A7F306A17}" srcOrd="2" destOrd="0" presId="urn:microsoft.com/office/officeart/2005/8/layout/orgChart1"/>
    <dgm:cxn modelId="{24BFB111-2761-C14E-8D15-9E3E4117A170}" type="presParOf" srcId="{33514805-15AB-E04C-B91E-FF8AB1E8D9A4}" destId="{7FA31D13-09DD-664F-9409-8D808C9E2B2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E36F9-8414-164D-A8F6-388F40C87F01}">
      <dsp:nvSpPr>
        <dsp:cNvPr id="0" name=""/>
        <dsp:cNvSpPr/>
      </dsp:nvSpPr>
      <dsp:spPr>
        <a:xfrm>
          <a:off x="1836204" y="741227"/>
          <a:ext cx="896371" cy="311137"/>
        </a:xfrm>
        <a:custGeom>
          <a:avLst/>
          <a:gdLst/>
          <a:ahLst/>
          <a:cxnLst/>
          <a:rect l="0" t="0" r="0" b="0"/>
          <a:pathLst>
            <a:path>
              <a:moveTo>
                <a:pt x="0" y="0"/>
              </a:moveTo>
              <a:lnTo>
                <a:pt x="0" y="155568"/>
              </a:lnTo>
              <a:lnTo>
                <a:pt x="896371" y="155568"/>
              </a:lnTo>
              <a:lnTo>
                <a:pt x="896371" y="3111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046AFE-FF29-5E4C-9B59-5124915870BD}">
      <dsp:nvSpPr>
        <dsp:cNvPr id="0" name=""/>
        <dsp:cNvSpPr/>
      </dsp:nvSpPr>
      <dsp:spPr>
        <a:xfrm>
          <a:off x="939832" y="741227"/>
          <a:ext cx="896371" cy="311137"/>
        </a:xfrm>
        <a:custGeom>
          <a:avLst/>
          <a:gdLst/>
          <a:ahLst/>
          <a:cxnLst/>
          <a:rect l="0" t="0" r="0" b="0"/>
          <a:pathLst>
            <a:path>
              <a:moveTo>
                <a:pt x="896371" y="0"/>
              </a:moveTo>
              <a:lnTo>
                <a:pt x="896371" y="155568"/>
              </a:lnTo>
              <a:lnTo>
                <a:pt x="0" y="155568"/>
              </a:lnTo>
              <a:lnTo>
                <a:pt x="0" y="3111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707BA6-F0AC-2A45-B7FE-D7544B26A3FE}">
      <dsp:nvSpPr>
        <dsp:cNvPr id="0" name=""/>
        <dsp:cNvSpPr/>
      </dsp:nvSpPr>
      <dsp:spPr>
        <a:xfrm>
          <a:off x="1095401" y="424"/>
          <a:ext cx="1481605" cy="7408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Common housing strategies</a:t>
          </a:r>
          <a:endParaRPr lang="en-US" sz="1400" kern="1200" dirty="0"/>
        </a:p>
      </dsp:txBody>
      <dsp:txXfrm>
        <a:off x="1095401" y="424"/>
        <a:ext cx="1481605" cy="740802"/>
      </dsp:txXfrm>
    </dsp:sp>
    <dsp:sp modelId="{43FE5301-9D63-1942-87DF-F8500A1F5F4E}">
      <dsp:nvSpPr>
        <dsp:cNvPr id="0" name=""/>
        <dsp:cNvSpPr/>
      </dsp:nvSpPr>
      <dsp:spPr>
        <a:xfrm>
          <a:off x="199030" y="1052364"/>
          <a:ext cx="1481605" cy="7408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Vertical split </a:t>
          </a:r>
        </a:p>
        <a:p>
          <a:pPr lvl="0" algn="ctr" defTabSz="622300">
            <a:lnSpc>
              <a:spcPct val="90000"/>
            </a:lnSpc>
            <a:spcBef>
              <a:spcPct val="0"/>
            </a:spcBef>
            <a:spcAft>
              <a:spcPct val="35000"/>
            </a:spcAft>
          </a:pPr>
          <a:r>
            <a:rPr lang="en-US" sz="1400" kern="1200" dirty="0" smtClean="0"/>
            <a:t>Guide removed with Choppers</a:t>
          </a:r>
          <a:endParaRPr lang="en-US" sz="1400" kern="1200" dirty="0"/>
        </a:p>
      </dsp:txBody>
      <dsp:txXfrm>
        <a:off x="199030" y="1052364"/>
        <a:ext cx="1481605" cy="740802"/>
      </dsp:txXfrm>
    </dsp:sp>
    <dsp:sp modelId="{F508ABBC-1E31-314D-A77F-B559A83178EE}">
      <dsp:nvSpPr>
        <dsp:cNvPr id="0" name=""/>
        <dsp:cNvSpPr/>
      </dsp:nvSpPr>
      <dsp:spPr>
        <a:xfrm>
          <a:off x="1991772" y="1052364"/>
          <a:ext cx="1481605" cy="7408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Horizontal split</a:t>
          </a:r>
        </a:p>
        <a:p>
          <a:pPr lvl="0" algn="ctr" defTabSz="622300">
            <a:lnSpc>
              <a:spcPct val="90000"/>
            </a:lnSpc>
            <a:spcBef>
              <a:spcPct val="0"/>
            </a:spcBef>
            <a:spcAft>
              <a:spcPct val="35000"/>
            </a:spcAft>
          </a:pPr>
          <a:r>
            <a:rPr lang="en-US" sz="1400" kern="1200" dirty="0" smtClean="0"/>
            <a:t>  Guide remains in lower housing </a:t>
          </a:r>
          <a:endParaRPr lang="en-US" sz="1400" kern="1200" dirty="0"/>
        </a:p>
      </dsp:txBody>
      <dsp:txXfrm>
        <a:off x="1991772" y="1052364"/>
        <a:ext cx="1481605" cy="7408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61A3F-AFD7-CB49-B9F1-0C507EE295A5}">
      <dsp:nvSpPr>
        <dsp:cNvPr id="0" name=""/>
        <dsp:cNvSpPr/>
      </dsp:nvSpPr>
      <dsp:spPr>
        <a:xfrm>
          <a:off x="7039278" y="1515594"/>
          <a:ext cx="187787" cy="2353605"/>
        </a:xfrm>
        <a:custGeom>
          <a:avLst/>
          <a:gdLst/>
          <a:ahLst/>
          <a:cxnLst/>
          <a:rect l="0" t="0" r="0" b="0"/>
          <a:pathLst>
            <a:path>
              <a:moveTo>
                <a:pt x="0" y="0"/>
              </a:moveTo>
              <a:lnTo>
                <a:pt x="0" y="2353605"/>
              </a:lnTo>
              <a:lnTo>
                <a:pt x="187787" y="2353605"/>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D24CD6-B950-914A-8D6F-174FEE16C5BD}">
      <dsp:nvSpPr>
        <dsp:cNvPr id="0" name=""/>
        <dsp:cNvSpPr/>
      </dsp:nvSpPr>
      <dsp:spPr>
        <a:xfrm>
          <a:off x="7039278" y="1515594"/>
          <a:ext cx="187787" cy="1464743"/>
        </a:xfrm>
        <a:custGeom>
          <a:avLst/>
          <a:gdLst/>
          <a:ahLst/>
          <a:cxnLst/>
          <a:rect l="0" t="0" r="0" b="0"/>
          <a:pathLst>
            <a:path>
              <a:moveTo>
                <a:pt x="0" y="0"/>
              </a:moveTo>
              <a:lnTo>
                <a:pt x="0" y="1464743"/>
              </a:lnTo>
              <a:lnTo>
                <a:pt x="187787" y="1464743"/>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B64A1A-D92B-8B48-874A-6582B7276F3D}">
      <dsp:nvSpPr>
        <dsp:cNvPr id="0" name=""/>
        <dsp:cNvSpPr/>
      </dsp:nvSpPr>
      <dsp:spPr>
        <a:xfrm>
          <a:off x="7039278" y="1515594"/>
          <a:ext cx="187787" cy="575882"/>
        </a:xfrm>
        <a:custGeom>
          <a:avLst/>
          <a:gdLst/>
          <a:ahLst/>
          <a:cxnLst/>
          <a:rect l="0" t="0" r="0" b="0"/>
          <a:pathLst>
            <a:path>
              <a:moveTo>
                <a:pt x="0" y="0"/>
              </a:moveTo>
              <a:lnTo>
                <a:pt x="0" y="575882"/>
              </a:lnTo>
              <a:lnTo>
                <a:pt x="187787" y="575882"/>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41C908-0C4D-114D-9874-71407F9DBE0B}">
      <dsp:nvSpPr>
        <dsp:cNvPr id="0" name=""/>
        <dsp:cNvSpPr/>
      </dsp:nvSpPr>
      <dsp:spPr>
        <a:xfrm>
          <a:off x="4371417" y="626732"/>
          <a:ext cx="3168628" cy="262902"/>
        </a:xfrm>
        <a:custGeom>
          <a:avLst/>
          <a:gdLst/>
          <a:ahLst/>
          <a:cxnLst/>
          <a:rect l="0" t="0" r="0" b="0"/>
          <a:pathLst>
            <a:path>
              <a:moveTo>
                <a:pt x="0" y="0"/>
              </a:moveTo>
              <a:lnTo>
                <a:pt x="0" y="131451"/>
              </a:lnTo>
              <a:lnTo>
                <a:pt x="3168628" y="131451"/>
              </a:lnTo>
              <a:lnTo>
                <a:pt x="3168628" y="26290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8144A3-D7BB-9944-9BA3-4FA2C4E6E5B5}">
      <dsp:nvSpPr>
        <dsp:cNvPr id="0" name=""/>
        <dsp:cNvSpPr/>
      </dsp:nvSpPr>
      <dsp:spPr>
        <a:xfrm>
          <a:off x="5524458" y="1515594"/>
          <a:ext cx="187787" cy="1464743"/>
        </a:xfrm>
        <a:custGeom>
          <a:avLst/>
          <a:gdLst/>
          <a:ahLst/>
          <a:cxnLst/>
          <a:rect l="0" t="0" r="0" b="0"/>
          <a:pathLst>
            <a:path>
              <a:moveTo>
                <a:pt x="0" y="0"/>
              </a:moveTo>
              <a:lnTo>
                <a:pt x="0" y="1464743"/>
              </a:lnTo>
              <a:lnTo>
                <a:pt x="187787" y="1464743"/>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C607A0-A3D0-0B46-BF8F-BA97F686DDE9}">
      <dsp:nvSpPr>
        <dsp:cNvPr id="0" name=""/>
        <dsp:cNvSpPr/>
      </dsp:nvSpPr>
      <dsp:spPr>
        <a:xfrm>
          <a:off x="5524458" y="1515594"/>
          <a:ext cx="187787" cy="575882"/>
        </a:xfrm>
        <a:custGeom>
          <a:avLst/>
          <a:gdLst/>
          <a:ahLst/>
          <a:cxnLst/>
          <a:rect l="0" t="0" r="0" b="0"/>
          <a:pathLst>
            <a:path>
              <a:moveTo>
                <a:pt x="0" y="0"/>
              </a:moveTo>
              <a:lnTo>
                <a:pt x="0" y="575882"/>
              </a:lnTo>
              <a:lnTo>
                <a:pt x="187787" y="575882"/>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CB3A51-2551-3B45-8CB0-ED02FF9767DF}">
      <dsp:nvSpPr>
        <dsp:cNvPr id="0" name=""/>
        <dsp:cNvSpPr/>
      </dsp:nvSpPr>
      <dsp:spPr>
        <a:xfrm>
          <a:off x="4371417" y="626732"/>
          <a:ext cx="1653808" cy="262902"/>
        </a:xfrm>
        <a:custGeom>
          <a:avLst/>
          <a:gdLst/>
          <a:ahLst/>
          <a:cxnLst/>
          <a:rect l="0" t="0" r="0" b="0"/>
          <a:pathLst>
            <a:path>
              <a:moveTo>
                <a:pt x="0" y="0"/>
              </a:moveTo>
              <a:lnTo>
                <a:pt x="0" y="131451"/>
              </a:lnTo>
              <a:lnTo>
                <a:pt x="1653808" y="131451"/>
              </a:lnTo>
              <a:lnTo>
                <a:pt x="1653808" y="26290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6E48C6-80C3-0948-84CB-F6B7102C4E22}">
      <dsp:nvSpPr>
        <dsp:cNvPr id="0" name=""/>
        <dsp:cNvSpPr/>
      </dsp:nvSpPr>
      <dsp:spPr>
        <a:xfrm>
          <a:off x="4009638" y="1515594"/>
          <a:ext cx="187787" cy="2353605"/>
        </a:xfrm>
        <a:custGeom>
          <a:avLst/>
          <a:gdLst/>
          <a:ahLst/>
          <a:cxnLst/>
          <a:rect l="0" t="0" r="0" b="0"/>
          <a:pathLst>
            <a:path>
              <a:moveTo>
                <a:pt x="0" y="0"/>
              </a:moveTo>
              <a:lnTo>
                <a:pt x="0" y="2353605"/>
              </a:lnTo>
              <a:lnTo>
                <a:pt x="187787" y="2353605"/>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ACA60E-F776-6547-8DD3-7BD1E2D0E232}">
      <dsp:nvSpPr>
        <dsp:cNvPr id="0" name=""/>
        <dsp:cNvSpPr/>
      </dsp:nvSpPr>
      <dsp:spPr>
        <a:xfrm>
          <a:off x="4009638" y="1515594"/>
          <a:ext cx="187787" cy="1464743"/>
        </a:xfrm>
        <a:custGeom>
          <a:avLst/>
          <a:gdLst/>
          <a:ahLst/>
          <a:cxnLst/>
          <a:rect l="0" t="0" r="0" b="0"/>
          <a:pathLst>
            <a:path>
              <a:moveTo>
                <a:pt x="0" y="0"/>
              </a:moveTo>
              <a:lnTo>
                <a:pt x="0" y="1464743"/>
              </a:lnTo>
              <a:lnTo>
                <a:pt x="187787" y="1464743"/>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2C4729-F60B-C942-9A66-5BB9C326F2D7}">
      <dsp:nvSpPr>
        <dsp:cNvPr id="0" name=""/>
        <dsp:cNvSpPr/>
      </dsp:nvSpPr>
      <dsp:spPr>
        <a:xfrm>
          <a:off x="4009638" y="1515594"/>
          <a:ext cx="187787" cy="575882"/>
        </a:xfrm>
        <a:custGeom>
          <a:avLst/>
          <a:gdLst/>
          <a:ahLst/>
          <a:cxnLst/>
          <a:rect l="0" t="0" r="0" b="0"/>
          <a:pathLst>
            <a:path>
              <a:moveTo>
                <a:pt x="0" y="0"/>
              </a:moveTo>
              <a:lnTo>
                <a:pt x="0" y="575882"/>
              </a:lnTo>
              <a:lnTo>
                <a:pt x="187787" y="575882"/>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06477-3E1E-7D4E-8D9A-F2580A298998}">
      <dsp:nvSpPr>
        <dsp:cNvPr id="0" name=""/>
        <dsp:cNvSpPr/>
      </dsp:nvSpPr>
      <dsp:spPr>
        <a:xfrm>
          <a:off x="4371417" y="626732"/>
          <a:ext cx="138987" cy="262902"/>
        </a:xfrm>
        <a:custGeom>
          <a:avLst/>
          <a:gdLst/>
          <a:ahLst/>
          <a:cxnLst/>
          <a:rect l="0" t="0" r="0" b="0"/>
          <a:pathLst>
            <a:path>
              <a:moveTo>
                <a:pt x="0" y="0"/>
              </a:moveTo>
              <a:lnTo>
                <a:pt x="0" y="131451"/>
              </a:lnTo>
              <a:lnTo>
                <a:pt x="138987" y="131451"/>
              </a:lnTo>
              <a:lnTo>
                <a:pt x="138987" y="26290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7F6F37-A8BE-7949-8397-7B5DCD805534}">
      <dsp:nvSpPr>
        <dsp:cNvPr id="0" name=""/>
        <dsp:cNvSpPr/>
      </dsp:nvSpPr>
      <dsp:spPr>
        <a:xfrm>
          <a:off x="2494817" y="1515594"/>
          <a:ext cx="187787" cy="3242466"/>
        </a:xfrm>
        <a:custGeom>
          <a:avLst/>
          <a:gdLst/>
          <a:ahLst/>
          <a:cxnLst/>
          <a:rect l="0" t="0" r="0" b="0"/>
          <a:pathLst>
            <a:path>
              <a:moveTo>
                <a:pt x="0" y="0"/>
              </a:moveTo>
              <a:lnTo>
                <a:pt x="0" y="3242466"/>
              </a:lnTo>
              <a:lnTo>
                <a:pt x="187787" y="3242466"/>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941555-3F1B-894A-9A65-4B2887732008}">
      <dsp:nvSpPr>
        <dsp:cNvPr id="0" name=""/>
        <dsp:cNvSpPr/>
      </dsp:nvSpPr>
      <dsp:spPr>
        <a:xfrm>
          <a:off x="2494817" y="1515594"/>
          <a:ext cx="187787" cy="2353605"/>
        </a:xfrm>
        <a:custGeom>
          <a:avLst/>
          <a:gdLst/>
          <a:ahLst/>
          <a:cxnLst/>
          <a:rect l="0" t="0" r="0" b="0"/>
          <a:pathLst>
            <a:path>
              <a:moveTo>
                <a:pt x="0" y="0"/>
              </a:moveTo>
              <a:lnTo>
                <a:pt x="0" y="2353605"/>
              </a:lnTo>
              <a:lnTo>
                <a:pt x="187787" y="2353605"/>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9F9E81-E8A3-DB40-93B7-96FEC5CCE0EB}">
      <dsp:nvSpPr>
        <dsp:cNvPr id="0" name=""/>
        <dsp:cNvSpPr/>
      </dsp:nvSpPr>
      <dsp:spPr>
        <a:xfrm>
          <a:off x="2494817" y="1515594"/>
          <a:ext cx="187787" cy="1464743"/>
        </a:xfrm>
        <a:custGeom>
          <a:avLst/>
          <a:gdLst/>
          <a:ahLst/>
          <a:cxnLst/>
          <a:rect l="0" t="0" r="0" b="0"/>
          <a:pathLst>
            <a:path>
              <a:moveTo>
                <a:pt x="0" y="0"/>
              </a:moveTo>
              <a:lnTo>
                <a:pt x="0" y="1464743"/>
              </a:lnTo>
              <a:lnTo>
                <a:pt x="187787" y="1464743"/>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85DABD-7104-8D48-8057-996459BAD0C9}">
      <dsp:nvSpPr>
        <dsp:cNvPr id="0" name=""/>
        <dsp:cNvSpPr/>
      </dsp:nvSpPr>
      <dsp:spPr>
        <a:xfrm>
          <a:off x="2494817" y="1515594"/>
          <a:ext cx="187787" cy="575882"/>
        </a:xfrm>
        <a:custGeom>
          <a:avLst/>
          <a:gdLst/>
          <a:ahLst/>
          <a:cxnLst/>
          <a:rect l="0" t="0" r="0" b="0"/>
          <a:pathLst>
            <a:path>
              <a:moveTo>
                <a:pt x="0" y="0"/>
              </a:moveTo>
              <a:lnTo>
                <a:pt x="0" y="575882"/>
              </a:lnTo>
              <a:lnTo>
                <a:pt x="187787" y="575882"/>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1B2B14-E0A9-804C-A1B7-1BD25C5B5878}">
      <dsp:nvSpPr>
        <dsp:cNvPr id="0" name=""/>
        <dsp:cNvSpPr/>
      </dsp:nvSpPr>
      <dsp:spPr>
        <a:xfrm>
          <a:off x="2995584" y="626732"/>
          <a:ext cx="1375832" cy="262902"/>
        </a:xfrm>
        <a:custGeom>
          <a:avLst/>
          <a:gdLst/>
          <a:ahLst/>
          <a:cxnLst/>
          <a:rect l="0" t="0" r="0" b="0"/>
          <a:pathLst>
            <a:path>
              <a:moveTo>
                <a:pt x="1375832" y="0"/>
              </a:moveTo>
              <a:lnTo>
                <a:pt x="1375832" y="131451"/>
              </a:lnTo>
              <a:lnTo>
                <a:pt x="0" y="131451"/>
              </a:lnTo>
              <a:lnTo>
                <a:pt x="0" y="26290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6938DF-E212-0E42-B4F6-EDFA7C0F04E3}">
      <dsp:nvSpPr>
        <dsp:cNvPr id="0" name=""/>
        <dsp:cNvSpPr/>
      </dsp:nvSpPr>
      <dsp:spPr>
        <a:xfrm>
          <a:off x="702021" y="1515594"/>
          <a:ext cx="187787" cy="3242466"/>
        </a:xfrm>
        <a:custGeom>
          <a:avLst/>
          <a:gdLst/>
          <a:ahLst/>
          <a:cxnLst/>
          <a:rect l="0" t="0" r="0" b="0"/>
          <a:pathLst>
            <a:path>
              <a:moveTo>
                <a:pt x="0" y="0"/>
              </a:moveTo>
              <a:lnTo>
                <a:pt x="0" y="3242466"/>
              </a:lnTo>
              <a:lnTo>
                <a:pt x="187787" y="3242466"/>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CB0F24-6E78-3C43-BD24-1C640ED46698}">
      <dsp:nvSpPr>
        <dsp:cNvPr id="0" name=""/>
        <dsp:cNvSpPr/>
      </dsp:nvSpPr>
      <dsp:spPr>
        <a:xfrm>
          <a:off x="702021" y="1515594"/>
          <a:ext cx="187787" cy="2353605"/>
        </a:xfrm>
        <a:custGeom>
          <a:avLst/>
          <a:gdLst/>
          <a:ahLst/>
          <a:cxnLst/>
          <a:rect l="0" t="0" r="0" b="0"/>
          <a:pathLst>
            <a:path>
              <a:moveTo>
                <a:pt x="0" y="0"/>
              </a:moveTo>
              <a:lnTo>
                <a:pt x="0" y="2353605"/>
              </a:lnTo>
              <a:lnTo>
                <a:pt x="187787" y="2353605"/>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2452F9-A5FA-7046-91A1-DA4BEAE5158C}">
      <dsp:nvSpPr>
        <dsp:cNvPr id="0" name=""/>
        <dsp:cNvSpPr/>
      </dsp:nvSpPr>
      <dsp:spPr>
        <a:xfrm>
          <a:off x="702021" y="1515594"/>
          <a:ext cx="187787" cy="1464743"/>
        </a:xfrm>
        <a:custGeom>
          <a:avLst/>
          <a:gdLst/>
          <a:ahLst/>
          <a:cxnLst/>
          <a:rect l="0" t="0" r="0" b="0"/>
          <a:pathLst>
            <a:path>
              <a:moveTo>
                <a:pt x="0" y="0"/>
              </a:moveTo>
              <a:lnTo>
                <a:pt x="0" y="1464743"/>
              </a:lnTo>
              <a:lnTo>
                <a:pt x="187787" y="1464743"/>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35F056-3B56-E141-A877-40D0C817DDBB}">
      <dsp:nvSpPr>
        <dsp:cNvPr id="0" name=""/>
        <dsp:cNvSpPr/>
      </dsp:nvSpPr>
      <dsp:spPr>
        <a:xfrm>
          <a:off x="702021" y="1515594"/>
          <a:ext cx="187787" cy="575882"/>
        </a:xfrm>
        <a:custGeom>
          <a:avLst/>
          <a:gdLst/>
          <a:ahLst/>
          <a:cxnLst/>
          <a:rect l="0" t="0" r="0" b="0"/>
          <a:pathLst>
            <a:path>
              <a:moveTo>
                <a:pt x="0" y="0"/>
              </a:moveTo>
              <a:lnTo>
                <a:pt x="0" y="575882"/>
              </a:lnTo>
              <a:lnTo>
                <a:pt x="187787" y="575882"/>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A2B625-90E8-2F4A-94E7-348AF6E0549E}">
      <dsp:nvSpPr>
        <dsp:cNvPr id="0" name=""/>
        <dsp:cNvSpPr/>
      </dsp:nvSpPr>
      <dsp:spPr>
        <a:xfrm>
          <a:off x="1202788" y="626732"/>
          <a:ext cx="3168628" cy="262902"/>
        </a:xfrm>
        <a:custGeom>
          <a:avLst/>
          <a:gdLst/>
          <a:ahLst/>
          <a:cxnLst/>
          <a:rect l="0" t="0" r="0" b="0"/>
          <a:pathLst>
            <a:path>
              <a:moveTo>
                <a:pt x="3168628" y="0"/>
              </a:moveTo>
              <a:lnTo>
                <a:pt x="3168628" y="131451"/>
              </a:lnTo>
              <a:lnTo>
                <a:pt x="0" y="131451"/>
              </a:lnTo>
              <a:lnTo>
                <a:pt x="0" y="26290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4E5D8C-B3F0-AC48-8278-0E882BAF2A3B}">
      <dsp:nvSpPr>
        <dsp:cNvPr id="0" name=""/>
        <dsp:cNvSpPr/>
      </dsp:nvSpPr>
      <dsp:spPr>
        <a:xfrm>
          <a:off x="3305572" y="773"/>
          <a:ext cx="2131690" cy="625958"/>
        </a:xfrm>
        <a:prstGeom prst="rect">
          <a:avLst/>
        </a:prstGeom>
        <a:solidFill>
          <a:schemeClr val="accent1">
            <a:alpha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Neutron Chopper System</a:t>
          </a:r>
          <a:endParaRPr lang="en-US" sz="2000" kern="1200" dirty="0"/>
        </a:p>
      </dsp:txBody>
      <dsp:txXfrm>
        <a:off x="3305572" y="773"/>
        <a:ext cx="2131690" cy="625958"/>
      </dsp:txXfrm>
    </dsp:sp>
    <dsp:sp modelId="{513B4878-AAF3-5547-93DB-A5545297C620}">
      <dsp:nvSpPr>
        <dsp:cNvPr id="0" name=""/>
        <dsp:cNvSpPr/>
      </dsp:nvSpPr>
      <dsp:spPr>
        <a:xfrm>
          <a:off x="576829" y="889635"/>
          <a:ext cx="1251917" cy="625958"/>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Mechanical systems</a:t>
          </a:r>
          <a:endParaRPr lang="en-US" sz="2000" kern="1200" dirty="0"/>
        </a:p>
      </dsp:txBody>
      <dsp:txXfrm>
        <a:off x="576829" y="889635"/>
        <a:ext cx="1251917" cy="625958"/>
      </dsp:txXfrm>
    </dsp:sp>
    <dsp:sp modelId="{FD662E1A-0384-644D-B2D5-6F1ED396170A}">
      <dsp:nvSpPr>
        <dsp:cNvPr id="0" name=""/>
        <dsp:cNvSpPr/>
      </dsp:nvSpPr>
      <dsp:spPr>
        <a:xfrm>
          <a:off x="889809" y="1778496"/>
          <a:ext cx="1529893" cy="625958"/>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Chopper 1-2 Low speed</a:t>
          </a:r>
          <a:endParaRPr lang="en-US" sz="2000" kern="1200" dirty="0"/>
        </a:p>
      </dsp:txBody>
      <dsp:txXfrm>
        <a:off x="889809" y="1778496"/>
        <a:ext cx="1529893" cy="625958"/>
      </dsp:txXfrm>
    </dsp:sp>
    <dsp:sp modelId="{902B0FBA-BDA8-5642-B010-57EAE80FC83C}">
      <dsp:nvSpPr>
        <dsp:cNvPr id="0" name=""/>
        <dsp:cNvSpPr/>
      </dsp:nvSpPr>
      <dsp:spPr>
        <a:xfrm>
          <a:off x="889809" y="2667358"/>
          <a:ext cx="1496404" cy="625958"/>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Chopper 3-4 Low speed</a:t>
          </a:r>
          <a:endParaRPr lang="en-US" sz="2000" kern="1200" dirty="0"/>
        </a:p>
      </dsp:txBody>
      <dsp:txXfrm>
        <a:off x="889809" y="2667358"/>
        <a:ext cx="1496404" cy="625958"/>
      </dsp:txXfrm>
    </dsp:sp>
    <dsp:sp modelId="{27FD74C8-31D5-3740-90F2-72FCE496B1AD}">
      <dsp:nvSpPr>
        <dsp:cNvPr id="0" name=""/>
        <dsp:cNvSpPr/>
      </dsp:nvSpPr>
      <dsp:spPr>
        <a:xfrm>
          <a:off x="889809" y="3556219"/>
          <a:ext cx="1462915" cy="625958"/>
        </a:xfrm>
        <a:prstGeom prst="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Chopper 5 </a:t>
          </a:r>
          <a:r>
            <a:rPr lang="en-US" sz="2000" kern="1200" dirty="0" err="1" smtClean="0"/>
            <a:t>PPsc</a:t>
          </a:r>
          <a:endParaRPr lang="en-US" sz="2000" kern="1200" dirty="0"/>
        </a:p>
      </dsp:txBody>
      <dsp:txXfrm>
        <a:off x="889809" y="3556219"/>
        <a:ext cx="1462915" cy="625958"/>
      </dsp:txXfrm>
    </dsp:sp>
    <dsp:sp modelId="{B0AB5CFC-F426-3844-9514-47AB93CB80C0}">
      <dsp:nvSpPr>
        <dsp:cNvPr id="0" name=""/>
        <dsp:cNvSpPr/>
      </dsp:nvSpPr>
      <dsp:spPr>
        <a:xfrm>
          <a:off x="889809" y="4445081"/>
          <a:ext cx="1429427" cy="625958"/>
        </a:xfrm>
        <a:prstGeom prst="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Chopper 6–7 Hi-Speed</a:t>
          </a:r>
          <a:endParaRPr lang="en-US" sz="2000" kern="1200" dirty="0"/>
        </a:p>
      </dsp:txBody>
      <dsp:txXfrm>
        <a:off x="889809" y="4445081"/>
        <a:ext cx="1429427" cy="625958"/>
      </dsp:txXfrm>
    </dsp:sp>
    <dsp:sp modelId="{A5E6A68B-FF55-A047-AB87-823DA5B56934}">
      <dsp:nvSpPr>
        <dsp:cNvPr id="0" name=""/>
        <dsp:cNvSpPr/>
      </dsp:nvSpPr>
      <dsp:spPr>
        <a:xfrm>
          <a:off x="2369626" y="889635"/>
          <a:ext cx="1251917" cy="625958"/>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Control systems</a:t>
          </a:r>
          <a:endParaRPr lang="en-US" sz="2000" kern="1200" dirty="0"/>
        </a:p>
      </dsp:txBody>
      <dsp:txXfrm>
        <a:off x="2369626" y="889635"/>
        <a:ext cx="1251917" cy="625958"/>
      </dsp:txXfrm>
    </dsp:sp>
    <dsp:sp modelId="{24424AAC-D3AE-264C-A631-457B8B65E025}">
      <dsp:nvSpPr>
        <dsp:cNvPr id="0" name=""/>
        <dsp:cNvSpPr/>
      </dsp:nvSpPr>
      <dsp:spPr>
        <a:xfrm>
          <a:off x="2682605" y="1778496"/>
          <a:ext cx="1251917" cy="625958"/>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Monitoring</a:t>
          </a:r>
          <a:endParaRPr lang="en-US" sz="2000" kern="1200" dirty="0"/>
        </a:p>
      </dsp:txBody>
      <dsp:txXfrm>
        <a:off x="2682605" y="1778496"/>
        <a:ext cx="1251917" cy="625958"/>
      </dsp:txXfrm>
    </dsp:sp>
    <dsp:sp modelId="{50D0E0DD-B8E9-8041-928C-849148C9C26C}">
      <dsp:nvSpPr>
        <dsp:cNvPr id="0" name=""/>
        <dsp:cNvSpPr/>
      </dsp:nvSpPr>
      <dsp:spPr>
        <a:xfrm>
          <a:off x="2682605" y="2667358"/>
          <a:ext cx="1251917" cy="625958"/>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Rack &amp; Cabling</a:t>
          </a:r>
          <a:endParaRPr lang="en-US" sz="2000" kern="1200" dirty="0"/>
        </a:p>
      </dsp:txBody>
      <dsp:txXfrm>
        <a:off x="2682605" y="2667358"/>
        <a:ext cx="1251917" cy="625958"/>
      </dsp:txXfrm>
    </dsp:sp>
    <dsp:sp modelId="{386F3E20-3208-2F4D-BD5D-E45EA86A5AC8}">
      <dsp:nvSpPr>
        <dsp:cNvPr id="0" name=""/>
        <dsp:cNvSpPr/>
      </dsp:nvSpPr>
      <dsp:spPr>
        <a:xfrm>
          <a:off x="2682605" y="3556219"/>
          <a:ext cx="1251917" cy="625958"/>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Control Hardware</a:t>
          </a:r>
          <a:endParaRPr lang="en-US" sz="2000" kern="1200" dirty="0"/>
        </a:p>
      </dsp:txBody>
      <dsp:txXfrm>
        <a:off x="2682605" y="3556219"/>
        <a:ext cx="1251917" cy="625958"/>
      </dsp:txXfrm>
    </dsp:sp>
    <dsp:sp modelId="{434C7264-FEEE-3144-AD5F-7C36FC8455F4}">
      <dsp:nvSpPr>
        <dsp:cNvPr id="0" name=""/>
        <dsp:cNvSpPr/>
      </dsp:nvSpPr>
      <dsp:spPr>
        <a:xfrm>
          <a:off x="2682605" y="4445081"/>
          <a:ext cx="1251917" cy="625958"/>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Software</a:t>
          </a:r>
          <a:endParaRPr lang="en-US" sz="2000" kern="1200" dirty="0"/>
        </a:p>
      </dsp:txBody>
      <dsp:txXfrm>
        <a:off x="2682605" y="4445081"/>
        <a:ext cx="1251917" cy="625958"/>
      </dsp:txXfrm>
    </dsp:sp>
    <dsp:sp modelId="{1A33936A-AA36-1740-96AE-B064FAD4CFD9}">
      <dsp:nvSpPr>
        <dsp:cNvPr id="0" name=""/>
        <dsp:cNvSpPr/>
      </dsp:nvSpPr>
      <dsp:spPr>
        <a:xfrm>
          <a:off x="3884446" y="889635"/>
          <a:ext cx="1251917" cy="625958"/>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Support systems</a:t>
          </a:r>
          <a:endParaRPr lang="en-US" sz="2000" kern="1200" dirty="0"/>
        </a:p>
      </dsp:txBody>
      <dsp:txXfrm>
        <a:off x="3884446" y="889635"/>
        <a:ext cx="1251917" cy="625958"/>
      </dsp:txXfrm>
    </dsp:sp>
    <dsp:sp modelId="{153F71D6-B342-BF4C-94E2-AB864DB51B30}">
      <dsp:nvSpPr>
        <dsp:cNvPr id="0" name=""/>
        <dsp:cNvSpPr/>
      </dsp:nvSpPr>
      <dsp:spPr>
        <a:xfrm>
          <a:off x="4197425" y="1778496"/>
          <a:ext cx="1251917" cy="625958"/>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Vacuum</a:t>
          </a:r>
          <a:endParaRPr lang="en-US" sz="2000" kern="1200" dirty="0"/>
        </a:p>
      </dsp:txBody>
      <dsp:txXfrm>
        <a:off x="4197425" y="1778496"/>
        <a:ext cx="1251917" cy="625958"/>
      </dsp:txXfrm>
    </dsp:sp>
    <dsp:sp modelId="{A0E57B46-03E1-4A4B-8703-4AF3DC7CFDDB}">
      <dsp:nvSpPr>
        <dsp:cNvPr id="0" name=""/>
        <dsp:cNvSpPr/>
      </dsp:nvSpPr>
      <dsp:spPr>
        <a:xfrm>
          <a:off x="4197425" y="2667358"/>
          <a:ext cx="1251917" cy="625958"/>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Power supply</a:t>
          </a:r>
          <a:endParaRPr lang="en-US" sz="2000" kern="1200" dirty="0"/>
        </a:p>
      </dsp:txBody>
      <dsp:txXfrm>
        <a:off x="4197425" y="2667358"/>
        <a:ext cx="1251917" cy="625958"/>
      </dsp:txXfrm>
    </dsp:sp>
    <dsp:sp modelId="{3FC2FB20-0DD4-BA42-AB5C-CCEB2FCCDFF6}">
      <dsp:nvSpPr>
        <dsp:cNvPr id="0" name=""/>
        <dsp:cNvSpPr/>
      </dsp:nvSpPr>
      <dsp:spPr>
        <a:xfrm>
          <a:off x="4197425" y="3556219"/>
          <a:ext cx="1251917" cy="625958"/>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Cooling</a:t>
          </a:r>
          <a:endParaRPr lang="en-US" sz="2000" kern="1200" dirty="0"/>
        </a:p>
      </dsp:txBody>
      <dsp:txXfrm>
        <a:off x="4197425" y="3556219"/>
        <a:ext cx="1251917" cy="625958"/>
      </dsp:txXfrm>
    </dsp:sp>
    <dsp:sp modelId="{326D39B9-7167-5943-B348-2B7BB8B6D060}">
      <dsp:nvSpPr>
        <dsp:cNvPr id="0" name=""/>
        <dsp:cNvSpPr/>
      </dsp:nvSpPr>
      <dsp:spPr>
        <a:xfrm>
          <a:off x="5399266" y="889635"/>
          <a:ext cx="1251917" cy="625958"/>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Pit systems</a:t>
          </a:r>
          <a:endParaRPr lang="en-US" sz="2000" kern="1200" dirty="0"/>
        </a:p>
      </dsp:txBody>
      <dsp:txXfrm>
        <a:off x="5399266" y="889635"/>
        <a:ext cx="1251917" cy="625958"/>
      </dsp:txXfrm>
    </dsp:sp>
    <dsp:sp modelId="{668EB351-D325-F644-AA02-997336DB3D8E}">
      <dsp:nvSpPr>
        <dsp:cNvPr id="0" name=""/>
        <dsp:cNvSpPr/>
      </dsp:nvSpPr>
      <dsp:spPr>
        <a:xfrm>
          <a:off x="5712246" y="1778496"/>
          <a:ext cx="1251917" cy="625958"/>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Pit 1 module</a:t>
          </a:r>
          <a:endParaRPr lang="en-US" sz="2000" kern="1200" dirty="0"/>
        </a:p>
      </dsp:txBody>
      <dsp:txXfrm>
        <a:off x="5712246" y="1778496"/>
        <a:ext cx="1251917" cy="625958"/>
      </dsp:txXfrm>
    </dsp:sp>
    <dsp:sp modelId="{C758E4CC-B833-5742-95B3-A40A17B6C252}">
      <dsp:nvSpPr>
        <dsp:cNvPr id="0" name=""/>
        <dsp:cNvSpPr/>
      </dsp:nvSpPr>
      <dsp:spPr>
        <a:xfrm>
          <a:off x="5712246" y="2667358"/>
          <a:ext cx="1251917" cy="625958"/>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Pit 2 module</a:t>
          </a:r>
          <a:endParaRPr lang="en-US" sz="2000" kern="1200" dirty="0"/>
        </a:p>
      </dsp:txBody>
      <dsp:txXfrm>
        <a:off x="5712246" y="2667358"/>
        <a:ext cx="1251917" cy="625958"/>
      </dsp:txXfrm>
    </dsp:sp>
    <dsp:sp modelId="{5273598E-26A6-AF40-BDFE-3EEAA96C8D05}">
      <dsp:nvSpPr>
        <dsp:cNvPr id="0" name=""/>
        <dsp:cNvSpPr/>
      </dsp:nvSpPr>
      <dsp:spPr>
        <a:xfrm>
          <a:off x="6914087" y="889635"/>
          <a:ext cx="1251917" cy="625958"/>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Service pack</a:t>
          </a:r>
          <a:endParaRPr lang="en-US" sz="2000" kern="1200" dirty="0"/>
        </a:p>
      </dsp:txBody>
      <dsp:txXfrm>
        <a:off x="6914087" y="889635"/>
        <a:ext cx="1251917" cy="625958"/>
      </dsp:txXfrm>
    </dsp:sp>
    <dsp:sp modelId="{EEA3EF9E-D295-3B41-8DD7-86CAF1666010}">
      <dsp:nvSpPr>
        <dsp:cNvPr id="0" name=""/>
        <dsp:cNvSpPr/>
      </dsp:nvSpPr>
      <dsp:spPr>
        <a:xfrm>
          <a:off x="7227066" y="1778496"/>
          <a:ext cx="1251917" cy="625958"/>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Extraction tooling</a:t>
          </a:r>
          <a:endParaRPr lang="en-US" sz="2000" kern="1200" dirty="0"/>
        </a:p>
      </dsp:txBody>
      <dsp:txXfrm>
        <a:off x="7227066" y="1778496"/>
        <a:ext cx="1251917" cy="625958"/>
      </dsp:txXfrm>
    </dsp:sp>
    <dsp:sp modelId="{6B951E02-DA62-594A-B0AB-8408EAED7078}">
      <dsp:nvSpPr>
        <dsp:cNvPr id="0" name=""/>
        <dsp:cNvSpPr/>
      </dsp:nvSpPr>
      <dsp:spPr>
        <a:xfrm>
          <a:off x="7227066" y="2667358"/>
          <a:ext cx="1251917" cy="625958"/>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Tooling</a:t>
          </a:r>
          <a:endParaRPr lang="en-US" sz="2000" kern="1200" dirty="0"/>
        </a:p>
      </dsp:txBody>
      <dsp:txXfrm>
        <a:off x="7227066" y="2667358"/>
        <a:ext cx="1251917" cy="625958"/>
      </dsp:txXfrm>
    </dsp:sp>
    <dsp:sp modelId="{423F87E2-29C4-F74A-B724-62C0FDBA2A2D}">
      <dsp:nvSpPr>
        <dsp:cNvPr id="0" name=""/>
        <dsp:cNvSpPr/>
      </dsp:nvSpPr>
      <dsp:spPr>
        <a:xfrm>
          <a:off x="7227066" y="3556219"/>
          <a:ext cx="1251917" cy="625958"/>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Critical Spares</a:t>
          </a:r>
          <a:endParaRPr lang="en-US" sz="2000" kern="1200" dirty="0"/>
        </a:p>
      </dsp:txBody>
      <dsp:txXfrm>
        <a:off x="7227066" y="3556219"/>
        <a:ext cx="1251917" cy="62595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2/26/14</a:t>
            </a:fld>
            <a:endParaRPr lang="sv-SE"/>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US" dirty="0" smtClean="0"/>
              <a:t>Good morning</a:t>
            </a:r>
          </a:p>
          <a:p>
            <a:r>
              <a:rPr lang="en-US" dirty="0" smtClean="0"/>
              <a:t>My name is Iain Sutton</a:t>
            </a:r>
          </a:p>
          <a:p>
            <a:r>
              <a:rPr lang="en-US" dirty="0" smtClean="0"/>
              <a:t>I am currently the Group leader for Neutron choppers</a:t>
            </a:r>
          </a:p>
          <a:p>
            <a:endParaRPr lang="en-US" dirty="0" smtClean="0"/>
          </a:p>
          <a:p>
            <a:r>
              <a:rPr lang="en-US" dirty="0" smtClean="0"/>
              <a:t>And In the following 10mn I will attempt</a:t>
            </a:r>
            <a:r>
              <a:rPr lang="en-US" baseline="0" dirty="0" smtClean="0"/>
              <a:t> to present the  Status and strategy of NG Tech work package</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a:t>
            </a:fld>
            <a:endParaRPr lang="sv-SE"/>
          </a:p>
        </p:txBody>
      </p:sp>
    </p:spTree>
    <p:extLst>
      <p:ext uri="{BB962C8B-B14F-4D97-AF65-F5344CB8AC3E}">
        <p14:creationId xmlns:p14="http://schemas.microsoft.com/office/powerpoint/2010/main" val="3380834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Wide range</a:t>
            </a:r>
            <a:r>
              <a:rPr lang="en-US" baseline="0" dirty="0" smtClean="0"/>
              <a:t> of designs and system complexities</a:t>
            </a:r>
          </a:p>
          <a:p>
            <a:r>
              <a:rPr lang="en-US" baseline="0" dirty="0" smtClean="0"/>
              <a:t>Ranging from No choppers to more than </a:t>
            </a:r>
            <a:r>
              <a:rPr lang="en-US" baseline="0" dirty="0" smtClean="0"/>
              <a:t>20</a:t>
            </a:r>
          </a:p>
          <a:p>
            <a:endParaRPr lang="en-US" baseline="0" dirty="0" smtClean="0"/>
          </a:p>
          <a:p>
            <a:r>
              <a:rPr lang="en-US" baseline="0" dirty="0" smtClean="0"/>
              <a:t>These are simple ‘stick representations’ and I do not propose to </a:t>
            </a:r>
            <a:r>
              <a:rPr lang="en-US" baseline="0" dirty="0" err="1" smtClean="0"/>
              <a:t>analyse</a:t>
            </a:r>
            <a:r>
              <a:rPr lang="en-US" baseline="0" dirty="0" smtClean="0"/>
              <a:t> them at length</a:t>
            </a:r>
          </a:p>
          <a:p>
            <a:r>
              <a:rPr lang="en-US" baseline="0" dirty="0" smtClean="0"/>
              <a:t>But flick though a number to give you an over view</a:t>
            </a:r>
          </a:p>
          <a:p>
            <a:endParaRPr lang="en-US" baseline="0" dirty="0" smtClean="0"/>
          </a:p>
          <a:p>
            <a:r>
              <a:rPr lang="en-US" baseline="0" dirty="0" smtClean="0"/>
              <a:t>Source on the left </a:t>
            </a:r>
          </a:p>
          <a:p>
            <a:r>
              <a:rPr lang="en-US" baseline="0" dirty="0" smtClean="0"/>
              <a:t>Sample on the right</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12</a:t>
            </a:fld>
            <a:endParaRPr lang="sv-SE"/>
          </a:p>
        </p:txBody>
      </p:sp>
    </p:spTree>
    <p:extLst>
      <p:ext uri="{BB962C8B-B14F-4D97-AF65-F5344CB8AC3E}">
        <p14:creationId xmlns:p14="http://schemas.microsoft.com/office/powerpoint/2010/main" val="126928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typical number of choppers on a concept is 7.5</a:t>
            </a:r>
          </a:p>
          <a:p>
            <a:r>
              <a:rPr lang="en-US" baseline="0" dirty="0" smtClean="0"/>
              <a:t>This figure is 3 time higher than the average of instruments at reactor sources and twice that of short pulse spallation sources</a:t>
            </a:r>
          </a:p>
          <a:p>
            <a:endParaRPr lang="en-US" baseline="0" dirty="0" smtClean="0"/>
          </a:p>
          <a:p>
            <a:r>
              <a:rPr lang="en-US" baseline="0" dirty="0" smtClean="0"/>
              <a:t>The is nothing surprising in this, it is a result of techniques required to get the most out of a long pulse</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15</a:t>
            </a:fld>
            <a:endParaRPr lang="sv-SE"/>
          </a:p>
        </p:txBody>
      </p:sp>
    </p:spTree>
    <p:extLst>
      <p:ext uri="{BB962C8B-B14F-4D97-AF65-F5344CB8AC3E}">
        <p14:creationId xmlns:p14="http://schemas.microsoft.com/office/powerpoint/2010/main" val="3719328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Average choppers 7.5 </a:t>
            </a:r>
          </a:p>
          <a:p>
            <a:r>
              <a:rPr lang="en-US" dirty="0" smtClean="0"/>
              <a:t>Which 22 </a:t>
            </a:r>
            <a:r>
              <a:rPr lang="en-US" dirty="0" err="1" smtClean="0"/>
              <a:t>inst</a:t>
            </a:r>
            <a:r>
              <a:rPr lang="en-US" dirty="0" smtClean="0"/>
              <a:t> 150 -160 axis</a:t>
            </a:r>
          </a:p>
          <a:p>
            <a:r>
              <a:rPr lang="en-US" dirty="0" smtClean="0"/>
              <a:t>By</a:t>
            </a:r>
            <a:r>
              <a:rPr lang="en-US" baseline="0" dirty="0" smtClean="0"/>
              <a:t> configuration, performance and requirements can be sub divided into 6 broad families</a:t>
            </a:r>
          </a:p>
          <a:p>
            <a:r>
              <a:rPr lang="en-US" baseline="0" dirty="0" smtClean="0"/>
              <a:t>Small </a:t>
            </a:r>
            <a:r>
              <a:rPr lang="en-US" baseline="0" dirty="0" err="1" smtClean="0"/>
              <a:t>rotored</a:t>
            </a:r>
            <a:r>
              <a:rPr lang="en-US" baseline="0" dirty="0" smtClean="0"/>
              <a:t> disc chopper </a:t>
            </a:r>
          </a:p>
          <a:p>
            <a:r>
              <a:rPr lang="en-US" baseline="0" dirty="0" smtClean="0"/>
              <a:t>Low / intermediate / high speed</a:t>
            </a:r>
          </a:p>
          <a:p>
            <a:r>
              <a:rPr lang="en-US" baseline="0" dirty="0" smtClean="0"/>
              <a:t>Large </a:t>
            </a:r>
            <a:r>
              <a:rPr lang="en-US" baseline="0" dirty="0" err="1" smtClean="0"/>
              <a:t>rotored</a:t>
            </a:r>
            <a:r>
              <a:rPr lang="en-US" baseline="0" dirty="0" smtClean="0"/>
              <a:t> choppers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17</a:t>
            </a:fld>
            <a:endParaRPr lang="sv-SE"/>
          </a:p>
        </p:txBody>
      </p:sp>
    </p:spTree>
    <p:extLst>
      <p:ext uri="{BB962C8B-B14F-4D97-AF65-F5344CB8AC3E}">
        <p14:creationId xmlns:p14="http://schemas.microsoft.com/office/powerpoint/2010/main" val="1224277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Identify the common requirements of Science &amp; the facility Serviceability, maintainability, instrument availability, and even cost effectiveness…</a:t>
            </a:r>
          </a:p>
          <a:p>
            <a:pPr lvl="1"/>
            <a:r>
              <a:rPr lang="en-US" dirty="0" smtClean="0"/>
              <a:t>Increase serviceability and reduce costs through parts commonality.</a:t>
            </a:r>
          </a:p>
          <a:p>
            <a:pPr lvl="1"/>
            <a:r>
              <a:rPr lang="en-US" dirty="0" smtClean="0"/>
              <a:t>Explore the potential for solutions which can meet ‘sub sets’ of requirements </a:t>
            </a:r>
          </a:p>
          <a:p>
            <a:pPr lvl="1"/>
            <a:r>
              <a:rPr lang="en-US" dirty="0" smtClean="0"/>
              <a:t>Explore the potential for providing solutions within a family of choppers.</a:t>
            </a:r>
          </a:p>
          <a:p>
            <a:pPr lvl="1"/>
            <a:r>
              <a:rPr lang="en-US" dirty="0" smtClean="0"/>
              <a:t>Match build partners technical &amp; supply potential to family groups.    </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24</a:t>
            </a:fld>
            <a:endParaRPr lang="sv-SE"/>
          </a:p>
        </p:txBody>
      </p:sp>
    </p:spTree>
    <p:extLst>
      <p:ext uri="{BB962C8B-B14F-4D97-AF65-F5344CB8AC3E}">
        <p14:creationId xmlns:p14="http://schemas.microsoft.com/office/powerpoint/2010/main" val="888472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US" dirty="0" smtClean="0"/>
              <a:t>Despite</a:t>
            </a:r>
            <a:r>
              <a:rPr lang="en-US" baseline="0" dirty="0" smtClean="0"/>
              <a:t> the fact that ESS unique many of the systems may be constructed for existing industry standard or ‘near standard’ components</a:t>
            </a:r>
          </a:p>
          <a:p>
            <a:r>
              <a:rPr lang="en-US" baseline="0" dirty="0" smtClean="0"/>
              <a:t>Typical disc choppers / </a:t>
            </a:r>
            <a:r>
              <a:rPr lang="en-US" baseline="0" dirty="0" err="1" smtClean="0"/>
              <a:t>fermi</a:t>
            </a:r>
            <a:endParaRPr lang="en-US" baseline="0" dirty="0" smtClean="0"/>
          </a:p>
          <a:p>
            <a:r>
              <a:rPr lang="en-US" baseline="0" dirty="0" smtClean="0"/>
              <a:t>Commercial suppliers </a:t>
            </a:r>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25</a:t>
            </a:fld>
            <a:endParaRPr lang="en-US"/>
          </a:p>
        </p:txBody>
      </p:sp>
    </p:spTree>
    <p:extLst>
      <p:ext uri="{BB962C8B-B14F-4D97-AF65-F5344CB8AC3E}">
        <p14:creationId xmlns:p14="http://schemas.microsoft.com/office/powerpoint/2010/main" val="1569432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US" dirty="0" smtClean="0"/>
              <a:t>ESS unique requirements</a:t>
            </a:r>
          </a:p>
          <a:p>
            <a:r>
              <a:rPr lang="en-US" dirty="0" smtClean="0"/>
              <a:t>Unique Long pulse will require some equally unique solutions</a:t>
            </a:r>
          </a:p>
          <a:p>
            <a:r>
              <a:rPr lang="en-US" dirty="0" smtClean="0"/>
              <a:t>Special </a:t>
            </a:r>
            <a:r>
              <a:rPr lang="en-US" dirty="0" err="1" smtClean="0"/>
              <a:t>PPSc</a:t>
            </a:r>
            <a:r>
              <a:rPr lang="en-US" dirty="0" smtClean="0"/>
              <a:t> choppers adapted to the long pulse and higher energies </a:t>
            </a:r>
          </a:p>
          <a:p>
            <a:r>
              <a:rPr lang="en-US" dirty="0" smtClean="0"/>
              <a:t>Completely unique large rotor choppers </a:t>
            </a:r>
          </a:p>
          <a:p>
            <a:r>
              <a:rPr lang="en-US" dirty="0" smtClean="0"/>
              <a:t>Diameters 2 or more meters</a:t>
            </a:r>
          </a:p>
          <a:p>
            <a:r>
              <a:rPr lang="en-US" dirty="0" smtClean="0"/>
              <a:t>Critical to employing the WFM and (RRM ?) techniques an harnessing</a:t>
            </a:r>
            <a:r>
              <a:rPr lang="en-US" baseline="0" dirty="0" smtClean="0"/>
              <a:t> the potential of the long pulse </a:t>
            </a:r>
          </a:p>
          <a:p>
            <a:endParaRPr lang="en-US" baseline="0" dirty="0" smtClean="0"/>
          </a:p>
          <a:p>
            <a:r>
              <a:rPr lang="en-US" baseline="0" dirty="0" smtClean="0"/>
              <a:t>No </a:t>
            </a:r>
            <a:r>
              <a:rPr lang="en-US" baseline="0" dirty="0" err="1" smtClean="0"/>
              <a:t>european</a:t>
            </a:r>
            <a:r>
              <a:rPr lang="en-US" baseline="0" dirty="0" smtClean="0"/>
              <a:t> commercial suppliers for complete systems</a:t>
            </a:r>
          </a:p>
          <a:p>
            <a:r>
              <a:rPr lang="en-US" baseline="0" dirty="0" smtClean="0"/>
              <a:t>Current spallation sources design own</a:t>
            </a:r>
          </a:p>
          <a:p>
            <a:r>
              <a:rPr lang="en-US" baseline="0" dirty="0" smtClean="0"/>
              <a:t>Suppliers of critical subsystems are known and we propose to work with them in much the same manner</a:t>
            </a:r>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26</a:t>
            </a:fld>
            <a:endParaRPr lang="en-US"/>
          </a:p>
        </p:txBody>
      </p:sp>
    </p:spTree>
    <p:extLst>
      <p:ext uri="{BB962C8B-B14F-4D97-AF65-F5344CB8AC3E}">
        <p14:creationId xmlns:p14="http://schemas.microsoft.com/office/powerpoint/2010/main" val="432269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27</a:t>
            </a:fld>
            <a:endParaRPr lang="sv-SE"/>
          </a:p>
        </p:txBody>
      </p:sp>
    </p:spTree>
    <p:extLst>
      <p:ext uri="{BB962C8B-B14F-4D97-AF65-F5344CB8AC3E}">
        <p14:creationId xmlns:p14="http://schemas.microsoft.com/office/powerpoint/2010/main" val="2188394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sz="1200" dirty="0" smtClean="0">
                <a:solidFill>
                  <a:schemeClr val="bg1">
                    <a:lumMod val="50000"/>
                  </a:schemeClr>
                </a:solidFill>
              </a:rPr>
              <a:t>The facilities goals of performance, cost and quality are attained by the retaining of high level control over design and procurement parameters and the selection of equipment on and ‘Instrument suite wide basis’.  </a:t>
            </a:r>
          </a:p>
          <a:p>
            <a:pPr marL="342900" indent="-342900">
              <a:buFont typeface="Arial"/>
              <a:buChar char="•"/>
            </a:pPr>
            <a:r>
              <a:rPr lang="en-US" sz="1100" dirty="0" smtClean="0">
                <a:solidFill>
                  <a:schemeClr val="bg1">
                    <a:lumMod val="50000"/>
                  </a:schemeClr>
                </a:solidFill>
              </a:rPr>
              <a:t>Establish Standards, Guidelines</a:t>
            </a:r>
          </a:p>
          <a:p>
            <a:pPr marL="342900" indent="-342900">
              <a:buFont typeface="Arial"/>
              <a:buChar char="•"/>
            </a:pPr>
            <a:r>
              <a:rPr lang="en-US" sz="1100" dirty="0" smtClean="0">
                <a:solidFill>
                  <a:schemeClr val="bg1">
                    <a:lumMod val="50000"/>
                  </a:schemeClr>
                </a:solidFill>
              </a:rPr>
              <a:t>Manage development &amp; procurement  through technical groups via the delegation of instrument work units.</a:t>
            </a:r>
          </a:p>
          <a:p>
            <a:pPr marL="342900" indent="-342900">
              <a:buFont typeface="Arial"/>
              <a:buChar char="•"/>
            </a:pPr>
            <a:r>
              <a:rPr lang="en-US" sz="1100" dirty="0" smtClean="0">
                <a:solidFill>
                  <a:schemeClr val="bg1">
                    <a:lumMod val="50000"/>
                  </a:schemeClr>
                </a:solidFill>
              </a:rPr>
              <a:t>An optimal match to build partners and a maximal use of in-kind potential.</a:t>
            </a:r>
          </a:p>
          <a:p>
            <a:pPr marL="342900" indent="-342900">
              <a:buFont typeface="Arial"/>
              <a:buChar char="•"/>
            </a:pPr>
            <a:endParaRPr lang="en-US" sz="1100" dirty="0" smtClean="0">
              <a:solidFill>
                <a:schemeClr val="bg1">
                  <a:lumMod val="50000"/>
                </a:schemeClr>
              </a:solidFill>
            </a:endParaRPr>
          </a:p>
          <a:p>
            <a:r>
              <a:rPr lang="en-US" sz="2400" dirty="0" smtClean="0"/>
              <a:t>Facility does not benefit from the ‘Fruit cake’ model of building instruments.</a:t>
            </a:r>
          </a:p>
          <a:p>
            <a:pPr lvl="1"/>
            <a:r>
              <a:rPr lang="en-US" sz="2000" dirty="0" smtClean="0"/>
              <a:t>Commonality is lost</a:t>
            </a:r>
          </a:p>
          <a:p>
            <a:pPr lvl="1"/>
            <a:r>
              <a:rPr lang="en-US" sz="2000" dirty="0" smtClean="0"/>
              <a:t>Cost advantages of scale are lost</a:t>
            </a:r>
          </a:p>
          <a:p>
            <a:pPr lvl="1"/>
            <a:r>
              <a:rPr lang="en-US" sz="2000" dirty="0" smtClean="0"/>
              <a:t>Duplication of effort </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28</a:t>
            </a:fld>
            <a:endParaRPr lang="sv-SE"/>
          </a:p>
        </p:txBody>
      </p:sp>
    </p:spTree>
    <p:extLst>
      <p:ext uri="{BB962C8B-B14F-4D97-AF65-F5344CB8AC3E}">
        <p14:creationId xmlns:p14="http://schemas.microsoft.com/office/powerpoint/2010/main" val="1188376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DA8EA-CDBC-5146-BD43-804A34D3882D}" type="slidenum">
              <a:rPr lang="en-US" smtClean="0"/>
              <a:t>29</a:t>
            </a:fld>
            <a:endParaRPr lang="en-US"/>
          </a:p>
        </p:txBody>
      </p:sp>
    </p:spTree>
    <p:extLst>
      <p:ext uri="{BB962C8B-B14F-4D97-AF65-F5344CB8AC3E}">
        <p14:creationId xmlns:p14="http://schemas.microsoft.com/office/powerpoint/2010/main" val="1032782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DA8EA-CDBC-5146-BD43-804A34D3882D}" type="slidenum">
              <a:rPr lang="en-US" smtClean="0"/>
              <a:t>30</a:t>
            </a:fld>
            <a:endParaRPr lang="en-US"/>
          </a:p>
        </p:txBody>
      </p:sp>
    </p:spTree>
    <p:extLst>
      <p:ext uri="{BB962C8B-B14F-4D97-AF65-F5344CB8AC3E}">
        <p14:creationId xmlns:p14="http://schemas.microsoft.com/office/powerpoint/2010/main" val="1032782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(2/26/14 12:36) -----</a:t>
            </a:r>
          </a:p>
          <a:p>
            <a:r>
              <a:rPr lang="en-US"/>
              <a:t>The basic anatomy of a neutron spectrometer at a spalation source</a:t>
            </a:r>
          </a:p>
          <a:p>
            <a:endParaRPr lang="en-US"/>
          </a:p>
          <a:p>
            <a:r>
              <a:rPr lang="en-US"/>
              <a:t>Suffice to say that choppers are one of the principal components of most of them and that is unlikely to change at ESS</a:t>
            </a:r>
          </a:p>
        </p:txBody>
      </p:sp>
      <p:sp>
        <p:nvSpPr>
          <p:cNvPr id="4" name="Slide Number Placeholder 3"/>
          <p:cNvSpPr>
            <a:spLocks noGrp="1"/>
          </p:cNvSpPr>
          <p:nvPr>
            <p:ph type="sldNum" sz="quarter" idx="10"/>
          </p:nvPr>
        </p:nvSpPr>
        <p:spPr/>
        <p:txBody>
          <a:bodyPr/>
          <a:lstStyle/>
          <a:p>
            <a:fld id="{161A53A7-64CD-4D0E-AAE8-1AC9C79D7085}" type="slidenum">
              <a:rPr lang="sv-SE" smtClean="0"/>
              <a:t>4</a:t>
            </a:fld>
            <a:endParaRPr lang="sv-SE"/>
          </a:p>
        </p:txBody>
      </p:sp>
    </p:spTree>
    <p:extLst>
      <p:ext uri="{BB962C8B-B14F-4D97-AF65-F5344CB8AC3E}">
        <p14:creationId xmlns:p14="http://schemas.microsoft.com/office/powerpoint/2010/main" val="927789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may me doing a little differently that at other facilities is our approach to shielding</a:t>
            </a:r>
          </a:p>
          <a:p>
            <a:r>
              <a:rPr lang="en-US" dirty="0" smtClean="0"/>
              <a:t>A</a:t>
            </a:r>
            <a:r>
              <a:rPr lang="en-US" baseline="0" dirty="0" smtClean="0"/>
              <a:t> highly </a:t>
            </a:r>
            <a:r>
              <a:rPr lang="en-US" baseline="0" dirty="0" err="1" smtClean="0"/>
              <a:t>intergrated</a:t>
            </a:r>
            <a:r>
              <a:rPr lang="en-US" baseline="0" dirty="0" smtClean="0"/>
              <a:t> approach between </a:t>
            </a:r>
            <a:r>
              <a:rPr lang="en-US" baseline="0" dirty="0" err="1" smtClean="0"/>
              <a:t>beamlines</a:t>
            </a:r>
            <a:r>
              <a:rPr lang="en-US" baseline="0" dirty="0" smtClean="0"/>
              <a:t> which currently supposes a common bunker housing the instruments </a:t>
            </a:r>
            <a:r>
              <a:rPr lang="en-US" baseline="0" dirty="0" err="1" smtClean="0"/>
              <a:t>fornt</a:t>
            </a:r>
            <a:r>
              <a:rPr lang="en-US" baseline="0" dirty="0" smtClean="0"/>
              <a:t> end </a:t>
            </a:r>
          </a:p>
          <a:p>
            <a:r>
              <a:rPr lang="en-US" baseline="0" dirty="0" smtClean="0"/>
              <a:t>Including around 2 thirds of all the facilities choppers </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5</a:t>
            </a:fld>
            <a:endParaRPr lang="sv-SE"/>
          </a:p>
        </p:txBody>
      </p:sp>
    </p:spTree>
    <p:extLst>
      <p:ext uri="{BB962C8B-B14F-4D97-AF65-F5344CB8AC3E}">
        <p14:creationId xmlns:p14="http://schemas.microsoft.com/office/powerpoint/2010/main" val="4176860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US" dirty="0" smtClean="0"/>
              <a:t>Bulk shielding – heavy concrete – grey</a:t>
            </a:r>
          </a:p>
          <a:p>
            <a:r>
              <a:rPr lang="en-US" dirty="0" smtClean="0"/>
              <a:t>Removable sections for </a:t>
            </a:r>
            <a:r>
              <a:rPr lang="en-US" dirty="0" err="1" smtClean="0"/>
              <a:t>acces</a:t>
            </a:r>
            <a:r>
              <a:rPr lang="en-US" dirty="0" smtClean="0"/>
              <a:t> in green. (in steel</a:t>
            </a:r>
            <a:r>
              <a:rPr lang="en-US" dirty="0" smtClean="0"/>
              <a:t>)</a:t>
            </a:r>
          </a:p>
          <a:p>
            <a:endParaRPr lang="en-US" dirty="0" smtClean="0"/>
          </a:p>
          <a:p>
            <a:r>
              <a:rPr lang="en-US" dirty="0" smtClean="0"/>
              <a:t>Chopper</a:t>
            </a:r>
            <a:r>
              <a:rPr lang="en-US" baseline="0" dirty="0" smtClean="0"/>
              <a:t> and other equipment will be housed in cavities </a:t>
            </a:r>
          </a:p>
          <a:p>
            <a:r>
              <a:rPr lang="en-US" baseline="0" dirty="0" smtClean="0"/>
              <a:t>Current thinking is to design and install as modules to aid removal </a:t>
            </a:r>
          </a:p>
          <a:p>
            <a:r>
              <a:rPr lang="en-US" baseline="0" dirty="0" smtClean="0"/>
              <a:t> </a:t>
            </a:r>
            <a:endParaRPr lang="en-US" dirty="0" smtClean="0"/>
          </a:p>
          <a:p>
            <a:r>
              <a:rPr lang="en-US" baseline="0" dirty="0" smtClean="0"/>
              <a:t>Removable </a:t>
            </a:r>
            <a:r>
              <a:rPr lang="en-US" baseline="0" dirty="0" smtClean="0"/>
              <a:t>sections less than 10.</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65AB284-1EB6-8946-BECA-2820DA59DE76}" type="slidenum">
              <a:rPr lang="en-US" smtClean="0"/>
              <a:t>6</a:t>
            </a:fld>
            <a:endParaRPr lang="en-US"/>
          </a:p>
        </p:txBody>
      </p:sp>
    </p:spTree>
    <p:extLst>
      <p:ext uri="{BB962C8B-B14F-4D97-AF65-F5344CB8AC3E}">
        <p14:creationId xmlns:p14="http://schemas.microsoft.com/office/powerpoint/2010/main" val="313103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reason the installation of choppers within the shielding has</a:t>
            </a:r>
            <a:r>
              <a:rPr lang="en-US" baseline="0" dirty="0" smtClean="0"/>
              <a:t> come in for a lot of thought.</a:t>
            </a:r>
          </a:p>
          <a:p>
            <a:endParaRPr lang="en-US" dirty="0" smtClean="0"/>
          </a:p>
          <a:p>
            <a:r>
              <a:rPr lang="en-US" dirty="0" smtClean="0"/>
              <a:t>Particularly with respect to a decision on</a:t>
            </a:r>
            <a:r>
              <a:rPr lang="en-US" baseline="0" dirty="0" smtClean="0"/>
              <a:t> </a:t>
            </a:r>
            <a:r>
              <a:rPr lang="en-US" baseline="0" dirty="0" err="1" smtClean="0"/>
              <a:t>beamline</a:t>
            </a:r>
            <a:r>
              <a:rPr lang="en-US" baseline="0" dirty="0" smtClean="0"/>
              <a:t> separation</a:t>
            </a:r>
          </a:p>
          <a:p>
            <a:r>
              <a:rPr lang="en-US" baseline="0" dirty="0" smtClean="0"/>
              <a:t> </a:t>
            </a:r>
            <a:r>
              <a:rPr lang="en-US" baseline="0" dirty="0" smtClean="0"/>
              <a:t>with an angular separations in multiples of 5 degrees seem probable.</a:t>
            </a:r>
          </a:p>
          <a:p>
            <a:r>
              <a:rPr lang="en-US" baseline="0" dirty="0" smtClean="0"/>
              <a:t>Short and medium length instruments will likely be separated by 10 or 15 degrees</a:t>
            </a:r>
          </a:p>
          <a:p>
            <a:r>
              <a:rPr lang="en-US" baseline="0" dirty="0" smtClean="0"/>
              <a:t>Long Instruments situated in Hall 3 would be separated by as little as 5</a:t>
            </a:r>
          </a:p>
          <a:p>
            <a:r>
              <a:rPr lang="en-US" baseline="0" dirty="0" smtClean="0"/>
              <a:t>As one might imagine, close to the monolith this limits the space available for the all important 1</a:t>
            </a:r>
            <a:r>
              <a:rPr lang="en-US" baseline="30000" dirty="0" smtClean="0"/>
              <a:t>st</a:t>
            </a:r>
            <a:r>
              <a:rPr lang="en-US" baseline="0" dirty="0" smtClean="0"/>
              <a:t> choppers and compromises will have to be made </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7</a:t>
            </a:fld>
            <a:endParaRPr lang="sv-SE"/>
          </a:p>
        </p:txBody>
      </p:sp>
    </p:spTree>
    <p:extLst>
      <p:ext uri="{BB962C8B-B14F-4D97-AF65-F5344CB8AC3E}">
        <p14:creationId xmlns:p14="http://schemas.microsoft.com/office/powerpoint/2010/main" val="765914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Choppers are not only </a:t>
            </a:r>
            <a:r>
              <a:rPr lang="en-US" dirty="0" err="1" smtClean="0"/>
              <a:t>tighly</a:t>
            </a:r>
            <a:r>
              <a:rPr lang="en-US" dirty="0" smtClean="0"/>
              <a:t> integrated with shielding </a:t>
            </a:r>
          </a:p>
          <a:p>
            <a:r>
              <a:rPr lang="en-US" dirty="0" smtClean="0"/>
              <a:t>But also within the other</a:t>
            </a:r>
            <a:r>
              <a:rPr lang="en-US" baseline="0" dirty="0" smtClean="0"/>
              <a:t> systems composing and supporting an instrument</a:t>
            </a:r>
          </a:p>
          <a:p>
            <a:r>
              <a:rPr lang="en-US" baseline="0" dirty="0" smtClean="0"/>
              <a:t>Much of this equipment is the responsibility of other groups within the company an the issues have to be worked out together …</a:t>
            </a:r>
            <a:r>
              <a:rPr lang="en-US" dirty="0" smtClean="0"/>
              <a:t> </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8</a:t>
            </a:fld>
            <a:endParaRPr lang="sv-SE"/>
          </a:p>
        </p:txBody>
      </p:sp>
    </p:spTree>
    <p:extLst>
      <p:ext uri="{BB962C8B-B14F-4D97-AF65-F5344CB8AC3E}">
        <p14:creationId xmlns:p14="http://schemas.microsoft.com/office/powerpoint/2010/main" val="3889837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 if you just try to identify the primary stakeholders and proximate issues concerning choppers you come</a:t>
            </a:r>
            <a:r>
              <a:rPr lang="en-US" baseline="0" dirty="0" smtClean="0"/>
              <a:t> up with something like this </a:t>
            </a:r>
          </a:p>
          <a:p>
            <a:r>
              <a:rPr lang="en-US" baseline="0" dirty="0" smtClean="0"/>
              <a:t>I think you will agree it’s quiet a bundle </a:t>
            </a:r>
          </a:p>
          <a:p>
            <a:r>
              <a:rPr lang="en-US" baseline="0" dirty="0" smtClean="0"/>
              <a:t>Establishing interfaces and tying up the loose end is currently proving quiet a challenge</a:t>
            </a:r>
          </a:p>
          <a:p>
            <a:endParaRPr lang="en-US" baseline="0" dirty="0" smtClean="0"/>
          </a:p>
          <a:p>
            <a:r>
              <a:rPr lang="en-US" baseline="0" dirty="0" smtClean="0"/>
              <a:t>But it</a:t>
            </a:r>
            <a:r>
              <a:rPr lang="fr-FR" baseline="0" dirty="0" smtClean="0"/>
              <a:t>’</a:t>
            </a:r>
            <a:r>
              <a:rPr lang="en-US" baseline="0" dirty="0" smtClean="0"/>
              <a:t>s a vital building block to enable the design and operation of instruments</a:t>
            </a:r>
          </a:p>
          <a:p>
            <a:endParaRPr lang="en-US" baseline="0" dirty="0" smtClean="0"/>
          </a:p>
          <a:p>
            <a:r>
              <a:rPr lang="en-US" baseline="0" dirty="0" smtClean="0"/>
              <a:t>Lets look at just one of these interfaces …</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9</a:t>
            </a:fld>
            <a:endParaRPr lang="sv-SE"/>
          </a:p>
        </p:txBody>
      </p:sp>
    </p:spTree>
    <p:extLst>
      <p:ext uri="{BB962C8B-B14F-4D97-AF65-F5344CB8AC3E}">
        <p14:creationId xmlns:p14="http://schemas.microsoft.com/office/powerpoint/2010/main" val="2858090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indent="0">
              <a:buFont typeface="Arial"/>
              <a:buNone/>
            </a:pPr>
            <a:r>
              <a:rPr lang="en-US" sz="1400" dirty="0" smtClean="0"/>
              <a:t>Very</a:t>
            </a:r>
            <a:r>
              <a:rPr lang="en-US" sz="1400" baseline="0" dirty="0" smtClean="0"/>
              <a:t> obvious and real interface  Choppers / Guides</a:t>
            </a:r>
          </a:p>
          <a:p>
            <a:pPr marL="0" indent="0">
              <a:buFont typeface="Arial"/>
              <a:buNone/>
            </a:pPr>
            <a:endParaRPr lang="en-US" sz="1400" baseline="0" dirty="0" smtClean="0"/>
          </a:p>
          <a:p>
            <a:pPr marL="0" indent="0">
              <a:buFont typeface="Arial"/>
              <a:buNone/>
            </a:pPr>
            <a:r>
              <a:rPr lang="en-US" sz="1400" baseline="0" dirty="0" smtClean="0"/>
              <a:t>With the increased complexity of ESS choppers systems the </a:t>
            </a:r>
            <a:r>
              <a:rPr lang="en-US" sz="1400" baseline="0" dirty="0" err="1" smtClean="0"/>
              <a:t>numer</a:t>
            </a:r>
            <a:r>
              <a:rPr lang="en-US" sz="1400" baseline="0" dirty="0" smtClean="0"/>
              <a:t> of these interfaces is increased </a:t>
            </a:r>
            <a:endParaRPr lang="en-US" sz="1400" dirty="0" smtClean="0"/>
          </a:p>
          <a:p>
            <a:pPr marL="285750" indent="-285750">
              <a:buFont typeface="Arial"/>
              <a:buChar char="•"/>
            </a:pPr>
            <a:endParaRPr lang="en-US" sz="1400" dirty="0" smtClean="0"/>
          </a:p>
          <a:p>
            <a:pPr marL="285750" indent="-285750">
              <a:buFont typeface="Arial"/>
              <a:buChar char="•"/>
            </a:pPr>
            <a:endParaRPr lang="en-US" sz="1400" dirty="0" smtClean="0"/>
          </a:p>
          <a:p>
            <a:pPr marL="0" indent="0">
              <a:buFont typeface="Arial"/>
              <a:buNone/>
            </a:pPr>
            <a:r>
              <a:rPr lang="en-US" sz="1400" dirty="0" err="1" smtClean="0"/>
              <a:t>Intergration</a:t>
            </a:r>
            <a:r>
              <a:rPr lang="en-US" sz="1400" baseline="0" dirty="0" smtClean="0"/>
              <a:t> </a:t>
            </a:r>
            <a:endParaRPr lang="en-US" sz="1400" dirty="0" smtClean="0"/>
          </a:p>
          <a:p>
            <a:pPr marL="0" indent="0">
              <a:buFont typeface="Arial"/>
              <a:buNone/>
            </a:pPr>
            <a:r>
              <a:rPr lang="en-US" sz="1400" dirty="0" smtClean="0"/>
              <a:t> with guides </a:t>
            </a:r>
          </a:p>
          <a:p>
            <a:pPr marL="0" indent="0">
              <a:buFont typeface="Arial"/>
              <a:buNone/>
            </a:pPr>
            <a:r>
              <a:rPr lang="en-US" sz="1400" dirty="0" smtClean="0"/>
              <a:t> with shielding</a:t>
            </a:r>
          </a:p>
          <a:p>
            <a:pPr marL="0" indent="0">
              <a:buFont typeface="Arial"/>
              <a:buNone/>
            </a:pPr>
            <a:r>
              <a:rPr lang="en-US" sz="1400" dirty="0" smtClean="0"/>
              <a:t>Ensuring serviceability within</a:t>
            </a:r>
            <a:r>
              <a:rPr lang="en-US" sz="1400" baseline="0" dirty="0" smtClean="0"/>
              <a:t> shielding…</a:t>
            </a:r>
          </a:p>
          <a:p>
            <a:pPr marL="0" indent="0">
              <a:buFont typeface="Arial"/>
              <a:buNone/>
            </a:pPr>
            <a:r>
              <a:rPr lang="en-US" sz="1400" baseline="0" dirty="0" smtClean="0"/>
              <a:t>The list goes on…</a:t>
            </a:r>
          </a:p>
          <a:p>
            <a:pPr marL="0" indent="0">
              <a:buFont typeface="Arial"/>
              <a:buNone/>
            </a:pPr>
            <a:endParaRPr lang="en-US" sz="1400" dirty="0" smtClean="0"/>
          </a:p>
          <a:p>
            <a:pPr marL="0" indent="0">
              <a:buFont typeface="Arial"/>
              <a:buNone/>
            </a:pPr>
            <a:r>
              <a:rPr lang="en-US" sz="1400" dirty="0" smtClean="0"/>
              <a:t>The result of this effort will be condensed into a number of documents – many in the form of guidelines</a:t>
            </a:r>
            <a:r>
              <a:rPr lang="en-US" sz="1400" baseline="0" dirty="0" smtClean="0"/>
              <a:t> for instruments </a:t>
            </a:r>
            <a:endParaRPr lang="en-US" sz="1400" dirty="0" smtClean="0"/>
          </a:p>
          <a:p>
            <a:pPr marL="285750" indent="-285750">
              <a:buFont typeface="Arial"/>
              <a:buChar char="•"/>
            </a:pPr>
            <a:endParaRPr lang="en-US" sz="1400" dirty="0" smtClean="0"/>
          </a:p>
          <a:p>
            <a:pPr marL="0" indent="0">
              <a:buFont typeface="Arial"/>
              <a:buNone/>
            </a:pPr>
            <a:r>
              <a:rPr lang="en-US" sz="1400" dirty="0" smtClean="0"/>
              <a:t>Its important to the design of each</a:t>
            </a:r>
            <a:r>
              <a:rPr lang="en-US" sz="1400" baseline="0" dirty="0" smtClean="0"/>
              <a:t> instrument</a:t>
            </a:r>
          </a:p>
          <a:p>
            <a:pPr marL="0" indent="0">
              <a:buFont typeface="Arial"/>
              <a:buNone/>
            </a:pPr>
            <a:r>
              <a:rPr lang="en-US" sz="1400" baseline="0" dirty="0" smtClean="0"/>
              <a:t>But equally to the operation of the instrument as a whole</a:t>
            </a:r>
          </a:p>
          <a:p>
            <a:pPr marL="0" indent="0">
              <a:buFont typeface="Arial"/>
              <a:buNone/>
            </a:pPr>
            <a:endParaRPr lang="en-US" sz="1400" baseline="0" dirty="0" smtClean="0"/>
          </a:p>
          <a:p>
            <a:pPr marL="0" indent="0">
              <a:buFont typeface="Arial"/>
              <a:buNone/>
            </a:pPr>
            <a:r>
              <a:rPr lang="en-US" sz="1400" baseline="0" dirty="0" smtClean="0"/>
              <a:t>We do …. so you do not have to.</a:t>
            </a:r>
          </a:p>
          <a:p>
            <a:endParaRPr lang="en-US" dirty="0"/>
          </a:p>
        </p:txBody>
      </p:sp>
      <p:sp>
        <p:nvSpPr>
          <p:cNvPr id="4" name="Slide Number Placeholder 3"/>
          <p:cNvSpPr>
            <a:spLocks noGrp="1"/>
          </p:cNvSpPr>
          <p:nvPr>
            <p:ph type="sldNum" sz="quarter" idx="10"/>
          </p:nvPr>
        </p:nvSpPr>
        <p:spPr/>
        <p:txBody>
          <a:bodyPr/>
          <a:lstStyle/>
          <a:p>
            <a:fld id="{465AB284-1EB6-8946-BECA-2820DA59DE76}" type="slidenum">
              <a:rPr lang="en-US" smtClean="0"/>
              <a:t>10</a:t>
            </a:fld>
            <a:endParaRPr lang="en-US"/>
          </a:p>
        </p:txBody>
      </p:sp>
    </p:spTree>
    <p:extLst>
      <p:ext uri="{BB962C8B-B14F-4D97-AF65-F5344CB8AC3E}">
        <p14:creationId xmlns:p14="http://schemas.microsoft.com/office/powerpoint/2010/main" val="3701186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Turning aside from the current preparations for construction</a:t>
            </a:r>
            <a:r>
              <a:rPr lang="en-US" baseline="0" dirty="0" smtClean="0"/>
              <a:t> I would like to share with you a brief look at some of chopper systems might look like </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11</a:t>
            </a:fld>
            <a:endParaRPr lang="sv-SE"/>
          </a:p>
        </p:txBody>
      </p:sp>
    </p:spTree>
    <p:extLst>
      <p:ext uri="{BB962C8B-B14F-4D97-AF65-F5344CB8AC3E}">
        <p14:creationId xmlns:p14="http://schemas.microsoft.com/office/powerpoint/2010/main" val="2144803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4"/>
            <a:ext cx="84201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t>2/26/14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7" name="Bildobjekt 7" descr="ESS-vit-logg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17334" y="260657"/>
            <a:ext cx="1794199"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906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t>2/26/14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8" name="Bildobjekt 5" descr="ESS-vit-logg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6844" y="319530"/>
            <a:ext cx="1484687"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906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t>2/26/14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a:p>
        </p:txBody>
      </p:sp>
      <p:pic>
        <p:nvPicPr>
          <p:cNvPr id="9" name="Bildobjekt 7" descr="ESS-vit-logg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38387" y="260657"/>
            <a:ext cx="1473145"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t>2/26/14</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a:p>
        </p:txBody>
      </p:sp>
      <p:sp>
        <p:nvSpPr>
          <p:cNvPr id="10" name="Rektangel 6"/>
          <p:cNvSpPr/>
          <p:nvPr userDrawn="1"/>
        </p:nvSpPr>
        <p:spPr>
          <a:xfrm>
            <a:off x="0" y="0"/>
            <a:ext cx="9906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95300" y="6356359"/>
            <a:ext cx="2311400" cy="365125"/>
          </a:xfrm>
          <a:prstGeom prst="rect">
            <a:avLst/>
          </a:prstGeom>
        </p:spPr>
        <p:txBody>
          <a:bodyPr/>
          <a:lstStyle/>
          <a:p>
            <a:fld id="{DAC25AFC-7210-0A40-838A-0EDA97AB5A13}" type="datetimeFigureOut">
              <a:rPr lang="en-US" smtClean="0"/>
              <a:t>2/26/14</a:t>
            </a:fld>
            <a:endParaRPr lang="en-US"/>
          </a:p>
        </p:txBody>
      </p:sp>
      <p:sp>
        <p:nvSpPr>
          <p:cNvPr id="3" name="Footer Placeholder 2"/>
          <p:cNvSpPr>
            <a:spLocks noGrp="1"/>
          </p:cNvSpPr>
          <p:nvPr>
            <p:ph type="ftr" sz="quarter" idx="11"/>
          </p:nvPr>
        </p:nvSpPr>
        <p:spPr>
          <a:xfrm>
            <a:off x="3384550" y="6356359"/>
            <a:ext cx="31369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7099300" y="6356359"/>
            <a:ext cx="2311400" cy="365125"/>
          </a:xfrm>
          <a:prstGeom prst="rect">
            <a:avLst/>
          </a:prstGeom>
        </p:spPr>
        <p:txBody>
          <a:bodyPr/>
          <a:lstStyle/>
          <a:p>
            <a:fld id="{4B2FA3EC-B70A-5546-ACD6-925EF9EDE6C8}" type="slidenum">
              <a:rPr lang="en-US" smtClean="0"/>
              <a:t>‹#›</a:t>
            </a:fld>
            <a:endParaRPr lang="en-US"/>
          </a:p>
        </p:txBody>
      </p:sp>
    </p:spTree>
    <p:extLst>
      <p:ext uri="{BB962C8B-B14F-4D97-AF65-F5344CB8AC3E}">
        <p14:creationId xmlns:p14="http://schemas.microsoft.com/office/powerpoint/2010/main" val="2407886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95300" y="274638"/>
            <a:ext cx="89154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485DCD4-91F4-4C4C-B804-E8D3D9779EF3}" type="datetime1">
              <a:rPr lang="sv-SE" smtClean="0"/>
              <a:t>2/26/14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38C62C7-F79B-CD4A-A5DF-5683BBEC4A65}" type="slidenum">
              <a:rPr lang="sv-SE" smtClean="0"/>
              <a:t>‹#›</a:t>
            </a:fld>
            <a:endParaRPr lang="sv-SE"/>
          </a:p>
        </p:txBody>
      </p:sp>
      <p:cxnSp>
        <p:nvCxnSpPr>
          <p:cNvPr id="6" name="Rak 7"/>
          <p:cNvCxnSpPr/>
          <p:nvPr userDrawn="1"/>
        </p:nvCxnSpPr>
        <p:spPr>
          <a:xfrm>
            <a:off x="-353246" y="1452399"/>
            <a:ext cx="1050442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768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7734064"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95300" y="6356359"/>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t>2/26/14</a:t>
            </a:fld>
            <a:endParaRPr lang="sv-SE"/>
          </a:p>
        </p:txBody>
      </p:sp>
      <p:sp>
        <p:nvSpPr>
          <p:cNvPr id="5" name="Footer Placeholder 4"/>
          <p:cNvSpPr>
            <a:spLocks noGrp="1"/>
          </p:cNvSpPr>
          <p:nvPr>
            <p:ph type="ftr" sz="quarter" idx="3"/>
          </p:nvPr>
        </p:nvSpPr>
        <p:spPr>
          <a:xfrm>
            <a:off x="3384550" y="6356359"/>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7099300" y="6356359"/>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t>‹#›</a:t>
            </a:fld>
            <a:endParaRPr lang="sv-SE"/>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8" r:id="rId5"/>
    <p:sldLayoutId id="2147483659" r:id="rId6"/>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europeanspallationsource.s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26.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4.png"/><Relationship Id="rId9" Type="http://schemas.openxmlformats.org/officeDocument/2006/relationships/image" Target="../media/image26.png"/><Relationship Id="rId10" Type="http://schemas.openxmlformats.org/officeDocument/2006/relationships/image" Target="../media/image28.png"/></Relationships>
</file>

<file path=ppt/slides/_rels/slide27.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jpeg"/><Relationship Id="rId13"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gif"/><Relationship Id="rId4" Type="http://schemas.openxmlformats.org/officeDocument/2006/relationships/image" Target="../media/image12.png"/><Relationship Id="rId5"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31.png"/><Relationship Id="rId9" Type="http://schemas.openxmlformats.org/officeDocument/2006/relationships/image" Target="../media/image28.png"/><Relationship Id="rId10"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35.jpeg"/><Relationship Id="rId9"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7.png"/><Relationship Id="rId1" Type="http://schemas.microsoft.com/office/2007/relationships/media" Target="../media/media1.avi"/><Relationship Id="rId2" Type="http://schemas.openxmlformats.org/officeDocument/2006/relationships/video" Target="../media/media1.avi"/></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sv-SE" sz="4000" dirty="0" smtClean="0"/>
              <a:t>Science </a:t>
            </a:r>
            <a:r>
              <a:rPr lang="sv-SE" sz="4000" dirty="0" err="1" smtClean="0"/>
              <a:t>Directorate</a:t>
            </a:r>
            <a:r>
              <a:rPr lang="sv-SE" sz="4000" dirty="0" smtClean="0"/>
              <a:t> </a:t>
            </a:r>
            <a:br>
              <a:rPr lang="sv-SE" sz="4000" dirty="0" smtClean="0"/>
            </a:br>
            <a:r>
              <a:rPr lang="sv-SE" sz="4000" dirty="0" smtClean="0"/>
              <a:t>Instrument Technologies division</a:t>
            </a:r>
            <a:br>
              <a:rPr lang="sv-SE" sz="4000" dirty="0" smtClean="0"/>
            </a:br>
            <a:r>
              <a:rPr lang="sv-SE" sz="4000" dirty="0" smtClean="0"/>
              <a:t>Neutron Chopper Group</a:t>
            </a:r>
            <a:br>
              <a:rPr lang="sv-SE" sz="4000" dirty="0" smtClean="0"/>
            </a:br>
            <a:r>
              <a:rPr lang="sv-SE" sz="4000" dirty="0" err="1" smtClean="0"/>
              <a:t>Update</a:t>
            </a:r>
            <a:r>
              <a:rPr lang="sv-SE" sz="4000" dirty="0" smtClean="0"/>
              <a:t/>
            </a:r>
            <a:br>
              <a:rPr lang="sv-SE" sz="4000" dirty="0" smtClean="0"/>
            </a:br>
            <a:r>
              <a:rPr lang="sv-SE" sz="4000" dirty="0" smtClean="0"/>
              <a:t>IKON6 </a:t>
            </a:r>
            <a:endParaRPr lang="sv-SE" sz="4000" dirty="0"/>
          </a:p>
        </p:txBody>
      </p:sp>
      <p:sp>
        <p:nvSpPr>
          <p:cNvPr id="3" name="Subtitle 2"/>
          <p:cNvSpPr>
            <a:spLocks noGrp="1"/>
          </p:cNvSpPr>
          <p:nvPr>
            <p:ph type="subTitle" idx="1"/>
          </p:nvPr>
        </p:nvSpPr>
        <p:spPr>
          <a:xfrm>
            <a:off x="1485900" y="4581128"/>
            <a:ext cx="6934200" cy="1057672"/>
          </a:xfrm>
        </p:spPr>
        <p:txBody>
          <a:bodyPr>
            <a:noAutofit/>
          </a:bodyPr>
          <a:lstStyle/>
          <a:p>
            <a:r>
              <a:rPr lang="sv-SE" sz="2000" dirty="0" smtClean="0">
                <a:solidFill>
                  <a:schemeClr val="bg1"/>
                </a:solidFill>
              </a:rPr>
              <a:t>Iain Sutton</a:t>
            </a:r>
          </a:p>
          <a:p>
            <a:r>
              <a:rPr lang="sv-SE" sz="2000" dirty="0" smtClean="0">
                <a:solidFill>
                  <a:schemeClr val="bg1"/>
                </a:solidFill>
              </a:rPr>
              <a:t>Neutron Chopper Group </a:t>
            </a:r>
            <a:r>
              <a:rPr lang="sv-SE" sz="2000" dirty="0" err="1" smtClean="0">
                <a:solidFill>
                  <a:schemeClr val="bg1"/>
                </a:solidFill>
              </a:rPr>
              <a:t>Leader</a:t>
            </a:r>
            <a:endParaRPr lang="sv-SE" sz="2000" dirty="0">
              <a:solidFill>
                <a:schemeClr val="bg1"/>
              </a:solidFill>
            </a:endParaRPr>
          </a:p>
        </p:txBody>
      </p:sp>
      <p:sp>
        <p:nvSpPr>
          <p:cNvPr id="4" name="Rectangle 3"/>
          <p:cNvSpPr/>
          <p:nvPr/>
        </p:nvSpPr>
        <p:spPr>
          <a:xfrm>
            <a:off x="2476500" y="5949280"/>
            <a:ext cx="4953000" cy="603242"/>
          </a:xfrm>
          <a:prstGeom prst="rect">
            <a:avLst/>
          </a:prstGeom>
        </p:spPr>
        <p:txBody>
          <a:bodyPr>
            <a:spAutoFit/>
          </a:bodyPr>
          <a:lstStyle/>
          <a:p>
            <a:pPr algn="ctr">
              <a:lnSpc>
                <a:spcPct val="120000"/>
              </a:lnSpc>
            </a:pPr>
            <a:r>
              <a:rPr lang="en-GB" sz="1600" dirty="0" smtClean="0">
                <a:solidFill>
                  <a:srgbClr val="FFFFFF"/>
                </a:solidFill>
                <a:hlinkClick r:id="rId3"/>
              </a:rPr>
              <a:t>www.europeanspallationsource.se</a:t>
            </a:r>
            <a:endParaRPr lang="en-GB" sz="1600" dirty="0" smtClean="0">
              <a:solidFill>
                <a:srgbClr val="FFFFFF"/>
              </a:solidFill>
            </a:endParaRPr>
          </a:p>
          <a:p>
            <a:pPr algn="ctr"/>
            <a:r>
              <a:rPr lang="en-GB" sz="1400" dirty="0" smtClean="0">
                <a:solidFill>
                  <a:srgbClr val="FFFFFF"/>
                </a:solidFill>
              </a:rPr>
              <a:t>February 26, 2014</a:t>
            </a:r>
          </a:p>
        </p:txBody>
      </p:sp>
    </p:spTree>
    <p:extLst>
      <p:ext uri="{BB962C8B-B14F-4D97-AF65-F5344CB8AC3E}">
        <p14:creationId xmlns:p14="http://schemas.microsoft.com/office/powerpoint/2010/main" val="10770965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48"/>
            <a:ext cx="5969868" cy="766761"/>
          </a:xfrm>
        </p:spPr>
        <p:txBody>
          <a:bodyPr>
            <a:noAutofit/>
          </a:bodyPr>
          <a:lstStyle/>
          <a:p>
            <a:r>
              <a:rPr lang="en-US" sz="2800" dirty="0" smtClean="0"/>
              <a:t>Interfaces: Chopper-Optics-Shielding</a:t>
            </a:r>
            <a:endParaRPr lang="en-US" sz="2800" dirty="0"/>
          </a:p>
        </p:txBody>
      </p:sp>
      <p:pic>
        <p:nvPicPr>
          <p:cNvPr id="5" name="Content Placeholder 4" descr="back out4.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5346842" y="1484784"/>
            <a:ext cx="4540966" cy="3600400"/>
          </a:xfrm>
        </p:spPr>
      </p:pic>
      <p:sp>
        <p:nvSpPr>
          <p:cNvPr id="4" name="TextBox 3"/>
          <p:cNvSpPr txBox="1"/>
          <p:nvPr/>
        </p:nvSpPr>
        <p:spPr>
          <a:xfrm>
            <a:off x="0" y="1412776"/>
            <a:ext cx="5457056" cy="5693867"/>
          </a:xfrm>
          <a:prstGeom prst="rect">
            <a:avLst/>
          </a:prstGeom>
          <a:noFill/>
        </p:spPr>
        <p:txBody>
          <a:bodyPr wrap="square" rtlCol="0">
            <a:spAutoFit/>
          </a:bodyPr>
          <a:lstStyle/>
          <a:p>
            <a:r>
              <a:rPr lang="en-US" dirty="0" smtClean="0"/>
              <a:t>K</a:t>
            </a:r>
            <a:r>
              <a:rPr lang="en-US" sz="2000" dirty="0" smtClean="0"/>
              <a:t>ey Objectives</a:t>
            </a:r>
          </a:p>
          <a:p>
            <a:pPr marL="800100" lvl="1" indent="-342900">
              <a:buFont typeface="Arial"/>
              <a:buChar char="•"/>
            </a:pPr>
            <a:r>
              <a:rPr lang="en-US" dirty="0" smtClean="0"/>
              <a:t>Highest neutronic performance for instruments</a:t>
            </a:r>
          </a:p>
          <a:p>
            <a:pPr marL="800100" lvl="1" indent="-342900">
              <a:buFont typeface="Arial"/>
              <a:buChar char="•"/>
            </a:pPr>
            <a:r>
              <a:rPr lang="en-US" dirty="0" smtClean="0"/>
              <a:t>Low back ground @ Detector</a:t>
            </a:r>
          </a:p>
          <a:p>
            <a:pPr marL="800100" lvl="1" indent="-342900">
              <a:buFont typeface="Arial"/>
              <a:buChar char="•"/>
            </a:pPr>
            <a:r>
              <a:rPr lang="en-US" dirty="0" smtClean="0"/>
              <a:t>Highest instruments availability </a:t>
            </a:r>
          </a:p>
          <a:p>
            <a:pPr marL="800100" lvl="1" indent="-342900">
              <a:buFont typeface="Arial"/>
              <a:buChar char="•"/>
            </a:pPr>
            <a:r>
              <a:rPr lang="en-US" dirty="0" smtClean="0"/>
              <a:t>Lowest lifetime costs</a:t>
            </a:r>
          </a:p>
          <a:p>
            <a:pPr marL="800100" lvl="1" indent="-342900">
              <a:buFont typeface="Arial"/>
              <a:buChar char="•"/>
            </a:pPr>
            <a:endParaRPr lang="en-US" dirty="0" smtClean="0"/>
          </a:p>
          <a:p>
            <a:pPr marL="800100" lvl="1" indent="-342900">
              <a:buFont typeface="Arial"/>
              <a:buChar char="•"/>
            </a:pPr>
            <a:endParaRPr lang="en-US" dirty="0" smtClean="0"/>
          </a:p>
          <a:p>
            <a:r>
              <a:rPr lang="en-US" sz="2000" dirty="0" smtClean="0"/>
              <a:t>Input to instrument construction projects</a:t>
            </a:r>
          </a:p>
          <a:p>
            <a:pPr marL="742950" lvl="1" indent="-285750">
              <a:buFont typeface="Arial"/>
              <a:buChar char="•"/>
            </a:pPr>
            <a:r>
              <a:rPr lang="en-US" dirty="0" smtClean="0"/>
              <a:t>Interface definitions</a:t>
            </a:r>
          </a:p>
          <a:p>
            <a:pPr marL="1257300" lvl="2" indent="-342900">
              <a:buFont typeface="Arial"/>
              <a:buChar char="•"/>
            </a:pPr>
            <a:r>
              <a:rPr lang="en-US" dirty="0" smtClean="0"/>
              <a:t>Chopper-Optics</a:t>
            </a:r>
          </a:p>
          <a:p>
            <a:pPr marL="742950" lvl="1" indent="-285750">
              <a:buFont typeface="Arial"/>
              <a:buChar char="•"/>
            </a:pPr>
            <a:r>
              <a:rPr lang="en-US" dirty="0" smtClean="0"/>
              <a:t>Guidelines for design</a:t>
            </a:r>
          </a:p>
          <a:p>
            <a:pPr marL="1257300" lvl="2" indent="-342900">
              <a:buFont typeface="Arial"/>
              <a:buChar char="•"/>
            </a:pPr>
            <a:r>
              <a:rPr lang="en-US" dirty="0" smtClean="0"/>
              <a:t>Installation  </a:t>
            </a:r>
          </a:p>
          <a:p>
            <a:pPr marL="1257300" lvl="2" indent="-342900">
              <a:buFont typeface="Arial"/>
              <a:buChar char="•"/>
            </a:pPr>
            <a:r>
              <a:rPr lang="en-US" dirty="0" smtClean="0"/>
              <a:t>Access / Serviceability </a:t>
            </a:r>
          </a:p>
          <a:p>
            <a:pPr marL="1257300" lvl="2" indent="-342900">
              <a:buFont typeface="Arial"/>
              <a:buChar char="•"/>
            </a:pPr>
            <a:r>
              <a:rPr lang="en-US" dirty="0" smtClean="0"/>
              <a:t>Integration of shielding</a:t>
            </a:r>
            <a:endParaRPr lang="en-US" dirty="0"/>
          </a:p>
          <a:p>
            <a:pPr marL="742950" lvl="1" indent="-285750">
              <a:buFont typeface="Arial"/>
              <a:buChar char="•"/>
            </a:pPr>
            <a:r>
              <a:rPr lang="en-US" dirty="0" smtClean="0"/>
              <a:t>Policies</a:t>
            </a:r>
          </a:p>
          <a:p>
            <a:pPr marL="1257300" lvl="2" indent="-342900">
              <a:buFont typeface="Arial"/>
              <a:buChar char="•"/>
            </a:pPr>
            <a:r>
              <a:rPr lang="en-US" dirty="0" smtClean="0"/>
              <a:t>Alignment</a:t>
            </a:r>
            <a:r>
              <a:rPr lang="en-US" dirty="0"/>
              <a:t> </a:t>
            </a:r>
            <a:r>
              <a:rPr lang="en-US" dirty="0" smtClean="0"/>
              <a:t>/Vacuum </a:t>
            </a:r>
            <a:r>
              <a:rPr lang="en-US" dirty="0"/>
              <a:t>/</a:t>
            </a:r>
            <a:r>
              <a:rPr lang="en-US" dirty="0" smtClean="0"/>
              <a:t>Access</a:t>
            </a:r>
            <a:r>
              <a:rPr lang="en-US" dirty="0"/>
              <a:t> </a:t>
            </a:r>
            <a:r>
              <a:rPr lang="en-US" dirty="0" smtClean="0"/>
              <a:t>/Activation</a:t>
            </a:r>
          </a:p>
          <a:p>
            <a:pPr lvl="2"/>
            <a:endParaRPr lang="en-US" dirty="0"/>
          </a:p>
          <a:p>
            <a:pPr marL="742950" lvl="1" indent="-285750">
              <a:buFont typeface="Arial"/>
              <a:buChar char="•"/>
            </a:pPr>
            <a:r>
              <a:rPr lang="en-US" dirty="0" smtClean="0"/>
              <a:t>Equipment standards for procurement</a:t>
            </a:r>
            <a:endParaRPr lang="en-US" dirty="0"/>
          </a:p>
          <a:p>
            <a:endParaRPr lang="en-US" dirty="0" smtClean="0"/>
          </a:p>
          <a:p>
            <a:r>
              <a:rPr lang="en-US" dirty="0" smtClean="0"/>
              <a:t> </a:t>
            </a:r>
            <a:endParaRPr lang="en-US" dirty="0"/>
          </a:p>
        </p:txBody>
      </p:sp>
      <p:graphicFrame>
        <p:nvGraphicFramePr>
          <p:cNvPr id="6" name="Diagram 5"/>
          <p:cNvGraphicFramePr/>
          <p:nvPr>
            <p:extLst>
              <p:ext uri="{D42A27DB-BD31-4B8C-83A1-F6EECF244321}">
                <p14:modId xmlns:p14="http://schemas.microsoft.com/office/powerpoint/2010/main" val="234528462"/>
              </p:ext>
            </p:extLst>
          </p:nvPr>
        </p:nvGraphicFramePr>
        <p:xfrm>
          <a:off x="3872880" y="3645024"/>
          <a:ext cx="3672408" cy="17935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install_2224.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545288" y="4653136"/>
            <a:ext cx="2160239" cy="2041479"/>
          </a:xfrm>
          <a:prstGeom prst="rect">
            <a:avLst/>
          </a:prstGeom>
        </p:spPr>
      </p:pic>
    </p:spTree>
    <p:extLst>
      <p:ext uri="{BB962C8B-B14F-4D97-AF65-F5344CB8AC3E}">
        <p14:creationId xmlns:p14="http://schemas.microsoft.com/office/powerpoint/2010/main" val="130446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A preliminary review of chopper systems included in current proposals </a:t>
            </a:r>
            <a:endParaRPr lang="en-US" dirty="0"/>
          </a:p>
        </p:txBody>
      </p:sp>
      <p:sp>
        <p:nvSpPr>
          <p:cNvPr id="3" name="Subtitle 2"/>
          <p:cNvSpPr>
            <a:spLocks noGrp="1"/>
          </p:cNvSpPr>
          <p:nvPr>
            <p:ph type="subTitle" idx="1"/>
          </p:nvPr>
        </p:nvSpPr>
        <p:spPr>
          <a:xfrm>
            <a:off x="1485900" y="4581128"/>
            <a:ext cx="6934200" cy="1057672"/>
          </a:xfrm>
        </p:spPr>
        <p:txBody>
          <a:bodyPr/>
          <a:lstStyle/>
          <a:p>
            <a:r>
              <a:rPr lang="en-US" dirty="0" smtClean="0"/>
              <a:t>Proposal round 2013</a:t>
            </a:r>
            <a:endParaRPr lang="en-US" dirty="0"/>
          </a:p>
        </p:txBody>
      </p:sp>
    </p:spTree>
    <p:extLst>
      <p:ext uri="{BB962C8B-B14F-4D97-AF65-F5344CB8AC3E}">
        <p14:creationId xmlns:p14="http://schemas.microsoft.com/office/powerpoint/2010/main" val="101617468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a:xfrm>
            <a:off x="3680121" y="1882109"/>
            <a:ext cx="660077" cy="904867"/>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62" name="Rectangle 161"/>
          <p:cNvSpPr/>
          <p:nvPr/>
        </p:nvSpPr>
        <p:spPr>
          <a:xfrm>
            <a:off x="1989246" y="1882100"/>
            <a:ext cx="660077" cy="904868"/>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69" name="Rectangle 168"/>
          <p:cNvSpPr/>
          <p:nvPr/>
        </p:nvSpPr>
        <p:spPr>
          <a:xfrm>
            <a:off x="241601" y="1163966"/>
            <a:ext cx="3055215" cy="1904994"/>
          </a:xfrm>
          <a:prstGeom prst="rect">
            <a:avLst/>
          </a:prstGeom>
          <a:solidFill>
            <a:schemeClr val="bg1">
              <a:lumMod val="85000"/>
              <a:alpha val="36000"/>
            </a:schemeClr>
          </a:solidFill>
          <a:ln>
            <a:solidFill>
              <a:schemeClr val="tx1">
                <a:lumMod val="85000"/>
                <a:lumOff val="1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3" name="Straight Connector 2"/>
          <p:cNvCxnSpPr/>
          <p:nvPr/>
        </p:nvCxnSpPr>
        <p:spPr>
          <a:xfrm flipV="1">
            <a:off x="148402" y="2459327"/>
            <a:ext cx="9050753" cy="48054"/>
          </a:xfrm>
          <a:prstGeom prst="line">
            <a:avLst/>
          </a:prstGeom>
          <a:ln w="12700">
            <a:solidFill>
              <a:srgbClr val="FF0000"/>
            </a:solidFill>
            <a:prstDash val="lgDashDot"/>
          </a:ln>
        </p:spPr>
        <p:style>
          <a:lnRef idx="2">
            <a:schemeClr val="accent1"/>
          </a:lnRef>
          <a:fillRef idx="0">
            <a:schemeClr val="accent1"/>
          </a:fillRef>
          <a:effectRef idx="1">
            <a:schemeClr val="accent1"/>
          </a:effectRef>
          <a:fontRef idx="minor">
            <a:schemeClr val="tx1"/>
          </a:fontRef>
        </p:style>
      </p:cxnSp>
      <p:sp>
        <p:nvSpPr>
          <p:cNvPr id="5" name="Sun 4"/>
          <p:cNvSpPr/>
          <p:nvPr/>
        </p:nvSpPr>
        <p:spPr>
          <a:xfrm>
            <a:off x="9199155" y="2346057"/>
            <a:ext cx="245419" cy="226540"/>
          </a:xfrm>
          <a:prstGeom prst="sun">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207975" y="1744952"/>
            <a:ext cx="306521" cy="1202215"/>
            <a:chOff x="5190513" y="3344436"/>
            <a:chExt cx="1293697" cy="1202215"/>
          </a:xfrm>
        </p:grpSpPr>
        <p:sp>
          <p:nvSpPr>
            <p:cNvPr id="23" name="TextBox 22"/>
            <p:cNvSpPr txBox="1"/>
            <p:nvPr/>
          </p:nvSpPr>
          <p:spPr>
            <a:xfrm rot="16200000">
              <a:off x="5267565" y="3267384"/>
              <a:ext cx="755193" cy="909298"/>
            </a:xfrm>
            <a:prstGeom prst="rect">
              <a:avLst/>
            </a:prstGeom>
            <a:noFill/>
          </p:spPr>
          <p:txBody>
            <a:bodyPr wrap="square" rtlCol="0">
              <a:spAutoFit/>
            </a:bodyPr>
            <a:lstStyle/>
            <a:p>
              <a:r>
                <a:rPr lang="en-US" sz="800" dirty="0" smtClean="0"/>
                <a:t>BEAM PORT</a:t>
              </a:r>
              <a:endParaRPr lang="en-US" sz="800" dirty="0"/>
            </a:p>
          </p:txBody>
        </p:sp>
        <p:cxnSp>
          <p:nvCxnSpPr>
            <p:cNvPr id="24" name="Straight Connector 23"/>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371903" y="3736086"/>
              <a:ext cx="0" cy="8105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8" name="TextBox 47"/>
          <p:cNvSpPr txBox="1"/>
          <p:nvPr/>
        </p:nvSpPr>
        <p:spPr>
          <a:xfrm>
            <a:off x="152140" y="3452136"/>
            <a:ext cx="9691340" cy="461665"/>
          </a:xfrm>
          <a:prstGeom prst="rect">
            <a:avLst/>
          </a:prstGeom>
          <a:noFill/>
        </p:spPr>
        <p:txBody>
          <a:bodyPr wrap="square" rtlCol="0">
            <a:spAutoFit/>
          </a:bodyPr>
          <a:lstStyle/>
          <a:p>
            <a:r>
              <a:rPr lang="en-US" sz="1200" dirty="0" smtClean="0"/>
              <a:t> #        		1-2	</a:t>
            </a:r>
            <a:r>
              <a:rPr lang="en-US" sz="1200" dirty="0"/>
              <a:t>	</a:t>
            </a:r>
            <a:r>
              <a:rPr lang="en-US" sz="1200" dirty="0" smtClean="0"/>
              <a:t>3-4							</a:t>
            </a:r>
            <a:r>
              <a:rPr lang="en-US" sz="1200" dirty="0"/>
              <a:t> </a:t>
            </a:r>
            <a:r>
              <a:rPr lang="en-US" sz="1200" dirty="0" smtClean="0"/>
              <a:t>                                    		 </a:t>
            </a:r>
            <a:endParaRPr lang="en-US" sz="1200" dirty="0"/>
          </a:p>
        </p:txBody>
      </p:sp>
      <p:sp>
        <p:nvSpPr>
          <p:cNvPr id="49" name="TextBox 48"/>
          <p:cNvSpPr txBox="1"/>
          <p:nvPr/>
        </p:nvSpPr>
        <p:spPr>
          <a:xfrm rot="16200000">
            <a:off x="1412059" y="4377653"/>
            <a:ext cx="1454225" cy="276999"/>
          </a:xfrm>
          <a:prstGeom prst="rect">
            <a:avLst/>
          </a:prstGeom>
          <a:noFill/>
        </p:spPr>
        <p:txBody>
          <a:bodyPr wrap="square" rtlCol="0">
            <a:spAutoFit/>
          </a:bodyPr>
          <a:lstStyle/>
          <a:p>
            <a:pPr algn="ctr"/>
            <a:r>
              <a:rPr lang="en-US" sz="1200" dirty="0" smtClean="0"/>
              <a:t>BW SELECTION</a:t>
            </a:r>
            <a:endParaRPr lang="en-US" sz="1200" dirty="0"/>
          </a:p>
        </p:txBody>
      </p:sp>
      <p:sp>
        <p:nvSpPr>
          <p:cNvPr id="50" name="TextBox 49"/>
          <p:cNvSpPr txBox="1"/>
          <p:nvPr/>
        </p:nvSpPr>
        <p:spPr>
          <a:xfrm rot="16200000">
            <a:off x="-377341" y="4220420"/>
            <a:ext cx="1459073" cy="369332"/>
          </a:xfrm>
          <a:prstGeom prst="rect">
            <a:avLst/>
          </a:prstGeom>
          <a:noFill/>
        </p:spPr>
        <p:txBody>
          <a:bodyPr wrap="square" rtlCol="0">
            <a:spAutoFit/>
          </a:bodyPr>
          <a:lstStyle/>
          <a:p>
            <a:pPr algn="ctr"/>
            <a:r>
              <a:rPr lang="en-US" dirty="0" smtClean="0"/>
              <a:t>FUNCTION</a:t>
            </a:r>
            <a:endParaRPr lang="en-US" dirty="0"/>
          </a:p>
        </p:txBody>
      </p:sp>
      <p:sp>
        <p:nvSpPr>
          <p:cNvPr id="51" name="Rectangle 50"/>
          <p:cNvSpPr/>
          <p:nvPr/>
        </p:nvSpPr>
        <p:spPr>
          <a:xfrm>
            <a:off x="152140" y="3736836"/>
            <a:ext cx="9691340" cy="146706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152140" y="3444439"/>
            <a:ext cx="9691340" cy="2923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147257" y="5220308"/>
            <a:ext cx="9691340" cy="146706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rot="16200000">
            <a:off x="-375378" y="5773166"/>
            <a:ext cx="1459073" cy="369332"/>
          </a:xfrm>
          <a:prstGeom prst="rect">
            <a:avLst/>
          </a:prstGeom>
          <a:noFill/>
        </p:spPr>
        <p:txBody>
          <a:bodyPr wrap="square" rtlCol="0">
            <a:spAutoFit/>
          </a:bodyPr>
          <a:lstStyle/>
          <a:p>
            <a:pPr algn="ctr"/>
            <a:r>
              <a:rPr lang="en-US" dirty="0" smtClean="0"/>
              <a:t>NOTES</a:t>
            </a:r>
          </a:p>
        </p:txBody>
      </p:sp>
      <p:sp>
        <p:nvSpPr>
          <p:cNvPr id="56" name="TextBox 55"/>
          <p:cNvSpPr txBox="1"/>
          <p:nvPr/>
        </p:nvSpPr>
        <p:spPr>
          <a:xfrm>
            <a:off x="223115" y="180382"/>
            <a:ext cx="650839" cy="369332"/>
          </a:xfrm>
          <a:prstGeom prst="rect">
            <a:avLst/>
          </a:prstGeom>
          <a:solidFill>
            <a:schemeClr val="bg1">
              <a:lumMod val="85000"/>
            </a:schemeClr>
          </a:solidFill>
        </p:spPr>
        <p:txBody>
          <a:bodyPr wrap="none" rtlCol="0">
            <a:spAutoFit/>
          </a:bodyPr>
          <a:lstStyle/>
          <a:p>
            <a:r>
              <a:rPr lang="en-US" dirty="0" smtClean="0"/>
              <a:t>NMX</a:t>
            </a:r>
            <a:endParaRPr lang="en-US" dirty="0"/>
          </a:p>
        </p:txBody>
      </p:sp>
      <p:grpSp>
        <p:nvGrpSpPr>
          <p:cNvPr id="98" name="Group 97"/>
          <p:cNvGrpSpPr/>
          <p:nvPr/>
        </p:nvGrpSpPr>
        <p:grpSpPr>
          <a:xfrm>
            <a:off x="4232731" y="1953926"/>
            <a:ext cx="4897800" cy="654864"/>
            <a:chOff x="5371903" y="3576505"/>
            <a:chExt cx="1112307" cy="654864"/>
          </a:xfrm>
        </p:grpSpPr>
        <p:sp>
          <p:nvSpPr>
            <p:cNvPr id="99" name="TextBox 98"/>
            <p:cNvSpPr txBox="1"/>
            <p:nvPr/>
          </p:nvSpPr>
          <p:spPr>
            <a:xfrm rot="16200000">
              <a:off x="5260622" y="3813604"/>
              <a:ext cx="523125" cy="48928"/>
            </a:xfrm>
            <a:prstGeom prst="rect">
              <a:avLst/>
            </a:prstGeom>
            <a:noFill/>
          </p:spPr>
          <p:txBody>
            <a:bodyPr wrap="square" rtlCol="0">
              <a:spAutoFit/>
            </a:bodyPr>
            <a:lstStyle/>
            <a:p>
              <a:r>
                <a:rPr lang="en-US" sz="800" dirty="0" smtClean="0"/>
                <a:t>GUIDE</a:t>
              </a:r>
              <a:endParaRPr lang="en-US" sz="800" dirty="0"/>
            </a:p>
          </p:txBody>
        </p:sp>
        <p:cxnSp>
          <p:nvCxnSpPr>
            <p:cNvPr id="100" name="Straight Connector 99"/>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42" name="Group 141"/>
          <p:cNvGrpSpPr/>
          <p:nvPr/>
        </p:nvGrpSpPr>
        <p:grpSpPr>
          <a:xfrm>
            <a:off x="2005774" y="1249076"/>
            <a:ext cx="625528" cy="1360617"/>
            <a:chOff x="3704121" y="3587750"/>
            <a:chExt cx="577410" cy="1360617"/>
          </a:xfrm>
        </p:grpSpPr>
        <p:cxnSp>
          <p:nvCxnSpPr>
            <p:cNvPr id="143" name="Straight Connector 142"/>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4" name="Rectangle 143"/>
            <p:cNvSpPr/>
            <p:nvPr/>
          </p:nvSpPr>
          <p:spPr>
            <a:xfrm>
              <a:off x="3904003" y="4292600"/>
              <a:ext cx="194352" cy="655767"/>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TextBox 144"/>
            <p:cNvSpPr txBox="1"/>
            <p:nvPr/>
          </p:nvSpPr>
          <p:spPr>
            <a:xfrm rot="16200000">
              <a:off x="3653217" y="3840739"/>
              <a:ext cx="704850" cy="198871"/>
            </a:xfrm>
            <a:prstGeom prst="rect">
              <a:avLst/>
            </a:prstGeom>
            <a:noFill/>
          </p:spPr>
          <p:txBody>
            <a:bodyPr wrap="square" rtlCol="0">
              <a:spAutoFit/>
            </a:bodyPr>
            <a:lstStyle/>
            <a:p>
              <a:r>
                <a:rPr lang="en-US" sz="800" dirty="0" smtClean="0"/>
                <a:t>2PA-02 (FTF)</a:t>
              </a:r>
              <a:endParaRPr lang="en-US" sz="800" dirty="0"/>
            </a:p>
          </p:txBody>
        </p:sp>
        <p:cxnSp>
          <p:nvCxnSpPr>
            <p:cNvPr id="146" name="Straight Connector 145"/>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flipV="1">
              <a:off x="3964328" y="43402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V="1">
              <a:off x="4046878" y="43402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50" name="Rectangle 149"/>
            <p:cNvSpPr/>
            <p:nvPr/>
          </p:nvSpPr>
          <p:spPr>
            <a:xfrm>
              <a:off x="3704121"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50"/>
            <p:cNvSpPr/>
            <p:nvPr/>
          </p:nvSpPr>
          <p:spPr>
            <a:xfrm>
              <a:off x="4098355"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2" name="Straight Connector 151"/>
            <p:cNvCxnSpPr/>
            <p:nvPr/>
          </p:nvCxnSpPr>
          <p:spPr>
            <a:xfrm flipH="1">
              <a:off x="3796186" y="4610359"/>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4039697" y="4610358"/>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165" name="TextBox 164"/>
          <p:cNvSpPr txBox="1"/>
          <p:nvPr/>
        </p:nvSpPr>
        <p:spPr>
          <a:xfrm rot="16200000">
            <a:off x="1689582" y="5756314"/>
            <a:ext cx="899179" cy="276999"/>
          </a:xfrm>
          <a:prstGeom prst="rect">
            <a:avLst/>
          </a:prstGeom>
          <a:noFill/>
        </p:spPr>
        <p:txBody>
          <a:bodyPr wrap="none" rtlCol="0">
            <a:spAutoFit/>
          </a:bodyPr>
          <a:lstStyle/>
          <a:p>
            <a:r>
              <a:rPr lang="en-US" sz="1200" dirty="0" smtClean="0"/>
              <a:t>14Hz, D700</a:t>
            </a:r>
            <a:endParaRPr lang="en-US" sz="1200" dirty="0"/>
          </a:p>
        </p:txBody>
      </p:sp>
      <p:sp>
        <p:nvSpPr>
          <p:cNvPr id="176" name="Rectangle 175"/>
          <p:cNvSpPr/>
          <p:nvPr/>
        </p:nvSpPr>
        <p:spPr>
          <a:xfrm>
            <a:off x="152140" y="3152050"/>
            <a:ext cx="9691340" cy="2923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187251" y="3134834"/>
            <a:ext cx="9691340" cy="276999"/>
          </a:xfrm>
          <a:prstGeom prst="rect">
            <a:avLst/>
          </a:prstGeom>
          <a:noFill/>
        </p:spPr>
        <p:txBody>
          <a:bodyPr wrap="square" rtlCol="0">
            <a:spAutoFit/>
          </a:bodyPr>
          <a:lstStyle/>
          <a:p>
            <a:r>
              <a:rPr lang="en-US" sz="1200" dirty="0" smtClean="0"/>
              <a:t>L      		20	                        50					</a:t>
            </a:r>
            <a:r>
              <a:rPr lang="en-US" sz="1200" dirty="0"/>
              <a:t> </a:t>
            </a:r>
            <a:r>
              <a:rPr lang="en-US" sz="1200" dirty="0" smtClean="0"/>
              <a:t>                   156                                   		 </a:t>
            </a:r>
            <a:endParaRPr lang="en-US" sz="1200" dirty="0"/>
          </a:p>
        </p:txBody>
      </p:sp>
      <p:grpSp>
        <p:nvGrpSpPr>
          <p:cNvPr id="43" name="Group 42"/>
          <p:cNvGrpSpPr/>
          <p:nvPr/>
        </p:nvGrpSpPr>
        <p:grpSpPr>
          <a:xfrm>
            <a:off x="3688459" y="1240595"/>
            <a:ext cx="625528" cy="1360617"/>
            <a:chOff x="3704121" y="3587750"/>
            <a:chExt cx="577410" cy="1360617"/>
          </a:xfrm>
        </p:grpSpPr>
        <p:cxnSp>
          <p:nvCxnSpPr>
            <p:cNvPr id="44" name="Straight Connector 43"/>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3904003" y="4292600"/>
              <a:ext cx="194352" cy="655767"/>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rot="16200000">
              <a:off x="3653217" y="3840739"/>
              <a:ext cx="704850" cy="198871"/>
            </a:xfrm>
            <a:prstGeom prst="rect">
              <a:avLst/>
            </a:prstGeom>
            <a:noFill/>
          </p:spPr>
          <p:txBody>
            <a:bodyPr wrap="square" rtlCol="0">
              <a:spAutoFit/>
            </a:bodyPr>
            <a:lstStyle/>
            <a:p>
              <a:r>
                <a:rPr lang="en-US" sz="800" dirty="0" smtClean="0"/>
                <a:t>2PA-02 (FTF)</a:t>
              </a:r>
              <a:endParaRPr lang="en-US" sz="800" dirty="0"/>
            </a:p>
          </p:txBody>
        </p:sp>
        <p:cxnSp>
          <p:nvCxnSpPr>
            <p:cNvPr id="53" name="Straight Connector 52"/>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3964328" y="43402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4046878" y="43402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3704121"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4098355"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Connector 63"/>
            <p:cNvCxnSpPr/>
            <p:nvPr/>
          </p:nvCxnSpPr>
          <p:spPr>
            <a:xfrm flipH="1">
              <a:off x="3796186" y="4610359"/>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4039697" y="4610358"/>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66" name="TextBox 65"/>
          <p:cNvSpPr txBox="1"/>
          <p:nvPr/>
        </p:nvSpPr>
        <p:spPr>
          <a:xfrm rot="16200000">
            <a:off x="3225316" y="4292677"/>
            <a:ext cx="1545442" cy="276999"/>
          </a:xfrm>
          <a:prstGeom prst="rect">
            <a:avLst/>
          </a:prstGeom>
          <a:noFill/>
        </p:spPr>
        <p:txBody>
          <a:bodyPr wrap="square" rtlCol="0">
            <a:spAutoFit/>
          </a:bodyPr>
          <a:lstStyle/>
          <a:p>
            <a:pPr algn="ctr"/>
            <a:r>
              <a:rPr lang="en-US" sz="1200" dirty="0" smtClean="0"/>
              <a:t>BW SELECTION</a:t>
            </a:r>
            <a:endParaRPr lang="en-US" sz="1200" dirty="0"/>
          </a:p>
        </p:txBody>
      </p:sp>
      <p:sp>
        <p:nvSpPr>
          <p:cNvPr id="67" name="TextBox 66"/>
          <p:cNvSpPr txBox="1"/>
          <p:nvPr/>
        </p:nvSpPr>
        <p:spPr>
          <a:xfrm rot="16200000">
            <a:off x="3561790" y="5756314"/>
            <a:ext cx="899179" cy="276999"/>
          </a:xfrm>
          <a:prstGeom prst="rect">
            <a:avLst/>
          </a:prstGeom>
          <a:noFill/>
        </p:spPr>
        <p:txBody>
          <a:bodyPr wrap="none" rtlCol="0">
            <a:spAutoFit/>
          </a:bodyPr>
          <a:lstStyle/>
          <a:p>
            <a:r>
              <a:rPr lang="en-US" sz="1200" dirty="0" smtClean="0"/>
              <a:t>14Hz, D700</a:t>
            </a:r>
            <a:endParaRPr lang="en-US" sz="1200" dirty="0"/>
          </a:p>
        </p:txBody>
      </p:sp>
      <p:grpSp>
        <p:nvGrpSpPr>
          <p:cNvPr id="69" name="Group 68"/>
          <p:cNvGrpSpPr/>
          <p:nvPr/>
        </p:nvGrpSpPr>
        <p:grpSpPr>
          <a:xfrm>
            <a:off x="2541707" y="1945454"/>
            <a:ext cx="1246490" cy="668609"/>
            <a:chOff x="5371903" y="3562760"/>
            <a:chExt cx="1112307" cy="668609"/>
          </a:xfrm>
        </p:grpSpPr>
        <p:sp>
          <p:nvSpPr>
            <p:cNvPr id="70" name="TextBox 69"/>
            <p:cNvSpPr txBox="1"/>
            <p:nvPr/>
          </p:nvSpPr>
          <p:spPr>
            <a:xfrm rot="16200000">
              <a:off x="5253747" y="3735072"/>
              <a:ext cx="536875" cy="192252"/>
            </a:xfrm>
            <a:prstGeom prst="rect">
              <a:avLst/>
            </a:prstGeom>
            <a:noFill/>
          </p:spPr>
          <p:txBody>
            <a:bodyPr wrap="square" rtlCol="0">
              <a:spAutoFit/>
            </a:bodyPr>
            <a:lstStyle/>
            <a:p>
              <a:r>
                <a:rPr lang="en-US" sz="800" dirty="0" smtClean="0"/>
                <a:t>GUIDE</a:t>
              </a:r>
              <a:endParaRPr lang="en-US" sz="800" dirty="0"/>
            </a:p>
          </p:txBody>
        </p:sp>
        <p:cxnSp>
          <p:nvCxnSpPr>
            <p:cNvPr id="71" name="Straight Connector 70"/>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554212" y="2005638"/>
            <a:ext cx="1551300" cy="621389"/>
            <a:chOff x="5371903" y="3609980"/>
            <a:chExt cx="1112307" cy="621389"/>
          </a:xfrm>
        </p:grpSpPr>
        <p:sp>
          <p:nvSpPr>
            <p:cNvPr id="75" name="TextBox 74"/>
            <p:cNvSpPr txBox="1"/>
            <p:nvPr/>
          </p:nvSpPr>
          <p:spPr>
            <a:xfrm rot="16200000">
              <a:off x="5277357" y="3777569"/>
              <a:ext cx="489655" cy="154477"/>
            </a:xfrm>
            <a:prstGeom prst="rect">
              <a:avLst/>
            </a:prstGeom>
            <a:noFill/>
          </p:spPr>
          <p:txBody>
            <a:bodyPr wrap="square" rtlCol="0">
              <a:spAutoFit/>
            </a:bodyPr>
            <a:lstStyle/>
            <a:p>
              <a:r>
                <a:rPr lang="en-US" sz="800" dirty="0" smtClean="0"/>
                <a:t>GUIDE</a:t>
              </a:r>
              <a:endParaRPr lang="en-US" sz="800" dirty="0"/>
            </a:p>
          </p:txBody>
        </p:sp>
        <p:cxnSp>
          <p:nvCxnSpPr>
            <p:cNvPr id="76" name="Straight Connector 75"/>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9" name="TextBox 78"/>
          <p:cNvSpPr txBox="1"/>
          <p:nvPr/>
        </p:nvSpPr>
        <p:spPr>
          <a:xfrm>
            <a:off x="8193360" y="116632"/>
            <a:ext cx="1593430" cy="307777"/>
          </a:xfrm>
          <a:prstGeom prst="rect">
            <a:avLst/>
          </a:prstGeom>
          <a:noFill/>
        </p:spPr>
        <p:txBody>
          <a:bodyPr wrap="none" rtlCol="0">
            <a:spAutoFit/>
          </a:bodyPr>
          <a:lstStyle/>
          <a:p>
            <a:r>
              <a:rPr lang="en-US" sz="1400" dirty="0" smtClean="0"/>
              <a:t>Status: P1-P.Design</a:t>
            </a:r>
            <a:endParaRPr lang="en-US" sz="1400" dirty="0"/>
          </a:p>
        </p:txBody>
      </p:sp>
      <p:sp>
        <p:nvSpPr>
          <p:cNvPr id="80" name="TextBox 79"/>
          <p:cNvSpPr txBox="1"/>
          <p:nvPr/>
        </p:nvSpPr>
        <p:spPr>
          <a:xfrm>
            <a:off x="3457523" y="114978"/>
            <a:ext cx="2699815" cy="369332"/>
          </a:xfrm>
          <a:prstGeom prst="rect">
            <a:avLst/>
          </a:prstGeom>
          <a:noFill/>
        </p:spPr>
        <p:txBody>
          <a:bodyPr wrap="none" rtlCol="0">
            <a:spAutoFit/>
          </a:bodyPr>
          <a:lstStyle/>
          <a:p>
            <a:r>
              <a:rPr lang="en-US" u="sng" dirty="0" smtClean="0"/>
              <a:t>Chopper system schematic</a:t>
            </a:r>
            <a:endParaRPr lang="en-US" u="sng" dirty="0"/>
          </a:p>
        </p:txBody>
      </p:sp>
      <p:sp>
        <p:nvSpPr>
          <p:cNvPr id="81" name="Rectangle 80"/>
          <p:cNvSpPr/>
          <p:nvPr/>
        </p:nvSpPr>
        <p:spPr>
          <a:xfrm>
            <a:off x="241597" y="549714"/>
            <a:ext cx="3366929" cy="2613659"/>
          </a:xfrm>
          <a:prstGeom prst="rect">
            <a:avLst/>
          </a:prstGeom>
          <a:noFill/>
          <a:ln w="12700">
            <a:solidFill>
              <a:schemeClr val="tx1">
                <a:lumMod val="85000"/>
                <a:lumOff val="15000"/>
              </a:schemeClr>
            </a:solidFill>
            <a:prstDash val="sysDash"/>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2" name="Rectangle 81"/>
          <p:cNvSpPr/>
          <p:nvPr/>
        </p:nvSpPr>
        <p:spPr>
          <a:xfrm>
            <a:off x="3651656" y="549715"/>
            <a:ext cx="4521152" cy="2613658"/>
          </a:xfrm>
          <a:prstGeom prst="rect">
            <a:avLst/>
          </a:prstGeom>
          <a:noFill/>
          <a:ln w="12700">
            <a:solidFill>
              <a:schemeClr val="tx1">
                <a:lumMod val="85000"/>
                <a:lumOff val="15000"/>
              </a:schemeClr>
            </a:solidFill>
            <a:prstDash val="sysDash"/>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3" name="TextBox 82"/>
          <p:cNvSpPr txBox="1"/>
          <p:nvPr/>
        </p:nvSpPr>
        <p:spPr>
          <a:xfrm>
            <a:off x="1888606" y="575271"/>
            <a:ext cx="1361120" cy="430887"/>
          </a:xfrm>
          <a:prstGeom prst="rect">
            <a:avLst/>
          </a:prstGeom>
          <a:noFill/>
        </p:spPr>
        <p:txBody>
          <a:bodyPr wrap="none" rtlCol="0">
            <a:spAutoFit/>
          </a:bodyPr>
          <a:lstStyle/>
          <a:p>
            <a:r>
              <a:rPr lang="en-US" sz="1100" dirty="0" smtClean="0"/>
              <a:t>EQUIP ACCESS ZONE</a:t>
            </a:r>
          </a:p>
          <a:p>
            <a:r>
              <a:rPr lang="en-US" sz="1100" dirty="0" smtClean="0"/>
              <a:t>CLASS : BLACK</a:t>
            </a:r>
            <a:endParaRPr lang="en-US" sz="1100" dirty="0"/>
          </a:p>
        </p:txBody>
      </p:sp>
      <p:sp>
        <p:nvSpPr>
          <p:cNvPr id="84" name="TextBox 83"/>
          <p:cNvSpPr txBox="1"/>
          <p:nvPr/>
        </p:nvSpPr>
        <p:spPr>
          <a:xfrm>
            <a:off x="3651658" y="575271"/>
            <a:ext cx="1361120" cy="430887"/>
          </a:xfrm>
          <a:prstGeom prst="rect">
            <a:avLst/>
          </a:prstGeom>
          <a:noFill/>
        </p:spPr>
        <p:txBody>
          <a:bodyPr wrap="none" rtlCol="0">
            <a:spAutoFit/>
          </a:bodyPr>
          <a:lstStyle/>
          <a:p>
            <a:r>
              <a:rPr lang="en-US" sz="1100" dirty="0" smtClean="0"/>
              <a:t>EQUIP ACCESS ZONE</a:t>
            </a:r>
          </a:p>
          <a:p>
            <a:r>
              <a:rPr lang="en-US" sz="1100" dirty="0" smtClean="0"/>
              <a:t>CLASS : GREEN</a:t>
            </a:r>
            <a:endParaRPr lang="en-US" sz="1100" dirty="0"/>
          </a:p>
        </p:txBody>
      </p:sp>
      <p:sp>
        <p:nvSpPr>
          <p:cNvPr id="85" name="TextBox 84"/>
          <p:cNvSpPr txBox="1"/>
          <p:nvPr/>
        </p:nvSpPr>
        <p:spPr>
          <a:xfrm>
            <a:off x="8409384" y="476672"/>
            <a:ext cx="1402948" cy="523220"/>
          </a:xfrm>
          <a:prstGeom prst="rect">
            <a:avLst/>
          </a:prstGeom>
          <a:noFill/>
        </p:spPr>
        <p:txBody>
          <a:bodyPr wrap="none" rtlCol="0">
            <a:spAutoFit/>
          </a:bodyPr>
          <a:lstStyle/>
          <a:p>
            <a:r>
              <a:rPr lang="en-US" sz="1400" dirty="0" smtClean="0"/>
              <a:t>Sector: W    </a:t>
            </a:r>
          </a:p>
          <a:p>
            <a:r>
              <a:rPr lang="en-US" sz="1400" dirty="0" smtClean="0"/>
              <a:t>Beam-port: W12</a:t>
            </a:r>
            <a:endParaRPr lang="en-US" sz="1400" dirty="0"/>
          </a:p>
        </p:txBody>
      </p:sp>
    </p:spTree>
    <p:extLst>
      <p:ext uri="{BB962C8B-B14F-4D97-AF65-F5344CB8AC3E}">
        <p14:creationId xmlns:p14="http://schemas.microsoft.com/office/powerpoint/2010/main" val="19964202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ectangle 147"/>
          <p:cNvSpPr/>
          <p:nvPr/>
        </p:nvSpPr>
        <p:spPr>
          <a:xfrm>
            <a:off x="7482916" y="1861135"/>
            <a:ext cx="1655952" cy="1320231"/>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6" name="Rectangle 145"/>
          <p:cNvSpPr/>
          <p:nvPr/>
        </p:nvSpPr>
        <p:spPr>
          <a:xfrm>
            <a:off x="4528639" y="1890348"/>
            <a:ext cx="1216508" cy="1305922"/>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5" name="Rectangle 144"/>
          <p:cNvSpPr/>
          <p:nvPr/>
        </p:nvSpPr>
        <p:spPr>
          <a:xfrm>
            <a:off x="849271" y="1876042"/>
            <a:ext cx="986128" cy="1320231"/>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7" name="Rectangle 146"/>
          <p:cNvSpPr/>
          <p:nvPr/>
        </p:nvSpPr>
        <p:spPr>
          <a:xfrm>
            <a:off x="118990" y="1224260"/>
            <a:ext cx="4191954" cy="1972010"/>
          </a:xfrm>
          <a:prstGeom prst="rect">
            <a:avLst/>
          </a:prstGeom>
          <a:solidFill>
            <a:schemeClr val="bg1">
              <a:lumMod val="85000"/>
              <a:alpha val="36000"/>
            </a:schemeClr>
          </a:solidFill>
          <a:ln>
            <a:solidFill>
              <a:schemeClr val="tx1">
                <a:lumMod val="75000"/>
                <a:lumOff val="2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3" name="Straight Connector 2"/>
          <p:cNvCxnSpPr/>
          <p:nvPr/>
        </p:nvCxnSpPr>
        <p:spPr>
          <a:xfrm flipV="1">
            <a:off x="148398" y="2459327"/>
            <a:ext cx="9050753" cy="48054"/>
          </a:xfrm>
          <a:prstGeom prst="line">
            <a:avLst/>
          </a:prstGeom>
          <a:ln w="12700">
            <a:solidFill>
              <a:srgbClr val="FF0000"/>
            </a:solidFill>
            <a:prstDash val="lgDashDot"/>
          </a:ln>
        </p:spPr>
        <p:style>
          <a:lnRef idx="2">
            <a:schemeClr val="accent1"/>
          </a:lnRef>
          <a:fillRef idx="0">
            <a:schemeClr val="accent1"/>
          </a:fillRef>
          <a:effectRef idx="1">
            <a:schemeClr val="accent1"/>
          </a:effectRef>
          <a:fontRef idx="minor">
            <a:schemeClr val="tx1"/>
          </a:fontRef>
        </p:style>
      </p:cxnSp>
      <p:sp>
        <p:nvSpPr>
          <p:cNvPr id="5" name="Sun 4"/>
          <p:cNvSpPr/>
          <p:nvPr/>
        </p:nvSpPr>
        <p:spPr>
          <a:xfrm>
            <a:off x="9199151" y="2346057"/>
            <a:ext cx="245419" cy="226540"/>
          </a:xfrm>
          <a:prstGeom prst="sun">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951420" y="876505"/>
            <a:ext cx="487316" cy="2155113"/>
            <a:chOff x="4956217" y="3305887"/>
            <a:chExt cx="449830" cy="2155113"/>
          </a:xfrm>
        </p:grpSpPr>
        <p:cxnSp>
          <p:nvCxnSpPr>
            <p:cNvPr id="8" name="Straight Connector 7"/>
            <p:cNvCxnSpPr/>
            <p:nvPr/>
          </p:nvCxnSpPr>
          <p:spPr>
            <a:xfrm flipV="1">
              <a:off x="5098757" y="4801188"/>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156099" y="4390166"/>
              <a:ext cx="194352" cy="1070834"/>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rot="16200000">
              <a:off x="4711420" y="3748160"/>
              <a:ext cx="1083418" cy="198871"/>
            </a:xfrm>
            <a:prstGeom prst="rect">
              <a:avLst/>
            </a:prstGeom>
            <a:noFill/>
          </p:spPr>
          <p:txBody>
            <a:bodyPr wrap="square" rtlCol="0">
              <a:spAutoFit/>
            </a:bodyPr>
            <a:lstStyle/>
            <a:p>
              <a:r>
                <a:rPr lang="en-US" sz="800" dirty="0" smtClean="0"/>
                <a:t>2PA-01-M-350 (CR)</a:t>
              </a:r>
              <a:endParaRPr lang="en-US" sz="800" dirty="0"/>
            </a:p>
          </p:txBody>
        </p:sp>
        <p:cxnSp>
          <p:nvCxnSpPr>
            <p:cNvPr id="13" name="Straight Connector 12"/>
            <p:cNvCxnSpPr/>
            <p:nvPr/>
          </p:nvCxnSpPr>
          <p:spPr>
            <a:xfrm>
              <a:off x="5107421" y="4923561"/>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406047" y="4800407"/>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521642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956217"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H="1">
              <a:off x="5048282" y="4707925"/>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rot="10800000">
              <a:off x="5018476" y="4850070"/>
              <a:ext cx="241834" cy="551931"/>
              <a:chOff x="5291793" y="4437791"/>
              <a:chExt cx="241834" cy="551931"/>
            </a:xfrm>
          </p:grpSpPr>
          <p:cxnSp>
            <p:nvCxnSpPr>
              <p:cNvPr id="19" name="Straight Connector 18"/>
              <p:cNvCxnSpPr/>
              <p:nvPr/>
            </p:nvCxnSpPr>
            <p:spPr>
              <a:xfrm flipV="1">
                <a:off x="529897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350451"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H="1">
                <a:off x="5291793" y="4707924"/>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grpSp>
        <p:nvGrpSpPr>
          <p:cNvPr id="22" name="Group 21"/>
          <p:cNvGrpSpPr/>
          <p:nvPr/>
        </p:nvGrpSpPr>
        <p:grpSpPr>
          <a:xfrm>
            <a:off x="157856" y="1470478"/>
            <a:ext cx="817512" cy="1476686"/>
            <a:chOff x="5371903" y="3069965"/>
            <a:chExt cx="1112307" cy="1476686"/>
          </a:xfrm>
        </p:grpSpPr>
        <p:sp>
          <p:nvSpPr>
            <p:cNvPr id="23" name="TextBox 22"/>
            <p:cNvSpPr txBox="1"/>
            <p:nvPr/>
          </p:nvSpPr>
          <p:spPr>
            <a:xfrm rot="16200000">
              <a:off x="5130329" y="3438231"/>
              <a:ext cx="1029665" cy="293133"/>
            </a:xfrm>
            <a:prstGeom prst="rect">
              <a:avLst/>
            </a:prstGeom>
            <a:noFill/>
          </p:spPr>
          <p:txBody>
            <a:bodyPr wrap="square" rtlCol="0">
              <a:spAutoFit/>
            </a:bodyPr>
            <a:lstStyle/>
            <a:p>
              <a:r>
                <a:rPr lang="en-US" sz="800" dirty="0" smtClean="0"/>
                <a:t>BEAM PORT</a:t>
              </a:r>
              <a:endParaRPr lang="en-US" sz="800" dirty="0"/>
            </a:p>
          </p:txBody>
        </p:sp>
        <p:cxnSp>
          <p:nvCxnSpPr>
            <p:cNvPr id="24" name="Straight Connector 23"/>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371903" y="3736086"/>
              <a:ext cx="0" cy="8105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1533244" y="1861132"/>
            <a:ext cx="3183806" cy="769171"/>
            <a:chOff x="5371903" y="3462198"/>
            <a:chExt cx="1112307" cy="769171"/>
          </a:xfrm>
        </p:grpSpPr>
        <p:sp>
          <p:nvSpPr>
            <p:cNvPr id="37" name="TextBox 36"/>
            <p:cNvSpPr txBox="1"/>
            <p:nvPr/>
          </p:nvSpPr>
          <p:spPr>
            <a:xfrm rot="16200000">
              <a:off x="5203469" y="3743280"/>
              <a:ext cx="637431" cy="75268"/>
            </a:xfrm>
            <a:prstGeom prst="rect">
              <a:avLst/>
            </a:prstGeom>
            <a:noFill/>
          </p:spPr>
          <p:txBody>
            <a:bodyPr wrap="square" rtlCol="0">
              <a:spAutoFit/>
            </a:bodyPr>
            <a:lstStyle/>
            <a:p>
              <a:r>
                <a:rPr lang="en-US" sz="800" dirty="0" smtClean="0"/>
                <a:t>GUIDE</a:t>
              </a:r>
              <a:endParaRPr lang="en-US" sz="800" dirty="0"/>
            </a:p>
          </p:txBody>
        </p:sp>
        <p:cxnSp>
          <p:nvCxnSpPr>
            <p:cNvPr id="38" name="Straight Connector 37"/>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5536689" y="1754185"/>
            <a:ext cx="2175490" cy="829912"/>
            <a:chOff x="5371903" y="3401457"/>
            <a:chExt cx="1112307" cy="829912"/>
          </a:xfrm>
        </p:grpSpPr>
        <p:sp>
          <p:nvSpPr>
            <p:cNvPr id="42" name="TextBox 41"/>
            <p:cNvSpPr txBox="1"/>
            <p:nvPr/>
          </p:nvSpPr>
          <p:spPr>
            <a:xfrm rot="16200000">
              <a:off x="5173099" y="3695467"/>
              <a:ext cx="698173" cy="110154"/>
            </a:xfrm>
            <a:prstGeom prst="rect">
              <a:avLst/>
            </a:prstGeom>
            <a:noFill/>
          </p:spPr>
          <p:txBody>
            <a:bodyPr wrap="square" rtlCol="0">
              <a:spAutoFit/>
            </a:bodyPr>
            <a:lstStyle/>
            <a:p>
              <a:r>
                <a:rPr lang="en-US" sz="800" dirty="0" smtClean="0"/>
                <a:t>GUIDE</a:t>
              </a:r>
              <a:endParaRPr lang="en-US" sz="800" dirty="0"/>
            </a:p>
          </p:txBody>
        </p:sp>
        <p:cxnSp>
          <p:nvCxnSpPr>
            <p:cNvPr id="43" name="Straight Connector 42"/>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8" name="TextBox 47"/>
          <p:cNvSpPr txBox="1"/>
          <p:nvPr/>
        </p:nvSpPr>
        <p:spPr>
          <a:xfrm>
            <a:off x="118990" y="3268048"/>
            <a:ext cx="9691340" cy="646331"/>
          </a:xfrm>
          <a:prstGeom prst="rect">
            <a:avLst/>
          </a:prstGeom>
          <a:noFill/>
        </p:spPr>
        <p:txBody>
          <a:bodyPr wrap="square" rtlCol="0">
            <a:spAutoFit/>
          </a:bodyPr>
          <a:lstStyle/>
          <a:p>
            <a:r>
              <a:rPr lang="en-US" sz="1200" dirty="0" smtClean="0"/>
              <a:t> #                       1-2     				3-4</a:t>
            </a:r>
            <a:r>
              <a:rPr lang="en-US" sz="1200" dirty="0"/>
              <a:t> </a:t>
            </a:r>
            <a:r>
              <a:rPr lang="en-US" sz="1200" dirty="0" smtClean="0"/>
              <a:t>        5			      6</a:t>
            </a:r>
            <a:r>
              <a:rPr lang="en-US" sz="1200" dirty="0"/>
              <a:t>-</a:t>
            </a:r>
            <a:r>
              <a:rPr lang="en-US" sz="1200" dirty="0" smtClean="0"/>
              <a:t>7 	    8-9	  									</a:t>
            </a:r>
            <a:r>
              <a:rPr lang="en-US" sz="1200" dirty="0"/>
              <a:t> </a:t>
            </a:r>
            <a:r>
              <a:rPr lang="en-US" sz="1200" dirty="0" smtClean="0"/>
              <a:t>                                    		 </a:t>
            </a:r>
            <a:endParaRPr lang="en-US" sz="1200" dirty="0"/>
          </a:p>
        </p:txBody>
      </p:sp>
      <p:sp>
        <p:nvSpPr>
          <p:cNvPr id="49" name="TextBox 48"/>
          <p:cNvSpPr txBox="1"/>
          <p:nvPr/>
        </p:nvSpPr>
        <p:spPr>
          <a:xfrm rot="16200000">
            <a:off x="509197" y="4605219"/>
            <a:ext cx="1454225" cy="276999"/>
          </a:xfrm>
          <a:prstGeom prst="rect">
            <a:avLst/>
          </a:prstGeom>
          <a:noFill/>
        </p:spPr>
        <p:txBody>
          <a:bodyPr wrap="square" rtlCol="0">
            <a:spAutoFit/>
          </a:bodyPr>
          <a:lstStyle/>
          <a:p>
            <a:pPr algn="ctr"/>
            <a:r>
              <a:rPr lang="en-US" sz="1200" dirty="0" smtClean="0"/>
              <a:t>PULSE SHAPING</a:t>
            </a:r>
            <a:endParaRPr lang="en-US" sz="1200" dirty="0"/>
          </a:p>
        </p:txBody>
      </p:sp>
      <p:sp>
        <p:nvSpPr>
          <p:cNvPr id="50" name="TextBox 49"/>
          <p:cNvSpPr txBox="1"/>
          <p:nvPr/>
        </p:nvSpPr>
        <p:spPr>
          <a:xfrm rot="16200000">
            <a:off x="-375379" y="4556627"/>
            <a:ext cx="1459073" cy="369332"/>
          </a:xfrm>
          <a:prstGeom prst="rect">
            <a:avLst/>
          </a:prstGeom>
          <a:noFill/>
        </p:spPr>
        <p:txBody>
          <a:bodyPr wrap="square" rtlCol="0">
            <a:spAutoFit/>
          </a:bodyPr>
          <a:lstStyle/>
          <a:p>
            <a:pPr algn="ctr"/>
            <a:r>
              <a:rPr lang="en-US" dirty="0" smtClean="0"/>
              <a:t>FUNCTION</a:t>
            </a:r>
            <a:endParaRPr lang="en-US" dirty="0"/>
          </a:p>
        </p:txBody>
      </p:sp>
      <p:sp>
        <p:nvSpPr>
          <p:cNvPr id="51" name="Rectangle 50"/>
          <p:cNvSpPr/>
          <p:nvPr/>
        </p:nvSpPr>
        <p:spPr>
          <a:xfrm>
            <a:off x="154101" y="4003762"/>
            <a:ext cx="9691340" cy="146706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118990" y="3268048"/>
            <a:ext cx="9691340" cy="2923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147257" y="5511561"/>
            <a:ext cx="9691340" cy="115285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rot="16200000">
            <a:off x="-375379" y="5750213"/>
            <a:ext cx="1459073" cy="369332"/>
          </a:xfrm>
          <a:prstGeom prst="rect">
            <a:avLst/>
          </a:prstGeom>
          <a:noFill/>
        </p:spPr>
        <p:txBody>
          <a:bodyPr wrap="square" rtlCol="0">
            <a:spAutoFit/>
          </a:bodyPr>
          <a:lstStyle/>
          <a:p>
            <a:pPr algn="ctr"/>
            <a:r>
              <a:rPr lang="en-US" dirty="0" smtClean="0"/>
              <a:t>NOTES</a:t>
            </a:r>
          </a:p>
        </p:txBody>
      </p:sp>
      <p:sp>
        <p:nvSpPr>
          <p:cNvPr id="56" name="TextBox 55"/>
          <p:cNvSpPr txBox="1"/>
          <p:nvPr/>
        </p:nvSpPr>
        <p:spPr>
          <a:xfrm>
            <a:off x="223110" y="180382"/>
            <a:ext cx="1215626" cy="369332"/>
          </a:xfrm>
          <a:prstGeom prst="rect">
            <a:avLst/>
          </a:prstGeom>
          <a:solidFill>
            <a:schemeClr val="bg1">
              <a:lumMod val="85000"/>
            </a:schemeClr>
          </a:solidFill>
        </p:spPr>
        <p:txBody>
          <a:bodyPr wrap="square" rtlCol="0">
            <a:spAutoFit/>
          </a:bodyPr>
          <a:lstStyle/>
          <a:p>
            <a:r>
              <a:rPr lang="en-US" dirty="0" smtClean="0"/>
              <a:t>CS/ VOR</a:t>
            </a:r>
            <a:endParaRPr lang="en-US" dirty="0"/>
          </a:p>
        </p:txBody>
      </p:sp>
      <p:sp>
        <p:nvSpPr>
          <p:cNvPr id="57" name="TextBox 56"/>
          <p:cNvSpPr txBox="1"/>
          <p:nvPr/>
        </p:nvSpPr>
        <p:spPr>
          <a:xfrm>
            <a:off x="7872069" y="180382"/>
            <a:ext cx="1851213" cy="369332"/>
          </a:xfrm>
          <a:prstGeom prst="rect">
            <a:avLst/>
          </a:prstGeom>
          <a:noFill/>
        </p:spPr>
        <p:txBody>
          <a:bodyPr wrap="none" rtlCol="0">
            <a:spAutoFit/>
          </a:bodyPr>
          <a:lstStyle/>
          <a:p>
            <a:r>
              <a:rPr lang="en-US" dirty="0" smtClean="0"/>
              <a:t>Phase 0</a:t>
            </a:r>
            <a:r>
              <a:rPr lang="en-US" dirty="0"/>
              <a:t>:</a:t>
            </a:r>
            <a:r>
              <a:rPr lang="en-US" dirty="0" smtClean="0"/>
              <a:t> Proposal</a:t>
            </a:r>
            <a:endParaRPr lang="en-US" dirty="0"/>
          </a:p>
        </p:txBody>
      </p:sp>
      <p:sp>
        <p:nvSpPr>
          <p:cNvPr id="58" name="TextBox 57"/>
          <p:cNvSpPr txBox="1"/>
          <p:nvPr/>
        </p:nvSpPr>
        <p:spPr>
          <a:xfrm>
            <a:off x="4567532" y="180382"/>
            <a:ext cx="1145641" cy="369332"/>
          </a:xfrm>
          <a:prstGeom prst="rect">
            <a:avLst/>
          </a:prstGeom>
          <a:noFill/>
        </p:spPr>
        <p:txBody>
          <a:bodyPr wrap="none" rtlCol="0">
            <a:spAutoFit/>
          </a:bodyPr>
          <a:lstStyle/>
          <a:p>
            <a:r>
              <a:rPr lang="en-US" dirty="0" smtClean="0"/>
              <a:t>Schematic</a:t>
            </a:r>
            <a:endParaRPr lang="en-US" dirty="0"/>
          </a:p>
        </p:txBody>
      </p:sp>
      <p:grpSp>
        <p:nvGrpSpPr>
          <p:cNvPr id="59" name="Group 58"/>
          <p:cNvGrpSpPr/>
          <p:nvPr/>
        </p:nvGrpSpPr>
        <p:grpSpPr>
          <a:xfrm>
            <a:off x="5144066" y="869757"/>
            <a:ext cx="475862" cy="1728076"/>
            <a:chOff x="3175380" y="3220291"/>
            <a:chExt cx="439257" cy="1728076"/>
          </a:xfrm>
        </p:grpSpPr>
        <p:cxnSp>
          <p:nvCxnSpPr>
            <p:cNvPr id="60" name="Straight Connector 59"/>
            <p:cNvCxnSpPr/>
            <p:nvPr/>
          </p:nvCxnSpPr>
          <p:spPr>
            <a:xfrm flipV="1">
              <a:off x="3175380"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3232722" y="4292600"/>
              <a:ext cx="194352" cy="655767"/>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rot="16200000">
              <a:off x="2787584" y="3657010"/>
              <a:ext cx="1072309" cy="198871"/>
            </a:xfrm>
            <a:prstGeom prst="rect">
              <a:avLst/>
            </a:prstGeom>
            <a:noFill/>
          </p:spPr>
          <p:txBody>
            <a:bodyPr wrap="square" rtlCol="0">
              <a:spAutoFit/>
            </a:bodyPr>
            <a:lstStyle/>
            <a:p>
              <a:r>
                <a:rPr lang="en-US" sz="800" dirty="0" smtClean="0"/>
                <a:t>PA-02 (-M-14)</a:t>
              </a:r>
              <a:endParaRPr lang="en-US" sz="800" dirty="0"/>
            </a:p>
          </p:txBody>
        </p:sp>
        <p:cxnSp>
          <p:nvCxnSpPr>
            <p:cNvPr id="63" name="Straight Connector 62"/>
            <p:cNvCxnSpPr/>
            <p:nvPr/>
          </p:nvCxnSpPr>
          <p:spPr>
            <a:xfrm>
              <a:off x="3184044"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3482670"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3327972" y="43656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3431461"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p:nvPr/>
          </p:nvCxnSpPr>
          <p:spPr>
            <a:xfrm flipH="1">
              <a:off x="3340350" y="461035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98" name="Group 97"/>
          <p:cNvGrpSpPr/>
          <p:nvPr/>
        </p:nvGrpSpPr>
        <p:grpSpPr>
          <a:xfrm>
            <a:off x="8220337" y="1593780"/>
            <a:ext cx="460735" cy="988714"/>
            <a:chOff x="5371903" y="3242655"/>
            <a:chExt cx="1112307" cy="988714"/>
          </a:xfrm>
        </p:grpSpPr>
        <p:sp>
          <p:nvSpPr>
            <p:cNvPr id="99" name="TextBox 98"/>
            <p:cNvSpPr txBox="1"/>
            <p:nvPr/>
          </p:nvSpPr>
          <p:spPr>
            <a:xfrm rot="16200000">
              <a:off x="5455640" y="3330878"/>
              <a:ext cx="696571" cy="520125"/>
            </a:xfrm>
            <a:prstGeom prst="rect">
              <a:avLst/>
            </a:prstGeom>
            <a:noFill/>
          </p:spPr>
          <p:txBody>
            <a:bodyPr wrap="square" rtlCol="0">
              <a:spAutoFit/>
            </a:bodyPr>
            <a:lstStyle/>
            <a:p>
              <a:r>
                <a:rPr lang="en-US" sz="800" dirty="0" smtClean="0"/>
                <a:t>GUIDE</a:t>
              </a:r>
              <a:endParaRPr lang="en-US" sz="800" dirty="0"/>
            </a:p>
          </p:txBody>
        </p:sp>
        <p:cxnSp>
          <p:nvCxnSpPr>
            <p:cNvPr id="100" name="Straight Connector 99"/>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3" name="TextBox 102"/>
          <p:cNvSpPr txBox="1"/>
          <p:nvPr/>
        </p:nvSpPr>
        <p:spPr>
          <a:xfrm rot="16200000">
            <a:off x="8195690" y="4591098"/>
            <a:ext cx="1482465" cy="276999"/>
          </a:xfrm>
          <a:prstGeom prst="rect">
            <a:avLst/>
          </a:prstGeom>
          <a:noFill/>
        </p:spPr>
        <p:txBody>
          <a:bodyPr wrap="square" rtlCol="0">
            <a:spAutoFit/>
          </a:bodyPr>
          <a:lstStyle/>
          <a:p>
            <a:pPr algn="ctr"/>
            <a:r>
              <a:rPr lang="en-US" sz="1200" dirty="0" smtClean="0"/>
              <a:t>MONOCHROMATOR</a:t>
            </a:r>
            <a:endParaRPr lang="en-US" sz="1200" dirty="0"/>
          </a:p>
        </p:txBody>
      </p:sp>
      <p:sp>
        <p:nvSpPr>
          <p:cNvPr id="104" name="TextBox 103"/>
          <p:cNvSpPr txBox="1"/>
          <p:nvPr/>
        </p:nvSpPr>
        <p:spPr>
          <a:xfrm rot="16200000">
            <a:off x="7291757" y="4605217"/>
            <a:ext cx="1454228" cy="276999"/>
          </a:xfrm>
          <a:prstGeom prst="rect">
            <a:avLst/>
          </a:prstGeom>
          <a:noFill/>
        </p:spPr>
        <p:txBody>
          <a:bodyPr wrap="square" rtlCol="0">
            <a:spAutoFit/>
          </a:bodyPr>
          <a:lstStyle/>
          <a:p>
            <a:pPr algn="ctr"/>
            <a:r>
              <a:rPr lang="en-US" sz="1200" dirty="0" smtClean="0"/>
              <a:t>PHASE(D) / CO</a:t>
            </a:r>
            <a:endParaRPr lang="en-US" sz="1200" dirty="0"/>
          </a:p>
        </p:txBody>
      </p:sp>
      <p:sp>
        <p:nvSpPr>
          <p:cNvPr id="105" name="TextBox 104"/>
          <p:cNvSpPr txBox="1"/>
          <p:nvPr/>
        </p:nvSpPr>
        <p:spPr>
          <a:xfrm rot="16200000">
            <a:off x="4229771" y="4605218"/>
            <a:ext cx="1454226" cy="276999"/>
          </a:xfrm>
          <a:prstGeom prst="rect">
            <a:avLst/>
          </a:prstGeom>
          <a:noFill/>
        </p:spPr>
        <p:txBody>
          <a:bodyPr wrap="square" rtlCol="0">
            <a:spAutoFit/>
          </a:bodyPr>
          <a:lstStyle/>
          <a:p>
            <a:pPr algn="ctr"/>
            <a:r>
              <a:rPr lang="en-US" sz="1200" dirty="0" smtClean="0"/>
              <a:t>RRM</a:t>
            </a:r>
            <a:endParaRPr lang="en-US" sz="1200" dirty="0"/>
          </a:p>
        </p:txBody>
      </p:sp>
      <p:sp>
        <p:nvSpPr>
          <p:cNvPr id="106" name="TextBox 105"/>
          <p:cNvSpPr txBox="1"/>
          <p:nvPr/>
        </p:nvSpPr>
        <p:spPr>
          <a:xfrm rot="16200000">
            <a:off x="4783519" y="4632077"/>
            <a:ext cx="1027445" cy="276999"/>
          </a:xfrm>
          <a:prstGeom prst="rect">
            <a:avLst/>
          </a:prstGeom>
          <a:noFill/>
        </p:spPr>
        <p:txBody>
          <a:bodyPr wrap="none" rtlCol="0">
            <a:spAutoFit/>
          </a:bodyPr>
          <a:lstStyle/>
          <a:p>
            <a:r>
              <a:rPr lang="en-US" sz="1200" dirty="0" smtClean="0"/>
              <a:t>BAND WIDTH</a:t>
            </a:r>
            <a:endParaRPr lang="en-US" sz="1200" dirty="0"/>
          </a:p>
        </p:txBody>
      </p:sp>
      <p:grpSp>
        <p:nvGrpSpPr>
          <p:cNvPr id="107" name="Group 106"/>
          <p:cNvGrpSpPr/>
          <p:nvPr/>
        </p:nvGrpSpPr>
        <p:grpSpPr>
          <a:xfrm>
            <a:off x="4617313" y="854142"/>
            <a:ext cx="487316" cy="2186204"/>
            <a:chOff x="4956217" y="3305889"/>
            <a:chExt cx="449830" cy="2155111"/>
          </a:xfrm>
        </p:grpSpPr>
        <p:cxnSp>
          <p:nvCxnSpPr>
            <p:cNvPr id="108" name="Straight Connector 107"/>
            <p:cNvCxnSpPr/>
            <p:nvPr/>
          </p:nvCxnSpPr>
          <p:spPr>
            <a:xfrm flipV="1">
              <a:off x="5098757" y="4801188"/>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5156099" y="4390166"/>
              <a:ext cx="194352" cy="1070834"/>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TextBox 109"/>
            <p:cNvSpPr txBox="1"/>
            <p:nvPr/>
          </p:nvSpPr>
          <p:spPr>
            <a:xfrm rot="16200000">
              <a:off x="4711420" y="3748162"/>
              <a:ext cx="1083418" cy="198871"/>
            </a:xfrm>
            <a:prstGeom prst="rect">
              <a:avLst/>
            </a:prstGeom>
            <a:noFill/>
          </p:spPr>
          <p:txBody>
            <a:bodyPr wrap="square" rtlCol="0">
              <a:spAutoFit/>
            </a:bodyPr>
            <a:lstStyle/>
            <a:p>
              <a:r>
                <a:rPr lang="en-US" sz="800" dirty="0" smtClean="0"/>
                <a:t>2PA-01-M-350 (CR)</a:t>
              </a:r>
              <a:endParaRPr lang="en-US" sz="800" dirty="0"/>
            </a:p>
          </p:txBody>
        </p:sp>
        <p:cxnSp>
          <p:nvCxnSpPr>
            <p:cNvPr id="111" name="Straight Connector 110"/>
            <p:cNvCxnSpPr/>
            <p:nvPr/>
          </p:nvCxnSpPr>
          <p:spPr>
            <a:xfrm>
              <a:off x="5107421" y="4923561"/>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5406047" y="4800407"/>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521642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4" name="Rectangle 113"/>
            <p:cNvSpPr/>
            <p:nvPr/>
          </p:nvSpPr>
          <p:spPr>
            <a:xfrm>
              <a:off x="4956217"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5" name="Straight Connector 114"/>
            <p:cNvCxnSpPr/>
            <p:nvPr/>
          </p:nvCxnSpPr>
          <p:spPr>
            <a:xfrm flipH="1">
              <a:off x="5048282" y="4707925"/>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116" name="Group 115"/>
            <p:cNvGrpSpPr/>
            <p:nvPr/>
          </p:nvGrpSpPr>
          <p:grpSpPr>
            <a:xfrm rot="10800000">
              <a:off x="5018476" y="4850070"/>
              <a:ext cx="241834" cy="551931"/>
              <a:chOff x="5291793" y="4437791"/>
              <a:chExt cx="241834" cy="551931"/>
            </a:xfrm>
          </p:grpSpPr>
          <p:cxnSp>
            <p:nvCxnSpPr>
              <p:cNvPr id="117" name="Straight Connector 116"/>
              <p:cNvCxnSpPr/>
              <p:nvPr/>
            </p:nvCxnSpPr>
            <p:spPr>
              <a:xfrm flipV="1">
                <a:off x="529897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5350451"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9" name="Straight Connector 118"/>
              <p:cNvCxnSpPr/>
              <p:nvPr/>
            </p:nvCxnSpPr>
            <p:spPr>
              <a:xfrm flipH="1">
                <a:off x="5291793" y="4707924"/>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grpSp>
        <p:nvGrpSpPr>
          <p:cNvPr id="120" name="Group 119"/>
          <p:cNvGrpSpPr/>
          <p:nvPr/>
        </p:nvGrpSpPr>
        <p:grpSpPr>
          <a:xfrm>
            <a:off x="7612440" y="869757"/>
            <a:ext cx="625528" cy="1715120"/>
            <a:chOff x="3704121" y="3233247"/>
            <a:chExt cx="577410" cy="1715120"/>
          </a:xfrm>
        </p:grpSpPr>
        <p:cxnSp>
          <p:nvCxnSpPr>
            <p:cNvPr id="121" name="Straight Connector 120"/>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2" name="Rectangle 121"/>
            <p:cNvSpPr/>
            <p:nvPr/>
          </p:nvSpPr>
          <p:spPr>
            <a:xfrm>
              <a:off x="3904003" y="4292600"/>
              <a:ext cx="194352" cy="655767"/>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TextBox 122"/>
            <p:cNvSpPr txBox="1"/>
            <p:nvPr/>
          </p:nvSpPr>
          <p:spPr>
            <a:xfrm rot="16200000">
              <a:off x="3475965" y="3663488"/>
              <a:ext cx="1059353" cy="198871"/>
            </a:xfrm>
            <a:prstGeom prst="rect">
              <a:avLst/>
            </a:prstGeom>
            <a:noFill/>
          </p:spPr>
          <p:txBody>
            <a:bodyPr wrap="square" rtlCol="0">
              <a:spAutoFit/>
            </a:bodyPr>
            <a:lstStyle/>
            <a:p>
              <a:r>
                <a:rPr lang="en-US" sz="800" dirty="0" smtClean="0"/>
                <a:t>2PA-01-M-!$) (FTF)</a:t>
              </a:r>
              <a:endParaRPr lang="en-US" sz="800" dirty="0"/>
            </a:p>
          </p:txBody>
        </p:sp>
        <p:cxnSp>
          <p:nvCxnSpPr>
            <p:cNvPr id="124" name="Straight Connector 123"/>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V="1">
              <a:off x="3964328" y="43402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V="1">
              <a:off x="4046878" y="43402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8" name="Rectangle 127"/>
            <p:cNvSpPr/>
            <p:nvPr/>
          </p:nvSpPr>
          <p:spPr>
            <a:xfrm>
              <a:off x="3704121"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4098355"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0" name="Straight Connector 129"/>
            <p:cNvCxnSpPr/>
            <p:nvPr/>
          </p:nvCxnSpPr>
          <p:spPr>
            <a:xfrm flipH="1">
              <a:off x="3796186" y="4610359"/>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flipH="1">
              <a:off x="4039697" y="4610358"/>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132" name="Group 131"/>
          <p:cNvGrpSpPr/>
          <p:nvPr/>
        </p:nvGrpSpPr>
        <p:grpSpPr>
          <a:xfrm>
            <a:off x="8587965" y="837413"/>
            <a:ext cx="487316" cy="2155113"/>
            <a:chOff x="4956217" y="3305887"/>
            <a:chExt cx="449830" cy="2155113"/>
          </a:xfrm>
        </p:grpSpPr>
        <p:cxnSp>
          <p:nvCxnSpPr>
            <p:cNvPr id="133" name="Straight Connector 132"/>
            <p:cNvCxnSpPr/>
            <p:nvPr/>
          </p:nvCxnSpPr>
          <p:spPr>
            <a:xfrm flipV="1">
              <a:off x="5098757" y="4801188"/>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4" name="Rectangle 133"/>
            <p:cNvSpPr/>
            <p:nvPr/>
          </p:nvSpPr>
          <p:spPr>
            <a:xfrm>
              <a:off x="5156099" y="4390166"/>
              <a:ext cx="194352" cy="1070834"/>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TextBox 134"/>
            <p:cNvSpPr txBox="1"/>
            <p:nvPr/>
          </p:nvSpPr>
          <p:spPr>
            <a:xfrm rot="16200000">
              <a:off x="4711420" y="3748160"/>
              <a:ext cx="1083418" cy="198871"/>
            </a:xfrm>
            <a:prstGeom prst="rect">
              <a:avLst/>
            </a:prstGeom>
            <a:noFill/>
          </p:spPr>
          <p:txBody>
            <a:bodyPr wrap="square" rtlCol="0">
              <a:spAutoFit/>
            </a:bodyPr>
            <a:lstStyle/>
            <a:p>
              <a:r>
                <a:rPr lang="en-US" sz="800" dirty="0" smtClean="0"/>
                <a:t>2PA-01-M-400(CR)</a:t>
              </a:r>
              <a:endParaRPr lang="en-US" sz="800" dirty="0"/>
            </a:p>
          </p:txBody>
        </p:sp>
        <p:cxnSp>
          <p:nvCxnSpPr>
            <p:cNvPr id="136" name="Straight Connector 135"/>
            <p:cNvCxnSpPr/>
            <p:nvPr/>
          </p:nvCxnSpPr>
          <p:spPr>
            <a:xfrm>
              <a:off x="5107421" y="4923561"/>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5406047" y="4800407"/>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flipV="1">
              <a:off x="521642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39" name="Rectangle 138"/>
            <p:cNvSpPr/>
            <p:nvPr/>
          </p:nvSpPr>
          <p:spPr>
            <a:xfrm>
              <a:off x="4956217"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0" name="Straight Connector 139"/>
            <p:cNvCxnSpPr/>
            <p:nvPr/>
          </p:nvCxnSpPr>
          <p:spPr>
            <a:xfrm flipH="1">
              <a:off x="5048282" y="4707925"/>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141" name="Group 140"/>
            <p:cNvGrpSpPr/>
            <p:nvPr/>
          </p:nvGrpSpPr>
          <p:grpSpPr>
            <a:xfrm rot="10800000">
              <a:off x="5018476" y="4850070"/>
              <a:ext cx="241834" cy="551931"/>
              <a:chOff x="5291793" y="4437791"/>
              <a:chExt cx="241834" cy="551931"/>
            </a:xfrm>
          </p:grpSpPr>
          <p:cxnSp>
            <p:nvCxnSpPr>
              <p:cNvPr id="142" name="Straight Connector 141"/>
              <p:cNvCxnSpPr/>
              <p:nvPr/>
            </p:nvCxnSpPr>
            <p:spPr>
              <a:xfrm flipV="1">
                <a:off x="529897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3" name="Rectangle 142"/>
              <p:cNvSpPr/>
              <p:nvPr/>
            </p:nvSpPr>
            <p:spPr>
              <a:xfrm>
                <a:off x="5350451"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4" name="Straight Connector 143"/>
              <p:cNvCxnSpPr/>
              <p:nvPr/>
            </p:nvCxnSpPr>
            <p:spPr>
              <a:xfrm flipH="1">
                <a:off x="5291793" y="4707924"/>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sp>
        <p:nvSpPr>
          <p:cNvPr id="2" name="TextBox 1"/>
          <p:cNvSpPr txBox="1"/>
          <p:nvPr/>
        </p:nvSpPr>
        <p:spPr>
          <a:xfrm>
            <a:off x="2823458" y="1216563"/>
            <a:ext cx="1373064" cy="253916"/>
          </a:xfrm>
          <a:prstGeom prst="rect">
            <a:avLst/>
          </a:prstGeom>
          <a:noFill/>
        </p:spPr>
        <p:txBody>
          <a:bodyPr wrap="none" rtlCol="0">
            <a:spAutoFit/>
          </a:bodyPr>
          <a:lstStyle/>
          <a:p>
            <a:r>
              <a:rPr lang="en-US" sz="1050" dirty="0" smtClean="0"/>
              <a:t>COMMON SHIELDING</a:t>
            </a:r>
            <a:endParaRPr lang="en-US" sz="1050" dirty="0"/>
          </a:p>
        </p:txBody>
      </p:sp>
      <p:grpSp>
        <p:nvGrpSpPr>
          <p:cNvPr id="220" name="Group 219"/>
          <p:cNvGrpSpPr/>
          <p:nvPr/>
        </p:nvGrpSpPr>
        <p:grpSpPr>
          <a:xfrm>
            <a:off x="1928233" y="1561136"/>
            <a:ext cx="537722" cy="1056568"/>
            <a:chOff x="3104357" y="2066961"/>
            <a:chExt cx="496359" cy="1056568"/>
          </a:xfrm>
          <a:solidFill>
            <a:schemeClr val="bg1">
              <a:lumMod val="65000"/>
            </a:schemeClr>
          </a:solidFill>
        </p:grpSpPr>
        <p:cxnSp>
          <p:nvCxnSpPr>
            <p:cNvPr id="221" name="Straight Connector 220"/>
            <p:cNvCxnSpPr/>
            <p:nvPr/>
          </p:nvCxnSpPr>
          <p:spPr>
            <a:xfrm flipV="1">
              <a:off x="3104357" y="2878784"/>
              <a:ext cx="0" cy="244745"/>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sp>
          <p:nvSpPr>
            <p:cNvPr id="222" name="Rectangle 221"/>
            <p:cNvSpPr/>
            <p:nvPr/>
          </p:nvSpPr>
          <p:spPr>
            <a:xfrm>
              <a:off x="3163624" y="2886110"/>
              <a:ext cx="383314" cy="237419"/>
            </a:xfrm>
            <a:prstGeom prst="rect">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TextBox 222"/>
            <p:cNvSpPr txBox="1"/>
            <p:nvPr/>
          </p:nvSpPr>
          <p:spPr>
            <a:xfrm rot="16200000">
              <a:off x="3089206" y="2317535"/>
              <a:ext cx="700020" cy="198871"/>
            </a:xfrm>
            <a:prstGeom prst="rect">
              <a:avLst/>
            </a:prstGeom>
            <a:grpFill/>
          </p:spPr>
          <p:txBody>
            <a:bodyPr wrap="square" rtlCol="0">
              <a:spAutoFit/>
            </a:bodyPr>
            <a:lstStyle/>
            <a:p>
              <a:r>
                <a:rPr lang="en-US" sz="800" dirty="0" smtClean="0"/>
                <a:t>SHUTTER</a:t>
              </a:r>
              <a:endParaRPr lang="en-US" sz="1100" dirty="0"/>
            </a:p>
          </p:txBody>
        </p:sp>
        <p:cxnSp>
          <p:nvCxnSpPr>
            <p:cNvPr id="224" name="Straight Connector 223"/>
            <p:cNvCxnSpPr/>
            <p:nvPr/>
          </p:nvCxnSpPr>
          <p:spPr>
            <a:xfrm>
              <a:off x="3113021" y="3001157"/>
              <a:ext cx="481542" cy="820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flipV="1">
              <a:off x="3600716" y="2878785"/>
              <a:ext cx="0" cy="244744"/>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26" name="Group 225"/>
          <p:cNvGrpSpPr/>
          <p:nvPr/>
        </p:nvGrpSpPr>
        <p:grpSpPr>
          <a:xfrm>
            <a:off x="285352" y="1644549"/>
            <a:ext cx="537722" cy="971220"/>
            <a:chOff x="3104357" y="2152309"/>
            <a:chExt cx="496359" cy="971220"/>
          </a:xfrm>
          <a:solidFill>
            <a:srgbClr val="A6A6A6"/>
          </a:solidFill>
        </p:grpSpPr>
        <p:cxnSp>
          <p:nvCxnSpPr>
            <p:cNvPr id="227" name="Straight Connector 226"/>
            <p:cNvCxnSpPr/>
            <p:nvPr/>
          </p:nvCxnSpPr>
          <p:spPr>
            <a:xfrm flipV="1">
              <a:off x="3104357" y="2878784"/>
              <a:ext cx="0" cy="244745"/>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sp>
          <p:nvSpPr>
            <p:cNvPr id="228" name="Rectangle 227"/>
            <p:cNvSpPr/>
            <p:nvPr/>
          </p:nvSpPr>
          <p:spPr>
            <a:xfrm>
              <a:off x="3163624" y="2886110"/>
              <a:ext cx="383314" cy="237419"/>
            </a:xfrm>
            <a:prstGeom prst="rect">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TextBox 228"/>
            <p:cNvSpPr txBox="1"/>
            <p:nvPr/>
          </p:nvSpPr>
          <p:spPr>
            <a:xfrm rot="16200000">
              <a:off x="3063761" y="2452116"/>
              <a:ext cx="798485" cy="198871"/>
            </a:xfrm>
            <a:prstGeom prst="rect">
              <a:avLst/>
            </a:prstGeom>
            <a:grpFill/>
          </p:spPr>
          <p:txBody>
            <a:bodyPr wrap="square" rtlCol="0">
              <a:spAutoFit/>
            </a:bodyPr>
            <a:lstStyle/>
            <a:p>
              <a:r>
                <a:rPr lang="en-US" sz="800" dirty="0" smtClean="0"/>
                <a:t>SHUTTER</a:t>
              </a:r>
              <a:endParaRPr lang="en-US" sz="1100" dirty="0"/>
            </a:p>
          </p:txBody>
        </p:sp>
        <p:cxnSp>
          <p:nvCxnSpPr>
            <p:cNvPr id="230" name="Straight Connector 229"/>
            <p:cNvCxnSpPr/>
            <p:nvPr/>
          </p:nvCxnSpPr>
          <p:spPr>
            <a:xfrm>
              <a:off x="3113021" y="3001157"/>
              <a:ext cx="481542" cy="820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flipV="1">
              <a:off x="3600716" y="2878785"/>
              <a:ext cx="0" cy="244744"/>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32" name="TextBox 231"/>
          <p:cNvSpPr txBox="1"/>
          <p:nvPr/>
        </p:nvSpPr>
        <p:spPr>
          <a:xfrm rot="16200000">
            <a:off x="1481960" y="4531121"/>
            <a:ext cx="1454225" cy="415498"/>
          </a:xfrm>
          <a:prstGeom prst="rect">
            <a:avLst/>
          </a:prstGeom>
          <a:noFill/>
        </p:spPr>
        <p:txBody>
          <a:bodyPr wrap="square" rtlCol="0">
            <a:spAutoFit/>
          </a:bodyPr>
          <a:lstStyle/>
          <a:p>
            <a:pPr algn="ctr"/>
            <a:r>
              <a:rPr lang="en-US" sz="1050" dirty="0" smtClean="0"/>
              <a:t>POSSIBLE SHUTTER POSITION</a:t>
            </a:r>
            <a:endParaRPr lang="en-US" sz="1050" dirty="0"/>
          </a:p>
        </p:txBody>
      </p:sp>
      <p:sp>
        <p:nvSpPr>
          <p:cNvPr id="233" name="TextBox 232"/>
          <p:cNvSpPr txBox="1"/>
          <p:nvPr/>
        </p:nvSpPr>
        <p:spPr>
          <a:xfrm rot="16200000">
            <a:off x="29705" y="4523426"/>
            <a:ext cx="1454225" cy="430887"/>
          </a:xfrm>
          <a:prstGeom prst="rect">
            <a:avLst/>
          </a:prstGeom>
          <a:noFill/>
        </p:spPr>
        <p:txBody>
          <a:bodyPr wrap="square" rtlCol="0">
            <a:spAutoFit/>
          </a:bodyPr>
          <a:lstStyle/>
          <a:p>
            <a:pPr algn="ctr"/>
            <a:r>
              <a:rPr lang="en-US" sz="1100" dirty="0" smtClean="0"/>
              <a:t>POSSIBLE SHUTTER POSITION</a:t>
            </a:r>
            <a:endParaRPr lang="en-US" sz="1100" dirty="0"/>
          </a:p>
        </p:txBody>
      </p:sp>
      <p:sp>
        <p:nvSpPr>
          <p:cNvPr id="149" name="TextBox 148"/>
          <p:cNvSpPr txBox="1"/>
          <p:nvPr/>
        </p:nvSpPr>
        <p:spPr>
          <a:xfrm>
            <a:off x="118990" y="3540622"/>
            <a:ext cx="9691340" cy="646331"/>
          </a:xfrm>
          <a:prstGeom prst="rect">
            <a:avLst/>
          </a:prstGeom>
          <a:noFill/>
        </p:spPr>
        <p:txBody>
          <a:bodyPr wrap="square" rtlCol="0">
            <a:spAutoFit/>
          </a:bodyPr>
          <a:lstStyle/>
          <a:p>
            <a:r>
              <a:rPr lang="en-US" sz="1200" dirty="0" smtClean="0"/>
              <a:t> </a:t>
            </a:r>
            <a:r>
              <a:rPr lang="en-US" sz="1200" dirty="0"/>
              <a:t>L</a:t>
            </a:r>
            <a:r>
              <a:rPr lang="en-US" sz="1200" dirty="0" smtClean="0"/>
              <a:t>                        8     			                    16-16.05  					     		    	  									</a:t>
            </a:r>
            <a:r>
              <a:rPr lang="en-US" sz="1200" dirty="0"/>
              <a:t> </a:t>
            </a:r>
            <a:r>
              <a:rPr lang="en-US" sz="1200" dirty="0" smtClean="0"/>
              <a:t>                                    		 </a:t>
            </a:r>
            <a:endParaRPr lang="en-US" sz="1200" dirty="0"/>
          </a:p>
        </p:txBody>
      </p:sp>
      <p:sp>
        <p:nvSpPr>
          <p:cNvPr id="150" name="Rectangle 149"/>
          <p:cNvSpPr/>
          <p:nvPr/>
        </p:nvSpPr>
        <p:spPr>
          <a:xfrm>
            <a:off x="118990" y="3540619"/>
            <a:ext cx="9691340" cy="2923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564231" y="225639"/>
            <a:ext cx="2385915" cy="369332"/>
          </a:xfrm>
          <a:prstGeom prst="rect">
            <a:avLst/>
          </a:prstGeom>
          <a:noFill/>
        </p:spPr>
        <p:txBody>
          <a:bodyPr wrap="none" rtlCol="0">
            <a:spAutoFit/>
          </a:bodyPr>
          <a:lstStyle/>
          <a:p>
            <a:r>
              <a:rPr lang="en-US" dirty="0" smtClean="0"/>
              <a:t>Sector:   Beam port: NA</a:t>
            </a:r>
            <a:endParaRPr lang="en-US" dirty="0"/>
          </a:p>
        </p:txBody>
      </p:sp>
    </p:spTree>
    <p:extLst>
      <p:ext uri="{BB962C8B-B14F-4D97-AF65-F5344CB8AC3E}">
        <p14:creationId xmlns:p14="http://schemas.microsoft.com/office/powerpoint/2010/main" val="24028777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a:xfrm>
            <a:off x="118991" y="1070072"/>
            <a:ext cx="6001737" cy="1906509"/>
          </a:xfrm>
          <a:prstGeom prst="rect">
            <a:avLst/>
          </a:prstGeom>
          <a:solidFill>
            <a:schemeClr val="bg1">
              <a:lumMod val="85000"/>
              <a:alpha val="36000"/>
            </a:schemeClr>
          </a:solidFill>
          <a:ln>
            <a:solidFill>
              <a:schemeClr val="tx1">
                <a:lumMod val="85000"/>
                <a:lumOff val="1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11" name="Rectangle 210"/>
          <p:cNvSpPr/>
          <p:nvPr/>
        </p:nvSpPr>
        <p:spPr>
          <a:xfrm>
            <a:off x="4693330" y="1113271"/>
            <a:ext cx="1127394" cy="1647957"/>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10" name="Rectangle 209"/>
          <p:cNvSpPr/>
          <p:nvPr/>
        </p:nvSpPr>
        <p:spPr>
          <a:xfrm>
            <a:off x="2051006" y="1092576"/>
            <a:ext cx="2198230" cy="1647957"/>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09" name="Rectangle 108"/>
          <p:cNvSpPr/>
          <p:nvPr/>
        </p:nvSpPr>
        <p:spPr>
          <a:xfrm>
            <a:off x="363227" y="1099003"/>
            <a:ext cx="1433941" cy="1961318"/>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3" name="Straight Connector 2"/>
          <p:cNvCxnSpPr/>
          <p:nvPr/>
        </p:nvCxnSpPr>
        <p:spPr>
          <a:xfrm flipV="1">
            <a:off x="148398" y="2459327"/>
            <a:ext cx="9050753" cy="48054"/>
          </a:xfrm>
          <a:prstGeom prst="line">
            <a:avLst/>
          </a:prstGeom>
          <a:ln w="12700">
            <a:solidFill>
              <a:srgbClr val="FF0000"/>
            </a:solidFill>
            <a:prstDash val="lgDashDot"/>
          </a:ln>
        </p:spPr>
        <p:style>
          <a:lnRef idx="2">
            <a:schemeClr val="accent1"/>
          </a:lnRef>
          <a:fillRef idx="0">
            <a:schemeClr val="accent1"/>
          </a:fillRef>
          <a:effectRef idx="1">
            <a:schemeClr val="accent1"/>
          </a:effectRef>
          <a:fontRef idx="minor">
            <a:schemeClr val="tx1"/>
          </a:fontRef>
        </p:style>
      </p:cxnSp>
      <p:sp>
        <p:nvSpPr>
          <p:cNvPr id="5" name="Sun 4"/>
          <p:cNvSpPr/>
          <p:nvPr/>
        </p:nvSpPr>
        <p:spPr>
          <a:xfrm>
            <a:off x="9199151" y="2346057"/>
            <a:ext cx="245419" cy="226540"/>
          </a:xfrm>
          <a:prstGeom prst="sun">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156232" y="1514568"/>
            <a:ext cx="358276" cy="1432597"/>
            <a:chOff x="5284423" y="3114054"/>
            <a:chExt cx="1199787" cy="1432597"/>
          </a:xfrm>
        </p:grpSpPr>
        <p:sp>
          <p:nvSpPr>
            <p:cNvPr id="23" name="TextBox 22"/>
            <p:cNvSpPr txBox="1"/>
            <p:nvPr/>
          </p:nvSpPr>
          <p:spPr>
            <a:xfrm rot="16200000">
              <a:off x="5152371" y="3246106"/>
              <a:ext cx="985577" cy="721474"/>
            </a:xfrm>
            <a:prstGeom prst="rect">
              <a:avLst/>
            </a:prstGeom>
            <a:noFill/>
          </p:spPr>
          <p:txBody>
            <a:bodyPr wrap="square" rtlCol="0">
              <a:spAutoFit/>
            </a:bodyPr>
            <a:lstStyle/>
            <a:p>
              <a:r>
                <a:rPr lang="en-US" sz="800" dirty="0" smtClean="0"/>
                <a:t>BEAM PORT</a:t>
              </a:r>
              <a:endParaRPr lang="en-US" sz="800" dirty="0"/>
            </a:p>
          </p:txBody>
        </p:sp>
        <p:cxnSp>
          <p:nvCxnSpPr>
            <p:cNvPr id="24" name="Straight Connector 23"/>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371903" y="3736086"/>
              <a:ext cx="0" cy="8105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rot="16200000">
            <a:off x="334366" y="5819327"/>
            <a:ext cx="954320" cy="261610"/>
          </a:xfrm>
          <a:prstGeom prst="rect">
            <a:avLst/>
          </a:prstGeom>
          <a:noFill/>
        </p:spPr>
        <p:txBody>
          <a:bodyPr wrap="none" rtlCol="0">
            <a:spAutoFit/>
          </a:bodyPr>
          <a:lstStyle/>
          <a:p>
            <a:r>
              <a:rPr lang="en-US" sz="1100" dirty="0" smtClean="0"/>
              <a:t>7-14Hz, D700</a:t>
            </a:r>
            <a:endParaRPr lang="en-US" sz="1100" dirty="0"/>
          </a:p>
        </p:txBody>
      </p:sp>
      <p:sp>
        <p:nvSpPr>
          <p:cNvPr id="48" name="TextBox 47"/>
          <p:cNvSpPr txBox="1"/>
          <p:nvPr/>
        </p:nvSpPr>
        <p:spPr>
          <a:xfrm>
            <a:off x="118990" y="3337320"/>
            <a:ext cx="9691340" cy="261610"/>
          </a:xfrm>
          <a:prstGeom prst="rect">
            <a:avLst/>
          </a:prstGeom>
          <a:noFill/>
        </p:spPr>
        <p:txBody>
          <a:bodyPr wrap="square" rtlCol="0">
            <a:spAutoFit/>
          </a:bodyPr>
          <a:lstStyle/>
          <a:p>
            <a:r>
              <a:rPr lang="en-US" sz="1100" dirty="0" smtClean="0"/>
              <a:t> #         1-2	  3 -4	         5                    6-7            8 	                                 9-10     11					</a:t>
            </a:r>
            <a:r>
              <a:rPr lang="en-US" sz="1100" dirty="0"/>
              <a:t> </a:t>
            </a:r>
            <a:r>
              <a:rPr lang="en-US" sz="1100" dirty="0" smtClean="0"/>
              <a:t>                                    		 </a:t>
            </a:r>
            <a:endParaRPr lang="en-US" sz="1100" dirty="0"/>
          </a:p>
        </p:txBody>
      </p:sp>
      <p:sp>
        <p:nvSpPr>
          <p:cNvPr id="49" name="TextBox 48"/>
          <p:cNvSpPr txBox="1"/>
          <p:nvPr/>
        </p:nvSpPr>
        <p:spPr>
          <a:xfrm rot="16200000">
            <a:off x="42059" y="4092647"/>
            <a:ext cx="1454225" cy="415498"/>
          </a:xfrm>
          <a:prstGeom prst="rect">
            <a:avLst/>
          </a:prstGeom>
          <a:noFill/>
        </p:spPr>
        <p:txBody>
          <a:bodyPr wrap="square" rtlCol="0">
            <a:spAutoFit/>
          </a:bodyPr>
          <a:lstStyle/>
          <a:p>
            <a:pPr algn="ctr"/>
            <a:r>
              <a:rPr lang="en-US" sz="1050" dirty="0" smtClean="0"/>
              <a:t>WAVELENGTH BAND DEFINING</a:t>
            </a:r>
            <a:endParaRPr lang="en-US" sz="1050" dirty="0"/>
          </a:p>
        </p:txBody>
      </p:sp>
      <p:sp>
        <p:nvSpPr>
          <p:cNvPr id="50" name="TextBox 49"/>
          <p:cNvSpPr txBox="1"/>
          <p:nvPr/>
        </p:nvSpPr>
        <p:spPr>
          <a:xfrm rot="16200000">
            <a:off x="-410491" y="4197968"/>
            <a:ext cx="1459073" cy="338554"/>
          </a:xfrm>
          <a:prstGeom prst="rect">
            <a:avLst/>
          </a:prstGeom>
          <a:noFill/>
        </p:spPr>
        <p:txBody>
          <a:bodyPr wrap="square" rtlCol="0">
            <a:spAutoFit/>
          </a:bodyPr>
          <a:lstStyle/>
          <a:p>
            <a:pPr algn="ctr"/>
            <a:r>
              <a:rPr lang="en-US" sz="1600" dirty="0" smtClean="0"/>
              <a:t>FUNCTION</a:t>
            </a:r>
            <a:endParaRPr lang="en-US" sz="1600" dirty="0"/>
          </a:p>
        </p:txBody>
      </p:sp>
      <p:sp>
        <p:nvSpPr>
          <p:cNvPr id="51" name="Rectangle 50"/>
          <p:cNvSpPr/>
          <p:nvPr/>
        </p:nvSpPr>
        <p:spPr>
          <a:xfrm>
            <a:off x="118990" y="3629714"/>
            <a:ext cx="9691340" cy="146706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2" name="Rectangle 51"/>
          <p:cNvSpPr/>
          <p:nvPr/>
        </p:nvSpPr>
        <p:spPr>
          <a:xfrm>
            <a:off x="118990" y="3337318"/>
            <a:ext cx="9691340" cy="2923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147257" y="5197347"/>
            <a:ext cx="9691340" cy="146706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5" name="TextBox 54"/>
          <p:cNvSpPr txBox="1"/>
          <p:nvPr/>
        </p:nvSpPr>
        <p:spPr>
          <a:xfrm rot="16200000">
            <a:off x="-375379" y="5765602"/>
            <a:ext cx="1459073" cy="338554"/>
          </a:xfrm>
          <a:prstGeom prst="rect">
            <a:avLst/>
          </a:prstGeom>
          <a:noFill/>
        </p:spPr>
        <p:txBody>
          <a:bodyPr wrap="square" rtlCol="0">
            <a:spAutoFit/>
          </a:bodyPr>
          <a:lstStyle/>
          <a:p>
            <a:pPr algn="ctr"/>
            <a:r>
              <a:rPr lang="en-US" sz="1600" dirty="0" smtClean="0"/>
              <a:t>NOTES</a:t>
            </a:r>
          </a:p>
        </p:txBody>
      </p:sp>
      <p:sp>
        <p:nvSpPr>
          <p:cNvPr id="56" name="TextBox 55"/>
          <p:cNvSpPr txBox="1"/>
          <p:nvPr/>
        </p:nvSpPr>
        <p:spPr>
          <a:xfrm>
            <a:off x="16941" y="3096"/>
            <a:ext cx="2128968" cy="369332"/>
          </a:xfrm>
          <a:prstGeom prst="rect">
            <a:avLst/>
          </a:prstGeom>
          <a:solidFill>
            <a:schemeClr val="bg1">
              <a:lumMod val="85000"/>
            </a:schemeClr>
          </a:solidFill>
        </p:spPr>
        <p:txBody>
          <a:bodyPr wrap="square" rtlCol="0">
            <a:spAutoFit/>
          </a:bodyPr>
          <a:lstStyle/>
          <a:p>
            <a:r>
              <a:rPr lang="en-US" dirty="0" smtClean="0"/>
              <a:t>RF/  FREIA v2.0</a:t>
            </a:r>
            <a:endParaRPr lang="en-US" dirty="0"/>
          </a:p>
        </p:txBody>
      </p:sp>
      <p:grpSp>
        <p:nvGrpSpPr>
          <p:cNvPr id="98" name="Group 97"/>
          <p:cNvGrpSpPr/>
          <p:nvPr/>
        </p:nvGrpSpPr>
        <p:grpSpPr>
          <a:xfrm>
            <a:off x="5681995" y="1779597"/>
            <a:ext cx="3517155" cy="822973"/>
            <a:chOff x="5371903" y="3408396"/>
            <a:chExt cx="1112307" cy="822973"/>
          </a:xfrm>
        </p:grpSpPr>
        <p:sp>
          <p:nvSpPr>
            <p:cNvPr id="99" name="TextBox 98"/>
            <p:cNvSpPr txBox="1"/>
            <p:nvPr/>
          </p:nvSpPr>
          <p:spPr>
            <a:xfrm rot="16200000">
              <a:off x="5176567" y="3719946"/>
              <a:ext cx="691236" cy="68135"/>
            </a:xfrm>
            <a:prstGeom prst="rect">
              <a:avLst/>
            </a:prstGeom>
            <a:noFill/>
          </p:spPr>
          <p:txBody>
            <a:bodyPr wrap="square" rtlCol="0">
              <a:spAutoFit/>
            </a:bodyPr>
            <a:lstStyle/>
            <a:p>
              <a:r>
                <a:rPr lang="en-US" sz="800" dirty="0" smtClean="0"/>
                <a:t>GUIDE</a:t>
              </a:r>
              <a:endParaRPr lang="en-US" sz="800" dirty="0"/>
            </a:p>
          </p:txBody>
        </p:sp>
        <p:cxnSp>
          <p:nvCxnSpPr>
            <p:cNvPr id="100" name="Straight Connector 99"/>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6" name="TextBox 105"/>
          <p:cNvSpPr txBox="1"/>
          <p:nvPr/>
        </p:nvSpPr>
        <p:spPr>
          <a:xfrm rot="16200000">
            <a:off x="1596946" y="4245134"/>
            <a:ext cx="1459071" cy="253916"/>
          </a:xfrm>
          <a:prstGeom prst="rect">
            <a:avLst/>
          </a:prstGeom>
          <a:noFill/>
        </p:spPr>
        <p:txBody>
          <a:bodyPr wrap="square" rtlCol="0">
            <a:spAutoFit/>
          </a:bodyPr>
          <a:lstStyle/>
          <a:p>
            <a:pPr algn="ctr"/>
            <a:r>
              <a:rPr lang="en-US" sz="1050" dirty="0" smtClean="0"/>
              <a:t>FRAME OVERLAP</a:t>
            </a:r>
            <a:endParaRPr lang="en-US" sz="1050" dirty="0"/>
          </a:p>
        </p:txBody>
      </p:sp>
      <p:sp>
        <p:nvSpPr>
          <p:cNvPr id="108" name="Rectangle 107"/>
          <p:cNvSpPr/>
          <p:nvPr/>
        </p:nvSpPr>
        <p:spPr>
          <a:xfrm>
            <a:off x="118990" y="3044928"/>
            <a:ext cx="9691340" cy="2923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TextBox 106"/>
          <p:cNvSpPr txBox="1"/>
          <p:nvPr/>
        </p:nvSpPr>
        <p:spPr>
          <a:xfrm>
            <a:off x="107721" y="3060321"/>
            <a:ext cx="9691340" cy="261610"/>
          </a:xfrm>
          <a:prstGeom prst="rect">
            <a:avLst/>
          </a:prstGeom>
          <a:noFill/>
        </p:spPr>
        <p:txBody>
          <a:bodyPr wrap="square" rtlCol="0">
            <a:spAutoFit/>
          </a:bodyPr>
          <a:lstStyle/>
          <a:p>
            <a:r>
              <a:rPr lang="en-US" sz="1100" dirty="0" smtClean="0"/>
              <a:t> L     6.5/6.6	7.1/7.5                      8,5                 10/10.1      11.1	                                   15     15,6              			</a:t>
            </a:r>
            <a:r>
              <a:rPr lang="en-US" sz="1100" dirty="0"/>
              <a:t> </a:t>
            </a:r>
            <a:r>
              <a:rPr lang="en-US" sz="1100" dirty="0" smtClean="0"/>
              <a:t>                       25</a:t>
            </a:r>
            <a:endParaRPr lang="en-US" sz="1100" dirty="0"/>
          </a:p>
        </p:txBody>
      </p:sp>
      <p:grpSp>
        <p:nvGrpSpPr>
          <p:cNvPr id="147" name="Group 146"/>
          <p:cNvGrpSpPr/>
          <p:nvPr/>
        </p:nvGrpSpPr>
        <p:grpSpPr>
          <a:xfrm>
            <a:off x="2749560" y="467760"/>
            <a:ext cx="625528" cy="2139328"/>
            <a:chOff x="3704598" y="2505358"/>
            <a:chExt cx="577410" cy="2443010"/>
          </a:xfrm>
        </p:grpSpPr>
        <p:cxnSp>
          <p:nvCxnSpPr>
            <p:cNvPr id="148" name="Straight Connector 147"/>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9" name="Rectangle 148"/>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rot="16200000">
              <a:off x="3536191" y="2865227"/>
              <a:ext cx="918610" cy="198871"/>
            </a:xfrm>
            <a:prstGeom prst="rect">
              <a:avLst/>
            </a:prstGeom>
            <a:noFill/>
          </p:spPr>
          <p:txBody>
            <a:bodyPr wrap="square" rtlCol="0">
              <a:spAutoFit/>
            </a:bodyPr>
            <a:lstStyle/>
            <a:p>
              <a:r>
                <a:rPr lang="en-US" sz="800" dirty="0" smtClean="0"/>
                <a:t>2PA-02 (FTF)</a:t>
              </a:r>
              <a:endParaRPr lang="en-US" sz="800" dirty="0"/>
            </a:p>
          </p:txBody>
        </p:sp>
        <p:cxnSp>
          <p:nvCxnSpPr>
            <p:cNvPr id="151" name="Straight Connector 150"/>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3964328" y="3475537"/>
              <a:ext cx="0" cy="140308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4039697"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55" name="Rectangle 154"/>
            <p:cNvSpPr/>
            <p:nvPr/>
          </p:nvSpPr>
          <p:spPr>
            <a:xfrm>
              <a:off x="3704598"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Rectangle 155"/>
            <p:cNvSpPr/>
            <p:nvPr/>
          </p:nvSpPr>
          <p:spPr>
            <a:xfrm>
              <a:off x="4098832"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7" name="Straight Connector 156"/>
            <p:cNvCxnSpPr/>
            <p:nvPr/>
          </p:nvCxnSpPr>
          <p:spPr>
            <a:xfrm flipH="1">
              <a:off x="3796663" y="4205918"/>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H="1">
              <a:off x="4040174" y="420591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159" name="Group 158"/>
          <p:cNvGrpSpPr/>
          <p:nvPr/>
        </p:nvGrpSpPr>
        <p:grpSpPr>
          <a:xfrm>
            <a:off x="3636739" y="467763"/>
            <a:ext cx="471626" cy="2133916"/>
            <a:chOff x="3846661" y="2465374"/>
            <a:chExt cx="435347" cy="2482994"/>
          </a:xfrm>
        </p:grpSpPr>
        <p:cxnSp>
          <p:nvCxnSpPr>
            <p:cNvPr id="160" name="Straight Connector 159"/>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TextBox 161"/>
            <p:cNvSpPr txBox="1"/>
            <p:nvPr/>
          </p:nvSpPr>
          <p:spPr>
            <a:xfrm rot="16200000">
              <a:off x="3516200" y="2845236"/>
              <a:ext cx="958596" cy="198871"/>
            </a:xfrm>
            <a:prstGeom prst="rect">
              <a:avLst/>
            </a:prstGeom>
            <a:noFill/>
          </p:spPr>
          <p:txBody>
            <a:bodyPr wrap="square" rtlCol="0">
              <a:spAutoFit/>
            </a:bodyPr>
            <a:lstStyle/>
            <a:p>
              <a:r>
                <a:rPr lang="en-US" sz="800" dirty="0" smtClean="0"/>
                <a:t>PA-02 (DC)</a:t>
              </a:r>
              <a:endParaRPr lang="en-US" sz="800" dirty="0"/>
            </a:p>
          </p:txBody>
        </p:sp>
        <p:cxnSp>
          <p:nvCxnSpPr>
            <p:cNvPr id="163" name="Straight Connector 162"/>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3993515"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6" name="Rectangle 165"/>
            <p:cNvSpPr/>
            <p:nvPr/>
          </p:nvSpPr>
          <p:spPr>
            <a:xfrm>
              <a:off x="4098832"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7" name="Straight Connector 166"/>
            <p:cNvCxnSpPr/>
            <p:nvPr/>
          </p:nvCxnSpPr>
          <p:spPr>
            <a:xfrm flipH="1">
              <a:off x="4005647" y="4205917"/>
              <a:ext cx="220488"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168" name="Group 167"/>
          <p:cNvGrpSpPr/>
          <p:nvPr/>
        </p:nvGrpSpPr>
        <p:grpSpPr>
          <a:xfrm>
            <a:off x="4693329" y="372429"/>
            <a:ext cx="625528" cy="2234659"/>
            <a:chOff x="3704598" y="2370954"/>
            <a:chExt cx="577410" cy="2577414"/>
          </a:xfrm>
        </p:grpSpPr>
        <p:cxnSp>
          <p:nvCxnSpPr>
            <p:cNvPr id="169" name="Straight Connector 168"/>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0" name="Rectangle 169"/>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TextBox 170"/>
            <p:cNvSpPr txBox="1"/>
            <p:nvPr/>
          </p:nvSpPr>
          <p:spPr>
            <a:xfrm rot="16200000">
              <a:off x="3468988" y="2798026"/>
              <a:ext cx="1053015" cy="198871"/>
            </a:xfrm>
            <a:prstGeom prst="rect">
              <a:avLst/>
            </a:prstGeom>
            <a:noFill/>
          </p:spPr>
          <p:txBody>
            <a:bodyPr wrap="square" rtlCol="0">
              <a:spAutoFit/>
            </a:bodyPr>
            <a:lstStyle/>
            <a:p>
              <a:r>
                <a:rPr lang="en-US" sz="800" dirty="0" smtClean="0"/>
                <a:t>2PA-02 (FTF)</a:t>
              </a:r>
              <a:endParaRPr lang="en-US" sz="800" dirty="0"/>
            </a:p>
          </p:txBody>
        </p:sp>
        <p:cxnSp>
          <p:nvCxnSpPr>
            <p:cNvPr id="172" name="Straight Connector 171"/>
            <p:cNvCxnSpPr/>
            <p:nvPr/>
          </p:nvCxnSpPr>
          <p:spPr>
            <a:xfrm flipV="1">
              <a:off x="3855325" y="4810811"/>
              <a:ext cx="298626" cy="1518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3964328" y="3475537"/>
              <a:ext cx="0" cy="140308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4039697"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3704598"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p:cNvSpPr/>
            <p:nvPr/>
          </p:nvSpPr>
          <p:spPr>
            <a:xfrm>
              <a:off x="4098832"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8" name="Straight Connector 177"/>
            <p:cNvCxnSpPr/>
            <p:nvPr/>
          </p:nvCxnSpPr>
          <p:spPr>
            <a:xfrm flipH="1">
              <a:off x="3796663" y="4205918"/>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flipH="1">
              <a:off x="4040174" y="420591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180" name="Group 179"/>
          <p:cNvGrpSpPr/>
          <p:nvPr/>
        </p:nvGrpSpPr>
        <p:grpSpPr>
          <a:xfrm>
            <a:off x="5349098" y="430110"/>
            <a:ext cx="471626" cy="2164362"/>
            <a:chOff x="3846661" y="2420438"/>
            <a:chExt cx="435347" cy="2527930"/>
          </a:xfrm>
        </p:grpSpPr>
        <p:cxnSp>
          <p:nvCxnSpPr>
            <p:cNvPr id="181" name="Straight Connector 180"/>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2" name="Rectangle 181"/>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TextBox 182"/>
            <p:cNvSpPr txBox="1"/>
            <p:nvPr/>
          </p:nvSpPr>
          <p:spPr>
            <a:xfrm rot="16200000">
              <a:off x="3493731" y="2822767"/>
              <a:ext cx="1003530" cy="198871"/>
            </a:xfrm>
            <a:prstGeom prst="rect">
              <a:avLst/>
            </a:prstGeom>
            <a:noFill/>
          </p:spPr>
          <p:txBody>
            <a:bodyPr wrap="square" rtlCol="0">
              <a:spAutoFit/>
            </a:bodyPr>
            <a:lstStyle/>
            <a:p>
              <a:r>
                <a:rPr lang="en-US" sz="800" dirty="0" smtClean="0"/>
                <a:t>PA-02 (DC)</a:t>
              </a:r>
              <a:endParaRPr lang="en-US" sz="800" dirty="0"/>
            </a:p>
          </p:txBody>
        </p:sp>
        <p:cxnSp>
          <p:nvCxnSpPr>
            <p:cNvPr id="184" name="Straight Connector 183"/>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3993515"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87" name="Rectangle 186"/>
            <p:cNvSpPr/>
            <p:nvPr/>
          </p:nvSpPr>
          <p:spPr>
            <a:xfrm>
              <a:off x="4098832"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8" name="Straight Connector 187"/>
            <p:cNvCxnSpPr/>
            <p:nvPr/>
          </p:nvCxnSpPr>
          <p:spPr>
            <a:xfrm flipH="1">
              <a:off x="4005647" y="4205917"/>
              <a:ext cx="220488"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189" name="Group 188"/>
          <p:cNvGrpSpPr/>
          <p:nvPr/>
        </p:nvGrpSpPr>
        <p:grpSpPr>
          <a:xfrm>
            <a:off x="853845" y="1895132"/>
            <a:ext cx="219537" cy="737447"/>
            <a:chOff x="5138136" y="3493922"/>
            <a:chExt cx="1346074" cy="737447"/>
          </a:xfrm>
        </p:grpSpPr>
        <p:sp>
          <p:nvSpPr>
            <p:cNvPr id="190" name="TextBox 189"/>
            <p:cNvSpPr txBox="1"/>
            <p:nvPr/>
          </p:nvSpPr>
          <p:spPr>
            <a:xfrm rot="16200000">
              <a:off x="5492920" y="3139138"/>
              <a:ext cx="611413" cy="1320981"/>
            </a:xfrm>
            <a:prstGeom prst="rect">
              <a:avLst/>
            </a:prstGeom>
            <a:noFill/>
          </p:spPr>
          <p:txBody>
            <a:bodyPr wrap="square" rtlCol="0">
              <a:spAutoFit/>
            </a:bodyPr>
            <a:lstStyle/>
            <a:p>
              <a:r>
                <a:rPr lang="en-US" sz="800" dirty="0" smtClean="0"/>
                <a:t>GUIDE</a:t>
              </a:r>
              <a:endParaRPr lang="en-US" sz="800" dirty="0"/>
            </a:p>
          </p:txBody>
        </p:sp>
        <p:cxnSp>
          <p:nvCxnSpPr>
            <p:cNvPr id="191" name="Straight Connector 190"/>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94" name="Group 193"/>
          <p:cNvGrpSpPr/>
          <p:nvPr/>
        </p:nvGrpSpPr>
        <p:grpSpPr>
          <a:xfrm>
            <a:off x="1623040" y="1877893"/>
            <a:ext cx="478732" cy="741669"/>
            <a:chOff x="5242863" y="3489700"/>
            <a:chExt cx="1241347" cy="741669"/>
          </a:xfrm>
        </p:grpSpPr>
        <p:sp>
          <p:nvSpPr>
            <p:cNvPr id="195" name="TextBox 194"/>
            <p:cNvSpPr txBox="1"/>
            <p:nvPr/>
          </p:nvSpPr>
          <p:spPr>
            <a:xfrm rot="16200000">
              <a:off x="5217219" y="3515344"/>
              <a:ext cx="609931" cy="558644"/>
            </a:xfrm>
            <a:prstGeom prst="rect">
              <a:avLst/>
            </a:prstGeom>
            <a:noFill/>
          </p:spPr>
          <p:txBody>
            <a:bodyPr wrap="square" rtlCol="0">
              <a:spAutoFit/>
            </a:bodyPr>
            <a:lstStyle/>
            <a:p>
              <a:r>
                <a:rPr lang="en-US" sz="800" dirty="0" smtClean="0"/>
                <a:t>GUIDE</a:t>
              </a:r>
              <a:endParaRPr lang="en-US" sz="800" dirty="0"/>
            </a:p>
          </p:txBody>
        </p:sp>
        <p:cxnSp>
          <p:nvCxnSpPr>
            <p:cNvPr id="196" name="Straight Connector 195"/>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99" name="Group 198"/>
          <p:cNvGrpSpPr/>
          <p:nvPr/>
        </p:nvGrpSpPr>
        <p:grpSpPr>
          <a:xfrm>
            <a:off x="3995767" y="1809796"/>
            <a:ext cx="797296" cy="796412"/>
            <a:chOff x="5371901" y="3434957"/>
            <a:chExt cx="1112309" cy="796412"/>
          </a:xfrm>
        </p:grpSpPr>
        <p:sp>
          <p:nvSpPr>
            <p:cNvPr id="200" name="TextBox 199"/>
            <p:cNvSpPr txBox="1"/>
            <p:nvPr/>
          </p:nvSpPr>
          <p:spPr>
            <a:xfrm rot="16200000">
              <a:off x="5189847" y="3617011"/>
              <a:ext cx="664673" cy="300566"/>
            </a:xfrm>
            <a:prstGeom prst="rect">
              <a:avLst/>
            </a:prstGeom>
            <a:noFill/>
          </p:spPr>
          <p:txBody>
            <a:bodyPr wrap="square" rtlCol="0">
              <a:spAutoFit/>
            </a:bodyPr>
            <a:lstStyle/>
            <a:p>
              <a:r>
                <a:rPr lang="en-US" sz="800" dirty="0" smtClean="0"/>
                <a:t>GUIDE</a:t>
              </a:r>
              <a:endParaRPr lang="en-US" sz="800" dirty="0"/>
            </a:p>
          </p:txBody>
        </p:sp>
        <p:cxnSp>
          <p:nvCxnSpPr>
            <p:cNvPr id="201" name="Straight Connector 200"/>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12" name="TextBox 211"/>
          <p:cNvSpPr txBox="1"/>
          <p:nvPr/>
        </p:nvSpPr>
        <p:spPr>
          <a:xfrm rot="16200000">
            <a:off x="2467248" y="4161921"/>
            <a:ext cx="1454225" cy="415498"/>
          </a:xfrm>
          <a:prstGeom prst="rect">
            <a:avLst/>
          </a:prstGeom>
          <a:noFill/>
        </p:spPr>
        <p:txBody>
          <a:bodyPr wrap="square" rtlCol="0">
            <a:spAutoFit/>
          </a:bodyPr>
          <a:lstStyle/>
          <a:p>
            <a:pPr algn="ctr"/>
            <a:r>
              <a:rPr lang="en-US" sz="1050" dirty="0" smtClean="0"/>
              <a:t>WAVELENGTH BAND DEFINING</a:t>
            </a:r>
            <a:endParaRPr lang="en-US" sz="1050" dirty="0"/>
          </a:p>
        </p:txBody>
      </p:sp>
      <p:sp>
        <p:nvSpPr>
          <p:cNvPr id="213" name="TextBox 212"/>
          <p:cNvSpPr txBox="1"/>
          <p:nvPr/>
        </p:nvSpPr>
        <p:spPr>
          <a:xfrm rot="16200000">
            <a:off x="4263361" y="4161920"/>
            <a:ext cx="1454225" cy="415498"/>
          </a:xfrm>
          <a:prstGeom prst="rect">
            <a:avLst/>
          </a:prstGeom>
          <a:noFill/>
        </p:spPr>
        <p:txBody>
          <a:bodyPr wrap="square" rtlCol="0">
            <a:spAutoFit/>
          </a:bodyPr>
          <a:lstStyle/>
          <a:p>
            <a:pPr algn="ctr"/>
            <a:r>
              <a:rPr lang="en-US" sz="1050" dirty="0" smtClean="0"/>
              <a:t>WAVELENGTH BAND DEFINING</a:t>
            </a:r>
            <a:endParaRPr lang="en-US" sz="1050" dirty="0"/>
          </a:p>
        </p:txBody>
      </p:sp>
      <p:sp>
        <p:nvSpPr>
          <p:cNvPr id="214" name="TextBox 213"/>
          <p:cNvSpPr txBox="1"/>
          <p:nvPr/>
        </p:nvSpPr>
        <p:spPr>
          <a:xfrm rot="16200000">
            <a:off x="3057058" y="4267019"/>
            <a:ext cx="1567017" cy="261610"/>
          </a:xfrm>
          <a:prstGeom prst="rect">
            <a:avLst/>
          </a:prstGeom>
          <a:noFill/>
        </p:spPr>
        <p:txBody>
          <a:bodyPr wrap="square" rtlCol="0">
            <a:spAutoFit/>
          </a:bodyPr>
          <a:lstStyle/>
          <a:p>
            <a:pPr algn="ctr"/>
            <a:r>
              <a:rPr lang="en-US" sz="1100" dirty="0" smtClean="0"/>
              <a:t>FRAME OVERLAP</a:t>
            </a:r>
            <a:endParaRPr lang="en-US" sz="1100" dirty="0"/>
          </a:p>
        </p:txBody>
      </p:sp>
      <p:sp>
        <p:nvSpPr>
          <p:cNvPr id="215" name="TextBox 214"/>
          <p:cNvSpPr txBox="1"/>
          <p:nvPr/>
        </p:nvSpPr>
        <p:spPr>
          <a:xfrm rot="16200000">
            <a:off x="4760169" y="4295260"/>
            <a:ext cx="1567017" cy="261610"/>
          </a:xfrm>
          <a:prstGeom prst="rect">
            <a:avLst/>
          </a:prstGeom>
          <a:noFill/>
        </p:spPr>
        <p:txBody>
          <a:bodyPr wrap="square" rtlCol="0">
            <a:spAutoFit/>
          </a:bodyPr>
          <a:lstStyle/>
          <a:p>
            <a:pPr algn="ctr"/>
            <a:r>
              <a:rPr lang="en-US" sz="1100" dirty="0" smtClean="0"/>
              <a:t>FRAME OVERLAP</a:t>
            </a:r>
            <a:endParaRPr lang="en-US" sz="1100" dirty="0"/>
          </a:p>
        </p:txBody>
      </p:sp>
      <p:sp>
        <p:nvSpPr>
          <p:cNvPr id="216" name="TextBox 215"/>
          <p:cNvSpPr txBox="1"/>
          <p:nvPr/>
        </p:nvSpPr>
        <p:spPr>
          <a:xfrm rot="16200000">
            <a:off x="647175" y="4270867"/>
            <a:ext cx="1567017" cy="253916"/>
          </a:xfrm>
          <a:prstGeom prst="rect">
            <a:avLst/>
          </a:prstGeom>
          <a:noFill/>
        </p:spPr>
        <p:txBody>
          <a:bodyPr wrap="square" rtlCol="0">
            <a:spAutoFit/>
          </a:bodyPr>
          <a:lstStyle/>
          <a:p>
            <a:pPr algn="ctr"/>
            <a:r>
              <a:rPr lang="en-US" sz="1050" dirty="0" smtClean="0"/>
              <a:t>PULSE SHAPING</a:t>
            </a:r>
            <a:endParaRPr lang="en-US" sz="1050" dirty="0"/>
          </a:p>
        </p:txBody>
      </p:sp>
      <p:sp>
        <p:nvSpPr>
          <p:cNvPr id="217" name="TextBox 216"/>
          <p:cNvSpPr txBox="1"/>
          <p:nvPr/>
        </p:nvSpPr>
        <p:spPr>
          <a:xfrm rot="16200000">
            <a:off x="2715201" y="5819326"/>
            <a:ext cx="1025817" cy="261610"/>
          </a:xfrm>
          <a:prstGeom prst="rect">
            <a:avLst/>
          </a:prstGeom>
          <a:noFill/>
        </p:spPr>
        <p:txBody>
          <a:bodyPr wrap="none" rtlCol="0">
            <a:spAutoFit/>
          </a:bodyPr>
          <a:lstStyle/>
          <a:p>
            <a:r>
              <a:rPr lang="en-US" sz="1100" dirty="0" smtClean="0"/>
              <a:t>7-14Hz, D1300</a:t>
            </a:r>
            <a:endParaRPr lang="en-US" sz="1100" dirty="0"/>
          </a:p>
        </p:txBody>
      </p:sp>
      <p:sp>
        <p:nvSpPr>
          <p:cNvPr id="218" name="TextBox 217"/>
          <p:cNvSpPr txBox="1"/>
          <p:nvPr/>
        </p:nvSpPr>
        <p:spPr>
          <a:xfrm rot="16200000">
            <a:off x="4520567" y="5819326"/>
            <a:ext cx="1025817" cy="261610"/>
          </a:xfrm>
          <a:prstGeom prst="rect">
            <a:avLst/>
          </a:prstGeom>
          <a:noFill/>
        </p:spPr>
        <p:txBody>
          <a:bodyPr wrap="none" rtlCol="0">
            <a:spAutoFit/>
          </a:bodyPr>
          <a:lstStyle/>
          <a:p>
            <a:r>
              <a:rPr lang="en-US" sz="1100" dirty="0" smtClean="0"/>
              <a:t>7-14Hz, D1300</a:t>
            </a:r>
            <a:endParaRPr lang="en-US" sz="1100" dirty="0"/>
          </a:p>
        </p:txBody>
      </p:sp>
      <p:sp>
        <p:nvSpPr>
          <p:cNvPr id="219" name="TextBox 218"/>
          <p:cNvSpPr txBox="1"/>
          <p:nvPr/>
        </p:nvSpPr>
        <p:spPr>
          <a:xfrm rot="16200000">
            <a:off x="959729" y="5819327"/>
            <a:ext cx="911133" cy="261610"/>
          </a:xfrm>
          <a:prstGeom prst="rect">
            <a:avLst/>
          </a:prstGeom>
          <a:noFill/>
        </p:spPr>
        <p:txBody>
          <a:bodyPr wrap="none" rtlCol="0">
            <a:spAutoFit/>
          </a:bodyPr>
          <a:lstStyle/>
          <a:p>
            <a:r>
              <a:rPr lang="en-US" sz="1100" dirty="0" smtClean="0"/>
              <a:t>56Hz, D1300</a:t>
            </a:r>
            <a:endParaRPr lang="en-US" sz="1100" dirty="0"/>
          </a:p>
        </p:txBody>
      </p:sp>
      <p:sp>
        <p:nvSpPr>
          <p:cNvPr id="220" name="TextBox 219"/>
          <p:cNvSpPr txBox="1"/>
          <p:nvPr/>
        </p:nvSpPr>
        <p:spPr>
          <a:xfrm rot="16200000">
            <a:off x="1579695" y="5800075"/>
            <a:ext cx="1467068" cy="261610"/>
          </a:xfrm>
          <a:prstGeom prst="rect">
            <a:avLst/>
          </a:prstGeom>
          <a:noFill/>
        </p:spPr>
        <p:txBody>
          <a:bodyPr wrap="square" rtlCol="0">
            <a:spAutoFit/>
          </a:bodyPr>
          <a:lstStyle/>
          <a:p>
            <a:pPr algn="ctr"/>
            <a:r>
              <a:rPr lang="en-US" sz="1100" dirty="0" smtClean="0"/>
              <a:t>56Hz, D1300</a:t>
            </a:r>
            <a:endParaRPr lang="en-US" sz="1100" dirty="0"/>
          </a:p>
        </p:txBody>
      </p:sp>
      <p:sp>
        <p:nvSpPr>
          <p:cNvPr id="221" name="TextBox 220"/>
          <p:cNvSpPr txBox="1"/>
          <p:nvPr/>
        </p:nvSpPr>
        <p:spPr>
          <a:xfrm rot="16200000">
            <a:off x="3433364" y="5819327"/>
            <a:ext cx="911133" cy="261610"/>
          </a:xfrm>
          <a:prstGeom prst="rect">
            <a:avLst/>
          </a:prstGeom>
          <a:noFill/>
        </p:spPr>
        <p:txBody>
          <a:bodyPr wrap="none" rtlCol="0">
            <a:spAutoFit/>
          </a:bodyPr>
          <a:lstStyle/>
          <a:p>
            <a:r>
              <a:rPr lang="en-US" sz="1100" dirty="0" smtClean="0"/>
              <a:t>42Hz, D1300</a:t>
            </a:r>
            <a:endParaRPr lang="en-US" sz="1100" dirty="0"/>
          </a:p>
        </p:txBody>
      </p:sp>
      <p:sp>
        <p:nvSpPr>
          <p:cNvPr id="222" name="TextBox 221"/>
          <p:cNvSpPr txBox="1"/>
          <p:nvPr/>
        </p:nvSpPr>
        <p:spPr>
          <a:xfrm rot="16200000">
            <a:off x="5114745" y="5819329"/>
            <a:ext cx="911133" cy="261610"/>
          </a:xfrm>
          <a:prstGeom prst="rect">
            <a:avLst/>
          </a:prstGeom>
          <a:noFill/>
        </p:spPr>
        <p:txBody>
          <a:bodyPr wrap="none" rtlCol="0">
            <a:spAutoFit/>
          </a:bodyPr>
          <a:lstStyle/>
          <a:p>
            <a:r>
              <a:rPr lang="en-US" sz="1100" dirty="0" smtClean="0"/>
              <a:t>28Hz, D1500</a:t>
            </a:r>
            <a:endParaRPr lang="en-US" sz="1100" dirty="0"/>
          </a:p>
        </p:txBody>
      </p:sp>
      <p:sp>
        <p:nvSpPr>
          <p:cNvPr id="141" name="Rectangle 140"/>
          <p:cNvSpPr/>
          <p:nvPr/>
        </p:nvSpPr>
        <p:spPr>
          <a:xfrm>
            <a:off x="118991" y="549714"/>
            <a:ext cx="6130903" cy="2495211"/>
          </a:xfrm>
          <a:prstGeom prst="rect">
            <a:avLst/>
          </a:prstGeom>
          <a:noFill/>
          <a:ln>
            <a:solidFill>
              <a:schemeClr val="tx1">
                <a:lumMod val="75000"/>
                <a:lumOff val="25000"/>
              </a:schemeClr>
            </a:solidFill>
            <a:prstDash val="sysDash"/>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3" name="TextBox 142"/>
          <p:cNvSpPr txBox="1"/>
          <p:nvPr/>
        </p:nvSpPr>
        <p:spPr>
          <a:xfrm>
            <a:off x="3938227" y="538621"/>
            <a:ext cx="1717650" cy="230832"/>
          </a:xfrm>
          <a:prstGeom prst="rect">
            <a:avLst/>
          </a:prstGeom>
          <a:noFill/>
        </p:spPr>
        <p:txBody>
          <a:bodyPr wrap="none" rtlCol="0">
            <a:spAutoFit/>
          </a:bodyPr>
          <a:lstStyle/>
          <a:p>
            <a:r>
              <a:rPr lang="en-US" sz="900" dirty="0" smtClean="0"/>
              <a:t>EQUIPT ACCESS CLASS : ORANGE</a:t>
            </a:r>
            <a:endParaRPr lang="en-US" sz="900" dirty="0"/>
          </a:p>
        </p:txBody>
      </p:sp>
      <p:sp>
        <p:nvSpPr>
          <p:cNvPr id="145" name="Rectangle 144"/>
          <p:cNvSpPr/>
          <p:nvPr/>
        </p:nvSpPr>
        <p:spPr>
          <a:xfrm>
            <a:off x="6371625" y="549714"/>
            <a:ext cx="3184162" cy="2495211"/>
          </a:xfrm>
          <a:prstGeom prst="rect">
            <a:avLst/>
          </a:prstGeom>
          <a:noFill/>
          <a:ln>
            <a:solidFill>
              <a:schemeClr val="tx1">
                <a:lumMod val="75000"/>
                <a:lumOff val="25000"/>
              </a:schemeClr>
            </a:solidFill>
            <a:prstDash val="sysDash"/>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04" name="TextBox 203"/>
          <p:cNvSpPr txBox="1"/>
          <p:nvPr/>
        </p:nvSpPr>
        <p:spPr>
          <a:xfrm>
            <a:off x="6371626" y="550447"/>
            <a:ext cx="1470124" cy="215444"/>
          </a:xfrm>
          <a:prstGeom prst="rect">
            <a:avLst/>
          </a:prstGeom>
          <a:noFill/>
        </p:spPr>
        <p:txBody>
          <a:bodyPr wrap="none" rtlCol="0">
            <a:spAutoFit/>
          </a:bodyPr>
          <a:lstStyle/>
          <a:p>
            <a:r>
              <a:rPr lang="en-US" sz="800" dirty="0" smtClean="0"/>
              <a:t>EQUIPT ACCESS CLASS : GREEN</a:t>
            </a:r>
            <a:endParaRPr lang="en-US" sz="800" dirty="0"/>
          </a:p>
        </p:txBody>
      </p:sp>
      <p:grpSp>
        <p:nvGrpSpPr>
          <p:cNvPr id="205" name="Group 204"/>
          <p:cNvGrpSpPr/>
          <p:nvPr/>
        </p:nvGrpSpPr>
        <p:grpSpPr>
          <a:xfrm>
            <a:off x="3195363" y="1877892"/>
            <a:ext cx="394628" cy="741670"/>
            <a:chOff x="5160980" y="3489699"/>
            <a:chExt cx="1323230" cy="741670"/>
          </a:xfrm>
        </p:grpSpPr>
        <p:sp>
          <p:nvSpPr>
            <p:cNvPr id="206" name="TextBox 205"/>
            <p:cNvSpPr txBox="1"/>
            <p:nvPr/>
          </p:nvSpPr>
          <p:spPr>
            <a:xfrm rot="16200000">
              <a:off x="5217217" y="3433462"/>
              <a:ext cx="609931" cy="722406"/>
            </a:xfrm>
            <a:prstGeom prst="rect">
              <a:avLst/>
            </a:prstGeom>
            <a:noFill/>
          </p:spPr>
          <p:txBody>
            <a:bodyPr wrap="square" rtlCol="0">
              <a:spAutoFit/>
            </a:bodyPr>
            <a:lstStyle/>
            <a:p>
              <a:r>
                <a:rPr lang="en-US" sz="800" dirty="0" smtClean="0"/>
                <a:t>GUIDE</a:t>
              </a:r>
              <a:endParaRPr lang="en-US" sz="800" dirty="0"/>
            </a:p>
          </p:txBody>
        </p:sp>
        <p:cxnSp>
          <p:nvCxnSpPr>
            <p:cNvPr id="207" name="Straight Connector 206"/>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24" name="Group 223"/>
          <p:cNvGrpSpPr/>
          <p:nvPr/>
        </p:nvGrpSpPr>
        <p:grpSpPr>
          <a:xfrm>
            <a:off x="386449" y="1123745"/>
            <a:ext cx="487316" cy="1921180"/>
            <a:chOff x="4956217" y="3539820"/>
            <a:chExt cx="449830" cy="1921180"/>
          </a:xfrm>
        </p:grpSpPr>
        <p:cxnSp>
          <p:nvCxnSpPr>
            <p:cNvPr id="225" name="Straight Connector 224"/>
            <p:cNvCxnSpPr/>
            <p:nvPr/>
          </p:nvCxnSpPr>
          <p:spPr>
            <a:xfrm flipV="1">
              <a:off x="5098757" y="4801188"/>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6" name="Rectangle 225"/>
            <p:cNvSpPr/>
            <p:nvPr/>
          </p:nvSpPr>
          <p:spPr>
            <a:xfrm>
              <a:off x="5156099" y="4390166"/>
              <a:ext cx="194352" cy="1070834"/>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TextBox 226"/>
            <p:cNvSpPr txBox="1"/>
            <p:nvPr/>
          </p:nvSpPr>
          <p:spPr>
            <a:xfrm rot="16200000">
              <a:off x="4828387" y="3865126"/>
              <a:ext cx="849484" cy="198871"/>
            </a:xfrm>
            <a:prstGeom prst="rect">
              <a:avLst/>
            </a:prstGeom>
            <a:noFill/>
          </p:spPr>
          <p:txBody>
            <a:bodyPr wrap="square" rtlCol="0">
              <a:spAutoFit/>
            </a:bodyPr>
            <a:lstStyle/>
            <a:p>
              <a:r>
                <a:rPr lang="en-US" sz="800" dirty="0" smtClean="0"/>
                <a:t>2PA-02 (UO)</a:t>
              </a:r>
              <a:endParaRPr lang="en-US" sz="800" dirty="0"/>
            </a:p>
          </p:txBody>
        </p:sp>
        <p:cxnSp>
          <p:nvCxnSpPr>
            <p:cNvPr id="228" name="Straight Connector 227"/>
            <p:cNvCxnSpPr/>
            <p:nvPr/>
          </p:nvCxnSpPr>
          <p:spPr>
            <a:xfrm>
              <a:off x="5107421" y="4923561"/>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flipV="1">
              <a:off x="5406047" y="4800407"/>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flipV="1">
              <a:off x="521642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31" name="Rectangle 230"/>
            <p:cNvSpPr/>
            <p:nvPr/>
          </p:nvSpPr>
          <p:spPr>
            <a:xfrm>
              <a:off x="4956217"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2" name="Straight Connector 231"/>
            <p:cNvCxnSpPr/>
            <p:nvPr/>
          </p:nvCxnSpPr>
          <p:spPr>
            <a:xfrm flipH="1">
              <a:off x="5048282" y="4707925"/>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233" name="Group 232"/>
            <p:cNvGrpSpPr/>
            <p:nvPr/>
          </p:nvGrpSpPr>
          <p:grpSpPr>
            <a:xfrm rot="10800000">
              <a:off x="5018476" y="4850070"/>
              <a:ext cx="241834" cy="551931"/>
              <a:chOff x="5291793" y="4437791"/>
              <a:chExt cx="241834" cy="551931"/>
            </a:xfrm>
          </p:grpSpPr>
          <p:cxnSp>
            <p:nvCxnSpPr>
              <p:cNvPr id="234" name="Straight Connector 233"/>
              <p:cNvCxnSpPr/>
              <p:nvPr/>
            </p:nvCxnSpPr>
            <p:spPr>
              <a:xfrm flipV="1">
                <a:off x="529897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35" name="Rectangle 234"/>
              <p:cNvSpPr/>
              <p:nvPr/>
            </p:nvSpPr>
            <p:spPr>
              <a:xfrm>
                <a:off x="5350451"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6" name="Straight Connector 235"/>
              <p:cNvCxnSpPr/>
              <p:nvPr/>
            </p:nvCxnSpPr>
            <p:spPr>
              <a:xfrm flipH="1">
                <a:off x="5291793" y="4707924"/>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grpSp>
        <p:nvGrpSpPr>
          <p:cNvPr id="246" name="Group 245"/>
          <p:cNvGrpSpPr/>
          <p:nvPr/>
        </p:nvGrpSpPr>
        <p:grpSpPr>
          <a:xfrm>
            <a:off x="916063" y="467762"/>
            <a:ext cx="837210" cy="2139764"/>
            <a:chOff x="3759718" y="2320310"/>
            <a:chExt cx="462679" cy="2628058"/>
          </a:xfrm>
        </p:grpSpPr>
        <p:cxnSp>
          <p:nvCxnSpPr>
            <p:cNvPr id="247" name="Straight Connector 246"/>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8" name="Rectangle 247"/>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TextBox 248"/>
            <p:cNvSpPr txBox="1"/>
            <p:nvPr/>
          </p:nvSpPr>
          <p:spPr>
            <a:xfrm rot="16200000">
              <a:off x="3443667" y="2812607"/>
              <a:ext cx="1103658" cy="119064"/>
            </a:xfrm>
            <a:prstGeom prst="rect">
              <a:avLst/>
            </a:prstGeom>
            <a:noFill/>
          </p:spPr>
          <p:txBody>
            <a:bodyPr wrap="square" rtlCol="0">
              <a:spAutoFit/>
            </a:bodyPr>
            <a:lstStyle/>
            <a:p>
              <a:r>
                <a:rPr lang="en-US" sz="800" dirty="0" smtClean="0"/>
                <a:t>2PA-02 (FTF)</a:t>
              </a:r>
              <a:endParaRPr lang="en-US" sz="800" dirty="0"/>
            </a:p>
          </p:txBody>
        </p:sp>
        <p:cxnSp>
          <p:nvCxnSpPr>
            <p:cNvPr id="250" name="Straight Connector 249"/>
            <p:cNvCxnSpPr/>
            <p:nvPr/>
          </p:nvCxnSpPr>
          <p:spPr>
            <a:xfrm flipV="1">
              <a:off x="3855325" y="4825370"/>
              <a:ext cx="298626" cy="6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3932349" y="3475537"/>
              <a:ext cx="0" cy="140308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4064740"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54" name="Rectangle 253"/>
            <p:cNvSpPr/>
            <p:nvPr/>
          </p:nvSpPr>
          <p:spPr>
            <a:xfrm>
              <a:off x="3759718" y="4126284"/>
              <a:ext cx="128057"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Rectangle 254"/>
            <p:cNvSpPr/>
            <p:nvPr/>
          </p:nvSpPr>
          <p:spPr>
            <a:xfrm>
              <a:off x="4098833" y="4126284"/>
              <a:ext cx="123564"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6" name="Straight Connector 255"/>
            <p:cNvCxnSpPr/>
            <p:nvPr/>
          </p:nvCxnSpPr>
          <p:spPr>
            <a:xfrm flipH="1">
              <a:off x="3796663" y="4205918"/>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flipH="1">
              <a:off x="4040174" y="420591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258" name="Rectangle 257"/>
          <p:cNvSpPr/>
          <p:nvPr/>
        </p:nvSpPr>
        <p:spPr>
          <a:xfrm>
            <a:off x="1265256" y="2441975"/>
            <a:ext cx="160248" cy="124084"/>
          </a:xfrm>
          <a:prstGeom prst="rect">
            <a:avLst/>
          </a:prstGeom>
          <a:solidFill>
            <a:schemeClr val="tx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9" name="Group 258"/>
          <p:cNvGrpSpPr/>
          <p:nvPr/>
        </p:nvGrpSpPr>
        <p:grpSpPr>
          <a:xfrm>
            <a:off x="2154246" y="506134"/>
            <a:ext cx="471626" cy="2087555"/>
            <a:chOff x="3846661" y="2549896"/>
            <a:chExt cx="435347" cy="2398472"/>
          </a:xfrm>
        </p:grpSpPr>
        <p:cxnSp>
          <p:nvCxnSpPr>
            <p:cNvPr id="260" name="Straight Connector 259"/>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1" name="Rectangle 260"/>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TextBox 261"/>
            <p:cNvSpPr txBox="1"/>
            <p:nvPr/>
          </p:nvSpPr>
          <p:spPr>
            <a:xfrm rot="16200000">
              <a:off x="3558458" y="2887497"/>
              <a:ext cx="874074" cy="198871"/>
            </a:xfrm>
            <a:prstGeom prst="rect">
              <a:avLst/>
            </a:prstGeom>
            <a:noFill/>
          </p:spPr>
          <p:txBody>
            <a:bodyPr wrap="square" rtlCol="0">
              <a:spAutoFit/>
            </a:bodyPr>
            <a:lstStyle/>
            <a:p>
              <a:r>
                <a:rPr lang="en-US" sz="800" dirty="0" smtClean="0"/>
                <a:t>PA-02 (DC)</a:t>
              </a:r>
              <a:endParaRPr lang="en-US" sz="800" dirty="0"/>
            </a:p>
          </p:txBody>
        </p:sp>
        <p:cxnSp>
          <p:nvCxnSpPr>
            <p:cNvPr id="263" name="Straight Connector 262"/>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3993515"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66" name="Rectangle 265"/>
            <p:cNvSpPr/>
            <p:nvPr/>
          </p:nvSpPr>
          <p:spPr>
            <a:xfrm>
              <a:off x="4098832"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7" name="Straight Connector 266"/>
            <p:cNvCxnSpPr/>
            <p:nvPr/>
          </p:nvCxnSpPr>
          <p:spPr>
            <a:xfrm flipH="1">
              <a:off x="4005647" y="4205917"/>
              <a:ext cx="220488"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268" name="Group 267"/>
          <p:cNvGrpSpPr/>
          <p:nvPr/>
        </p:nvGrpSpPr>
        <p:grpSpPr>
          <a:xfrm>
            <a:off x="2461189" y="1870977"/>
            <a:ext cx="394628" cy="741670"/>
            <a:chOff x="5160980" y="3489699"/>
            <a:chExt cx="1323230" cy="741670"/>
          </a:xfrm>
        </p:grpSpPr>
        <p:sp>
          <p:nvSpPr>
            <p:cNvPr id="269" name="TextBox 268"/>
            <p:cNvSpPr txBox="1"/>
            <p:nvPr/>
          </p:nvSpPr>
          <p:spPr>
            <a:xfrm rot="16200000">
              <a:off x="5217217" y="3433462"/>
              <a:ext cx="609931" cy="722406"/>
            </a:xfrm>
            <a:prstGeom prst="rect">
              <a:avLst/>
            </a:prstGeom>
            <a:noFill/>
          </p:spPr>
          <p:txBody>
            <a:bodyPr wrap="square" rtlCol="0">
              <a:spAutoFit/>
            </a:bodyPr>
            <a:lstStyle/>
            <a:p>
              <a:r>
                <a:rPr lang="en-US" sz="800" dirty="0" smtClean="0"/>
                <a:t>GUIDE</a:t>
              </a:r>
              <a:endParaRPr lang="en-US" sz="800" dirty="0"/>
            </a:p>
          </p:txBody>
        </p:sp>
        <p:cxnSp>
          <p:nvCxnSpPr>
            <p:cNvPr id="270" name="Straight Connector 269"/>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73" name="Group 272"/>
          <p:cNvGrpSpPr/>
          <p:nvPr/>
        </p:nvGrpSpPr>
        <p:grpSpPr>
          <a:xfrm>
            <a:off x="5116747" y="1870978"/>
            <a:ext cx="215994" cy="741669"/>
            <a:chOff x="4565052" y="3489700"/>
            <a:chExt cx="1919158" cy="741669"/>
          </a:xfrm>
        </p:grpSpPr>
        <p:sp>
          <p:nvSpPr>
            <p:cNvPr id="274" name="TextBox 273"/>
            <p:cNvSpPr txBox="1"/>
            <p:nvPr/>
          </p:nvSpPr>
          <p:spPr>
            <a:xfrm rot="16200000">
              <a:off x="5217220" y="2837532"/>
              <a:ext cx="609931" cy="1914267"/>
            </a:xfrm>
            <a:prstGeom prst="rect">
              <a:avLst/>
            </a:prstGeom>
            <a:noFill/>
          </p:spPr>
          <p:txBody>
            <a:bodyPr wrap="square" rtlCol="0">
              <a:spAutoFit/>
            </a:bodyPr>
            <a:lstStyle/>
            <a:p>
              <a:r>
                <a:rPr lang="en-US" sz="800" dirty="0" smtClean="0"/>
                <a:t>GUIDE</a:t>
              </a:r>
              <a:endParaRPr lang="en-US" sz="800" dirty="0"/>
            </a:p>
          </p:txBody>
        </p:sp>
        <p:cxnSp>
          <p:nvCxnSpPr>
            <p:cNvPr id="275" name="Straight Connector 274"/>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09" name="TextBox 208"/>
          <p:cNvSpPr txBox="1"/>
          <p:nvPr/>
        </p:nvSpPr>
        <p:spPr>
          <a:xfrm>
            <a:off x="7812144" y="87042"/>
            <a:ext cx="1601758" cy="307777"/>
          </a:xfrm>
          <a:prstGeom prst="rect">
            <a:avLst/>
          </a:prstGeom>
          <a:noFill/>
        </p:spPr>
        <p:txBody>
          <a:bodyPr wrap="none" rtlCol="0">
            <a:spAutoFit/>
          </a:bodyPr>
          <a:lstStyle/>
          <a:p>
            <a:r>
              <a:rPr lang="en-US" sz="1400" dirty="0" smtClean="0"/>
              <a:t>Status: P0-Proposal</a:t>
            </a:r>
            <a:endParaRPr lang="en-US" sz="1400" dirty="0"/>
          </a:p>
        </p:txBody>
      </p:sp>
      <p:sp>
        <p:nvSpPr>
          <p:cNvPr id="237" name="TextBox 236"/>
          <p:cNvSpPr txBox="1"/>
          <p:nvPr/>
        </p:nvSpPr>
        <p:spPr>
          <a:xfrm>
            <a:off x="3457519" y="114978"/>
            <a:ext cx="1145641" cy="369332"/>
          </a:xfrm>
          <a:prstGeom prst="rect">
            <a:avLst/>
          </a:prstGeom>
          <a:noFill/>
        </p:spPr>
        <p:txBody>
          <a:bodyPr wrap="none" rtlCol="0">
            <a:spAutoFit/>
          </a:bodyPr>
          <a:lstStyle/>
          <a:p>
            <a:r>
              <a:rPr lang="en-US" u="sng" dirty="0" smtClean="0"/>
              <a:t>Schematic</a:t>
            </a:r>
            <a:endParaRPr lang="en-US" u="sng" dirty="0"/>
          </a:p>
        </p:txBody>
      </p:sp>
      <p:sp>
        <p:nvSpPr>
          <p:cNvPr id="242" name="TextBox 241"/>
          <p:cNvSpPr txBox="1"/>
          <p:nvPr/>
        </p:nvSpPr>
        <p:spPr>
          <a:xfrm>
            <a:off x="4887648" y="87042"/>
            <a:ext cx="2128620" cy="307777"/>
          </a:xfrm>
          <a:prstGeom prst="rect">
            <a:avLst/>
          </a:prstGeom>
          <a:noFill/>
        </p:spPr>
        <p:txBody>
          <a:bodyPr wrap="none" rtlCol="0">
            <a:spAutoFit/>
          </a:bodyPr>
          <a:lstStyle/>
          <a:p>
            <a:r>
              <a:rPr lang="en-US" sz="1400" dirty="0" smtClean="0"/>
              <a:t>Sector: E/N    Beam-port: ?</a:t>
            </a:r>
            <a:endParaRPr lang="en-US" sz="1400" dirty="0"/>
          </a:p>
        </p:txBody>
      </p:sp>
    </p:spTree>
    <p:extLst>
      <p:ext uri="{BB962C8B-B14F-4D97-AF65-F5344CB8AC3E}">
        <p14:creationId xmlns:p14="http://schemas.microsoft.com/office/powerpoint/2010/main" val="13058797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155"/>
          <p:cNvSpPr/>
          <p:nvPr/>
        </p:nvSpPr>
        <p:spPr>
          <a:xfrm>
            <a:off x="1886590" y="2448484"/>
            <a:ext cx="600025" cy="1665538"/>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09" name="Rectangle 108"/>
          <p:cNvSpPr/>
          <p:nvPr/>
        </p:nvSpPr>
        <p:spPr>
          <a:xfrm>
            <a:off x="731321" y="885491"/>
            <a:ext cx="1105463" cy="1665538"/>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0" name="Rectangle 109"/>
          <p:cNvSpPr/>
          <p:nvPr/>
        </p:nvSpPr>
        <p:spPr>
          <a:xfrm>
            <a:off x="342306" y="820839"/>
            <a:ext cx="3869845" cy="3305873"/>
          </a:xfrm>
          <a:prstGeom prst="rect">
            <a:avLst/>
          </a:prstGeom>
          <a:solidFill>
            <a:schemeClr val="bg1">
              <a:lumMod val="85000"/>
              <a:alpha val="36000"/>
            </a:schemeClr>
          </a:solidFill>
          <a:ln>
            <a:solidFill>
              <a:schemeClr val="tx1">
                <a:lumMod val="85000"/>
                <a:lumOff val="1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66" name="Rectangle 165"/>
          <p:cNvSpPr/>
          <p:nvPr/>
        </p:nvSpPr>
        <p:spPr>
          <a:xfrm>
            <a:off x="6854604" y="2076728"/>
            <a:ext cx="1913139" cy="863360"/>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Rectangle 164"/>
          <p:cNvSpPr/>
          <p:nvPr/>
        </p:nvSpPr>
        <p:spPr>
          <a:xfrm>
            <a:off x="5172505" y="1116413"/>
            <a:ext cx="1682094" cy="3010299"/>
          </a:xfrm>
          <a:prstGeom prst="rect">
            <a:avLst/>
          </a:prstGeom>
          <a:solidFill>
            <a:schemeClr val="bg1">
              <a:lumMod val="85000"/>
              <a:alpha val="36000"/>
            </a:schemeClr>
          </a:solidFill>
          <a:ln>
            <a:solidFill>
              <a:schemeClr val="tx1">
                <a:lumMod val="85000"/>
                <a:lumOff val="1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64" name="Rectangle 163"/>
          <p:cNvSpPr/>
          <p:nvPr/>
        </p:nvSpPr>
        <p:spPr>
          <a:xfrm>
            <a:off x="4269699" y="2063252"/>
            <a:ext cx="902807" cy="876847"/>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Rectangle 157"/>
          <p:cNvSpPr/>
          <p:nvPr/>
        </p:nvSpPr>
        <p:spPr>
          <a:xfrm>
            <a:off x="5541120" y="1619963"/>
            <a:ext cx="992423" cy="2494069"/>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57" name="Rectangle 156"/>
          <p:cNvSpPr/>
          <p:nvPr/>
        </p:nvSpPr>
        <p:spPr>
          <a:xfrm>
            <a:off x="2958148" y="2504772"/>
            <a:ext cx="600025" cy="1525044"/>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 name="Sun 4"/>
          <p:cNvSpPr/>
          <p:nvPr/>
        </p:nvSpPr>
        <p:spPr>
          <a:xfrm>
            <a:off x="9549814" y="2414505"/>
            <a:ext cx="245419" cy="226540"/>
          </a:xfrm>
          <a:prstGeom prst="sun">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361922" y="1737882"/>
            <a:ext cx="358275" cy="1202212"/>
            <a:chOff x="5284417" y="3344439"/>
            <a:chExt cx="1199793" cy="1202212"/>
          </a:xfrm>
        </p:grpSpPr>
        <p:sp>
          <p:nvSpPr>
            <p:cNvPr id="23" name="TextBox 22"/>
            <p:cNvSpPr txBox="1"/>
            <p:nvPr/>
          </p:nvSpPr>
          <p:spPr>
            <a:xfrm rot="16200000">
              <a:off x="5267561" y="3361295"/>
              <a:ext cx="755193" cy="721481"/>
            </a:xfrm>
            <a:prstGeom prst="rect">
              <a:avLst/>
            </a:prstGeom>
            <a:noFill/>
          </p:spPr>
          <p:txBody>
            <a:bodyPr wrap="square" rtlCol="0">
              <a:spAutoFit/>
            </a:bodyPr>
            <a:lstStyle/>
            <a:p>
              <a:r>
                <a:rPr lang="en-US" sz="800" dirty="0" smtClean="0"/>
                <a:t>BEAM PORT</a:t>
              </a:r>
              <a:endParaRPr lang="en-US" sz="800" dirty="0"/>
            </a:p>
          </p:txBody>
        </p:sp>
        <p:cxnSp>
          <p:nvCxnSpPr>
            <p:cNvPr id="24" name="Straight Connector 23"/>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371903" y="3736086"/>
              <a:ext cx="0" cy="8105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010975" y="972443"/>
            <a:ext cx="475862" cy="1431554"/>
            <a:chOff x="3175380" y="3516813"/>
            <a:chExt cx="439257" cy="1431554"/>
          </a:xfrm>
        </p:grpSpPr>
        <p:cxnSp>
          <p:nvCxnSpPr>
            <p:cNvPr id="28" name="Straight Connector 27"/>
            <p:cNvCxnSpPr/>
            <p:nvPr/>
          </p:nvCxnSpPr>
          <p:spPr>
            <a:xfrm flipV="1">
              <a:off x="3175380"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3232722" y="4292600"/>
              <a:ext cx="194352" cy="655767"/>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rot="16200000">
              <a:off x="2935845" y="3805271"/>
              <a:ext cx="775787" cy="198871"/>
            </a:xfrm>
            <a:prstGeom prst="rect">
              <a:avLst/>
            </a:prstGeom>
            <a:noFill/>
          </p:spPr>
          <p:txBody>
            <a:bodyPr wrap="square" rtlCol="0">
              <a:spAutoFit/>
            </a:bodyPr>
            <a:lstStyle/>
            <a:p>
              <a:r>
                <a:rPr lang="en-US" sz="800" dirty="0" smtClean="0"/>
                <a:t>PA-02 (DC)</a:t>
              </a:r>
              <a:endParaRPr lang="en-US" sz="800" dirty="0"/>
            </a:p>
          </p:txBody>
        </p:sp>
        <p:cxnSp>
          <p:nvCxnSpPr>
            <p:cNvPr id="31" name="Straight Connector 30"/>
            <p:cNvCxnSpPr/>
            <p:nvPr/>
          </p:nvCxnSpPr>
          <p:spPr>
            <a:xfrm>
              <a:off x="3184044"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3482670"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3327972" y="43656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3431461"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flipH="1">
              <a:off x="3340350" y="461035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375701" y="2063250"/>
            <a:ext cx="682857" cy="725411"/>
            <a:chOff x="5341995" y="3505958"/>
            <a:chExt cx="1142215" cy="725411"/>
          </a:xfrm>
        </p:grpSpPr>
        <p:sp>
          <p:nvSpPr>
            <p:cNvPr id="37" name="TextBox 36"/>
            <p:cNvSpPr txBox="1"/>
            <p:nvPr/>
          </p:nvSpPr>
          <p:spPr>
            <a:xfrm rot="16200000">
              <a:off x="5225343" y="3622610"/>
              <a:ext cx="593677" cy="360373"/>
            </a:xfrm>
            <a:prstGeom prst="rect">
              <a:avLst/>
            </a:prstGeom>
            <a:noFill/>
            <a:ln>
              <a:noFill/>
            </a:ln>
          </p:spPr>
          <p:txBody>
            <a:bodyPr wrap="square" rtlCol="0">
              <a:spAutoFit/>
            </a:bodyPr>
            <a:lstStyle/>
            <a:p>
              <a:r>
                <a:rPr lang="en-US" sz="800" dirty="0" smtClean="0"/>
                <a:t>GUIDE</a:t>
              </a:r>
              <a:endParaRPr lang="en-US" sz="800" dirty="0"/>
            </a:p>
          </p:txBody>
        </p:sp>
        <p:cxnSp>
          <p:nvCxnSpPr>
            <p:cNvPr id="38" name="Straight Connector 37"/>
            <p:cNvCxnSpPr/>
            <p:nvPr/>
          </p:nvCxnSpPr>
          <p:spPr>
            <a:xfrm flipV="1">
              <a:off x="5371903" y="4102807"/>
              <a:ext cx="1112307" cy="852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6484209" y="3986624"/>
              <a:ext cx="0" cy="24474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5371903" y="3980434"/>
              <a:ext cx="0" cy="24474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1776255" y="1619956"/>
            <a:ext cx="4155601" cy="817437"/>
            <a:chOff x="5371903" y="3413932"/>
            <a:chExt cx="1112307" cy="817437"/>
          </a:xfrm>
        </p:grpSpPr>
        <p:sp>
          <p:nvSpPr>
            <p:cNvPr id="42" name="TextBox 41"/>
            <p:cNvSpPr txBox="1"/>
            <p:nvPr/>
          </p:nvSpPr>
          <p:spPr>
            <a:xfrm rot="16200000">
              <a:off x="5179336" y="3727947"/>
              <a:ext cx="685698" cy="57667"/>
            </a:xfrm>
            <a:prstGeom prst="rect">
              <a:avLst/>
            </a:prstGeom>
            <a:noFill/>
            <a:ln>
              <a:noFill/>
            </a:ln>
          </p:spPr>
          <p:txBody>
            <a:bodyPr wrap="square" rtlCol="0">
              <a:spAutoFit/>
            </a:bodyPr>
            <a:lstStyle/>
            <a:p>
              <a:r>
                <a:rPr lang="en-US" sz="800" dirty="0" smtClean="0"/>
                <a:t>GUIDE</a:t>
              </a:r>
              <a:endParaRPr lang="en-US" sz="800" dirty="0"/>
            </a:p>
          </p:txBody>
        </p:sp>
        <p:cxnSp>
          <p:nvCxnSpPr>
            <p:cNvPr id="43" name="Straight Connector 42"/>
            <p:cNvCxnSpPr/>
            <p:nvPr/>
          </p:nvCxnSpPr>
          <p:spPr>
            <a:xfrm flipV="1">
              <a:off x="5371903" y="4102807"/>
              <a:ext cx="1112307" cy="852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6484209" y="3986624"/>
              <a:ext cx="0" cy="244745"/>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5371903" y="3980434"/>
              <a:ext cx="0" cy="244745"/>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rot="16200000">
            <a:off x="347792" y="6263931"/>
            <a:ext cx="845091" cy="246221"/>
          </a:xfrm>
          <a:prstGeom prst="rect">
            <a:avLst/>
          </a:prstGeom>
          <a:noFill/>
        </p:spPr>
        <p:txBody>
          <a:bodyPr wrap="none" rtlCol="0">
            <a:spAutoFit/>
          </a:bodyPr>
          <a:lstStyle/>
          <a:p>
            <a:r>
              <a:rPr lang="en-US" sz="1000" dirty="0" smtClean="0"/>
              <a:t>280Hz, D700</a:t>
            </a:r>
            <a:endParaRPr lang="en-US" sz="1000" dirty="0"/>
          </a:p>
        </p:txBody>
      </p:sp>
      <p:sp>
        <p:nvSpPr>
          <p:cNvPr id="48" name="TextBox 47"/>
          <p:cNvSpPr txBox="1"/>
          <p:nvPr/>
        </p:nvSpPr>
        <p:spPr>
          <a:xfrm>
            <a:off x="89584" y="4455030"/>
            <a:ext cx="9691340" cy="246221"/>
          </a:xfrm>
          <a:prstGeom prst="rect">
            <a:avLst/>
          </a:prstGeom>
          <a:noFill/>
        </p:spPr>
        <p:txBody>
          <a:bodyPr wrap="square" rtlCol="0">
            <a:spAutoFit/>
          </a:bodyPr>
          <a:lstStyle/>
          <a:p>
            <a:r>
              <a:rPr lang="en-US" sz="1000" dirty="0" smtClean="0"/>
              <a:t> #                       1  2                3	    4</a:t>
            </a:r>
            <a:r>
              <a:rPr lang="en-US" sz="1000" dirty="0"/>
              <a:t>	</a:t>
            </a:r>
            <a:r>
              <a:rPr lang="en-US" sz="1000" dirty="0" smtClean="0"/>
              <a:t>           5	            		  6            7                                   		 </a:t>
            </a:r>
            <a:endParaRPr lang="en-US" sz="1000" dirty="0"/>
          </a:p>
        </p:txBody>
      </p:sp>
      <p:sp>
        <p:nvSpPr>
          <p:cNvPr id="49" name="TextBox 48"/>
          <p:cNvSpPr txBox="1"/>
          <p:nvPr/>
        </p:nvSpPr>
        <p:spPr>
          <a:xfrm rot="16200000">
            <a:off x="200055" y="5092851"/>
            <a:ext cx="1124124" cy="400110"/>
          </a:xfrm>
          <a:prstGeom prst="rect">
            <a:avLst/>
          </a:prstGeom>
          <a:noFill/>
        </p:spPr>
        <p:txBody>
          <a:bodyPr wrap="square" rtlCol="0">
            <a:spAutoFit/>
          </a:bodyPr>
          <a:lstStyle/>
          <a:p>
            <a:pPr algn="ctr"/>
            <a:r>
              <a:rPr lang="en-US" sz="1000" dirty="0" smtClean="0"/>
              <a:t>PULSE SHAPING (CT1)</a:t>
            </a:r>
            <a:endParaRPr lang="en-US" sz="1000" dirty="0"/>
          </a:p>
        </p:txBody>
      </p:sp>
      <p:sp>
        <p:nvSpPr>
          <p:cNvPr id="50" name="TextBox 49"/>
          <p:cNvSpPr txBox="1"/>
          <p:nvPr/>
        </p:nvSpPr>
        <p:spPr>
          <a:xfrm rot="16200000">
            <a:off x="-330357" y="5115830"/>
            <a:ext cx="1150781" cy="307777"/>
          </a:xfrm>
          <a:prstGeom prst="rect">
            <a:avLst/>
          </a:prstGeom>
          <a:noFill/>
        </p:spPr>
        <p:txBody>
          <a:bodyPr wrap="square" rtlCol="0">
            <a:spAutoFit/>
          </a:bodyPr>
          <a:lstStyle/>
          <a:p>
            <a:pPr algn="ctr"/>
            <a:r>
              <a:rPr lang="en-US" sz="1400" dirty="0" smtClean="0"/>
              <a:t>FUNCTION</a:t>
            </a:r>
            <a:endParaRPr lang="en-US" sz="1400" dirty="0"/>
          </a:p>
        </p:txBody>
      </p:sp>
      <p:sp>
        <p:nvSpPr>
          <p:cNvPr id="51" name="Rectangle 50"/>
          <p:cNvSpPr/>
          <p:nvPr/>
        </p:nvSpPr>
        <p:spPr>
          <a:xfrm>
            <a:off x="89584" y="4730847"/>
            <a:ext cx="9691340" cy="112224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89584" y="4455024"/>
            <a:ext cx="9691340" cy="24622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4" name="Rectangle 53"/>
          <p:cNvSpPr/>
          <p:nvPr/>
        </p:nvSpPr>
        <p:spPr>
          <a:xfrm>
            <a:off x="90262" y="5998892"/>
            <a:ext cx="9691340" cy="79633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rot="16200000">
            <a:off x="-101002" y="6227777"/>
            <a:ext cx="796337" cy="338554"/>
          </a:xfrm>
          <a:prstGeom prst="rect">
            <a:avLst/>
          </a:prstGeom>
          <a:noFill/>
        </p:spPr>
        <p:txBody>
          <a:bodyPr wrap="square" rtlCol="0">
            <a:spAutoFit/>
          </a:bodyPr>
          <a:lstStyle/>
          <a:p>
            <a:pPr algn="ctr"/>
            <a:r>
              <a:rPr lang="en-US" sz="1600" dirty="0" smtClean="0"/>
              <a:t>NOTES</a:t>
            </a:r>
          </a:p>
        </p:txBody>
      </p:sp>
      <p:sp>
        <p:nvSpPr>
          <p:cNvPr id="56" name="TextBox 55"/>
          <p:cNvSpPr txBox="1"/>
          <p:nvPr/>
        </p:nvSpPr>
        <p:spPr>
          <a:xfrm>
            <a:off x="212706" y="180382"/>
            <a:ext cx="1811662" cy="369332"/>
          </a:xfrm>
          <a:prstGeom prst="rect">
            <a:avLst/>
          </a:prstGeom>
          <a:solidFill>
            <a:schemeClr val="bg1">
              <a:lumMod val="85000"/>
            </a:schemeClr>
          </a:solidFill>
        </p:spPr>
        <p:txBody>
          <a:bodyPr wrap="square" rtlCol="0">
            <a:spAutoFit/>
          </a:bodyPr>
          <a:lstStyle/>
          <a:p>
            <a:r>
              <a:rPr lang="en-US" dirty="0" smtClean="0"/>
              <a:t>PD/ HEIMDAL</a:t>
            </a:r>
            <a:endParaRPr lang="en-US" dirty="0"/>
          </a:p>
        </p:txBody>
      </p:sp>
      <p:sp>
        <p:nvSpPr>
          <p:cNvPr id="57" name="TextBox 56"/>
          <p:cNvSpPr txBox="1"/>
          <p:nvPr/>
        </p:nvSpPr>
        <p:spPr>
          <a:xfrm>
            <a:off x="7872069" y="180391"/>
            <a:ext cx="1399316" cy="276999"/>
          </a:xfrm>
          <a:prstGeom prst="rect">
            <a:avLst/>
          </a:prstGeom>
          <a:noFill/>
        </p:spPr>
        <p:txBody>
          <a:bodyPr wrap="none" rtlCol="0">
            <a:spAutoFit/>
          </a:bodyPr>
          <a:lstStyle/>
          <a:p>
            <a:r>
              <a:rPr lang="en-US" sz="1200" dirty="0" smtClean="0"/>
              <a:t>Status: P0-Proposal</a:t>
            </a:r>
            <a:endParaRPr lang="en-US" sz="1200" dirty="0"/>
          </a:p>
        </p:txBody>
      </p:sp>
      <p:sp>
        <p:nvSpPr>
          <p:cNvPr id="58" name="TextBox 57"/>
          <p:cNvSpPr txBox="1"/>
          <p:nvPr/>
        </p:nvSpPr>
        <p:spPr>
          <a:xfrm>
            <a:off x="2287656" y="180382"/>
            <a:ext cx="1145641" cy="369332"/>
          </a:xfrm>
          <a:prstGeom prst="rect">
            <a:avLst/>
          </a:prstGeom>
          <a:noFill/>
        </p:spPr>
        <p:txBody>
          <a:bodyPr wrap="none" rtlCol="0">
            <a:spAutoFit/>
          </a:bodyPr>
          <a:lstStyle/>
          <a:p>
            <a:r>
              <a:rPr lang="en-US" u="sng" dirty="0" smtClean="0"/>
              <a:t>Schematic</a:t>
            </a:r>
            <a:endParaRPr lang="en-US" u="sng" dirty="0"/>
          </a:p>
        </p:txBody>
      </p:sp>
      <p:grpSp>
        <p:nvGrpSpPr>
          <p:cNvPr id="86" name="Group 85"/>
          <p:cNvGrpSpPr/>
          <p:nvPr/>
        </p:nvGrpSpPr>
        <p:grpSpPr>
          <a:xfrm>
            <a:off x="756385" y="1077560"/>
            <a:ext cx="625528" cy="1360617"/>
            <a:chOff x="3704121" y="3587750"/>
            <a:chExt cx="577410" cy="1360617"/>
          </a:xfrm>
        </p:grpSpPr>
        <p:cxnSp>
          <p:nvCxnSpPr>
            <p:cNvPr id="87" name="Straight Connector 86"/>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3904003" y="4292600"/>
              <a:ext cx="194352" cy="655767"/>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rot="16200000">
              <a:off x="3653217" y="3840739"/>
              <a:ext cx="704850" cy="198871"/>
            </a:xfrm>
            <a:prstGeom prst="rect">
              <a:avLst/>
            </a:prstGeom>
            <a:noFill/>
          </p:spPr>
          <p:txBody>
            <a:bodyPr wrap="square" rtlCol="0">
              <a:spAutoFit/>
            </a:bodyPr>
            <a:lstStyle/>
            <a:p>
              <a:r>
                <a:rPr lang="en-US" sz="800" dirty="0" smtClean="0"/>
                <a:t>2PA-02 (FTF)</a:t>
              </a:r>
              <a:endParaRPr lang="en-US" sz="800" dirty="0"/>
            </a:p>
          </p:txBody>
        </p:sp>
        <p:cxnSp>
          <p:nvCxnSpPr>
            <p:cNvPr id="90" name="Straight Connector 89"/>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3964328" y="43402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V="1">
              <a:off x="4046878" y="43402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94" name="Rectangle 93"/>
            <p:cNvSpPr/>
            <p:nvPr/>
          </p:nvSpPr>
          <p:spPr>
            <a:xfrm>
              <a:off x="3704121"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4098355"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6" name="Straight Connector 95"/>
            <p:cNvCxnSpPr/>
            <p:nvPr/>
          </p:nvCxnSpPr>
          <p:spPr>
            <a:xfrm flipH="1">
              <a:off x="3796186" y="4610359"/>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H="1">
              <a:off x="4039697" y="4610358"/>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98" name="Group 97"/>
          <p:cNvGrpSpPr/>
          <p:nvPr/>
        </p:nvGrpSpPr>
        <p:grpSpPr>
          <a:xfrm>
            <a:off x="6387095" y="1619962"/>
            <a:ext cx="3105500" cy="800737"/>
            <a:chOff x="5371903" y="3430632"/>
            <a:chExt cx="1112307" cy="800737"/>
          </a:xfrm>
        </p:grpSpPr>
        <p:sp>
          <p:nvSpPr>
            <p:cNvPr id="99" name="TextBox 98"/>
            <p:cNvSpPr txBox="1"/>
            <p:nvPr/>
          </p:nvSpPr>
          <p:spPr>
            <a:xfrm rot="16200000">
              <a:off x="5187683" y="3726551"/>
              <a:ext cx="669004" cy="77166"/>
            </a:xfrm>
            <a:prstGeom prst="rect">
              <a:avLst/>
            </a:prstGeom>
            <a:noFill/>
            <a:ln>
              <a:noFill/>
            </a:ln>
          </p:spPr>
          <p:txBody>
            <a:bodyPr wrap="square" rtlCol="0">
              <a:spAutoFit/>
            </a:bodyPr>
            <a:lstStyle/>
            <a:p>
              <a:r>
                <a:rPr lang="en-US" sz="800" dirty="0" smtClean="0"/>
                <a:t>GUIDE</a:t>
              </a:r>
              <a:endParaRPr lang="en-US" sz="800" dirty="0"/>
            </a:p>
          </p:txBody>
        </p:sp>
        <p:cxnSp>
          <p:nvCxnSpPr>
            <p:cNvPr id="100" name="Straight Connector 99"/>
            <p:cNvCxnSpPr/>
            <p:nvPr/>
          </p:nvCxnSpPr>
          <p:spPr>
            <a:xfrm flipV="1">
              <a:off x="5371903" y="4102807"/>
              <a:ext cx="1112307" cy="852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6484209" y="3986624"/>
              <a:ext cx="0" cy="244745"/>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5371903" y="3980434"/>
              <a:ext cx="0" cy="244745"/>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pSp>
      <p:sp>
        <p:nvSpPr>
          <p:cNvPr id="106" name="TextBox 105"/>
          <p:cNvSpPr txBox="1"/>
          <p:nvPr/>
        </p:nvSpPr>
        <p:spPr>
          <a:xfrm rot="16200000">
            <a:off x="5796723" y="5077943"/>
            <a:ext cx="1094303" cy="400110"/>
          </a:xfrm>
          <a:prstGeom prst="rect">
            <a:avLst/>
          </a:prstGeom>
          <a:noFill/>
        </p:spPr>
        <p:txBody>
          <a:bodyPr wrap="square" rtlCol="0">
            <a:spAutoFit/>
          </a:bodyPr>
          <a:lstStyle/>
          <a:p>
            <a:pPr algn="ctr"/>
            <a:r>
              <a:rPr lang="en-US" sz="1000" dirty="0" smtClean="0"/>
              <a:t>FRAME OVERLAP (CT3)</a:t>
            </a:r>
            <a:endParaRPr lang="en-US" sz="1000" dirty="0"/>
          </a:p>
        </p:txBody>
      </p:sp>
      <p:sp>
        <p:nvSpPr>
          <p:cNvPr id="108" name="Rectangle 107"/>
          <p:cNvSpPr/>
          <p:nvPr/>
        </p:nvSpPr>
        <p:spPr>
          <a:xfrm>
            <a:off x="89584" y="4265676"/>
            <a:ext cx="9691340" cy="21547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07" name="TextBox 106"/>
          <p:cNvSpPr txBox="1"/>
          <p:nvPr/>
        </p:nvSpPr>
        <p:spPr>
          <a:xfrm>
            <a:off x="56456" y="4204139"/>
            <a:ext cx="9796561" cy="400110"/>
          </a:xfrm>
          <a:prstGeom prst="rect">
            <a:avLst/>
          </a:prstGeom>
          <a:noFill/>
        </p:spPr>
        <p:txBody>
          <a:bodyPr wrap="square" rtlCol="0">
            <a:spAutoFit/>
          </a:bodyPr>
          <a:lstStyle/>
          <a:p>
            <a:r>
              <a:rPr lang="en-US" sz="1000" dirty="0" smtClean="0"/>
              <a:t> L                        6,5                 7</a:t>
            </a:r>
            <a:r>
              <a:rPr lang="en-US" sz="1000" dirty="0"/>
              <a:t>	</a:t>
            </a:r>
            <a:r>
              <a:rPr lang="en-US" sz="1000" dirty="0" smtClean="0"/>
              <a:t> </a:t>
            </a:r>
            <a:r>
              <a:rPr lang="en-US" sz="1000" dirty="0"/>
              <a:t> </a:t>
            </a:r>
            <a:r>
              <a:rPr lang="en-US" sz="1000" dirty="0" smtClean="0"/>
              <a:t>   9</a:t>
            </a:r>
            <a:r>
              <a:rPr lang="en-US" sz="1000" dirty="0"/>
              <a:t> </a:t>
            </a:r>
            <a:r>
              <a:rPr lang="en-US" sz="1000" dirty="0" smtClean="0"/>
              <a:t>                                  13	</a:t>
            </a:r>
            <a:r>
              <a:rPr lang="en-US" sz="1000" dirty="0"/>
              <a:t>	</a:t>
            </a:r>
            <a:r>
              <a:rPr lang="en-US" sz="1000" dirty="0" smtClean="0"/>
              <a:t>                                  78           78,6			</a:t>
            </a:r>
            <a:r>
              <a:rPr lang="en-US" sz="1000" dirty="0"/>
              <a:t> </a:t>
            </a:r>
            <a:r>
              <a:rPr lang="en-US" sz="1000" dirty="0" smtClean="0"/>
              <a:t>                 S = 169m				</a:t>
            </a:r>
            <a:r>
              <a:rPr lang="en-US" sz="1000" dirty="0"/>
              <a:t> </a:t>
            </a:r>
            <a:r>
              <a:rPr lang="en-US" sz="1000" dirty="0" smtClean="0"/>
              <a:t>                                    		 </a:t>
            </a:r>
            <a:endParaRPr lang="en-US" sz="1000" dirty="0"/>
          </a:p>
        </p:txBody>
      </p:sp>
      <p:sp>
        <p:nvSpPr>
          <p:cNvPr id="111" name="TextBox 110"/>
          <p:cNvSpPr txBox="1"/>
          <p:nvPr/>
        </p:nvSpPr>
        <p:spPr>
          <a:xfrm rot="16200000">
            <a:off x="673589" y="5085883"/>
            <a:ext cx="1110186" cy="400110"/>
          </a:xfrm>
          <a:prstGeom prst="rect">
            <a:avLst/>
          </a:prstGeom>
          <a:noFill/>
        </p:spPr>
        <p:txBody>
          <a:bodyPr wrap="square" rtlCol="0">
            <a:spAutoFit/>
          </a:bodyPr>
          <a:lstStyle/>
          <a:p>
            <a:pPr algn="ctr"/>
            <a:r>
              <a:rPr lang="en-US" sz="1000" dirty="0" smtClean="0"/>
              <a:t>PULSE SELECTION (CT2)</a:t>
            </a:r>
            <a:endParaRPr lang="en-US" sz="1000" dirty="0"/>
          </a:p>
        </p:txBody>
      </p:sp>
      <p:grpSp>
        <p:nvGrpSpPr>
          <p:cNvPr id="112" name="Group 111"/>
          <p:cNvGrpSpPr/>
          <p:nvPr/>
        </p:nvGrpSpPr>
        <p:grpSpPr>
          <a:xfrm>
            <a:off x="1389447" y="763979"/>
            <a:ext cx="536854" cy="1678058"/>
            <a:chOff x="3846661" y="3270310"/>
            <a:chExt cx="495558" cy="1678058"/>
          </a:xfrm>
        </p:grpSpPr>
        <p:cxnSp>
          <p:nvCxnSpPr>
            <p:cNvPr id="113" name="Straight Connector 112"/>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4" name="Rectangle 113"/>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rot="16200000">
              <a:off x="3890359" y="3523299"/>
              <a:ext cx="704850" cy="198871"/>
            </a:xfrm>
            <a:prstGeom prst="rect">
              <a:avLst/>
            </a:prstGeom>
            <a:noFill/>
          </p:spPr>
          <p:txBody>
            <a:bodyPr wrap="square" rtlCol="0">
              <a:spAutoFit/>
            </a:bodyPr>
            <a:lstStyle/>
            <a:p>
              <a:r>
                <a:rPr lang="en-US" sz="800" dirty="0" smtClean="0"/>
                <a:t>PA-02 (DC)</a:t>
              </a:r>
              <a:endParaRPr lang="en-US" sz="800" dirty="0"/>
            </a:p>
          </p:txBody>
        </p:sp>
        <p:cxnSp>
          <p:nvCxnSpPr>
            <p:cNvPr id="116" name="Straight Connector 115"/>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993515"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9" name="Rectangle 118"/>
            <p:cNvSpPr/>
            <p:nvPr/>
          </p:nvSpPr>
          <p:spPr>
            <a:xfrm>
              <a:off x="4098832"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0" name="Straight Connector 119"/>
            <p:cNvCxnSpPr/>
            <p:nvPr/>
          </p:nvCxnSpPr>
          <p:spPr>
            <a:xfrm flipH="1">
              <a:off x="4005647" y="4205917"/>
              <a:ext cx="220488"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121" name="TextBox 120"/>
          <p:cNvSpPr txBox="1"/>
          <p:nvPr/>
        </p:nvSpPr>
        <p:spPr>
          <a:xfrm rot="16200000">
            <a:off x="777310" y="6263931"/>
            <a:ext cx="845091" cy="246221"/>
          </a:xfrm>
          <a:prstGeom prst="rect">
            <a:avLst/>
          </a:prstGeom>
          <a:noFill/>
        </p:spPr>
        <p:txBody>
          <a:bodyPr wrap="none" rtlCol="0">
            <a:spAutoFit/>
          </a:bodyPr>
          <a:lstStyle/>
          <a:p>
            <a:r>
              <a:rPr lang="en-US" sz="1000" dirty="0" smtClean="0"/>
              <a:t>14Hz, D1360</a:t>
            </a:r>
            <a:endParaRPr lang="en-US" sz="1000" dirty="0"/>
          </a:p>
        </p:txBody>
      </p:sp>
      <p:sp>
        <p:nvSpPr>
          <p:cNvPr id="122" name="TextBox 121"/>
          <p:cNvSpPr txBox="1"/>
          <p:nvPr/>
        </p:nvSpPr>
        <p:spPr>
          <a:xfrm rot="16200000">
            <a:off x="5970143" y="6265828"/>
            <a:ext cx="780094" cy="246221"/>
          </a:xfrm>
          <a:prstGeom prst="rect">
            <a:avLst/>
          </a:prstGeom>
          <a:noFill/>
        </p:spPr>
        <p:txBody>
          <a:bodyPr wrap="none" rtlCol="0">
            <a:spAutoFit/>
          </a:bodyPr>
          <a:lstStyle/>
          <a:p>
            <a:r>
              <a:rPr lang="en-US" sz="1000" dirty="0" smtClean="0"/>
              <a:t>14Hz, D700</a:t>
            </a:r>
            <a:endParaRPr lang="en-US" sz="1000" dirty="0"/>
          </a:p>
        </p:txBody>
      </p:sp>
      <p:grpSp>
        <p:nvGrpSpPr>
          <p:cNvPr id="123" name="Group 122"/>
          <p:cNvGrpSpPr/>
          <p:nvPr/>
        </p:nvGrpSpPr>
        <p:grpSpPr>
          <a:xfrm flipV="1">
            <a:off x="1565307" y="2564339"/>
            <a:ext cx="921300" cy="1465485"/>
            <a:chOff x="3431578" y="3324608"/>
            <a:chExt cx="850430" cy="1623760"/>
          </a:xfrm>
        </p:grpSpPr>
        <p:cxnSp>
          <p:nvCxnSpPr>
            <p:cNvPr id="124" name="Straight Connector 123"/>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rot="16200000">
              <a:off x="3053979" y="3702207"/>
              <a:ext cx="954070" cy="198871"/>
            </a:xfrm>
            <a:prstGeom prst="rect">
              <a:avLst/>
            </a:prstGeom>
            <a:noFill/>
          </p:spPr>
          <p:txBody>
            <a:bodyPr wrap="square" rtlCol="0">
              <a:spAutoFit/>
            </a:bodyPr>
            <a:lstStyle/>
            <a:p>
              <a:r>
                <a:rPr lang="en-US" sz="800" dirty="0" smtClean="0"/>
                <a:t>PA-02 (DC)</a:t>
              </a:r>
              <a:endParaRPr lang="en-US" sz="800" dirty="0"/>
            </a:p>
          </p:txBody>
        </p:sp>
        <p:cxnSp>
          <p:nvCxnSpPr>
            <p:cNvPr id="127" name="Straight Connector 126"/>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3993515"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4098832"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1" name="Straight Connector 130"/>
            <p:cNvCxnSpPr/>
            <p:nvPr/>
          </p:nvCxnSpPr>
          <p:spPr>
            <a:xfrm flipH="1">
              <a:off x="4005647" y="4205917"/>
              <a:ext cx="220488"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132" name="TextBox 131"/>
          <p:cNvSpPr txBox="1"/>
          <p:nvPr/>
        </p:nvSpPr>
        <p:spPr>
          <a:xfrm rot="16200000">
            <a:off x="1639604" y="5086213"/>
            <a:ext cx="1122249" cy="400110"/>
          </a:xfrm>
          <a:prstGeom prst="rect">
            <a:avLst/>
          </a:prstGeom>
          <a:noFill/>
        </p:spPr>
        <p:txBody>
          <a:bodyPr wrap="square" rtlCol="0">
            <a:spAutoFit/>
          </a:bodyPr>
          <a:lstStyle/>
          <a:p>
            <a:pPr algn="ctr"/>
            <a:r>
              <a:rPr lang="en-US" sz="1000" dirty="0" smtClean="0"/>
              <a:t>BAND DEFINITION (CC1)</a:t>
            </a:r>
            <a:endParaRPr lang="en-US" sz="1000" dirty="0"/>
          </a:p>
        </p:txBody>
      </p:sp>
      <p:sp>
        <p:nvSpPr>
          <p:cNvPr id="133" name="TextBox 132"/>
          <p:cNvSpPr txBox="1"/>
          <p:nvPr/>
        </p:nvSpPr>
        <p:spPr>
          <a:xfrm rot="16200000">
            <a:off x="1609282" y="6195962"/>
            <a:ext cx="989162" cy="246221"/>
          </a:xfrm>
          <a:prstGeom prst="rect">
            <a:avLst/>
          </a:prstGeom>
          <a:noFill/>
        </p:spPr>
        <p:txBody>
          <a:bodyPr wrap="square" rtlCol="0">
            <a:spAutoFit/>
          </a:bodyPr>
          <a:lstStyle/>
          <a:p>
            <a:r>
              <a:rPr lang="en-US" sz="1000" dirty="0" smtClean="0"/>
              <a:t>14Hz, D1280</a:t>
            </a:r>
            <a:endParaRPr lang="en-US" sz="1000" dirty="0"/>
          </a:p>
        </p:txBody>
      </p:sp>
      <p:sp>
        <p:nvSpPr>
          <p:cNvPr id="143" name="TextBox 142"/>
          <p:cNvSpPr txBox="1"/>
          <p:nvPr/>
        </p:nvSpPr>
        <p:spPr>
          <a:xfrm rot="16200000">
            <a:off x="2723721" y="5082215"/>
            <a:ext cx="1114252" cy="400110"/>
          </a:xfrm>
          <a:prstGeom prst="rect">
            <a:avLst/>
          </a:prstGeom>
          <a:noFill/>
        </p:spPr>
        <p:txBody>
          <a:bodyPr wrap="square" rtlCol="0">
            <a:spAutoFit/>
          </a:bodyPr>
          <a:lstStyle/>
          <a:p>
            <a:pPr algn="ctr"/>
            <a:r>
              <a:rPr lang="en-US" sz="1000" dirty="0" smtClean="0"/>
              <a:t>FRAME OVERLAP (CC3)</a:t>
            </a:r>
            <a:endParaRPr lang="en-US" sz="1000" dirty="0"/>
          </a:p>
        </p:txBody>
      </p:sp>
      <p:sp>
        <p:nvSpPr>
          <p:cNvPr id="144" name="TextBox 143"/>
          <p:cNvSpPr txBox="1"/>
          <p:nvPr/>
        </p:nvSpPr>
        <p:spPr>
          <a:xfrm rot="16200000">
            <a:off x="2781357" y="6294648"/>
            <a:ext cx="845091" cy="246221"/>
          </a:xfrm>
          <a:prstGeom prst="rect">
            <a:avLst/>
          </a:prstGeom>
          <a:noFill/>
        </p:spPr>
        <p:txBody>
          <a:bodyPr wrap="none" rtlCol="0">
            <a:spAutoFit/>
          </a:bodyPr>
          <a:lstStyle/>
          <a:p>
            <a:r>
              <a:rPr lang="en-US" sz="1000" dirty="0" smtClean="0"/>
              <a:t>14Hz, D1280</a:t>
            </a:r>
            <a:endParaRPr lang="en-US" sz="1000" dirty="0"/>
          </a:p>
        </p:txBody>
      </p:sp>
      <p:grpSp>
        <p:nvGrpSpPr>
          <p:cNvPr id="145" name="Group 144"/>
          <p:cNvGrpSpPr/>
          <p:nvPr/>
        </p:nvGrpSpPr>
        <p:grpSpPr>
          <a:xfrm rot="10800000">
            <a:off x="5467503" y="2560221"/>
            <a:ext cx="666522" cy="1510132"/>
            <a:chOff x="3666757" y="3438236"/>
            <a:chExt cx="615251" cy="1510132"/>
          </a:xfrm>
        </p:grpSpPr>
        <p:cxnSp>
          <p:nvCxnSpPr>
            <p:cNvPr id="146" name="Straight Connector 145"/>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7" name="Rectangle 146"/>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TextBox 147"/>
            <p:cNvSpPr txBox="1"/>
            <p:nvPr/>
          </p:nvSpPr>
          <p:spPr>
            <a:xfrm rot="16200000">
              <a:off x="3413768" y="3723337"/>
              <a:ext cx="704850" cy="198872"/>
            </a:xfrm>
            <a:prstGeom prst="rect">
              <a:avLst/>
            </a:prstGeom>
            <a:noFill/>
          </p:spPr>
          <p:txBody>
            <a:bodyPr wrap="square" rtlCol="0">
              <a:spAutoFit/>
            </a:bodyPr>
            <a:lstStyle/>
            <a:p>
              <a:r>
                <a:rPr lang="en-US" sz="800" dirty="0" smtClean="0"/>
                <a:t>PA-02 (DC)</a:t>
              </a:r>
              <a:endParaRPr lang="en-US" sz="800" dirty="0"/>
            </a:p>
          </p:txBody>
        </p:sp>
        <p:cxnSp>
          <p:nvCxnSpPr>
            <p:cNvPr id="149" name="Straight Connector 148"/>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3993515"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52" name="Rectangle 151"/>
            <p:cNvSpPr/>
            <p:nvPr/>
          </p:nvSpPr>
          <p:spPr>
            <a:xfrm>
              <a:off x="4098832"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3" name="Straight Connector 152"/>
            <p:cNvCxnSpPr/>
            <p:nvPr/>
          </p:nvCxnSpPr>
          <p:spPr>
            <a:xfrm flipH="1">
              <a:off x="4005647" y="4205917"/>
              <a:ext cx="220488"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154" name="TextBox 153"/>
          <p:cNvSpPr txBox="1"/>
          <p:nvPr/>
        </p:nvSpPr>
        <p:spPr>
          <a:xfrm rot="16200000">
            <a:off x="5143929" y="5078703"/>
            <a:ext cx="1095822" cy="400110"/>
          </a:xfrm>
          <a:prstGeom prst="rect">
            <a:avLst/>
          </a:prstGeom>
          <a:noFill/>
        </p:spPr>
        <p:txBody>
          <a:bodyPr wrap="square" rtlCol="0">
            <a:spAutoFit/>
          </a:bodyPr>
          <a:lstStyle/>
          <a:p>
            <a:pPr algn="ctr"/>
            <a:r>
              <a:rPr lang="en-US" sz="1000" dirty="0" smtClean="0"/>
              <a:t>FRAME OVERLAP (CC3)</a:t>
            </a:r>
            <a:endParaRPr lang="en-US" sz="1000" dirty="0"/>
          </a:p>
        </p:txBody>
      </p:sp>
      <p:sp>
        <p:nvSpPr>
          <p:cNvPr id="155" name="TextBox 154"/>
          <p:cNvSpPr txBox="1"/>
          <p:nvPr/>
        </p:nvSpPr>
        <p:spPr>
          <a:xfrm rot="16200000">
            <a:off x="5223538" y="6256749"/>
            <a:ext cx="830729" cy="246221"/>
          </a:xfrm>
          <a:prstGeom prst="rect">
            <a:avLst/>
          </a:prstGeom>
          <a:noFill/>
        </p:spPr>
        <p:txBody>
          <a:bodyPr wrap="square" rtlCol="0">
            <a:spAutoFit/>
          </a:bodyPr>
          <a:lstStyle/>
          <a:p>
            <a:r>
              <a:rPr lang="en-US" sz="1000" dirty="0" smtClean="0"/>
              <a:t>14Hz, D1280</a:t>
            </a:r>
            <a:endParaRPr lang="en-US" sz="1000" dirty="0"/>
          </a:p>
        </p:txBody>
      </p:sp>
      <p:grpSp>
        <p:nvGrpSpPr>
          <p:cNvPr id="159" name="Group 158"/>
          <p:cNvGrpSpPr/>
          <p:nvPr/>
        </p:nvGrpSpPr>
        <p:grpSpPr>
          <a:xfrm>
            <a:off x="910808" y="2183583"/>
            <a:ext cx="1024487" cy="621389"/>
            <a:chOff x="5371903" y="3609980"/>
            <a:chExt cx="1112307" cy="621389"/>
          </a:xfrm>
        </p:grpSpPr>
        <p:sp>
          <p:nvSpPr>
            <p:cNvPr id="160" name="TextBox 159"/>
            <p:cNvSpPr txBox="1"/>
            <p:nvPr/>
          </p:nvSpPr>
          <p:spPr>
            <a:xfrm rot="16200000">
              <a:off x="5277357" y="3737852"/>
              <a:ext cx="489655" cy="233912"/>
            </a:xfrm>
            <a:prstGeom prst="rect">
              <a:avLst/>
            </a:prstGeom>
            <a:noFill/>
            <a:ln>
              <a:noFill/>
            </a:ln>
          </p:spPr>
          <p:txBody>
            <a:bodyPr wrap="square" rtlCol="0">
              <a:spAutoFit/>
            </a:bodyPr>
            <a:lstStyle/>
            <a:p>
              <a:endParaRPr lang="en-US" sz="800" dirty="0"/>
            </a:p>
          </p:txBody>
        </p:sp>
        <p:cxnSp>
          <p:nvCxnSpPr>
            <p:cNvPr id="161" name="Straight Connector 160"/>
            <p:cNvCxnSpPr/>
            <p:nvPr/>
          </p:nvCxnSpPr>
          <p:spPr>
            <a:xfrm flipV="1">
              <a:off x="5371903" y="4102807"/>
              <a:ext cx="1112307" cy="852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flipV="1">
              <a:off x="6484209" y="3986624"/>
              <a:ext cx="0" cy="24474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flipV="1">
              <a:off x="5371903" y="3980434"/>
              <a:ext cx="0" cy="24474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167" name="Rectangle 166"/>
          <p:cNvSpPr/>
          <p:nvPr/>
        </p:nvSpPr>
        <p:spPr>
          <a:xfrm>
            <a:off x="306844" y="615527"/>
            <a:ext cx="4324351" cy="3588612"/>
          </a:xfrm>
          <a:prstGeom prst="rect">
            <a:avLst/>
          </a:prstGeom>
          <a:noFill/>
          <a:ln>
            <a:solidFill>
              <a:schemeClr val="tx1">
                <a:lumMod val="75000"/>
                <a:lumOff val="25000"/>
              </a:schemeClr>
            </a:solidFill>
            <a:prstDash val="sysDash"/>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68" name="TextBox 167"/>
          <p:cNvSpPr txBox="1"/>
          <p:nvPr/>
        </p:nvSpPr>
        <p:spPr>
          <a:xfrm>
            <a:off x="2262585" y="615535"/>
            <a:ext cx="1774845" cy="246221"/>
          </a:xfrm>
          <a:prstGeom prst="rect">
            <a:avLst/>
          </a:prstGeom>
          <a:noFill/>
        </p:spPr>
        <p:txBody>
          <a:bodyPr wrap="none" rtlCol="0">
            <a:spAutoFit/>
          </a:bodyPr>
          <a:lstStyle/>
          <a:p>
            <a:r>
              <a:rPr lang="en-US" sz="1000" dirty="0" smtClean="0"/>
              <a:t>EQUIPT ACCESS CLASS : BLACK</a:t>
            </a:r>
            <a:endParaRPr lang="en-US" sz="1000" dirty="0"/>
          </a:p>
        </p:txBody>
      </p:sp>
      <p:sp>
        <p:nvSpPr>
          <p:cNvPr id="169" name="Rectangle 168"/>
          <p:cNvSpPr/>
          <p:nvPr/>
        </p:nvSpPr>
        <p:spPr>
          <a:xfrm>
            <a:off x="4775394" y="615535"/>
            <a:ext cx="4207031" cy="3588613"/>
          </a:xfrm>
          <a:prstGeom prst="rect">
            <a:avLst/>
          </a:prstGeom>
          <a:noFill/>
          <a:ln>
            <a:solidFill>
              <a:schemeClr val="tx1">
                <a:lumMod val="75000"/>
                <a:lumOff val="25000"/>
              </a:schemeClr>
            </a:solidFill>
            <a:prstDash val="sysDash"/>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nvGrpSpPr>
          <p:cNvPr id="170" name="Group 169"/>
          <p:cNvGrpSpPr/>
          <p:nvPr/>
        </p:nvGrpSpPr>
        <p:grpSpPr>
          <a:xfrm>
            <a:off x="3535916" y="2542731"/>
            <a:ext cx="2005198" cy="250935"/>
            <a:chOff x="5371903" y="3980434"/>
            <a:chExt cx="1112307" cy="250935"/>
          </a:xfrm>
        </p:grpSpPr>
        <p:cxnSp>
          <p:nvCxnSpPr>
            <p:cNvPr id="172" name="Straight Connector 171"/>
            <p:cNvCxnSpPr/>
            <p:nvPr/>
          </p:nvCxnSpPr>
          <p:spPr>
            <a:xfrm flipV="1">
              <a:off x="5371903" y="4102807"/>
              <a:ext cx="1112307" cy="852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flipV="1">
              <a:off x="6484209" y="3986624"/>
              <a:ext cx="0" cy="24474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flipV="1">
              <a:off x="5371903" y="3980434"/>
              <a:ext cx="0" cy="24474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176" name="Group 175"/>
          <p:cNvGrpSpPr/>
          <p:nvPr/>
        </p:nvGrpSpPr>
        <p:grpSpPr>
          <a:xfrm>
            <a:off x="6005609" y="2537732"/>
            <a:ext cx="3486987" cy="250935"/>
            <a:chOff x="5371903" y="3980434"/>
            <a:chExt cx="1112307" cy="250935"/>
          </a:xfrm>
        </p:grpSpPr>
        <p:cxnSp>
          <p:nvCxnSpPr>
            <p:cNvPr id="178" name="Straight Connector 177"/>
            <p:cNvCxnSpPr/>
            <p:nvPr/>
          </p:nvCxnSpPr>
          <p:spPr>
            <a:xfrm flipV="1">
              <a:off x="5371903" y="4102807"/>
              <a:ext cx="1112307" cy="852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flipV="1">
              <a:off x="6484209" y="3986624"/>
              <a:ext cx="0" cy="24474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flipV="1">
              <a:off x="5371903" y="3980434"/>
              <a:ext cx="0" cy="24474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134" name="Group 133"/>
          <p:cNvGrpSpPr/>
          <p:nvPr/>
        </p:nvGrpSpPr>
        <p:grpSpPr>
          <a:xfrm rot="10800000">
            <a:off x="2983360" y="2551029"/>
            <a:ext cx="871153" cy="1478795"/>
            <a:chOff x="3477867" y="3320628"/>
            <a:chExt cx="804141" cy="1627740"/>
          </a:xfrm>
        </p:grpSpPr>
        <p:cxnSp>
          <p:nvCxnSpPr>
            <p:cNvPr id="135" name="Straight Connector 134"/>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6" name="Rectangle 135"/>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TextBox 136"/>
            <p:cNvSpPr txBox="1"/>
            <p:nvPr/>
          </p:nvSpPr>
          <p:spPr>
            <a:xfrm rot="16200000">
              <a:off x="3134662" y="3663833"/>
              <a:ext cx="885281" cy="198871"/>
            </a:xfrm>
            <a:prstGeom prst="rect">
              <a:avLst/>
            </a:prstGeom>
            <a:noFill/>
          </p:spPr>
          <p:txBody>
            <a:bodyPr wrap="square" rtlCol="0">
              <a:spAutoFit/>
            </a:bodyPr>
            <a:lstStyle/>
            <a:p>
              <a:r>
                <a:rPr lang="en-US" sz="800" dirty="0" smtClean="0"/>
                <a:t>PA-02 (DC)</a:t>
              </a:r>
              <a:endParaRPr lang="en-US" sz="800" dirty="0"/>
            </a:p>
          </p:txBody>
        </p:sp>
        <p:cxnSp>
          <p:nvCxnSpPr>
            <p:cNvPr id="138" name="Straight Connector 137"/>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3993515"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1" name="Rectangle 140"/>
            <p:cNvSpPr/>
            <p:nvPr/>
          </p:nvSpPr>
          <p:spPr>
            <a:xfrm>
              <a:off x="4098832"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2" name="Straight Connector 141"/>
            <p:cNvCxnSpPr/>
            <p:nvPr/>
          </p:nvCxnSpPr>
          <p:spPr>
            <a:xfrm flipH="1">
              <a:off x="4005647" y="4205917"/>
              <a:ext cx="220488"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181" name="TextBox 180"/>
          <p:cNvSpPr txBox="1"/>
          <p:nvPr/>
        </p:nvSpPr>
        <p:spPr>
          <a:xfrm>
            <a:off x="5334914" y="639279"/>
            <a:ext cx="1646605" cy="246221"/>
          </a:xfrm>
          <a:prstGeom prst="rect">
            <a:avLst/>
          </a:prstGeom>
          <a:noFill/>
        </p:spPr>
        <p:txBody>
          <a:bodyPr wrap="none" rtlCol="0">
            <a:spAutoFit/>
          </a:bodyPr>
          <a:lstStyle/>
          <a:p>
            <a:r>
              <a:rPr lang="en-US" sz="1000" dirty="0" smtClean="0"/>
              <a:t>EQUIPT ACCESS CLASS : TBD</a:t>
            </a:r>
            <a:endParaRPr lang="en-US" sz="1000" dirty="0"/>
          </a:p>
        </p:txBody>
      </p:sp>
    </p:spTree>
    <p:extLst>
      <p:ext uri="{BB962C8B-B14F-4D97-AF65-F5344CB8AC3E}">
        <p14:creationId xmlns:p14="http://schemas.microsoft.com/office/powerpoint/2010/main" val="79718625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Rectangle 276"/>
          <p:cNvSpPr/>
          <p:nvPr/>
        </p:nvSpPr>
        <p:spPr>
          <a:xfrm>
            <a:off x="7454630" y="980279"/>
            <a:ext cx="648701" cy="2027481"/>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76" name="Rectangle 275"/>
          <p:cNvSpPr/>
          <p:nvPr/>
        </p:nvSpPr>
        <p:spPr>
          <a:xfrm>
            <a:off x="6640836" y="1017448"/>
            <a:ext cx="648701" cy="2027481"/>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75" name="Rectangle 274"/>
          <p:cNvSpPr/>
          <p:nvPr/>
        </p:nvSpPr>
        <p:spPr>
          <a:xfrm>
            <a:off x="5887266" y="1010413"/>
            <a:ext cx="648701" cy="2027481"/>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74" name="Rectangle 273"/>
          <p:cNvSpPr/>
          <p:nvPr/>
        </p:nvSpPr>
        <p:spPr>
          <a:xfrm>
            <a:off x="5034250" y="993745"/>
            <a:ext cx="648701" cy="2027481"/>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73" name="Rectangle 272"/>
          <p:cNvSpPr/>
          <p:nvPr/>
        </p:nvSpPr>
        <p:spPr>
          <a:xfrm>
            <a:off x="4130543" y="1002133"/>
            <a:ext cx="648701" cy="2027481"/>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72" name="Rectangle 271"/>
          <p:cNvSpPr/>
          <p:nvPr/>
        </p:nvSpPr>
        <p:spPr>
          <a:xfrm>
            <a:off x="1927697" y="1849578"/>
            <a:ext cx="2135597" cy="1188327"/>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69" name="Rectangle 168"/>
          <p:cNvSpPr/>
          <p:nvPr/>
        </p:nvSpPr>
        <p:spPr>
          <a:xfrm>
            <a:off x="118989" y="908720"/>
            <a:ext cx="5657582" cy="2232247"/>
          </a:xfrm>
          <a:prstGeom prst="rect">
            <a:avLst/>
          </a:prstGeom>
          <a:solidFill>
            <a:schemeClr val="bg1">
              <a:lumMod val="85000"/>
              <a:alpha val="36000"/>
            </a:schemeClr>
          </a:solidFill>
          <a:ln>
            <a:solidFill>
              <a:schemeClr val="tx1">
                <a:lumMod val="85000"/>
                <a:lumOff val="1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3" name="Straight Connector 2"/>
          <p:cNvCxnSpPr/>
          <p:nvPr/>
        </p:nvCxnSpPr>
        <p:spPr>
          <a:xfrm flipV="1">
            <a:off x="148402" y="2459327"/>
            <a:ext cx="9050753" cy="48054"/>
          </a:xfrm>
          <a:prstGeom prst="line">
            <a:avLst/>
          </a:prstGeom>
          <a:ln w="12700">
            <a:solidFill>
              <a:srgbClr val="FF0000"/>
            </a:solidFill>
            <a:prstDash val="lgDashDot"/>
          </a:ln>
        </p:spPr>
        <p:style>
          <a:lnRef idx="2">
            <a:schemeClr val="accent1"/>
          </a:lnRef>
          <a:fillRef idx="0">
            <a:schemeClr val="accent1"/>
          </a:fillRef>
          <a:effectRef idx="1">
            <a:schemeClr val="accent1"/>
          </a:effectRef>
          <a:fontRef idx="minor">
            <a:schemeClr val="tx1"/>
          </a:fontRef>
        </p:style>
      </p:cxnSp>
      <p:sp>
        <p:nvSpPr>
          <p:cNvPr id="5" name="Sun 4"/>
          <p:cNvSpPr/>
          <p:nvPr/>
        </p:nvSpPr>
        <p:spPr>
          <a:xfrm>
            <a:off x="9199155" y="2346057"/>
            <a:ext cx="245419" cy="226540"/>
          </a:xfrm>
          <a:prstGeom prst="sun">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156233" y="1744956"/>
            <a:ext cx="358275" cy="1202212"/>
            <a:chOff x="5284417" y="3344439"/>
            <a:chExt cx="1199793" cy="1202212"/>
          </a:xfrm>
        </p:grpSpPr>
        <p:sp>
          <p:nvSpPr>
            <p:cNvPr id="23" name="TextBox 22"/>
            <p:cNvSpPr txBox="1"/>
            <p:nvPr/>
          </p:nvSpPr>
          <p:spPr>
            <a:xfrm rot="16200000">
              <a:off x="5267561" y="3361295"/>
              <a:ext cx="755193" cy="721481"/>
            </a:xfrm>
            <a:prstGeom prst="rect">
              <a:avLst/>
            </a:prstGeom>
            <a:noFill/>
          </p:spPr>
          <p:txBody>
            <a:bodyPr wrap="square" rtlCol="0">
              <a:spAutoFit/>
            </a:bodyPr>
            <a:lstStyle/>
            <a:p>
              <a:r>
                <a:rPr lang="en-US" sz="800" dirty="0" smtClean="0"/>
                <a:t>BEAM PORT</a:t>
              </a:r>
              <a:endParaRPr lang="en-US" sz="800" dirty="0"/>
            </a:p>
          </p:txBody>
        </p:sp>
        <p:cxnSp>
          <p:nvCxnSpPr>
            <p:cNvPr id="24" name="Straight Connector 23"/>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371903" y="3736086"/>
              <a:ext cx="0" cy="8105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8" name="TextBox 47"/>
          <p:cNvSpPr txBox="1"/>
          <p:nvPr/>
        </p:nvSpPr>
        <p:spPr>
          <a:xfrm>
            <a:off x="168715" y="3482736"/>
            <a:ext cx="9691340" cy="461665"/>
          </a:xfrm>
          <a:prstGeom prst="rect">
            <a:avLst/>
          </a:prstGeom>
          <a:noFill/>
        </p:spPr>
        <p:txBody>
          <a:bodyPr wrap="square" rtlCol="0">
            <a:spAutoFit/>
          </a:bodyPr>
          <a:lstStyle/>
          <a:p>
            <a:r>
              <a:rPr lang="en-US" sz="1200" dirty="0" smtClean="0"/>
              <a:t> #      1-2       3-4	  5                     6-7         8-9	            10-11	          12-13 	          14-15	   16-17	18-19                            		 </a:t>
            </a:r>
            <a:endParaRPr lang="en-US" sz="1200" dirty="0"/>
          </a:p>
        </p:txBody>
      </p:sp>
      <p:sp>
        <p:nvSpPr>
          <p:cNvPr id="49" name="TextBox 48"/>
          <p:cNvSpPr txBox="1"/>
          <p:nvPr/>
        </p:nvSpPr>
        <p:spPr>
          <a:xfrm rot="16200000">
            <a:off x="1562221" y="4368891"/>
            <a:ext cx="1454225" cy="276999"/>
          </a:xfrm>
          <a:prstGeom prst="rect">
            <a:avLst/>
          </a:prstGeom>
          <a:noFill/>
        </p:spPr>
        <p:txBody>
          <a:bodyPr wrap="square" rtlCol="0">
            <a:spAutoFit/>
          </a:bodyPr>
          <a:lstStyle/>
          <a:p>
            <a:pPr algn="ctr"/>
            <a:r>
              <a:rPr lang="en-US" sz="1200" dirty="0" smtClean="0"/>
              <a:t>PPS</a:t>
            </a:r>
            <a:endParaRPr lang="en-US" sz="1200" dirty="0"/>
          </a:p>
        </p:txBody>
      </p:sp>
      <p:sp>
        <p:nvSpPr>
          <p:cNvPr id="50" name="TextBox 49"/>
          <p:cNvSpPr txBox="1"/>
          <p:nvPr/>
        </p:nvSpPr>
        <p:spPr>
          <a:xfrm rot="16200000">
            <a:off x="-360766" y="4251024"/>
            <a:ext cx="1459073" cy="369332"/>
          </a:xfrm>
          <a:prstGeom prst="rect">
            <a:avLst/>
          </a:prstGeom>
          <a:noFill/>
        </p:spPr>
        <p:txBody>
          <a:bodyPr wrap="square" rtlCol="0">
            <a:spAutoFit/>
          </a:bodyPr>
          <a:lstStyle/>
          <a:p>
            <a:pPr algn="ctr"/>
            <a:r>
              <a:rPr lang="en-US" dirty="0" smtClean="0"/>
              <a:t>FUNCTION</a:t>
            </a:r>
            <a:endParaRPr lang="en-US" dirty="0"/>
          </a:p>
        </p:txBody>
      </p:sp>
      <p:sp>
        <p:nvSpPr>
          <p:cNvPr id="51" name="Rectangle 50"/>
          <p:cNvSpPr/>
          <p:nvPr/>
        </p:nvSpPr>
        <p:spPr>
          <a:xfrm>
            <a:off x="168715" y="3767440"/>
            <a:ext cx="9691340" cy="146706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168715" y="3475039"/>
            <a:ext cx="9691340" cy="2923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172120" y="5250912"/>
            <a:ext cx="9691340" cy="146706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rot="16200000">
            <a:off x="-350512" y="5803770"/>
            <a:ext cx="1459073" cy="369332"/>
          </a:xfrm>
          <a:prstGeom prst="rect">
            <a:avLst/>
          </a:prstGeom>
          <a:noFill/>
        </p:spPr>
        <p:txBody>
          <a:bodyPr wrap="square" rtlCol="0">
            <a:spAutoFit/>
          </a:bodyPr>
          <a:lstStyle/>
          <a:p>
            <a:pPr algn="ctr"/>
            <a:r>
              <a:rPr lang="en-US" dirty="0" smtClean="0"/>
              <a:t>NOTES</a:t>
            </a:r>
          </a:p>
        </p:txBody>
      </p:sp>
      <p:sp>
        <p:nvSpPr>
          <p:cNvPr id="56" name="TextBox 55"/>
          <p:cNvSpPr txBox="1"/>
          <p:nvPr/>
        </p:nvSpPr>
        <p:spPr>
          <a:xfrm>
            <a:off x="223115" y="180382"/>
            <a:ext cx="1012867" cy="369332"/>
          </a:xfrm>
          <a:prstGeom prst="rect">
            <a:avLst/>
          </a:prstGeom>
          <a:solidFill>
            <a:schemeClr val="bg1">
              <a:lumMod val="85000"/>
            </a:schemeClr>
          </a:solidFill>
        </p:spPr>
        <p:txBody>
          <a:bodyPr wrap="none" rtlCol="0">
            <a:spAutoFit/>
          </a:bodyPr>
          <a:lstStyle/>
          <a:p>
            <a:r>
              <a:rPr lang="en-US" dirty="0" smtClean="0"/>
              <a:t>IM-ODIN</a:t>
            </a:r>
            <a:endParaRPr lang="en-US" dirty="0"/>
          </a:p>
        </p:txBody>
      </p:sp>
      <p:sp>
        <p:nvSpPr>
          <p:cNvPr id="162" name="Rectangle 161"/>
          <p:cNvSpPr/>
          <p:nvPr/>
        </p:nvSpPr>
        <p:spPr>
          <a:xfrm>
            <a:off x="395115" y="1856608"/>
            <a:ext cx="944123" cy="1188327"/>
          </a:xfrm>
          <a:prstGeom prst="rect">
            <a:avLst/>
          </a:prstGeom>
          <a:gradFill flip="none" rotWithShape="1">
            <a:gsLst>
              <a:gs pos="0">
                <a:schemeClr val="accent3">
                  <a:tint val="100000"/>
                  <a:shade val="100000"/>
                  <a:satMod val="130000"/>
                  <a:alpha val="36000"/>
                </a:schemeClr>
              </a:gs>
              <a:gs pos="100000">
                <a:schemeClr val="accent3">
                  <a:tint val="50000"/>
                  <a:shade val="100000"/>
                  <a:satMod val="350000"/>
                  <a:alpha val="3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65" name="TextBox 164"/>
          <p:cNvSpPr txBox="1"/>
          <p:nvPr/>
        </p:nvSpPr>
        <p:spPr>
          <a:xfrm rot="16200000">
            <a:off x="1814754" y="5865194"/>
            <a:ext cx="899179" cy="276999"/>
          </a:xfrm>
          <a:prstGeom prst="rect">
            <a:avLst/>
          </a:prstGeom>
          <a:noFill/>
        </p:spPr>
        <p:txBody>
          <a:bodyPr wrap="none" rtlCol="0">
            <a:spAutoFit/>
          </a:bodyPr>
          <a:lstStyle/>
          <a:p>
            <a:r>
              <a:rPr lang="en-US" sz="1200" dirty="0" smtClean="0"/>
              <a:t>28Hz, D700</a:t>
            </a:r>
            <a:endParaRPr lang="en-US" sz="1200" dirty="0"/>
          </a:p>
        </p:txBody>
      </p:sp>
      <p:sp>
        <p:nvSpPr>
          <p:cNvPr id="176" name="Rectangle 175"/>
          <p:cNvSpPr/>
          <p:nvPr/>
        </p:nvSpPr>
        <p:spPr>
          <a:xfrm>
            <a:off x="168715" y="3182654"/>
            <a:ext cx="9691340" cy="2923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TextBox 176"/>
          <p:cNvSpPr txBox="1"/>
          <p:nvPr/>
        </p:nvSpPr>
        <p:spPr>
          <a:xfrm>
            <a:off x="203826" y="3165438"/>
            <a:ext cx="9691340" cy="276999"/>
          </a:xfrm>
          <a:prstGeom prst="rect">
            <a:avLst/>
          </a:prstGeom>
          <a:noFill/>
        </p:spPr>
        <p:txBody>
          <a:bodyPr wrap="square" rtlCol="0">
            <a:spAutoFit/>
          </a:bodyPr>
          <a:lstStyle/>
          <a:p>
            <a:r>
              <a:rPr lang="en-US" sz="1200" dirty="0" smtClean="0"/>
              <a:t>L       6,5      7	       9,25	</a:t>
            </a:r>
            <a:r>
              <a:rPr lang="en-US" sz="1200" dirty="0"/>
              <a:t> </a:t>
            </a:r>
            <a:r>
              <a:rPr lang="en-US" sz="1200" dirty="0" smtClean="0"/>
              <a:t> 10              11               12                    16	             20	          30	     40	60</a:t>
            </a:r>
            <a:endParaRPr lang="en-US" sz="1200" dirty="0"/>
          </a:p>
        </p:txBody>
      </p:sp>
      <p:grpSp>
        <p:nvGrpSpPr>
          <p:cNvPr id="43" name="Group 42"/>
          <p:cNvGrpSpPr/>
          <p:nvPr/>
        </p:nvGrpSpPr>
        <p:grpSpPr>
          <a:xfrm>
            <a:off x="4153710" y="375341"/>
            <a:ext cx="625528" cy="2229250"/>
            <a:chOff x="3704598" y="2719118"/>
            <a:chExt cx="577410" cy="2229250"/>
          </a:xfrm>
        </p:grpSpPr>
        <p:cxnSp>
          <p:nvCxnSpPr>
            <p:cNvPr id="44" name="Straight Connector 43"/>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rot="16200000">
              <a:off x="3643071" y="2972107"/>
              <a:ext cx="704850" cy="198871"/>
            </a:xfrm>
            <a:prstGeom prst="rect">
              <a:avLst/>
            </a:prstGeom>
            <a:noFill/>
          </p:spPr>
          <p:txBody>
            <a:bodyPr wrap="square" rtlCol="0">
              <a:spAutoFit/>
            </a:bodyPr>
            <a:lstStyle/>
            <a:p>
              <a:r>
                <a:rPr lang="en-US" sz="800" dirty="0" smtClean="0"/>
                <a:t>2PA-02 (FTF)</a:t>
              </a:r>
              <a:endParaRPr lang="en-US" sz="800" dirty="0"/>
            </a:p>
          </p:txBody>
        </p:sp>
        <p:cxnSp>
          <p:nvCxnSpPr>
            <p:cNvPr id="53" name="Straight Connector 52"/>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964328" y="3475537"/>
              <a:ext cx="0" cy="140308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039697"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3704598"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4098832"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Connector 63"/>
            <p:cNvCxnSpPr/>
            <p:nvPr/>
          </p:nvCxnSpPr>
          <p:spPr>
            <a:xfrm flipH="1">
              <a:off x="3796663" y="4205918"/>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4040174" y="420591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66" name="TextBox 65"/>
          <p:cNvSpPr txBox="1"/>
          <p:nvPr/>
        </p:nvSpPr>
        <p:spPr>
          <a:xfrm rot="16200000">
            <a:off x="2327028" y="4368891"/>
            <a:ext cx="1454225" cy="276999"/>
          </a:xfrm>
          <a:prstGeom prst="rect">
            <a:avLst/>
          </a:prstGeom>
          <a:noFill/>
        </p:spPr>
        <p:txBody>
          <a:bodyPr wrap="square" rtlCol="0">
            <a:spAutoFit/>
          </a:bodyPr>
          <a:lstStyle/>
          <a:p>
            <a:pPr algn="ctr"/>
            <a:r>
              <a:rPr lang="en-US" sz="1200" dirty="0" smtClean="0"/>
              <a:t>BAND WIDTH</a:t>
            </a:r>
            <a:endParaRPr lang="en-US" sz="1200" dirty="0"/>
          </a:p>
        </p:txBody>
      </p:sp>
      <p:grpSp>
        <p:nvGrpSpPr>
          <p:cNvPr id="69" name="Group 68"/>
          <p:cNvGrpSpPr/>
          <p:nvPr/>
        </p:nvGrpSpPr>
        <p:grpSpPr>
          <a:xfrm>
            <a:off x="7162829" y="1968924"/>
            <a:ext cx="395229" cy="621393"/>
            <a:chOff x="5161736" y="3609976"/>
            <a:chExt cx="1322474" cy="621393"/>
          </a:xfrm>
        </p:grpSpPr>
        <p:sp>
          <p:nvSpPr>
            <p:cNvPr id="70" name="TextBox 69"/>
            <p:cNvSpPr txBox="1"/>
            <p:nvPr/>
          </p:nvSpPr>
          <p:spPr>
            <a:xfrm rot="16200000">
              <a:off x="5277356" y="3494356"/>
              <a:ext cx="489655" cy="720896"/>
            </a:xfrm>
            <a:prstGeom prst="rect">
              <a:avLst/>
            </a:prstGeom>
            <a:noFill/>
          </p:spPr>
          <p:txBody>
            <a:bodyPr wrap="square" rtlCol="0">
              <a:spAutoFit/>
            </a:bodyPr>
            <a:lstStyle/>
            <a:p>
              <a:r>
                <a:rPr lang="en-US" sz="800" dirty="0" smtClean="0"/>
                <a:t>GUIDE</a:t>
              </a:r>
              <a:endParaRPr lang="en-US" sz="800" dirty="0"/>
            </a:p>
          </p:txBody>
        </p:sp>
        <p:cxnSp>
          <p:nvCxnSpPr>
            <p:cNvPr id="71" name="Straight Connector 70"/>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1339578" y="1994017"/>
            <a:ext cx="516339" cy="621394"/>
            <a:chOff x="5268570" y="3609975"/>
            <a:chExt cx="1215640" cy="621394"/>
          </a:xfrm>
        </p:grpSpPr>
        <p:sp>
          <p:nvSpPr>
            <p:cNvPr id="75" name="TextBox 74"/>
            <p:cNvSpPr txBox="1"/>
            <p:nvPr/>
          </p:nvSpPr>
          <p:spPr>
            <a:xfrm rot="16200000">
              <a:off x="5277357" y="3601188"/>
              <a:ext cx="489655" cy="507229"/>
            </a:xfrm>
            <a:prstGeom prst="rect">
              <a:avLst/>
            </a:prstGeom>
            <a:noFill/>
          </p:spPr>
          <p:txBody>
            <a:bodyPr wrap="square" rtlCol="0">
              <a:spAutoFit/>
            </a:bodyPr>
            <a:lstStyle/>
            <a:p>
              <a:r>
                <a:rPr lang="en-US" sz="800" dirty="0" smtClean="0"/>
                <a:t>GUIDE</a:t>
              </a:r>
              <a:endParaRPr lang="en-US" sz="800" dirty="0"/>
            </a:p>
          </p:txBody>
        </p:sp>
        <p:cxnSp>
          <p:nvCxnSpPr>
            <p:cNvPr id="76" name="Straight Connector 75"/>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1" name="Group 90"/>
          <p:cNvGrpSpPr/>
          <p:nvPr/>
        </p:nvGrpSpPr>
        <p:grpSpPr>
          <a:xfrm>
            <a:off x="1907365" y="2003714"/>
            <a:ext cx="690838" cy="911226"/>
            <a:chOff x="3104357" y="2501627"/>
            <a:chExt cx="637697" cy="911226"/>
          </a:xfrm>
        </p:grpSpPr>
        <p:cxnSp>
          <p:nvCxnSpPr>
            <p:cNvPr id="92" name="Straight Connector 91"/>
            <p:cNvCxnSpPr/>
            <p:nvPr/>
          </p:nvCxnSpPr>
          <p:spPr>
            <a:xfrm flipV="1">
              <a:off x="3104357" y="287878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3163624" y="2886110"/>
              <a:ext cx="383314" cy="526743"/>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rot="16200000">
              <a:off x="3238420" y="2569955"/>
              <a:ext cx="449167" cy="312512"/>
            </a:xfrm>
            <a:prstGeom prst="rect">
              <a:avLst/>
            </a:prstGeom>
            <a:noFill/>
          </p:spPr>
          <p:txBody>
            <a:bodyPr wrap="square" rtlCol="0">
              <a:spAutoFit/>
            </a:bodyPr>
            <a:lstStyle/>
            <a:p>
              <a:r>
                <a:rPr lang="en-US" sz="800" dirty="0" smtClean="0"/>
                <a:t>PA-10 (</a:t>
              </a:r>
              <a:r>
                <a:rPr lang="en-US" sz="800" dirty="0" err="1" smtClean="0"/>
                <a:t>PPSc</a:t>
              </a:r>
              <a:r>
                <a:rPr lang="en-US" sz="800" dirty="0" smtClean="0"/>
                <a:t>)</a:t>
              </a:r>
              <a:endParaRPr lang="en-US" sz="1100" dirty="0"/>
            </a:p>
          </p:txBody>
        </p:sp>
        <p:cxnSp>
          <p:nvCxnSpPr>
            <p:cNvPr id="95" name="Straight Connector 94"/>
            <p:cNvCxnSpPr/>
            <p:nvPr/>
          </p:nvCxnSpPr>
          <p:spPr>
            <a:xfrm>
              <a:off x="3113021" y="3001157"/>
              <a:ext cx="481542"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3600716" y="2878785"/>
              <a:ext cx="0" cy="24474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Rectangle 96"/>
            <p:cNvSpPr/>
            <p:nvPr/>
          </p:nvSpPr>
          <p:spPr>
            <a:xfrm>
              <a:off x="3558878" y="3149329"/>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 name="Group 102"/>
          <p:cNvGrpSpPr/>
          <p:nvPr/>
        </p:nvGrpSpPr>
        <p:grpSpPr>
          <a:xfrm>
            <a:off x="2691871" y="1246631"/>
            <a:ext cx="625528" cy="1360617"/>
            <a:chOff x="3704121" y="3587750"/>
            <a:chExt cx="577410" cy="1360617"/>
          </a:xfrm>
        </p:grpSpPr>
        <p:cxnSp>
          <p:nvCxnSpPr>
            <p:cNvPr id="104" name="Straight Connector 103"/>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5" name="Rectangle 104"/>
            <p:cNvSpPr/>
            <p:nvPr/>
          </p:nvSpPr>
          <p:spPr>
            <a:xfrm>
              <a:off x="3904003" y="4292600"/>
              <a:ext cx="194352" cy="655767"/>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rot="16200000">
              <a:off x="3653217" y="3840739"/>
              <a:ext cx="704850" cy="198871"/>
            </a:xfrm>
            <a:prstGeom prst="rect">
              <a:avLst/>
            </a:prstGeom>
            <a:noFill/>
          </p:spPr>
          <p:txBody>
            <a:bodyPr wrap="square" rtlCol="0">
              <a:spAutoFit/>
            </a:bodyPr>
            <a:lstStyle/>
            <a:p>
              <a:r>
                <a:rPr lang="en-US" sz="800" dirty="0" smtClean="0"/>
                <a:t>2PA-02 (FTF)</a:t>
              </a:r>
              <a:endParaRPr lang="en-US" sz="800" dirty="0"/>
            </a:p>
          </p:txBody>
        </p:sp>
        <p:cxnSp>
          <p:nvCxnSpPr>
            <p:cNvPr id="107" name="Straight Connector 106"/>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V="1">
              <a:off x="3964328" y="43402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V="1">
              <a:off x="4046878" y="43402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3704121"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4098355"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3" name="Straight Connector 112"/>
            <p:cNvCxnSpPr/>
            <p:nvPr/>
          </p:nvCxnSpPr>
          <p:spPr>
            <a:xfrm flipH="1">
              <a:off x="3796186" y="4610359"/>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H="1">
              <a:off x="4039697" y="4610358"/>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115" name="Group 114"/>
          <p:cNvGrpSpPr/>
          <p:nvPr/>
        </p:nvGrpSpPr>
        <p:grpSpPr>
          <a:xfrm>
            <a:off x="3350765" y="1248200"/>
            <a:ext cx="625528" cy="1360617"/>
            <a:chOff x="3704121" y="3587750"/>
            <a:chExt cx="577410" cy="1360617"/>
          </a:xfrm>
        </p:grpSpPr>
        <p:cxnSp>
          <p:nvCxnSpPr>
            <p:cNvPr id="116" name="Straight Connector 115"/>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3904003" y="4292600"/>
              <a:ext cx="194352" cy="655767"/>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TextBox 117"/>
            <p:cNvSpPr txBox="1"/>
            <p:nvPr/>
          </p:nvSpPr>
          <p:spPr>
            <a:xfrm rot="16200000">
              <a:off x="3653217" y="3840739"/>
              <a:ext cx="704850" cy="198871"/>
            </a:xfrm>
            <a:prstGeom prst="rect">
              <a:avLst/>
            </a:prstGeom>
            <a:noFill/>
          </p:spPr>
          <p:txBody>
            <a:bodyPr wrap="square" rtlCol="0">
              <a:spAutoFit/>
            </a:bodyPr>
            <a:lstStyle/>
            <a:p>
              <a:r>
                <a:rPr lang="en-US" sz="800" dirty="0" smtClean="0"/>
                <a:t>2PA-02 (FTF)</a:t>
              </a:r>
              <a:endParaRPr lang="en-US" sz="800" dirty="0"/>
            </a:p>
          </p:txBody>
        </p:sp>
        <p:cxnSp>
          <p:nvCxnSpPr>
            <p:cNvPr id="119" name="Straight Connector 118"/>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V="1">
              <a:off x="3964328" y="43402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V="1">
              <a:off x="4046878" y="43402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3" name="Rectangle 122"/>
            <p:cNvSpPr/>
            <p:nvPr/>
          </p:nvSpPr>
          <p:spPr>
            <a:xfrm>
              <a:off x="3704121"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4098355"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5" name="Straight Connector 124"/>
            <p:cNvCxnSpPr/>
            <p:nvPr/>
          </p:nvCxnSpPr>
          <p:spPr>
            <a:xfrm flipH="1">
              <a:off x="3796186" y="4610359"/>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H="1">
              <a:off x="4039697" y="4610358"/>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127" name="Group 126"/>
          <p:cNvGrpSpPr/>
          <p:nvPr/>
        </p:nvGrpSpPr>
        <p:grpSpPr>
          <a:xfrm>
            <a:off x="413568" y="1253067"/>
            <a:ext cx="487316" cy="1776546"/>
            <a:chOff x="4956217" y="3684454"/>
            <a:chExt cx="449830" cy="1776546"/>
          </a:xfrm>
        </p:grpSpPr>
        <p:cxnSp>
          <p:nvCxnSpPr>
            <p:cNvPr id="128" name="Straight Connector 127"/>
            <p:cNvCxnSpPr/>
            <p:nvPr/>
          </p:nvCxnSpPr>
          <p:spPr>
            <a:xfrm flipV="1">
              <a:off x="5098757" y="4801188"/>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9" name="Rectangle 128"/>
            <p:cNvSpPr/>
            <p:nvPr/>
          </p:nvSpPr>
          <p:spPr>
            <a:xfrm>
              <a:off x="5156099" y="4390166"/>
              <a:ext cx="194352" cy="1070834"/>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TextBox 129"/>
            <p:cNvSpPr txBox="1"/>
            <p:nvPr/>
          </p:nvSpPr>
          <p:spPr>
            <a:xfrm rot="16200000">
              <a:off x="4900704" y="3937443"/>
              <a:ext cx="704850" cy="198871"/>
            </a:xfrm>
            <a:prstGeom prst="rect">
              <a:avLst/>
            </a:prstGeom>
            <a:noFill/>
          </p:spPr>
          <p:txBody>
            <a:bodyPr wrap="square" rtlCol="0">
              <a:spAutoFit/>
            </a:bodyPr>
            <a:lstStyle/>
            <a:p>
              <a:r>
                <a:rPr lang="en-US" sz="800" dirty="0" smtClean="0"/>
                <a:t>2PA-02 (UO)</a:t>
              </a:r>
              <a:endParaRPr lang="en-US" sz="800" dirty="0"/>
            </a:p>
          </p:txBody>
        </p:sp>
        <p:cxnSp>
          <p:nvCxnSpPr>
            <p:cNvPr id="131" name="Straight Connector 130"/>
            <p:cNvCxnSpPr/>
            <p:nvPr/>
          </p:nvCxnSpPr>
          <p:spPr>
            <a:xfrm>
              <a:off x="5107421" y="4923561"/>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flipV="1">
              <a:off x="5406047" y="4800407"/>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V="1">
              <a:off x="521642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34" name="Rectangle 133"/>
            <p:cNvSpPr/>
            <p:nvPr/>
          </p:nvSpPr>
          <p:spPr>
            <a:xfrm>
              <a:off x="4956217"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5" name="Straight Connector 134"/>
            <p:cNvCxnSpPr/>
            <p:nvPr/>
          </p:nvCxnSpPr>
          <p:spPr>
            <a:xfrm flipH="1">
              <a:off x="5048282" y="4707925"/>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136" name="Group 135"/>
            <p:cNvGrpSpPr/>
            <p:nvPr/>
          </p:nvGrpSpPr>
          <p:grpSpPr>
            <a:xfrm rot="10800000">
              <a:off x="5018476" y="4850070"/>
              <a:ext cx="241834" cy="551931"/>
              <a:chOff x="5291793" y="4437791"/>
              <a:chExt cx="241834" cy="551931"/>
            </a:xfrm>
          </p:grpSpPr>
          <p:cxnSp>
            <p:nvCxnSpPr>
              <p:cNvPr id="137" name="Straight Connector 136"/>
              <p:cNvCxnSpPr/>
              <p:nvPr/>
            </p:nvCxnSpPr>
            <p:spPr>
              <a:xfrm flipV="1">
                <a:off x="529897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38" name="Rectangle 137"/>
              <p:cNvSpPr/>
              <p:nvPr/>
            </p:nvSpPr>
            <p:spPr>
              <a:xfrm>
                <a:off x="5350451"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9" name="Straight Connector 138"/>
              <p:cNvCxnSpPr/>
              <p:nvPr/>
            </p:nvCxnSpPr>
            <p:spPr>
              <a:xfrm flipH="1">
                <a:off x="5291793" y="4707924"/>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grpSp>
        <p:nvGrpSpPr>
          <p:cNvPr id="140" name="Group 139"/>
          <p:cNvGrpSpPr/>
          <p:nvPr/>
        </p:nvGrpSpPr>
        <p:grpSpPr>
          <a:xfrm>
            <a:off x="851922" y="1251163"/>
            <a:ext cx="487316" cy="1776546"/>
            <a:chOff x="4956217" y="3684454"/>
            <a:chExt cx="449830" cy="1776546"/>
          </a:xfrm>
        </p:grpSpPr>
        <p:cxnSp>
          <p:nvCxnSpPr>
            <p:cNvPr id="141" name="Straight Connector 140"/>
            <p:cNvCxnSpPr/>
            <p:nvPr/>
          </p:nvCxnSpPr>
          <p:spPr>
            <a:xfrm flipV="1">
              <a:off x="5098757" y="4801188"/>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4" name="Rectangle 153"/>
            <p:cNvSpPr/>
            <p:nvPr/>
          </p:nvSpPr>
          <p:spPr>
            <a:xfrm>
              <a:off x="5156099" y="4390166"/>
              <a:ext cx="194352" cy="1070834"/>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TextBox 154"/>
            <p:cNvSpPr txBox="1"/>
            <p:nvPr/>
          </p:nvSpPr>
          <p:spPr>
            <a:xfrm rot="16200000">
              <a:off x="4900704" y="3937443"/>
              <a:ext cx="704850" cy="198871"/>
            </a:xfrm>
            <a:prstGeom prst="rect">
              <a:avLst/>
            </a:prstGeom>
            <a:noFill/>
          </p:spPr>
          <p:txBody>
            <a:bodyPr wrap="square" rtlCol="0">
              <a:spAutoFit/>
            </a:bodyPr>
            <a:lstStyle/>
            <a:p>
              <a:r>
                <a:rPr lang="en-US" sz="800" dirty="0" smtClean="0"/>
                <a:t>2PA-02 (UO)</a:t>
              </a:r>
              <a:endParaRPr lang="en-US" sz="800" dirty="0"/>
            </a:p>
          </p:txBody>
        </p:sp>
        <p:cxnSp>
          <p:nvCxnSpPr>
            <p:cNvPr id="156" name="Straight Connector 155"/>
            <p:cNvCxnSpPr/>
            <p:nvPr/>
          </p:nvCxnSpPr>
          <p:spPr>
            <a:xfrm>
              <a:off x="5107421" y="4923561"/>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flipV="1">
              <a:off x="5406047" y="4800407"/>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521642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59" name="Rectangle 158"/>
            <p:cNvSpPr/>
            <p:nvPr/>
          </p:nvSpPr>
          <p:spPr>
            <a:xfrm>
              <a:off x="4956217"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0" name="Straight Connector 159"/>
            <p:cNvCxnSpPr/>
            <p:nvPr/>
          </p:nvCxnSpPr>
          <p:spPr>
            <a:xfrm flipH="1">
              <a:off x="5048282" y="4707925"/>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161" name="Group 160"/>
            <p:cNvGrpSpPr/>
            <p:nvPr/>
          </p:nvGrpSpPr>
          <p:grpSpPr>
            <a:xfrm rot="10800000">
              <a:off x="5018476" y="4850070"/>
              <a:ext cx="241834" cy="551931"/>
              <a:chOff x="5291793" y="4437791"/>
              <a:chExt cx="241834" cy="551931"/>
            </a:xfrm>
          </p:grpSpPr>
          <p:cxnSp>
            <p:nvCxnSpPr>
              <p:cNvPr id="163" name="Straight Connector 162"/>
              <p:cNvCxnSpPr/>
              <p:nvPr/>
            </p:nvCxnSpPr>
            <p:spPr>
              <a:xfrm flipV="1">
                <a:off x="529897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4" name="Rectangle 163"/>
              <p:cNvSpPr/>
              <p:nvPr/>
            </p:nvSpPr>
            <p:spPr>
              <a:xfrm>
                <a:off x="5350451"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H="1">
                <a:off x="5291793" y="4707924"/>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sp>
        <p:nvSpPr>
          <p:cNvPr id="167" name="TextBox 166"/>
          <p:cNvSpPr txBox="1"/>
          <p:nvPr/>
        </p:nvSpPr>
        <p:spPr>
          <a:xfrm rot="16200000">
            <a:off x="-14037" y="4348350"/>
            <a:ext cx="1454225" cy="276999"/>
          </a:xfrm>
          <a:prstGeom prst="rect">
            <a:avLst/>
          </a:prstGeom>
          <a:noFill/>
        </p:spPr>
        <p:txBody>
          <a:bodyPr wrap="square" rtlCol="0">
            <a:spAutoFit/>
          </a:bodyPr>
          <a:lstStyle/>
          <a:p>
            <a:pPr algn="ctr"/>
            <a:r>
              <a:rPr lang="en-US" sz="1200" dirty="0" smtClean="0"/>
              <a:t>PULSE SHAPING</a:t>
            </a:r>
            <a:endParaRPr lang="en-US" sz="1200" dirty="0"/>
          </a:p>
        </p:txBody>
      </p:sp>
      <p:sp>
        <p:nvSpPr>
          <p:cNvPr id="168" name="TextBox 167"/>
          <p:cNvSpPr txBox="1"/>
          <p:nvPr/>
        </p:nvSpPr>
        <p:spPr>
          <a:xfrm rot="16200000">
            <a:off x="515746" y="4359387"/>
            <a:ext cx="1454225" cy="276999"/>
          </a:xfrm>
          <a:prstGeom prst="rect">
            <a:avLst/>
          </a:prstGeom>
          <a:noFill/>
        </p:spPr>
        <p:txBody>
          <a:bodyPr wrap="square" rtlCol="0">
            <a:spAutoFit/>
          </a:bodyPr>
          <a:lstStyle/>
          <a:p>
            <a:pPr algn="ctr"/>
            <a:r>
              <a:rPr lang="en-US" sz="1200" dirty="0" smtClean="0"/>
              <a:t>PULSE SHAPING</a:t>
            </a:r>
            <a:endParaRPr lang="en-US" sz="1200" dirty="0"/>
          </a:p>
        </p:txBody>
      </p:sp>
      <p:sp>
        <p:nvSpPr>
          <p:cNvPr id="170" name="TextBox 169"/>
          <p:cNvSpPr txBox="1"/>
          <p:nvPr/>
        </p:nvSpPr>
        <p:spPr>
          <a:xfrm rot="16200000">
            <a:off x="238625" y="5865194"/>
            <a:ext cx="899179" cy="276999"/>
          </a:xfrm>
          <a:prstGeom prst="rect">
            <a:avLst/>
          </a:prstGeom>
          <a:noFill/>
        </p:spPr>
        <p:txBody>
          <a:bodyPr wrap="none" rtlCol="0">
            <a:spAutoFit/>
          </a:bodyPr>
          <a:lstStyle/>
          <a:p>
            <a:r>
              <a:rPr lang="en-US" sz="1200" dirty="0" smtClean="0"/>
              <a:t>56Hz, D700</a:t>
            </a:r>
            <a:endParaRPr lang="en-US" sz="1200" dirty="0"/>
          </a:p>
        </p:txBody>
      </p:sp>
      <p:sp>
        <p:nvSpPr>
          <p:cNvPr id="172" name="TextBox 171"/>
          <p:cNvSpPr txBox="1"/>
          <p:nvPr/>
        </p:nvSpPr>
        <p:spPr>
          <a:xfrm rot="16200000">
            <a:off x="3046190" y="4339695"/>
            <a:ext cx="1454225" cy="276999"/>
          </a:xfrm>
          <a:prstGeom prst="rect">
            <a:avLst/>
          </a:prstGeom>
          <a:noFill/>
        </p:spPr>
        <p:txBody>
          <a:bodyPr wrap="square" rtlCol="0">
            <a:spAutoFit/>
          </a:bodyPr>
          <a:lstStyle/>
          <a:p>
            <a:pPr algn="ctr"/>
            <a:r>
              <a:rPr lang="en-US" sz="1200" dirty="0" smtClean="0"/>
              <a:t>BAND WIDTH</a:t>
            </a:r>
            <a:endParaRPr lang="en-US" sz="1200" dirty="0"/>
          </a:p>
        </p:txBody>
      </p:sp>
      <p:sp>
        <p:nvSpPr>
          <p:cNvPr id="173" name="TextBox 172"/>
          <p:cNvSpPr txBox="1"/>
          <p:nvPr/>
        </p:nvSpPr>
        <p:spPr>
          <a:xfrm rot="16200000">
            <a:off x="770441" y="5873870"/>
            <a:ext cx="899179" cy="276999"/>
          </a:xfrm>
          <a:prstGeom prst="rect">
            <a:avLst/>
          </a:prstGeom>
          <a:noFill/>
        </p:spPr>
        <p:txBody>
          <a:bodyPr wrap="none" rtlCol="0">
            <a:spAutoFit/>
          </a:bodyPr>
          <a:lstStyle/>
          <a:p>
            <a:r>
              <a:rPr lang="en-US" sz="1200" dirty="0" smtClean="0"/>
              <a:t>56Hz, D700</a:t>
            </a:r>
            <a:endParaRPr lang="en-US" sz="1200" dirty="0"/>
          </a:p>
        </p:txBody>
      </p:sp>
      <p:sp>
        <p:nvSpPr>
          <p:cNvPr id="174" name="TextBox 173"/>
          <p:cNvSpPr txBox="1"/>
          <p:nvPr/>
        </p:nvSpPr>
        <p:spPr>
          <a:xfrm rot="16200000">
            <a:off x="2446075" y="5865194"/>
            <a:ext cx="1140682" cy="276999"/>
          </a:xfrm>
          <a:prstGeom prst="rect">
            <a:avLst/>
          </a:prstGeom>
          <a:noFill/>
        </p:spPr>
        <p:txBody>
          <a:bodyPr wrap="none" rtlCol="0">
            <a:spAutoFit/>
          </a:bodyPr>
          <a:lstStyle/>
          <a:p>
            <a:r>
              <a:rPr lang="en-US" sz="1200" dirty="0" smtClean="0"/>
              <a:t>3,5-14Hz, D700</a:t>
            </a:r>
            <a:endParaRPr lang="en-US" sz="1200" dirty="0"/>
          </a:p>
        </p:txBody>
      </p:sp>
      <p:sp>
        <p:nvSpPr>
          <p:cNvPr id="175" name="TextBox 174"/>
          <p:cNvSpPr txBox="1"/>
          <p:nvPr/>
        </p:nvSpPr>
        <p:spPr>
          <a:xfrm rot="16200000">
            <a:off x="3216194" y="5865194"/>
            <a:ext cx="1140682" cy="276999"/>
          </a:xfrm>
          <a:prstGeom prst="rect">
            <a:avLst/>
          </a:prstGeom>
          <a:noFill/>
        </p:spPr>
        <p:txBody>
          <a:bodyPr wrap="none" rtlCol="0">
            <a:spAutoFit/>
          </a:bodyPr>
          <a:lstStyle/>
          <a:p>
            <a:r>
              <a:rPr lang="en-US" sz="1200" dirty="0" smtClean="0"/>
              <a:t>3,5-14Hz, D700</a:t>
            </a:r>
            <a:endParaRPr lang="en-US" sz="1200" dirty="0"/>
          </a:p>
        </p:txBody>
      </p:sp>
      <p:grpSp>
        <p:nvGrpSpPr>
          <p:cNvPr id="178" name="Group 177"/>
          <p:cNvGrpSpPr/>
          <p:nvPr/>
        </p:nvGrpSpPr>
        <p:grpSpPr>
          <a:xfrm>
            <a:off x="5034243" y="363232"/>
            <a:ext cx="625528" cy="2229250"/>
            <a:chOff x="3704598" y="2719118"/>
            <a:chExt cx="577410" cy="2229250"/>
          </a:xfrm>
        </p:grpSpPr>
        <p:cxnSp>
          <p:nvCxnSpPr>
            <p:cNvPr id="179" name="Straight Connector 178"/>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0" name="Rectangle 179"/>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rot="16200000">
              <a:off x="3643071" y="2972107"/>
              <a:ext cx="704850" cy="198871"/>
            </a:xfrm>
            <a:prstGeom prst="rect">
              <a:avLst/>
            </a:prstGeom>
            <a:noFill/>
          </p:spPr>
          <p:txBody>
            <a:bodyPr wrap="square" rtlCol="0">
              <a:spAutoFit/>
            </a:bodyPr>
            <a:lstStyle/>
            <a:p>
              <a:r>
                <a:rPr lang="en-US" sz="800" dirty="0" smtClean="0"/>
                <a:t>2PA-02 (FTF)</a:t>
              </a:r>
              <a:endParaRPr lang="en-US" sz="800" dirty="0"/>
            </a:p>
          </p:txBody>
        </p:sp>
        <p:cxnSp>
          <p:nvCxnSpPr>
            <p:cNvPr id="182" name="Straight Connector 181"/>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3964328" y="3475537"/>
              <a:ext cx="0" cy="140308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4039697"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86" name="Rectangle 185"/>
            <p:cNvSpPr/>
            <p:nvPr/>
          </p:nvSpPr>
          <p:spPr>
            <a:xfrm>
              <a:off x="3704598"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Rectangle 186"/>
            <p:cNvSpPr/>
            <p:nvPr/>
          </p:nvSpPr>
          <p:spPr>
            <a:xfrm>
              <a:off x="4098832"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8" name="Straight Connector 187"/>
            <p:cNvCxnSpPr/>
            <p:nvPr/>
          </p:nvCxnSpPr>
          <p:spPr>
            <a:xfrm flipH="1">
              <a:off x="3796663" y="4205918"/>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flipH="1">
              <a:off x="4040174" y="420591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190" name="Group 189"/>
          <p:cNvGrpSpPr/>
          <p:nvPr/>
        </p:nvGrpSpPr>
        <p:grpSpPr>
          <a:xfrm>
            <a:off x="5887260" y="363232"/>
            <a:ext cx="625528" cy="2229250"/>
            <a:chOff x="3704598" y="2719118"/>
            <a:chExt cx="577410" cy="2229250"/>
          </a:xfrm>
        </p:grpSpPr>
        <p:cxnSp>
          <p:nvCxnSpPr>
            <p:cNvPr id="191" name="Straight Connector 190"/>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2" name="Rectangle 191"/>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TextBox 192"/>
            <p:cNvSpPr txBox="1"/>
            <p:nvPr/>
          </p:nvSpPr>
          <p:spPr>
            <a:xfrm rot="16200000">
              <a:off x="3643071" y="2972107"/>
              <a:ext cx="704850" cy="198871"/>
            </a:xfrm>
            <a:prstGeom prst="rect">
              <a:avLst/>
            </a:prstGeom>
            <a:noFill/>
          </p:spPr>
          <p:txBody>
            <a:bodyPr wrap="square" rtlCol="0">
              <a:spAutoFit/>
            </a:bodyPr>
            <a:lstStyle/>
            <a:p>
              <a:r>
                <a:rPr lang="en-US" sz="800" dirty="0" smtClean="0"/>
                <a:t>2PA-02 (FTF)</a:t>
              </a:r>
              <a:endParaRPr lang="en-US" sz="800" dirty="0"/>
            </a:p>
          </p:txBody>
        </p:sp>
        <p:cxnSp>
          <p:nvCxnSpPr>
            <p:cNvPr id="194" name="Straight Connector 193"/>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964328" y="3475537"/>
              <a:ext cx="0" cy="140308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4039697"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98" name="Rectangle 197"/>
            <p:cNvSpPr/>
            <p:nvPr/>
          </p:nvSpPr>
          <p:spPr>
            <a:xfrm>
              <a:off x="3704598"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p:cNvSpPr/>
            <p:nvPr/>
          </p:nvSpPr>
          <p:spPr>
            <a:xfrm>
              <a:off x="4098832"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0" name="Straight Connector 199"/>
            <p:cNvCxnSpPr/>
            <p:nvPr/>
          </p:nvCxnSpPr>
          <p:spPr>
            <a:xfrm flipH="1">
              <a:off x="3796663" y="4205918"/>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flipH="1">
              <a:off x="4040174" y="420591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202" name="Group 201"/>
          <p:cNvGrpSpPr/>
          <p:nvPr/>
        </p:nvGrpSpPr>
        <p:grpSpPr>
          <a:xfrm>
            <a:off x="6683807" y="358409"/>
            <a:ext cx="625528" cy="2229250"/>
            <a:chOff x="3704598" y="2719118"/>
            <a:chExt cx="577410" cy="2229250"/>
          </a:xfrm>
        </p:grpSpPr>
        <p:cxnSp>
          <p:nvCxnSpPr>
            <p:cNvPr id="203" name="Straight Connector 202"/>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4" name="Rectangle 203"/>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TextBox 204"/>
            <p:cNvSpPr txBox="1"/>
            <p:nvPr/>
          </p:nvSpPr>
          <p:spPr>
            <a:xfrm rot="16200000">
              <a:off x="3643071" y="2972107"/>
              <a:ext cx="704850" cy="198871"/>
            </a:xfrm>
            <a:prstGeom prst="rect">
              <a:avLst/>
            </a:prstGeom>
            <a:noFill/>
          </p:spPr>
          <p:txBody>
            <a:bodyPr wrap="square" rtlCol="0">
              <a:spAutoFit/>
            </a:bodyPr>
            <a:lstStyle/>
            <a:p>
              <a:r>
                <a:rPr lang="en-US" sz="800" dirty="0" smtClean="0"/>
                <a:t>2PA-02 (FTF)</a:t>
              </a:r>
              <a:endParaRPr lang="en-US" sz="800" dirty="0"/>
            </a:p>
          </p:txBody>
        </p:sp>
        <p:cxnSp>
          <p:nvCxnSpPr>
            <p:cNvPr id="206" name="Straight Connector 205"/>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a:off x="3964328" y="3475537"/>
              <a:ext cx="0" cy="140308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a:off x="4039697"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10" name="Rectangle 209"/>
            <p:cNvSpPr/>
            <p:nvPr/>
          </p:nvSpPr>
          <p:spPr>
            <a:xfrm>
              <a:off x="3704598"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Rectangle 210"/>
            <p:cNvSpPr/>
            <p:nvPr/>
          </p:nvSpPr>
          <p:spPr>
            <a:xfrm>
              <a:off x="4098832"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2" name="Straight Connector 211"/>
            <p:cNvCxnSpPr/>
            <p:nvPr/>
          </p:nvCxnSpPr>
          <p:spPr>
            <a:xfrm flipH="1">
              <a:off x="3796663" y="4205918"/>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flipH="1">
              <a:off x="4040174" y="420591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214" name="TextBox 213"/>
          <p:cNvSpPr txBox="1"/>
          <p:nvPr/>
        </p:nvSpPr>
        <p:spPr>
          <a:xfrm rot="16200000">
            <a:off x="3766775" y="4315855"/>
            <a:ext cx="1552706" cy="276999"/>
          </a:xfrm>
          <a:prstGeom prst="rect">
            <a:avLst/>
          </a:prstGeom>
          <a:noFill/>
        </p:spPr>
        <p:txBody>
          <a:bodyPr wrap="square" rtlCol="0">
            <a:spAutoFit/>
          </a:bodyPr>
          <a:lstStyle/>
          <a:p>
            <a:pPr algn="ctr"/>
            <a:r>
              <a:rPr lang="en-US" sz="1200" dirty="0" smtClean="0"/>
              <a:t>SUB FRAME OVERLAP</a:t>
            </a:r>
            <a:endParaRPr lang="en-US" sz="1200" dirty="0"/>
          </a:p>
        </p:txBody>
      </p:sp>
      <p:sp>
        <p:nvSpPr>
          <p:cNvPr id="215" name="TextBox 214"/>
          <p:cNvSpPr txBox="1"/>
          <p:nvPr/>
        </p:nvSpPr>
        <p:spPr>
          <a:xfrm rot="16200000">
            <a:off x="4599095" y="4346600"/>
            <a:ext cx="1552706" cy="276999"/>
          </a:xfrm>
          <a:prstGeom prst="rect">
            <a:avLst/>
          </a:prstGeom>
          <a:noFill/>
        </p:spPr>
        <p:txBody>
          <a:bodyPr wrap="square" rtlCol="0">
            <a:spAutoFit/>
          </a:bodyPr>
          <a:lstStyle/>
          <a:p>
            <a:pPr algn="ctr"/>
            <a:r>
              <a:rPr lang="en-US" sz="1200" dirty="0" smtClean="0"/>
              <a:t>SUB FRAME OVERLAP</a:t>
            </a:r>
            <a:endParaRPr lang="en-US" sz="1200" dirty="0"/>
          </a:p>
        </p:txBody>
      </p:sp>
      <p:sp>
        <p:nvSpPr>
          <p:cNvPr id="216" name="TextBox 215"/>
          <p:cNvSpPr txBox="1"/>
          <p:nvPr/>
        </p:nvSpPr>
        <p:spPr>
          <a:xfrm rot="16200000">
            <a:off x="5518797" y="4344033"/>
            <a:ext cx="1552706" cy="276999"/>
          </a:xfrm>
          <a:prstGeom prst="rect">
            <a:avLst/>
          </a:prstGeom>
          <a:noFill/>
        </p:spPr>
        <p:txBody>
          <a:bodyPr wrap="square" rtlCol="0">
            <a:spAutoFit/>
          </a:bodyPr>
          <a:lstStyle/>
          <a:p>
            <a:pPr algn="ctr"/>
            <a:r>
              <a:rPr lang="en-US" sz="1200" dirty="0" smtClean="0"/>
              <a:t>SUB FRAME OVERLAP</a:t>
            </a:r>
            <a:endParaRPr lang="en-US" sz="1200" dirty="0"/>
          </a:p>
        </p:txBody>
      </p:sp>
      <p:sp>
        <p:nvSpPr>
          <p:cNvPr id="217" name="TextBox 216"/>
          <p:cNvSpPr txBox="1"/>
          <p:nvPr/>
        </p:nvSpPr>
        <p:spPr>
          <a:xfrm rot="16200000">
            <a:off x="6273831" y="4344032"/>
            <a:ext cx="1552706" cy="276999"/>
          </a:xfrm>
          <a:prstGeom prst="rect">
            <a:avLst/>
          </a:prstGeom>
          <a:noFill/>
        </p:spPr>
        <p:txBody>
          <a:bodyPr wrap="square" rtlCol="0">
            <a:spAutoFit/>
          </a:bodyPr>
          <a:lstStyle/>
          <a:p>
            <a:pPr algn="ctr"/>
            <a:r>
              <a:rPr lang="en-US" sz="1200" dirty="0" smtClean="0"/>
              <a:t>SUB FRAME OVERLAP</a:t>
            </a:r>
            <a:endParaRPr lang="en-US" sz="1200" dirty="0"/>
          </a:p>
        </p:txBody>
      </p:sp>
      <p:sp>
        <p:nvSpPr>
          <p:cNvPr id="218" name="TextBox 217"/>
          <p:cNvSpPr txBox="1"/>
          <p:nvPr/>
        </p:nvSpPr>
        <p:spPr>
          <a:xfrm rot="16200000">
            <a:off x="3819936" y="5911099"/>
            <a:ext cx="1461383" cy="276999"/>
          </a:xfrm>
          <a:prstGeom prst="rect">
            <a:avLst/>
          </a:prstGeom>
          <a:noFill/>
        </p:spPr>
        <p:txBody>
          <a:bodyPr wrap="none" rtlCol="0">
            <a:spAutoFit/>
          </a:bodyPr>
          <a:lstStyle/>
          <a:p>
            <a:r>
              <a:rPr lang="en-US" sz="1200" dirty="0" smtClean="0"/>
              <a:t>14-42Hz, D700-2000</a:t>
            </a:r>
            <a:endParaRPr lang="en-US" sz="1200" dirty="0"/>
          </a:p>
        </p:txBody>
      </p:sp>
      <p:sp>
        <p:nvSpPr>
          <p:cNvPr id="219" name="TextBox 218"/>
          <p:cNvSpPr txBox="1"/>
          <p:nvPr/>
        </p:nvSpPr>
        <p:spPr>
          <a:xfrm rot="16200000">
            <a:off x="4580604" y="5911099"/>
            <a:ext cx="1461383" cy="276999"/>
          </a:xfrm>
          <a:prstGeom prst="rect">
            <a:avLst/>
          </a:prstGeom>
          <a:noFill/>
        </p:spPr>
        <p:txBody>
          <a:bodyPr wrap="none" rtlCol="0">
            <a:spAutoFit/>
          </a:bodyPr>
          <a:lstStyle/>
          <a:p>
            <a:r>
              <a:rPr lang="en-US" sz="1200" dirty="0" smtClean="0"/>
              <a:t>14-42Hz, D700-2000</a:t>
            </a:r>
            <a:endParaRPr lang="en-US" sz="1200" dirty="0"/>
          </a:p>
        </p:txBody>
      </p:sp>
      <p:grpSp>
        <p:nvGrpSpPr>
          <p:cNvPr id="220" name="Group 219"/>
          <p:cNvGrpSpPr/>
          <p:nvPr/>
        </p:nvGrpSpPr>
        <p:grpSpPr>
          <a:xfrm>
            <a:off x="7458320" y="358409"/>
            <a:ext cx="625528" cy="2229250"/>
            <a:chOff x="3704598" y="2719118"/>
            <a:chExt cx="577410" cy="2229250"/>
          </a:xfrm>
        </p:grpSpPr>
        <p:cxnSp>
          <p:nvCxnSpPr>
            <p:cNvPr id="221" name="Straight Connector 220"/>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2" name="Rectangle 221"/>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TextBox 222"/>
            <p:cNvSpPr txBox="1"/>
            <p:nvPr/>
          </p:nvSpPr>
          <p:spPr>
            <a:xfrm rot="16200000">
              <a:off x="3643071" y="2972107"/>
              <a:ext cx="704850" cy="198871"/>
            </a:xfrm>
            <a:prstGeom prst="rect">
              <a:avLst/>
            </a:prstGeom>
            <a:noFill/>
          </p:spPr>
          <p:txBody>
            <a:bodyPr wrap="square" rtlCol="0">
              <a:spAutoFit/>
            </a:bodyPr>
            <a:lstStyle/>
            <a:p>
              <a:r>
                <a:rPr lang="en-US" sz="800" dirty="0" smtClean="0"/>
                <a:t>2PA-02 (FTF)</a:t>
              </a:r>
              <a:endParaRPr lang="en-US" sz="800" dirty="0"/>
            </a:p>
          </p:txBody>
        </p:sp>
        <p:cxnSp>
          <p:nvCxnSpPr>
            <p:cNvPr id="224" name="Straight Connector 223"/>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3964328" y="3475537"/>
              <a:ext cx="0" cy="140308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4039697"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28" name="Rectangle 227"/>
            <p:cNvSpPr/>
            <p:nvPr/>
          </p:nvSpPr>
          <p:spPr>
            <a:xfrm>
              <a:off x="3704598"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Rectangle 228"/>
            <p:cNvSpPr/>
            <p:nvPr/>
          </p:nvSpPr>
          <p:spPr>
            <a:xfrm>
              <a:off x="4098832"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0" name="Straight Connector 229"/>
            <p:cNvCxnSpPr/>
            <p:nvPr/>
          </p:nvCxnSpPr>
          <p:spPr>
            <a:xfrm flipH="1">
              <a:off x="3796663" y="4205918"/>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flipH="1">
              <a:off x="4040174" y="420591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232" name="TextBox 231"/>
          <p:cNvSpPr txBox="1"/>
          <p:nvPr/>
        </p:nvSpPr>
        <p:spPr>
          <a:xfrm rot="16200000">
            <a:off x="7052771" y="4321126"/>
            <a:ext cx="1552706" cy="276999"/>
          </a:xfrm>
          <a:prstGeom prst="rect">
            <a:avLst/>
          </a:prstGeom>
          <a:noFill/>
        </p:spPr>
        <p:txBody>
          <a:bodyPr wrap="square" rtlCol="0">
            <a:spAutoFit/>
          </a:bodyPr>
          <a:lstStyle/>
          <a:p>
            <a:pPr algn="ctr"/>
            <a:r>
              <a:rPr lang="en-US" sz="1200" dirty="0" smtClean="0"/>
              <a:t>SUB FRAME OVERLAP</a:t>
            </a:r>
            <a:endParaRPr lang="en-US" sz="1200" dirty="0"/>
          </a:p>
        </p:txBody>
      </p:sp>
      <p:sp>
        <p:nvSpPr>
          <p:cNvPr id="234" name="TextBox 233"/>
          <p:cNvSpPr txBox="1"/>
          <p:nvPr/>
        </p:nvSpPr>
        <p:spPr>
          <a:xfrm rot="16200000">
            <a:off x="5526496" y="5911099"/>
            <a:ext cx="1461383" cy="276999"/>
          </a:xfrm>
          <a:prstGeom prst="rect">
            <a:avLst/>
          </a:prstGeom>
          <a:noFill/>
        </p:spPr>
        <p:txBody>
          <a:bodyPr wrap="none" rtlCol="0">
            <a:spAutoFit/>
          </a:bodyPr>
          <a:lstStyle/>
          <a:p>
            <a:r>
              <a:rPr lang="en-US" sz="1200" dirty="0" smtClean="0"/>
              <a:t>14-42Hz, D700-2000</a:t>
            </a:r>
            <a:endParaRPr lang="en-US" sz="1200" dirty="0"/>
          </a:p>
        </p:txBody>
      </p:sp>
      <p:sp>
        <p:nvSpPr>
          <p:cNvPr id="235" name="TextBox 234"/>
          <p:cNvSpPr txBox="1"/>
          <p:nvPr/>
        </p:nvSpPr>
        <p:spPr>
          <a:xfrm rot="16200000">
            <a:off x="6300994" y="5950559"/>
            <a:ext cx="1461383" cy="276999"/>
          </a:xfrm>
          <a:prstGeom prst="rect">
            <a:avLst/>
          </a:prstGeom>
          <a:noFill/>
        </p:spPr>
        <p:txBody>
          <a:bodyPr wrap="none" rtlCol="0">
            <a:spAutoFit/>
          </a:bodyPr>
          <a:lstStyle/>
          <a:p>
            <a:r>
              <a:rPr lang="en-US" sz="1200" dirty="0" smtClean="0"/>
              <a:t>14-42Hz, D700-2000</a:t>
            </a:r>
            <a:endParaRPr lang="en-US" sz="1200" dirty="0"/>
          </a:p>
        </p:txBody>
      </p:sp>
      <p:sp>
        <p:nvSpPr>
          <p:cNvPr id="236" name="TextBox 235"/>
          <p:cNvSpPr txBox="1"/>
          <p:nvPr/>
        </p:nvSpPr>
        <p:spPr>
          <a:xfrm rot="16200000">
            <a:off x="7098439" y="5911099"/>
            <a:ext cx="1461383" cy="276999"/>
          </a:xfrm>
          <a:prstGeom prst="rect">
            <a:avLst/>
          </a:prstGeom>
          <a:noFill/>
        </p:spPr>
        <p:txBody>
          <a:bodyPr wrap="none" rtlCol="0">
            <a:spAutoFit/>
          </a:bodyPr>
          <a:lstStyle/>
          <a:p>
            <a:r>
              <a:rPr lang="en-US" sz="1200" dirty="0" smtClean="0"/>
              <a:t>14-42Hz, D700-2000</a:t>
            </a:r>
            <a:endParaRPr lang="en-US" sz="1200" dirty="0"/>
          </a:p>
        </p:txBody>
      </p:sp>
      <p:grpSp>
        <p:nvGrpSpPr>
          <p:cNvPr id="237" name="Group 236"/>
          <p:cNvGrpSpPr/>
          <p:nvPr/>
        </p:nvGrpSpPr>
        <p:grpSpPr>
          <a:xfrm>
            <a:off x="7987877" y="1968128"/>
            <a:ext cx="1129312" cy="621399"/>
            <a:chOff x="5371903" y="3609970"/>
            <a:chExt cx="1112307" cy="621399"/>
          </a:xfrm>
        </p:grpSpPr>
        <p:sp>
          <p:nvSpPr>
            <p:cNvPr id="238" name="TextBox 237"/>
            <p:cNvSpPr txBox="1"/>
            <p:nvPr/>
          </p:nvSpPr>
          <p:spPr>
            <a:xfrm rot="16200000">
              <a:off x="5277357" y="3748698"/>
              <a:ext cx="489655" cy="212200"/>
            </a:xfrm>
            <a:prstGeom prst="rect">
              <a:avLst/>
            </a:prstGeom>
            <a:noFill/>
          </p:spPr>
          <p:txBody>
            <a:bodyPr wrap="square" rtlCol="0">
              <a:spAutoFit/>
            </a:bodyPr>
            <a:lstStyle/>
            <a:p>
              <a:r>
                <a:rPr lang="en-US" sz="800" dirty="0" smtClean="0"/>
                <a:t>GUIDE</a:t>
              </a:r>
              <a:endParaRPr lang="en-US" sz="800" dirty="0"/>
            </a:p>
          </p:txBody>
        </p:sp>
        <p:cxnSp>
          <p:nvCxnSpPr>
            <p:cNvPr id="239" name="Straight Connector 238"/>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42" name="Group 241"/>
          <p:cNvGrpSpPr/>
          <p:nvPr/>
        </p:nvGrpSpPr>
        <p:grpSpPr>
          <a:xfrm>
            <a:off x="6377696" y="1979037"/>
            <a:ext cx="395229" cy="621393"/>
            <a:chOff x="5161736" y="3609976"/>
            <a:chExt cx="1322474" cy="621393"/>
          </a:xfrm>
        </p:grpSpPr>
        <p:sp>
          <p:nvSpPr>
            <p:cNvPr id="243" name="TextBox 242"/>
            <p:cNvSpPr txBox="1"/>
            <p:nvPr/>
          </p:nvSpPr>
          <p:spPr>
            <a:xfrm rot="16200000">
              <a:off x="5277356" y="3494356"/>
              <a:ext cx="489655" cy="720896"/>
            </a:xfrm>
            <a:prstGeom prst="rect">
              <a:avLst/>
            </a:prstGeom>
            <a:noFill/>
          </p:spPr>
          <p:txBody>
            <a:bodyPr wrap="square" rtlCol="0">
              <a:spAutoFit/>
            </a:bodyPr>
            <a:lstStyle/>
            <a:p>
              <a:r>
                <a:rPr lang="en-US" sz="800" dirty="0" smtClean="0"/>
                <a:t>GUIDE</a:t>
              </a:r>
              <a:endParaRPr lang="en-US" sz="800" dirty="0"/>
            </a:p>
          </p:txBody>
        </p:sp>
        <p:cxnSp>
          <p:nvCxnSpPr>
            <p:cNvPr id="244" name="Straight Connector 243"/>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47" name="Group 246"/>
          <p:cNvGrpSpPr/>
          <p:nvPr/>
        </p:nvGrpSpPr>
        <p:grpSpPr>
          <a:xfrm>
            <a:off x="5514687" y="1977981"/>
            <a:ext cx="481492" cy="621388"/>
            <a:chOff x="5244917" y="3609981"/>
            <a:chExt cx="1239293" cy="621388"/>
          </a:xfrm>
        </p:grpSpPr>
        <p:sp>
          <p:nvSpPr>
            <p:cNvPr id="248" name="TextBox 247"/>
            <p:cNvSpPr txBox="1"/>
            <p:nvPr/>
          </p:nvSpPr>
          <p:spPr>
            <a:xfrm rot="16200000">
              <a:off x="5277350" y="3577548"/>
              <a:ext cx="489655" cy="554522"/>
            </a:xfrm>
            <a:prstGeom prst="rect">
              <a:avLst/>
            </a:prstGeom>
            <a:noFill/>
          </p:spPr>
          <p:txBody>
            <a:bodyPr wrap="square" rtlCol="0">
              <a:spAutoFit/>
            </a:bodyPr>
            <a:lstStyle/>
            <a:p>
              <a:r>
                <a:rPr lang="en-US" sz="800" dirty="0" smtClean="0"/>
                <a:t>GUIDE</a:t>
              </a:r>
              <a:endParaRPr lang="en-US" sz="800" dirty="0"/>
            </a:p>
          </p:txBody>
        </p:sp>
        <p:cxnSp>
          <p:nvCxnSpPr>
            <p:cNvPr id="249" name="Straight Connector 248"/>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52" name="Group 251"/>
          <p:cNvGrpSpPr/>
          <p:nvPr/>
        </p:nvGrpSpPr>
        <p:grpSpPr>
          <a:xfrm>
            <a:off x="4648222" y="1986651"/>
            <a:ext cx="481492" cy="621388"/>
            <a:chOff x="5244917" y="3609981"/>
            <a:chExt cx="1239293" cy="621388"/>
          </a:xfrm>
        </p:grpSpPr>
        <p:sp>
          <p:nvSpPr>
            <p:cNvPr id="253" name="TextBox 252"/>
            <p:cNvSpPr txBox="1"/>
            <p:nvPr/>
          </p:nvSpPr>
          <p:spPr>
            <a:xfrm rot="16200000">
              <a:off x="5277350" y="3577548"/>
              <a:ext cx="489655" cy="554522"/>
            </a:xfrm>
            <a:prstGeom prst="rect">
              <a:avLst/>
            </a:prstGeom>
            <a:noFill/>
          </p:spPr>
          <p:txBody>
            <a:bodyPr wrap="square" rtlCol="0">
              <a:spAutoFit/>
            </a:bodyPr>
            <a:lstStyle/>
            <a:p>
              <a:r>
                <a:rPr lang="en-US" sz="800" dirty="0" smtClean="0"/>
                <a:t>GUIDE</a:t>
              </a:r>
              <a:endParaRPr lang="en-US" sz="800" dirty="0"/>
            </a:p>
          </p:txBody>
        </p:sp>
        <p:cxnSp>
          <p:nvCxnSpPr>
            <p:cNvPr id="254" name="Straight Connector 253"/>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57" name="Group 256"/>
          <p:cNvGrpSpPr/>
          <p:nvPr/>
        </p:nvGrpSpPr>
        <p:grpSpPr>
          <a:xfrm>
            <a:off x="3837141" y="1986438"/>
            <a:ext cx="434644" cy="621394"/>
            <a:chOff x="5205192" y="3609975"/>
            <a:chExt cx="1279018" cy="621394"/>
          </a:xfrm>
        </p:grpSpPr>
        <p:sp>
          <p:nvSpPr>
            <p:cNvPr id="258" name="TextBox 257"/>
            <p:cNvSpPr txBox="1"/>
            <p:nvPr/>
          </p:nvSpPr>
          <p:spPr>
            <a:xfrm rot="16200000">
              <a:off x="5277355" y="3537812"/>
              <a:ext cx="489655" cy="633982"/>
            </a:xfrm>
            <a:prstGeom prst="rect">
              <a:avLst/>
            </a:prstGeom>
            <a:noFill/>
          </p:spPr>
          <p:txBody>
            <a:bodyPr wrap="square" rtlCol="0">
              <a:spAutoFit/>
            </a:bodyPr>
            <a:lstStyle/>
            <a:p>
              <a:r>
                <a:rPr lang="en-US" sz="800" dirty="0" smtClean="0"/>
                <a:t>GUIDE</a:t>
              </a:r>
              <a:endParaRPr lang="en-US" sz="800" dirty="0"/>
            </a:p>
          </p:txBody>
        </p:sp>
        <p:cxnSp>
          <p:nvCxnSpPr>
            <p:cNvPr id="259" name="Straight Connector 258"/>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2" name="Group 261"/>
          <p:cNvGrpSpPr/>
          <p:nvPr/>
        </p:nvGrpSpPr>
        <p:grpSpPr>
          <a:xfrm>
            <a:off x="2417147" y="2003719"/>
            <a:ext cx="374456" cy="621394"/>
            <a:chOff x="5133661" y="3609975"/>
            <a:chExt cx="1350549" cy="621394"/>
          </a:xfrm>
        </p:grpSpPr>
        <p:sp>
          <p:nvSpPr>
            <p:cNvPr id="263" name="TextBox 262"/>
            <p:cNvSpPr txBox="1"/>
            <p:nvPr/>
          </p:nvSpPr>
          <p:spPr>
            <a:xfrm rot="16200000">
              <a:off x="5277353" y="3466283"/>
              <a:ext cx="489655" cy="777040"/>
            </a:xfrm>
            <a:prstGeom prst="rect">
              <a:avLst/>
            </a:prstGeom>
            <a:noFill/>
          </p:spPr>
          <p:txBody>
            <a:bodyPr wrap="square" rtlCol="0">
              <a:spAutoFit/>
            </a:bodyPr>
            <a:lstStyle/>
            <a:p>
              <a:r>
                <a:rPr lang="en-US" sz="800" dirty="0" smtClean="0"/>
                <a:t>GUIDE</a:t>
              </a:r>
              <a:endParaRPr lang="en-US" sz="800" dirty="0"/>
            </a:p>
          </p:txBody>
        </p:sp>
        <p:cxnSp>
          <p:nvCxnSpPr>
            <p:cNvPr id="264" name="Straight Connector 263"/>
            <p:cNvCxnSpPr/>
            <p:nvPr/>
          </p:nvCxnSpPr>
          <p:spPr>
            <a:xfrm flipV="1">
              <a:off x="5371903" y="4102807"/>
              <a:ext cx="1112307" cy="8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flipV="1">
              <a:off x="6484209" y="398662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flipV="1">
              <a:off x="5371903" y="398043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33" name="TextBox 232"/>
          <p:cNvSpPr txBox="1"/>
          <p:nvPr/>
        </p:nvSpPr>
        <p:spPr>
          <a:xfrm>
            <a:off x="8193359" y="30537"/>
            <a:ext cx="1703827" cy="1169551"/>
          </a:xfrm>
          <a:prstGeom prst="rect">
            <a:avLst/>
          </a:prstGeom>
          <a:noFill/>
        </p:spPr>
        <p:txBody>
          <a:bodyPr wrap="square" rtlCol="0">
            <a:spAutoFit/>
          </a:bodyPr>
          <a:lstStyle/>
          <a:p>
            <a:r>
              <a:rPr lang="en-US" sz="1400" dirty="0" smtClean="0"/>
              <a:t>Status: P1-P.Design</a:t>
            </a:r>
          </a:p>
          <a:p>
            <a:r>
              <a:rPr lang="en-US" sz="1400" dirty="0"/>
              <a:t>Sector: S    </a:t>
            </a:r>
            <a:endParaRPr lang="en-US" sz="1400" dirty="0" smtClean="0"/>
          </a:p>
          <a:p>
            <a:r>
              <a:rPr lang="en-US" sz="1400" dirty="0" smtClean="0"/>
              <a:t>Beam</a:t>
            </a:r>
            <a:r>
              <a:rPr lang="en-US" sz="1400" dirty="0"/>
              <a:t>-port: S12</a:t>
            </a:r>
          </a:p>
          <a:p>
            <a:endParaRPr lang="en-US" sz="1400" dirty="0" smtClean="0"/>
          </a:p>
          <a:p>
            <a:endParaRPr lang="en-US" sz="1400" dirty="0"/>
          </a:p>
        </p:txBody>
      </p:sp>
      <p:sp>
        <p:nvSpPr>
          <p:cNvPr id="267" name="TextBox 266"/>
          <p:cNvSpPr txBox="1"/>
          <p:nvPr/>
        </p:nvSpPr>
        <p:spPr>
          <a:xfrm>
            <a:off x="3457523" y="114978"/>
            <a:ext cx="1145641" cy="369332"/>
          </a:xfrm>
          <a:prstGeom prst="rect">
            <a:avLst/>
          </a:prstGeom>
          <a:noFill/>
        </p:spPr>
        <p:txBody>
          <a:bodyPr wrap="none" rtlCol="0">
            <a:spAutoFit/>
          </a:bodyPr>
          <a:lstStyle/>
          <a:p>
            <a:r>
              <a:rPr lang="en-US" u="sng" dirty="0" smtClean="0"/>
              <a:t>Schematic</a:t>
            </a:r>
            <a:endParaRPr lang="en-US" u="sng" dirty="0"/>
          </a:p>
        </p:txBody>
      </p:sp>
      <p:sp>
        <p:nvSpPr>
          <p:cNvPr id="268" name="Rectangle 267"/>
          <p:cNvSpPr/>
          <p:nvPr/>
        </p:nvSpPr>
        <p:spPr>
          <a:xfrm>
            <a:off x="241602" y="549714"/>
            <a:ext cx="5534973" cy="2613659"/>
          </a:xfrm>
          <a:prstGeom prst="rect">
            <a:avLst/>
          </a:prstGeom>
          <a:noFill/>
          <a:ln w="12700">
            <a:solidFill>
              <a:schemeClr val="tx1">
                <a:lumMod val="85000"/>
                <a:lumOff val="15000"/>
              </a:schemeClr>
            </a:solidFill>
            <a:prstDash val="sysDash"/>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69" name="Rectangle 268"/>
          <p:cNvSpPr/>
          <p:nvPr/>
        </p:nvSpPr>
        <p:spPr>
          <a:xfrm>
            <a:off x="5887260" y="549715"/>
            <a:ext cx="2882164" cy="2613658"/>
          </a:xfrm>
          <a:prstGeom prst="rect">
            <a:avLst/>
          </a:prstGeom>
          <a:noFill/>
          <a:ln w="12700">
            <a:solidFill>
              <a:schemeClr val="tx1">
                <a:lumMod val="85000"/>
                <a:lumOff val="15000"/>
              </a:schemeClr>
            </a:solidFill>
            <a:prstDash val="sysDash"/>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70" name="TextBox 269"/>
          <p:cNvSpPr txBox="1"/>
          <p:nvPr/>
        </p:nvSpPr>
        <p:spPr>
          <a:xfrm>
            <a:off x="1888606" y="575262"/>
            <a:ext cx="1043876" cy="338554"/>
          </a:xfrm>
          <a:prstGeom prst="rect">
            <a:avLst/>
          </a:prstGeom>
          <a:noFill/>
        </p:spPr>
        <p:txBody>
          <a:bodyPr wrap="none" rtlCol="0">
            <a:spAutoFit/>
          </a:bodyPr>
          <a:lstStyle/>
          <a:p>
            <a:r>
              <a:rPr lang="en-US" sz="800" dirty="0" smtClean="0"/>
              <a:t>EQUIP ACCESS ZONE</a:t>
            </a:r>
          </a:p>
          <a:p>
            <a:r>
              <a:rPr lang="en-US" sz="800" dirty="0" smtClean="0"/>
              <a:t>CLASS : BLACK</a:t>
            </a:r>
            <a:endParaRPr lang="en-US" sz="800" dirty="0"/>
          </a:p>
        </p:txBody>
      </p:sp>
      <p:sp>
        <p:nvSpPr>
          <p:cNvPr id="271" name="TextBox 270"/>
          <p:cNvSpPr txBox="1"/>
          <p:nvPr/>
        </p:nvSpPr>
        <p:spPr>
          <a:xfrm>
            <a:off x="5829267" y="549714"/>
            <a:ext cx="1043876" cy="338554"/>
          </a:xfrm>
          <a:prstGeom prst="rect">
            <a:avLst/>
          </a:prstGeom>
          <a:noFill/>
        </p:spPr>
        <p:txBody>
          <a:bodyPr wrap="none" rtlCol="0">
            <a:spAutoFit/>
          </a:bodyPr>
          <a:lstStyle/>
          <a:p>
            <a:r>
              <a:rPr lang="en-US" sz="800" dirty="0" smtClean="0"/>
              <a:t>EQUIP ACCESS ZONE</a:t>
            </a:r>
          </a:p>
          <a:p>
            <a:r>
              <a:rPr lang="en-US" sz="800" dirty="0" smtClean="0"/>
              <a:t>CLASS : GREEN</a:t>
            </a:r>
            <a:endParaRPr lang="en-US" sz="800" dirty="0"/>
          </a:p>
        </p:txBody>
      </p:sp>
    </p:spTree>
    <p:extLst>
      <p:ext uri="{BB962C8B-B14F-4D97-AF65-F5344CB8AC3E}">
        <p14:creationId xmlns:p14="http://schemas.microsoft.com/office/powerpoint/2010/main" val="3927702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59234" y="6506874"/>
            <a:ext cx="2311400" cy="365125"/>
          </a:xfrm>
        </p:spPr>
        <p:txBody>
          <a:bodyPr/>
          <a:lstStyle/>
          <a:p>
            <a:fld id="{551115BC-487E-4422-894C-CB7CD3E79223}" type="slidenum">
              <a:rPr lang="sv-SE" smtClean="0"/>
              <a:t>17</a:t>
            </a:fld>
            <a:endParaRPr lang="sv-SE"/>
          </a:p>
        </p:txBody>
      </p:sp>
      <p:pic>
        <p:nvPicPr>
          <p:cNvPr id="10" name="Content Placeholder 9"/>
          <p:cNvPicPr>
            <a:picLocks noGrp="1" noChangeAspect="1"/>
          </p:cNvPicPr>
          <p:nvPr>
            <p:ph idx="1"/>
          </p:nvPr>
        </p:nvPicPr>
        <p:blipFill>
          <a:blip r:embed="rId3" cstate="screen">
            <a:extLst>
              <a:ext uri="{28A0092B-C50C-407E-A947-70E740481C1C}">
                <a14:useLocalDpi xmlns:a14="http://schemas.microsoft.com/office/drawing/2010/main"/>
              </a:ext>
            </a:extLst>
          </a:blip>
          <a:srcRect t="-3010" b="-3010"/>
          <a:stretch>
            <a:fillRect/>
          </a:stretch>
        </p:blipFill>
        <p:spPr>
          <a:xfrm>
            <a:off x="272480" y="1412780"/>
            <a:ext cx="9284608" cy="4713393"/>
          </a:xfrm>
        </p:spPr>
      </p:pic>
      <p:sp>
        <p:nvSpPr>
          <p:cNvPr id="31" name="Title 1"/>
          <p:cNvSpPr txBox="1">
            <a:spLocks/>
          </p:cNvSpPr>
          <p:nvPr/>
        </p:nvSpPr>
        <p:spPr>
          <a:xfrm>
            <a:off x="272480" y="188640"/>
            <a:ext cx="7992888" cy="1143000"/>
          </a:xfrm>
          <a:prstGeom prst="rect">
            <a:avLst/>
          </a:prstGeom>
        </p:spPr>
        <p:txBody>
          <a:bodyPr vert="horz" lIns="91440" tIns="45720" rIns="91440" bIns="45720" rtlCol="0" anchor="ctr">
            <a:normAutofit fontScale="85000" lnSpcReduction="10000"/>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t>A Summary of Choppers</a:t>
            </a:r>
            <a:br>
              <a:rPr lang="en-US" dirty="0" smtClean="0"/>
            </a:br>
            <a:r>
              <a:rPr lang="en-US" dirty="0" smtClean="0"/>
              <a:t>for 22 Instruments, based on 3+16 instrument concepts</a:t>
            </a:r>
            <a:endParaRPr lang="en-US" dirty="0"/>
          </a:p>
        </p:txBody>
      </p:sp>
      <p:sp>
        <p:nvSpPr>
          <p:cNvPr id="32" name="TextBox 31"/>
          <p:cNvSpPr txBox="1"/>
          <p:nvPr/>
        </p:nvSpPr>
        <p:spPr>
          <a:xfrm>
            <a:off x="776536" y="6093296"/>
            <a:ext cx="8280920" cy="584776"/>
          </a:xfrm>
          <a:prstGeom prst="rect">
            <a:avLst/>
          </a:prstGeom>
          <a:noFill/>
        </p:spPr>
        <p:txBody>
          <a:bodyPr wrap="square" rtlCol="0">
            <a:spAutoFit/>
          </a:bodyPr>
          <a:lstStyle/>
          <a:p>
            <a:pPr algn="ctr"/>
            <a:r>
              <a:rPr lang="en-US" sz="3200" dirty="0" smtClean="0"/>
              <a:t> 22 Instruments = 150 – 160 axis in 6 ‘platforms’</a:t>
            </a:r>
          </a:p>
        </p:txBody>
      </p:sp>
      <p:grpSp>
        <p:nvGrpSpPr>
          <p:cNvPr id="2" name="Group 1"/>
          <p:cNvGrpSpPr/>
          <p:nvPr/>
        </p:nvGrpSpPr>
        <p:grpSpPr>
          <a:xfrm>
            <a:off x="1676636" y="1556792"/>
            <a:ext cx="1404156" cy="4392495"/>
            <a:chOff x="1676636" y="1628801"/>
            <a:chExt cx="1404156" cy="4320479"/>
          </a:xfrm>
        </p:grpSpPr>
        <p:sp>
          <p:nvSpPr>
            <p:cNvPr id="13" name="Rectangle 12"/>
            <p:cNvSpPr/>
            <p:nvPr/>
          </p:nvSpPr>
          <p:spPr>
            <a:xfrm>
              <a:off x="1676636" y="2276872"/>
              <a:ext cx="1404156" cy="3672408"/>
            </a:xfrm>
            <a:prstGeom prst="rect">
              <a:avLst/>
            </a:prstGeom>
            <a:solidFill>
              <a:schemeClr val="tx2">
                <a:lumMod val="20000"/>
                <a:lumOff val="80000"/>
                <a:alpha val="43000"/>
              </a:schemeClr>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754643" y="1628801"/>
              <a:ext cx="777414" cy="646331"/>
            </a:xfrm>
            <a:prstGeom prst="rect">
              <a:avLst/>
            </a:prstGeom>
            <a:solidFill>
              <a:schemeClr val="bg1"/>
            </a:solidFill>
          </p:spPr>
          <p:txBody>
            <a:bodyPr wrap="none" rtlCol="0">
              <a:spAutoFit/>
            </a:bodyPr>
            <a:lstStyle/>
            <a:p>
              <a:r>
                <a:rPr lang="en-US" dirty="0" smtClean="0"/>
                <a:t> LOW </a:t>
              </a:r>
            </a:p>
            <a:p>
              <a:r>
                <a:rPr lang="en-US" dirty="0" smtClean="0"/>
                <a:t>SPEED</a:t>
              </a:r>
              <a:endParaRPr lang="en-US" dirty="0"/>
            </a:p>
          </p:txBody>
        </p:sp>
        <p:sp>
          <p:nvSpPr>
            <p:cNvPr id="6" name="TextBox 5"/>
            <p:cNvSpPr txBox="1"/>
            <p:nvPr/>
          </p:nvSpPr>
          <p:spPr>
            <a:xfrm rot="16200000">
              <a:off x="1608987" y="3100598"/>
              <a:ext cx="1656183" cy="584776"/>
            </a:xfrm>
            <a:prstGeom prst="rect">
              <a:avLst/>
            </a:prstGeom>
            <a:noFill/>
          </p:spPr>
          <p:txBody>
            <a:bodyPr wrap="square" rtlCol="0">
              <a:spAutoFit/>
            </a:bodyPr>
            <a:lstStyle/>
            <a:p>
              <a:pPr algn="ctr"/>
              <a:r>
                <a:rPr lang="en-US" sz="3200" dirty="0" smtClean="0"/>
                <a:t>  (50-70)</a:t>
              </a:r>
              <a:endParaRPr lang="en-US" sz="3200" dirty="0"/>
            </a:p>
          </p:txBody>
        </p:sp>
        <p:grpSp>
          <p:nvGrpSpPr>
            <p:cNvPr id="25" name="Group 24"/>
            <p:cNvGrpSpPr/>
            <p:nvPr/>
          </p:nvGrpSpPr>
          <p:grpSpPr>
            <a:xfrm>
              <a:off x="1856656" y="4077072"/>
              <a:ext cx="475862" cy="1728076"/>
              <a:chOff x="3175380" y="3220291"/>
              <a:chExt cx="439257" cy="1728076"/>
            </a:xfrm>
          </p:grpSpPr>
          <p:cxnSp>
            <p:nvCxnSpPr>
              <p:cNvPr id="26" name="Straight Connector 25"/>
              <p:cNvCxnSpPr/>
              <p:nvPr/>
            </p:nvCxnSpPr>
            <p:spPr>
              <a:xfrm flipV="1">
                <a:off x="3175380"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3232722" y="4292600"/>
                <a:ext cx="194352" cy="655767"/>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3184044"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3482670"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327972" y="43656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3431461"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H="1">
                <a:off x="3340350" y="461035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rot="16200000">
                <a:off x="2787584" y="3657010"/>
                <a:ext cx="1072309" cy="198871"/>
              </a:xfrm>
              <a:prstGeom prst="rect">
                <a:avLst/>
              </a:prstGeom>
              <a:noFill/>
            </p:spPr>
            <p:txBody>
              <a:bodyPr wrap="square" rtlCol="0">
                <a:spAutoFit/>
              </a:bodyPr>
              <a:lstStyle/>
              <a:p>
                <a:r>
                  <a:rPr lang="en-US" sz="800" dirty="0" smtClean="0"/>
                  <a:t>PA-02 (-M-14)</a:t>
                </a:r>
                <a:endParaRPr lang="en-US" sz="800" dirty="0"/>
              </a:p>
            </p:txBody>
          </p:sp>
        </p:grpSp>
      </p:grpSp>
      <p:grpSp>
        <p:nvGrpSpPr>
          <p:cNvPr id="5" name="Group 4"/>
          <p:cNvGrpSpPr/>
          <p:nvPr/>
        </p:nvGrpSpPr>
        <p:grpSpPr>
          <a:xfrm>
            <a:off x="2916082" y="1628808"/>
            <a:ext cx="1663549" cy="4320479"/>
            <a:chOff x="2916082" y="1628801"/>
            <a:chExt cx="1663549" cy="4320479"/>
          </a:xfrm>
        </p:grpSpPr>
        <p:sp>
          <p:nvSpPr>
            <p:cNvPr id="15" name="Rectangle 14"/>
            <p:cNvSpPr/>
            <p:nvPr/>
          </p:nvSpPr>
          <p:spPr>
            <a:xfrm>
              <a:off x="3158801" y="2276872"/>
              <a:ext cx="1170130" cy="3672408"/>
            </a:xfrm>
            <a:prstGeom prst="rect">
              <a:avLst/>
            </a:prstGeom>
            <a:solidFill>
              <a:schemeClr val="accent3">
                <a:lumMod val="40000"/>
                <a:lumOff val="60000"/>
                <a:alpha val="55000"/>
              </a:schemeClr>
            </a:solid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rot="16200000">
              <a:off x="2977136" y="2956583"/>
              <a:ext cx="1512168" cy="584776"/>
            </a:xfrm>
            <a:prstGeom prst="rect">
              <a:avLst/>
            </a:prstGeom>
            <a:noFill/>
          </p:spPr>
          <p:txBody>
            <a:bodyPr wrap="square" rtlCol="0">
              <a:spAutoFit/>
            </a:bodyPr>
            <a:lstStyle/>
            <a:p>
              <a:pPr algn="ctr"/>
              <a:r>
                <a:rPr lang="en-US" sz="3200" dirty="0" smtClean="0"/>
                <a:t> (15-35)</a:t>
              </a:r>
            </a:p>
          </p:txBody>
        </p:sp>
        <p:sp>
          <p:nvSpPr>
            <p:cNvPr id="18" name="TextBox 17"/>
            <p:cNvSpPr txBox="1"/>
            <p:nvPr/>
          </p:nvSpPr>
          <p:spPr>
            <a:xfrm>
              <a:off x="2916082" y="1628801"/>
              <a:ext cx="1663549" cy="646331"/>
            </a:xfrm>
            <a:prstGeom prst="rect">
              <a:avLst/>
            </a:prstGeom>
            <a:solidFill>
              <a:schemeClr val="bg1"/>
            </a:solidFill>
          </p:spPr>
          <p:txBody>
            <a:bodyPr wrap="none" rtlCol="0">
              <a:spAutoFit/>
            </a:bodyPr>
            <a:lstStyle/>
            <a:p>
              <a:pPr algn="ctr"/>
              <a:r>
                <a:rPr lang="en-US" dirty="0" smtClean="0"/>
                <a:t> INTERMEDIATE </a:t>
              </a:r>
            </a:p>
            <a:p>
              <a:pPr algn="ctr"/>
              <a:r>
                <a:rPr lang="en-US" dirty="0" smtClean="0"/>
                <a:t>SPEED</a:t>
              </a:r>
              <a:endParaRPr lang="en-US" dirty="0"/>
            </a:p>
          </p:txBody>
        </p:sp>
        <p:grpSp>
          <p:nvGrpSpPr>
            <p:cNvPr id="39" name="Group 38"/>
            <p:cNvGrpSpPr/>
            <p:nvPr/>
          </p:nvGrpSpPr>
          <p:grpSpPr>
            <a:xfrm>
              <a:off x="3296816" y="4077072"/>
              <a:ext cx="475862" cy="1728076"/>
              <a:chOff x="3175380" y="3220291"/>
              <a:chExt cx="439257" cy="1728076"/>
            </a:xfrm>
          </p:grpSpPr>
          <p:cxnSp>
            <p:nvCxnSpPr>
              <p:cNvPr id="40" name="Straight Connector 39"/>
              <p:cNvCxnSpPr/>
              <p:nvPr/>
            </p:nvCxnSpPr>
            <p:spPr>
              <a:xfrm flipV="1">
                <a:off x="3175380"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3232722" y="4292600"/>
                <a:ext cx="194352" cy="655767"/>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3184044"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482670"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3327972" y="43656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3431461"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p:nvPr/>
            </p:nvCxnSpPr>
            <p:spPr>
              <a:xfrm flipH="1">
                <a:off x="3340350" y="461035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rot="16200000">
                <a:off x="2787584" y="3657010"/>
                <a:ext cx="1072309" cy="198871"/>
              </a:xfrm>
              <a:prstGeom prst="rect">
                <a:avLst/>
              </a:prstGeom>
              <a:noFill/>
            </p:spPr>
            <p:txBody>
              <a:bodyPr wrap="square" rtlCol="0">
                <a:spAutoFit/>
              </a:bodyPr>
              <a:lstStyle/>
              <a:p>
                <a:r>
                  <a:rPr lang="en-US" sz="800" dirty="0" smtClean="0"/>
                  <a:t>PA-02 (-M-14)</a:t>
                </a:r>
                <a:endParaRPr lang="en-US" sz="800" dirty="0"/>
              </a:p>
            </p:txBody>
          </p:sp>
        </p:grpSp>
      </p:grpSp>
      <p:grpSp>
        <p:nvGrpSpPr>
          <p:cNvPr id="11" name="Group 10"/>
          <p:cNvGrpSpPr/>
          <p:nvPr/>
        </p:nvGrpSpPr>
        <p:grpSpPr>
          <a:xfrm>
            <a:off x="4406939" y="1628808"/>
            <a:ext cx="2574286" cy="4320479"/>
            <a:chOff x="4406939" y="1628801"/>
            <a:chExt cx="2574286" cy="4320479"/>
          </a:xfrm>
        </p:grpSpPr>
        <p:sp>
          <p:nvSpPr>
            <p:cNvPr id="3" name="Rectangle 2"/>
            <p:cNvSpPr/>
            <p:nvPr/>
          </p:nvSpPr>
          <p:spPr>
            <a:xfrm>
              <a:off x="4406939" y="2276872"/>
              <a:ext cx="2574286" cy="367240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265033" y="1628801"/>
              <a:ext cx="777414" cy="646331"/>
            </a:xfrm>
            <a:prstGeom prst="rect">
              <a:avLst/>
            </a:prstGeom>
            <a:solidFill>
              <a:srgbClr val="FFFFFF"/>
            </a:solidFill>
          </p:spPr>
          <p:txBody>
            <a:bodyPr wrap="none" rtlCol="0">
              <a:spAutoFit/>
            </a:bodyPr>
            <a:lstStyle/>
            <a:p>
              <a:r>
                <a:rPr lang="en-US" dirty="0" smtClean="0"/>
                <a:t> HIGH </a:t>
              </a:r>
            </a:p>
            <a:p>
              <a:r>
                <a:rPr lang="en-US" dirty="0" smtClean="0"/>
                <a:t>SPEED</a:t>
              </a:r>
              <a:endParaRPr lang="en-US" dirty="0"/>
            </a:p>
          </p:txBody>
        </p:sp>
        <p:sp>
          <p:nvSpPr>
            <p:cNvPr id="7" name="TextBox 6"/>
            <p:cNvSpPr txBox="1"/>
            <p:nvPr/>
          </p:nvSpPr>
          <p:spPr>
            <a:xfrm rot="16200000">
              <a:off x="5206294" y="2959673"/>
              <a:ext cx="942285" cy="584776"/>
            </a:xfrm>
            <a:prstGeom prst="rect">
              <a:avLst/>
            </a:prstGeom>
            <a:noFill/>
          </p:spPr>
          <p:txBody>
            <a:bodyPr wrap="none" rtlCol="0">
              <a:spAutoFit/>
            </a:bodyPr>
            <a:lstStyle/>
            <a:p>
              <a:pPr algn="ctr"/>
              <a:r>
                <a:rPr lang="en-US" sz="3200" dirty="0" smtClean="0"/>
                <a:t> (27)  </a:t>
              </a:r>
              <a:endParaRPr lang="en-US" sz="3200" dirty="0"/>
            </a:p>
          </p:txBody>
        </p:sp>
        <p:grpSp>
          <p:nvGrpSpPr>
            <p:cNvPr id="48" name="Group 47"/>
            <p:cNvGrpSpPr/>
            <p:nvPr/>
          </p:nvGrpSpPr>
          <p:grpSpPr>
            <a:xfrm>
              <a:off x="4520952" y="4077072"/>
              <a:ext cx="487316" cy="1776546"/>
              <a:chOff x="4956217" y="3684454"/>
              <a:chExt cx="449830" cy="1776546"/>
            </a:xfrm>
          </p:grpSpPr>
          <p:cxnSp>
            <p:nvCxnSpPr>
              <p:cNvPr id="49" name="Straight Connector 48"/>
              <p:cNvCxnSpPr/>
              <p:nvPr/>
            </p:nvCxnSpPr>
            <p:spPr>
              <a:xfrm flipV="1">
                <a:off x="5098757" y="4801188"/>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5156099" y="4390166"/>
                <a:ext cx="194352" cy="1070834"/>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rot="16200000">
                <a:off x="4900704" y="3937443"/>
                <a:ext cx="704850" cy="198871"/>
              </a:xfrm>
              <a:prstGeom prst="rect">
                <a:avLst/>
              </a:prstGeom>
              <a:noFill/>
            </p:spPr>
            <p:txBody>
              <a:bodyPr wrap="square" rtlCol="0">
                <a:spAutoFit/>
              </a:bodyPr>
              <a:lstStyle/>
              <a:p>
                <a:r>
                  <a:rPr lang="en-US" sz="800" dirty="0" smtClean="0"/>
                  <a:t>2PA-02 (UO)</a:t>
                </a:r>
                <a:endParaRPr lang="en-US" sz="800" dirty="0"/>
              </a:p>
            </p:txBody>
          </p:sp>
          <p:cxnSp>
            <p:nvCxnSpPr>
              <p:cNvPr id="52" name="Straight Connector 51"/>
              <p:cNvCxnSpPr/>
              <p:nvPr/>
            </p:nvCxnSpPr>
            <p:spPr>
              <a:xfrm>
                <a:off x="5107421" y="4923561"/>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5406047" y="4800407"/>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521642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4956217"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p:cNvCxnSpPr/>
              <p:nvPr/>
            </p:nvCxnSpPr>
            <p:spPr>
              <a:xfrm flipH="1">
                <a:off x="5048282" y="4707925"/>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rot="10800000">
                <a:off x="5018476" y="4850070"/>
                <a:ext cx="241834" cy="551931"/>
                <a:chOff x="5291793" y="4437791"/>
                <a:chExt cx="241834" cy="551931"/>
              </a:xfrm>
            </p:grpSpPr>
            <p:cxnSp>
              <p:nvCxnSpPr>
                <p:cNvPr id="58" name="Straight Connector 57"/>
                <p:cNvCxnSpPr/>
                <p:nvPr/>
              </p:nvCxnSpPr>
              <p:spPr>
                <a:xfrm flipV="1">
                  <a:off x="529897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5350451"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a:xfrm flipH="1">
                  <a:off x="5291793" y="4707924"/>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grpSp>
      <p:grpSp>
        <p:nvGrpSpPr>
          <p:cNvPr id="24" name="Group 23"/>
          <p:cNvGrpSpPr/>
          <p:nvPr/>
        </p:nvGrpSpPr>
        <p:grpSpPr>
          <a:xfrm>
            <a:off x="7015496" y="1628808"/>
            <a:ext cx="853494" cy="4320479"/>
            <a:chOff x="7015516" y="1628801"/>
            <a:chExt cx="853488" cy="4320479"/>
          </a:xfrm>
        </p:grpSpPr>
        <p:sp>
          <p:nvSpPr>
            <p:cNvPr id="19" name="Rectangle 18"/>
            <p:cNvSpPr/>
            <p:nvPr/>
          </p:nvSpPr>
          <p:spPr>
            <a:xfrm>
              <a:off x="7059235" y="2276872"/>
              <a:ext cx="780087" cy="3672408"/>
            </a:xfrm>
            <a:prstGeom prst="rect">
              <a:avLst/>
            </a:prstGeom>
            <a:solidFill>
              <a:schemeClr val="tx2">
                <a:lumMod val="20000"/>
                <a:lumOff val="80000"/>
                <a:alpha val="43000"/>
              </a:schemeClr>
            </a:solidFill>
            <a:ln w="28575" cmpd="sng">
              <a:solidFill>
                <a:srgbClr val="00009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015516" y="1628801"/>
              <a:ext cx="853488" cy="646331"/>
            </a:xfrm>
            <a:prstGeom prst="rect">
              <a:avLst/>
            </a:prstGeom>
            <a:solidFill>
              <a:srgbClr val="FFFFFF"/>
            </a:solidFill>
          </p:spPr>
          <p:txBody>
            <a:bodyPr wrap="none" rtlCol="0">
              <a:spAutoFit/>
            </a:bodyPr>
            <a:lstStyle/>
            <a:p>
              <a:pPr algn="ctr"/>
              <a:r>
                <a:rPr lang="en-US" dirty="0" smtClean="0"/>
                <a:t> LARGE </a:t>
              </a:r>
            </a:p>
            <a:p>
              <a:pPr algn="ctr"/>
              <a:r>
                <a:rPr lang="en-US" dirty="0" smtClean="0"/>
                <a:t>ROTOR</a:t>
              </a:r>
              <a:endParaRPr lang="en-US" dirty="0"/>
            </a:p>
          </p:txBody>
        </p:sp>
        <p:sp>
          <p:nvSpPr>
            <p:cNvPr id="17" name="TextBox 16"/>
            <p:cNvSpPr txBox="1"/>
            <p:nvPr/>
          </p:nvSpPr>
          <p:spPr>
            <a:xfrm rot="16200000">
              <a:off x="6757558" y="2848585"/>
              <a:ext cx="1296144" cy="584772"/>
            </a:xfrm>
            <a:prstGeom prst="rect">
              <a:avLst/>
            </a:prstGeom>
            <a:noFill/>
          </p:spPr>
          <p:txBody>
            <a:bodyPr wrap="square" rtlCol="0">
              <a:spAutoFit/>
            </a:bodyPr>
            <a:lstStyle/>
            <a:p>
              <a:pPr algn="ctr"/>
              <a:r>
                <a:rPr lang="en-US" sz="3200" dirty="0" smtClean="0"/>
                <a:t>(30)</a:t>
              </a:r>
              <a:endParaRPr lang="en-US" sz="3200" dirty="0"/>
            </a:p>
          </p:txBody>
        </p:sp>
        <p:grpSp>
          <p:nvGrpSpPr>
            <p:cNvPr id="61" name="Group 60"/>
            <p:cNvGrpSpPr/>
            <p:nvPr/>
          </p:nvGrpSpPr>
          <p:grpSpPr>
            <a:xfrm>
              <a:off x="7113240" y="3573016"/>
              <a:ext cx="625528" cy="2229250"/>
              <a:chOff x="3704598" y="2719118"/>
              <a:chExt cx="577410" cy="2229250"/>
            </a:xfrm>
          </p:grpSpPr>
          <p:cxnSp>
            <p:nvCxnSpPr>
              <p:cNvPr id="62" name="Straight Connector 61"/>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rot="16200000">
                <a:off x="3643071" y="2972108"/>
                <a:ext cx="704850" cy="198870"/>
              </a:xfrm>
              <a:prstGeom prst="rect">
                <a:avLst/>
              </a:prstGeom>
              <a:noFill/>
            </p:spPr>
            <p:txBody>
              <a:bodyPr wrap="square" rtlCol="0">
                <a:spAutoFit/>
              </a:bodyPr>
              <a:lstStyle/>
              <a:p>
                <a:r>
                  <a:rPr lang="en-US" sz="800" dirty="0" smtClean="0"/>
                  <a:t>2PA-02 (FTF)</a:t>
                </a:r>
                <a:endParaRPr lang="en-US" sz="800" dirty="0"/>
              </a:p>
            </p:txBody>
          </p:sp>
          <p:cxnSp>
            <p:nvCxnSpPr>
              <p:cNvPr id="65" name="Straight Connector 64"/>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964328" y="3475537"/>
                <a:ext cx="0" cy="140308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039697"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3704598"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098832"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p:cNvCxnSpPr/>
              <p:nvPr/>
            </p:nvCxnSpPr>
            <p:spPr>
              <a:xfrm flipH="1">
                <a:off x="3796663" y="4205918"/>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4040174" y="420591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grpSp>
        <p:nvGrpSpPr>
          <p:cNvPr id="94" name="Group 93"/>
          <p:cNvGrpSpPr/>
          <p:nvPr/>
        </p:nvGrpSpPr>
        <p:grpSpPr>
          <a:xfrm>
            <a:off x="7917329" y="1628808"/>
            <a:ext cx="702078" cy="4320479"/>
            <a:chOff x="7917329" y="1628801"/>
            <a:chExt cx="702078" cy="4320479"/>
          </a:xfrm>
        </p:grpSpPr>
        <p:sp>
          <p:nvSpPr>
            <p:cNvPr id="22" name="Rectangle 21"/>
            <p:cNvSpPr/>
            <p:nvPr/>
          </p:nvSpPr>
          <p:spPr>
            <a:xfrm>
              <a:off x="7917329" y="2276872"/>
              <a:ext cx="702078" cy="3672408"/>
            </a:xfrm>
            <a:prstGeom prst="rect">
              <a:avLst/>
            </a:prstGeom>
            <a:solidFill>
              <a:schemeClr val="bg1">
                <a:lumMod val="75000"/>
              </a:schemeClr>
            </a:solidFill>
            <a:ln w="28575" cmpd="sng">
              <a:solidFill>
                <a:schemeClr val="tx1">
                  <a:lumMod val="75000"/>
                  <a:lumOff val="2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917329" y="2276865"/>
              <a:ext cx="702078" cy="3672415"/>
            </a:xfrm>
            <a:prstGeom prst="rect">
              <a:avLst/>
            </a:prstGeom>
            <a:solidFill>
              <a:schemeClr val="accent3">
                <a:lumMod val="40000"/>
                <a:lumOff val="60000"/>
                <a:alpha val="49000"/>
              </a:schemeClr>
            </a:solidFill>
            <a:ln w="28575" cmpd="sng">
              <a:solidFill>
                <a:srgbClr val="008000">
                  <a:alpha val="99000"/>
                </a:srgb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rot="16200000">
              <a:off x="7657656" y="2884575"/>
              <a:ext cx="1224137" cy="584776"/>
            </a:xfrm>
            <a:prstGeom prst="rect">
              <a:avLst/>
            </a:prstGeom>
            <a:noFill/>
            <a:ln>
              <a:noFill/>
              <a:prstDash val="solid"/>
            </a:ln>
          </p:spPr>
          <p:txBody>
            <a:bodyPr wrap="square" rtlCol="0">
              <a:spAutoFit/>
            </a:bodyPr>
            <a:lstStyle/>
            <a:p>
              <a:pPr algn="ctr"/>
              <a:r>
                <a:rPr lang="en-US" sz="3200" dirty="0" smtClean="0"/>
                <a:t> (3 -5)</a:t>
              </a:r>
            </a:p>
          </p:txBody>
        </p:sp>
        <p:sp>
          <p:nvSpPr>
            <p:cNvPr id="30" name="TextBox 29"/>
            <p:cNvSpPr txBox="1"/>
            <p:nvPr/>
          </p:nvSpPr>
          <p:spPr>
            <a:xfrm>
              <a:off x="7917331" y="1628801"/>
              <a:ext cx="625479" cy="646331"/>
            </a:xfrm>
            <a:prstGeom prst="rect">
              <a:avLst/>
            </a:prstGeom>
            <a:solidFill>
              <a:srgbClr val="FFFFFF"/>
            </a:solidFill>
            <a:ln>
              <a:solidFill>
                <a:srgbClr val="FFFFFF"/>
              </a:solidFill>
              <a:prstDash val="solid"/>
            </a:ln>
          </p:spPr>
          <p:txBody>
            <a:bodyPr wrap="none" rtlCol="0">
              <a:spAutoFit/>
            </a:bodyPr>
            <a:lstStyle/>
            <a:p>
              <a:r>
                <a:rPr lang="en-US" dirty="0" smtClean="0"/>
                <a:t> FAN</a:t>
              </a:r>
            </a:p>
            <a:p>
              <a:endParaRPr lang="en-US" dirty="0" smtClean="0"/>
            </a:p>
          </p:txBody>
        </p:sp>
        <p:grpSp>
          <p:nvGrpSpPr>
            <p:cNvPr id="73" name="Group 72"/>
            <p:cNvGrpSpPr/>
            <p:nvPr/>
          </p:nvGrpSpPr>
          <p:grpSpPr>
            <a:xfrm>
              <a:off x="7977336" y="5043165"/>
              <a:ext cx="576064" cy="822198"/>
              <a:chOff x="5867473" y="1035047"/>
              <a:chExt cx="637697" cy="822198"/>
            </a:xfrm>
          </p:grpSpPr>
          <p:grpSp>
            <p:nvGrpSpPr>
              <p:cNvPr id="74" name="Group 73"/>
              <p:cNvGrpSpPr/>
              <p:nvPr/>
            </p:nvGrpSpPr>
            <p:grpSpPr>
              <a:xfrm>
                <a:off x="5867473" y="1035047"/>
                <a:ext cx="637697" cy="822198"/>
                <a:chOff x="5867473" y="1035047"/>
                <a:chExt cx="637697" cy="822198"/>
              </a:xfrm>
            </p:grpSpPr>
            <p:grpSp>
              <p:nvGrpSpPr>
                <p:cNvPr id="78" name="Group 77"/>
                <p:cNvGrpSpPr/>
                <p:nvPr/>
              </p:nvGrpSpPr>
              <p:grpSpPr>
                <a:xfrm>
                  <a:off x="5867473" y="1035047"/>
                  <a:ext cx="637697" cy="822198"/>
                  <a:chOff x="3104357" y="2830080"/>
                  <a:chExt cx="637697" cy="822198"/>
                </a:xfrm>
              </p:grpSpPr>
              <p:cxnSp>
                <p:nvCxnSpPr>
                  <p:cNvPr id="81" name="Straight Connector 80"/>
                  <p:cNvCxnSpPr/>
                  <p:nvPr/>
                </p:nvCxnSpPr>
                <p:spPr>
                  <a:xfrm flipV="1">
                    <a:off x="3104357" y="3379089"/>
                    <a:ext cx="0" cy="244745"/>
                  </a:xfrm>
                  <a:prstGeom prst="line">
                    <a:avLst/>
                  </a:prstGeom>
                  <a:ln>
                    <a:solidFill>
                      <a:schemeClr val="tx1"/>
                    </a:solidFill>
                    <a:prstDash val="solid"/>
                  </a:ln>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3163624" y="2830080"/>
                    <a:ext cx="383314" cy="822198"/>
                  </a:xfrm>
                  <a:prstGeom prst="rect">
                    <a:avLst/>
                  </a:prstGeom>
                  <a:solidFill>
                    <a:srgbClr val="FFFFFF"/>
                  </a:solidFill>
                  <a:ln w="28575" cmpd="sng">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4" name="Straight Connector 83"/>
                  <p:cNvCxnSpPr/>
                  <p:nvPr/>
                </p:nvCxnSpPr>
                <p:spPr>
                  <a:xfrm>
                    <a:off x="3113021" y="3501462"/>
                    <a:ext cx="481542" cy="8200"/>
                  </a:xfrm>
                  <a:prstGeom prst="line">
                    <a:avLst/>
                  </a:prstGeom>
                  <a:ln>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3600716" y="3379090"/>
                    <a:ext cx="0" cy="244744"/>
                  </a:xfrm>
                  <a:prstGeom prst="line">
                    <a:avLst/>
                  </a:prstGeom>
                  <a:ln>
                    <a:solidFill>
                      <a:schemeClr val="tx1"/>
                    </a:solidFill>
                    <a:prstDash val="solid"/>
                  </a:ln>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3558878" y="3172420"/>
                    <a:ext cx="183176" cy="152400"/>
                  </a:xfrm>
                  <a:prstGeom prst="rect">
                    <a:avLst/>
                  </a:prstGeom>
                  <a:solidFill>
                    <a:schemeClr val="tx1"/>
                  </a:solidFill>
                  <a:ln>
                    <a:solidFill>
                      <a:srgbClr val="0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9" name="Straight Connector 78"/>
                <p:cNvCxnSpPr/>
                <p:nvPr/>
              </p:nvCxnSpPr>
              <p:spPr>
                <a:xfrm flipV="1">
                  <a:off x="6175292" y="1227277"/>
                  <a:ext cx="0" cy="551931"/>
                </a:xfrm>
                <a:prstGeom prst="line">
                  <a:avLst/>
                </a:prstGeom>
                <a:ln>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a:off x="5995939" y="1472009"/>
                  <a:ext cx="373953" cy="0"/>
                </a:xfrm>
                <a:prstGeom prst="line">
                  <a:avLst/>
                </a:prstGeom>
                <a:ln>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grpSp>
          <p:cxnSp>
            <p:nvCxnSpPr>
              <p:cNvPr id="75" name="Straight Connector 74"/>
              <p:cNvCxnSpPr/>
              <p:nvPr/>
            </p:nvCxnSpPr>
            <p:spPr>
              <a:xfrm flipV="1">
                <a:off x="6118397" y="1225681"/>
                <a:ext cx="0" cy="551931"/>
              </a:xfrm>
              <a:prstGeom prst="line">
                <a:avLst/>
              </a:prstGeom>
              <a:ln>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6224615" y="1224141"/>
                <a:ext cx="0" cy="551931"/>
              </a:xfrm>
              <a:prstGeom prst="line">
                <a:avLst/>
              </a:prstGeom>
              <a:ln>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6061439" y="1224490"/>
                <a:ext cx="0" cy="551931"/>
              </a:xfrm>
              <a:prstGeom prst="line">
                <a:avLst/>
              </a:prstGeom>
              <a:ln>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grpSp>
      </p:grpSp>
      <p:grpSp>
        <p:nvGrpSpPr>
          <p:cNvPr id="95" name="Group 94"/>
          <p:cNvGrpSpPr/>
          <p:nvPr/>
        </p:nvGrpSpPr>
        <p:grpSpPr>
          <a:xfrm>
            <a:off x="8697416" y="1628808"/>
            <a:ext cx="780088" cy="4320479"/>
            <a:chOff x="8697416" y="1628801"/>
            <a:chExt cx="780088" cy="4320479"/>
          </a:xfrm>
        </p:grpSpPr>
        <p:sp>
          <p:nvSpPr>
            <p:cNvPr id="21" name="TextBox 20"/>
            <p:cNvSpPr txBox="1"/>
            <p:nvPr/>
          </p:nvSpPr>
          <p:spPr>
            <a:xfrm>
              <a:off x="8697416" y="1628801"/>
              <a:ext cx="679017" cy="646331"/>
            </a:xfrm>
            <a:prstGeom prst="rect">
              <a:avLst/>
            </a:prstGeom>
            <a:solidFill>
              <a:srgbClr val="FFFFFF"/>
            </a:solidFill>
          </p:spPr>
          <p:txBody>
            <a:bodyPr wrap="none" rtlCol="0">
              <a:spAutoFit/>
            </a:bodyPr>
            <a:lstStyle/>
            <a:p>
              <a:r>
                <a:rPr lang="en-US" dirty="0" smtClean="0"/>
                <a:t> </a:t>
              </a:r>
              <a:r>
                <a:rPr lang="en-US" dirty="0" err="1" smtClean="0"/>
                <a:t>PPSc</a:t>
              </a:r>
              <a:endParaRPr lang="en-US" dirty="0" smtClean="0"/>
            </a:p>
            <a:p>
              <a:endParaRPr lang="en-US" dirty="0" smtClean="0"/>
            </a:p>
          </p:txBody>
        </p:sp>
        <p:sp>
          <p:nvSpPr>
            <p:cNvPr id="23" name="Rectangle 22"/>
            <p:cNvSpPr/>
            <p:nvPr/>
          </p:nvSpPr>
          <p:spPr>
            <a:xfrm>
              <a:off x="8697417" y="2276872"/>
              <a:ext cx="780087" cy="3672408"/>
            </a:xfrm>
            <a:prstGeom prst="rect">
              <a:avLst/>
            </a:prstGeom>
            <a:solidFill>
              <a:schemeClr val="tx2">
                <a:lumMod val="20000"/>
                <a:lumOff val="80000"/>
                <a:alpha val="43000"/>
              </a:schemeClr>
            </a:solidFill>
            <a:ln w="28575"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16200000">
              <a:off x="8599860" y="2878484"/>
              <a:ext cx="1067921" cy="584776"/>
            </a:xfrm>
            <a:prstGeom prst="rect">
              <a:avLst/>
            </a:prstGeom>
            <a:noFill/>
          </p:spPr>
          <p:txBody>
            <a:bodyPr wrap="none" rtlCol="0">
              <a:spAutoFit/>
            </a:bodyPr>
            <a:lstStyle/>
            <a:p>
              <a:r>
                <a:rPr lang="en-US" sz="3200" dirty="0" smtClean="0"/>
                <a:t> (4-8)</a:t>
              </a:r>
              <a:endParaRPr lang="en-US" sz="3200" dirty="0"/>
            </a:p>
          </p:txBody>
        </p:sp>
        <p:grpSp>
          <p:nvGrpSpPr>
            <p:cNvPr id="87" name="Group 86"/>
            <p:cNvGrpSpPr/>
            <p:nvPr/>
          </p:nvGrpSpPr>
          <p:grpSpPr>
            <a:xfrm>
              <a:off x="8769424" y="4941177"/>
              <a:ext cx="690838" cy="911217"/>
              <a:chOff x="3104357" y="2501636"/>
              <a:chExt cx="637697" cy="911217"/>
            </a:xfrm>
          </p:grpSpPr>
          <p:cxnSp>
            <p:nvCxnSpPr>
              <p:cNvPr id="88" name="Straight Connector 87"/>
              <p:cNvCxnSpPr/>
              <p:nvPr/>
            </p:nvCxnSpPr>
            <p:spPr>
              <a:xfrm flipV="1">
                <a:off x="3104357" y="287878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3163624" y="2886110"/>
                <a:ext cx="383314" cy="526743"/>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TextBox 89"/>
              <p:cNvSpPr txBox="1"/>
              <p:nvPr/>
            </p:nvSpPr>
            <p:spPr>
              <a:xfrm rot="16200000">
                <a:off x="3238420" y="2569964"/>
                <a:ext cx="449167" cy="312512"/>
              </a:xfrm>
              <a:prstGeom prst="rect">
                <a:avLst/>
              </a:prstGeom>
              <a:noFill/>
            </p:spPr>
            <p:txBody>
              <a:bodyPr wrap="square" rtlCol="0">
                <a:spAutoFit/>
              </a:bodyPr>
              <a:lstStyle/>
              <a:p>
                <a:r>
                  <a:rPr lang="en-US" sz="800" dirty="0" smtClean="0"/>
                  <a:t>PA-10 (</a:t>
                </a:r>
                <a:r>
                  <a:rPr lang="en-US" sz="800" dirty="0" err="1" smtClean="0"/>
                  <a:t>PPSc</a:t>
                </a:r>
                <a:r>
                  <a:rPr lang="en-US" sz="800" dirty="0" smtClean="0"/>
                  <a:t>)</a:t>
                </a:r>
                <a:endParaRPr lang="en-US" sz="1100" dirty="0"/>
              </a:p>
            </p:txBody>
          </p:sp>
          <p:cxnSp>
            <p:nvCxnSpPr>
              <p:cNvPr id="91" name="Straight Connector 90"/>
              <p:cNvCxnSpPr/>
              <p:nvPr/>
            </p:nvCxnSpPr>
            <p:spPr>
              <a:xfrm>
                <a:off x="3113021" y="3001157"/>
                <a:ext cx="481542"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3600716" y="2878785"/>
                <a:ext cx="0" cy="24474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3558878" y="3149329"/>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140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additive="base">
                                        <p:cTn id="25" dur="500" fill="hold"/>
                                        <p:tgtEl>
                                          <p:spTgt spid="94"/>
                                        </p:tgtEl>
                                        <p:attrNameLst>
                                          <p:attrName>ppt_x</p:attrName>
                                        </p:attrNameLst>
                                      </p:cBhvr>
                                      <p:tavLst>
                                        <p:tav tm="0">
                                          <p:val>
                                            <p:strVal val="#ppt_x"/>
                                          </p:val>
                                        </p:tav>
                                        <p:tav tm="100000">
                                          <p:val>
                                            <p:strVal val="#ppt_x"/>
                                          </p:val>
                                        </p:tav>
                                      </p:tavLst>
                                    </p:anim>
                                    <p:anim calcmode="lin" valueType="num">
                                      <p:cBhvr additive="base">
                                        <p:cTn id="26"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5"/>
                                        </p:tgtEl>
                                        <p:attrNameLst>
                                          <p:attrName>style.visibility</p:attrName>
                                        </p:attrNameLst>
                                      </p:cBhvr>
                                      <p:to>
                                        <p:strVal val="visible"/>
                                      </p:to>
                                    </p:set>
                                    <p:anim calcmode="lin" valueType="num">
                                      <p:cBhvr additive="base">
                                        <p:cTn id="31" dur="500" fill="hold"/>
                                        <p:tgtEl>
                                          <p:spTgt spid="95"/>
                                        </p:tgtEl>
                                        <p:attrNameLst>
                                          <p:attrName>ppt_x</p:attrName>
                                        </p:attrNameLst>
                                      </p:cBhvr>
                                      <p:tavLst>
                                        <p:tav tm="0">
                                          <p:val>
                                            <p:strVal val="#ppt_x"/>
                                          </p:val>
                                        </p:tav>
                                        <p:tav tm="100000">
                                          <p:val>
                                            <p:strVal val="#ppt_x"/>
                                          </p:val>
                                        </p:tav>
                                      </p:tavLst>
                                    </p:anim>
                                    <p:anim calcmode="lin" valueType="num">
                                      <p:cBhvr additive="base">
                                        <p:cTn id="32"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472" y="260648"/>
            <a:ext cx="8915400" cy="876050"/>
          </a:xfrm>
        </p:spPr>
        <p:txBody>
          <a:bodyPr>
            <a:normAutofit fontScale="90000"/>
          </a:bodyPr>
          <a:lstStyle/>
          <a:p>
            <a:r>
              <a:rPr lang="en-US" dirty="0" smtClean="0"/>
              <a:t>Platform 1</a:t>
            </a:r>
            <a:br>
              <a:rPr lang="en-US" dirty="0" smtClean="0"/>
            </a:br>
            <a:r>
              <a:rPr lang="en-US" dirty="0" smtClean="0"/>
              <a:t>Disc chopper – Small rotor – Low speed</a:t>
            </a:r>
            <a:endParaRPr lang="en-US" dirty="0"/>
          </a:p>
        </p:txBody>
      </p:sp>
      <p:sp>
        <p:nvSpPr>
          <p:cNvPr id="7" name="Rectangle 6"/>
          <p:cNvSpPr/>
          <p:nvPr/>
        </p:nvSpPr>
        <p:spPr>
          <a:xfrm>
            <a:off x="7617296" y="1628800"/>
            <a:ext cx="2018546" cy="1728192"/>
          </a:xfrm>
          <a:prstGeom prst="rect">
            <a:avLst/>
          </a:prstGeom>
          <a:solidFill>
            <a:schemeClr val="tx2">
              <a:lumMod val="20000"/>
              <a:lumOff val="80000"/>
              <a:alpha val="43000"/>
            </a:schemeClr>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89304" y="1700810"/>
            <a:ext cx="792088" cy="369332"/>
          </a:xfrm>
          <a:prstGeom prst="rect">
            <a:avLst/>
          </a:prstGeom>
          <a:solidFill>
            <a:schemeClr val="bg1"/>
          </a:solidFill>
        </p:spPr>
        <p:txBody>
          <a:bodyPr wrap="square" rtlCol="0">
            <a:spAutoFit/>
          </a:bodyPr>
          <a:lstStyle/>
          <a:p>
            <a:r>
              <a:rPr lang="en-US" dirty="0" smtClean="0"/>
              <a:t> DC-SR</a:t>
            </a:r>
            <a:endParaRPr lang="en-US" dirty="0"/>
          </a:p>
        </p:txBody>
      </p:sp>
      <p:sp>
        <p:nvSpPr>
          <p:cNvPr id="9" name="TextBox 8"/>
          <p:cNvSpPr txBox="1"/>
          <p:nvPr/>
        </p:nvSpPr>
        <p:spPr>
          <a:xfrm>
            <a:off x="7833320" y="1988840"/>
            <a:ext cx="1656295" cy="584776"/>
          </a:xfrm>
          <a:prstGeom prst="rect">
            <a:avLst/>
          </a:prstGeom>
          <a:noFill/>
        </p:spPr>
        <p:txBody>
          <a:bodyPr wrap="square" rtlCol="0">
            <a:spAutoFit/>
          </a:bodyPr>
          <a:lstStyle/>
          <a:p>
            <a:pPr algn="ctr"/>
            <a:r>
              <a:rPr lang="en-US" sz="3200" dirty="0" smtClean="0"/>
              <a:t>  (50-70)</a:t>
            </a:r>
            <a:endParaRPr lang="en-US" sz="3200" dirty="0"/>
          </a:p>
        </p:txBody>
      </p:sp>
      <p:grpSp>
        <p:nvGrpSpPr>
          <p:cNvPr id="10" name="Group 9"/>
          <p:cNvGrpSpPr/>
          <p:nvPr/>
        </p:nvGrpSpPr>
        <p:grpSpPr>
          <a:xfrm>
            <a:off x="7761318" y="2636930"/>
            <a:ext cx="684076" cy="655811"/>
            <a:chOff x="3175380" y="4292600"/>
            <a:chExt cx="439257" cy="655767"/>
          </a:xfrm>
        </p:grpSpPr>
        <p:cxnSp>
          <p:nvCxnSpPr>
            <p:cNvPr id="12" name="Straight Connector 11"/>
            <p:cNvCxnSpPr/>
            <p:nvPr/>
          </p:nvCxnSpPr>
          <p:spPr>
            <a:xfrm flipV="1">
              <a:off x="3175380"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232722" y="4292600"/>
              <a:ext cx="194352" cy="655767"/>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3184044"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482670"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327972" y="43656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3431461"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3340350" y="461035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pic>
        <p:nvPicPr>
          <p:cNvPr id="20" name="Picture 19" descr="Square 1.png.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7219" y="3843478"/>
            <a:ext cx="2455915" cy="2824920"/>
          </a:xfrm>
          <a:prstGeom prst="rect">
            <a:avLst/>
          </a:prstGeom>
        </p:spPr>
      </p:pic>
      <p:sp>
        <p:nvSpPr>
          <p:cNvPr id="19" name="Content Placeholder 4"/>
          <p:cNvSpPr>
            <a:spLocks noGrp="1"/>
          </p:cNvSpPr>
          <p:nvPr>
            <p:ph sz="half" idx="1"/>
          </p:nvPr>
        </p:nvSpPr>
        <p:spPr>
          <a:xfrm>
            <a:off x="128464" y="1412776"/>
            <a:ext cx="6984776" cy="5445224"/>
          </a:xfrm>
        </p:spPr>
        <p:txBody>
          <a:bodyPr>
            <a:normAutofit fontScale="77500" lnSpcReduction="20000"/>
          </a:bodyPr>
          <a:lstStyle/>
          <a:p>
            <a:pPr marL="0" indent="0">
              <a:buNone/>
            </a:pPr>
            <a:r>
              <a:rPr lang="en-US" dirty="0"/>
              <a:t>Key requirements</a:t>
            </a:r>
          </a:p>
          <a:p>
            <a:r>
              <a:rPr lang="en-US" dirty="0"/>
              <a:t>R</a:t>
            </a:r>
            <a:r>
              <a:rPr lang="en-US" dirty="0" smtClean="0"/>
              <a:t>otation speed:  	Low ( 7 - 96 Hz)</a:t>
            </a:r>
            <a:endParaRPr lang="en-US" dirty="0"/>
          </a:p>
          <a:p>
            <a:r>
              <a:rPr lang="en-US" dirty="0" smtClean="0"/>
              <a:t>Openings:		Large</a:t>
            </a:r>
          </a:p>
          <a:p>
            <a:r>
              <a:rPr lang="en-US" dirty="0" smtClean="0"/>
              <a:t>Attenuation at short wavelengths</a:t>
            </a:r>
          </a:p>
          <a:p>
            <a:r>
              <a:rPr lang="en-US" dirty="0" smtClean="0"/>
              <a:t>High reliability in radiation environment</a:t>
            </a:r>
          </a:p>
          <a:p>
            <a:r>
              <a:rPr lang="en-US" dirty="0" smtClean="0"/>
              <a:t>Low lifetime cost </a:t>
            </a:r>
          </a:p>
          <a:p>
            <a:endParaRPr lang="en-US" dirty="0"/>
          </a:p>
          <a:p>
            <a:pPr marL="0" indent="0">
              <a:buNone/>
            </a:pPr>
            <a:r>
              <a:rPr lang="en-US" dirty="0" smtClean="0"/>
              <a:t>Principal characteristics</a:t>
            </a:r>
          </a:p>
          <a:p>
            <a:r>
              <a:rPr lang="en-US" dirty="0" smtClean="0"/>
              <a:t>Type:		PA-1-H- (</a:t>
            </a:r>
            <a:r>
              <a:rPr lang="en-US" dirty="0"/>
              <a:t>horizontal axis </a:t>
            </a:r>
            <a:r>
              <a:rPr lang="en-US" dirty="0" smtClean="0"/>
              <a:t>disc) </a:t>
            </a:r>
          </a:p>
          <a:p>
            <a:r>
              <a:rPr lang="en-US" dirty="0" smtClean="0"/>
              <a:t>Rotors : 		Simple + Robust </a:t>
            </a:r>
            <a:endParaRPr lang="en-US" dirty="0"/>
          </a:p>
          <a:p>
            <a:r>
              <a:rPr lang="en-US" dirty="0" smtClean="0"/>
              <a:t>Diameter:		600-800mm</a:t>
            </a:r>
          </a:p>
          <a:p>
            <a:endParaRPr lang="en-US" dirty="0" smtClean="0"/>
          </a:p>
          <a:p>
            <a:pPr marL="0" indent="0">
              <a:buNone/>
            </a:pPr>
            <a:r>
              <a:rPr lang="en-US" dirty="0" smtClean="0"/>
              <a:t>Enabling Technologies .</a:t>
            </a:r>
          </a:p>
          <a:p>
            <a:r>
              <a:rPr lang="en-US" dirty="0" smtClean="0"/>
              <a:t>Rotors materials: 	Metallic </a:t>
            </a:r>
          </a:p>
          <a:p>
            <a:r>
              <a:rPr lang="en-US" dirty="0" smtClean="0"/>
              <a:t>Bearings: 		Magnetic</a:t>
            </a:r>
          </a:p>
        </p:txBody>
      </p:sp>
    </p:spTree>
    <p:extLst>
      <p:ext uri="{BB962C8B-B14F-4D97-AF65-F5344CB8AC3E}">
        <p14:creationId xmlns:p14="http://schemas.microsoft.com/office/powerpoint/2010/main" val="6162303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472" y="260648"/>
            <a:ext cx="8915400" cy="876050"/>
          </a:xfrm>
        </p:spPr>
        <p:txBody>
          <a:bodyPr>
            <a:normAutofit fontScale="90000"/>
          </a:bodyPr>
          <a:lstStyle/>
          <a:p>
            <a:r>
              <a:rPr lang="en-US" dirty="0" smtClean="0"/>
              <a:t>Platform 2</a:t>
            </a:r>
            <a:br>
              <a:rPr lang="en-US" dirty="0" smtClean="0"/>
            </a:br>
            <a:r>
              <a:rPr lang="en-US" dirty="0" smtClean="0"/>
              <a:t>Disc chopper – Small rotor – Intermediate speed</a:t>
            </a:r>
            <a:endParaRPr lang="en-US" dirty="0"/>
          </a:p>
        </p:txBody>
      </p:sp>
      <p:sp>
        <p:nvSpPr>
          <p:cNvPr id="7" name="Rectangle 6"/>
          <p:cNvSpPr/>
          <p:nvPr/>
        </p:nvSpPr>
        <p:spPr>
          <a:xfrm>
            <a:off x="7617296" y="1628800"/>
            <a:ext cx="2018546" cy="1728192"/>
          </a:xfrm>
          <a:prstGeom prst="rect">
            <a:avLst/>
          </a:prstGeom>
          <a:solidFill>
            <a:schemeClr val="accent3">
              <a:lumMod val="40000"/>
              <a:lumOff val="60000"/>
              <a:alpha val="43000"/>
            </a:schemeClr>
          </a:solid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89304" y="1700810"/>
            <a:ext cx="792088" cy="369332"/>
          </a:xfrm>
          <a:prstGeom prst="rect">
            <a:avLst/>
          </a:prstGeom>
          <a:solidFill>
            <a:schemeClr val="bg1"/>
          </a:solidFill>
        </p:spPr>
        <p:txBody>
          <a:bodyPr wrap="square" rtlCol="0">
            <a:spAutoFit/>
          </a:bodyPr>
          <a:lstStyle/>
          <a:p>
            <a:r>
              <a:rPr lang="en-US" dirty="0" smtClean="0"/>
              <a:t> DC-SR</a:t>
            </a:r>
            <a:endParaRPr lang="en-US" dirty="0"/>
          </a:p>
        </p:txBody>
      </p:sp>
      <p:sp>
        <p:nvSpPr>
          <p:cNvPr id="9" name="TextBox 8"/>
          <p:cNvSpPr txBox="1"/>
          <p:nvPr/>
        </p:nvSpPr>
        <p:spPr>
          <a:xfrm>
            <a:off x="7833320" y="1988840"/>
            <a:ext cx="1656295" cy="584776"/>
          </a:xfrm>
          <a:prstGeom prst="rect">
            <a:avLst/>
          </a:prstGeom>
          <a:noFill/>
        </p:spPr>
        <p:txBody>
          <a:bodyPr wrap="square" rtlCol="0">
            <a:spAutoFit/>
          </a:bodyPr>
          <a:lstStyle/>
          <a:p>
            <a:pPr algn="ctr"/>
            <a:r>
              <a:rPr lang="en-US" sz="3200" dirty="0" smtClean="0"/>
              <a:t>  (15-35)</a:t>
            </a:r>
            <a:endParaRPr lang="en-US" sz="3200" dirty="0"/>
          </a:p>
        </p:txBody>
      </p:sp>
      <p:grpSp>
        <p:nvGrpSpPr>
          <p:cNvPr id="10" name="Group 9"/>
          <p:cNvGrpSpPr/>
          <p:nvPr/>
        </p:nvGrpSpPr>
        <p:grpSpPr>
          <a:xfrm>
            <a:off x="7761318" y="2636930"/>
            <a:ext cx="684076" cy="655811"/>
            <a:chOff x="3175380" y="4292600"/>
            <a:chExt cx="439257" cy="655767"/>
          </a:xfrm>
        </p:grpSpPr>
        <p:cxnSp>
          <p:nvCxnSpPr>
            <p:cNvPr id="12" name="Straight Connector 11"/>
            <p:cNvCxnSpPr/>
            <p:nvPr/>
          </p:nvCxnSpPr>
          <p:spPr>
            <a:xfrm flipV="1">
              <a:off x="3175380"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232722" y="4292600"/>
              <a:ext cx="194352" cy="655767"/>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3184044"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482670"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327972" y="43656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3431461"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3340350" y="461035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pic>
        <p:nvPicPr>
          <p:cNvPr id="20" name="Picture 19" descr="Square 1.png.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7219" y="3843478"/>
            <a:ext cx="2455915" cy="2824920"/>
          </a:xfrm>
          <a:prstGeom prst="rect">
            <a:avLst/>
          </a:prstGeom>
        </p:spPr>
      </p:pic>
      <p:sp>
        <p:nvSpPr>
          <p:cNvPr id="19" name="Content Placeholder 4"/>
          <p:cNvSpPr>
            <a:spLocks noGrp="1"/>
          </p:cNvSpPr>
          <p:nvPr>
            <p:ph sz="half" idx="1"/>
          </p:nvPr>
        </p:nvSpPr>
        <p:spPr>
          <a:xfrm>
            <a:off x="128464" y="1556792"/>
            <a:ext cx="6840759" cy="5251716"/>
          </a:xfrm>
        </p:spPr>
        <p:txBody>
          <a:bodyPr>
            <a:normAutofit fontScale="92500" lnSpcReduction="20000"/>
          </a:bodyPr>
          <a:lstStyle/>
          <a:p>
            <a:pPr marL="0" indent="0">
              <a:buNone/>
            </a:pPr>
            <a:r>
              <a:rPr lang="en-US" dirty="0"/>
              <a:t>Key requirements</a:t>
            </a:r>
          </a:p>
          <a:p>
            <a:r>
              <a:rPr lang="en-US" dirty="0"/>
              <a:t>R</a:t>
            </a:r>
            <a:r>
              <a:rPr lang="en-US" dirty="0" smtClean="0"/>
              <a:t>otation speed:	 (96-192 Hz)</a:t>
            </a:r>
            <a:endParaRPr lang="en-US" dirty="0"/>
          </a:p>
          <a:p>
            <a:r>
              <a:rPr lang="en-US" dirty="0" smtClean="0"/>
              <a:t>Openings:		(Multiple) Small or Large</a:t>
            </a:r>
          </a:p>
          <a:p>
            <a:r>
              <a:rPr lang="en-US" dirty="0" smtClean="0"/>
              <a:t>High reliability in radiation environment</a:t>
            </a:r>
          </a:p>
          <a:p>
            <a:endParaRPr lang="en-US" dirty="0"/>
          </a:p>
          <a:p>
            <a:pPr marL="0" indent="0">
              <a:buNone/>
            </a:pPr>
            <a:r>
              <a:rPr lang="en-US" dirty="0" smtClean="0"/>
              <a:t>Principal characteristics</a:t>
            </a:r>
          </a:p>
          <a:p>
            <a:r>
              <a:rPr lang="en-US" dirty="0" smtClean="0"/>
              <a:t>Type:  PA-1-H- (</a:t>
            </a:r>
            <a:r>
              <a:rPr lang="en-US" dirty="0"/>
              <a:t>horizontal axis </a:t>
            </a:r>
            <a:r>
              <a:rPr lang="en-US" dirty="0" smtClean="0"/>
              <a:t>disc chopper) </a:t>
            </a:r>
          </a:p>
          <a:p>
            <a:r>
              <a:rPr lang="en-US" dirty="0" smtClean="0"/>
              <a:t>Rotors: 	Simple or Optimized</a:t>
            </a:r>
            <a:endParaRPr lang="en-US" dirty="0"/>
          </a:p>
          <a:p>
            <a:r>
              <a:rPr lang="en-US" dirty="0" smtClean="0"/>
              <a:t>Diameter:	600-800mm</a:t>
            </a:r>
          </a:p>
          <a:p>
            <a:endParaRPr lang="en-US" dirty="0" smtClean="0"/>
          </a:p>
          <a:p>
            <a:pPr marL="0" indent="0">
              <a:buNone/>
            </a:pPr>
            <a:r>
              <a:rPr lang="en-US" dirty="0" smtClean="0"/>
              <a:t>Enabling Technologies .</a:t>
            </a:r>
          </a:p>
          <a:p>
            <a:r>
              <a:rPr lang="en-US" dirty="0" smtClean="0"/>
              <a:t>Rotor material:	CFRP / </a:t>
            </a:r>
            <a:r>
              <a:rPr lang="en-US" dirty="0" err="1" smtClean="0"/>
              <a:t>Alu</a:t>
            </a:r>
            <a:r>
              <a:rPr lang="en-US" dirty="0" smtClean="0"/>
              <a:t> </a:t>
            </a:r>
          </a:p>
          <a:p>
            <a:r>
              <a:rPr lang="en-US" dirty="0" smtClean="0"/>
              <a:t>Bearings:		Magnetic</a:t>
            </a:r>
          </a:p>
        </p:txBody>
      </p:sp>
    </p:spTree>
    <p:extLst>
      <p:ext uri="{BB962C8B-B14F-4D97-AF65-F5344CB8AC3E}">
        <p14:creationId xmlns:p14="http://schemas.microsoft.com/office/powerpoint/2010/main" val="42796195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The story so far….</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2</a:t>
            </a:fld>
            <a:endParaRPr lang="sv-SE"/>
          </a:p>
        </p:txBody>
      </p:sp>
    </p:spTree>
    <p:extLst>
      <p:ext uri="{BB962C8B-B14F-4D97-AF65-F5344CB8AC3E}">
        <p14:creationId xmlns:p14="http://schemas.microsoft.com/office/powerpoint/2010/main" val="23514604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472" y="260648"/>
            <a:ext cx="8915400" cy="876050"/>
          </a:xfrm>
        </p:spPr>
        <p:txBody>
          <a:bodyPr>
            <a:normAutofit fontScale="90000"/>
          </a:bodyPr>
          <a:lstStyle/>
          <a:p>
            <a:r>
              <a:rPr lang="en-US" dirty="0" smtClean="0"/>
              <a:t>Platform 3:</a:t>
            </a:r>
            <a:br>
              <a:rPr lang="en-US" dirty="0" smtClean="0"/>
            </a:br>
            <a:r>
              <a:rPr lang="en-US" dirty="0" smtClean="0"/>
              <a:t>Disc chopper – Small rotor – High speed</a:t>
            </a:r>
            <a:endParaRPr lang="en-US" dirty="0"/>
          </a:p>
        </p:txBody>
      </p:sp>
      <p:sp>
        <p:nvSpPr>
          <p:cNvPr id="5" name="Content Placeholder 4"/>
          <p:cNvSpPr>
            <a:spLocks noGrp="1"/>
          </p:cNvSpPr>
          <p:nvPr>
            <p:ph sz="half" idx="1"/>
          </p:nvPr>
        </p:nvSpPr>
        <p:spPr>
          <a:xfrm>
            <a:off x="128464" y="1484784"/>
            <a:ext cx="6840759" cy="5251716"/>
          </a:xfrm>
        </p:spPr>
        <p:txBody>
          <a:bodyPr>
            <a:normAutofit fontScale="85000" lnSpcReduction="20000"/>
          </a:bodyPr>
          <a:lstStyle/>
          <a:p>
            <a:pPr marL="0" indent="0">
              <a:buNone/>
            </a:pPr>
            <a:r>
              <a:rPr lang="en-US" dirty="0"/>
              <a:t>Key requirements</a:t>
            </a:r>
          </a:p>
          <a:p>
            <a:r>
              <a:rPr lang="en-US" dirty="0"/>
              <a:t>R</a:t>
            </a:r>
            <a:r>
              <a:rPr lang="en-US" dirty="0" smtClean="0"/>
              <a:t>otation speed:	192</a:t>
            </a:r>
            <a:r>
              <a:rPr lang="en-US" dirty="0"/>
              <a:t>- </a:t>
            </a:r>
            <a:r>
              <a:rPr lang="en-US" dirty="0" smtClean="0"/>
              <a:t>400+ Hz</a:t>
            </a:r>
            <a:endParaRPr lang="en-US" dirty="0"/>
          </a:p>
          <a:p>
            <a:r>
              <a:rPr lang="en-US" dirty="0" smtClean="0"/>
              <a:t>Openings:		</a:t>
            </a:r>
            <a:r>
              <a:rPr lang="en-US" dirty="0"/>
              <a:t>(Multiple) Small </a:t>
            </a:r>
            <a:endParaRPr lang="en-US" dirty="0" smtClean="0"/>
          </a:p>
          <a:p>
            <a:r>
              <a:rPr lang="en-US" dirty="0" smtClean="0"/>
              <a:t>Minimal guide interruption</a:t>
            </a:r>
          </a:p>
          <a:p>
            <a:r>
              <a:rPr lang="en-US" dirty="0" smtClean="0"/>
              <a:t>High reliability in radiation environment</a:t>
            </a:r>
          </a:p>
          <a:p>
            <a:endParaRPr lang="en-US" dirty="0"/>
          </a:p>
          <a:p>
            <a:pPr marL="0" indent="0">
              <a:buNone/>
            </a:pPr>
            <a:r>
              <a:rPr lang="en-US" dirty="0" smtClean="0"/>
              <a:t>Principal characteristics</a:t>
            </a:r>
          </a:p>
          <a:p>
            <a:r>
              <a:rPr lang="en-US" dirty="0" smtClean="0"/>
              <a:t>Type :  PA-1-H- (</a:t>
            </a:r>
            <a:r>
              <a:rPr lang="en-US" dirty="0"/>
              <a:t>horizontal axis </a:t>
            </a:r>
            <a:r>
              <a:rPr lang="en-US" dirty="0" smtClean="0"/>
              <a:t>disc) </a:t>
            </a:r>
          </a:p>
          <a:p>
            <a:r>
              <a:rPr lang="en-US" dirty="0" smtClean="0"/>
              <a:t>Rotors design:	</a:t>
            </a:r>
            <a:r>
              <a:rPr lang="en-US" dirty="0" err="1" smtClean="0"/>
              <a:t>Optimised</a:t>
            </a:r>
            <a:endParaRPr lang="en-US" dirty="0"/>
          </a:p>
          <a:p>
            <a:r>
              <a:rPr lang="en-US" dirty="0" smtClean="0"/>
              <a:t>Diameter :		600-700mm</a:t>
            </a:r>
          </a:p>
          <a:p>
            <a:endParaRPr lang="en-US" dirty="0" smtClean="0"/>
          </a:p>
          <a:p>
            <a:pPr marL="0" indent="0">
              <a:buNone/>
            </a:pPr>
            <a:r>
              <a:rPr lang="en-US" dirty="0" smtClean="0"/>
              <a:t>Enabling Technologies .</a:t>
            </a:r>
          </a:p>
          <a:p>
            <a:r>
              <a:rPr lang="en-US" dirty="0" smtClean="0"/>
              <a:t>Rotor material:	CFRP / Ti / MMC</a:t>
            </a:r>
          </a:p>
          <a:p>
            <a:r>
              <a:rPr lang="en-US" dirty="0" smtClean="0"/>
              <a:t>Bearings:		Magnetic</a:t>
            </a:r>
          </a:p>
        </p:txBody>
      </p:sp>
      <p:sp>
        <p:nvSpPr>
          <p:cNvPr id="7" name="Rectangle 6"/>
          <p:cNvSpPr/>
          <p:nvPr/>
        </p:nvSpPr>
        <p:spPr>
          <a:xfrm>
            <a:off x="7617296" y="1628800"/>
            <a:ext cx="2018546" cy="2088232"/>
          </a:xfrm>
          <a:prstGeom prst="rect">
            <a:avLst/>
          </a:prstGeom>
          <a:solidFill>
            <a:schemeClr val="accent3">
              <a:lumMod val="75000"/>
              <a:alpha val="18000"/>
            </a:schemeClr>
          </a:solidFill>
          <a:ln w="28575" cmpd="sng">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89310" y="1700808"/>
            <a:ext cx="1152122" cy="369332"/>
          </a:xfrm>
          <a:prstGeom prst="rect">
            <a:avLst/>
          </a:prstGeom>
          <a:solidFill>
            <a:schemeClr val="bg1"/>
          </a:solidFill>
        </p:spPr>
        <p:txBody>
          <a:bodyPr wrap="square" rtlCol="0">
            <a:spAutoFit/>
          </a:bodyPr>
          <a:lstStyle/>
          <a:p>
            <a:r>
              <a:rPr lang="en-US" dirty="0" smtClean="0"/>
              <a:t> DC-SR-HP</a:t>
            </a:r>
            <a:endParaRPr lang="en-US" dirty="0"/>
          </a:p>
        </p:txBody>
      </p:sp>
      <p:sp>
        <p:nvSpPr>
          <p:cNvPr id="9" name="TextBox 8"/>
          <p:cNvSpPr txBox="1"/>
          <p:nvPr/>
        </p:nvSpPr>
        <p:spPr>
          <a:xfrm>
            <a:off x="7977336" y="2276872"/>
            <a:ext cx="1656295" cy="584776"/>
          </a:xfrm>
          <a:prstGeom prst="rect">
            <a:avLst/>
          </a:prstGeom>
          <a:noFill/>
        </p:spPr>
        <p:txBody>
          <a:bodyPr wrap="square" rtlCol="0">
            <a:spAutoFit/>
          </a:bodyPr>
          <a:lstStyle/>
          <a:p>
            <a:pPr algn="ctr"/>
            <a:r>
              <a:rPr lang="en-US" sz="3200" dirty="0" smtClean="0"/>
              <a:t>  (25-35)</a:t>
            </a:r>
            <a:endParaRPr lang="en-US" sz="3200" dirty="0"/>
          </a:p>
        </p:txBody>
      </p:sp>
      <p:grpSp>
        <p:nvGrpSpPr>
          <p:cNvPr id="19" name="Group 18"/>
          <p:cNvGrpSpPr/>
          <p:nvPr/>
        </p:nvGrpSpPr>
        <p:grpSpPr>
          <a:xfrm>
            <a:off x="7761312" y="3861048"/>
            <a:ext cx="1656174" cy="2933550"/>
            <a:chOff x="7123113" y="588963"/>
            <a:chExt cx="1785937" cy="4059283"/>
          </a:xfrm>
        </p:grpSpPr>
        <p:pic>
          <p:nvPicPr>
            <p:cNvPr id="21" name="Picture 9" descr="Astrium2006-07-06_001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23113" y="588963"/>
              <a:ext cx="1785937"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10"/>
            <p:cNvSpPr txBox="1">
              <a:spLocks noChangeArrowheads="1"/>
            </p:cNvSpPr>
            <p:nvPr/>
          </p:nvSpPr>
          <p:spPr bwMode="auto">
            <a:xfrm>
              <a:off x="7123113" y="4124325"/>
              <a:ext cx="1524718" cy="52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2.PA-1-H</a:t>
              </a:r>
              <a:r>
                <a:rPr lang="en-US" sz="1800" dirty="0" smtClean="0"/>
                <a:t>-M</a:t>
              </a:r>
              <a:endParaRPr lang="en-US" sz="1800" dirty="0"/>
            </a:p>
          </p:txBody>
        </p:sp>
      </p:grpSp>
      <p:grpSp>
        <p:nvGrpSpPr>
          <p:cNvPr id="23" name="Group 22"/>
          <p:cNvGrpSpPr/>
          <p:nvPr/>
        </p:nvGrpSpPr>
        <p:grpSpPr>
          <a:xfrm>
            <a:off x="7761312" y="2478528"/>
            <a:ext cx="487316" cy="1070834"/>
            <a:chOff x="4956217" y="4390166"/>
            <a:chExt cx="449830" cy="1070834"/>
          </a:xfrm>
        </p:grpSpPr>
        <p:cxnSp>
          <p:nvCxnSpPr>
            <p:cNvPr id="24" name="Straight Connector 23"/>
            <p:cNvCxnSpPr/>
            <p:nvPr/>
          </p:nvCxnSpPr>
          <p:spPr>
            <a:xfrm flipV="1">
              <a:off x="5098757" y="4801188"/>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5156099" y="4390166"/>
              <a:ext cx="194352" cy="1070834"/>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5107421" y="4923561"/>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406047" y="4800407"/>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521642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4956217"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a:off x="5048282" y="4707925"/>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rot="10800000">
              <a:off x="5018476" y="4850070"/>
              <a:ext cx="241834" cy="551931"/>
              <a:chOff x="5291793" y="4437791"/>
              <a:chExt cx="241834" cy="551931"/>
            </a:xfrm>
          </p:grpSpPr>
          <p:cxnSp>
            <p:nvCxnSpPr>
              <p:cNvPr id="33" name="Straight Connector 32"/>
              <p:cNvCxnSpPr/>
              <p:nvPr/>
            </p:nvCxnSpPr>
            <p:spPr>
              <a:xfrm flipV="1">
                <a:off x="529897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5350451"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flipH="1">
                <a:off x="5291793" y="4707924"/>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07523487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472" y="260648"/>
            <a:ext cx="8915400" cy="876050"/>
          </a:xfrm>
        </p:spPr>
        <p:txBody>
          <a:bodyPr>
            <a:normAutofit fontScale="90000"/>
          </a:bodyPr>
          <a:lstStyle/>
          <a:p>
            <a:r>
              <a:rPr lang="en-US" dirty="0"/>
              <a:t>P</a:t>
            </a:r>
            <a:r>
              <a:rPr lang="en-US" dirty="0" smtClean="0"/>
              <a:t>latform 4:</a:t>
            </a:r>
            <a:br>
              <a:rPr lang="en-US" dirty="0" smtClean="0"/>
            </a:br>
            <a:r>
              <a:rPr lang="en-US" dirty="0" smtClean="0"/>
              <a:t>Disc chopper – Large rotor </a:t>
            </a:r>
            <a:endParaRPr lang="en-US" dirty="0"/>
          </a:p>
        </p:txBody>
      </p:sp>
      <p:sp>
        <p:nvSpPr>
          <p:cNvPr id="7" name="Rectangle 6"/>
          <p:cNvSpPr/>
          <p:nvPr/>
        </p:nvSpPr>
        <p:spPr>
          <a:xfrm>
            <a:off x="7617296" y="1628800"/>
            <a:ext cx="2018546" cy="2088232"/>
          </a:xfrm>
          <a:prstGeom prst="rect">
            <a:avLst/>
          </a:prstGeom>
          <a:solidFill>
            <a:schemeClr val="tx2">
              <a:lumMod val="20000"/>
              <a:lumOff val="80000"/>
              <a:alpha val="43000"/>
            </a:schemeClr>
          </a:solid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89304" y="1700810"/>
            <a:ext cx="792088" cy="369332"/>
          </a:xfrm>
          <a:prstGeom prst="rect">
            <a:avLst/>
          </a:prstGeom>
          <a:solidFill>
            <a:schemeClr val="bg1"/>
          </a:solidFill>
        </p:spPr>
        <p:txBody>
          <a:bodyPr wrap="square" rtlCol="0">
            <a:spAutoFit/>
          </a:bodyPr>
          <a:lstStyle/>
          <a:p>
            <a:r>
              <a:rPr lang="en-US" dirty="0" smtClean="0"/>
              <a:t> DC-LR</a:t>
            </a:r>
            <a:endParaRPr lang="en-US" dirty="0"/>
          </a:p>
        </p:txBody>
      </p:sp>
      <p:sp>
        <p:nvSpPr>
          <p:cNvPr id="9" name="TextBox 8"/>
          <p:cNvSpPr txBox="1"/>
          <p:nvPr/>
        </p:nvSpPr>
        <p:spPr>
          <a:xfrm>
            <a:off x="8049354" y="2276872"/>
            <a:ext cx="1584287" cy="584776"/>
          </a:xfrm>
          <a:prstGeom prst="rect">
            <a:avLst/>
          </a:prstGeom>
          <a:noFill/>
        </p:spPr>
        <p:txBody>
          <a:bodyPr wrap="square" rtlCol="0">
            <a:spAutoFit/>
          </a:bodyPr>
          <a:lstStyle/>
          <a:p>
            <a:pPr algn="ctr"/>
            <a:r>
              <a:rPr lang="en-US" sz="3200" dirty="0" smtClean="0"/>
              <a:t>  (25-35)</a:t>
            </a:r>
            <a:endParaRPr lang="en-US" sz="3200" dirty="0"/>
          </a:p>
        </p:txBody>
      </p:sp>
      <p:grpSp>
        <p:nvGrpSpPr>
          <p:cNvPr id="26" name="Group 25"/>
          <p:cNvGrpSpPr/>
          <p:nvPr/>
        </p:nvGrpSpPr>
        <p:grpSpPr>
          <a:xfrm>
            <a:off x="7689304" y="2132856"/>
            <a:ext cx="625528" cy="1510132"/>
            <a:chOff x="3704598" y="3438236"/>
            <a:chExt cx="577410" cy="1510132"/>
          </a:xfrm>
        </p:grpSpPr>
        <p:cxnSp>
          <p:nvCxnSpPr>
            <p:cNvPr id="36" name="Straight Connector 35"/>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38"/>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964328" y="3475537"/>
              <a:ext cx="0" cy="140308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039697"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3704598"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4098832"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p:cNvCxnSpPr/>
            <p:nvPr/>
          </p:nvCxnSpPr>
          <p:spPr>
            <a:xfrm flipH="1">
              <a:off x="3796663" y="4205918"/>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4040174" y="420591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pic>
        <p:nvPicPr>
          <p:cNvPr id="47" name="Picture 46" descr="Emma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73281" y="3861048"/>
            <a:ext cx="2063120" cy="2894154"/>
          </a:xfrm>
          <a:prstGeom prst="rect">
            <a:avLst/>
          </a:prstGeom>
        </p:spPr>
      </p:pic>
      <p:sp>
        <p:nvSpPr>
          <p:cNvPr id="19" name="Content Placeholder 4"/>
          <p:cNvSpPr>
            <a:spLocks noGrp="1"/>
          </p:cNvSpPr>
          <p:nvPr>
            <p:ph sz="half" idx="1"/>
          </p:nvPr>
        </p:nvSpPr>
        <p:spPr>
          <a:xfrm>
            <a:off x="128464" y="1556792"/>
            <a:ext cx="6840759" cy="5251716"/>
          </a:xfrm>
        </p:spPr>
        <p:txBody>
          <a:bodyPr>
            <a:normAutofit fontScale="85000" lnSpcReduction="20000"/>
          </a:bodyPr>
          <a:lstStyle/>
          <a:p>
            <a:pPr marL="0" indent="0">
              <a:buNone/>
            </a:pPr>
            <a:r>
              <a:rPr lang="en-US" dirty="0"/>
              <a:t>Key requirements</a:t>
            </a:r>
          </a:p>
          <a:p>
            <a:r>
              <a:rPr lang="en-US" dirty="0"/>
              <a:t>R</a:t>
            </a:r>
            <a:r>
              <a:rPr lang="en-US" dirty="0" smtClean="0"/>
              <a:t>otation speed:	 (7 - 56 Hz)</a:t>
            </a:r>
            <a:endParaRPr lang="en-US" dirty="0"/>
          </a:p>
          <a:p>
            <a:r>
              <a:rPr lang="en-US" dirty="0" smtClean="0"/>
              <a:t>Openings:		Multiple </a:t>
            </a:r>
            <a:r>
              <a:rPr lang="en-US" dirty="0" err="1" smtClean="0"/>
              <a:t>V.Large</a:t>
            </a:r>
            <a:r>
              <a:rPr lang="en-US" dirty="0" smtClean="0"/>
              <a:t>, Asymmetric</a:t>
            </a:r>
          </a:p>
          <a:p>
            <a:r>
              <a:rPr lang="en-US" dirty="0" smtClean="0"/>
              <a:t>High closing speed</a:t>
            </a:r>
          </a:p>
          <a:p>
            <a:r>
              <a:rPr lang="en-US" dirty="0" smtClean="0"/>
              <a:t>High reliability in radiation environment</a:t>
            </a:r>
          </a:p>
          <a:p>
            <a:endParaRPr lang="en-US" dirty="0"/>
          </a:p>
          <a:p>
            <a:pPr marL="0" indent="0">
              <a:buNone/>
            </a:pPr>
            <a:r>
              <a:rPr lang="en-US" dirty="0" smtClean="0"/>
              <a:t>Principal characteristics</a:t>
            </a:r>
          </a:p>
          <a:p>
            <a:r>
              <a:rPr lang="en-US" dirty="0" smtClean="0"/>
              <a:t>Type:  	PA-1-H- (</a:t>
            </a:r>
            <a:r>
              <a:rPr lang="en-US" dirty="0"/>
              <a:t>horizontal axis </a:t>
            </a:r>
            <a:r>
              <a:rPr lang="en-US" dirty="0" smtClean="0"/>
              <a:t>disc chopper) </a:t>
            </a:r>
          </a:p>
          <a:p>
            <a:r>
              <a:rPr lang="en-US" dirty="0" smtClean="0"/>
              <a:t>Rotors: 	Optimized </a:t>
            </a:r>
            <a:endParaRPr lang="en-US" dirty="0"/>
          </a:p>
          <a:p>
            <a:r>
              <a:rPr lang="en-US" dirty="0" smtClean="0"/>
              <a:t>Diameter:	1200 - 2000mm</a:t>
            </a:r>
          </a:p>
          <a:p>
            <a:endParaRPr lang="en-US" dirty="0" smtClean="0"/>
          </a:p>
          <a:p>
            <a:pPr marL="0" indent="0">
              <a:buNone/>
            </a:pPr>
            <a:r>
              <a:rPr lang="en-US" dirty="0" smtClean="0"/>
              <a:t>Enabling Technologies .</a:t>
            </a:r>
          </a:p>
          <a:p>
            <a:r>
              <a:rPr lang="en-US" dirty="0" smtClean="0"/>
              <a:t>Rotor material:	CFRP / </a:t>
            </a:r>
            <a:r>
              <a:rPr lang="en-US" dirty="0" err="1" smtClean="0"/>
              <a:t>Alu</a:t>
            </a:r>
            <a:r>
              <a:rPr lang="en-US" dirty="0" smtClean="0"/>
              <a:t> </a:t>
            </a:r>
          </a:p>
          <a:p>
            <a:r>
              <a:rPr lang="en-US" dirty="0" smtClean="0"/>
              <a:t>Bearings:		Magnetic or Contact</a:t>
            </a:r>
          </a:p>
        </p:txBody>
      </p:sp>
    </p:spTree>
    <p:extLst>
      <p:ext uri="{BB962C8B-B14F-4D97-AF65-F5344CB8AC3E}">
        <p14:creationId xmlns:p14="http://schemas.microsoft.com/office/powerpoint/2010/main" val="1762664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472" y="260648"/>
            <a:ext cx="8915400" cy="876050"/>
          </a:xfrm>
        </p:spPr>
        <p:txBody>
          <a:bodyPr>
            <a:normAutofit fontScale="90000"/>
          </a:bodyPr>
          <a:lstStyle/>
          <a:p>
            <a:r>
              <a:rPr lang="en-US" dirty="0" smtClean="0"/>
              <a:t>Platform 5:</a:t>
            </a:r>
            <a:br>
              <a:rPr lang="en-US" dirty="0" smtClean="0"/>
            </a:br>
            <a:r>
              <a:rPr lang="en-US" dirty="0" smtClean="0"/>
              <a:t>Disc chopper – Fan </a:t>
            </a:r>
            <a:endParaRPr lang="en-US" dirty="0"/>
          </a:p>
        </p:txBody>
      </p:sp>
      <p:sp>
        <p:nvSpPr>
          <p:cNvPr id="7" name="Rectangle 6"/>
          <p:cNvSpPr/>
          <p:nvPr/>
        </p:nvSpPr>
        <p:spPr>
          <a:xfrm>
            <a:off x="7617296" y="1628800"/>
            <a:ext cx="2018546" cy="2088232"/>
          </a:xfrm>
          <a:prstGeom prst="rect">
            <a:avLst/>
          </a:prstGeom>
          <a:solidFill>
            <a:schemeClr val="tx2">
              <a:lumMod val="20000"/>
              <a:lumOff val="80000"/>
              <a:alpha val="43000"/>
            </a:schemeClr>
          </a:solidFill>
          <a:ln w="28575" cmpd="sng">
            <a:solidFill>
              <a:srgbClr val="00009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89310" y="1700810"/>
            <a:ext cx="1296144" cy="369332"/>
          </a:xfrm>
          <a:prstGeom prst="rect">
            <a:avLst/>
          </a:prstGeom>
          <a:solidFill>
            <a:schemeClr val="bg1"/>
          </a:solidFill>
        </p:spPr>
        <p:txBody>
          <a:bodyPr wrap="square" rtlCol="0">
            <a:spAutoFit/>
          </a:bodyPr>
          <a:lstStyle/>
          <a:p>
            <a:r>
              <a:rPr lang="en-US" dirty="0" smtClean="0"/>
              <a:t> DC-SR-FAN</a:t>
            </a:r>
            <a:endParaRPr lang="en-US" dirty="0"/>
          </a:p>
        </p:txBody>
      </p:sp>
      <p:sp>
        <p:nvSpPr>
          <p:cNvPr id="9" name="TextBox 8"/>
          <p:cNvSpPr txBox="1"/>
          <p:nvPr/>
        </p:nvSpPr>
        <p:spPr>
          <a:xfrm>
            <a:off x="8409389" y="2276872"/>
            <a:ext cx="1224247" cy="584776"/>
          </a:xfrm>
          <a:prstGeom prst="rect">
            <a:avLst/>
          </a:prstGeom>
          <a:noFill/>
        </p:spPr>
        <p:txBody>
          <a:bodyPr wrap="square" rtlCol="0">
            <a:spAutoFit/>
          </a:bodyPr>
          <a:lstStyle/>
          <a:p>
            <a:pPr algn="ctr"/>
            <a:r>
              <a:rPr lang="en-US" sz="3200" dirty="0" smtClean="0"/>
              <a:t>  (3-5)</a:t>
            </a:r>
            <a:endParaRPr lang="en-US" sz="3200" dirty="0"/>
          </a:p>
        </p:txBody>
      </p:sp>
      <p:grpSp>
        <p:nvGrpSpPr>
          <p:cNvPr id="19" name="Group 18"/>
          <p:cNvGrpSpPr/>
          <p:nvPr/>
        </p:nvGrpSpPr>
        <p:grpSpPr>
          <a:xfrm>
            <a:off x="7833324" y="2738909"/>
            <a:ext cx="690838" cy="822198"/>
            <a:chOff x="5867473" y="1035047"/>
            <a:chExt cx="637697" cy="822198"/>
          </a:xfrm>
          <a:solidFill>
            <a:srgbClr val="FFFFFF"/>
          </a:solidFill>
        </p:grpSpPr>
        <p:grpSp>
          <p:nvGrpSpPr>
            <p:cNvPr id="20" name="Group 19"/>
            <p:cNvGrpSpPr/>
            <p:nvPr/>
          </p:nvGrpSpPr>
          <p:grpSpPr>
            <a:xfrm>
              <a:off x="5867473" y="1035047"/>
              <a:ext cx="637697" cy="822198"/>
              <a:chOff x="5867473" y="1035047"/>
              <a:chExt cx="637697" cy="822198"/>
            </a:xfrm>
            <a:grpFill/>
          </p:grpSpPr>
          <p:grpSp>
            <p:nvGrpSpPr>
              <p:cNvPr id="24" name="Group 23"/>
              <p:cNvGrpSpPr/>
              <p:nvPr/>
            </p:nvGrpSpPr>
            <p:grpSpPr>
              <a:xfrm>
                <a:off x="5867473" y="1035047"/>
                <a:ext cx="637697" cy="822198"/>
                <a:chOff x="3104357" y="2830080"/>
                <a:chExt cx="637697" cy="822198"/>
              </a:xfrm>
              <a:grpFill/>
            </p:grpSpPr>
            <p:cxnSp>
              <p:nvCxnSpPr>
                <p:cNvPr id="28" name="Straight Connector 27"/>
                <p:cNvCxnSpPr/>
                <p:nvPr/>
              </p:nvCxnSpPr>
              <p:spPr>
                <a:xfrm flipV="1">
                  <a:off x="3104357" y="3379089"/>
                  <a:ext cx="0" cy="244745"/>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3163624" y="2830080"/>
                  <a:ext cx="383314" cy="822198"/>
                </a:xfrm>
                <a:prstGeom prst="rect">
                  <a:avLst/>
                </a:prstGeom>
                <a:grp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3113021" y="3501462"/>
                  <a:ext cx="481542" cy="820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3600716" y="3379090"/>
                  <a:ext cx="0" cy="244744"/>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558878" y="3172420"/>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5" name="Straight Connector 24"/>
              <p:cNvCxnSpPr/>
              <p:nvPr/>
            </p:nvCxnSpPr>
            <p:spPr>
              <a:xfrm flipV="1">
                <a:off x="6175292" y="1227277"/>
                <a:ext cx="0" cy="551931"/>
              </a:xfrm>
              <a:prstGeom prst="line">
                <a:avLst/>
              </a:prstGeom>
              <a:grpFill/>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5995939" y="1472009"/>
                <a:ext cx="373953" cy="0"/>
              </a:xfrm>
              <a:prstGeom prst="line">
                <a:avLst/>
              </a:prstGeom>
              <a:grpFill/>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cxnSp>
          <p:nvCxnSpPr>
            <p:cNvPr id="21" name="Straight Connector 20"/>
            <p:cNvCxnSpPr/>
            <p:nvPr/>
          </p:nvCxnSpPr>
          <p:spPr>
            <a:xfrm flipV="1">
              <a:off x="6118397" y="1225681"/>
              <a:ext cx="0" cy="551931"/>
            </a:xfrm>
            <a:prstGeom prst="line">
              <a:avLst/>
            </a:prstGeom>
            <a:grpFill/>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224615" y="1224141"/>
              <a:ext cx="0" cy="551931"/>
            </a:xfrm>
            <a:prstGeom prst="line">
              <a:avLst/>
            </a:prstGeom>
            <a:grpFill/>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6061439" y="1224490"/>
              <a:ext cx="0" cy="551931"/>
            </a:xfrm>
            <a:prstGeom prst="line">
              <a:avLst/>
            </a:prstGeom>
            <a:grpFill/>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pic>
        <p:nvPicPr>
          <p:cNvPr id="3" name="Picture 2" descr="IMG_210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7296" y="3861048"/>
            <a:ext cx="2031690" cy="2708920"/>
          </a:xfrm>
          <a:prstGeom prst="rect">
            <a:avLst/>
          </a:prstGeom>
        </p:spPr>
      </p:pic>
      <p:sp>
        <p:nvSpPr>
          <p:cNvPr id="26" name="Content Placeholder 4"/>
          <p:cNvSpPr>
            <a:spLocks noGrp="1"/>
          </p:cNvSpPr>
          <p:nvPr>
            <p:ph sz="half" idx="1"/>
          </p:nvPr>
        </p:nvSpPr>
        <p:spPr>
          <a:xfrm>
            <a:off x="128464" y="1556792"/>
            <a:ext cx="7272808" cy="5251716"/>
          </a:xfrm>
        </p:spPr>
        <p:txBody>
          <a:bodyPr>
            <a:normAutofit fontScale="92500" lnSpcReduction="10000"/>
          </a:bodyPr>
          <a:lstStyle/>
          <a:p>
            <a:pPr marL="0" indent="0">
              <a:buNone/>
            </a:pPr>
            <a:r>
              <a:rPr lang="en-US" dirty="0"/>
              <a:t>Key requirements</a:t>
            </a:r>
          </a:p>
          <a:p>
            <a:r>
              <a:rPr lang="en-US" dirty="0"/>
              <a:t>R</a:t>
            </a:r>
            <a:r>
              <a:rPr lang="en-US" dirty="0" smtClean="0"/>
              <a:t>otation speed:	 (7 - 56 Hz)</a:t>
            </a:r>
            <a:endParaRPr lang="en-US" dirty="0"/>
          </a:p>
          <a:p>
            <a:r>
              <a:rPr lang="en-US" dirty="0" smtClean="0"/>
              <a:t>Openings:		Variable width, Asymmetric</a:t>
            </a:r>
          </a:p>
          <a:p>
            <a:pPr marL="0" indent="0">
              <a:buNone/>
            </a:pPr>
            <a:endParaRPr lang="en-US" dirty="0"/>
          </a:p>
          <a:p>
            <a:pPr marL="0" indent="0">
              <a:buNone/>
            </a:pPr>
            <a:r>
              <a:rPr lang="en-US" dirty="0" smtClean="0"/>
              <a:t>Principal characteristics</a:t>
            </a:r>
          </a:p>
          <a:p>
            <a:r>
              <a:rPr lang="en-US" dirty="0" smtClean="0"/>
              <a:t>Type:  	XPA-1-H- (</a:t>
            </a:r>
            <a:r>
              <a:rPr lang="en-US" dirty="0"/>
              <a:t>horizontal axis </a:t>
            </a:r>
            <a:r>
              <a:rPr lang="en-US" dirty="0" smtClean="0"/>
              <a:t>disc chopper) </a:t>
            </a:r>
          </a:p>
          <a:p>
            <a:r>
              <a:rPr lang="en-US" dirty="0" smtClean="0"/>
              <a:t>Rotors: 	multiple concentric ‘Fan’ </a:t>
            </a:r>
            <a:endParaRPr lang="en-US" dirty="0"/>
          </a:p>
          <a:p>
            <a:r>
              <a:rPr lang="en-US" dirty="0" smtClean="0"/>
              <a:t>Diameter:	500 - 800mm</a:t>
            </a:r>
          </a:p>
          <a:p>
            <a:endParaRPr lang="en-US" dirty="0" smtClean="0"/>
          </a:p>
          <a:p>
            <a:pPr marL="0" indent="0">
              <a:buNone/>
            </a:pPr>
            <a:r>
              <a:rPr lang="en-US" dirty="0" smtClean="0"/>
              <a:t>Enabling Technologies .</a:t>
            </a:r>
          </a:p>
          <a:p>
            <a:r>
              <a:rPr lang="en-US" dirty="0" smtClean="0"/>
              <a:t>Rotor material:	</a:t>
            </a:r>
            <a:r>
              <a:rPr lang="en-US" dirty="0" err="1" smtClean="0"/>
              <a:t>Aluminium</a:t>
            </a:r>
            <a:r>
              <a:rPr lang="en-US" dirty="0" smtClean="0"/>
              <a:t> </a:t>
            </a:r>
          </a:p>
          <a:p>
            <a:r>
              <a:rPr lang="en-US" dirty="0" smtClean="0"/>
              <a:t>Bearings:		Contact</a:t>
            </a:r>
          </a:p>
          <a:p>
            <a:endParaRPr lang="en-US" dirty="0"/>
          </a:p>
          <a:p>
            <a:pPr marL="0" indent="0">
              <a:buNone/>
            </a:pPr>
            <a:endParaRPr lang="en-US" dirty="0" smtClean="0"/>
          </a:p>
        </p:txBody>
      </p:sp>
    </p:spTree>
    <p:extLst>
      <p:ext uri="{BB962C8B-B14F-4D97-AF65-F5344CB8AC3E}">
        <p14:creationId xmlns:p14="http://schemas.microsoft.com/office/powerpoint/2010/main" val="301590926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464" y="260648"/>
            <a:ext cx="8915400" cy="876050"/>
          </a:xfrm>
        </p:spPr>
        <p:txBody>
          <a:bodyPr>
            <a:normAutofit fontScale="90000"/>
          </a:bodyPr>
          <a:lstStyle/>
          <a:p>
            <a:r>
              <a:rPr lang="en-US" dirty="0" smtClean="0"/>
              <a:t>Platform 6:</a:t>
            </a:r>
            <a:br>
              <a:rPr lang="en-US" dirty="0" smtClean="0"/>
            </a:br>
            <a:r>
              <a:rPr lang="en-US" dirty="0" smtClean="0"/>
              <a:t>Prompt pulse suppression chopper </a:t>
            </a:r>
            <a:r>
              <a:rPr lang="en-US" dirty="0" err="1" smtClean="0"/>
              <a:t>PPSc</a:t>
            </a:r>
            <a:r>
              <a:rPr lang="en-US" dirty="0" smtClean="0"/>
              <a:t> </a:t>
            </a:r>
            <a:endParaRPr lang="en-US" dirty="0"/>
          </a:p>
        </p:txBody>
      </p:sp>
      <p:sp>
        <p:nvSpPr>
          <p:cNvPr id="7" name="Rectangle 6"/>
          <p:cNvSpPr/>
          <p:nvPr/>
        </p:nvSpPr>
        <p:spPr>
          <a:xfrm>
            <a:off x="7617296" y="1628800"/>
            <a:ext cx="2018546" cy="2088232"/>
          </a:xfrm>
          <a:prstGeom prst="rect">
            <a:avLst/>
          </a:prstGeom>
          <a:solidFill>
            <a:schemeClr val="tx2">
              <a:lumMod val="20000"/>
              <a:lumOff val="80000"/>
              <a:alpha val="43000"/>
            </a:schemeClr>
          </a:solidFill>
          <a:ln w="28575" cmpd="sng">
            <a:solidFill>
              <a:srgbClr val="00009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89304" y="1700808"/>
            <a:ext cx="792088" cy="369332"/>
          </a:xfrm>
          <a:prstGeom prst="rect">
            <a:avLst/>
          </a:prstGeom>
          <a:solidFill>
            <a:schemeClr val="bg1"/>
          </a:solidFill>
        </p:spPr>
        <p:txBody>
          <a:bodyPr wrap="square" rtlCol="0">
            <a:spAutoFit/>
          </a:bodyPr>
          <a:lstStyle/>
          <a:p>
            <a:r>
              <a:rPr lang="en-US" dirty="0" smtClean="0"/>
              <a:t> </a:t>
            </a:r>
            <a:r>
              <a:rPr lang="en-US" dirty="0" err="1" smtClean="0"/>
              <a:t>PPSc</a:t>
            </a:r>
            <a:endParaRPr lang="en-US" dirty="0"/>
          </a:p>
        </p:txBody>
      </p:sp>
      <p:sp>
        <p:nvSpPr>
          <p:cNvPr id="9" name="TextBox 8"/>
          <p:cNvSpPr txBox="1"/>
          <p:nvPr/>
        </p:nvSpPr>
        <p:spPr>
          <a:xfrm>
            <a:off x="8409389" y="2276872"/>
            <a:ext cx="1224247" cy="584776"/>
          </a:xfrm>
          <a:prstGeom prst="rect">
            <a:avLst/>
          </a:prstGeom>
          <a:noFill/>
        </p:spPr>
        <p:txBody>
          <a:bodyPr wrap="square" rtlCol="0">
            <a:spAutoFit/>
          </a:bodyPr>
          <a:lstStyle/>
          <a:p>
            <a:pPr algn="ctr"/>
            <a:r>
              <a:rPr lang="en-US" sz="3200" dirty="0" smtClean="0"/>
              <a:t>  (4-</a:t>
            </a:r>
            <a:r>
              <a:rPr lang="en-US" sz="3200" dirty="0"/>
              <a:t>8</a:t>
            </a:r>
            <a:r>
              <a:rPr lang="en-US" sz="3200" dirty="0" smtClean="0"/>
              <a:t>)</a:t>
            </a:r>
            <a:endParaRPr lang="en-US" sz="3200" dirty="0"/>
          </a:p>
        </p:txBody>
      </p:sp>
      <p:grpSp>
        <p:nvGrpSpPr>
          <p:cNvPr id="36" name="Group 35"/>
          <p:cNvGrpSpPr/>
          <p:nvPr/>
        </p:nvGrpSpPr>
        <p:grpSpPr>
          <a:xfrm>
            <a:off x="7761317" y="2636912"/>
            <a:ext cx="690838" cy="911226"/>
            <a:chOff x="3104357" y="2501627"/>
            <a:chExt cx="637697" cy="911226"/>
          </a:xfrm>
        </p:grpSpPr>
        <p:cxnSp>
          <p:nvCxnSpPr>
            <p:cNvPr id="37" name="Straight Connector 36"/>
            <p:cNvCxnSpPr/>
            <p:nvPr/>
          </p:nvCxnSpPr>
          <p:spPr>
            <a:xfrm flipV="1">
              <a:off x="3104357" y="287878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3163624" y="2886110"/>
              <a:ext cx="383314" cy="526743"/>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rot="16200000">
              <a:off x="3238420" y="2569955"/>
              <a:ext cx="449167" cy="312512"/>
            </a:xfrm>
            <a:prstGeom prst="rect">
              <a:avLst/>
            </a:prstGeom>
            <a:noFill/>
          </p:spPr>
          <p:txBody>
            <a:bodyPr wrap="square" rtlCol="0">
              <a:spAutoFit/>
            </a:bodyPr>
            <a:lstStyle/>
            <a:p>
              <a:r>
                <a:rPr lang="en-US" sz="800" dirty="0" smtClean="0"/>
                <a:t>PA-10 (</a:t>
              </a:r>
              <a:r>
                <a:rPr lang="en-US" sz="800" dirty="0" err="1" smtClean="0"/>
                <a:t>PPSc</a:t>
              </a:r>
              <a:r>
                <a:rPr lang="en-US" sz="800" dirty="0" smtClean="0"/>
                <a:t>)</a:t>
              </a:r>
              <a:endParaRPr lang="en-US" sz="1100" dirty="0"/>
            </a:p>
          </p:txBody>
        </p:sp>
        <p:cxnSp>
          <p:nvCxnSpPr>
            <p:cNvPr id="40" name="Straight Connector 39"/>
            <p:cNvCxnSpPr/>
            <p:nvPr/>
          </p:nvCxnSpPr>
          <p:spPr>
            <a:xfrm>
              <a:off x="3113021" y="3001157"/>
              <a:ext cx="481542"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3600716" y="2878785"/>
              <a:ext cx="0" cy="24474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3558878" y="3149329"/>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3"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2035" r="402"/>
          <a:stretch/>
        </p:blipFill>
        <p:spPr>
          <a:xfrm rot="5400000">
            <a:off x="7091794" y="4165306"/>
            <a:ext cx="2664296" cy="2343830"/>
          </a:xfrm>
        </p:spPr>
      </p:pic>
      <p:sp>
        <p:nvSpPr>
          <p:cNvPr id="16" name="Content Placeholder 4"/>
          <p:cNvSpPr>
            <a:spLocks noGrp="1"/>
          </p:cNvSpPr>
          <p:nvPr>
            <p:ph sz="half" idx="1"/>
          </p:nvPr>
        </p:nvSpPr>
        <p:spPr>
          <a:xfrm>
            <a:off x="128464" y="1556792"/>
            <a:ext cx="7272808" cy="5251716"/>
          </a:xfrm>
        </p:spPr>
        <p:txBody>
          <a:bodyPr>
            <a:normAutofit fontScale="85000" lnSpcReduction="20000"/>
          </a:bodyPr>
          <a:lstStyle/>
          <a:p>
            <a:pPr marL="0" indent="0">
              <a:buNone/>
            </a:pPr>
            <a:r>
              <a:rPr lang="en-US" dirty="0"/>
              <a:t>Key requirements</a:t>
            </a:r>
          </a:p>
          <a:p>
            <a:r>
              <a:rPr lang="en-US" dirty="0"/>
              <a:t>R</a:t>
            </a:r>
            <a:r>
              <a:rPr lang="en-US" dirty="0" smtClean="0"/>
              <a:t>otation speed:	 (7 - 56 Hz)</a:t>
            </a:r>
            <a:endParaRPr lang="en-US" dirty="0"/>
          </a:p>
          <a:p>
            <a:r>
              <a:rPr lang="en-US" dirty="0" smtClean="0"/>
              <a:t>Closure:		3ms, Symmetric or Asymmetric </a:t>
            </a:r>
          </a:p>
          <a:p>
            <a:r>
              <a:rPr lang="en-US" dirty="0" smtClean="0"/>
              <a:t>Attenuation :	90% @ Prompt pulse energies</a:t>
            </a:r>
          </a:p>
          <a:p>
            <a:r>
              <a:rPr lang="en-US" dirty="0" smtClean="0"/>
              <a:t>Extreme radiation resistance</a:t>
            </a:r>
          </a:p>
          <a:p>
            <a:pPr marL="0" indent="0">
              <a:buNone/>
            </a:pPr>
            <a:endParaRPr lang="en-US" dirty="0"/>
          </a:p>
          <a:p>
            <a:pPr marL="0" indent="0">
              <a:buNone/>
            </a:pPr>
            <a:r>
              <a:rPr lang="en-US" dirty="0" smtClean="0"/>
              <a:t>Principal characteristics</a:t>
            </a:r>
          </a:p>
          <a:p>
            <a:r>
              <a:rPr lang="en-US" dirty="0" smtClean="0"/>
              <a:t>Type:  	PA-10-H- (</a:t>
            </a:r>
            <a:r>
              <a:rPr lang="en-US" dirty="0"/>
              <a:t>horizontal </a:t>
            </a:r>
            <a:r>
              <a:rPr lang="en-US" dirty="0" smtClean="0"/>
              <a:t>axis chopper) </a:t>
            </a:r>
          </a:p>
          <a:p>
            <a:r>
              <a:rPr lang="en-US" dirty="0" smtClean="0"/>
              <a:t>Rotors: 	300 – 400 thick , single or double</a:t>
            </a:r>
            <a:endParaRPr lang="en-US" dirty="0"/>
          </a:p>
          <a:p>
            <a:r>
              <a:rPr lang="en-US" dirty="0" smtClean="0"/>
              <a:t>Diameter:	500 - 600mm</a:t>
            </a:r>
          </a:p>
          <a:p>
            <a:endParaRPr lang="en-US" dirty="0" smtClean="0"/>
          </a:p>
          <a:p>
            <a:pPr marL="0" indent="0">
              <a:buNone/>
            </a:pPr>
            <a:r>
              <a:rPr lang="en-US" dirty="0" smtClean="0"/>
              <a:t>Enabling Technologies .</a:t>
            </a:r>
          </a:p>
          <a:p>
            <a:r>
              <a:rPr lang="en-US" dirty="0" smtClean="0"/>
              <a:t>Rotor material:	Nickel alloy / Tungsten </a:t>
            </a:r>
          </a:p>
          <a:p>
            <a:r>
              <a:rPr lang="en-US" dirty="0" smtClean="0"/>
              <a:t>Bearings:		Magnetic</a:t>
            </a:r>
          </a:p>
          <a:p>
            <a:endParaRPr lang="en-US" dirty="0"/>
          </a:p>
          <a:p>
            <a:pPr marL="0" indent="0">
              <a:buNone/>
            </a:pPr>
            <a:endParaRPr lang="en-US" dirty="0" smtClean="0"/>
          </a:p>
        </p:txBody>
      </p:sp>
    </p:spTree>
    <p:extLst>
      <p:ext uri="{BB962C8B-B14F-4D97-AF65-F5344CB8AC3E}">
        <p14:creationId xmlns:p14="http://schemas.microsoft.com/office/powerpoint/2010/main" val="12945444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480" y="188640"/>
            <a:ext cx="4241676" cy="1143000"/>
          </a:xfrm>
        </p:spPr>
        <p:txBody>
          <a:bodyPr/>
          <a:lstStyle/>
          <a:p>
            <a:r>
              <a:rPr lang="en-US" dirty="0" smtClean="0"/>
              <a:t> approach</a:t>
            </a:r>
            <a:endParaRPr lang="en-US" dirty="0"/>
          </a:p>
        </p:txBody>
      </p:sp>
      <p:sp>
        <p:nvSpPr>
          <p:cNvPr id="3" name="Content Placeholder 2"/>
          <p:cNvSpPr>
            <a:spLocks noGrp="1"/>
          </p:cNvSpPr>
          <p:nvPr>
            <p:ph idx="1"/>
          </p:nvPr>
        </p:nvSpPr>
        <p:spPr>
          <a:xfrm>
            <a:off x="128464" y="1600206"/>
            <a:ext cx="9649072" cy="4925138"/>
          </a:xfrm>
        </p:spPr>
        <p:txBody>
          <a:bodyPr>
            <a:normAutofit/>
          </a:bodyPr>
          <a:lstStyle/>
          <a:p>
            <a:pPr marL="0" indent="0">
              <a:buNone/>
            </a:pPr>
            <a:r>
              <a:rPr lang="en-US" dirty="0" smtClean="0"/>
              <a:t>Objectives </a:t>
            </a:r>
          </a:p>
          <a:p>
            <a:r>
              <a:rPr lang="en-US" b="1" dirty="0" smtClean="0"/>
              <a:t>Maximize instrument performance </a:t>
            </a:r>
            <a:r>
              <a:rPr lang="en-US" dirty="0" smtClean="0"/>
              <a:t>by considering the needs of the instrument suite and that of the facility </a:t>
            </a:r>
            <a:r>
              <a:rPr lang="en-US" b="1" dirty="0" smtClean="0"/>
              <a:t>globally</a:t>
            </a:r>
            <a:r>
              <a:rPr lang="en-US" dirty="0" smtClean="0"/>
              <a:t> and not case by case.</a:t>
            </a:r>
          </a:p>
          <a:p>
            <a:r>
              <a:rPr lang="en-US" b="1" dirty="0" smtClean="0"/>
              <a:t>Increase the effectiveness of collaborations</a:t>
            </a:r>
            <a:r>
              <a:rPr lang="en-US" dirty="0" smtClean="0"/>
              <a:t> by matching partner competence </a:t>
            </a:r>
            <a:r>
              <a:rPr lang="en-US" dirty="0"/>
              <a:t>and capacity </a:t>
            </a:r>
            <a:r>
              <a:rPr lang="en-US" dirty="0" smtClean="0"/>
              <a:t>to equipment needs. </a:t>
            </a:r>
            <a:endParaRPr lang="en-US" dirty="0"/>
          </a:p>
          <a:p>
            <a:r>
              <a:rPr lang="en-US" b="1" dirty="0" smtClean="0"/>
              <a:t>Reduce development costs</a:t>
            </a:r>
            <a:r>
              <a:rPr lang="en-US" dirty="0" smtClean="0"/>
              <a:t> by avoiding duplication of effort and sharing equipment across several instruments </a:t>
            </a:r>
          </a:p>
          <a:p>
            <a:r>
              <a:rPr lang="en-US" dirty="0" smtClean="0"/>
              <a:t>Ensure high serviceability to achieve </a:t>
            </a:r>
            <a:r>
              <a:rPr lang="en-US" b="1" dirty="0" smtClean="0"/>
              <a:t>highest standard of support to instruments</a:t>
            </a:r>
            <a:r>
              <a:rPr lang="en-US" dirty="0" smtClean="0"/>
              <a:t> in operation. </a:t>
            </a:r>
          </a:p>
        </p:txBody>
      </p:sp>
      <p:sp>
        <p:nvSpPr>
          <p:cNvPr id="4" name="Slide Number Placeholder 3"/>
          <p:cNvSpPr>
            <a:spLocks noGrp="1"/>
          </p:cNvSpPr>
          <p:nvPr>
            <p:ph type="sldNum" sz="quarter" idx="12"/>
          </p:nvPr>
        </p:nvSpPr>
        <p:spPr/>
        <p:txBody>
          <a:bodyPr/>
          <a:lstStyle/>
          <a:p>
            <a:fld id="{551115BC-487E-4422-894C-CB7CD3E79223}" type="slidenum">
              <a:rPr lang="sv-SE" smtClean="0"/>
              <a:t>24</a:t>
            </a:fld>
            <a:endParaRPr lang="sv-SE"/>
          </a:p>
        </p:txBody>
      </p:sp>
    </p:spTree>
    <p:extLst>
      <p:ext uri="{BB962C8B-B14F-4D97-AF65-F5344CB8AC3E}">
        <p14:creationId xmlns:p14="http://schemas.microsoft.com/office/powerpoint/2010/main" val="12785369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464" y="332656"/>
            <a:ext cx="9532696" cy="469936"/>
          </a:xfrm>
        </p:spPr>
        <p:txBody>
          <a:bodyPr>
            <a:normAutofit fontScale="90000"/>
          </a:bodyPr>
          <a:lstStyle/>
          <a:p>
            <a:r>
              <a:rPr lang="en-US" sz="3400" dirty="0"/>
              <a:t> </a:t>
            </a:r>
            <a:r>
              <a:rPr lang="en-US" sz="3400" dirty="0" smtClean="0"/>
              <a:t>Procurement </a:t>
            </a:r>
            <a:br>
              <a:rPr lang="en-US" sz="3400" dirty="0" smtClean="0"/>
            </a:br>
            <a:r>
              <a:rPr lang="en-US" sz="3400" dirty="0" smtClean="0"/>
              <a:t>- Some options </a:t>
            </a:r>
            <a:r>
              <a:rPr lang="en-US" sz="3400" dirty="0"/>
              <a:t>: for </a:t>
            </a:r>
            <a:r>
              <a:rPr lang="en-US" sz="3400" dirty="0" smtClean="0"/>
              <a:t>‘standard’ </a:t>
            </a:r>
            <a:r>
              <a:rPr lang="en-US" sz="3400" dirty="0"/>
              <a:t>systems </a:t>
            </a:r>
            <a:endParaRPr lang="en-US" sz="3600" dirty="0">
              <a:solidFill>
                <a:srgbClr val="FF0000"/>
              </a:solidFill>
            </a:endParaRPr>
          </a:p>
        </p:txBody>
      </p:sp>
      <p:pic>
        <p:nvPicPr>
          <p:cNvPr id="10" name="Picture 9" descr="IMGP049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402" y="1647344"/>
            <a:ext cx="1072604" cy="12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106085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68616" y="1647344"/>
            <a:ext cx="1042152" cy="12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TDR-NCG-Tzero-ISIS.jpg"/>
          <p:cNvPicPr>
            <a:picLocks noChangeAspect="1"/>
          </p:cNvPicPr>
          <p:nvPr/>
        </p:nvPicPr>
        <p:blipFill rotWithShape="1">
          <a:blip r:embed="rId5" cstate="screen">
            <a:alphaModFix amt="25000"/>
            <a:extLst>
              <a:ext uri="{28A0092B-C50C-407E-A947-70E740481C1C}">
                <a14:useLocalDpi xmlns:a14="http://schemas.microsoft.com/office/drawing/2010/main"/>
              </a:ext>
            </a:extLst>
          </a:blip>
          <a:srcRect/>
          <a:stretch/>
        </p:blipFill>
        <p:spPr bwMode="auto">
          <a:xfrm>
            <a:off x="6145537" y="1638717"/>
            <a:ext cx="1000245" cy="12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09EC1006 ISIS TS2 build 7 Jan.jpg"/>
          <p:cNvPicPr>
            <a:picLocks noChangeAspect="1"/>
          </p:cNvPicPr>
          <p:nvPr/>
        </p:nvPicPr>
        <p:blipFill rotWithShape="1">
          <a:blip r:embed="rId6" cstate="screen">
            <a:alphaModFix amt="18000"/>
            <a:extLst>
              <a:ext uri="{28A0092B-C50C-407E-A947-70E740481C1C}">
                <a14:useLocalDpi xmlns:a14="http://schemas.microsoft.com/office/drawing/2010/main"/>
              </a:ext>
            </a:extLst>
          </a:blip>
          <a:srcRect/>
          <a:stretch/>
        </p:blipFill>
        <p:spPr>
          <a:xfrm>
            <a:off x="2324720" y="1664576"/>
            <a:ext cx="1286622" cy="1274696"/>
          </a:xfrm>
          <a:prstGeom prst="rect">
            <a:avLst/>
          </a:prstGeom>
        </p:spPr>
      </p:pic>
      <p:pic>
        <p:nvPicPr>
          <p:cNvPr id="14" name="Picture 8" descr="P1010012.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7759225" y="1638717"/>
            <a:ext cx="962048" cy="12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a:stCxn id="10" idx="2"/>
            <a:endCxn id="27" idx="0"/>
          </p:cNvCxnSpPr>
          <p:nvPr/>
        </p:nvCxnSpPr>
        <p:spPr>
          <a:xfrm flipH="1">
            <a:off x="817463" y="2930645"/>
            <a:ext cx="153249" cy="1121508"/>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1" idx="2"/>
            <a:endCxn id="20" idx="0"/>
          </p:cNvCxnSpPr>
          <p:nvPr/>
        </p:nvCxnSpPr>
        <p:spPr>
          <a:xfrm flipH="1">
            <a:off x="4854245" y="2930645"/>
            <a:ext cx="35454" cy="2273834"/>
          </a:xfrm>
          <a:prstGeom prst="straightConnector1">
            <a:avLst/>
          </a:prstGeom>
          <a:ln w="38100" cmpd="sng">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1" idx="2"/>
            <a:endCxn id="21" idx="1"/>
          </p:cNvCxnSpPr>
          <p:nvPr/>
        </p:nvCxnSpPr>
        <p:spPr>
          <a:xfrm>
            <a:off x="4889699" y="2930645"/>
            <a:ext cx="2647044" cy="1541210"/>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0" idx="2"/>
            <a:endCxn id="20" idx="0"/>
          </p:cNvCxnSpPr>
          <p:nvPr/>
        </p:nvCxnSpPr>
        <p:spPr>
          <a:xfrm>
            <a:off x="970704" y="2930645"/>
            <a:ext cx="3883534" cy="2273834"/>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4" idx="2"/>
            <a:endCxn id="25" idx="0"/>
          </p:cNvCxnSpPr>
          <p:nvPr/>
        </p:nvCxnSpPr>
        <p:spPr>
          <a:xfrm flipH="1">
            <a:off x="2656551" y="2922023"/>
            <a:ext cx="5583711" cy="2240719"/>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1" idx="2"/>
            <a:endCxn id="27" idx="0"/>
          </p:cNvCxnSpPr>
          <p:nvPr/>
        </p:nvCxnSpPr>
        <p:spPr>
          <a:xfrm flipH="1">
            <a:off x="817460" y="2930645"/>
            <a:ext cx="4072238" cy="1121508"/>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pic>
        <p:nvPicPr>
          <p:cNvPr id="20"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11994" y="5204501"/>
            <a:ext cx="1884487" cy="55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 name="Picture 20"/>
          <p:cNvPicPr>
            <a:picLocks noChangeAspect="1"/>
          </p:cNvPicPr>
          <p:nvPr/>
        </p:nvPicPr>
        <p:blipFill>
          <a:blip r:embed="rId9"/>
          <a:stretch>
            <a:fillRect/>
          </a:stretch>
        </p:blipFill>
        <p:spPr>
          <a:xfrm>
            <a:off x="7536735" y="4215519"/>
            <a:ext cx="2012160" cy="512670"/>
          </a:xfrm>
          <a:prstGeom prst="rect">
            <a:avLst/>
          </a:prstGeom>
        </p:spPr>
      </p:pic>
      <p:pic>
        <p:nvPicPr>
          <p:cNvPr id="23" name="Picture 22"/>
          <p:cNvPicPr>
            <a:picLocks noChangeAspect="1"/>
          </p:cNvPicPr>
          <p:nvPr/>
        </p:nvPicPr>
        <p:blipFill>
          <a:blip r:embed="rId10"/>
          <a:stretch>
            <a:fillRect/>
          </a:stretch>
        </p:blipFill>
        <p:spPr>
          <a:xfrm>
            <a:off x="6160738" y="6102828"/>
            <a:ext cx="1598488" cy="586506"/>
          </a:xfrm>
          <a:prstGeom prst="rect">
            <a:avLst/>
          </a:prstGeom>
        </p:spPr>
      </p:pic>
      <p:pic>
        <p:nvPicPr>
          <p:cNvPr id="25" name="Picture 11" descr="skflogga"/>
          <p:cNvPicPr>
            <a:picLocks noGrp="1" noChangeAspect="1" noChangeArrowheads="1"/>
          </p:cNvPicPr>
          <p:nvPr>
            <p:ph idx="1"/>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t="-46078" b="-25560"/>
          <a:stretch/>
        </p:blipFill>
        <p:spPr bwMode="auto">
          <a:xfrm>
            <a:off x="1973167" y="5162759"/>
            <a:ext cx="1366742" cy="509297"/>
          </a:xfrm>
          <a:prstGeom prst="rect">
            <a:avLst/>
          </a:prstGeom>
          <a:solidFill>
            <a:srgbClr val="FFFFFF"/>
          </a:solidFill>
          <a:ln>
            <a:noFill/>
          </a:ln>
          <a:extLst/>
        </p:spPr>
      </p:pic>
      <p:pic>
        <p:nvPicPr>
          <p:cNvPr id="27" name="Picture 21" descr="Mirrotron Logo Blur 20th(7)"/>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0721" y="4052175"/>
            <a:ext cx="1413466" cy="676037"/>
          </a:xfrm>
          <a:prstGeom prst="rect">
            <a:avLst/>
          </a:prstGeom>
          <a:noFill/>
          <a:ln>
            <a:solidFill>
              <a:schemeClr val="accent1"/>
            </a:solidFill>
          </a:ln>
        </p:spPr>
      </p:pic>
      <p:cxnSp>
        <p:nvCxnSpPr>
          <p:cNvPr id="29" name="Straight Arrow Connector 28"/>
          <p:cNvCxnSpPr>
            <a:stCxn id="10" idx="2"/>
            <a:endCxn id="21" idx="1"/>
          </p:cNvCxnSpPr>
          <p:nvPr/>
        </p:nvCxnSpPr>
        <p:spPr>
          <a:xfrm>
            <a:off x="970708" y="2930645"/>
            <a:ext cx="6566031" cy="1541210"/>
          </a:xfrm>
          <a:prstGeom prst="straightConnector1">
            <a:avLst/>
          </a:prstGeom>
          <a:ln w="38100" cmpd="sng">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970707" y="4728189"/>
            <a:ext cx="1002464" cy="558140"/>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21" idx="2"/>
            <a:endCxn id="23" idx="0"/>
          </p:cNvCxnSpPr>
          <p:nvPr/>
        </p:nvCxnSpPr>
        <p:spPr>
          <a:xfrm flipH="1">
            <a:off x="6959989" y="4728212"/>
            <a:ext cx="1582833" cy="1374639"/>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10" idx="2"/>
            <a:endCxn id="25" idx="0"/>
          </p:cNvCxnSpPr>
          <p:nvPr/>
        </p:nvCxnSpPr>
        <p:spPr>
          <a:xfrm>
            <a:off x="970717" y="2930644"/>
            <a:ext cx="1685835" cy="2232092"/>
          </a:xfrm>
          <a:prstGeom prst="straightConnector1">
            <a:avLst/>
          </a:prstGeom>
          <a:ln w="57150" cmpd="sng">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11" idx="2"/>
            <a:endCxn id="25" idx="0"/>
          </p:cNvCxnSpPr>
          <p:nvPr/>
        </p:nvCxnSpPr>
        <p:spPr>
          <a:xfrm flipH="1">
            <a:off x="2656539" y="2930644"/>
            <a:ext cx="2233153" cy="2232092"/>
          </a:xfrm>
          <a:prstGeom prst="straightConnector1">
            <a:avLst/>
          </a:prstGeom>
          <a:ln w="57150" cmpd="sng">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35470" y="3866090"/>
            <a:ext cx="9783107" cy="1978344"/>
          </a:xfrm>
          <a:prstGeom prst="rect">
            <a:avLst/>
          </a:prstGeom>
          <a:no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a:endParaRPr lang="en-US"/>
          </a:p>
        </p:txBody>
      </p:sp>
      <p:sp>
        <p:nvSpPr>
          <p:cNvPr id="4" name="TextBox 3"/>
          <p:cNvSpPr txBox="1"/>
          <p:nvPr/>
        </p:nvSpPr>
        <p:spPr>
          <a:xfrm>
            <a:off x="128464" y="5517232"/>
            <a:ext cx="1880668" cy="286598"/>
          </a:xfrm>
          <a:prstGeom prst="rect">
            <a:avLst/>
          </a:prstGeom>
          <a:noFill/>
        </p:spPr>
        <p:txBody>
          <a:bodyPr wrap="none" lIns="85707" tIns="42853" rIns="85707" bIns="42853" rtlCol="0">
            <a:spAutoFit/>
          </a:bodyPr>
          <a:lstStyle/>
          <a:p>
            <a:r>
              <a:rPr lang="en-US" sz="1300" dirty="0"/>
              <a:t>SYSTEMS INTERGRATORS</a:t>
            </a:r>
          </a:p>
        </p:txBody>
      </p:sp>
      <p:sp>
        <p:nvSpPr>
          <p:cNvPr id="30" name="Rectangle 29"/>
          <p:cNvSpPr/>
          <p:nvPr/>
        </p:nvSpPr>
        <p:spPr>
          <a:xfrm>
            <a:off x="817459" y="4941168"/>
            <a:ext cx="7276922" cy="1806532"/>
          </a:xfrm>
          <a:prstGeom prst="rect">
            <a:avLst/>
          </a:prstGeom>
          <a:noFill/>
          <a:ln>
            <a:solidFill>
              <a:schemeClr val="accent3">
                <a:lumMod val="75000"/>
              </a:schemeClr>
            </a:solidFill>
            <a:prstDash val="dash"/>
          </a:ln>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a:endParaRPr lang="en-US"/>
          </a:p>
        </p:txBody>
      </p:sp>
      <p:sp>
        <p:nvSpPr>
          <p:cNvPr id="31" name="TextBox 30"/>
          <p:cNvSpPr txBox="1"/>
          <p:nvPr/>
        </p:nvSpPr>
        <p:spPr>
          <a:xfrm>
            <a:off x="817469" y="6416067"/>
            <a:ext cx="1925765" cy="286598"/>
          </a:xfrm>
          <a:prstGeom prst="rect">
            <a:avLst/>
          </a:prstGeom>
          <a:noFill/>
        </p:spPr>
        <p:txBody>
          <a:bodyPr wrap="none" lIns="85707" tIns="42853" rIns="85707" bIns="42853" rtlCol="0">
            <a:spAutoFit/>
          </a:bodyPr>
          <a:lstStyle/>
          <a:p>
            <a:r>
              <a:rPr lang="en-US" sz="1300" dirty="0"/>
              <a:t>TECHNOLOGY PROVIDERS</a:t>
            </a:r>
          </a:p>
        </p:txBody>
      </p:sp>
      <p:sp>
        <p:nvSpPr>
          <p:cNvPr id="35" name="TextBox 34"/>
          <p:cNvSpPr txBox="1"/>
          <p:nvPr/>
        </p:nvSpPr>
        <p:spPr>
          <a:xfrm>
            <a:off x="8584851" y="2942148"/>
            <a:ext cx="789305" cy="286598"/>
          </a:xfrm>
          <a:prstGeom prst="rect">
            <a:avLst/>
          </a:prstGeom>
          <a:noFill/>
        </p:spPr>
        <p:txBody>
          <a:bodyPr wrap="none" lIns="85707" tIns="42853" rIns="85707" bIns="42853" rtlCol="0">
            <a:spAutoFit/>
          </a:bodyPr>
          <a:lstStyle/>
          <a:p>
            <a:r>
              <a:rPr lang="en-US" sz="1300" dirty="0"/>
              <a:t>SYSTEMS </a:t>
            </a:r>
          </a:p>
        </p:txBody>
      </p:sp>
    </p:spTree>
    <p:extLst>
      <p:ext uri="{BB962C8B-B14F-4D97-AF65-F5344CB8AC3E}">
        <p14:creationId xmlns:p14="http://schemas.microsoft.com/office/powerpoint/2010/main" val="177638538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74" y="168528"/>
            <a:ext cx="9642326" cy="812209"/>
          </a:xfrm>
        </p:spPr>
        <p:txBody>
          <a:bodyPr>
            <a:noAutofit/>
          </a:bodyPr>
          <a:lstStyle/>
          <a:p>
            <a:r>
              <a:rPr lang="en-US" sz="2400" dirty="0"/>
              <a:t> Procurement options </a:t>
            </a:r>
            <a:r>
              <a:rPr lang="en-US" sz="2400" dirty="0" smtClean="0"/>
              <a:t/>
            </a:r>
            <a:br>
              <a:rPr lang="en-US" sz="2400" dirty="0" smtClean="0"/>
            </a:br>
            <a:r>
              <a:rPr lang="en-US" sz="2400" dirty="0" smtClean="0"/>
              <a:t>- some ideas for ‘long pulse specific’ systems ?</a:t>
            </a:r>
            <a:endParaRPr lang="en-US" dirty="0">
              <a:solidFill>
                <a:srgbClr val="FF0000"/>
              </a:solidFill>
            </a:endParaRPr>
          </a:p>
        </p:txBody>
      </p:sp>
      <p:pic>
        <p:nvPicPr>
          <p:cNvPr id="10" name="Picture 9" descr="IMGP0497.JPG"/>
          <p:cNvPicPr>
            <a:picLocks noChangeAspect="1"/>
          </p:cNvPicPr>
          <p:nvPr/>
        </p:nvPicPr>
        <p:blipFill>
          <a:blip r:embed="rId3" cstate="screen">
            <a:alphaModFix amt="20000"/>
            <a:extLst>
              <a:ext uri="{28A0092B-C50C-407E-A947-70E740481C1C}">
                <a14:useLocalDpi xmlns:a14="http://schemas.microsoft.com/office/drawing/2010/main"/>
              </a:ext>
            </a:extLst>
          </a:blip>
          <a:srcRect/>
          <a:stretch>
            <a:fillRect/>
          </a:stretch>
        </p:blipFill>
        <p:spPr bwMode="auto">
          <a:xfrm>
            <a:off x="494103" y="1550150"/>
            <a:ext cx="1072604" cy="12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1060851.JPG"/>
          <p:cNvPicPr>
            <a:picLocks noChangeAspect="1"/>
          </p:cNvPicPr>
          <p:nvPr/>
        </p:nvPicPr>
        <p:blipFill>
          <a:blip r:embed="rId4" cstate="screen">
            <a:alphaModFix amt="24000"/>
            <a:extLst>
              <a:ext uri="{28A0092B-C50C-407E-A947-70E740481C1C}">
                <a14:useLocalDpi xmlns:a14="http://schemas.microsoft.com/office/drawing/2010/main"/>
              </a:ext>
            </a:extLst>
          </a:blip>
          <a:srcRect/>
          <a:stretch>
            <a:fillRect/>
          </a:stretch>
        </p:blipFill>
        <p:spPr bwMode="auto">
          <a:xfrm>
            <a:off x="4428318" y="1550150"/>
            <a:ext cx="1042152" cy="12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TDR-NCG-Tzero-ISIS.jpg"/>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bwMode="auto">
          <a:xfrm>
            <a:off x="6205231" y="1541523"/>
            <a:ext cx="1000245" cy="12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09EC1006 ISIS TS2 build 7 Jan.jpg"/>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2384419" y="1567396"/>
            <a:ext cx="1286622" cy="1274696"/>
          </a:xfrm>
          <a:prstGeom prst="rect">
            <a:avLst/>
          </a:prstGeom>
        </p:spPr>
      </p:pic>
      <p:pic>
        <p:nvPicPr>
          <p:cNvPr id="14" name="Picture 8" descr="P1010012.JPG"/>
          <p:cNvPicPr>
            <a:picLocks noChangeAspect="1"/>
          </p:cNvPicPr>
          <p:nvPr/>
        </p:nvPicPr>
        <p:blipFill rotWithShape="1">
          <a:blip r:embed="rId7" cstate="screen">
            <a:alphaModFix amt="28000"/>
            <a:extLst>
              <a:ext uri="{28A0092B-C50C-407E-A947-70E740481C1C}">
                <a14:useLocalDpi xmlns:a14="http://schemas.microsoft.com/office/drawing/2010/main"/>
              </a:ext>
            </a:extLst>
          </a:blip>
          <a:srcRect/>
          <a:stretch/>
        </p:blipFill>
        <p:spPr bwMode="auto">
          <a:xfrm>
            <a:off x="7934475" y="1541523"/>
            <a:ext cx="962048" cy="12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a:stCxn id="13" idx="2"/>
            <a:endCxn id="34" idx="0"/>
          </p:cNvCxnSpPr>
          <p:nvPr/>
        </p:nvCxnSpPr>
        <p:spPr>
          <a:xfrm flipH="1">
            <a:off x="1335620" y="2842102"/>
            <a:ext cx="1692110" cy="93011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2" idx="2"/>
            <a:endCxn id="87" idx="0"/>
          </p:cNvCxnSpPr>
          <p:nvPr/>
        </p:nvCxnSpPr>
        <p:spPr>
          <a:xfrm flipH="1">
            <a:off x="1087121" y="2824837"/>
            <a:ext cx="5618228" cy="2137926"/>
          </a:xfrm>
          <a:prstGeom prst="straightConnector1">
            <a:avLst/>
          </a:prstGeom>
          <a:ln>
            <a:solidFill>
              <a:srgbClr val="FFFF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2" idx="2"/>
            <a:endCxn id="36" idx="0"/>
          </p:cNvCxnSpPr>
          <p:nvPr/>
        </p:nvCxnSpPr>
        <p:spPr>
          <a:xfrm>
            <a:off x="6705354" y="2824838"/>
            <a:ext cx="1687603" cy="84644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3" idx="2"/>
            <a:endCxn id="87" idx="0"/>
          </p:cNvCxnSpPr>
          <p:nvPr/>
        </p:nvCxnSpPr>
        <p:spPr>
          <a:xfrm flipH="1">
            <a:off x="1087121" y="2842101"/>
            <a:ext cx="1940610" cy="2120671"/>
          </a:xfrm>
          <a:prstGeom prst="straightConnector1">
            <a:avLst/>
          </a:prstGeom>
          <a:ln>
            <a:solidFill>
              <a:srgbClr val="FFFF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36" idx="2"/>
            <a:endCxn id="25" idx="0"/>
          </p:cNvCxnSpPr>
          <p:nvPr/>
        </p:nvCxnSpPr>
        <p:spPr>
          <a:xfrm flipH="1">
            <a:off x="6153840" y="4183743"/>
            <a:ext cx="2239111" cy="104917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2" idx="2"/>
            <a:endCxn id="34" idx="0"/>
          </p:cNvCxnSpPr>
          <p:nvPr/>
        </p:nvCxnSpPr>
        <p:spPr>
          <a:xfrm flipH="1">
            <a:off x="1335625" y="2824837"/>
            <a:ext cx="5369729" cy="947372"/>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8"/>
          <a:stretch>
            <a:fillRect/>
          </a:stretch>
        </p:blipFill>
        <p:spPr>
          <a:xfrm>
            <a:off x="7725338" y="5103962"/>
            <a:ext cx="2012160" cy="512670"/>
          </a:xfrm>
          <a:prstGeom prst="rect">
            <a:avLst/>
          </a:prstGeom>
        </p:spPr>
      </p:pic>
      <p:pic>
        <p:nvPicPr>
          <p:cNvPr id="25" name="Picture 11" descr="skflogga"/>
          <p:cNvPicPr>
            <a:picLocks noGrp="1" noChangeAspect="1" noChangeArrowheads="1"/>
          </p:cNvPicPr>
          <p:nvPr>
            <p:ph idx="1"/>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t="-46078" b="-25560"/>
          <a:stretch/>
        </p:blipFill>
        <p:spPr bwMode="auto">
          <a:xfrm>
            <a:off x="5470469" y="5232920"/>
            <a:ext cx="1366742" cy="509297"/>
          </a:xfrm>
          <a:prstGeom prst="rect">
            <a:avLst/>
          </a:prstGeom>
          <a:solidFill>
            <a:srgbClr val="FFFFFF"/>
          </a:solidFill>
          <a:ln>
            <a:noFill/>
          </a:ln>
          <a:extLst/>
        </p:spPr>
      </p:pic>
      <p:cxnSp>
        <p:nvCxnSpPr>
          <p:cNvPr id="55" name="Straight Arrow Connector 54"/>
          <p:cNvCxnSpPr>
            <a:stCxn id="13" idx="2"/>
            <a:endCxn id="25" idx="0"/>
          </p:cNvCxnSpPr>
          <p:nvPr/>
        </p:nvCxnSpPr>
        <p:spPr>
          <a:xfrm>
            <a:off x="3027730" y="2842093"/>
            <a:ext cx="3126110" cy="239081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34" idx="2"/>
            <a:endCxn id="25" idx="0"/>
          </p:cNvCxnSpPr>
          <p:nvPr/>
        </p:nvCxnSpPr>
        <p:spPr>
          <a:xfrm>
            <a:off x="1335620" y="4303164"/>
            <a:ext cx="4818220" cy="92975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4" name="Content Placeholder 4"/>
          <p:cNvPicPr>
            <a:picLocks noChangeAspect="1"/>
          </p:cNvPicPr>
          <p:nvPr/>
        </p:nvPicPr>
        <p:blipFill>
          <a:blip r:embed="rId10" cstate="screen">
            <a:extLst>
              <a:ext uri="{28A0092B-C50C-407E-A947-70E740481C1C}">
                <a14:useLocalDpi xmlns:a14="http://schemas.microsoft.com/office/drawing/2010/main"/>
              </a:ext>
            </a:extLst>
          </a:blip>
          <a:srcRect t="-1387" b="-2927"/>
          <a:stretch>
            <a:fillRect/>
          </a:stretch>
        </p:blipFill>
        <p:spPr bwMode="auto">
          <a:xfrm>
            <a:off x="286820" y="3772217"/>
            <a:ext cx="2097600" cy="530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1" descr="NScD.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205476" y="3671292"/>
            <a:ext cx="2374960" cy="512451"/>
          </a:xfrm>
          <a:prstGeom prst="rect">
            <a:avLst/>
          </a:prstGeom>
          <a:solidFill>
            <a:srgbClr val="FFFFFF"/>
          </a:solidFill>
          <a:ln>
            <a:noFill/>
          </a:ln>
        </p:spPr>
      </p:pic>
      <p:cxnSp>
        <p:nvCxnSpPr>
          <p:cNvPr id="57" name="Straight Arrow Connector 56"/>
          <p:cNvCxnSpPr>
            <a:stCxn id="13" idx="2"/>
            <a:endCxn id="21" idx="0"/>
          </p:cNvCxnSpPr>
          <p:nvPr/>
        </p:nvCxnSpPr>
        <p:spPr>
          <a:xfrm>
            <a:off x="3027732" y="2842093"/>
            <a:ext cx="5703688" cy="2261870"/>
          </a:xfrm>
          <a:prstGeom prst="straightConnector1">
            <a:avLst/>
          </a:prstGeom>
          <a:ln>
            <a:solidFill>
              <a:srgbClr val="FFFF00"/>
            </a:solidFill>
            <a:prstDash val="dash"/>
            <a:tailEnd type="arrow"/>
          </a:ln>
        </p:spPr>
        <p:style>
          <a:lnRef idx="2">
            <a:schemeClr val="accent1"/>
          </a:lnRef>
          <a:fillRef idx="0">
            <a:schemeClr val="accent1"/>
          </a:fillRef>
          <a:effectRef idx="1">
            <a:schemeClr val="accent1"/>
          </a:effectRef>
          <a:fontRef idx="minor">
            <a:schemeClr val="tx1"/>
          </a:fontRef>
        </p:style>
      </p:cxnSp>
      <p:pic>
        <p:nvPicPr>
          <p:cNvPr id="72" name="Picture 7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91420" y="5977645"/>
            <a:ext cx="2159242" cy="443065"/>
          </a:xfrm>
          <a:prstGeom prst="rect">
            <a:avLst/>
          </a:prstGeom>
        </p:spPr>
      </p:pic>
      <p:cxnSp>
        <p:nvCxnSpPr>
          <p:cNvPr id="77" name="Straight Arrow Connector 76"/>
          <p:cNvCxnSpPr>
            <a:stCxn id="34" idx="2"/>
            <a:endCxn id="72" idx="0"/>
          </p:cNvCxnSpPr>
          <p:nvPr/>
        </p:nvCxnSpPr>
        <p:spPr>
          <a:xfrm>
            <a:off x="1335625" y="4303164"/>
            <a:ext cx="2335421" cy="167448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87" idx="3"/>
            <a:endCxn id="72" idx="0"/>
          </p:cNvCxnSpPr>
          <p:nvPr/>
        </p:nvCxnSpPr>
        <p:spPr>
          <a:xfrm>
            <a:off x="1970425" y="5279785"/>
            <a:ext cx="1700617" cy="69785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72" idx="0"/>
          </p:cNvCxnSpPr>
          <p:nvPr/>
        </p:nvCxnSpPr>
        <p:spPr>
          <a:xfrm flipH="1">
            <a:off x="3671041" y="4183743"/>
            <a:ext cx="3534430" cy="179390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87" name="Picture 86"/>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03821" y="4962772"/>
            <a:ext cx="1766608" cy="634025"/>
          </a:xfrm>
          <a:prstGeom prst="rect">
            <a:avLst/>
          </a:prstGeom>
        </p:spPr>
      </p:pic>
      <p:sp>
        <p:nvSpPr>
          <p:cNvPr id="27" name="Rectangle 26"/>
          <p:cNvSpPr/>
          <p:nvPr/>
        </p:nvSpPr>
        <p:spPr>
          <a:xfrm>
            <a:off x="95175" y="3429009"/>
            <a:ext cx="9783107" cy="2313209"/>
          </a:xfrm>
          <a:prstGeom prst="rect">
            <a:avLst/>
          </a:prstGeom>
          <a:no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a:endParaRPr lang="en-US"/>
          </a:p>
        </p:txBody>
      </p:sp>
      <p:sp>
        <p:nvSpPr>
          <p:cNvPr id="30" name="TextBox 29"/>
          <p:cNvSpPr txBox="1"/>
          <p:nvPr/>
        </p:nvSpPr>
        <p:spPr>
          <a:xfrm>
            <a:off x="7332216" y="3441571"/>
            <a:ext cx="1880668" cy="286598"/>
          </a:xfrm>
          <a:prstGeom prst="rect">
            <a:avLst/>
          </a:prstGeom>
          <a:noFill/>
        </p:spPr>
        <p:txBody>
          <a:bodyPr wrap="none" lIns="85707" tIns="42853" rIns="85707" bIns="42853" rtlCol="0">
            <a:spAutoFit/>
          </a:bodyPr>
          <a:lstStyle/>
          <a:p>
            <a:r>
              <a:rPr lang="en-US" sz="1300" dirty="0"/>
              <a:t>SYSTEMS INTERGRATORS</a:t>
            </a:r>
          </a:p>
        </p:txBody>
      </p:sp>
      <p:sp>
        <p:nvSpPr>
          <p:cNvPr id="31" name="Rectangle 30"/>
          <p:cNvSpPr/>
          <p:nvPr/>
        </p:nvSpPr>
        <p:spPr>
          <a:xfrm>
            <a:off x="1970425" y="4829939"/>
            <a:ext cx="5550222" cy="1820589"/>
          </a:xfrm>
          <a:prstGeom prst="rect">
            <a:avLst/>
          </a:prstGeom>
          <a:noFill/>
          <a:ln>
            <a:solidFill>
              <a:schemeClr val="accent3">
                <a:lumMod val="75000"/>
              </a:schemeClr>
            </a:solidFill>
            <a:prstDash val="dash"/>
          </a:ln>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a:endParaRPr lang="en-US"/>
          </a:p>
        </p:txBody>
      </p:sp>
    </p:spTree>
    <p:extLst>
      <p:ext uri="{BB962C8B-B14F-4D97-AF65-F5344CB8AC3E}">
        <p14:creationId xmlns:p14="http://schemas.microsoft.com/office/powerpoint/2010/main" val="89229963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1" descr="Tum_logo.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2600" y="6021288"/>
            <a:ext cx="672412" cy="620688"/>
          </a:xfrm>
          <a:prstGeom prst="rect">
            <a:avLst/>
          </a:prstGeom>
        </p:spPr>
      </p:pic>
      <p:sp>
        <p:nvSpPr>
          <p:cNvPr id="4" name="Slide Number Placeholder 3"/>
          <p:cNvSpPr>
            <a:spLocks noGrp="1"/>
          </p:cNvSpPr>
          <p:nvPr>
            <p:ph type="sldNum" sz="quarter" idx="12"/>
          </p:nvPr>
        </p:nvSpPr>
        <p:spPr>
          <a:xfrm>
            <a:off x="9129464" y="6515819"/>
            <a:ext cx="673218" cy="365125"/>
          </a:xfrm>
        </p:spPr>
        <p:txBody>
          <a:bodyPr/>
          <a:lstStyle/>
          <a:p>
            <a:fld id="{551115BC-487E-4422-894C-CB7CD3E79223}" type="slidenum">
              <a:rPr lang="sv-SE" smtClean="0"/>
              <a:t>27</a:t>
            </a:fld>
            <a:endParaRPr lang="sv-SE" dirty="0"/>
          </a:p>
        </p:txBody>
      </p:sp>
      <p:pic>
        <p:nvPicPr>
          <p:cNvPr id="10" name="Content Placeholder 9"/>
          <p:cNvPicPr>
            <a:picLocks noGrp="1" noChangeAspect="1"/>
          </p:cNvPicPr>
          <p:nvPr>
            <p:ph idx="1"/>
          </p:nvPr>
        </p:nvPicPr>
        <p:blipFill>
          <a:blip r:embed="rId4" cstate="screen">
            <a:extLst>
              <a:ext uri="{28A0092B-C50C-407E-A947-70E740481C1C}">
                <a14:useLocalDpi xmlns:a14="http://schemas.microsoft.com/office/drawing/2010/main"/>
              </a:ext>
            </a:extLst>
          </a:blip>
          <a:srcRect t="-3010" b="-3010"/>
          <a:stretch>
            <a:fillRect/>
          </a:stretch>
        </p:blipFill>
        <p:spPr>
          <a:xfrm>
            <a:off x="272480" y="1412780"/>
            <a:ext cx="9284608" cy="4713393"/>
          </a:xfrm>
        </p:spPr>
      </p:pic>
      <p:sp>
        <p:nvSpPr>
          <p:cNvPr id="31" name="Title 1"/>
          <p:cNvSpPr txBox="1">
            <a:spLocks/>
          </p:cNvSpPr>
          <p:nvPr/>
        </p:nvSpPr>
        <p:spPr>
          <a:xfrm>
            <a:off x="272480" y="188640"/>
            <a:ext cx="7734064"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t>Development &amp; Build partners</a:t>
            </a:r>
            <a:br>
              <a:rPr lang="en-US" dirty="0" smtClean="0"/>
            </a:br>
            <a:r>
              <a:rPr lang="en-US" dirty="0" smtClean="0"/>
              <a:t>the discussion is open …</a:t>
            </a:r>
            <a:endParaRPr lang="en-US" dirty="0"/>
          </a:p>
        </p:txBody>
      </p:sp>
      <p:grpSp>
        <p:nvGrpSpPr>
          <p:cNvPr id="2" name="Group 1"/>
          <p:cNvGrpSpPr/>
          <p:nvPr/>
        </p:nvGrpSpPr>
        <p:grpSpPr>
          <a:xfrm>
            <a:off x="1712640" y="1628800"/>
            <a:ext cx="1404156" cy="4320472"/>
            <a:chOff x="1640632" y="1628801"/>
            <a:chExt cx="1404156" cy="4320472"/>
          </a:xfrm>
        </p:grpSpPr>
        <p:sp>
          <p:nvSpPr>
            <p:cNvPr id="13" name="Rectangle 12"/>
            <p:cNvSpPr/>
            <p:nvPr/>
          </p:nvSpPr>
          <p:spPr>
            <a:xfrm>
              <a:off x="1640632" y="2276865"/>
              <a:ext cx="1404156" cy="3672408"/>
            </a:xfrm>
            <a:prstGeom prst="rect">
              <a:avLst/>
            </a:prstGeom>
            <a:solidFill>
              <a:schemeClr val="tx2">
                <a:lumMod val="20000"/>
                <a:lumOff val="80000"/>
                <a:alpha val="43000"/>
              </a:schemeClr>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640632" y="1628801"/>
              <a:ext cx="891425" cy="646331"/>
            </a:xfrm>
            <a:prstGeom prst="rect">
              <a:avLst/>
            </a:prstGeom>
            <a:solidFill>
              <a:schemeClr val="bg1"/>
            </a:solidFill>
          </p:spPr>
          <p:txBody>
            <a:bodyPr wrap="square" rtlCol="0">
              <a:spAutoFit/>
            </a:bodyPr>
            <a:lstStyle/>
            <a:p>
              <a:r>
                <a:rPr lang="en-US" dirty="0" smtClean="0"/>
                <a:t> LOW </a:t>
              </a:r>
            </a:p>
            <a:p>
              <a:r>
                <a:rPr lang="en-US" dirty="0" smtClean="0"/>
                <a:t>SPEED</a:t>
              </a:r>
              <a:endParaRPr lang="en-US" dirty="0"/>
            </a:p>
          </p:txBody>
        </p:sp>
        <p:grpSp>
          <p:nvGrpSpPr>
            <p:cNvPr id="25" name="Group 24"/>
            <p:cNvGrpSpPr/>
            <p:nvPr/>
          </p:nvGrpSpPr>
          <p:grpSpPr>
            <a:xfrm>
              <a:off x="1856656" y="5149381"/>
              <a:ext cx="475862" cy="655767"/>
              <a:chOff x="3175380" y="4292600"/>
              <a:chExt cx="439257" cy="655767"/>
            </a:xfrm>
          </p:grpSpPr>
          <p:cxnSp>
            <p:nvCxnSpPr>
              <p:cNvPr id="26" name="Straight Connector 25"/>
              <p:cNvCxnSpPr/>
              <p:nvPr/>
            </p:nvCxnSpPr>
            <p:spPr>
              <a:xfrm flipV="1">
                <a:off x="3175380"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3232722" y="4292600"/>
                <a:ext cx="194352" cy="655767"/>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3184044"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3482670"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327972" y="43656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3431461"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H="1">
                <a:off x="3340350" y="461035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grpSp>
        <p:nvGrpSpPr>
          <p:cNvPr id="5" name="Group 4"/>
          <p:cNvGrpSpPr/>
          <p:nvPr/>
        </p:nvGrpSpPr>
        <p:grpSpPr>
          <a:xfrm>
            <a:off x="2916082" y="1628808"/>
            <a:ext cx="1663549" cy="4320479"/>
            <a:chOff x="2916082" y="1628801"/>
            <a:chExt cx="1663549" cy="4320479"/>
          </a:xfrm>
        </p:grpSpPr>
        <p:sp>
          <p:nvSpPr>
            <p:cNvPr id="15" name="Rectangle 14"/>
            <p:cNvSpPr/>
            <p:nvPr/>
          </p:nvSpPr>
          <p:spPr>
            <a:xfrm>
              <a:off x="3158801" y="2276872"/>
              <a:ext cx="1170130" cy="3672408"/>
            </a:xfrm>
            <a:prstGeom prst="rect">
              <a:avLst/>
            </a:prstGeom>
            <a:solidFill>
              <a:schemeClr val="accent3">
                <a:lumMod val="40000"/>
                <a:lumOff val="60000"/>
                <a:alpha val="55000"/>
              </a:schemeClr>
            </a:solid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916082" y="1628801"/>
              <a:ext cx="1663549" cy="646331"/>
            </a:xfrm>
            <a:prstGeom prst="rect">
              <a:avLst/>
            </a:prstGeom>
            <a:solidFill>
              <a:schemeClr val="bg1"/>
            </a:solidFill>
          </p:spPr>
          <p:txBody>
            <a:bodyPr wrap="none" rtlCol="0">
              <a:spAutoFit/>
            </a:bodyPr>
            <a:lstStyle/>
            <a:p>
              <a:pPr algn="ctr"/>
              <a:r>
                <a:rPr lang="en-US" dirty="0" smtClean="0"/>
                <a:t> INTERMEDIATE </a:t>
              </a:r>
            </a:p>
            <a:p>
              <a:pPr algn="ctr"/>
              <a:r>
                <a:rPr lang="en-US" dirty="0" smtClean="0"/>
                <a:t>SPEED</a:t>
              </a:r>
              <a:endParaRPr lang="en-US" dirty="0"/>
            </a:p>
          </p:txBody>
        </p:sp>
        <p:grpSp>
          <p:nvGrpSpPr>
            <p:cNvPr id="39" name="Group 38"/>
            <p:cNvGrpSpPr/>
            <p:nvPr/>
          </p:nvGrpSpPr>
          <p:grpSpPr>
            <a:xfrm>
              <a:off x="3296816" y="5149381"/>
              <a:ext cx="475862" cy="655767"/>
              <a:chOff x="3175380" y="4292600"/>
              <a:chExt cx="439257" cy="655767"/>
            </a:xfrm>
          </p:grpSpPr>
          <p:cxnSp>
            <p:nvCxnSpPr>
              <p:cNvPr id="40" name="Straight Connector 39"/>
              <p:cNvCxnSpPr/>
              <p:nvPr/>
            </p:nvCxnSpPr>
            <p:spPr>
              <a:xfrm flipV="1">
                <a:off x="3175380"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3232722" y="4292600"/>
                <a:ext cx="194352" cy="655767"/>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3184044"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482670"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3327972" y="43656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3431461"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p:nvPr/>
            </p:nvCxnSpPr>
            <p:spPr>
              <a:xfrm flipH="1">
                <a:off x="3340350" y="461035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grpSp>
        <p:nvGrpSpPr>
          <p:cNvPr id="11" name="Group 10"/>
          <p:cNvGrpSpPr/>
          <p:nvPr/>
        </p:nvGrpSpPr>
        <p:grpSpPr>
          <a:xfrm>
            <a:off x="4406939" y="1628808"/>
            <a:ext cx="2574286" cy="4320479"/>
            <a:chOff x="4406939" y="1628801"/>
            <a:chExt cx="2574286" cy="4320479"/>
          </a:xfrm>
        </p:grpSpPr>
        <p:sp>
          <p:nvSpPr>
            <p:cNvPr id="3" name="Rectangle 2"/>
            <p:cNvSpPr/>
            <p:nvPr/>
          </p:nvSpPr>
          <p:spPr>
            <a:xfrm>
              <a:off x="4406939" y="2276872"/>
              <a:ext cx="2574286" cy="367240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265033" y="1628801"/>
              <a:ext cx="777414" cy="646331"/>
            </a:xfrm>
            <a:prstGeom prst="rect">
              <a:avLst/>
            </a:prstGeom>
            <a:solidFill>
              <a:srgbClr val="FFFFFF"/>
            </a:solidFill>
          </p:spPr>
          <p:txBody>
            <a:bodyPr wrap="none" rtlCol="0">
              <a:spAutoFit/>
            </a:bodyPr>
            <a:lstStyle/>
            <a:p>
              <a:r>
                <a:rPr lang="en-US" dirty="0" smtClean="0"/>
                <a:t> HIGH </a:t>
              </a:r>
            </a:p>
            <a:p>
              <a:r>
                <a:rPr lang="en-US" dirty="0" smtClean="0"/>
                <a:t>SPEED</a:t>
              </a:r>
              <a:endParaRPr lang="en-US" dirty="0"/>
            </a:p>
          </p:txBody>
        </p:sp>
        <p:grpSp>
          <p:nvGrpSpPr>
            <p:cNvPr id="48" name="Group 47"/>
            <p:cNvGrpSpPr/>
            <p:nvPr/>
          </p:nvGrpSpPr>
          <p:grpSpPr>
            <a:xfrm>
              <a:off x="4520952" y="4782784"/>
              <a:ext cx="487316" cy="1070834"/>
              <a:chOff x="4956217" y="4390166"/>
              <a:chExt cx="449830" cy="1070834"/>
            </a:xfrm>
          </p:grpSpPr>
          <p:cxnSp>
            <p:nvCxnSpPr>
              <p:cNvPr id="49" name="Straight Connector 48"/>
              <p:cNvCxnSpPr/>
              <p:nvPr/>
            </p:nvCxnSpPr>
            <p:spPr>
              <a:xfrm flipV="1">
                <a:off x="5098757" y="4801188"/>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5156099" y="4390166"/>
                <a:ext cx="194352" cy="1070834"/>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p:cNvCxnSpPr/>
              <p:nvPr/>
            </p:nvCxnSpPr>
            <p:spPr>
              <a:xfrm>
                <a:off x="5107421" y="4923561"/>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5406047" y="4800407"/>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521642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4956217"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p:cNvCxnSpPr/>
              <p:nvPr/>
            </p:nvCxnSpPr>
            <p:spPr>
              <a:xfrm flipH="1">
                <a:off x="5048282" y="4707925"/>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rot="10800000">
                <a:off x="5018476" y="4850070"/>
                <a:ext cx="241834" cy="551931"/>
                <a:chOff x="5291793" y="4437791"/>
                <a:chExt cx="241834" cy="551931"/>
              </a:xfrm>
            </p:grpSpPr>
            <p:cxnSp>
              <p:nvCxnSpPr>
                <p:cNvPr id="58" name="Straight Connector 57"/>
                <p:cNvCxnSpPr/>
                <p:nvPr/>
              </p:nvCxnSpPr>
              <p:spPr>
                <a:xfrm flipV="1">
                  <a:off x="529897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5350451"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a:xfrm flipH="1">
                  <a:off x="5291793" y="4707924"/>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grpSp>
      <p:grpSp>
        <p:nvGrpSpPr>
          <p:cNvPr id="24" name="Group 23"/>
          <p:cNvGrpSpPr/>
          <p:nvPr/>
        </p:nvGrpSpPr>
        <p:grpSpPr>
          <a:xfrm>
            <a:off x="7015522" y="1628808"/>
            <a:ext cx="853495" cy="4320479"/>
            <a:chOff x="7015514" y="1628801"/>
            <a:chExt cx="853490" cy="4320479"/>
          </a:xfrm>
        </p:grpSpPr>
        <p:sp>
          <p:nvSpPr>
            <p:cNvPr id="19" name="Rectangle 18"/>
            <p:cNvSpPr/>
            <p:nvPr/>
          </p:nvSpPr>
          <p:spPr>
            <a:xfrm>
              <a:off x="7059235" y="2276872"/>
              <a:ext cx="780087" cy="3672408"/>
            </a:xfrm>
            <a:prstGeom prst="rect">
              <a:avLst/>
            </a:prstGeom>
            <a:solidFill>
              <a:schemeClr val="tx2">
                <a:lumMod val="20000"/>
                <a:lumOff val="80000"/>
                <a:alpha val="43000"/>
              </a:schemeClr>
            </a:solidFill>
            <a:ln w="28575" cmpd="sng">
              <a:solidFill>
                <a:srgbClr val="00009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015514" y="1628801"/>
              <a:ext cx="853490" cy="646331"/>
            </a:xfrm>
            <a:prstGeom prst="rect">
              <a:avLst/>
            </a:prstGeom>
            <a:solidFill>
              <a:srgbClr val="FFFFFF"/>
            </a:solidFill>
          </p:spPr>
          <p:txBody>
            <a:bodyPr wrap="none" rtlCol="0">
              <a:spAutoFit/>
            </a:bodyPr>
            <a:lstStyle/>
            <a:p>
              <a:pPr algn="ctr"/>
              <a:r>
                <a:rPr lang="en-US" dirty="0" smtClean="0"/>
                <a:t> LARGE </a:t>
              </a:r>
            </a:p>
            <a:p>
              <a:pPr algn="ctr"/>
              <a:r>
                <a:rPr lang="en-US" dirty="0" smtClean="0"/>
                <a:t>ROTOR</a:t>
              </a:r>
              <a:endParaRPr lang="en-US" dirty="0"/>
            </a:p>
          </p:txBody>
        </p:sp>
        <p:grpSp>
          <p:nvGrpSpPr>
            <p:cNvPr id="61" name="Group 60"/>
            <p:cNvGrpSpPr/>
            <p:nvPr/>
          </p:nvGrpSpPr>
          <p:grpSpPr>
            <a:xfrm>
              <a:off x="7113240" y="4292134"/>
              <a:ext cx="625528" cy="1510132"/>
              <a:chOff x="3704598" y="3438236"/>
              <a:chExt cx="577410" cy="1510132"/>
            </a:xfrm>
          </p:grpSpPr>
          <p:cxnSp>
            <p:nvCxnSpPr>
              <p:cNvPr id="62" name="Straight Connector 61"/>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 name="Straight Connector 64"/>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964328" y="3475537"/>
                <a:ext cx="0" cy="140308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039697"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3704598"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098832"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p:cNvCxnSpPr/>
              <p:nvPr/>
            </p:nvCxnSpPr>
            <p:spPr>
              <a:xfrm flipH="1">
                <a:off x="3796663" y="4205918"/>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4040174" y="420591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grpSp>
        <p:nvGrpSpPr>
          <p:cNvPr id="94" name="Group 93"/>
          <p:cNvGrpSpPr/>
          <p:nvPr/>
        </p:nvGrpSpPr>
        <p:grpSpPr>
          <a:xfrm>
            <a:off x="7833320" y="1628808"/>
            <a:ext cx="864096" cy="4320479"/>
            <a:chOff x="7833320" y="1628801"/>
            <a:chExt cx="864096" cy="4320479"/>
          </a:xfrm>
        </p:grpSpPr>
        <p:sp>
          <p:nvSpPr>
            <p:cNvPr id="22" name="Rectangle 21"/>
            <p:cNvSpPr/>
            <p:nvPr/>
          </p:nvSpPr>
          <p:spPr>
            <a:xfrm>
              <a:off x="7917329" y="2276872"/>
              <a:ext cx="702078" cy="3672408"/>
            </a:xfrm>
            <a:prstGeom prst="rect">
              <a:avLst/>
            </a:prstGeom>
            <a:solidFill>
              <a:schemeClr val="bg1">
                <a:lumMod val="75000"/>
              </a:schemeClr>
            </a:solidFill>
            <a:ln w="28575" cmpd="sng">
              <a:solidFill>
                <a:schemeClr val="tx1">
                  <a:lumMod val="75000"/>
                  <a:lumOff val="2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917329" y="2276872"/>
              <a:ext cx="702078" cy="3672408"/>
            </a:xfrm>
            <a:prstGeom prst="rect">
              <a:avLst/>
            </a:prstGeom>
            <a:solidFill>
              <a:schemeClr val="accent3">
                <a:lumMod val="20000"/>
                <a:lumOff val="80000"/>
                <a:alpha val="45000"/>
              </a:schemeClr>
            </a:solidFill>
            <a:ln w="28575" cmpd="sng">
              <a:solidFill>
                <a:srgbClr val="008000">
                  <a:alpha val="99000"/>
                </a:srgb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833320" y="1628801"/>
              <a:ext cx="864096" cy="646331"/>
            </a:xfrm>
            <a:prstGeom prst="rect">
              <a:avLst/>
            </a:prstGeom>
            <a:solidFill>
              <a:srgbClr val="FFFFFF"/>
            </a:solidFill>
            <a:ln>
              <a:solidFill>
                <a:srgbClr val="FFFFFF"/>
              </a:solidFill>
              <a:prstDash val="solid"/>
            </a:ln>
          </p:spPr>
          <p:txBody>
            <a:bodyPr wrap="square" rtlCol="0">
              <a:spAutoFit/>
            </a:bodyPr>
            <a:lstStyle/>
            <a:p>
              <a:r>
                <a:rPr lang="en-US" dirty="0" smtClean="0"/>
                <a:t> FAN</a:t>
              </a:r>
            </a:p>
            <a:p>
              <a:endParaRPr lang="en-US" dirty="0" smtClean="0"/>
            </a:p>
          </p:txBody>
        </p:sp>
        <p:grpSp>
          <p:nvGrpSpPr>
            <p:cNvPr id="73" name="Group 72"/>
            <p:cNvGrpSpPr/>
            <p:nvPr/>
          </p:nvGrpSpPr>
          <p:grpSpPr>
            <a:xfrm>
              <a:off x="7977336" y="5043165"/>
              <a:ext cx="576064" cy="822198"/>
              <a:chOff x="5867473" y="1035047"/>
              <a:chExt cx="637697" cy="822198"/>
            </a:xfrm>
          </p:grpSpPr>
          <p:grpSp>
            <p:nvGrpSpPr>
              <p:cNvPr id="74" name="Group 73"/>
              <p:cNvGrpSpPr/>
              <p:nvPr/>
            </p:nvGrpSpPr>
            <p:grpSpPr>
              <a:xfrm>
                <a:off x="5867473" y="1035047"/>
                <a:ext cx="637697" cy="822198"/>
                <a:chOff x="5867473" y="1035047"/>
                <a:chExt cx="637697" cy="822198"/>
              </a:xfrm>
            </p:grpSpPr>
            <p:grpSp>
              <p:nvGrpSpPr>
                <p:cNvPr id="78" name="Group 77"/>
                <p:cNvGrpSpPr/>
                <p:nvPr/>
              </p:nvGrpSpPr>
              <p:grpSpPr>
                <a:xfrm>
                  <a:off x="5867473" y="1035047"/>
                  <a:ext cx="637697" cy="822198"/>
                  <a:chOff x="3104357" y="2830080"/>
                  <a:chExt cx="637697" cy="822198"/>
                </a:xfrm>
              </p:grpSpPr>
              <p:cxnSp>
                <p:nvCxnSpPr>
                  <p:cNvPr id="81" name="Straight Connector 80"/>
                  <p:cNvCxnSpPr/>
                  <p:nvPr/>
                </p:nvCxnSpPr>
                <p:spPr>
                  <a:xfrm flipV="1">
                    <a:off x="3104357" y="3379089"/>
                    <a:ext cx="0" cy="244745"/>
                  </a:xfrm>
                  <a:prstGeom prst="line">
                    <a:avLst/>
                  </a:prstGeom>
                  <a:ln>
                    <a:solidFill>
                      <a:schemeClr val="tx1"/>
                    </a:solidFill>
                    <a:prstDash val="solid"/>
                  </a:ln>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3163624" y="2830080"/>
                    <a:ext cx="383314" cy="822198"/>
                  </a:xfrm>
                  <a:prstGeom prst="rect">
                    <a:avLst/>
                  </a:prstGeom>
                  <a:solidFill>
                    <a:srgbClr val="FFFFFF"/>
                  </a:solidFill>
                  <a:ln w="28575" cmpd="sng">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4" name="Straight Connector 83"/>
                  <p:cNvCxnSpPr/>
                  <p:nvPr/>
                </p:nvCxnSpPr>
                <p:spPr>
                  <a:xfrm>
                    <a:off x="3113021" y="3501462"/>
                    <a:ext cx="481542" cy="8200"/>
                  </a:xfrm>
                  <a:prstGeom prst="line">
                    <a:avLst/>
                  </a:prstGeom>
                  <a:ln>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3600716" y="3379090"/>
                    <a:ext cx="0" cy="244744"/>
                  </a:xfrm>
                  <a:prstGeom prst="line">
                    <a:avLst/>
                  </a:prstGeom>
                  <a:ln>
                    <a:solidFill>
                      <a:schemeClr val="tx1"/>
                    </a:solidFill>
                    <a:prstDash val="solid"/>
                  </a:ln>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3558878" y="3172420"/>
                    <a:ext cx="183176" cy="152400"/>
                  </a:xfrm>
                  <a:prstGeom prst="rect">
                    <a:avLst/>
                  </a:prstGeom>
                  <a:solidFill>
                    <a:schemeClr val="tx1"/>
                  </a:solidFill>
                  <a:ln>
                    <a:solidFill>
                      <a:srgbClr val="0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9" name="Straight Connector 78"/>
                <p:cNvCxnSpPr/>
                <p:nvPr/>
              </p:nvCxnSpPr>
              <p:spPr>
                <a:xfrm flipV="1">
                  <a:off x="6175292" y="1227277"/>
                  <a:ext cx="0" cy="551931"/>
                </a:xfrm>
                <a:prstGeom prst="line">
                  <a:avLst/>
                </a:prstGeom>
                <a:ln>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a:off x="5995939" y="1472009"/>
                  <a:ext cx="373953" cy="0"/>
                </a:xfrm>
                <a:prstGeom prst="line">
                  <a:avLst/>
                </a:prstGeom>
                <a:ln>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grpSp>
          <p:cxnSp>
            <p:nvCxnSpPr>
              <p:cNvPr id="75" name="Straight Connector 74"/>
              <p:cNvCxnSpPr/>
              <p:nvPr/>
            </p:nvCxnSpPr>
            <p:spPr>
              <a:xfrm flipV="1">
                <a:off x="6118397" y="1225681"/>
                <a:ext cx="0" cy="551931"/>
              </a:xfrm>
              <a:prstGeom prst="line">
                <a:avLst/>
              </a:prstGeom>
              <a:ln>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6224615" y="1224141"/>
                <a:ext cx="0" cy="551931"/>
              </a:xfrm>
              <a:prstGeom prst="line">
                <a:avLst/>
              </a:prstGeom>
              <a:ln>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6061439" y="1224490"/>
                <a:ext cx="0" cy="551931"/>
              </a:xfrm>
              <a:prstGeom prst="line">
                <a:avLst/>
              </a:prstGeom>
              <a:ln>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grpSp>
      </p:grpSp>
      <p:grpSp>
        <p:nvGrpSpPr>
          <p:cNvPr id="95" name="Group 94"/>
          <p:cNvGrpSpPr/>
          <p:nvPr/>
        </p:nvGrpSpPr>
        <p:grpSpPr>
          <a:xfrm>
            <a:off x="8697416" y="1628808"/>
            <a:ext cx="780088" cy="4320479"/>
            <a:chOff x="8697416" y="1628801"/>
            <a:chExt cx="780088" cy="4320479"/>
          </a:xfrm>
        </p:grpSpPr>
        <p:sp>
          <p:nvSpPr>
            <p:cNvPr id="21" name="TextBox 20"/>
            <p:cNvSpPr txBox="1"/>
            <p:nvPr/>
          </p:nvSpPr>
          <p:spPr>
            <a:xfrm>
              <a:off x="8697416" y="1628801"/>
              <a:ext cx="679017" cy="646331"/>
            </a:xfrm>
            <a:prstGeom prst="rect">
              <a:avLst/>
            </a:prstGeom>
            <a:solidFill>
              <a:srgbClr val="FFFFFF"/>
            </a:solidFill>
          </p:spPr>
          <p:txBody>
            <a:bodyPr wrap="none" rtlCol="0">
              <a:spAutoFit/>
            </a:bodyPr>
            <a:lstStyle/>
            <a:p>
              <a:r>
                <a:rPr lang="en-US" dirty="0" smtClean="0"/>
                <a:t> </a:t>
              </a:r>
              <a:r>
                <a:rPr lang="en-US" dirty="0" err="1" smtClean="0"/>
                <a:t>PPSc</a:t>
              </a:r>
              <a:endParaRPr lang="en-US" dirty="0" smtClean="0"/>
            </a:p>
            <a:p>
              <a:endParaRPr lang="en-US" dirty="0" smtClean="0"/>
            </a:p>
          </p:txBody>
        </p:sp>
        <p:sp>
          <p:nvSpPr>
            <p:cNvPr id="23" name="Rectangle 22"/>
            <p:cNvSpPr/>
            <p:nvPr/>
          </p:nvSpPr>
          <p:spPr>
            <a:xfrm>
              <a:off x="8697417" y="2276872"/>
              <a:ext cx="780087" cy="3672408"/>
            </a:xfrm>
            <a:prstGeom prst="rect">
              <a:avLst/>
            </a:prstGeom>
            <a:solidFill>
              <a:schemeClr val="tx2">
                <a:lumMod val="20000"/>
                <a:lumOff val="80000"/>
                <a:alpha val="43000"/>
              </a:schemeClr>
            </a:solidFill>
            <a:ln w="28575"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7" name="Group 86"/>
            <p:cNvGrpSpPr/>
            <p:nvPr/>
          </p:nvGrpSpPr>
          <p:grpSpPr>
            <a:xfrm>
              <a:off x="8769424" y="5318325"/>
              <a:ext cx="690838" cy="534069"/>
              <a:chOff x="3104357" y="2878784"/>
              <a:chExt cx="637697" cy="534069"/>
            </a:xfrm>
          </p:grpSpPr>
          <p:cxnSp>
            <p:nvCxnSpPr>
              <p:cNvPr id="88" name="Straight Connector 87"/>
              <p:cNvCxnSpPr/>
              <p:nvPr/>
            </p:nvCxnSpPr>
            <p:spPr>
              <a:xfrm flipV="1">
                <a:off x="3104357" y="287878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3163624" y="2886110"/>
                <a:ext cx="383314" cy="526743"/>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1" name="Straight Connector 90"/>
              <p:cNvCxnSpPr/>
              <p:nvPr/>
            </p:nvCxnSpPr>
            <p:spPr>
              <a:xfrm>
                <a:off x="3113021" y="3001157"/>
                <a:ext cx="481542"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3600716" y="2878785"/>
                <a:ext cx="0" cy="24474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3558878" y="3149329"/>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96" name="Picture 11" descr="skflogga"/>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t="-46078" b="-25560"/>
          <a:stretch/>
        </p:blipFill>
        <p:spPr bwMode="auto">
          <a:xfrm>
            <a:off x="2072680" y="6444024"/>
            <a:ext cx="1085950" cy="404664"/>
          </a:xfrm>
          <a:prstGeom prst="rect">
            <a:avLst/>
          </a:prstGeom>
          <a:solidFill>
            <a:srgbClr val="FFFFFF"/>
          </a:solidFill>
          <a:ln>
            <a:noFill/>
          </a:ln>
          <a:extLst/>
        </p:spPr>
      </p:pic>
      <p:pic>
        <p:nvPicPr>
          <p:cNvPr id="97"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80992" y="6439862"/>
            <a:ext cx="1380431" cy="40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8" name="Picture 97"/>
          <p:cNvPicPr>
            <a:picLocks noChangeAspect="1"/>
          </p:cNvPicPr>
          <p:nvPr/>
        </p:nvPicPr>
        <p:blipFill>
          <a:blip r:embed="rId7"/>
          <a:stretch>
            <a:fillRect/>
          </a:stretch>
        </p:blipFill>
        <p:spPr>
          <a:xfrm>
            <a:off x="3152800" y="6021288"/>
            <a:ext cx="1656184" cy="421973"/>
          </a:xfrm>
          <a:prstGeom prst="rect">
            <a:avLst/>
          </a:prstGeom>
        </p:spPr>
      </p:pic>
      <p:pic>
        <p:nvPicPr>
          <p:cNvPr id="99" name="Picture 9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73280" y="6367991"/>
            <a:ext cx="1365331" cy="490009"/>
          </a:xfrm>
          <a:prstGeom prst="rect">
            <a:avLst/>
          </a:prstGeom>
        </p:spPr>
      </p:pic>
      <p:pic>
        <p:nvPicPr>
          <p:cNvPr id="100" name="Content Placeholder 4"/>
          <p:cNvPicPr>
            <a:picLocks noChangeAspect="1"/>
          </p:cNvPicPr>
          <p:nvPr/>
        </p:nvPicPr>
        <p:blipFill>
          <a:blip r:embed="rId9" cstate="screen">
            <a:extLst>
              <a:ext uri="{28A0092B-C50C-407E-A947-70E740481C1C}">
                <a14:useLocalDpi xmlns:a14="http://schemas.microsoft.com/office/drawing/2010/main"/>
              </a:ext>
            </a:extLst>
          </a:blip>
          <a:srcRect t="-1387" b="-2927"/>
          <a:stretch>
            <a:fillRect/>
          </a:stretch>
        </p:blipFill>
        <p:spPr bwMode="auto">
          <a:xfrm>
            <a:off x="6321152" y="6093296"/>
            <a:ext cx="1422407" cy="3600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71" descr="NScD.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393832" y="6021288"/>
            <a:ext cx="1512168" cy="394703"/>
          </a:xfrm>
          <a:prstGeom prst="rect">
            <a:avLst/>
          </a:prstGeom>
          <a:solidFill>
            <a:srgbClr val="FFFFFF"/>
          </a:solidFill>
          <a:ln>
            <a:noFill/>
          </a:ln>
        </p:spPr>
      </p:pic>
      <p:sp>
        <p:nvSpPr>
          <p:cNvPr id="9" name="TextBox 8"/>
          <p:cNvSpPr txBox="1"/>
          <p:nvPr/>
        </p:nvSpPr>
        <p:spPr>
          <a:xfrm>
            <a:off x="1208584" y="6088559"/>
            <a:ext cx="7540456" cy="769441"/>
          </a:xfrm>
          <a:prstGeom prst="rect">
            <a:avLst/>
          </a:prstGeom>
          <a:noFill/>
        </p:spPr>
        <p:txBody>
          <a:bodyPr wrap="square" rtlCol="0">
            <a:spAutoFit/>
          </a:bodyPr>
          <a:lstStyle/>
          <a:p>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POSSIBLE BUILD PARTNERS ?</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6" name="TextBox 105"/>
          <p:cNvSpPr txBox="1"/>
          <p:nvPr/>
        </p:nvSpPr>
        <p:spPr>
          <a:xfrm rot="16200000">
            <a:off x="7740116" y="3522203"/>
            <a:ext cx="2664296" cy="461665"/>
          </a:xfrm>
          <a:prstGeom prst="rect">
            <a:avLst/>
          </a:prstGeom>
          <a:solidFill>
            <a:schemeClr val="bg1"/>
          </a:solidFill>
        </p:spPr>
        <p:txBody>
          <a:bodyPr wrap="square" rtlCol="0">
            <a:spAutoFit/>
          </a:bodyPr>
          <a:lstStyle/>
          <a:p>
            <a:pPr algn="ctr"/>
            <a:r>
              <a:rPr lang="en-US" sz="2400" dirty="0" smtClean="0"/>
              <a:t>BUILD PARTNER ‘F’</a:t>
            </a:r>
            <a:endParaRPr lang="en-US" sz="2400" dirty="0"/>
          </a:p>
        </p:txBody>
      </p:sp>
      <p:sp>
        <p:nvSpPr>
          <p:cNvPr id="107" name="TextBox 106"/>
          <p:cNvSpPr txBox="1"/>
          <p:nvPr/>
        </p:nvSpPr>
        <p:spPr>
          <a:xfrm rot="16200000">
            <a:off x="4427751" y="3666219"/>
            <a:ext cx="2952328" cy="461665"/>
          </a:xfrm>
          <a:prstGeom prst="rect">
            <a:avLst/>
          </a:prstGeom>
          <a:solidFill>
            <a:schemeClr val="bg1"/>
          </a:solidFill>
        </p:spPr>
        <p:txBody>
          <a:bodyPr wrap="square" rtlCol="0">
            <a:spAutoFit/>
          </a:bodyPr>
          <a:lstStyle/>
          <a:p>
            <a:pPr algn="ctr"/>
            <a:r>
              <a:rPr lang="en-US" sz="2400" dirty="0" smtClean="0"/>
              <a:t>BUILD PARTNER ‘C+G’</a:t>
            </a:r>
            <a:endParaRPr lang="en-US" sz="2400" dirty="0"/>
          </a:p>
        </p:txBody>
      </p:sp>
      <p:sp>
        <p:nvSpPr>
          <p:cNvPr id="108" name="TextBox 107"/>
          <p:cNvSpPr txBox="1"/>
          <p:nvPr/>
        </p:nvSpPr>
        <p:spPr>
          <a:xfrm rot="16200000">
            <a:off x="2483534" y="3594211"/>
            <a:ext cx="2664296" cy="461665"/>
          </a:xfrm>
          <a:prstGeom prst="rect">
            <a:avLst/>
          </a:prstGeom>
          <a:solidFill>
            <a:schemeClr val="bg1"/>
          </a:solidFill>
        </p:spPr>
        <p:txBody>
          <a:bodyPr wrap="square" rtlCol="0">
            <a:spAutoFit/>
          </a:bodyPr>
          <a:lstStyle/>
          <a:p>
            <a:pPr algn="ctr"/>
            <a:r>
              <a:rPr lang="en-US" sz="2400" dirty="0" smtClean="0"/>
              <a:t>BUILD PARTNER ‘B’</a:t>
            </a:r>
            <a:endParaRPr lang="en-US" sz="2400" dirty="0"/>
          </a:p>
        </p:txBody>
      </p:sp>
      <p:sp>
        <p:nvSpPr>
          <p:cNvPr id="109" name="TextBox 108"/>
          <p:cNvSpPr txBox="1"/>
          <p:nvPr/>
        </p:nvSpPr>
        <p:spPr>
          <a:xfrm rot="16200000">
            <a:off x="1115381" y="3666218"/>
            <a:ext cx="3096342" cy="461665"/>
          </a:xfrm>
          <a:prstGeom prst="rect">
            <a:avLst/>
          </a:prstGeom>
          <a:solidFill>
            <a:schemeClr val="bg1"/>
          </a:solidFill>
        </p:spPr>
        <p:txBody>
          <a:bodyPr wrap="square" rtlCol="0">
            <a:spAutoFit/>
          </a:bodyPr>
          <a:lstStyle/>
          <a:p>
            <a:pPr algn="ctr"/>
            <a:r>
              <a:rPr lang="en-US" sz="2400" dirty="0" smtClean="0"/>
              <a:t>BUILD PARTNERS ‘A+H’</a:t>
            </a:r>
            <a:endParaRPr lang="en-US" sz="2400" dirty="0"/>
          </a:p>
        </p:txBody>
      </p:sp>
      <p:sp>
        <p:nvSpPr>
          <p:cNvPr id="110" name="TextBox 109"/>
          <p:cNvSpPr txBox="1"/>
          <p:nvPr/>
        </p:nvSpPr>
        <p:spPr>
          <a:xfrm rot="16200000">
            <a:off x="7020038" y="3378187"/>
            <a:ext cx="2664296" cy="461665"/>
          </a:xfrm>
          <a:prstGeom prst="rect">
            <a:avLst/>
          </a:prstGeom>
          <a:solidFill>
            <a:schemeClr val="bg1"/>
          </a:solidFill>
        </p:spPr>
        <p:txBody>
          <a:bodyPr wrap="square" rtlCol="0">
            <a:spAutoFit/>
          </a:bodyPr>
          <a:lstStyle/>
          <a:p>
            <a:pPr algn="ctr"/>
            <a:r>
              <a:rPr lang="en-US" sz="2400" dirty="0" smtClean="0"/>
              <a:t>BUILD PARTNER ‘E’</a:t>
            </a:r>
            <a:endParaRPr lang="en-US" sz="2400" dirty="0"/>
          </a:p>
        </p:txBody>
      </p:sp>
      <p:sp>
        <p:nvSpPr>
          <p:cNvPr id="111" name="TextBox 110"/>
          <p:cNvSpPr txBox="1"/>
          <p:nvPr/>
        </p:nvSpPr>
        <p:spPr>
          <a:xfrm rot="16200000">
            <a:off x="6443974" y="3378187"/>
            <a:ext cx="2664296" cy="461665"/>
          </a:xfrm>
          <a:prstGeom prst="rect">
            <a:avLst/>
          </a:prstGeom>
          <a:solidFill>
            <a:schemeClr val="bg1"/>
          </a:solidFill>
        </p:spPr>
        <p:txBody>
          <a:bodyPr wrap="square" rtlCol="0">
            <a:spAutoFit/>
          </a:bodyPr>
          <a:lstStyle/>
          <a:p>
            <a:pPr algn="ctr"/>
            <a:r>
              <a:rPr lang="en-US" sz="2400" dirty="0" smtClean="0"/>
              <a:t>BUILD PARTNER ‘D’</a:t>
            </a:r>
            <a:endParaRPr lang="en-US" sz="2400" dirty="0"/>
          </a:p>
        </p:txBody>
      </p:sp>
      <p:pic>
        <p:nvPicPr>
          <p:cNvPr id="113" name="Picture 21" descr="Mirrotron Logo Blur 20th(7)"/>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28464" y="6328170"/>
            <a:ext cx="1107691" cy="529790"/>
          </a:xfrm>
          <a:prstGeom prst="rect">
            <a:avLst/>
          </a:prstGeom>
          <a:noFill/>
          <a:ln>
            <a:solidFill>
              <a:srgbClr val="FFFFFF"/>
            </a:solidFill>
          </a:ln>
        </p:spPr>
      </p:pic>
      <p:pic>
        <p:nvPicPr>
          <p:cNvPr id="114" name="Picture 113" descr="Layer cake 01.jpg"/>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rcRect/>
          <a:stretch/>
        </p:blipFill>
        <p:spPr>
          <a:xfrm>
            <a:off x="7977336" y="26392"/>
            <a:ext cx="1872130" cy="1342152"/>
          </a:xfrm>
          <a:prstGeom prst="rect">
            <a:avLst/>
          </a:prstGeom>
        </p:spPr>
      </p:pic>
    </p:spTree>
    <p:extLst>
      <p:ext uri="{BB962C8B-B14F-4D97-AF65-F5344CB8AC3E}">
        <p14:creationId xmlns:p14="http://schemas.microsoft.com/office/powerpoint/2010/main" val="314910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472" y="116632"/>
            <a:ext cx="7734064" cy="1143000"/>
          </a:xfrm>
        </p:spPr>
        <p:txBody>
          <a:bodyPr/>
          <a:lstStyle/>
          <a:p>
            <a:r>
              <a:rPr lang="en-US" dirty="0" smtClean="0"/>
              <a:t>Chopper system breakdown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02598194"/>
              </p:ext>
            </p:extLst>
          </p:nvPr>
        </p:nvGraphicFramePr>
        <p:xfrm>
          <a:off x="495301" y="1556792"/>
          <a:ext cx="9055814" cy="5071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064568" y="3284984"/>
            <a:ext cx="3456384" cy="3456384"/>
          </a:xfrm>
          <a:prstGeom prst="rect">
            <a:avLst/>
          </a:prstGeom>
          <a:noFill/>
          <a:ln w="38100" cmpd="sng">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592960" y="3284984"/>
            <a:ext cx="1440160" cy="2672680"/>
          </a:xfrm>
          <a:prstGeom prst="rect">
            <a:avLst/>
          </a:prstGeom>
          <a:noFill/>
          <a:ln w="38100" cmpd="sng">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105128" y="3284984"/>
            <a:ext cx="3024336" cy="2672680"/>
          </a:xfrm>
          <a:prstGeom prst="rect">
            <a:avLst/>
          </a:prstGeom>
          <a:noFill/>
          <a:ln w="38100" cmpd="sng">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28464" y="1556792"/>
            <a:ext cx="3600400" cy="369332"/>
          </a:xfrm>
          <a:prstGeom prst="rect">
            <a:avLst/>
          </a:prstGeom>
          <a:noFill/>
        </p:spPr>
        <p:txBody>
          <a:bodyPr wrap="square" rtlCol="0">
            <a:spAutoFit/>
          </a:bodyPr>
          <a:lstStyle/>
          <a:p>
            <a:r>
              <a:rPr lang="en-US" dirty="0" smtClean="0"/>
              <a:t>Procurement value ~70 % of total </a:t>
            </a:r>
          </a:p>
        </p:txBody>
      </p:sp>
      <p:sp>
        <p:nvSpPr>
          <p:cNvPr id="8" name="TextBox 7"/>
          <p:cNvSpPr txBox="1"/>
          <p:nvPr/>
        </p:nvSpPr>
        <p:spPr>
          <a:xfrm>
            <a:off x="4736976" y="6199693"/>
            <a:ext cx="3384376" cy="646331"/>
          </a:xfrm>
          <a:prstGeom prst="rect">
            <a:avLst/>
          </a:prstGeom>
          <a:noFill/>
        </p:spPr>
        <p:txBody>
          <a:bodyPr wrap="square" rtlCol="0">
            <a:spAutoFit/>
          </a:bodyPr>
          <a:lstStyle/>
          <a:p>
            <a:r>
              <a:rPr lang="en-US" dirty="0" smtClean="0"/>
              <a:t>Procurement value ~10%</a:t>
            </a:r>
          </a:p>
          <a:p>
            <a:r>
              <a:rPr lang="en-US" dirty="0" smtClean="0"/>
              <a:t>Predominantly generic systems</a:t>
            </a:r>
            <a:endParaRPr lang="en-US" dirty="0"/>
          </a:p>
        </p:txBody>
      </p:sp>
      <p:sp>
        <p:nvSpPr>
          <p:cNvPr id="9" name="TextBox 8"/>
          <p:cNvSpPr txBox="1"/>
          <p:nvPr/>
        </p:nvSpPr>
        <p:spPr>
          <a:xfrm>
            <a:off x="6321152" y="1484784"/>
            <a:ext cx="3456384" cy="646331"/>
          </a:xfrm>
          <a:prstGeom prst="rect">
            <a:avLst/>
          </a:prstGeom>
          <a:noFill/>
        </p:spPr>
        <p:txBody>
          <a:bodyPr wrap="square" rtlCol="0">
            <a:spAutoFit/>
          </a:bodyPr>
          <a:lstStyle/>
          <a:p>
            <a:r>
              <a:rPr lang="en-US" dirty="0" smtClean="0"/>
              <a:t>Procurement value ~20%</a:t>
            </a:r>
          </a:p>
          <a:p>
            <a:r>
              <a:rPr lang="en-US" dirty="0" smtClean="0"/>
              <a:t>Predominantly Instrument specific </a:t>
            </a:r>
            <a:endParaRPr lang="en-US" dirty="0"/>
          </a:p>
        </p:txBody>
      </p:sp>
      <p:cxnSp>
        <p:nvCxnSpPr>
          <p:cNvPr id="11" name="Straight Connector 10"/>
          <p:cNvCxnSpPr/>
          <p:nvPr/>
        </p:nvCxnSpPr>
        <p:spPr>
          <a:xfrm flipV="1">
            <a:off x="8769424" y="2060848"/>
            <a:ext cx="0" cy="1152128"/>
          </a:xfrm>
          <a:prstGeom prst="line">
            <a:avLst/>
          </a:prstGeom>
          <a:ln>
            <a:solidFill>
              <a:srgbClr val="604A7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flipV="1">
            <a:off x="560512" y="2060848"/>
            <a:ext cx="432048" cy="2592288"/>
          </a:xfrm>
          <a:prstGeom prst="line">
            <a:avLst/>
          </a:prstGeom>
          <a:ln>
            <a:solidFill>
              <a:srgbClr val="604A7B"/>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5745088" y="5949280"/>
            <a:ext cx="0" cy="288032"/>
          </a:xfrm>
          <a:prstGeom prst="line">
            <a:avLst/>
          </a:prstGeom>
          <a:ln>
            <a:solidFill>
              <a:srgbClr val="604A7B"/>
            </a:solidFill>
          </a:ln>
        </p:spPr>
        <p:style>
          <a:lnRef idx="2">
            <a:schemeClr val="accent1"/>
          </a:lnRef>
          <a:fillRef idx="0">
            <a:schemeClr val="accent1"/>
          </a:fillRef>
          <a:effectRef idx="1">
            <a:schemeClr val="accent1"/>
          </a:effectRef>
          <a:fontRef idx="minor">
            <a:schemeClr val="tx1"/>
          </a:fontRef>
        </p:style>
      </p:cxnSp>
      <p:pic>
        <p:nvPicPr>
          <p:cNvPr id="14" name="Picture 13" descr="Layer cake 01.jpg"/>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a:off x="7977336" y="26392"/>
            <a:ext cx="1872130" cy="1342152"/>
          </a:xfrm>
          <a:prstGeom prst="rect">
            <a:avLst/>
          </a:prstGeom>
        </p:spPr>
      </p:pic>
    </p:spTree>
    <p:extLst>
      <p:ext uri="{BB962C8B-B14F-4D97-AF65-F5344CB8AC3E}">
        <p14:creationId xmlns:p14="http://schemas.microsoft.com/office/powerpoint/2010/main" val="20139175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3"/>
          <p:cNvGraphicFramePr>
            <a:graphicFrameLocks/>
          </p:cNvGraphicFramePr>
          <p:nvPr>
            <p:extLst>
              <p:ext uri="{D42A27DB-BD31-4B8C-83A1-F6EECF244321}">
                <p14:modId xmlns:p14="http://schemas.microsoft.com/office/powerpoint/2010/main" val="1622213457"/>
              </p:ext>
            </p:extLst>
          </p:nvPr>
        </p:nvGraphicFramePr>
        <p:xfrm>
          <a:off x="344488" y="620688"/>
          <a:ext cx="9373594" cy="5148699"/>
        </p:xfrm>
        <a:graphic>
          <a:graphicData uri="http://schemas.openxmlformats.org/drawingml/2006/table">
            <a:tbl>
              <a:tblPr firstRow="1" bandRow="1">
                <a:tableStyleId>{5C22544A-7EE6-4342-B048-85BDC9FD1C3A}</a:tableStyleId>
              </a:tblPr>
              <a:tblGrid>
                <a:gridCol w="593103"/>
                <a:gridCol w="593103"/>
                <a:gridCol w="593103"/>
                <a:gridCol w="593103"/>
                <a:gridCol w="593103"/>
                <a:gridCol w="593103"/>
                <a:gridCol w="593103"/>
                <a:gridCol w="593103"/>
                <a:gridCol w="593103"/>
                <a:gridCol w="627923"/>
                <a:gridCol w="558283"/>
                <a:gridCol w="477048"/>
                <a:gridCol w="593103"/>
                <a:gridCol w="593103"/>
                <a:gridCol w="571196"/>
                <a:gridCol w="615011"/>
              </a:tblGrid>
              <a:tr h="276002">
                <a:tc>
                  <a:txBody>
                    <a:bodyPr/>
                    <a:lstStyle/>
                    <a:p>
                      <a:pPr algn="ctr"/>
                      <a:endParaRPr lang="en-US" sz="1000" dirty="0">
                        <a:solidFill>
                          <a:schemeClr val="tx1"/>
                        </a:solidFill>
                        <a:latin typeface="Cambria"/>
                      </a:endParaRPr>
                    </a:p>
                  </a:txBody>
                  <a:tcPr marL="99060" marR="99060">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2014</a:t>
                      </a:r>
                      <a:endParaRPr lang="en-US" sz="1000" dirty="0">
                        <a:solidFill>
                          <a:schemeClr val="tx1"/>
                        </a:solidFill>
                        <a:latin typeface="Cambria"/>
                      </a:endParaRPr>
                    </a:p>
                  </a:txBody>
                  <a:tcPr marL="99060" marR="9906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2015</a:t>
                      </a:r>
                      <a:endParaRPr lang="en-US" sz="1000" dirty="0">
                        <a:solidFill>
                          <a:schemeClr val="tx1"/>
                        </a:solidFill>
                        <a:latin typeface="Cambria"/>
                      </a:endParaRPr>
                    </a:p>
                  </a:txBody>
                  <a:tcPr marL="99060" marR="9906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2016</a:t>
                      </a:r>
                      <a:endParaRPr lang="en-US" sz="1000" dirty="0">
                        <a:solidFill>
                          <a:schemeClr val="tx1"/>
                        </a:solidFill>
                        <a:latin typeface="Cambria"/>
                      </a:endParaRPr>
                    </a:p>
                  </a:txBody>
                  <a:tcPr marL="99060" marR="9906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2017</a:t>
                      </a:r>
                      <a:endParaRPr lang="en-US" sz="1000" dirty="0">
                        <a:solidFill>
                          <a:schemeClr val="tx1"/>
                        </a:solidFill>
                        <a:latin typeface="Cambria"/>
                      </a:endParaRPr>
                    </a:p>
                  </a:txBody>
                  <a:tcPr marL="99060" marR="9906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2018</a:t>
                      </a:r>
                      <a:endParaRPr lang="en-US" sz="1000" dirty="0">
                        <a:solidFill>
                          <a:schemeClr val="tx1"/>
                        </a:solidFill>
                        <a:latin typeface="Cambria"/>
                      </a:endParaRPr>
                    </a:p>
                  </a:txBody>
                  <a:tcPr marL="99060" marR="9906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2019</a:t>
                      </a:r>
                      <a:endParaRPr lang="en-US" sz="1000" dirty="0">
                        <a:solidFill>
                          <a:schemeClr val="tx1"/>
                        </a:solidFill>
                        <a:latin typeface="Cambria"/>
                      </a:endParaRPr>
                    </a:p>
                  </a:txBody>
                  <a:tcPr marL="99060" marR="9906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2020</a:t>
                      </a:r>
                      <a:endParaRPr lang="en-US" sz="1000" dirty="0">
                        <a:solidFill>
                          <a:schemeClr val="tx1"/>
                        </a:solidFill>
                        <a:latin typeface="Cambria"/>
                      </a:endParaRPr>
                    </a:p>
                  </a:txBody>
                  <a:tcPr marL="99060" marR="9906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2021</a:t>
                      </a:r>
                      <a:endParaRPr lang="en-US" sz="1000" dirty="0">
                        <a:solidFill>
                          <a:schemeClr val="tx1"/>
                        </a:solidFill>
                        <a:latin typeface="Cambria"/>
                      </a:endParaRPr>
                    </a:p>
                  </a:txBody>
                  <a:tcPr marL="99060" marR="9906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2022</a:t>
                      </a:r>
                      <a:endParaRPr lang="en-US" sz="1000" dirty="0">
                        <a:solidFill>
                          <a:schemeClr val="tx1"/>
                        </a:solidFill>
                        <a:latin typeface="Cambria"/>
                      </a:endParaRPr>
                    </a:p>
                  </a:txBody>
                  <a:tcPr marL="99060" marR="9906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2023</a:t>
                      </a:r>
                      <a:endParaRPr lang="en-US" sz="1000" dirty="0">
                        <a:solidFill>
                          <a:schemeClr val="tx1"/>
                        </a:solidFill>
                        <a:latin typeface="Cambria"/>
                      </a:endParaRPr>
                    </a:p>
                  </a:txBody>
                  <a:tcPr marL="99060" marR="9906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2024</a:t>
                      </a:r>
                      <a:endParaRPr lang="en-US" sz="1000" dirty="0">
                        <a:solidFill>
                          <a:schemeClr val="tx1"/>
                        </a:solidFill>
                        <a:latin typeface="Cambria"/>
                      </a:endParaRPr>
                    </a:p>
                  </a:txBody>
                  <a:tcPr marL="99060" marR="9906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2025</a:t>
                      </a:r>
                      <a:endParaRPr lang="en-US" sz="1000" dirty="0">
                        <a:solidFill>
                          <a:schemeClr val="tx1"/>
                        </a:solidFill>
                        <a:latin typeface="Cambria"/>
                      </a:endParaRPr>
                    </a:p>
                  </a:txBody>
                  <a:tcPr marL="99060" marR="9906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2026</a:t>
                      </a:r>
                      <a:endParaRPr lang="en-US" sz="1000" dirty="0">
                        <a:solidFill>
                          <a:schemeClr val="tx1"/>
                        </a:solidFill>
                        <a:latin typeface="Cambria"/>
                      </a:endParaRPr>
                    </a:p>
                  </a:txBody>
                  <a:tcPr marL="99060" marR="9906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2027</a:t>
                      </a:r>
                      <a:endParaRPr lang="en-US" sz="1000" dirty="0">
                        <a:solidFill>
                          <a:schemeClr val="tx1"/>
                        </a:solidFill>
                        <a:latin typeface="Cambria"/>
                      </a:endParaRPr>
                    </a:p>
                  </a:txBody>
                  <a:tcPr marL="99060" marR="9906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t>2028</a:t>
                      </a:r>
                      <a:endParaRPr lang="en-US" sz="1000" dirty="0">
                        <a:solidFill>
                          <a:schemeClr val="tx1"/>
                        </a:solidFill>
                        <a:latin typeface="Cambria"/>
                      </a:endParaRPr>
                    </a:p>
                  </a:txBody>
                  <a:tcPr marL="99060" marR="99060">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76002">
                <a:tc gridSpan="6">
                  <a:txBody>
                    <a:bodyPr/>
                    <a:lstStyle/>
                    <a:p>
                      <a:pPr algn="r"/>
                      <a:r>
                        <a:rPr lang="en-US" sz="1000" dirty="0" smtClean="0">
                          <a:solidFill>
                            <a:schemeClr val="tx1"/>
                          </a:solidFill>
                          <a:latin typeface="Cambria"/>
                          <a:cs typeface="Cambria"/>
                        </a:rPr>
                        <a:t>Operations Schedule</a:t>
                      </a: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sz="1000" dirty="0">
                        <a:solidFill>
                          <a:schemeClr val="tx1"/>
                        </a:solidFill>
                        <a:latin typeface="Cambria"/>
                        <a:cs typeface="Cambria"/>
                      </a:endParaRPr>
                    </a:p>
                  </a:txBody>
                  <a:tcPr>
                    <a:noFill/>
                  </a:tcPr>
                </a:tc>
                <a:tc hMerge="1">
                  <a:txBody>
                    <a:bodyPr/>
                    <a:lstStyle/>
                    <a:p>
                      <a:endParaRPr lang="en-US" sz="1000" dirty="0">
                        <a:solidFill>
                          <a:schemeClr val="tx1"/>
                        </a:solidFill>
                        <a:latin typeface="Cambria"/>
                        <a:cs typeface="Cambria"/>
                      </a:endParaRPr>
                    </a:p>
                  </a:txBody>
                  <a:tcPr>
                    <a:noFill/>
                  </a:tcPr>
                </a:tc>
                <a:tc hMerge="1">
                  <a:txBody>
                    <a:bodyPr/>
                    <a:lstStyle/>
                    <a:p>
                      <a:endParaRPr lang="en-US" sz="1000" dirty="0">
                        <a:solidFill>
                          <a:schemeClr val="tx1"/>
                        </a:solidFill>
                        <a:latin typeface="Cambria"/>
                        <a:cs typeface="Cambria"/>
                      </a:endParaRPr>
                    </a:p>
                  </a:txBody>
                  <a:tcPr>
                    <a:noFill/>
                  </a:tcPr>
                </a:tc>
                <a:tc hMerge="1">
                  <a:txBody>
                    <a:bodyPr/>
                    <a:lstStyle/>
                    <a:p>
                      <a:endParaRPr lang="en-US" sz="1000" dirty="0">
                        <a:solidFill>
                          <a:schemeClr val="tx1"/>
                        </a:solidFill>
                        <a:latin typeface="Cambria"/>
                        <a:cs typeface="Cambria"/>
                      </a:endParaRPr>
                    </a:p>
                  </a:txBody>
                  <a:tcPr>
                    <a:noFill/>
                  </a:tcPr>
                </a:tc>
                <a:tc hMerge="1">
                  <a:txBody>
                    <a:bodyPr/>
                    <a:lstStyle/>
                    <a:p>
                      <a:endParaRPr lang="en-US" sz="1000" dirty="0">
                        <a:solidFill>
                          <a:schemeClr val="tx1"/>
                        </a:solidFill>
                        <a:latin typeface="Cambria"/>
                        <a:cs typeface="Cambria"/>
                      </a:endParaRPr>
                    </a:p>
                  </a:txBody>
                  <a:tcPr>
                    <a:no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76002">
                <a:tc>
                  <a:txBody>
                    <a:bodyPr/>
                    <a:lstStyle/>
                    <a:p>
                      <a:pPr algn="ctr"/>
                      <a:r>
                        <a:rPr lang="en-US" sz="1000" dirty="0" smtClean="0">
                          <a:solidFill>
                            <a:schemeClr val="tx1"/>
                          </a:solidFill>
                          <a:latin typeface="Cambria"/>
                          <a:cs typeface="Cambria"/>
                        </a:rPr>
                        <a:t>#1</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6002">
                <a:tc>
                  <a:txBody>
                    <a:bodyPr/>
                    <a:lstStyle/>
                    <a:p>
                      <a:pPr algn="ctr"/>
                      <a:r>
                        <a:rPr lang="en-US" sz="1000" dirty="0" smtClean="0">
                          <a:solidFill>
                            <a:schemeClr val="tx1"/>
                          </a:solidFill>
                          <a:latin typeface="Cambria"/>
                          <a:cs typeface="Cambria"/>
                        </a:rPr>
                        <a:t>#2</a:t>
                      </a:r>
                      <a:endParaRPr lang="en-US" sz="1000" dirty="0">
                        <a:solidFill>
                          <a:schemeClr val="tx1"/>
                        </a:solidFill>
                        <a:latin typeface="Cambria"/>
                        <a:cs typeface="Cambria"/>
                      </a:endParaRP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30574">
                <a:tc>
                  <a:txBody>
                    <a:bodyPr/>
                    <a:lstStyle/>
                    <a:p>
                      <a:pPr algn="ctr"/>
                      <a:r>
                        <a:rPr lang="en-US" sz="1000" dirty="0" smtClean="0">
                          <a:latin typeface="Cambria"/>
                          <a:cs typeface="Cambria"/>
                        </a:rPr>
                        <a:t>#3</a:t>
                      </a:r>
                      <a:endParaRPr lang="en-US" sz="1000" dirty="0">
                        <a:latin typeface="Cambria"/>
                        <a:cs typeface="Cambri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4905">
                <a:tc>
                  <a:txBody>
                    <a:bodyPr/>
                    <a:lstStyle/>
                    <a:p>
                      <a:pPr algn="ctr"/>
                      <a:r>
                        <a:rPr lang="en-US" sz="1000" dirty="0" smtClean="0">
                          <a:latin typeface="Cambria"/>
                          <a:cs typeface="Cambria"/>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4905">
                <a:tc>
                  <a:txBody>
                    <a:bodyPr/>
                    <a:lstStyle/>
                    <a:p>
                      <a:pPr algn="ctr"/>
                      <a:r>
                        <a:rPr lang="en-US" sz="1000" dirty="0" smtClean="0">
                          <a:latin typeface="Cambria"/>
                          <a:cs typeface="Cambria"/>
                        </a:rPr>
                        <a:t>#5</a:t>
                      </a:r>
                      <a:endParaRPr lang="en-US" sz="1000" dirty="0">
                        <a:latin typeface="Cambria"/>
                        <a:cs typeface="Cambri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4905">
                <a:tc>
                  <a:txBody>
                    <a:bodyPr/>
                    <a:lstStyle/>
                    <a:p>
                      <a:pPr algn="ctr"/>
                      <a:r>
                        <a:rPr lang="en-US" sz="1000" dirty="0" smtClean="0">
                          <a:latin typeface="Cambria"/>
                          <a:cs typeface="Cambria"/>
                        </a:rPr>
                        <a:t>#6</a:t>
                      </a:r>
                      <a:endParaRPr lang="en-US" sz="1000" dirty="0">
                        <a:latin typeface="Cambria"/>
                        <a:cs typeface="Cambri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4905">
                <a:tc>
                  <a:txBody>
                    <a:bodyPr/>
                    <a:lstStyle/>
                    <a:p>
                      <a:pPr algn="ctr"/>
                      <a:r>
                        <a:rPr lang="en-US" sz="1000" dirty="0" smtClean="0">
                          <a:latin typeface="Cambria"/>
                          <a:cs typeface="Cambria"/>
                        </a:rPr>
                        <a:t>#7</a:t>
                      </a:r>
                      <a:endParaRPr lang="en-US" sz="1000" dirty="0">
                        <a:latin typeface="Cambria"/>
                        <a:cs typeface="Cambri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4905">
                <a:tc>
                  <a:txBody>
                    <a:bodyPr/>
                    <a:lstStyle/>
                    <a:p>
                      <a:pPr algn="ctr"/>
                      <a:r>
                        <a:rPr lang="en-US" sz="1000" dirty="0" smtClean="0">
                          <a:solidFill>
                            <a:schemeClr val="tx1"/>
                          </a:solidFill>
                          <a:latin typeface="Cambria"/>
                          <a:cs typeface="Cambria"/>
                        </a:rPr>
                        <a:t>#8</a:t>
                      </a:r>
                      <a:endParaRPr lang="en-US" sz="1000" dirty="0">
                        <a:solidFill>
                          <a:schemeClr val="tx1"/>
                        </a:solidFill>
                        <a:latin typeface="Cambria"/>
                        <a:cs typeface="Cambri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4905">
                <a:tc>
                  <a:txBody>
                    <a:bodyPr/>
                    <a:lstStyle/>
                    <a:p>
                      <a:pPr algn="ctr"/>
                      <a:r>
                        <a:rPr lang="en-US" sz="1000" dirty="0" smtClean="0">
                          <a:solidFill>
                            <a:schemeClr val="tx1"/>
                          </a:solidFill>
                          <a:latin typeface="Cambria"/>
                          <a:cs typeface="Cambria"/>
                        </a:rPr>
                        <a:t>#9</a:t>
                      </a:r>
                      <a:endParaRPr lang="en-US" sz="1000" dirty="0">
                        <a:solidFill>
                          <a:schemeClr val="tx1"/>
                        </a:solidFill>
                        <a:latin typeface="Cambria"/>
                        <a:cs typeface="Cambri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4905">
                <a:tc>
                  <a:txBody>
                    <a:bodyPr/>
                    <a:lstStyle/>
                    <a:p>
                      <a:pPr algn="ctr"/>
                      <a:r>
                        <a:rPr lang="en-US" sz="1000" dirty="0" smtClean="0">
                          <a:solidFill>
                            <a:schemeClr val="tx1"/>
                          </a:solidFill>
                          <a:latin typeface="Cambria"/>
                          <a:cs typeface="Cambria"/>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5257">
                <a:tc>
                  <a:txBody>
                    <a:bodyPr/>
                    <a:lstStyle/>
                    <a:p>
                      <a:pPr algn="ctr"/>
                      <a:r>
                        <a:rPr lang="en-US" sz="1000" dirty="0" smtClean="0">
                          <a:solidFill>
                            <a:schemeClr val="tx1"/>
                          </a:solidFill>
                          <a:latin typeface="Cambria"/>
                          <a:cs typeface="Cambria"/>
                        </a:rPr>
                        <a:t>#11</a:t>
                      </a:r>
                      <a:endParaRPr lang="en-US" sz="1000" dirty="0">
                        <a:solidFill>
                          <a:schemeClr val="tx1"/>
                        </a:solidFill>
                        <a:latin typeface="Cambria"/>
                        <a:cs typeface="Cambri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4905">
                <a:tc>
                  <a:txBody>
                    <a:bodyPr/>
                    <a:lstStyle/>
                    <a:p>
                      <a:pPr algn="ctr"/>
                      <a:r>
                        <a:rPr lang="en-US" sz="1000" dirty="0" smtClean="0">
                          <a:solidFill>
                            <a:schemeClr val="tx1"/>
                          </a:solidFill>
                          <a:latin typeface="Cambria"/>
                          <a:cs typeface="Cambria"/>
                        </a:rPr>
                        <a:t>#12</a:t>
                      </a:r>
                      <a:endParaRPr lang="en-US" sz="1000" dirty="0">
                        <a:solidFill>
                          <a:schemeClr val="tx1"/>
                        </a:solidFill>
                        <a:latin typeface="Cambria"/>
                        <a:cs typeface="Cambri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4905">
                <a:tc>
                  <a:txBody>
                    <a:bodyPr/>
                    <a:lstStyle/>
                    <a:p>
                      <a:pPr algn="ctr"/>
                      <a:r>
                        <a:rPr lang="en-US" sz="1000" dirty="0" smtClean="0">
                          <a:solidFill>
                            <a:schemeClr val="tx1"/>
                          </a:solidFill>
                          <a:latin typeface="Cambria"/>
                          <a:cs typeface="Cambria"/>
                        </a:rPr>
                        <a:t>#13</a:t>
                      </a:r>
                      <a:endParaRPr lang="en-US" sz="1000" dirty="0">
                        <a:solidFill>
                          <a:schemeClr val="tx1"/>
                        </a:solidFill>
                        <a:latin typeface="Cambria"/>
                        <a:cs typeface="Cambri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4905">
                <a:tc>
                  <a:txBody>
                    <a:bodyPr/>
                    <a:lstStyle/>
                    <a:p>
                      <a:pPr algn="ctr"/>
                      <a:r>
                        <a:rPr lang="en-US" sz="1000" dirty="0" smtClean="0">
                          <a:solidFill>
                            <a:schemeClr val="tx1"/>
                          </a:solidFill>
                          <a:latin typeface="Cambria"/>
                          <a:cs typeface="Cambria"/>
                        </a:rPr>
                        <a:t>#14</a:t>
                      </a:r>
                      <a:endParaRPr lang="en-US" sz="1000" dirty="0">
                        <a:solidFill>
                          <a:schemeClr val="tx1"/>
                        </a:solidFill>
                        <a:latin typeface="Cambria"/>
                        <a:cs typeface="Cambri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4905">
                <a:tc>
                  <a:txBody>
                    <a:bodyPr/>
                    <a:lstStyle/>
                    <a:p>
                      <a:pPr algn="ctr"/>
                      <a:r>
                        <a:rPr lang="en-US" sz="1000" dirty="0" smtClean="0">
                          <a:latin typeface="Cambria"/>
                          <a:cs typeface="Cambria"/>
                        </a:rPr>
                        <a:t>#15</a:t>
                      </a:r>
                      <a:endParaRPr lang="en-US" sz="1000" dirty="0">
                        <a:latin typeface="Cambria"/>
                        <a:cs typeface="Cambri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0" dirty="0">
                        <a:latin typeface="Cambria"/>
                        <a:cs typeface="Cambri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4905">
                <a:tc>
                  <a:txBody>
                    <a:bodyPr/>
                    <a:lstStyle/>
                    <a:p>
                      <a:pPr algn="ctr"/>
                      <a:r>
                        <a:rPr lang="en-US" sz="1000" dirty="0" smtClean="0">
                          <a:latin typeface="Cambria"/>
                          <a:cs typeface="Cambria"/>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000" dirty="0">
                        <a:latin typeface="Cambria"/>
                        <a:cs typeface="Cambri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000" dirty="0">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000" dirty="0">
                        <a:solidFill>
                          <a:schemeClr val="tx1"/>
                        </a:solidFill>
                        <a:latin typeface="Cambria"/>
                        <a:cs typeface="Cambri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bl>
          </a:graphicData>
        </a:graphic>
      </p:graphicFrame>
      <p:grpSp>
        <p:nvGrpSpPr>
          <p:cNvPr id="7" name="Group 6"/>
          <p:cNvGrpSpPr/>
          <p:nvPr/>
        </p:nvGrpSpPr>
        <p:grpSpPr>
          <a:xfrm>
            <a:off x="3800872" y="980728"/>
            <a:ext cx="5873231" cy="166038"/>
            <a:chOff x="3403033" y="865980"/>
            <a:chExt cx="5095818" cy="166038"/>
          </a:xfrm>
        </p:grpSpPr>
        <p:sp>
          <p:nvSpPr>
            <p:cNvPr id="148" name="Rectangle 147"/>
            <p:cNvSpPr/>
            <p:nvPr/>
          </p:nvSpPr>
          <p:spPr>
            <a:xfrm>
              <a:off x="3403033" y="865980"/>
              <a:ext cx="5095818" cy="1660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p:cNvSpPr/>
            <p:nvPr/>
          </p:nvSpPr>
          <p:spPr>
            <a:xfrm>
              <a:off x="4245141" y="865980"/>
              <a:ext cx="144000"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p:cNvSpPr/>
            <p:nvPr/>
          </p:nvSpPr>
          <p:spPr>
            <a:xfrm>
              <a:off x="3803723" y="865980"/>
              <a:ext cx="43200"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50"/>
            <p:cNvSpPr/>
            <p:nvPr/>
          </p:nvSpPr>
          <p:spPr>
            <a:xfrm>
              <a:off x="4133975" y="865980"/>
              <a:ext cx="36000"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51"/>
            <p:cNvSpPr/>
            <p:nvPr/>
          </p:nvSpPr>
          <p:spPr>
            <a:xfrm>
              <a:off x="4169975" y="865980"/>
              <a:ext cx="43200"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ectangle 152"/>
            <p:cNvSpPr/>
            <p:nvPr/>
          </p:nvSpPr>
          <p:spPr>
            <a:xfrm>
              <a:off x="4641563" y="865980"/>
              <a:ext cx="72000"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Rectangle 153"/>
            <p:cNvSpPr/>
            <p:nvPr/>
          </p:nvSpPr>
          <p:spPr>
            <a:xfrm>
              <a:off x="4754908" y="865980"/>
              <a:ext cx="144000"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Rectangle 154"/>
            <p:cNvSpPr/>
            <p:nvPr/>
          </p:nvSpPr>
          <p:spPr>
            <a:xfrm>
              <a:off x="5150740" y="865980"/>
              <a:ext cx="108000"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Rectangle 155"/>
            <p:cNvSpPr/>
            <p:nvPr/>
          </p:nvSpPr>
          <p:spPr>
            <a:xfrm>
              <a:off x="5285133" y="865980"/>
              <a:ext cx="144000"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Rectangle 156"/>
            <p:cNvSpPr/>
            <p:nvPr/>
          </p:nvSpPr>
          <p:spPr>
            <a:xfrm>
              <a:off x="5448904" y="865980"/>
              <a:ext cx="242188"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Rectangle 259"/>
            <p:cNvSpPr/>
            <p:nvPr/>
          </p:nvSpPr>
          <p:spPr>
            <a:xfrm>
              <a:off x="5793792" y="865980"/>
              <a:ext cx="115200"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Rectangle 260"/>
            <p:cNvSpPr/>
            <p:nvPr/>
          </p:nvSpPr>
          <p:spPr>
            <a:xfrm>
              <a:off x="5562558" y="865980"/>
              <a:ext cx="10800" cy="1660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Rectangle 262"/>
            <p:cNvSpPr/>
            <p:nvPr/>
          </p:nvSpPr>
          <p:spPr>
            <a:xfrm>
              <a:off x="5619708" y="865980"/>
              <a:ext cx="10800" cy="1660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Rectangle 263"/>
            <p:cNvSpPr/>
            <p:nvPr/>
          </p:nvSpPr>
          <p:spPr>
            <a:xfrm>
              <a:off x="5946192" y="865980"/>
              <a:ext cx="242188"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Rectangle 264"/>
            <p:cNvSpPr/>
            <p:nvPr/>
          </p:nvSpPr>
          <p:spPr>
            <a:xfrm>
              <a:off x="6291080" y="865980"/>
              <a:ext cx="115200"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Rectangle 265"/>
            <p:cNvSpPr/>
            <p:nvPr/>
          </p:nvSpPr>
          <p:spPr>
            <a:xfrm>
              <a:off x="6059846" y="865980"/>
              <a:ext cx="10800" cy="1660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Rectangle 267"/>
            <p:cNvSpPr/>
            <p:nvPr/>
          </p:nvSpPr>
          <p:spPr>
            <a:xfrm>
              <a:off x="6466892" y="865980"/>
              <a:ext cx="242188"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p:cNvSpPr/>
            <p:nvPr/>
          </p:nvSpPr>
          <p:spPr>
            <a:xfrm>
              <a:off x="6811780" y="865980"/>
              <a:ext cx="115200"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Rectangle 269"/>
            <p:cNvSpPr/>
            <p:nvPr/>
          </p:nvSpPr>
          <p:spPr>
            <a:xfrm>
              <a:off x="6580546" y="865980"/>
              <a:ext cx="10800" cy="1660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Rectangle 270"/>
            <p:cNvSpPr/>
            <p:nvPr/>
          </p:nvSpPr>
          <p:spPr>
            <a:xfrm>
              <a:off x="6978067" y="865980"/>
              <a:ext cx="242188"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Rectangle 271"/>
            <p:cNvSpPr/>
            <p:nvPr/>
          </p:nvSpPr>
          <p:spPr>
            <a:xfrm>
              <a:off x="7322955" y="865980"/>
              <a:ext cx="115200"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Rectangle 272"/>
            <p:cNvSpPr/>
            <p:nvPr/>
          </p:nvSpPr>
          <p:spPr>
            <a:xfrm>
              <a:off x="7091721" y="865980"/>
              <a:ext cx="10800" cy="1660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Rectangle 273"/>
            <p:cNvSpPr/>
            <p:nvPr/>
          </p:nvSpPr>
          <p:spPr>
            <a:xfrm>
              <a:off x="7486067" y="865980"/>
              <a:ext cx="242188"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Rectangle 274"/>
            <p:cNvSpPr/>
            <p:nvPr/>
          </p:nvSpPr>
          <p:spPr>
            <a:xfrm>
              <a:off x="7830955" y="865980"/>
              <a:ext cx="115200"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Rectangle 275"/>
            <p:cNvSpPr/>
            <p:nvPr/>
          </p:nvSpPr>
          <p:spPr>
            <a:xfrm>
              <a:off x="7599721" y="865980"/>
              <a:ext cx="10800" cy="1660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Rectangle 276"/>
            <p:cNvSpPr/>
            <p:nvPr/>
          </p:nvSpPr>
          <p:spPr>
            <a:xfrm>
              <a:off x="8003592" y="865980"/>
              <a:ext cx="242188"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Rectangle 277"/>
            <p:cNvSpPr/>
            <p:nvPr/>
          </p:nvSpPr>
          <p:spPr>
            <a:xfrm>
              <a:off x="8348480" y="865980"/>
              <a:ext cx="115200" cy="16603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Rectangle 278"/>
            <p:cNvSpPr/>
            <p:nvPr/>
          </p:nvSpPr>
          <p:spPr>
            <a:xfrm>
              <a:off x="8117246" y="865980"/>
              <a:ext cx="10800" cy="1660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5" name="Rectangle 224"/>
          <p:cNvSpPr/>
          <p:nvPr/>
        </p:nvSpPr>
        <p:spPr>
          <a:xfrm>
            <a:off x="4722955" y="2066293"/>
            <a:ext cx="1645759" cy="17465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Rectangle 225"/>
          <p:cNvSpPr/>
          <p:nvPr/>
        </p:nvSpPr>
        <p:spPr>
          <a:xfrm>
            <a:off x="4813165" y="2389312"/>
            <a:ext cx="1645759" cy="17465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869760" y="1226810"/>
            <a:ext cx="7204383" cy="4182758"/>
            <a:chOff x="802855" y="1226810"/>
            <a:chExt cx="6650200" cy="3996403"/>
          </a:xfrm>
        </p:grpSpPr>
        <p:grpSp>
          <p:nvGrpSpPr>
            <p:cNvPr id="169" name="Group 168"/>
            <p:cNvGrpSpPr/>
            <p:nvPr/>
          </p:nvGrpSpPr>
          <p:grpSpPr>
            <a:xfrm>
              <a:off x="1866179" y="3566298"/>
              <a:ext cx="3313109" cy="170892"/>
              <a:chOff x="2010036" y="1803400"/>
              <a:chExt cx="3345356" cy="105400"/>
            </a:xfrm>
            <a:effectLst/>
          </p:grpSpPr>
          <p:grpSp>
            <p:nvGrpSpPr>
              <p:cNvPr id="170" name="Group 169"/>
              <p:cNvGrpSpPr/>
              <p:nvPr/>
            </p:nvGrpSpPr>
            <p:grpSpPr>
              <a:xfrm>
                <a:off x="2010036" y="1803400"/>
                <a:ext cx="3345356" cy="105400"/>
                <a:chOff x="2010036" y="1803400"/>
                <a:chExt cx="3345356" cy="105400"/>
              </a:xfrm>
            </p:grpSpPr>
            <p:grpSp>
              <p:nvGrpSpPr>
                <p:cNvPr id="172" name="Group 171"/>
                <p:cNvGrpSpPr/>
                <p:nvPr/>
              </p:nvGrpSpPr>
              <p:grpSpPr>
                <a:xfrm>
                  <a:off x="2010036" y="1803400"/>
                  <a:ext cx="3345356" cy="105400"/>
                  <a:chOff x="2010036" y="1803400"/>
                  <a:chExt cx="3345356" cy="105400"/>
                </a:xfrm>
              </p:grpSpPr>
              <p:sp>
                <p:nvSpPr>
                  <p:cNvPr id="174" name="Rectangle 173"/>
                  <p:cNvSpPr/>
                  <p:nvPr/>
                </p:nvSpPr>
                <p:spPr>
                  <a:xfrm>
                    <a:off x="5063293" y="1807200"/>
                    <a:ext cx="292099" cy="101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5" name="Group 174"/>
                  <p:cNvGrpSpPr/>
                  <p:nvPr/>
                </p:nvGrpSpPr>
                <p:grpSpPr>
                  <a:xfrm>
                    <a:off x="2010036" y="1803400"/>
                    <a:ext cx="3111876" cy="104775"/>
                    <a:chOff x="2010036" y="1803400"/>
                    <a:chExt cx="3111876" cy="104775"/>
                  </a:xfrm>
                </p:grpSpPr>
                <p:sp>
                  <p:nvSpPr>
                    <p:cNvPr id="176" name="Rectangle 175"/>
                    <p:cNvSpPr/>
                    <p:nvPr/>
                  </p:nvSpPr>
                  <p:spPr>
                    <a:xfrm>
                      <a:off x="2010036" y="1828600"/>
                      <a:ext cx="902497" cy="468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p:cNvSpPr/>
                    <p:nvPr/>
                  </p:nvSpPr>
                  <p:spPr>
                    <a:xfrm>
                      <a:off x="2912533" y="1803400"/>
                      <a:ext cx="1202266" cy="101600"/>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p:cNvSpPr/>
                    <p:nvPr/>
                  </p:nvSpPr>
                  <p:spPr>
                    <a:xfrm>
                      <a:off x="4008546" y="1806575"/>
                      <a:ext cx="1113366" cy="101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p:cNvSpPr/>
                    <p:nvPr/>
                  </p:nvSpPr>
                  <p:spPr>
                    <a:xfrm>
                      <a:off x="3655310" y="1803400"/>
                      <a:ext cx="1339851" cy="539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73" name="Rectangle 172"/>
                <p:cNvSpPr/>
                <p:nvPr/>
              </p:nvSpPr>
              <p:spPr>
                <a:xfrm>
                  <a:off x="2914154" y="1803400"/>
                  <a:ext cx="1339851" cy="25200"/>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1" name="Rectangle 170"/>
              <p:cNvSpPr/>
              <p:nvPr/>
            </p:nvSpPr>
            <p:spPr>
              <a:xfrm>
                <a:off x="3702097" y="1856481"/>
                <a:ext cx="904420" cy="45719"/>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0" name="Rectangle 229"/>
            <p:cNvSpPr/>
            <p:nvPr/>
          </p:nvSpPr>
          <p:spPr>
            <a:xfrm>
              <a:off x="5179288" y="3571835"/>
              <a:ext cx="1322552" cy="16603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5" name="Group 214"/>
            <p:cNvGrpSpPr/>
            <p:nvPr/>
          </p:nvGrpSpPr>
          <p:grpSpPr>
            <a:xfrm>
              <a:off x="1350798" y="2022680"/>
              <a:ext cx="3012639" cy="172248"/>
              <a:chOff x="2311400" y="1803400"/>
              <a:chExt cx="3513899" cy="105400"/>
            </a:xfrm>
          </p:grpSpPr>
          <p:grpSp>
            <p:nvGrpSpPr>
              <p:cNvPr id="217" name="Group 216"/>
              <p:cNvGrpSpPr/>
              <p:nvPr/>
            </p:nvGrpSpPr>
            <p:grpSpPr>
              <a:xfrm>
                <a:off x="2311400" y="1803400"/>
                <a:ext cx="3513899" cy="105400"/>
                <a:chOff x="2311400" y="1803400"/>
                <a:chExt cx="3513899" cy="105400"/>
              </a:xfrm>
            </p:grpSpPr>
            <p:sp>
              <p:nvSpPr>
                <p:cNvPr id="219" name="Rectangle 218"/>
                <p:cNvSpPr/>
                <p:nvPr/>
              </p:nvSpPr>
              <p:spPr>
                <a:xfrm>
                  <a:off x="5533200" y="1807200"/>
                  <a:ext cx="292099" cy="101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0" name="Group 219"/>
                <p:cNvGrpSpPr/>
                <p:nvPr/>
              </p:nvGrpSpPr>
              <p:grpSpPr>
                <a:xfrm>
                  <a:off x="2311400" y="1803400"/>
                  <a:ext cx="3223213" cy="104775"/>
                  <a:chOff x="2311400" y="1803400"/>
                  <a:chExt cx="3223213" cy="104775"/>
                </a:xfrm>
              </p:grpSpPr>
              <p:sp>
                <p:nvSpPr>
                  <p:cNvPr id="221" name="Rectangle 220"/>
                  <p:cNvSpPr/>
                  <p:nvPr/>
                </p:nvSpPr>
                <p:spPr>
                  <a:xfrm>
                    <a:off x="2311400" y="1803400"/>
                    <a:ext cx="601133" cy="1016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Rectangle 221"/>
                  <p:cNvSpPr/>
                  <p:nvPr/>
                </p:nvSpPr>
                <p:spPr>
                  <a:xfrm>
                    <a:off x="2912533" y="1803400"/>
                    <a:ext cx="1202266" cy="101600"/>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Rectangle 222"/>
                  <p:cNvSpPr/>
                  <p:nvPr/>
                </p:nvSpPr>
                <p:spPr>
                  <a:xfrm>
                    <a:off x="4421247" y="1806575"/>
                    <a:ext cx="1113366" cy="101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Rectangle 223"/>
                  <p:cNvSpPr/>
                  <p:nvPr/>
                </p:nvSpPr>
                <p:spPr>
                  <a:xfrm>
                    <a:off x="4060751" y="1803400"/>
                    <a:ext cx="1339850" cy="539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18" name="Rectangle 217"/>
              <p:cNvSpPr/>
              <p:nvPr/>
            </p:nvSpPr>
            <p:spPr>
              <a:xfrm>
                <a:off x="2858484" y="1803400"/>
                <a:ext cx="1339851" cy="25200"/>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6" name="Rectangle 215"/>
            <p:cNvSpPr/>
            <p:nvPr/>
          </p:nvSpPr>
          <p:spPr>
            <a:xfrm>
              <a:off x="2896941" y="2110888"/>
              <a:ext cx="775404" cy="74715"/>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3" name="Group 202"/>
            <p:cNvGrpSpPr/>
            <p:nvPr/>
          </p:nvGrpSpPr>
          <p:grpSpPr>
            <a:xfrm>
              <a:off x="814542" y="1226810"/>
              <a:ext cx="3202982" cy="172248"/>
              <a:chOff x="2311400" y="1803400"/>
              <a:chExt cx="3513899" cy="105400"/>
            </a:xfrm>
            <a:effectLst/>
          </p:grpSpPr>
          <p:grpSp>
            <p:nvGrpSpPr>
              <p:cNvPr id="204" name="Group 203"/>
              <p:cNvGrpSpPr/>
              <p:nvPr/>
            </p:nvGrpSpPr>
            <p:grpSpPr>
              <a:xfrm>
                <a:off x="2311400" y="1803400"/>
                <a:ext cx="3513899" cy="105400"/>
                <a:chOff x="2311400" y="1803400"/>
                <a:chExt cx="3513899" cy="105400"/>
              </a:xfrm>
            </p:grpSpPr>
            <p:grpSp>
              <p:nvGrpSpPr>
                <p:cNvPr id="206" name="Group 205"/>
                <p:cNvGrpSpPr/>
                <p:nvPr/>
              </p:nvGrpSpPr>
              <p:grpSpPr>
                <a:xfrm>
                  <a:off x="2311400" y="1803400"/>
                  <a:ext cx="3513899" cy="105400"/>
                  <a:chOff x="2311400" y="1803400"/>
                  <a:chExt cx="3513899" cy="105400"/>
                </a:xfrm>
              </p:grpSpPr>
              <p:sp>
                <p:nvSpPr>
                  <p:cNvPr id="208" name="Rectangle 207"/>
                  <p:cNvSpPr/>
                  <p:nvPr/>
                </p:nvSpPr>
                <p:spPr>
                  <a:xfrm>
                    <a:off x="5533200" y="1807200"/>
                    <a:ext cx="292099" cy="101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9" name="Group 208"/>
                  <p:cNvGrpSpPr/>
                  <p:nvPr/>
                </p:nvGrpSpPr>
                <p:grpSpPr>
                  <a:xfrm>
                    <a:off x="2311400" y="1803400"/>
                    <a:ext cx="3223213" cy="104775"/>
                    <a:chOff x="2311400" y="1803400"/>
                    <a:chExt cx="3223213" cy="104775"/>
                  </a:xfrm>
                </p:grpSpPr>
                <p:sp>
                  <p:nvSpPr>
                    <p:cNvPr id="210" name="Rectangle 209"/>
                    <p:cNvSpPr/>
                    <p:nvPr/>
                  </p:nvSpPr>
                  <p:spPr>
                    <a:xfrm>
                      <a:off x="2311400" y="1803400"/>
                      <a:ext cx="601133" cy="1016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Rectangle 210"/>
                    <p:cNvSpPr/>
                    <p:nvPr/>
                  </p:nvSpPr>
                  <p:spPr>
                    <a:xfrm>
                      <a:off x="2912533" y="1803400"/>
                      <a:ext cx="1202266" cy="101600"/>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Rectangle 211"/>
                    <p:cNvSpPr/>
                    <p:nvPr/>
                  </p:nvSpPr>
                  <p:spPr>
                    <a:xfrm>
                      <a:off x="4421247" y="1806575"/>
                      <a:ext cx="1113366" cy="101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Rectangle 212"/>
                    <p:cNvSpPr/>
                    <p:nvPr/>
                  </p:nvSpPr>
                  <p:spPr>
                    <a:xfrm>
                      <a:off x="4114800" y="1803400"/>
                      <a:ext cx="1339851" cy="539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07" name="Rectangle 206"/>
                <p:cNvSpPr/>
                <p:nvPr/>
              </p:nvSpPr>
              <p:spPr>
                <a:xfrm>
                  <a:off x="2912533" y="1803400"/>
                  <a:ext cx="1339851" cy="25200"/>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5" name="Rectangle 204"/>
              <p:cNvSpPr/>
              <p:nvPr/>
            </p:nvSpPr>
            <p:spPr>
              <a:xfrm>
                <a:off x="4118956" y="1857375"/>
                <a:ext cx="904420" cy="45719"/>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1" name="Rectangle 280"/>
            <p:cNvSpPr/>
            <p:nvPr/>
          </p:nvSpPr>
          <p:spPr>
            <a:xfrm>
              <a:off x="3987827" y="1233020"/>
              <a:ext cx="1566527" cy="16603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1" name="Group 180"/>
            <p:cNvGrpSpPr/>
            <p:nvPr/>
          </p:nvGrpSpPr>
          <p:grpSpPr>
            <a:xfrm>
              <a:off x="802855" y="1507622"/>
              <a:ext cx="3202982" cy="172248"/>
              <a:chOff x="2311400" y="1803400"/>
              <a:chExt cx="3513899" cy="105400"/>
            </a:xfrm>
            <a:effectLst/>
          </p:grpSpPr>
          <p:grpSp>
            <p:nvGrpSpPr>
              <p:cNvPr id="182" name="Group 181"/>
              <p:cNvGrpSpPr/>
              <p:nvPr/>
            </p:nvGrpSpPr>
            <p:grpSpPr>
              <a:xfrm>
                <a:off x="2311400" y="1803400"/>
                <a:ext cx="3513899" cy="105400"/>
                <a:chOff x="2311400" y="1803400"/>
                <a:chExt cx="3513899" cy="105400"/>
              </a:xfrm>
            </p:grpSpPr>
            <p:grpSp>
              <p:nvGrpSpPr>
                <p:cNvPr id="184" name="Group 183"/>
                <p:cNvGrpSpPr/>
                <p:nvPr/>
              </p:nvGrpSpPr>
              <p:grpSpPr>
                <a:xfrm>
                  <a:off x="2311400" y="1803400"/>
                  <a:ext cx="3513899" cy="105400"/>
                  <a:chOff x="2311400" y="1803400"/>
                  <a:chExt cx="3513899" cy="105400"/>
                </a:xfrm>
              </p:grpSpPr>
              <p:sp>
                <p:nvSpPr>
                  <p:cNvPr id="186" name="Rectangle 185"/>
                  <p:cNvSpPr/>
                  <p:nvPr/>
                </p:nvSpPr>
                <p:spPr>
                  <a:xfrm>
                    <a:off x="5533200" y="1807200"/>
                    <a:ext cx="292099" cy="101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7" name="Group 186"/>
                  <p:cNvGrpSpPr/>
                  <p:nvPr/>
                </p:nvGrpSpPr>
                <p:grpSpPr>
                  <a:xfrm>
                    <a:off x="2311400" y="1803400"/>
                    <a:ext cx="3223213" cy="104775"/>
                    <a:chOff x="2311400" y="1803400"/>
                    <a:chExt cx="3223213" cy="104775"/>
                  </a:xfrm>
                </p:grpSpPr>
                <p:sp>
                  <p:nvSpPr>
                    <p:cNvPr id="188" name="Rectangle 187"/>
                    <p:cNvSpPr/>
                    <p:nvPr/>
                  </p:nvSpPr>
                  <p:spPr>
                    <a:xfrm>
                      <a:off x="2311400" y="1803400"/>
                      <a:ext cx="601133" cy="1016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Rectangle 188"/>
                    <p:cNvSpPr/>
                    <p:nvPr/>
                  </p:nvSpPr>
                  <p:spPr>
                    <a:xfrm>
                      <a:off x="2912533" y="1803400"/>
                      <a:ext cx="1202266" cy="101600"/>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Rectangle 189"/>
                    <p:cNvSpPr/>
                    <p:nvPr/>
                  </p:nvSpPr>
                  <p:spPr>
                    <a:xfrm>
                      <a:off x="4421247" y="1806575"/>
                      <a:ext cx="1113366" cy="101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Rectangle 190"/>
                    <p:cNvSpPr/>
                    <p:nvPr/>
                  </p:nvSpPr>
                  <p:spPr>
                    <a:xfrm>
                      <a:off x="4114800" y="1803400"/>
                      <a:ext cx="1339851" cy="539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85" name="Rectangle 184"/>
                <p:cNvSpPr/>
                <p:nvPr/>
              </p:nvSpPr>
              <p:spPr>
                <a:xfrm>
                  <a:off x="2912533" y="1803400"/>
                  <a:ext cx="1339851" cy="25200"/>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3" name="Rectangle 182"/>
              <p:cNvSpPr/>
              <p:nvPr/>
            </p:nvSpPr>
            <p:spPr>
              <a:xfrm>
                <a:off x="4114799" y="1857375"/>
                <a:ext cx="904420" cy="45719"/>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2" name="Rectangle 281"/>
            <p:cNvSpPr/>
            <p:nvPr/>
          </p:nvSpPr>
          <p:spPr>
            <a:xfrm>
              <a:off x="3976140" y="1512811"/>
              <a:ext cx="1566527" cy="16603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2" name="Group 191"/>
            <p:cNvGrpSpPr/>
            <p:nvPr/>
          </p:nvGrpSpPr>
          <p:grpSpPr>
            <a:xfrm>
              <a:off x="802855" y="1751623"/>
              <a:ext cx="3202982" cy="172248"/>
              <a:chOff x="2311400" y="1803400"/>
              <a:chExt cx="3513899" cy="105400"/>
            </a:xfrm>
            <a:effectLst/>
          </p:grpSpPr>
          <p:grpSp>
            <p:nvGrpSpPr>
              <p:cNvPr id="193" name="Group 192"/>
              <p:cNvGrpSpPr/>
              <p:nvPr/>
            </p:nvGrpSpPr>
            <p:grpSpPr>
              <a:xfrm>
                <a:off x="2311400" y="1803400"/>
                <a:ext cx="3513899" cy="105400"/>
                <a:chOff x="2311400" y="1803400"/>
                <a:chExt cx="3513899" cy="105400"/>
              </a:xfrm>
            </p:grpSpPr>
            <p:grpSp>
              <p:nvGrpSpPr>
                <p:cNvPr id="195" name="Group 194"/>
                <p:cNvGrpSpPr/>
                <p:nvPr/>
              </p:nvGrpSpPr>
              <p:grpSpPr>
                <a:xfrm>
                  <a:off x="2311400" y="1803400"/>
                  <a:ext cx="3513899" cy="105400"/>
                  <a:chOff x="2311400" y="1803400"/>
                  <a:chExt cx="3513899" cy="105400"/>
                </a:xfrm>
              </p:grpSpPr>
              <p:sp>
                <p:nvSpPr>
                  <p:cNvPr id="197" name="Rectangle 196"/>
                  <p:cNvSpPr/>
                  <p:nvPr/>
                </p:nvSpPr>
                <p:spPr>
                  <a:xfrm>
                    <a:off x="5533200" y="1807200"/>
                    <a:ext cx="292099" cy="101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8" name="Group 197"/>
                  <p:cNvGrpSpPr/>
                  <p:nvPr/>
                </p:nvGrpSpPr>
                <p:grpSpPr>
                  <a:xfrm>
                    <a:off x="2311400" y="1803400"/>
                    <a:ext cx="3223213" cy="104775"/>
                    <a:chOff x="2311400" y="1803400"/>
                    <a:chExt cx="3223213" cy="104775"/>
                  </a:xfrm>
                </p:grpSpPr>
                <p:sp>
                  <p:nvSpPr>
                    <p:cNvPr id="199" name="Rectangle 198"/>
                    <p:cNvSpPr/>
                    <p:nvPr/>
                  </p:nvSpPr>
                  <p:spPr>
                    <a:xfrm>
                      <a:off x="2311400" y="1803400"/>
                      <a:ext cx="601133" cy="1016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Rectangle 199"/>
                    <p:cNvSpPr/>
                    <p:nvPr/>
                  </p:nvSpPr>
                  <p:spPr>
                    <a:xfrm>
                      <a:off x="2912533" y="1803400"/>
                      <a:ext cx="1202266" cy="101600"/>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Rectangle 200"/>
                    <p:cNvSpPr/>
                    <p:nvPr/>
                  </p:nvSpPr>
                  <p:spPr>
                    <a:xfrm>
                      <a:off x="4421247" y="1806575"/>
                      <a:ext cx="1113366" cy="101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ectangle 201"/>
                    <p:cNvSpPr/>
                    <p:nvPr/>
                  </p:nvSpPr>
                  <p:spPr>
                    <a:xfrm>
                      <a:off x="4114800" y="1803400"/>
                      <a:ext cx="1339851" cy="539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96" name="Rectangle 195"/>
                <p:cNvSpPr/>
                <p:nvPr/>
              </p:nvSpPr>
              <p:spPr>
                <a:xfrm>
                  <a:off x="2912533" y="1803400"/>
                  <a:ext cx="1339851" cy="25200"/>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4" name="Rectangle 193"/>
              <p:cNvSpPr/>
              <p:nvPr/>
            </p:nvSpPr>
            <p:spPr>
              <a:xfrm>
                <a:off x="4121580" y="1857375"/>
                <a:ext cx="904420" cy="45719"/>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3" name="Rectangle 282"/>
            <p:cNvSpPr/>
            <p:nvPr/>
          </p:nvSpPr>
          <p:spPr>
            <a:xfrm>
              <a:off x="3976140" y="1756812"/>
              <a:ext cx="1566527" cy="16603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5" name="Group 284"/>
            <p:cNvGrpSpPr/>
            <p:nvPr/>
          </p:nvGrpSpPr>
          <p:grpSpPr>
            <a:xfrm>
              <a:off x="1347831" y="2332858"/>
              <a:ext cx="3095090" cy="170892"/>
              <a:chOff x="2010036" y="1803400"/>
              <a:chExt cx="3815263" cy="105400"/>
            </a:xfrm>
          </p:grpSpPr>
          <p:grpSp>
            <p:nvGrpSpPr>
              <p:cNvPr id="287" name="Group 286"/>
              <p:cNvGrpSpPr/>
              <p:nvPr/>
            </p:nvGrpSpPr>
            <p:grpSpPr>
              <a:xfrm>
                <a:off x="2010036" y="1803400"/>
                <a:ext cx="3815263" cy="105400"/>
                <a:chOff x="2010036" y="1803400"/>
                <a:chExt cx="3815263" cy="105400"/>
              </a:xfrm>
            </p:grpSpPr>
            <p:sp>
              <p:nvSpPr>
                <p:cNvPr id="289" name="Rectangle 288"/>
                <p:cNvSpPr/>
                <p:nvPr/>
              </p:nvSpPr>
              <p:spPr>
                <a:xfrm>
                  <a:off x="5533200" y="1807200"/>
                  <a:ext cx="292099" cy="101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0" name="Group 289"/>
                <p:cNvGrpSpPr/>
                <p:nvPr/>
              </p:nvGrpSpPr>
              <p:grpSpPr>
                <a:xfrm>
                  <a:off x="2010036" y="1803400"/>
                  <a:ext cx="3524577" cy="104775"/>
                  <a:chOff x="2010036" y="1803400"/>
                  <a:chExt cx="3524577" cy="104775"/>
                </a:xfrm>
              </p:grpSpPr>
              <p:sp>
                <p:nvSpPr>
                  <p:cNvPr id="291" name="Rectangle 290"/>
                  <p:cNvSpPr/>
                  <p:nvPr/>
                </p:nvSpPr>
                <p:spPr>
                  <a:xfrm>
                    <a:off x="2010036" y="1828600"/>
                    <a:ext cx="902497" cy="468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2" name="Rectangle 291"/>
                  <p:cNvSpPr/>
                  <p:nvPr/>
                </p:nvSpPr>
                <p:spPr>
                  <a:xfrm>
                    <a:off x="2912533" y="1803400"/>
                    <a:ext cx="1202266" cy="101600"/>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Rectangle 292"/>
                  <p:cNvSpPr/>
                  <p:nvPr/>
                </p:nvSpPr>
                <p:spPr>
                  <a:xfrm>
                    <a:off x="4421247" y="1806575"/>
                    <a:ext cx="1113366" cy="101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Rectangle 293"/>
                  <p:cNvSpPr/>
                  <p:nvPr/>
                </p:nvSpPr>
                <p:spPr>
                  <a:xfrm>
                    <a:off x="4057679" y="1803400"/>
                    <a:ext cx="1339850" cy="539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88" name="Rectangle 287"/>
              <p:cNvSpPr/>
              <p:nvPr/>
            </p:nvSpPr>
            <p:spPr>
              <a:xfrm>
                <a:off x="2912533" y="1803400"/>
                <a:ext cx="1339851" cy="25200"/>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6" name="Rectangle 285"/>
            <p:cNvSpPr/>
            <p:nvPr/>
          </p:nvSpPr>
          <p:spPr>
            <a:xfrm>
              <a:off x="3055297" y="2420371"/>
              <a:ext cx="733701" cy="74127"/>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5" name="Group 294"/>
            <p:cNvGrpSpPr/>
            <p:nvPr/>
          </p:nvGrpSpPr>
          <p:grpSpPr>
            <a:xfrm>
              <a:off x="1350798" y="2662741"/>
              <a:ext cx="3171227" cy="170892"/>
              <a:chOff x="2010036" y="1803400"/>
              <a:chExt cx="3815263" cy="105400"/>
            </a:xfrm>
            <a:effectLst/>
          </p:grpSpPr>
          <p:grpSp>
            <p:nvGrpSpPr>
              <p:cNvPr id="296" name="Group 295"/>
              <p:cNvGrpSpPr/>
              <p:nvPr/>
            </p:nvGrpSpPr>
            <p:grpSpPr>
              <a:xfrm>
                <a:off x="2010036" y="1803400"/>
                <a:ext cx="3815263" cy="105400"/>
                <a:chOff x="2010036" y="1803400"/>
                <a:chExt cx="3815263" cy="105400"/>
              </a:xfrm>
            </p:grpSpPr>
            <p:grpSp>
              <p:nvGrpSpPr>
                <p:cNvPr id="298" name="Group 297"/>
                <p:cNvGrpSpPr/>
                <p:nvPr/>
              </p:nvGrpSpPr>
              <p:grpSpPr>
                <a:xfrm>
                  <a:off x="2010036" y="1803400"/>
                  <a:ext cx="3815263" cy="105400"/>
                  <a:chOff x="2010036" y="1803400"/>
                  <a:chExt cx="3815263" cy="105400"/>
                </a:xfrm>
              </p:grpSpPr>
              <p:sp>
                <p:nvSpPr>
                  <p:cNvPr id="300" name="Rectangle 299"/>
                  <p:cNvSpPr/>
                  <p:nvPr/>
                </p:nvSpPr>
                <p:spPr>
                  <a:xfrm>
                    <a:off x="5533200" y="1807200"/>
                    <a:ext cx="292099" cy="101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1" name="Group 300"/>
                  <p:cNvGrpSpPr/>
                  <p:nvPr/>
                </p:nvGrpSpPr>
                <p:grpSpPr>
                  <a:xfrm>
                    <a:off x="2010036" y="1803400"/>
                    <a:ext cx="3524577" cy="104775"/>
                    <a:chOff x="2010036" y="1803400"/>
                    <a:chExt cx="3524577" cy="104775"/>
                  </a:xfrm>
                </p:grpSpPr>
                <p:sp>
                  <p:nvSpPr>
                    <p:cNvPr id="302" name="Rectangle 301"/>
                    <p:cNvSpPr/>
                    <p:nvPr/>
                  </p:nvSpPr>
                  <p:spPr>
                    <a:xfrm>
                      <a:off x="2010036" y="1828600"/>
                      <a:ext cx="902497" cy="468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Rectangle 302"/>
                    <p:cNvSpPr/>
                    <p:nvPr/>
                  </p:nvSpPr>
                  <p:spPr>
                    <a:xfrm>
                      <a:off x="2912533" y="1803400"/>
                      <a:ext cx="1202266" cy="101600"/>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4" name="Rectangle 303"/>
                    <p:cNvSpPr/>
                    <p:nvPr/>
                  </p:nvSpPr>
                  <p:spPr>
                    <a:xfrm>
                      <a:off x="4421247" y="1806575"/>
                      <a:ext cx="1113366" cy="101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5" name="Rectangle 304"/>
                    <p:cNvSpPr/>
                    <p:nvPr/>
                  </p:nvSpPr>
                  <p:spPr>
                    <a:xfrm>
                      <a:off x="4059051" y="1803400"/>
                      <a:ext cx="1339850" cy="539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99" name="Rectangle 298"/>
                <p:cNvSpPr/>
                <p:nvPr/>
              </p:nvSpPr>
              <p:spPr>
                <a:xfrm>
                  <a:off x="2856783" y="1803400"/>
                  <a:ext cx="1339852" cy="25200"/>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7" name="Rectangle 296"/>
              <p:cNvSpPr/>
              <p:nvPr/>
            </p:nvSpPr>
            <p:spPr>
              <a:xfrm>
                <a:off x="4114799" y="1857375"/>
                <a:ext cx="904421" cy="45719"/>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7" name="Rectangle 226"/>
            <p:cNvSpPr/>
            <p:nvPr/>
          </p:nvSpPr>
          <p:spPr>
            <a:xfrm>
              <a:off x="4514899" y="2667595"/>
              <a:ext cx="1566527" cy="16603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6" name="Group 305"/>
            <p:cNvGrpSpPr/>
            <p:nvPr/>
          </p:nvGrpSpPr>
          <p:grpSpPr>
            <a:xfrm>
              <a:off x="1347831" y="2966488"/>
              <a:ext cx="3270659" cy="170894"/>
              <a:chOff x="2010036" y="1803399"/>
              <a:chExt cx="3550767" cy="105401"/>
            </a:xfrm>
            <a:effectLst/>
          </p:grpSpPr>
          <p:grpSp>
            <p:nvGrpSpPr>
              <p:cNvPr id="307" name="Group 306"/>
              <p:cNvGrpSpPr/>
              <p:nvPr/>
            </p:nvGrpSpPr>
            <p:grpSpPr>
              <a:xfrm>
                <a:off x="2010036" y="1803399"/>
                <a:ext cx="3550767" cy="105401"/>
                <a:chOff x="2010036" y="1803399"/>
                <a:chExt cx="3550767" cy="105401"/>
              </a:xfrm>
            </p:grpSpPr>
            <p:grpSp>
              <p:nvGrpSpPr>
                <p:cNvPr id="309" name="Group 308"/>
                <p:cNvGrpSpPr/>
                <p:nvPr/>
              </p:nvGrpSpPr>
              <p:grpSpPr>
                <a:xfrm>
                  <a:off x="2010036" y="1803399"/>
                  <a:ext cx="3550767" cy="105401"/>
                  <a:chOff x="2010036" y="1803399"/>
                  <a:chExt cx="3550767" cy="105401"/>
                </a:xfrm>
              </p:grpSpPr>
              <p:sp>
                <p:nvSpPr>
                  <p:cNvPr id="311" name="Rectangle 310"/>
                  <p:cNvSpPr/>
                  <p:nvPr/>
                </p:nvSpPr>
                <p:spPr>
                  <a:xfrm>
                    <a:off x="5268704" y="1807200"/>
                    <a:ext cx="292099" cy="101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2" name="Group 311"/>
                  <p:cNvGrpSpPr/>
                  <p:nvPr/>
                </p:nvGrpSpPr>
                <p:grpSpPr>
                  <a:xfrm>
                    <a:off x="2010036" y="1803399"/>
                    <a:ext cx="3260081" cy="104776"/>
                    <a:chOff x="2010036" y="1803399"/>
                    <a:chExt cx="3260081" cy="104776"/>
                  </a:xfrm>
                </p:grpSpPr>
                <p:sp>
                  <p:nvSpPr>
                    <p:cNvPr id="313" name="Rectangle 312"/>
                    <p:cNvSpPr/>
                    <p:nvPr/>
                  </p:nvSpPr>
                  <p:spPr>
                    <a:xfrm>
                      <a:off x="2010036" y="1828600"/>
                      <a:ext cx="902497" cy="468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Rectangle 314"/>
                    <p:cNvSpPr/>
                    <p:nvPr/>
                  </p:nvSpPr>
                  <p:spPr>
                    <a:xfrm>
                      <a:off x="2833915" y="1803399"/>
                      <a:ext cx="1016388" cy="101600"/>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Rectangle 315"/>
                    <p:cNvSpPr/>
                    <p:nvPr/>
                  </p:nvSpPr>
                  <p:spPr>
                    <a:xfrm>
                      <a:off x="4156751" y="1806575"/>
                      <a:ext cx="1113366" cy="101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Rectangle 316"/>
                    <p:cNvSpPr/>
                    <p:nvPr/>
                  </p:nvSpPr>
                  <p:spPr>
                    <a:xfrm>
                      <a:off x="3799997" y="1803400"/>
                      <a:ext cx="1339851" cy="539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10" name="Rectangle 309"/>
                <p:cNvSpPr/>
                <p:nvPr/>
              </p:nvSpPr>
              <p:spPr>
                <a:xfrm>
                  <a:off x="2804879" y="1803400"/>
                  <a:ext cx="1132701" cy="252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8" name="Rectangle 307"/>
              <p:cNvSpPr/>
              <p:nvPr/>
            </p:nvSpPr>
            <p:spPr>
              <a:xfrm>
                <a:off x="3850303" y="1855181"/>
                <a:ext cx="904420" cy="45719"/>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8" name="Rectangle 227"/>
            <p:cNvSpPr/>
            <p:nvPr/>
          </p:nvSpPr>
          <p:spPr>
            <a:xfrm>
              <a:off x="4595197" y="2966488"/>
              <a:ext cx="1646512" cy="17336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8" name="Group 317"/>
            <p:cNvGrpSpPr/>
            <p:nvPr/>
          </p:nvGrpSpPr>
          <p:grpSpPr>
            <a:xfrm>
              <a:off x="1891271" y="3229583"/>
              <a:ext cx="3184115" cy="172255"/>
              <a:chOff x="2337643" y="1803396"/>
              <a:chExt cx="3330045" cy="105404"/>
            </a:xfrm>
            <a:effectLst/>
          </p:grpSpPr>
          <p:grpSp>
            <p:nvGrpSpPr>
              <p:cNvPr id="319" name="Group 318"/>
              <p:cNvGrpSpPr/>
              <p:nvPr/>
            </p:nvGrpSpPr>
            <p:grpSpPr>
              <a:xfrm>
                <a:off x="2337643" y="1803396"/>
                <a:ext cx="3330045" cy="105404"/>
                <a:chOff x="2337643" y="1803396"/>
                <a:chExt cx="3330045" cy="105404"/>
              </a:xfrm>
            </p:grpSpPr>
            <p:grpSp>
              <p:nvGrpSpPr>
                <p:cNvPr id="321" name="Group 320"/>
                <p:cNvGrpSpPr/>
                <p:nvPr/>
              </p:nvGrpSpPr>
              <p:grpSpPr>
                <a:xfrm>
                  <a:off x="2337643" y="1803399"/>
                  <a:ext cx="3330045" cy="105401"/>
                  <a:chOff x="2337643" y="1803399"/>
                  <a:chExt cx="3330045" cy="105401"/>
                </a:xfrm>
              </p:grpSpPr>
              <p:sp>
                <p:nvSpPr>
                  <p:cNvPr id="323" name="Rectangle 322"/>
                  <p:cNvSpPr/>
                  <p:nvPr/>
                </p:nvSpPr>
                <p:spPr>
                  <a:xfrm>
                    <a:off x="5375589" y="1807200"/>
                    <a:ext cx="292099" cy="101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4" name="Group 323"/>
                  <p:cNvGrpSpPr/>
                  <p:nvPr/>
                </p:nvGrpSpPr>
                <p:grpSpPr>
                  <a:xfrm>
                    <a:off x="2337643" y="1803399"/>
                    <a:ext cx="3065602" cy="105273"/>
                    <a:chOff x="2337643" y="1803399"/>
                    <a:chExt cx="3065602" cy="105273"/>
                  </a:xfrm>
                </p:grpSpPr>
                <p:sp>
                  <p:nvSpPr>
                    <p:cNvPr id="325" name="Rectangle 324"/>
                    <p:cNvSpPr/>
                    <p:nvPr/>
                  </p:nvSpPr>
                  <p:spPr>
                    <a:xfrm>
                      <a:off x="2337643" y="1829511"/>
                      <a:ext cx="920440" cy="47625"/>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7" name="Rectangle 356"/>
                    <p:cNvSpPr/>
                    <p:nvPr/>
                  </p:nvSpPr>
                  <p:spPr>
                    <a:xfrm>
                      <a:off x="3258083" y="1803399"/>
                      <a:ext cx="882959" cy="105273"/>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Rectangle 357"/>
                    <p:cNvSpPr/>
                    <p:nvPr/>
                  </p:nvSpPr>
                  <p:spPr>
                    <a:xfrm>
                      <a:off x="4289879" y="1806575"/>
                      <a:ext cx="1113366" cy="101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9" name="Rectangle 358"/>
                    <p:cNvSpPr/>
                    <p:nvPr/>
                  </p:nvSpPr>
                  <p:spPr>
                    <a:xfrm>
                      <a:off x="3908729" y="1803400"/>
                      <a:ext cx="1339851" cy="539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22" name="Rectangle 321"/>
                <p:cNvSpPr/>
                <p:nvPr/>
              </p:nvSpPr>
              <p:spPr>
                <a:xfrm>
                  <a:off x="3246162" y="1803396"/>
                  <a:ext cx="984002" cy="26111"/>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0" name="Rectangle 319"/>
              <p:cNvSpPr/>
              <p:nvPr/>
            </p:nvSpPr>
            <p:spPr>
              <a:xfrm>
                <a:off x="3983432" y="1857375"/>
                <a:ext cx="904419" cy="45719"/>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9" name="Rectangle 228"/>
            <p:cNvSpPr/>
            <p:nvPr/>
          </p:nvSpPr>
          <p:spPr>
            <a:xfrm>
              <a:off x="5075386" y="3235795"/>
              <a:ext cx="1286507" cy="16603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0" name="Group 179"/>
            <p:cNvGrpSpPr/>
            <p:nvPr/>
          </p:nvGrpSpPr>
          <p:grpSpPr>
            <a:xfrm>
              <a:off x="1866179" y="3845672"/>
              <a:ext cx="3777541" cy="171175"/>
              <a:chOff x="2010036" y="1803325"/>
              <a:chExt cx="3676046" cy="105574"/>
            </a:xfrm>
            <a:effectLst/>
          </p:grpSpPr>
          <p:grpSp>
            <p:nvGrpSpPr>
              <p:cNvPr id="314" name="Group 313"/>
              <p:cNvGrpSpPr/>
              <p:nvPr/>
            </p:nvGrpSpPr>
            <p:grpSpPr>
              <a:xfrm>
                <a:off x="2010036" y="1803325"/>
                <a:ext cx="3676046" cy="105574"/>
                <a:chOff x="2010036" y="1803325"/>
                <a:chExt cx="3676046" cy="105574"/>
              </a:xfrm>
            </p:grpSpPr>
            <p:grpSp>
              <p:nvGrpSpPr>
                <p:cNvPr id="327" name="Group 326"/>
                <p:cNvGrpSpPr/>
                <p:nvPr/>
              </p:nvGrpSpPr>
              <p:grpSpPr>
                <a:xfrm>
                  <a:off x="2010036" y="1803400"/>
                  <a:ext cx="3676046" cy="105499"/>
                  <a:chOff x="2010036" y="1803400"/>
                  <a:chExt cx="3676046" cy="105499"/>
                </a:xfrm>
              </p:grpSpPr>
              <p:sp>
                <p:nvSpPr>
                  <p:cNvPr id="329" name="Rectangle 328"/>
                  <p:cNvSpPr/>
                  <p:nvPr/>
                </p:nvSpPr>
                <p:spPr>
                  <a:xfrm>
                    <a:off x="5393983" y="1807299"/>
                    <a:ext cx="292099" cy="101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0" name="Group 329"/>
                  <p:cNvGrpSpPr/>
                  <p:nvPr/>
                </p:nvGrpSpPr>
                <p:grpSpPr>
                  <a:xfrm>
                    <a:off x="2010036" y="1803400"/>
                    <a:ext cx="3385360" cy="104872"/>
                    <a:chOff x="2010036" y="1803400"/>
                    <a:chExt cx="3385360" cy="104872"/>
                  </a:xfrm>
                </p:grpSpPr>
                <p:sp>
                  <p:nvSpPr>
                    <p:cNvPr id="331" name="Rectangle 330"/>
                    <p:cNvSpPr/>
                    <p:nvPr/>
                  </p:nvSpPr>
                  <p:spPr>
                    <a:xfrm>
                      <a:off x="2010036" y="1807546"/>
                      <a:ext cx="902497" cy="93117"/>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Rectangle 331"/>
                    <p:cNvSpPr/>
                    <p:nvPr/>
                  </p:nvSpPr>
                  <p:spPr>
                    <a:xfrm>
                      <a:off x="2574947" y="1803400"/>
                      <a:ext cx="1539853" cy="101600"/>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Rectangle 332"/>
                    <p:cNvSpPr/>
                    <p:nvPr/>
                  </p:nvSpPr>
                  <p:spPr>
                    <a:xfrm>
                      <a:off x="4282030" y="1806672"/>
                      <a:ext cx="1113366" cy="101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Rectangle 333"/>
                    <p:cNvSpPr/>
                    <p:nvPr/>
                  </p:nvSpPr>
                  <p:spPr>
                    <a:xfrm>
                      <a:off x="3930490" y="1803497"/>
                      <a:ext cx="1339851" cy="539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28" name="Rectangle 327"/>
                <p:cNvSpPr/>
                <p:nvPr/>
              </p:nvSpPr>
              <p:spPr>
                <a:xfrm>
                  <a:off x="2593801" y="1803325"/>
                  <a:ext cx="1613490" cy="252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6" name="Rectangle 325"/>
              <p:cNvSpPr/>
              <p:nvPr/>
            </p:nvSpPr>
            <p:spPr>
              <a:xfrm>
                <a:off x="3975582" y="1858552"/>
                <a:ext cx="904420" cy="45719"/>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1" name="Rectangle 230"/>
            <p:cNvSpPr/>
            <p:nvPr/>
          </p:nvSpPr>
          <p:spPr>
            <a:xfrm>
              <a:off x="5634872" y="3852502"/>
              <a:ext cx="822361" cy="16603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5" name="Group 334"/>
            <p:cNvGrpSpPr/>
            <p:nvPr/>
          </p:nvGrpSpPr>
          <p:grpSpPr>
            <a:xfrm>
              <a:off x="1866179" y="4170784"/>
              <a:ext cx="3863472" cy="171901"/>
              <a:chOff x="2010036" y="1803400"/>
              <a:chExt cx="3618049" cy="106022"/>
            </a:xfrm>
            <a:effectLst/>
          </p:grpSpPr>
          <p:grpSp>
            <p:nvGrpSpPr>
              <p:cNvPr id="336" name="Group 335"/>
              <p:cNvGrpSpPr/>
              <p:nvPr/>
            </p:nvGrpSpPr>
            <p:grpSpPr>
              <a:xfrm>
                <a:off x="2010036" y="1803400"/>
                <a:ext cx="3618049" cy="106022"/>
                <a:chOff x="2010036" y="1803400"/>
                <a:chExt cx="3618049" cy="106022"/>
              </a:xfrm>
            </p:grpSpPr>
            <p:grpSp>
              <p:nvGrpSpPr>
                <p:cNvPr id="338" name="Group 337"/>
                <p:cNvGrpSpPr/>
                <p:nvPr/>
              </p:nvGrpSpPr>
              <p:grpSpPr>
                <a:xfrm>
                  <a:off x="2010036" y="1803400"/>
                  <a:ext cx="3618049" cy="106022"/>
                  <a:chOff x="2010036" y="1803400"/>
                  <a:chExt cx="3618049" cy="106022"/>
                </a:xfrm>
              </p:grpSpPr>
              <p:sp>
                <p:nvSpPr>
                  <p:cNvPr id="340" name="Rectangle 339"/>
                  <p:cNvSpPr/>
                  <p:nvPr/>
                </p:nvSpPr>
                <p:spPr>
                  <a:xfrm>
                    <a:off x="5335986" y="1807822"/>
                    <a:ext cx="292099" cy="101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1" name="Group 340"/>
                  <p:cNvGrpSpPr/>
                  <p:nvPr/>
                </p:nvGrpSpPr>
                <p:grpSpPr>
                  <a:xfrm>
                    <a:off x="2010036" y="1803400"/>
                    <a:ext cx="3327362" cy="105398"/>
                    <a:chOff x="2010036" y="1803400"/>
                    <a:chExt cx="3327362" cy="105398"/>
                  </a:xfrm>
                </p:grpSpPr>
                <p:sp>
                  <p:nvSpPr>
                    <p:cNvPr id="342" name="Rectangle 341"/>
                    <p:cNvSpPr/>
                    <p:nvPr/>
                  </p:nvSpPr>
                  <p:spPr>
                    <a:xfrm>
                      <a:off x="2010036" y="1828600"/>
                      <a:ext cx="902497" cy="468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Rectangle 342"/>
                    <p:cNvSpPr/>
                    <p:nvPr/>
                  </p:nvSpPr>
                  <p:spPr>
                    <a:xfrm>
                      <a:off x="2912533" y="1803400"/>
                      <a:ext cx="1202266" cy="101600"/>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4" name="Rectangle 343"/>
                    <p:cNvSpPr/>
                    <p:nvPr/>
                  </p:nvSpPr>
                  <p:spPr>
                    <a:xfrm>
                      <a:off x="4224032" y="1807198"/>
                      <a:ext cx="1113366" cy="101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5" name="Rectangle 344"/>
                    <p:cNvSpPr/>
                    <p:nvPr/>
                  </p:nvSpPr>
                  <p:spPr>
                    <a:xfrm>
                      <a:off x="3874190" y="1804022"/>
                      <a:ext cx="1339851" cy="539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39" name="Rectangle 338"/>
                <p:cNvSpPr/>
                <p:nvPr/>
              </p:nvSpPr>
              <p:spPr>
                <a:xfrm>
                  <a:off x="2916287" y="1803400"/>
                  <a:ext cx="1339851" cy="25200"/>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7" name="Rectangle 336"/>
              <p:cNvSpPr/>
              <p:nvPr/>
            </p:nvSpPr>
            <p:spPr>
              <a:xfrm>
                <a:off x="3917584" y="1860622"/>
                <a:ext cx="904420" cy="45719"/>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2" name="Rectangle 231"/>
            <p:cNvSpPr/>
            <p:nvPr/>
          </p:nvSpPr>
          <p:spPr>
            <a:xfrm>
              <a:off x="5729652" y="4176946"/>
              <a:ext cx="772188" cy="166039"/>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0" name="Group 359"/>
            <p:cNvGrpSpPr/>
            <p:nvPr/>
          </p:nvGrpSpPr>
          <p:grpSpPr>
            <a:xfrm>
              <a:off x="2455639" y="4450842"/>
              <a:ext cx="4336688" cy="171227"/>
              <a:chOff x="2311400" y="1803400"/>
              <a:chExt cx="4405814" cy="104775"/>
            </a:xfrm>
            <a:effectLst/>
          </p:grpSpPr>
          <p:grpSp>
            <p:nvGrpSpPr>
              <p:cNvPr id="361" name="Group 360"/>
              <p:cNvGrpSpPr/>
              <p:nvPr/>
            </p:nvGrpSpPr>
            <p:grpSpPr>
              <a:xfrm>
                <a:off x="2311400" y="1803400"/>
                <a:ext cx="4405814" cy="104775"/>
                <a:chOff x="2311400" y="1803400"/>
                <a:chExt cx="4405814" cy="104775"/>
              </a:xfrm>
            </p:grpSpPr>
            <p:grpSp>
              <p:nvGrpSpPr>
                <p:cNvPr id="363" name="Group 362"/>
                <p:cNvGrpSpPr/>
                <p:nvPr/>
              </p:nvGrpSpPr>
              <p:grpSpPr>
                <a:xfrm>
                  <a:off x="2311400" y="1803400"/>
                  <a:ext cx="4405814" cy="104775"/>
                  <a:chOff x="2311400" y="1803400"/>
                  <a:chExt cx="4405814" cy="104775"/>
                </a:xfrm>
              </p:grpSpPr>
              <p:grpSp>
                <p:nvGrpSpPr>
                  <p:cNvPr id="366" name="Group 365"/>
                  <p:cNvGrpSpPr/>
                  <p:nvPr/>
                </p:nvGrpSpPr>
                <p:grpSpPr>
                  <a:xfrm>
                    <a:off x="2311400" y="1803400"/>
                    <a:ext cx="4159268" cy="104775"/>
                    <a:chOff x="2311400" y="1803400"/>
                    <a:chExt cx="4159268" cy="104775"/>
                  </a:xfrm>
                </p:grpSpPr>
                <p:sp>
                  <p:nvSpPr>
                    <p:cNvPr id="367" name="Rectangle 366"/>
                    <p:cNvSpPr/>
                    <p:nvPr/>
                  </p:nvSpPr>
                  <p:spPr>
                    <a:xfrm>
                      <a:off x="2311400" y="1803400"/>
                      <a:ext cx="601133" cy="1016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Rectangle 367"/>
                    <p:cNvSpPr/>
                    <p:nvPr/>
                  </p:nvSpPr>
                  <p:spPr>
                    <a:xfrm>
                      <a:off x="2912533" y="1803400"/>
                      <a:ext cx="2156196" cy="101600"/>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9" name="Rectangle 368"/>
                    <p:cNvSpPr/>
                    <p:nvPr/>
                  </p:nvSpPr>
                  <p:spPr>
                    <a:xfrm>
                      <a:off x="4421247" y="1806575"/>
                      <a:ext cx="1996758" cy="101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0" name="Rectangle 369"/>
                    <p:cNvSpPr/>
                    <p:nvPr/>
                  </p:nvSpPr>
                  <p:spPr>
                    <a:xfrm>
                      <a:off x="4067723" y="1803400"/>
                      <a:ext cx="2402945" cy="539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5" name="Rectangle 364"/>
                  <p:cNvSpPr/>
                  <p:nvPr/>
                </p:nvSpPr>
                <p:spPr>
                  <a:xfrm>
                    <a:off x="6376779" y="1804977"/>
                    <a:ext cx="340435" cy="101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4" name="Rectangle 363"/>
                <p:cNvSpPr/>
                <p:nvPr/>
              </p:nvSpPr>
              <p:spPr>
                <a:xfrm>
                  <a:off x="2865456" y="1803400"/>
                  <a:ext cx="2402945" cy="25200"/>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2" name="Rectangle 361"/>
              <p:cNvSpPr/>
              <p:nvPr/>
            </p:nvSpPr>
            <p:spPr>
              <a:xfrm>
                <a:off x="4114799" y="1857375"/>
                <a:ext cx="1622025" cy="45719"/>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3" name="Rectangle 232"/>
            <p:cNvSpPr/>
            <p:nvPr/>
          </p:nvSpPr>
          <p:spPr>
            <a:xfrm>
              <a:off x="6792326" y="4453414"/>
              <a:ext cx="660729" cy="16603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1" name="Group 370"/>
            <p:cNvGrpSpPr/>
            <p:nvPr/>
          </p:nvGrpSpPr>
          <p:grpSpPr>
            <a:xfrm>
              <a:off x="2937477" y="5048904"/>
              <a:ext cx="3336344" cy="174309"/>
              <a:chOff x="2780327" y="1978981"/>
              <a:chExt cx="3228361" cy="106660"/>
            </a:xfrm>
            <a:effectLst/>
          </p:grpSpPr>
          <p:grpSp>
            <p:nvGrpSpPr>
              <p:cNvPr id="372" name="Group 371"/>
              <p:cNvGrpSpPr/>
              <p:nvPr/>
            </p:nvGrpSpPr>
            <p:grpSpPr>
              <a:xfrm>
                <a:off x="2780327" y="1978981"/>
                <a:ext cx="3228361" cy="106660"/>
                <a:chOff x="2780327" y="1978981"/>
                <a:chExt cx="3228361" cy="106660"/>
              </a:xfrm>
            </p:grpSpPr>
            <p:grpSp>
              <p:nvGrpSpPr>
                <p:cNvPr id="374" name="Group 373"/>
                <p:cNvGrpSpPr/>
                <p:nvPr/>
              </p:nvGrpSpPr>
              <p:grpSpPr>
                <a:xfrm>
                  <a:off x="2780327" y="1978981"/>
                  <a:ext cx="3228361" cy="106660"/>
                  <a:chOff x="2780327" y="1978981"/>
                  <a:chExt cx="3228361" cy="106660"/>
                </a:xfrm>
              </p:grpSpPr>
              <p:sp>
                <p:nvSpPr>
                  <p:cNvPr id="376" name="Rectangle 375"/>
                  <p:cNvSpPr/>
                  <p:nvPr/>
                </p:nvSpPr>
                <p:spPr>
                  <a:xfrm>
                    <a:off x="5716589" y="1984041"/>
                    <a:ext cx="292099" cy="101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7" name="Group 376"/>
                  <p:cNvGrpSpPr/>
                  <p:nvPr/>
                </p:nvGrpSpPr>
                <p:grpSpPr>
                  <a:xfrm>
                    <a:off x="2780327" y="1978981"/>
                    <a:ext cx="2937677" cy="106036"/>
                    <a:chOff x="2780327" y="1978981"/>
                    <a:chExt cx="2937677" cy="106036"/>
                  </a:xfrm>
                </p:grpSpPr>
                <p:sp>
                  <p:nvSpPr>
                    <p:cNvPr id="378" name="Rectangle 377"/>
                    <p:cNvSpPr/>
                    <p:nvPr/>
                  </p:nvSpPr>
                  <p:spPr>
                    <a:xfrm>
                      <a:off x="2780327" y="2004182"/>
                      <a:ext cx="923154" cy="55233"/>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9" name="Rectangle 378"/>
                    <p:cNvSpPr/>
                    <p:nvPr/>
                  </p:nvSpPr>
                  <p:spPr>
                    <a:xfrm>
                      <a:off x="3704176" y="1978981"/>
                      <a:ext cx="1202266" cy="101600"/>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0" name="Rectangle 379"/>
                    <p:cNvSpPr/>
                    <p:nvPr/>
                  </p:nvSpPr>
                  <p:spPr>
                    <a:xfrm>
                      <a:off x="4604638" y="1983417"/>
                      <a:ext cx="1113366" cy="101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1" name="Rectangle 380"/>
                    <p:cNvSpPr/>
                    <p:nvPr/>
                  </p:nvSpPr>
                  <p:spPr>
                    <a:xfrm>
                      <a:off x="4253353" y="1980242"/>
                      <a:ext cx="1339851" cy="539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75" name="Rectangle 374"/>
                <p:cNvSpPr/>
                <p:nvPr/>
              </p:nvSpPr>
              <p:spPr>
                <a:xfrm>
                  <a:off x="3708054" y="1978982"/>
                  <a:ext cx="1339851" cy="25200"/>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3" name="Rectangle 372"/>
              <p:cNvSpPr/>
              <p:nvPr/>
            </p:nvSpPr>
            <p:spPr>
              <a:xfrm>
                <a:off x="4298191" y="2034216"/>
                <a:ext cx="904420" cy="45719"/>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4" name="Rectangle 233"/>
            <p:cNvSpPr/>
            <p:nvPr/>
          </p:nvSpPr>
          <p:spPr>
            <a:xfrm>
              <a:off x="6254563" y="5057146"/>
              <a:ext cx="828211" cy="166039"/>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6" name="Group 345"/>
            <p:cNvGrpSpPr/>
            <p:nvPr/>
          </p:nvGrpSpPr>
          <p:grpSpPr>
            <a:xfrm>
              <a:off x="2426074" y="4789965"/>
              <a:ext cx="3636351" cy="171874"/>
              <a:chOff x="1990062" y="1638782"/>
              <a:chExt cx="3524102" cy="106006"/>
            </a:xfrm>
            <a:effectLst/>
          </p:grpSpPr>
          <p:grpSp>
            <p:nvGrpSpPr>
              <p:cNvPr id="347" name="Group 346"/>
              <p:cNvGrpSpPr/>
              <p:nvPr/>
            </p:nvGrpSpPr>
            <p:grpSpPr>
              <a:xfrm>
                <a:off x="1990062" y="1638782"/>
                <a:ext cx="3524102" cy="106006"/>
                <a:chOff x="1990062" y="1638782"/>
                <a:chExt cx="3524102" cy="106006"/>
              </a:xfrm>
            </p:grpSpPr>
            <p:grpSp>
              <p:nvGrpSpPr>
                <p:cNvPr id="349" name="Group 348"/>
                <p:cNvGrpSpPr/>
                <p:nvPr/>
              </p:nvGrpSpPr>
              <p:grpSpPr>
                <a:xfrm>
                  <a:off x="1990062" y="1638782"/>
                  <a:ext cx="3524102" cy="106006"/>
                  <a:chOff x="1990062" y="1638782"/>
                  <a:chExt cx="3524102" cy="106006"/>
                </a:xfrm>
              </p:grpSpPr>
              <p:sp>
                <p:nvSpPr>
                  <p:cNvPr id="351" name="Rectangle 350"/>
                  <p:cNvSpPr/>
                  <p:nvPr/>
                </p:nvSpPr>
                <p:spPr>
                  <a:xfrm>
                    <a:off x="5222065" y="1643188"/>
                    <a:ext cx="292099" cy="101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2" name="Group 351"/>
                  <p:cNvGrpSpPr/>
                  <p:nvPr/>
                </p:nvGrpSpPr>
                <p:grpSpPr>
                  <a:xfrm>
                    <a:off x="1990062" y="1638782"/>
                    <a:ext cx="3233417" cy="105381"/>
                    <a:chOff x="1990062" y="1638782"/>
                    <a:chExt cx="3233417" cy="105381"/>
                  </a:xfrm>
                </p:grpSpPr>
                <p:sp>
                  <p:nvSpPr>
                    <p:cNvPr id="353" name="Rectangle 352"/>
                    <p:cNvSpPr/>
                    <p:nvPr/>
                  </p:nvSpPr>
                  <p:spPr>
                    <a:xfrm>
                      <a:off x="1990062" y="1663982"/>
                      <a:ext cx="902497" cy="468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4" name="Rectangle 353"/>
                    <p:cNvSpPr/>
                    <p:nvPr/>
                  </p:nvSpPr>
                  <p:spPr>
                    <a:xfrm>
                      <a:off x="2892559" y="1638782"/>
                      <a:ext cx="1202266" cy="101600"/>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5" name="Rectangle 354"/>
                    <p:cNvSpPr/>
                    <p:nvPr/>
                  </p:nvSpPr>
                  <p:spPr>
                    <a:xfrm>
                      <a:off x="4110113" y="1642563"/>
                      <a:ext cx="1113366" cy="101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6" name="Rectangle 355"/>
                    <p:cNvSpPr/>
                    <p:nvPr/>
                  </p:nvSpPr>
                  <p:spPr>
                    <a:xfrm>
                      <a:off x="3758759" y="1642899"/>
                      <a:ext cx="1339851" cy="539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50" name="Rectangle 349"/>
                <p:cNvSpPr/>
                <p:nvPr/>
              </p:nvSpPr>
              <p:spPr>
                <a:xfrm>
                  <a:off x="2896443" y="1638783"/>
                  <a:ext cx="1339851" cy="25200"/>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8" name="Rectangle 347"/>
              <p:cNvSpPr/>
              <p:nvPr/>
            </p:nvSpPr>
            <p:spPr>
              <a:xfrm>
                <a:off x="3806221" y="1693943"/>
                <a:ext cx="904420" cy="45719"/>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6" name="Rectangle 235"/>
            <p:cNvSpPr/>
            <p:nvPr/>
          </p:nvSpPr>
          <p:spPr>
            <a:xfrm>
              <a:off x="6061457" y="4797114"/>
              <a:ext cx="665927" cy="16371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5" name="Rectangle 234"/>
          <p:cNvSpPr/>
          <p:nvPr/>
        </p:nvSpPr>
        <p:spPr>
          <a:xfrm>
            <a:off x="7638133" y="5586205"/>
            <a:ext cx="326519" cy="172291"/>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Rectangle 236"/>
          <p:cNvSpPr/>
          <p:nvPr/>
        </p:nvSpPr>
        <p:spPr>
          <a:xfrm>
            <a:off x="3488767" y="5622493"/>
            <a:ext cx="1008847" cy="79362"/>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Rectangle 237"/>
          <p:cNvSpPr/>
          <p:nvPr/>
        </p:nvSpPr>
        <p:spPr>
          <a:xfrm>
            <a:off x="4497613" y="5579761"/>
            <a:ext cx="1453617" cy="172291"/>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Rectangle 238"/>
          <p:cNvSpPr/>
          <p:nvPr/>
        </p:nvSpPr>
        <p:spPr>
          <a:xfrm>
            <a:off x="6324437" y="5585145"/>
            <a:ext cx="1317117" cy="172291"/>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Rectangle 239"/>
          <p:cNvSpPr/>
          <p:nvPr/>
        </p:nvSpPr>
        <p:spPr>
          <a:xfrm>
            <a:off x="5933153" y="5580741"/>
            <a:ext cx="1497738" cy="91530"/>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Rectangle 240"/>
          <p:cNvSpPr/>
          <p:nvPr/>
        </p:nvSpPr>
        <p:spPr>
          <a:xfrm>
            <a:off x="4495137" y="5579760"/>
            <a:ext cx="1497738" cy="42734"/>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Rectangle 241"/>
          <p:cNvSpPr/>
          <p:nvPr/>
        </p:nvSpPr>
        <p:spPr>
          <a:xfrm>
            <a:off x="5947515" y="5674998"/>
            <a:ext cx="1010996" cy="77529"/>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Rectangle 242"/>
          <p:cNvSpPr/>
          <p:nvPr/>
        </p:nvSpPr>
        <p:spPr>
          <a:xfrm>
            <a:off x="7964653" y="5586204"/>
            <a:ext cx="721421" cy="171232"/>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Rectangle 243"/>
          <p:cNvSpPr/>
          <p:nvPr/>
        </p:nvSpPr>
        <p:spPr>
          <a:xfrm>
            <a:off x="7391051" y="5890385"/>
            <a:ext cx="326519" cy="172291"/>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Rectangle 244"/>
          <p:cNvSpPr/>
          <p:nvPr/>
        </p:nvSpPr>
        <p:spPr>
          <a:xfrm>
            <a:off x="3910613" y="5889893"/>
            <a:ext cx="563533" cy="172291"/>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Rectangle 245"/>
          <p:cNvSpPr/>
          <p:nvPr/>
        </p:nvSpPr>
        <p:spPr>
          <a:xfrm>
            <a:off x="4461566" y="5889893"/>
            <a:ext cx="1343940" cy="172291"/>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Rectangle 246"/>
          <p:cNvSpPr/>
          <p:nvPr/>
        </p:nvSpPr>
        <p:spPr>
          <a:xfrm>
            <a:off x="6148067" y="5889324"/>
            <a:ext cx="1244565" cy="172291"/>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Rectangle 247"/>
          <p:cNvSpPr/>
          <p:nvPr/>
        </p:nvSpPr>
        <p:spPr>
          <a:xfrm>
            <a:off x="5755308" y="5889892"/>
            <a:ext cx="1497738" cy="91530"/>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Rectangle 248"/>
          <p:cNvSpPr/>
          <p:nvPr/>
        </p:nvSpPr>
        <p:spPr>
          <a:xfrm>
            <a:off x="4459090" y="5889892"/>
            <a:ext cx="1497738" cy="42734"/>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Rectangle 249"/>
          <p:cNvSpPr/>
          <p:nvPr/>
        </p:nvSpPr>
        <p:spPr>
          <a:xfrm>
            <a:off x="5808365" y="5982404"/>
            <a:ext cx="1010996" cy="77529"/>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Rectangle 250"/>
          <p:cNvSpPr/>
          <p:nvPr/>
        </p:nvSpPr>
        <p:spPr>
          <a:xfrm>
            <a:off x="7716521" y="5890384"/>
            <a:ext cx="721421" cy="171232"/>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899861" y="5888264"/>
            <a:ext cx="4557610" cy="173351"/>
          </a:xfrm>
          <a:prstGeom prst="rect">
            <a:avLst/>
          </a:prstGeom>
          <a:solidFill>
            <a:schemeClr val="bg1">
              <a:lumMod val="85000"/>
              <a:alpha val="3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80" name="Content Placeholder 3"/>
          <p:cNvGraphicFramePr>
            <a:graphicFrameLocks/>
          </p:cNvGraphicFramePr>
          <p:nvPr>
            <p:extLst>
              <p:ext uri="{D42A27DB-BD31-4B8C-83A1-F6EECF244321}">
                <p14:modId xmlns:p14="http://schemas.microsoft.com/office/powerpoint/2010/main" val="3258581572"/>
              </p:ext>
            </p:extLst>
          </p:nvPr>
        </p:nvGraphicFramePr>
        <p:xfrm>
          <a:off x="1117551" y="6145311"/>
          <a:ext cx="8005110" cy="562928"/>
        </p:xfrm>
        <a:graphic>
          <a:graphicData uri="http://schemas.openxmlformats.org/drawingml/2006/table">
            <a:tbl>
              <a:tblPr firstRow="1" bandRow="1">
                <a:tableStyleId>{5C22544A-7EE6-4342-B048-85BDC9FD1C3A}</a:tableStyleId>
              </a:tblPr>
              <a:tblGrid>
                <a:gridCol w="1110332"/>
                <a:gridCol w="1011318"/>
                <a:gridCol w="1074722"/>
                <a:gridCol w="1139576"/>
                <a:gridCol w="982920"/>
                <a:gridCol w="1343121"/>
                <a:gridCol w="1343121"/>
              </a:tblGrid>
              <a:tr h="562928">
                <a:tc>
                  <a:txBody>
                    <a:bodyPr/>
                    <a:lstStyle/>
                    <a:p>
                      <a:pPr algn="ctr"/>
                      <a:r>
                        <a:rPr lang="en-US" sz="1000" dirty="0" smtClean="0">
                          <a:solidFill>
                            <a:schemeClr val="tx1"/>
                          </a:solidFill>
                          <a:latin typeface="Cambria"/>
                        </a:rPr>
                        <a:t>Initial Design</a:t>
                      </a:r>
                      <a:endParaRPr lang="en-US" sz="1000" dirty="0">
                        <a:solidFill>
                          <a:schemeClr val="tx1"/>
                        </a:solidFill>
                        <a:latin typeface="Cambria"/>
                      </a:endParaRPr>
                    </a:p>
                  </a:txBody>
                  <a:tcPr marL="99060" marR="99060">
                    <a:solidFill>
                      <a:schemeClr val="tx2">
                        <a:lumMod val="40000"/>
                        <a:lumOff val="60000"/>
                      </a:schemeClr>
                    </a:solidFill>
                  </a:tcPr>
                </a:tc>
                <a:tc>
                  <a:txBody>
                    <a:bodyPr/>
                    <a:lstStyle/>
                    <a:p>
                      <a:pPr algn="ctr"/>
                      <a:r>
                        <a:rPr lang="en-US" sz="1000" dirty="0" smtClean="0">
                          <a:solidFill>
                            <a:schemeClr val="tx1"/>
                          </a:solidFill>
                          <a:latin typeface="Cambria"/>
                        </a:rPr>
                        <a:t>Final Design</a:t>
                      </a:r>
                      <a:endParaRPr lang="en-US" sz="1000" dirty="0">
                        <a:solidFill>
                          <a:schemeClr val="tx1"/>
                        </a:solidFill>
                        <a:latin typeface="Cambria"/>
                      </a:endParaRPr>
                    </a:p>
                  </a:txBody>
                  <a:tcPr marL="99060" marR="99060">
                    <a:solidFill>
                      <a:srgbClr val="77933C"/>
                    </a:solidFill>
                  </a:tcPr>
                </a:tc>
                <a:tc>
                  <a:txBody>
                    <a:bodyPr/>
                    <a:lstStyle/>
                    <a:p>
                      <a:pPr algn="ctr"/>
                      <a:r>
                        <a:rPr lang="en-US" sz="1000" dirty="0" smtClean="0">
                          <a:solidFill>
                            <a:schemeClr val="tx1"/>
                          </a:solidFill>
                          <a:latin typeface="Cambria"/>
                        </a:rPr>
                        <a:t>Procurement &amp; Fabrication</a:t>
                      </a:r>
                      <a:endParaRPr lang="en-US" sz="1000" dirty="0">
                        <a:solidFill>
                          <a:schemeClr val="tx1"/>
                        </a:solidFill>
                        <a:latin typeface="Cambria"/>
                      </a:endParaRPr>
                    </a:p>
                  </a:txBody>
                  <a:tcPr marL="99060" marR="99060">
                    <a:solidFill>
                      <a:schemeClr val="accent4">
                        <a:lumMod val="60000"/>
                        <a:lumOff val="40000"/>
                      </a:schemeClr>
                    </a:solidFill>
                  </a:tcPr>
                </a:tc>
                <a:tc>
                  <a:txBody>
                    <a:bodyPr/>
                    <a:lstStyle/>
                    <a:p>
                      <a:pPr algn="ctr"/>
                      <a:r>
                        <a:rPr lang="en-US" sz="1000" dirty="0" smtClean="0">
                          <a:solidFill>
                            <a:schemeClr val="tx1"/>
                          </a:solidFill>
                          <a:latin typeface="Cambria"/>
                        </a:rPr>
                        <a:t>Construction</a:t>
                      </a:r>
                      <a:endParaRPr lang="en-US" sz="1000" dirty="0">
                        <a:solidFill>
                          <a:schemeClr val="tx1"/>
                        </a:solidFill>
                        <a:latin typeface="Cambria"/>
                      </a:endParaRPr>
                    </a:p>
                  </a:txBody>
                  <a:tcPr marL="99060" marR="99060">
                    <a:solidFill>
                      <a:schemeClr val="accent5">
                        <a:lumMod val="75000"/>
                      </a:schemeClr>
                    </a:solidFill>
                  </a:tcPr>
                </a:tc>
                <a:tc>
                  <a:txBody>
                    <a:bodyPr/>
                    <a:lstStyle/>
                    <a:p>
                      <a:pPr algn="ctr"/>
                      <a:r>
                        <a:rPr lang="en-US" sz="1000" dirty="0" smtClean="0">
                          <a:solidFill>
                            <a:schemeClr val="tx1"/>
                          </a:solidFill>
                          <a:latin typeface="Cambria"/>
                        </a:rPr>
                        <a:t>Installation</a:t>
                      </a:r>
                      <a:endParaRPr lang="en-US" sz="1000" dirty="0">
                        <a:solidFill>
                          <a:schemeClr val="tx1"/>
                        </a:solidFill>
                        <a:latin typeface="Cambria"/>
                      </a:endParaRPr>
                    </a:p>
                  </a:txBody>
                  <a:tcPr marL="99060" marR="99060">
                    <a:solidFill>
                      <a:schemeClr val="accent6">
                        <a:lumMod val="75000"/>
                      </a:schemeClr>
                    </a:solidFill>
                  </a:tcPr>
                </a:tc>
                <a:tc>
                  <a:txBody>
                    <a:bodyPr/>
                    <a:lstStyle/>
                    <a:p>
                      <a:pPr algn="ctr"/>
                      <a:r>
                        <a:rPr lang="en-US" sz="1000" dirty="0" smtClean="0">
                          <a:solidFill>
                            <a:schemeClr val="tx1"/>
                          </a:solidFill>
                          <a:latin typeface="Cambria"/>
                        </a:rPr>
                        <a:t>Cold Commissioning</a:t>
                      </a:r>
                      <a:endParaRPr lang="en-US" sz="1000" dirty="0">
                        <a:solidFill>
                          <a:schemeClr val="tx1"/>
                        </a:solidFill>
                        <a:latin typeface="Cambria"/>
                      </a:endParaRPr>
                    </a:p>
                  </a:txBody>
                  <a:tcPr marL="99060" marR="99060">
                    <a:solidFill>
                      <a:schemeClr val="bg2">
                        <a:lumMod val="50000"/>
                      </a:schemeClr>
                    </a:solidFill>
                  </a:tcPr>
                </a:tc>
                <a:tc>
                  <a:txBody>
                    <a:bodyPr/>
                    <a:lstStyle/>
                    <a:p>
                      <a:pPr algn="ctr"/>
                      <a:r>
                        <a:rPr lang="en-US" sz="1000" dirty="0" smtClean="0">
                          <a:solidFill>
                            <a:schemeClr val="tx1"/>
                          </a:solidFill>
                          <a:latin typeface="Cambria"/>
                        </a:rPr>
                        <a:t>Hot Commissioning</a:t>
                      </a:r>
                      <a:endParaRPr lang="en-US" sz="1000" dirty="0">
                        <a:solidFill>
                          <a:schemeClr val="tx1"/>
                        </a:solidFill>
                        <a:latin typeface="Cambria"/>
                      </a:endParaRPr>
                    </a:p>
                  </a:txBody>
                  <a:tcPr marL="99060" marR="99060">
                    <a:solidFill>
                      <a:srgbClr val="953735"/>
                    </a:solidFill>
                  </a:tcPr>
                </a:tc>
              </a:tr>
            </a:tbl>
          </a:graphicData>
        </a:graphic>
      </p:graphicFrame>
      <p:sp>
        <p:nvSpPr>
          <p:cNvPr id="6" name="Diamond 5"/>
          <p:cNvSpPr/>
          <p:nvPr/>
        </p:nvSpPr>
        <p:spPr>
          <a:xfrm>
            <a:off x="7646430" y="6129438"/>
            <a:ext cx="290091" cy="578803"/>
          </a:xfrm>
          <a:prstGeom prst="diamond">
            <a:avLst/>
          </a:prstGeom>
          <a:solidFill>
            <a:schemeClr val="tx1">
              <a:alpha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a:endParaRPr lang="en-US"/>
          </a:p>
        </p:txBody>
      </p:sp>
      <p:cxnSp>
        <p:nvCxnSpPr>
          <p:cNvPr id="5" name="Straight Connector 4"/>
          <p:cNvCxnSpPr/>
          <p:nvPr/>
        </p:nvCxnSpPr>
        <p:spPr>
          <a:xfrm>
            <a:off x="4328931" y="1052736"/>
            <a:ext cx="0" cy="49685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3922373" y="5226765"/>
            <a:ext cx="1213226" cy="338554"/>
          </a:xfrm>
          <a:prstGeom prst="rect">
            <a:avLst/>
          </a:prstGeom>
          <a:solidFill>
            <a:schemeClr val="bg1"/>
          </a:solidFill>
        </p:spPr>
        <p:txBody>
          <a:bodyPr wrap="none" rtlCol="0">
            <a:spAutoFit/>
          </a:bodyPr>
          <a:lstStyle/>
          <a:p>
            <a:r>
              <a:rPr lang="en-US" sz="1600" dirty="0" smtClean="0"/>
              <a:t>1</a:t>
            </a:r>
            <a:r>
              <a:rPr lang="en-US" sz="1600" baseline="30000" dirty="0" smtClean="0"/>
              <a:t>st</a:t>
            </a:r>
            <a:r>
              <a:rPr lang="en-US" sz="1600" dirty="0" smtClean="0"/>
              <a:t> Neutrons</a:t>
            </a:r>
            <a:endParaRPr lang="en-US" sz="1600" dirty="0"/>
          </a:p>
        </p:txBody>
      </p:sp>
      <p:sp>
        <p:nvSpPr>
          <p:cNvPr id="10" name="TextBox 9"/>
          <p:cNvSpPr txBox="1"/>
          <p:nvPr/>
        </p:nvSpPr>
        <p:spPr>
          <a:xfrm>
            <a:off x="272480" y="15032"/>
            <a:ext cx="4493538" cy="523220"/>
          </a:xfrm>
          <a:prstGeom prst="rect">
            <a:avLst/>
          </a:prstGeom>
          <a:noFill/>
        </p:spPr>
        <p:txBody>
          <a:bodyPr wrap="none" rtlCol="0">
            <a:spAutoFit/>
          </a:bodyPr>
          <a:lstStyle/>
          <a:p>
            <a:r>
              <a:rPr lang="en-US" sz="2800" dirty="0" smtClean="0"/>
              <a:t>Instrument projects overview</a:t>
            </a:r>
            <a:endParaRPr lang="en-US" sz="2800" dirty="0"/>
          </a:p>
        </p:txBody>
      </p:sp>
    </p:spTree>
    <p:extLst>
      <p:ext uri="{BB962C8B-B14F-4D97-AF65-F5344CB8AC3E}">
        <p14:creationId xmlns:p14="http://schemas.microsoft.com/office/powerpoint/2010/main" val="1775649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488" y="404664"/>
            <a:ext cx="6649560" cy="636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52009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Group 137"/>
          <p:cNvGrpSpPr/>
          <p:nvPr/>
        </p:nvGrpSpPr>
        <p:grpSpPr>
          <a:xfrm>
            <a:off x="6033120" y="1484784"/>
            <a:ext cx="3672408" cy="454070"/>
            <a:chOff x="5601072" y="836712"/>
            <a:chExt cx="3672408" cy="454070"/>
          </a:xfrm>
        </p:grpSpPr>
        <p:sp>
          <p:nvSpPr>
            <p:cNvPr id="148" name="Rectangle 147"/>
            <p:cNvSpPr/>
            <p:nvPr/>
          </p:nvSpPr>
          <p:spPr>
            <a:xfrm>
              <a:off x="5601072" y="836712"/>
              <a:ext cx="3672408" cy="45407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7" name="Group 136"/>
            <p:cNvGrpSpPr/>
            <p:nvPr/>
          </p:nvGrpSpPr>
          <p:grpSpPr>
            <a:xfrm>
              <a:off x="6321152" y="836712"/>
              <a:ext cx="2771967" cy="454070"/>
              <a:chOff x="6321152" y="548680"/>
              <a:chExt cx="2771967" cy="742102"/>
            </a:xfrm>
          </p:grpSpPr>
          <p:sp>
            <p:nvSpPr>
              <p:cNvPr id="149" name="Rectangle 148"/>
              <p:cNvSpPr/>
              <p:nvPr/>
            </p:nvSpPr>
            <p:spPr>
              <a:xfrm>
                <a:off x="6968313" y="548680"/>
                <a:ext cx="258424" cy="742102"/>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p:cNvSpPr/>
              <p:nvPr/>
            </p:nvSpPr>
            <p:spPr>
              <a:xfrm>
                <a:off x="6321152" y="548680"/>
                <a:ext cx="77527" cy="742102"/>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50"/>
              <p:cNvSpPr/>
              <p:nvPr/>
            </p:nvSpPr>
            <p:spPr>
              <a:xfrm>
                <a:off x="6768813" y="548680"/>
                <a:ext cx="64606" cy="742102"/>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51"/>
              <p:cNvSpPr/>
              <p:nvPr/>
            </p:nvSpPr>
            <p:spPr>
              <a:xfrm>
                <a:off x="6833419" y="548680"/>
                <a:ext cx="77527" cy="742102"/>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ectangle 152"/>
              <p:cNvSpPr/>
              <p:nvPr/>
            </p:nvSpPr>
            <p:spPr>
              <a:xfrm>
                <a:off x="7679737" y="548680"/>
                <a:ext cx="129212" cy="742102"/>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Rectangle 153"/>
              <p:cNvSpPr/>
              <p:nvPr/>
            </p:nvSpPr>
            <p:spPr>
              <a:xfrm>
                <a:off x="7883147" y="548680"/>
                <a:ext cx="258424" cy="742102"/>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Rectangle 154"/>
              <p:cNvSpPr/>
              <p:nvPr/>
            </p:nvSpPr>
            <p:spPr>
              <a:xfrm>
                <a:off x="8593512" y="548680"/>
                <a:ext cx="193818" cy="742102"/>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Rectangle 155"/>
              <p:cNvSpPr/>
              <p:nvPr/>
            </p:nvSpPr>
            <p:spPr>
              <a:xfrm>
                <a:off x="8834695" y="548680"/>
                <a:ext cx="258424" cy="742102"/>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aphicFrame>
        <p:nvGraphicFramePr>
          <p:cNvPr id="280" name="Content Placeholder 3"/>
          <p:cNvGraphicFramePr>
            <a:graphicFrameLocks/>
          </p:cNvGraphicFramePr>
          <p:nvPr>
            <p:extLst>
              <p:ext uri="{D42A27DB-BD31-4B8C-83A1-F6EECF244321}">
                <p14:modId xmlns:p14="http://schemas.microsoft.com/office/powerpoint/2010/main" val="662955685"/>
              </p:ext>
            </p:extLst>
          </p:nvPr>
        </p:nvGraphicFramePr>
        <p:xfrm>
          <a:off x="344488" y="6237312"/>
          <a:ext cx="9145015" cy="396240"/>
        </p:xfrm>
        <a:graphic>
          <a:graphicData uri="http://schemas.openxmlformats.org/drawingml/2006/table">
            <a:tbl>
              <a:tblPr firstRow="1" bandRow="1">
                <a:tableStyleId>{5C22544A-7EE6-4342-B048-85BDC9FD1C3A}</a:tableStyleId>
              </a:tblPr>
              <a:tblGrid>
                <a:gridCol w="1268440"/>
                <a:gridCol w="1155327"/>
                <a:gridCol w="1227759"/>
                <a:gridCol w="1301848"/>
                <a:gridCol w="1122885"/>
                <a:gridCol w="1534378"/>
                <a:gridCol w="1534378"/>
              </a:tblGrid>
              <a:tr h="380033">
                <a:tc>
                  <a:txBody>
                    <a:bodyPr/>
                    <a:lstStyle/>
                    <a:p>
                      <a:pPr algn="ctr"/>
                      <a:r>
                        <a:rPr lang="en-US" sz="1000" dirty="0" smtClean="0">
                          <a:solidFill>
                            <a:schemeClr val="tx1"/>
                          </a:solidFill>
                          <a:latin typeface="Cambria"/>
                        </a:rPr>
                        <a:t>Initial Design</a:t>
                      </a:r>
                      <a:endParaRPr lang="en-US" sz="1000" dirty="0">
                        <a:solidFill>
                          <a:schemeClr val="tx1"/>
                        </a:solidFill>
                        <a:latin typeface="Cambria"/>
                      </a:endParaRPr>
                    </a:p>
                  </a:txBody>
                  <a:tcPr marL="99060" marR="99060">
                    <a:solidFill>
                      <a:schemeClr val="tx2">
                        <a:lumMod val="40000"/>
                        <a:lumOff val="60000"/>
                      </a:schemeClr>
                    </a:solidFill>
                  </a:tcPr>
                </a:tc>
                <a:tc>
                  <a:txBody>
                    <a:bodyPr/>
                    <a:lstStyle/>
                    <a:p>
                      <a:pPr algn="ctr"/>
                      <a:r>
                        <a:rPr lang="en-US" sz="1000" dirty="0" smtClean="0">
                          <a:solidFill>
                            <a:schemeClr val="tx1"/>
                          </a:solidFill>
                          <a:latin typeface="Cambria"/>
                        </a:rPr>
                        <a:t>Final Design</a:t>
                      </a:r>
                      <a:endParaRPr lang="en-US" sz="1000" dirty="0">
                        <a:solidFill>
                          <a:schemeClr val="tx1"/>
                        </a:solidFill>
                        <a:latin typeface="Cambria"/>
                      </a:endParaRPr>
                    </a:p>
                  </a:txBody>
                  <a:tcPr marL="99060" marR="99060">
                    <a:solidFill>
                      <a:srgbClr val="77933C"/>
                    </a:solidFill>
                  </a:tcPr>
                </a:tc>
                <a:tc>
                  <a:txBody>
                    <a:bodyPr/>
                    <a:lstStyle/>
                    <a:p>
                      <a:pPr algn="ctr"/>
                      <a:r>
                        <a:rPr lang="en-US" sz="1000" dirty="0" smtClean="0">
                          <a:solidFill>
                            <a:schemeClr val="tx1"/>
                          </a:solidFill>
                          <a:latin typeface="Cambria"/>
                        </a:rPr>
                        <a:t>Procurement &amp; Fabrication</a:t>
                      </a:r>
                      <a:endParaRPr lang="en-US" sz="1000" dirty="0">
                        <a:solidFill>
                          <a:schemeClr val="tx1"/>
                        </a:solidFill>
                        <a:latin typeface="Cambria"/>
                      </a:endParaRPr>
                    </a:p>
                  </a:txBody>
                  <a:tcPr marL="99060" marR="99060">
                    <a:solidFill>
                      <a:schemeClr val="accent4">
                        <a:lumMod val="60000"/>
                        <a:lumOff val="40000"/>
                      </a:schemeClr>
                    </a:solidFill>
                  </a:tcPr>
                </a:tc>
                <a:tc>
                  <a:txBody>
                    <a:bodyPr/>
                    <a:lstStyle/>
                    <a:p>
                      <a:pPr algn="ctr"/>
                      <a:r>
                        <a:rPr lang="en-US" sz="1000" dirty="0" smtClean="0">
                          <a:solidFill>
                            <a:schemeClr val="tx1"/>
                          </a:solidFill>
                          <a:latin typeface="Cambria"/>
                        </a:rPr>
                        <a:t>Construction</a:t>
                      </a:r>
                      <a:endParaRPr lang="en-US" sz="1000" dirty="0">
                        <a:solidFill>
                          <a:schemeClr val="tx1"/>
                        </a:solidFill>
                        <a:latin typeface="Cambria"/>
                      </a:endParaRPr>
                    </a:p>
                  </a:txBody>
                  <a:tcPr marL="99060" marR="99060">
                    <a:solidFill>
                      <a:schemeClr val="accent5">
                        <a:lumMod val="75000"/>
                      </a:schemeClr>
                    </a:solidFill>
                  </a:tcPr>
                </a:tc>
                <a:tc>
                  <a:txBody>
                    <a:bodyPr/>
                    <a:lstStyle/>
                    <a:p>
                      <a:pPr algn="ctr"/>
                      <a:r>
                        <a:rPr lang="en-US" sz="1000" dirty="0" smtClean="0">
                          <a:solidFill>
                            <a:schemeClr val="tx1"/>
                          </a:solidFill>
                          <a:latin typeface="Cambria"/>
                        </a:rPr>
                        <a:t>Installation</a:t>
                      </a:r>
                      <a:endParaRPr lang="en-US" sz="1000" dirty="0">
                        <a:solidFill>
                          <a:schemeClr val="tx1"/>
                        </a:solidFill>
                        <a:latin typeface="Cambria"/>
                      </a:endParaRPr>
                    </a:p>
                  </a:txBody>
                  <a:tcPr marL="99060" marR="99060">
                    <a:solidFill>
                      <a:schemeClr val="accent6">
                        <a:lumMod val="75000"/>
                      </a:schemeClr>
                    </a:solidFill>
                  </a:tcPr>
                </a:tc>
                <a:tc>
                  <a:txBody>
                    <a:bodyPr/>
                    <a:lstStyle/>
                    <a:p>
                      <a:pPr algn="ctr"/>
                      <a:r>
                        <a:rPr lang="en-US" sz="1000" dirty="0" smtClean="0">
                          <a:solidFill>
                            <a:schemeClr val="tx1"/>
                          </a:solidFill>
                          <a:latin typeface="Cambria"/>
                        </a:rPr>
                        <a:t>Cold Commissioning</a:t>
                      </a:r>
                      <a:endParaRPr lang="en-US" sz="1000" dirty="0">
                        <a:solidFill>
                          <a:schemeClr val="tx1"/>
                        </a:solidFill>
                        <a:latin typeface="Cambria"/>
                      </a:endParaRPr>
                    </a:p>
                  </a:txBody>
                  <a:tcPr marL="99060" marR="99060">
                    <a:solidFill>
                      <a:schemeClr val="bg2">
                        <a:lumMod val="50000"/>
                      </a:schemeClr>
                    </a:solidFill>
                  </a:tcPr>
                </a:tc>
                <a:tc>
                  <a:txBody>
                    <a:bodyPr/>
                    <a:lstStyle/>
                    <a:p>
                      <a:pPr algn="ctr"/>
                      <a:r>
                        <a:rPr lang="en-US" sz="1000" dirty="0" smtClean="0">
                          <a:solidFill>
                            <a:schemeClr val="tx1"/>
                          </a:solidFill>
                          <a:latin typeface="Cambria"/>
                        </a:rPr>
                        <a:t>Hot Commissioning</a:t>
                      </a:r>
                      <a:endParaRPr lang="en-US" sz="1000" dirty="0">
                        <a:solidFill>
                          <a:schemeClr val="tx1"/>
                        </a:solidFill>
                        <a:latin typeface="Cambria"/>
                      </a:endParaRPr>
                    </a:p>
                  </a:txBody>
                  <a:tcPr marL="99060" marR="99060">
                    <a:solidFill>
                      <a:srgbClr val="953735"/>
                    </a:solidFill>
                  </a:tcPr>
                </a:tc>
              </a:tr>
            </a:tbl>
          </a:graphicData>
        </a:graphic>
      </p:graphicFrame>
      <p:sp>
        <p:nvSpPr>
          <p:cNvPr id="6" name="Diamond 5"/>
          <p:cNvSpPr/>
          <p:nvPr/>
        </p:nvSpPr>
        <p:spPr>
          <a:xfrm>
            <a:off x="7833320" y="6021288"/>
            <a:ext cx="290091" cy="578803"/>
          </a:xfrm>
          <a:prstGeom prst="diamond">
            <a:avLst/>
          </a:prstGeom>
          <a:solidFill>
            <a:schemeClr val="tx1">
              <a:alpha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a:endParaRPr lang="en-US"/>
          </a:p>
        </p:txBody>
      </p:sp>
      <p:sp>
        <p:nvSpPr>
          <p:cNvPr id="8" name="TextBox 7"/>
          <p:cNvSpPr txBox="1"/>
          <p:nvPr/>
        </p:nvSpPr>
        <p:spPr>
          <a:xfrm rot="16200000">
            <a:off x="6171848" y="5306496"/>
            <a:ext cx="1213226" cy="338554"/>
          </a:xfrm>
          <a:prstGeom prst="rect">
            <a:avLst/>
          </a:prstGeom>
          <a:solidFill>
            <a:schemeClr val="bg1"/>
          </a:solidFill>
          <a:ln>
            <a:solidFill>
              <a:srgbClr val="000000"/>
            </a:solidFill>
          </a:ln>
        </p:spPr>
        <p:txBody>
          <a:bodyPr wrap="none" rtlCol="0">
            <a:spAutoFit/>
          </a:bodyPr>
          <a:lstStyle/>
          <a:p>
            <a:r>
              <a:rPr lang="en-US" sz="1600" dirty="0" smtClean="0"/>
              <a:t>1</a:t>
            </a:r>
            <a:r>
              <a:rPr lang="en-US" sz="1600" baseline="30000" dirty="0" smtClean="0"/>
              <a:t>st</a:t>
            </a:r>
            <a:r>
              <a:rPr lang="en-US" sz="1600" dirty="0" smtClean="0"/>
              <a:t> Neutrons</a:t>
            </a:r>
            <a:endParaRPr lang="en-US" sz="1600" dirty="0"/>
          </a:p>
        </p:txBody>
      </p:sp>
      <p:sp>
        <p:nvSpPr>
          <p:cNvPr id="254" name="TextBox 253"/>
          <p:cNvSpPr txBox="1"/>
          <p:nvPr/>
        </p:nvSpPr>
        <p:spPr>
          <a:xfrm>
            <a:off x="5313040" y="5517232"/>
            <a:ext cx="1152128" cy="584776"/>
          </a:xfrm>
          <a:prstGeom prst="rect">
            <a:avLst/>
          </a:prstGeom>
          <a:solidFill>
            <a:schemeClr val="bg1"/>
          </a:solidFill>
          <a:ln>
            <a:solidFill>
              <a:srgbClr val="000000"/>
            </a:solidFill>
          </a:ln>
        </p:spPr>
        <p:txBody>
          <a:bodyPr wrap="square" rtlCol="0">
            <a:spAutoFit/>
          </a:bodyPr>
          <a:lstStyle/>
          <a:p>
            <a:pPr algn="ctr"/>
            <a:r>
              <a:rPr lang="en-US" sz="1600" dirty="0" smtClean="0"/>
              <a:t>On site Installation</a:t>
            </a:r>
            <a:endParaRPr lang="en-US" sz="1600" dirty="0"/>
          </a:p>
        </p:txBody>
      </p:sp>
      <p:sp>
        <p:nvSpPr>
          <p:cNvPr id="256" name="TextBox 255"/>
          <p:cNvSpPr txBox="1"/>
          <p:nvPr/>
        </p:nvSpPr>
        <p:spPr>
          <a:xfrm>
            <a:off x="3656856" y="5013176"/>
            <a:ext cx="1722472" cy="584776"/>
          </a:xfrm>
          <a:prstGeom prst="rect">
            <a:avLst/>
          </a:prstGeom>
          <a:solidFill>
            <a:schemeClr val="bg1"/>
          </a:solidFill>
          <a:ln>
            <a:solidFill>
              <a:schemeClr val="tx1"/>
            </a:solidFill>
          </a:ln>
        </p:spPr>
        <p:txBody>
          <a:bodyPr wrap="square" rtlCol="0">
            <a:spAutoFit/>
          </a:bodyPr>
          <a:lstStyle/>
          <a:p>
            <a:pPr algn="ctr"/>
            <a:r>
              <a:rPr lang="en-US" sz="1600" dirty="0" smtClean="0"/>
              <a:t>Delivery, Integration &amp; Test</a:t>
            </a:r>
            <a:endParaRPr lang="en-US" sz="1600" dirty="0"/>
          </a:p>
        </p:txBody>
      </p:sp>
      <p:sp>
        <p:nvSpPr>
          <p:cNvPr id="385" name="TextBox 384"/>
          <p:cNvSpPr txBox="1"/>
          <p:nvPr/>
        </p:nvSpPr>
        <p:spPr>
          <a:xfrm>
            <a:off x="2648744" y="5805264"/>
            <a:ext cx="1368152" cy="338554"/>
          </a:xfrm>
          <a:prstGeom prst="rect">
            <a:avLst/>
          </a:prstGeom>
          <a:solidFill>
            <a:schemeClr val="bg1"/>
          </a:solidFill>
          <a:ln>
            <a:solidFill>
              <a:srgbClr val="000000"/>
            </a:solidFill>
          </a:ln>
        </p:spPr>
        <p:txBody>
          <a:bodyPr wrap="square" rtlCol="0">
            <a:spAutoFit/>
          </a:bodyPr>
          <a:lstStyle/>
          <a:p>
            <a:pPr algn="ctr"/>
            <a:r>
              <a:rPr lang="en-US" sz="1600" dirty="0" smtClean="0"/>
              <a:t>Procurement</a:t>
            </a:r>
            <a:endParaRPr lang="en-US" sz="1600" dirty="0"/>
          </a:p>
        </p:txBody>
      </p:sp>
      <p:sp>
        <p:nvSpPr>
          <p:cNvPr id="396" name="TextBox 395"/>
          <p:cNvSpPr txBox="1"/>
          <p:nvPr/>
        </p:nvSpPr>
        <p:spPr>
          <a:xfrm>
            <a:off x="1640632" y="5013176"/>
            <a:ext cx="1296144" cy="338554"/>
          </a:xfrm>
          <a:prstGeom prst="rect">
            <a:avLst/>
          </a:prstGeom>
          <a:solidFill>
            <a:schemeClr val="bg1"/>
          </a:solidFill>
          <a:ln>
            <a:solidFill>
              <a:srgbClr val="000000"/>
            </a:solidFill>
          </a:ln>
        </p:spPr>
        <p:txBody>
          <a:bodyPr wrap="square" rtlCol="0">
            <a:spAutoFit/>
          </a:bodyPr>
          <a:lstStyle/>
          <a:p>
            <a:pPr algn="ctr"/>
            <a:r>
              <a:rPr lang="en-US" sz="1600" dirty="0"/>
              <a:t>D</a:t>
            </a:r>
            <a:r>
              <a:rPr lang="en-US" sz="1600" dirty="0" smtClean="0"/>
              <a:t>evelopment</a:t>
            </a:r>
            <a:endParaRPr lang="en-US" sz="1600" dirty="0"/>
          </a:p>
        </p:txBody>
      </p:sp>
      <p:grpSp>
        <p:nvGrpSpPr>
          <p:cNvPr id="203" name="Group 202"/>
          <p:cNvGrpSpPr/>
          <p:nvPr/>
        </p:nvGrpSpPr>
        <p:grpSpPr>
          <a:xfrm>
            <a:off x="776536" y="2131013"/>
            <a:ext cx="6033413" cy="663923"/>
            <a:chOff x="2311400" y="1803400"/>
            <a:chExt cx="3513899" cy="105400"/>
          </a:xfrm>
          <a:effectLst/>
        </p:grpSpPr>
        <p:grpSp>
          <p:nvGrpSpPr>
            <p:cNvPr id="204" name="Group 203"/>
            <p:cNvGrpSpPr/>
            <p:nvPr/>
          </p:nvGrpSpPr>
          <p:grpSpPr>
            <a:xfrm>
              <a:off x="2311400" y="1803400"/>
              <a:ext cx="3513899" cy="105400"/>
              <a:chOff x="2311400" y="1803400"/>
              <a:chExt cx="3513899" cy="105400"/>
            </a:xfrm>
          </p:grpSpPr>
          <p:grpSp>
            <p:nvGrpSpPr>
              <p:cNvPr id="206" name="Group 205"/>
              <p:cNvGrpSpPr/>
              <p:nvPr/>
            </p:nvGrpSpPr>
            <p:grpSpPr>
              <a:xfrm>
                <a:off x="2311400" y="1803400"/>
                <a:ext cx="3513899" cy="105400"/>
                <a:chOff x="2311400" y="1803400"/>
                <a:chExt cx="3513899" cy="105400"/>
              </a:xfrm>
            </p:grpSpPr>
            <p:sp>
              <p:nvSpPr>
                <p:cNvPr id="208" name="Rectangle 207"/>
                <p:cNvSpPr/>
                <p:nvPr/>
              </p:nvSpPr>
              <p:spPr>
                <a:xfrm>
                  <a:off x="5533200" y="1807200"/>
                  <a:ext cx="292099" cy="101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9" name="Group 208"/>
                <p:cNvGrpSpPr/>
                <p:nvPr/>
              </p:nvGrpSpPr>
              <p:grpSpPr>
                <a:xfrm>
                  <a:off x="2311400" y="1803400"/>
                  <a:ext cx="3223213" cy="104775"/>
                  <a:chOff x="2311400" y="1803400"/>
                  <a:chExt cx="3223213" cy="104775"/>
                </a:xfrm>
              </p:grpSpPr>
              <p:sp>
                <p:nvSpPr>
                  <p:cNvPr id="210" name="Rectangle 209"/>
                  <p:cNvSpPr/>
                  <p:nvPr/>
                </p:nvSpPr>
                <p:spPr>
                  <a:xfrm>
                    <a:off x="2311400" y="1803400"/>
                    <a:ext cx="601133" cy="1016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Rectangle 210"/>
                  <p:cNvSpPr/>
                  <p:nvPr/>
                </p:nvSpPr>
                <p:spPr>
                  <a:xfrm>
                    <a:off x="2912533" y="1803400"/>
                    <a:ext cx="1202266" cy="101600"/>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Rectangle 211"/>
                  <p:cNvSpPr/>
                  <p:nvPr/>
                </p:nvSpPr>
                <p:spPr>
                  <a:xfrm>
                    <a:off x="4421247" y="1806575"/>
                    <a:ext cx="1113366" cy="101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Rectangle 212"/>
                  <p:cNvSpPr/>
                  <p:nvPr/>
                </p:nvSpPr>
                <p:spPr>
                  <a:xfrm>
                    <a:off x="4114800" y="1803400"/>
                    <a:ext cx="1339851" cy="539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07" name="Rectangle 206"/>
              <p:cNvSpPr/>
              <p:nvPr/>
            </p:nvSpPr>
            <p:spPr>
              <a:xfrm>
                <a:off x="2912533" y="1803400"/>
                <a:ext cx="1339851" cy="25200"/>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5" name="Rectangle 204"/>
            <p:cNvSpPr/>
            <p:nvPr/>
          </p:nvSpPr>
          <p:spPr>
            <a:xfrm>
              <a:off x="4118956" y="1857375"/>
              <a:ext cx="904420" cy="45719"/>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1" name="Rectangle 280"/>
          <p:cNvSpPr/>
          <p:nvPr/>
        </p:nvSpPr>
        <p:spPr>
          <a:xfrm>
            <a:off x="6776024" y="2138878"/>
            <a:ext cx="2950846" cy="63998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1" name="Group 180"/>
          <p:cNvGrpSpPr/>
          <p:nvPr/>
        </p:nvGrpSpPr>
        <p:grpSpPr>
          <a:xfrm>
            <a:off x="776536" y="3197317"/>
            <a:ext cx="6033413" cy="663923"/>
            <a:chOff x="2311400" y="1803400"/>
            <a:chExt cx="3513899" cy="105400"/>
          </a:xfrm>
          <a:effectLst/>
        </p:grpSpPr>
        <p:grpSp>
          <p:nvGrpSpPr>
            <p:cNvPr id="182" name="Group 181"/>
            <p:cNvGrpSpPr/>
            <p:nvPr/>
          </p:nvGrpSpPr>
          <p:grpSpPr>
            <a:xfrm>
              <a:off x="2311400" y="1803400"/>
              <a:ext cx="3513899" cy="105400"/>
              <a:chOff x="2311400" y="1803400"/>
              <a:chExt cx="3513899" cy="105400"/>
            </a:xfrm>
          </p:grpSpPr>
          <p:grpSp>
            <p:nvGrpSpPr>
              <p:cNvPr id="184" name="Group 183"/>
              <p:cNvGrpSpPr/>
              <p:nvPr/>
            </p:nvGrpSpPr>
            <p:grpSpPr>
              <a:xfrm>
                <a:off x="2311400" y="1803400"/>
                <a:ext cx="3513899" cy="105400"/>
                <a:chOff x="2311400" y="1803400"/>
                <a:chExt cx="3513899" cy="105400"/>
              </a:xfrm>
            </p:grpSpPr>
            <p:sp>
              <p:nvSpPr>
                <p:cNvPr id="186" name="Rectangle 185"/>
                <p:cNvSpPr/>
                <p:nvPr/>
              </p:nvSpPr>
              <p:spPr>
                <a:xfrm>
                  <a:off x="5533200" y="1807200"/>
                  <a:ext cx="292099" cy="101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7" name="Group 186"/>
                <p:cNvGrpSpPr/>
                <p:nvPr/>
              </p:nvGrpSpPr>
              <p:grpSpPr>
                <a:xfrm>
                  <a:off x="2311400" y="1803400"/>
                  <a:ext cx="3223213" cy="104775"/>
                  <a:chOff x="2311400" y="1803400"/>
                  <a:chExt cx="3223213" cy="104775"/>
                </a:xfrm>
              </p:grpSpPr>
              <p:sp>
                <p:nvSpPr>
                  <p:cNvPr id="188" name="Rectangle 187"/>
                  <p:cNvSpPr/>
                  <p:nvPr/>
                </p:nvSpPr>
                <p:spPr>
                  <a:xfrm>
                    <a:off x="2311400" y="1803400"/>
                    <a:ext cx="601133" cy="1016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Rectangle 188"/>
                  <p:cNvSpPr/>
                  <p:nvPr/>
                </p:nvSpPr>
                <p:spPr>
                  <a:xfrm>
                    <a:off x="2912533" y="1803400"/>
                    <a:ext cx="1202266" cy="101600"/>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Rectangle 189"/>
                  <p:cNvSpPr/>
                  <p:nvPr/>
                </p:nvSpPr>
                <p:spPr>
                  <a:xfrm>
                    <a:off x="4421247" y="1806575"/>
                    <a:ext cx="1113366" cy="101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Rectangle 190"/>
                  <p:cNvSpPr/>
                  <p:nvPr/>
                </p:nvSpPr>
                <p:spPr>
                  <a:xfrm>
                    <a:off x="4114800" y="1803400"/>
                    <a:ext cx="1339851" cy="539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85" name="Rectangle 184"/>
              <p:cNvSpPr/>
              <p:nvPr/>
            </p:nvSpPr>
            <p:spPr>
              <a:xfrm>
                <a:off x="2912533" y="1803400"/>
                <a:ext cx="1339851" cy="25200"/>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3" name="Rectangle 182"/>
            <p:cNvSpPr/>
            <p:nvPr/>
          </p:nvSpPr>
          <p:spPr>
            <a:xfrm>
              <a:off x="4114799" y="1857375"/>
              <a:ext cx="904420" cy="45719"/>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2" name="Rectangle 281"/>
          <p:cNvSpPr/>
          <p:nvPr/>
        </p:nvSpPr>
        <p:spPr>
          <a:xfrm>
            <a:off x="6754009" y="3217318"/>
            <a:ext cx="2950846" cy="63998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2" name="Group 191"/>
          <p:cNvGrpSpPr/>
          <p:nvPr/>
        </p:nvGrpSpPr>
        <p:grpSpPr>
          <a:xfrm>
            <a:off x="776536" y="4137809"/>
            <a:ext cx="6033413" cy="663923"/>
            <a:chOff x="2311400" y="1803400"/>
            <a:chExt cx="3513899" cy="105400"/>
          </a:xfrm>
          <a:effectLst/>
        </p:grpSpPr>
        <p:grpSp>
          <p:nvGrpSpPr>
            <p:cNvPr id="193" name="Group 192"/>
            <p:cNvGrpSpPr/>
            <p:nvPr/>
          </p:nvGrpSpPr>
          <p:grpSpPr>
            <a:xfrm>
              <a:off x="2311400" y="1803400"/>
              <a:ext cx="3513899" cy="105400"/>
              <a:chOff x="2311400" y="1803400"/>
              <a:chExt cx="3513899" cy="105400"/>
            </a:xfrm>
          </p:grpSpPr>
          <p:grpSp>
            <p:nvGrpSpPr>
              <p:cNvPr id="195" name="Group 194"/>
              <p:cNvGrpSpPr/>
              <p:nvPr/>
            </p:nvGrpSpPr>
            <p:grpSpPr>
              <a:xfrm>
                <a:off x="2311400" y="1803400"/>
                <a:ext cx="3513899" cy="105400"/>
                <a:chOff x="2311400" y="1803400"/>
                <a:chExt cx="3513899" cy="105400"/>
              </a:xfrm>
            </p:grpSpPr>
            <p:sp>
              <p:nvSpPr>
                <p:cNvPr id="197" name="Rectangle 196"/>
                <p:cNvSpPr/>
                <p:nvPr/>
              </p:nvSpPr>
              <p:spPr>
                <a:xfrm>
                  <a:off x="5533200" y="1807200"/>
                  <a:ext cx="292099" cy="101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8" name="Group 197"/>
                <p:cNvGrpSpPr/>
                <p:nvPr/>
              </p:nvGrpSpPr>
              <p:grpSpPr>
                <a:xfrm>
                  <a:off x="2311400" y="1803400"/>
                  <a:ext cx="3223213" cy="104775"/>
                  <a:chOff x="2311400" y="1803400"/>
                  <a:chExt cx="3223213" cy="104775"/>
                </a:xfrm>
              </p:grpSpPr>
              <p:sp>
                <p:nvSpPr>
                  <p:cNvPr id="199" name="Rectangle 198"/>
                  <p:cNvSpPr/>
                  <p:nvPr/>
                </p:nvSpPr>
                <p:spPr>
                  <a:xfrm>
                    <a:off x="2311400" y="1803400"/>
                    <a:ext cx="601133" cy="1016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Rectangle 199"/>
                  <p:cNvSpPr/>
                  <p:nvPr/>
                </p:nvSpPr>
                <p:spPr>
                  <a:xfrm>
                    <a:off x="2912533" y="1803400"/>
                    <a:ext cx="1202266" cy="101600"/>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Rectangle 200"/>
                  <p:cNvSpPr/>
                  <p:nvPr/>
                </p:nvSpPr>
                <p:spPr>
                  <a:xfrm>
                    <a:off x="4421247" y="1806575"/>
                    <a:ext cx="1113366" cy="101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ectangle 201"/>
                  <p:cNvSpPr/>
                  <p:nvPr/>
                </p:nvSpPr>
                <p:spPr>
                  <a:xfrm>
                    <a:off x="4114800" y="1803400"/>
                    <a:ext cx="1339851" cy="539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96" name="Rectangle 195"/>
              <p:cNvSpPr/>
              <p:nvPr/>
            </p:nvSpPr>
            <p:spPr>
              <a:xfrm>
                <a:off x="2912533" y="1803400"/>
                <a:ext cx="1339851" cy="25200"/>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4" name="Rectangle 193"/>
            <p:cNvSpPr/>
            <p:nvPr/>
          </p:nvSpPr>
          <p:spPr>
            <a:xfrm>
              <a:off x="4121580" y="1857375"/>
              <a:ext cx="904420" cy="50716"/>
            </a:xfrm>
            <a:prstGeom prst="rect">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3" name="Rectangle 282"/>
          <p:cNvSpPr/>
          <p:nvPr/>
        </p:nvSpPr>
        <p:spPr>
          <a:xfrm>
            <a:off x="6754009" y="4157811"/>
            <a:ext cx="2950846" cy="63998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6-Point Star 257"/>
          <p:cNvSpPr/>
          <p:nvPr/>
        </p:nvSpPr>
        <p:spPr>
          <a:xfrm>
            <a:off x="4808984" y="3534306"/>
            <a:ext cx="276028" cy="280659"/>
          </a:xfrm>
          <a:prstGeom prst="star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6-Point Star 258"/>
          <p:cNvSpPr/>
          <p:nvPr/>
        </p:nvSpPr>
        <p:spPr>
          <a:xfrm>
            <a:off x="3944888" y="2481836"/>
            <a:ext cx="276028" cy="280659"/>
          </a:xfrm>
          <a:prstGeom prst="star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6-Point Star 261"/>
          <p:cNvSpPr/>
          <p:nvPr/>
        </p:nvSpPr>
        <p:spPr>
          <a:xfrm>
            <a:off x="5457056" y="2481836"/>
            <a:ext cx="276028" cy="280659"/>
          </a:xfrm>
          <a:prstGeom prst="star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4" name="6-Point Star 383"/>
          <p:cNvSpPr/>
          <p:nvPr/>
        </p:nvSpPr>
        <p:spPr>
          <a:xfrm>
            <a:off x="4376936" y="4446446"/>
            <a:ext cx="276028" cy="280659"/>
          </a:xfrm>
          <a:prstGeom prst="star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7" name="6-Point Star 386"/>
          <p:cNvSpPr/>
          <p:nvPr/>
        </p:nvSpPr>
        <p:spPr>
          <a:xfrm>
            <a:off x="3368824" y="3183482"/>
            <a:ext cx="276028" cy="280659"/>
          </a:xfrm>
          <a:prstGeom prst="star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8" name="6-Point Star 387"/>
          <p:cNvSpPr/>
          <p:nvPr/>
        </p:nvSpPr>
        <p:spPr>
          <a:xfrm>
            <a:off x="3152800" y="2060848"/>
            <a:ext cx="276028" cy="280659"/>
          </a:xfrm>
          <a:prstGeom prst="star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1" name="6-Point Star 390"/>
          <p:cNvSpPr/>
          <p:nvPr/>
        </p:nvSpPr>
        <p:spPr>
          <a:xfrm>
            <a:off x="2936776" y="4095623"/>
            <a:ext cx="276028" cy="280659"/>
          </a:xfrm>
          <a:prstGeom prst="star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2" name="6-Point Star 391"/>
          <p:cNvSpPr/>
          <p:nvPr/>
        </p:nvSpPr>
        <p:spPr>
          <a:xfrm>
            <a:off x="1928664" y="2060848"/>
            <a:ext cx="276028" cy="280659"/>
          </a:xfrm>
          <a:prstGeom prst="star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3" name="Straight Connector 392"/>
          <p:cNvCxnSpPr/>
          <p:nvPr/>
        </p:nvCxnSpPr>
        <p:spPr>
          <a:xfrm>
            <a:off x="2072680" y="2201177"/>
            <a:ext cx="1224136"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94" name="6-Point Star 393"/>
          <p:cNvSpPr/>
          <p:nvPr/>
        </p:nvSpPr>
        <p:spPr>
          <a:xfrm>
            <a:off x="2360712" y="4095623"/>
            <a:ext cx="276028" cy="280659"/>
          </a:xfrm>
          <a:prstGeom prst="star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5" name="Straight Connector 394"/>
          <p:cNvCxnSpPr/>
          <p:nvPr/>
        </p:nvCxnSpPr>
        <p:spPr>
          <a:xfrm>
            <a:off x="2576736" y="4235952"/>
            <a:ext cx="512440" cy="8169"/>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97" name="6-Point Star 396"/>
          <p:cNvSpPr/>
          <p:nvPr/>
        </p:nvSpPr>
        <p:spPr>
          <a:xfrm>
            <a:off x="6969224" y="3393976"/>
            <a:ext cx="276028" cy="280659"/>
          </a:xfrm>
          <a:prstGeom prst="star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8" name="6-Point Star 397"/>
          <p:cNvSpPr/>
          <p:nvPr/>
        </p:nvSpPr>
        <p:spPr>
          <a:xfrm>
            <a:off x="7257256" y="2271342"/>
            <a:ext cx="276028" cy="280659"/>
          </a:xfrm>
          <a:prstGeom prst="star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 name="6-Point Star 398"/>
          <p:cNvSpPr/>
          <p:nvPr/>
        </p:nvSpPr>
        <p:spPr>
          <a:xfrm>
            <a:off x="7689304" y="4306117"/>
            <a:ext cx="276028" cy="280659"/>
          </a:xfrm>
          <a:prstGeom prst="star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0" name="6-Point Star 399"/>
          <p:cNvSpPr/>
          <p:nvPr/>
        </p:nvSpPr>
        <p:spPr>
          <a:xfrm>
            <a:off x="8769424" y="2271342"/>
            <a:ext cx="276028" cy="280659"/>
          </a:xfrm>
          <a:prstGeom prst="star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1" name="6-Point Star 400"/>
          <p:cNvSpPr/>
          <p:nvPr/>
        </p:nvSpPr>
        <p:spPr>
          <a:xfrm>
            <a:off x="6897216" y="2271342"/>
            <a:ext cx="276028" cy="280659"/>
          </a:xfrm>
          <a:prstGeom prst="star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2" name="6-Point Star 401"/>
          <p:cNvSpPr/>
          <p:nvPr/>
        </p:nvSpPr>
        <p:spPr>
          <a:xfrm>
            <a:off x="9057456" y="4306117"/>
            <a:ext cx="276028" cy="280659"/>
          </a:xfrm>
          <a:prstGeom prst="star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3" name="TextBox 402"/>
          <p:cNvSpPr txBox="1"/>
          <p:nvPr/>
        </p:nvSpPr>
        <p:spPr>
          <a:xfrm>
            <a:off x="7473280" y="5517232"/>
            <a:ext cx="1656184" cy="584776"/>
          </a:xfrm>
          <a:prstGeom prst="rect">
            <a:avLst/>
          </a:prstGeom>
          <a:solidFill>
            <a:schemeClr val="bg1"/>
          </a:solidFill>
          <a:ln>
            <a:solidFill>
              <a:srgbClr val="000000"/>
            </a:solidFill>
          </a:ln>
        </p:spPr>
        <p:txBody>
          <a:bodyPr wrap="square" rtlCol="0">
            <a:spAutoFit/>
          </a:bodyPr>
          <a:lstStyle/>
          <a:p>
            <a:pPr algn="ctr"/>
            <a:r>
              <a:rPr lang="en-US" sz="1600" dirty="0" smtClean="0"/>
              <a:t>Commissioning Interventions</a:t>
            </a:r>
            <a:endParaRPr lang="en-US" sz="1600" dirty="0"/>
          </a:p>
        </p:txBody>
      </p:sp>
      <p:graphicFrame>
        <p:nvGraphicFramePr>
          <p:cNvPr id="31" name="Table 30"/>
          <p:cNvGraphicFramePr>
            <a:graphicFrameLocks noGrp="1"/>
          </p:cNvGraphicFramePr>
          <p:nvPr>
            <p:extLst>
              <p:ext uri="{D42A27DB-BD31-4B8C-83A1-F6EECF244321}">
                <p14:modId xmlns:p14="http://schemas.microsoft.com/office/powerpoint/2010/main" val="1220749408"/>
              </p:ext>
            </p:extLst>
          </p:nvPr>
        </p:nvGraphicFramePr>
        <p:xfrm>
          <a:off x="6249144" y="1124744"/>
          <a:ext cx="3240360" cy="335280"/>
        </p:xfrm>
        <a:graphic>
          <a:graphicData uri="http://schemas.openxmlformats.org/drawingml/2006/table">
            <a:tbl>
              <a:tblPr firstRow="1" bandRow="1">
                <a:tableStyleId>{5C22544A-7EE6-4342-B048-85BDC9FD1C3A}</a:tableStyleId>
              </a:tblPr>
              <a:tblGrid>
                <a:gridCol w="470632"/>
                <a:gridCol w="470632"/>
                <a:gridCol w="470632"/>
                <a:gridCol w="470632"/>
                <a:gridCol w="470632"/>
                <a:gridCol w="470632"/>
                <a:gridCol w="416568"/>
              </a:tblGrid>
              <a:tr h="276002">
                <a:tc gridSpan="6">
                  <a:txBody>
                    <a:bodyPr/>
                    <a:lstStyle/>
                    <a:p>
                      <a:pPr algn="r"/>
                      <a:r>
                        <a:rPr lang="en-US" sz="1600" dirty="0" smtClean="0">
                          <a:solidFill>
                            <a:schemeClr val="tx1"/>
                          </a:solidFill>
                          <a:latin typeface="Cambria"/>
                          <a:cs typeface="Cambria"/>
                        </a:rPr>
                        <a:t>Target Operations Schedule</a:t>
                      </a: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sz="1000" dirty="0">
                        <a:solidFill>
                          <a:schemeClr val="tx1"/>
                        </a:solidFill>
                        <a:latin typeface="Cambria"/>
                        <a:cs typeface="Cambria"/>
                      </a:endParaRPr>
                    </a:p>
                  </a:txBody>
                  <a:tcPr>
                    <a:noFill/>
                  </a:tcPr>
                </a:tc>
                <a:tc hMerge="1">
                  <a:txBody>
                    <a:bodyPr/>
                    <a:lstStyle/>
                    <a:p>
                      <a:endParaRPr lang="en-US" sz="1000" dirty="0">
                        <a:solidFill>
                          <a:schemeClr val="tx1"/>
                        </a:solidFill>
                        <a:latin typeface="Cambria"/>
                        <a:cs typeface="Cambria"/>
                      </a:endParaRPr>
                    </a:p>
                  </a:txBody>
                  <a:tcPr>
                    <a:noFill/>
                  </a:tcPr>
                </a:tc>
                <a:tc hMerge="1">
                  <a:txBody>
                    <a:bodyPr/>
                    <a:lstStyle/>
                    <a:p>
                      <a:endParaRPr lang="en-US" sz="1000" dirty="0">
                        <a:solidFill>
                          <a:schemeClr val="tx1"/>
                        </a:solidFill>
                        <a:latin typeface="Cambria"/>
                        <a:cs typeface="Cambria"/>
                      </a:endParaRPr>
                    </a:p>
                  </a:txBody>
                  <a:tcPr>
                    <a:noFill/>
                  </a:tcPr>
                </a:tc>
                <a:tc hMerge="1">
                  <a:txBody>
                    <a:bodyPr/>
                    <a:lstStyle/>
                    <a:p>
                      <a:endParaRPr lang="en-US" sz="1000" dirty="0">
                        <a:solidFill>
                          <a:schemeClr val="tx1"/>
                        </a:solidFill>
                        <a:latin typeface="Cambria"/>
                        <a:cs typeface="Cambria"/>
                      </a:endParaRPr>
                    </a:p>
                  </a:txBody>
                  <a:tcPr>
                    <a:noFill/>
                  </a:tcPr>
                </a:tc>
                <a:tc hMerge="1">
                  <a:txBody>
                    <a:bodyPr/>
                    <a:lstStyle/>
                    <a:p>
                      <a:endParaRPr lang="en-US" sz="1000" dirty="0">
                        <a:solidFill>
                          <a:schemeClr val="tx1"/>
                        </a:solidFill>
                        <a:latin typeface="Cambria"/>
                        <a:cs typeface="Cambria"/>
                      </a:endParaRPr>
                    </a:p>
                  </a:txBody>
                  <a:tcPr>
                    <a:noFill/>
                  </a:tcPr>
                </a:tc>
                <a:tc>
                  <a:txBody>
                    <a:bodyPr/>
                    <a:lstStyle/>
                    <a:p>
                      <a:endParaRPr lang="en-US" sz="1600" dirty="0">
                        <a:solidFill>
                          <a:schemeClr val="tx1"/>
                        </a:solidFill>
                        <a:latin typeface="Cambria"/>
                        <a:cs typeface="Cambria"/>
                      </a:endParaRPr>
                    </a:p>
                  </a:txBody>
                  <a:tcPr marL="99060" marR="990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cxnSp>
        <p:nvCxnSpPr>
          <p:cNvPr id="389" name="Straight Connector 388"/>
          <p:cNvCxnSpPr>
            <a:stCxn id="388" idx="2"/>
          </p:cNvCxnSpPr>
          <p:nvPr/>
        </p:nvCxnSpPr>
        <p:spPr>
          <a:xfrm>
            <a:off x="3290814" y="2341507"/>
            <a:ext cx="6002" cy="339174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6" name="Straight Connector 385"/>
          <p:cNvCxnSpPr>
            <a:stCxn id="387" idx="2"/>
          </p:cNvCxnSpPr>
          <p:nvPr/>
        </p:nvCxnSpPr>
        <p:spPr>
          <a:xfrm>
            <a:off x="3506838" y="3464141"/>
            <a:ext cx="6002" cy="226911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0" name="Straight Connector 389"/>
          <p:cNvCxnSpPr>
            <a:stCxn id="391" idx="2"/>
          </p:cNvCxnSpPr>
          <p:nvPr/>
        </p:nvCxnSpPr>
        <p:spPr>
          <a:xfrm>
            <a:off x="3074790" y="4376282"/>
            <a:ext cx="6002" cy="135697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2" name="Straight Connector 381"/>
          <p:cNvCxnSpPr>
            <a:stCxn id="259" idx="2"/>
          </p:cNvCxnSpPr>
          <p:nvPr/>
        </p:nvCxnSpPr>
        <p:spPr>
          <a:xfrm>
            <a:off x="4082902" y="2762495"/>
            <a:ext cx="6002" cy="21786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3" name="Straight Connector 382"/>
          <p:cNvCxnSpPr>
            <a:stCxn id="384" idx="2"/>
            <a:endCxn id="256" idx="0"/>
          </p:cNvCxnSpPr>
          <p:nvPr/>
        </p:nvCxnSpPr>
        <p:spPr>
          <a:xfrm>
            <a:off x="4514950" y="4727105"/>
            <a:ext cx="3142" cy="28607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a:stCxn id="258" idx="2"/>
          </p:cNvCxnSpPr>
          <p:nvPr/>
        </p:nvCxnSpPr>
        <p:spPr>
          <a:xfrm>
            <a:off x="4946998" y="3814965"/>
            <a:ext cx="6002" cy="112620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5" name="Straight Connector 254"/>
          <p:cNvCxnSpPr>
            <a:stCxn id="262" idx="2"/>
          </p:cNvCxnSpPr>
          <p:nvPr/>
        </p:nvCxnSpPr>
        <p:spPr>
          <a:xfrm>
            <a:off x="5595070" y="2762495"/>
            <a:ext cx="6002" cy="26827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a:stCxn id="284" idx="2"/>
          </p:cNvCxnSpPr>
          <p:nvPr/>
        </p:nvCxnSpPr>
        <p:spPr>
          <a:xfrm>
            <a:off x="6099126" y="3814965"/>
            <a:ext cx="6002" cy="163025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flipH="1">
            <a:off x="5817096" y="4437112"/>
            <a:ext cx="15236" cy="100811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7" name="6-Point Star 266"/>
          <p:cNvSpPr/>
          <p:nvPr/>
        </p:nvSpPr>
        <p:spPr>
          <a:xfrm>
            <a:off x="5673080" y="4516611"/>
            <a:ext cx="276028" cy="280659"/>
          </a:xfrm>
          <a:prstGeom prst="star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6-Point Star 283"/>
          <p:cNvSpPr/>
          <p:nvPr/>
        </p:nvSpPr>
        <p:spPr>
          <a:xfrm>
            <a:off x="5961112" y="3534306"/>
            <a:ext cx="276028" cy="280659"/>
          </a:xfrm>
          <a:prstGeom prst="star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3" name="Straight Connector 252"/>
          <p:cNvCxnSpPr/>
          <p:nvPr/>
        </p:nvCxnSpPr>
        <p:spPr>
          <a:xfrm flipH="1">
            <a:off x="6747626" y="1493256"/>
            <a:ext cx="32147" cy="32618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9" name="Title 138"/>
          <p:cNvSpPr>
            <a:spLocks noGrp="1"/>
          </p:cNvSpPr>
          <p:nvPr>
            <p:ph type="title"/>
          </p:nvPr>
        </p:nvSpPr>
        <p:spPr/>
        <p:txBody>
          <a:bodyPr/>
          <a:lstStyle/>
          <a:p>
            <a:r>
              <a:rPr lang="en-US" dirty="0" smtClean="0"/>
              <a:t>Chopper &amp; Instruments</a:t>
            </a:r>
            <a:endParaRPr lang="en-US" dirty="0"/>
          </a:p>
        </p:txBody>
      </p:sp>
      <p:sp>
        <p:nvSpPr>
          <p:cNvPr id="141" name="TextBox 140"/>
          <p:cNvSpPr txBox="1"/>
          <p:nvPr/>
        </p:nvSpPr>
        <p:spPr>
          <a:xfrm>
            <a:off x="128464" y="2204864"/>
            <a:ext cx="493945" cy="461665"/>
          </a:xfrm>
          <a:prstGeom prst="rect">
            <a:avLst/>
          </a:prstGeom>
          <a:noFill/>
        </p:spPr>
        <p:txBody>
          <a:bodyPr wrap="none" rtlCol="0">
            <a:spAutoFit/>
          </a:bodyPr>
          <a:lstStyle/>
          <a:p>
            <a:r>
              <a:rPr lang="en-US" sz="2400" dirty="0" smtClean="0"/>
              <a:t>#1</a:t>
            </a:r>
            <a:endParaRPr lang="en-US" sz="2400" dirty="0"/>
          </a:p>
        </p:txBody>
      </p:sp>
      <p:sp>
        <p:nvSpPr>
          <p:cNvPr id="405" name="TextBox 404"/>
          <p:cNvSpPr txBox="1"/>
          <p:nvPr/>
        </p:nvSpPr>
        <p:spPr>
          <a:xfrm>
            <a:off x="128464" y="3284984"/>
            <a:ext cx="493945" cy="461665"/>
          </a:xfrm>
          <a:prstGeom prst="rect">
            <a:avLst/>
          </a:prstGeom>
          <a:noFill/>
        </p:spPr>
        <p:txBody>
          <a:bodyPr wrap="none" rtlCol="0">
            <a:spAutoFit/>
          </a:bodyPr>
          <a:lstStyle/>
          <a:p>
            <a:r>
              <a:rPr lang="en-US" sz="2400" dirty="0" smtClean="0"/>
              <a:t>#2</a:t>
            </a:r>
            <a:endParaRPr lang="en-US" sz="2400" dirty="0"/>
          </a:p>
        </p:txBody>
      </p:sp>
      <p:sp>
        <p:nvSpPr>
          <p:cNvPr id="406" name="TextBox 405"/>
          <p:cNvSpPr txBox="1"/>
          <p:nvPr/>
        </p:nvSpPr>
        <p:spPr>
          <a:xfrm>
            <a:off x="128464" y="4221088"/>
            <a:ext cx="493945" cy="461665"/>
          </a:xfrm>
          <a:prstGeom prst="rect">
            <a:avLst/>
          </a:prstGeom>
          <a:noFill/>
        </p:spPr>
        <p:txBody>
          <a:bodyPr wrap="none" rtlCol="0">
            <a:spAutoFit/>
          </a:bodyPr>
          <a:lstStyle/>
          <a:p>
            <a:r>
              <a:rPr lang="en-US" sz="2400" dirty="0" smtClean="0"/>
              <a:t>#3</a:t>
            </a:r>
            <a:endParaRPr lang="en-US" sz="2400" dirty="0"/>
          </a:p>
        </p:txBody>
      </p:sp>
      <p:sp>
        <p:nvSpPr>
          <p:cNvPr id="407" name="TextBox 406"/>
          <p:cNvSpPr txBox="1"/>
          <p:nvPr/>
        </p:nvSpPr>
        <p:spPr>
          <a:xfrm>
            <a:off x="560512" y="1484784"/>
            <a:ext cx="6588312" cy="461665"/>
          </a:xfrm>
          <a:prstGeom prst="rect">
            <a:avLst/>
          </a:prstGeom>
          <a:noFill/>
        </p:spPr>
        <p:txBody>
          <a:bodyPr wrap="none" rtlCol="0">
            <a:spAutoFit/>
          </a:bodyPr>
          <a:lstStyle/>
          <a:p>
            <a:r>
              <a:rPr lang="en-US" sz="2400" dirty="0" smtClean="0"/>
              <a:t>T-60m     T-48m       T-36m       T-24m      T-12m    T0</a:t>
            </a:r>
            <a:endParaRPr lang="en-US" sz="2400" dirty="0"/>
          </a:p>
        </p:txBody>
      </p:sp>
    </p:spTree>
    <p:extLst>
      <p:ext uri="{BB962C8B-B14F-4D97-AF65-F5344CB8AC3E}">
        <p14:creationId xmlns:p14="http://schemas.microsoft.com/office/powerpoint/2010/main" val="1759202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2840" y="260648"/>
            <a:ext cx="5705839" cy="1143000"/>
          </a:xfrm>
        </p:spPr>
        <p:txBody>
          <a:bodyPr>
            <a:noAutofit/>
          </a:bodyPr>
          <a:lstStyle/>
          <a:p>
            <a:pPr>
              <a:defRPr/>
            </a:pPr>
            <a:r>
              <a:rPr lang="en-US" sz="2200" dirty="0">
                <a:solidFill>
                  <a:schemeClr val="tx1"/>
                </a:solidFill>
              </a:rPr>
              <a:t>Science directorate / Neutron technologies division</a:t>
            </a:r>
            <a:br>
              <a:rPr lang="en-US" sz="2200" dirty="0">
                <a:solidFill>
                  <a:schemeClr val="tx1"/>
                </a:solidFill>
              </a:rPr>
            </a:br>
            <a:r>
              <a:rPr lang="en-US" sz="2200" dirty="0">
                <a:solidFill>
                  <a:schemeClr val="tx1"/>
                </a:solidFill>
              </a:rPr>
              <a:t> - Interim mechanical workshops -</a:t>
            </a:r>
          </a:p>
        </p:txBody>
      </p:sp>
      <p:pic>
        <p:nvPicPr>
          <p:cNvPr id="30723" name="Picture 3" descr="20130523_111333.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124999" y="1643875"/>
            <a:ext cx="4436346" cy="214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itle 1"/>
          <p:cNvSpPr txBox="1">
            <a:spLocks/>
          </p:cNvSpPr>
          <p:nvPr/>
        </p:nvSpPr>
        <p:spPr bwMode="auto">
          <a:xfrm>
            <a:off x="232213" y="1656013"/>
            <a:ext cx="3644456" cy="40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900" dirty="0" err="1"/>
              <a:t>Skiffervagen</a:t>
            </a:r>
            <a:r>
              <a:rPr lang="en-US" sz="1900" dirty="0"/>
              <a:t> 26, 224 78 ,Lund</a:t>
            </a:r>
          </a:p>
        </p:txBody>
      </p:sp>
      <p:sp>
        <p:nvSpPr>
          <p:cNvPr id="10" name="TextBox 9"/>
          <p:cNvSpPr txBox="1"/>
          <p:nvPr/>
        </p:nvSpPr>
        <p:spPr>
          <a:xfrm>
            <a:off x="8697416" y="4221088"/>
            <a:ext cx="723456" cy="363542"/>
          </a:xfrm>
          <a:prstGeom prst="rect">
            <a:avLst/>
          </a:prstGeom>
          <a:noFill/>
        </p:spPr>
        <p:txBody>
          <a:bodyPr wrap="none" lIns="85707" tIns="42853" rIns="85707" bIns="42853" rtlCol="0">
            <a:spAutoFit/>
          </a:bodyPr>
          <a:lstStyle/>
          <a:p>
            <a:r>
              <a:rPr lang="en-US" dirty="0" smtClean="0"/>
              <a:t>Space</a:t>
            </a:r>
            <a:endParaRPr lang="en-US" dirty="0"/>
          </a:p>
        </p:txBody>
      </p:sp>
      <p:sp>
        <p:nvSpPr>
          <p:cNvPr id="13" name="TextBox 12"/>
          <p:cNvSpPr txBox="1"/>
          <p:nvPr/>
        </p:nvSpPr>
        <p:spPr>
          <a:xfrm>
            <a:off x="5" y="6480698"/>
            <a:ext cx="3624867" cy="363542"/>
          </a:xfrm>
          <a:prstGeom prst="rect">
            <a:avLst/>
          </a:prstGeom>
          <a:noFill/>
        </p:spPr>
        <p:txBody>
          <a:bodyPr wrap="none" lIns="85707" tIns="42853" rIns="85707" bIns="42853" rtlCol="0">
            <a:spAutoFit/>
          </a:bodyPr>
          <a:lstStyle/>
          <a:p>
            <a:r>
              <a:rPr lang="en-US" dirty="0" smtClean="0"/>
              <a:t>Building ESS’s capacity to innovate….</a:t>
            </a:r>
            <a:endParaRPr lang="en-US" dirty="0"/>
          </a:p>
        </p:txBody>
      </p:sp>
      <p:sp>
        <p:nvSpPr>
          <p:cNvPr id="12" name="TextBox 11"/>
          <p:cNvSpPr txBox="1"/>
          <p:nvPr/>
        </p:nvSpPr>
        <p:spPr>
          <a:xfrm>
            <a:off x="116465" y="476672"/>
            <a:ext cx="6747199" cy="584776"/>
          </a:xfrm>
          <a:prstGeom prst="rect">
            <a:avLst/>
          </a:prstGeom>
          <a:noFill/>
        </p:spPr>
        <p:txBody>
          <a:bodyPr wrap="square" rtlCol="0">
            <a:spAutoFit/>
          </a:bodyPr>
          <a:lstStyle/>
          <a:p>
            <a:r>
              <a:rPr lang="en-US" sz="3200" dirty="0" smtClean="0">
                <a:solidFill>
                  <a:schemeClr val="bg1"/>
                </a:solidFill>
                <a:latin typeface="+mj-lt"/>
              </a:rPr>
              <a:t>CURRENT STATUS</a:t>
            </a:r>
            <a:endParaRPr lang="en-US" sz="3200" dirty="0">
              <a:solidFill>
                <a:schemeClr val="bg1"/>
              </a:solidFill>
              <a:latin typeface="+mj-lt"/>
            </a:endParaRPr>
          </a:p>
        </p:txBody>
      </p:sp>
      <p:pic>
        <p:nvPicPr>
          <p:cNvPr id="15" name="Picture 14" descr="both machines in plac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2960" y="1556800"/>
            <a:ext cx="2140353" cy="1368459"/>
          </a:xfrm>
          <a:prstGeom prst="rect">
            <a:avLst/>
          </a:prstGeom>
        </p:spPr>
      </p:pic>
      <p:pic>
        <p:nvPicPr>
          <p:cNvPr id="16" name="Picture 15" descr="granite table fitted.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05130" y="2708920"/>
            <a:ext cx="1989122" cy="1368152"/>
          </a:xfrm>
          <a:prstGeom prst="rect">
            <a:avLst/>
          </a:prstGeom>
        </p:spPr>
      </p:pic>
      <p:pic>
        <p:nvPicPr>
          <p:cNvPr id="17" name="Picture 16" descr="other equipment.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61312" y="1700816"/>
            <a:ext cx="1926882" cy="1330723"/>
          </a:xfrm>
          <a:prstGeom prst="rect">
            <a:avLst/>
          </a:prstGeom>
        </p:spPr>
      </p:pic>
      <p:sp>
        <p:nvSpPr>
          <p:cNvPr id="18" name="TextBox 17"/>
          <p:cNvSpPr txBox="1"/>
          <p:nvPr/>
        </p:nvSpPr>
        <p:spPr>
          <a:xfrm>
            <a:off x="5601078" y="2564904"/>
            <a:ext cx="673225" cy="363542"/>
          </a:xfrm>
          <a:prstGeom prst="rect">
            <a:avLst/>
          </a:prstGeom>
          <a:noFill/>
        </p:spPr>
        <p:txBody>
          <a:bodyPr wrap="none" lIns="85707" tIns="42853" rIns="85707" bIns="42853" rtlCol="0">
            <a:spAutoFit/>
          </a:bodyPr>
          <a:lstStyle/>
          <a:p>
            <a:r>
              <a:rPr lang="en-US" dirty="0" smtClean="0"/>
              <a:t>Tools</a:t>
            </a:r>
            <a:endParaRPr lang="en-US" dirty="0"/>
          </a:p>
        </p:txBody>
      </p:sp>
      <p:sp>
        <p:nvSpPr>
          <p:cNvPr id="19" name="TextBox 18"/>
          <p:cNvSpPr txBox="1"/>
          <p:nvPr/>
        </p:nvSpPr>
        <p:spPr>
          <a:xfrm>
            <a:off x="8481392" y="2708920"/>
            <a:ext cx="1200450" cy="363542"/>
          </a:xfrm>
          <a:prstGeom prst="rect">
            <a:avLst/>
          </a:prstGeom>
          <a:noFill/>
        </p:spPr>
        <p:txBody>
          <a:bodyPr wrap="none" lIns="85707" tIns="42853" rIns="85707" bIns="42853" rtlCol="0">
            <a:spAutoFit/>
          </a:bodyPr>
          <a:lstStyle/>
          <a:p>
            <a:r>
              <a:rPr lang="en-US" dirty="0" smtClean="0"/>
              <a:t>Equipment </a:t>
            </a:r>
            <a:endParaRPr lang="en-US" dirty="0"/>
          </a:p>
        </p:txBody>
      </p:sp>
      <p:pic>
        <p:nvPicPr>
          <p:cNvPr id="3" name="Picture 2" descr="photo 1.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221096"/>
            <a:ext cx="9906000" cy="2282049"/>
          </a:xfrm>
          <a:prstGeom prst="rect">
            <a:avLst/>
          </a:prstGeom>
        </p:spPr>
      </p:pic>
    </p:spTree>
    <p:extLst>
      <p:ext uri="{BB962C8B-B14F-4D97-AF65-F5344CB8AC3E}">
        <p14:creationId xmlns:p14="http://schemas.microsoft.com/office/powerpoint/2010/main" val="402930086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Neutron technologies workshops</a:t>
            </a:r>
            <a:endParaRPr lang="en-US" dirty="0"/>
          </a:p>
        </p:txBody>
      </p:sp>
      <p:pic>
        <p:nvPicPr>
          <p:cNvPr id="5" name="Content Placeholder 4" descr="ISK55864.JPG"/>
          <p:cNvPicPr>
            <a:picLocks noGrp="1" noChangeAspect="1"/>
          </p:cNvPicPr>
          <p:nvPr>
            <p:ph idx="1"/>
          </p:nvPr>
        </p:nvPicPr>
        <p:blipFill>
          <a:blip r:embed="rId2">
            <a:extLst>
              <a:ext uri="{28A0092B-C50C-407E-A947-70E740481C1C}">
                <a14:useLocalDpi xmlns:a14="http://schemas.microsoft.com/office/drawing/2010/main" val="0"/>
              </a:ext>
            </a:extLst>
          </a:blip>
          <a:srcRect l="-15251" r="-15251"/>
          <a:stretch>
            <a:fillRect/>
          </a:stretch>
        </p:blipFill>
        <p:spPr>
          <a:xfrm>
            <a:off x="-375592" y="1556792"/>
            <a:ext cx="4536504" cy="2302987"/>
          </a:xfrm>
        </p:spPr>
      </p:pic>
      <p:sp>
        <p:nvSpPr>
          <p:cNvPr id="4" name="Slide Number Placeholder 3"/>
          <p:cNvSpPr>
            <a:spLocks noGrp="1"/>
          </p:cNvSpPr>
          <p:nvPr>
            <p:ph type="sldNum" sz="quarter" idx="12"/>
          </p:nvPr>
        </p:nvSpPr>
        <p:spPr/>
        <p:txBody>
          <a:bodyPr/>
          <a:lstStyle/>
          <a:p>
            <a:fld id="{551115BC-487E-4422-894C-CB7CD3E79223}" type="slidenum">
              <a:rPr lang="sv-SE" smtClean="0"/>
              <a:t>32</a:t>
            </a:fld>
            <a:endParaRPr lang="sv-SE"/>
          </a:p>
        </p:txBody>
      </p:sp>
      <p:pic>
        <p:nvPicPr>
          <p:cNvPr id="6" name="Picture 5" descr="ISK5586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4888" y="1628800"/>
            <a:ext cx="2815402" cy="2511866"/>
          </a:xfrm>
          <a:prstGeom prst="rect">
            <a:avLst/>
          </a:prstGeom>
        </p:spPr>
      </p:pic>
      <p:pic>
        <p:nvPicPr>
          <p:cNvPr id="7" name="Picture 6" descr="ISK5587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5248" y="2204864"/>
            <a:ext cx="2656195" cy="3744416"/>
          </a:xfrm>
          <a:prstGeom prst="rect">
            <a:avLst/>
          </a:prstGeom>
        </p:spPr>
      </p:pic>
      <p:pic>
        <p:nvPicPr>
          <p:cNvPr id="8" name="Picture 7" descr="ISK5587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4928" y="4293096"/>
            <a:ext cx="2721359" cy="1802900"/>
          </a:xfrm>
          <a:prstGeom prst="rect">
            <a:avLst/>
          </a:prstGeom>
        </p:spPr>
      </p:pic>
      <p:sp>
        <p:nvSpPr>
          <p:cNvPr id="9" name="TextBox 8"/>
          <p:cNvSpPr txBox="1"/>
          <p:nvPr/>
        </p:nvSpPr>
        <p:spPr>
          <a:xfrm>
            <a:off x="7689304" y="6021288"/>
            <a:ext cx="1799704" cy="369332"/>
          </a:xfrm>
          <a:prstGeom prst="rect">
            <a:avLst/>
          </a:prstGeom>
          <a:noFill/>
        </p:spPr>
        <p:txBody>
          <a:bodyPr wrap="none" rtlCol="0">
            <a:spAutoFit/>
          </a:bodyPr>
          <a:lstStyle/>
          <a:p>
            <a:r>
              <a:rPr lang="en-US" b="1" dirty="0" smtClean="0"/>
              <a:t>Chopper test cell</a:t>
            </a:r>
            <a:endParaRPr lang="en-US" b="1" dirty="0"/>
          </a:p>
        </p:txBody>
      </p:sp>
      <p:sp>
        <p:nvSpPr>
          <p:cNvPr id="10" name="TextBox 9"/>
          <p:cNvSpPr txBox="1"/>
          <p:nvPr/>
        </p:nvSpPr>
        <p:spPr>
          <a:xfrm>
            <a:off x="4880992" y="1772816"/>
            <a:ext cx="2640304" cy="369332"/>
          </a:xfrm>
          <a:prstGeom prst="rect">
            <a:avLst/>
          </a:prstGeom>
          <a:solidFill>
            <a:schemeClr val="bg1"/>
          </a:solidFill>
        </p:spPr>
        <p:txBody>
          <a:bodyPr wrap="none" rtlCol="0">
            <a:spAutoFit/>
          </a:bodyPr>
          <a:lstStyle/>
          <a:p>
            <a:r>
              <a:rPr lang="en-US" dirty="0" smtClean="0"/>
              <a:t>Real work is commencing!</a:t>
            </a:r>
            <a:endParaRPr lang="en-US" dirty="0"/>
          </a:p>
        </p:txBody>
      </p:sp>
      <p:sp>
        <p:nvSpPr>
          <p:cNvPr id="11" name="TextBox 10"/>
          <p:cNvSpPr txBox="1"/>
          <p:nvPr/>
        </p:nvSpPr>
        <p:spPr>
          <a:xfrm>
            <a:off x="128464" y="3861048"/>
            <a:ext cx="2060630" cy="369332"/>
          </a:xfrm>
          <a:prstGeom prst="rect">
            <a:avLst/>
          </a:prstGeom>
          <a:noFill/>
        </p:spPr>
        <p:txBody>
          <a:bodyPr wrap="none" rtlCol="0">
            <a:spAutoFit/>
          </a:bodyPr>
          <a:lstStyle/>
          <a:p>
            <a:r>
              <a:rPr lang="en-US" b="1" dirty="0" smtClean="0"/>
              <a:t>Basic machine shop</a:t>
            </a:r>
            <a:endParaRPr lang="en-US" b="1" dirty="0"/>
          </a:p>
        </p:txBody>
      </p:sp>
      <p:sp>
        <p:nvSpPr>
          <p:cNvPr id="12" name="TextBox 11"/>
          <p:cNvSpPr txBox="1"/>
          <p:nvPr/>
        </p:nvSpPr>
        <p:spPr>
          <a:xfrm>
            <a:off x="560512" y="6482908"/>
            <a:ext cx="2569746" cy="369332"/>
          </a:xfrm>
          <a:prstGeom prst="rect">
            <a:avLst/>
          </a:prstGeom>
          <a:noFill/>
        </p:spPr>
        <p:txBody>
          <a:bodyPr wrap="none" rtlCol="0">
            <a:spAutoFit/>
          </a:bodyPr>
          <a:lstStyle/>
          <a:p>
            <a:r>
              <a:rPr lang="en-US" b="1" dirty="0" smtClean="0"/>
              <a:t>Prototype assembly area</a:t>
            </a:r>
            <a:endParaRPr lang="en-US" b="1" dirty="0"/>
          </a:p>
        </p:txBody>
      </p:sp>
      <p:sp>
        <p:nvSpPr>
          <p:cNvPr id="13" name="Donut 12"/>
          <p:cNvSpPr/>
          <p:nvPr/>
        </p:nvSpPr>
        <p:spPr>
          <a:xfrm>
            <a:off x="4736976" y="2780928"/>
            <a:ext cx="1152128" cy="1152128"/>
          </a:xfrm>
          <a:prstGeom prst="donut">
            <a:avLst>
              <a:gd name="adj" fmla="val 556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3440832" y="4293096"/>
            <a:ext cx="1368152" cy="584776"/>
          </a:xfrm>
          <a:prstGeom prst="rect">
            <a:avLst/>
          </a:prstGeom>
          <a:solidFill>
            <a:srgbClr val="FFFFFF"/>
          </a:solidFill>
        </p:spPr>
        <p:txBody>
          <a:bodyPr wrap="square" rtlCol="0">
            <a:spAutoFit/>
          </a:bodyPr>
          <a:lstStyle/>
          <a:p>
            <a:r>
              <a:rPr lang="en-US" sz="1600" dirty="0" smtClean="0"/>
              <a:t>Optics group test station </a:t>
            </a:r>
            <a:endParaRPr lang="en-US" sz="1600" dirty="0"/>
          </a:p>
        </p:txBody>
      </p:sp>
      <p:cxnSp>
        <p:nvCxnSpPr>
          <p:cNvPr id="16" name="Straight Arrow Connector 15"/>
          <p:cNvCxnSpPr/>
          <p:nvPr/>
        </p:nvCxnSpPr>
        <p:spPr>
          <a:xfrm>
            <a:off x="4880992" y="4869160"/>
            <a:ext cx="288032" cy="5760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9" name="Picture 18" descr="ISK5587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472" y="4293096"/>
            <a:ext cx="3260740" cy="2160240"/>
          </a:xfrm>
          <a:prstGeom prst="rect">
            <a:avLst/>
          </a:prstGeom>
        </p:spPr>
      </p:pic>
      <p:sp>
        <p:nvSpPr>
          <p:cNvPr id="23" name="TextBox 22"/>
          <p:cNvSpPr txBox="1"/>
          <p:nvPr/>
        </p:nvSpPr>
        <p:spPr>
          <a:xfrm>
            <a:off x="4376936" y="6165304"/>
            <a:ext cx="2552614" cy="369332"/>
          </a:xfrm>
          <a:prstGeom prst="rect">
            <a:avLst/>
          </a:prstGeom>
          <a:noFill/>
        </p:spPr>
        <p:txBody>
          <a:bodyPr wrap="none" rtlCol="0">
            <a:spAutoFit/>
          </a:bodyPr>
          <a:lstStyle/>
          <a:p>
            <a:r>
              <a:rPr lang="en-US" b="1" dirty="0"/>
              <a:t>E</a:t>
            </a:r>
            <a:r>
              <a:rPr lang="en-US" b="1" dirty="0" smtClean="0"/>
              <a:t>lectronic assembly area</a:t>
            </a:r>
            <a:endParaRPr lang="en-US" b="1" dirty="0"/>
          </a:p>
        </p:txBody>
      </p:sp>
    </p:spTree>
    <p:extLst>
      <p:ext uri="{BB962C8B-B14F-4D97-AF65-F5344CB8AC3E}">
        <p14:creationId xmlns:p14="http://schemas.microsoft.com/office/powerpoint/2010/main" val="18176712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new2.jpg"/>
          <p:cNvPicPr>
            <a:picLocks noChangeAspect="1"/>
          </p:cNvPicPr>
          <p:nvPr/>
        </p:nvPicPr>
        <p:blipFill>
          <a:blip r:embed="rId2" cstate="screen">
            <a:alphaModFix amt="42000"/>
            <a:extLst>
              <a:ext uri="{28A0092B-C50C-407E-A947-70E740481C1C}">
                <a14:useLocalDpi xmlns:a14="http://schemas.microsoft.com/office/drawing/2010/main"/>
              </a:ext>
            </a:extLst>
          </a:blip>
          <a:srcRect/>
          <a:stretch>
            <a:fillRect/>
          </a:stretch>
        </p:blipFill>
        <p:spPr>
          <a:xfrm>
            <a:off x="0" y="1484784"/>
            <a:ext cx="9920832" cy="5184576"/>
          </a:xfrm>
          <a:prstGeom prst="rect">
            <a:avLst/>
          </a:prstGeom>
        </p:spPr>
      </p:pic>
      <p:sp>
        <p:nvSpPr>
          <p:cNvPr id="5" name="Title 4"/>
          <p:cNvSpPr>
            <a:spLocks noGrp="1"/>
          </p:cNvSpPr>
          <p:nvPr>
            <p:ph type="ctrTitle"/>
          </p:nvPr>
        </p:nvSpPr>
        <p:spPr/>
        <p:txBody>
          <a:bodyPr/>
          <a:lstStyle/>
          <a:p>
            <a:r>
              <a:rPr lang="en-US" dirty="0" smtClean="0"/>
              <a:t>THE END</a:t>
            </a:r>
            <a:endParaRPr lang="en-US" dirty="0"/>
          </a:p>
        </p:txBody>
      </p:sp>
      <p:sp>
        <p:nvSpPr>
          <p:cNvPr id="6" name="Subtitle 5"/>
          <p:cNvSpPr>
            <a:spLocks noGrp="1"/>
          </p:cNvSpPr>
          <p:nvPr>
            <p:ph type="subTitle" idx="1"/>
          </p:nvPr>
        </p:nvSpPr>
        <p:spPr/>
        <p:txBody>
          <a:bodyPr/>
          <a:lstStyle/>
          <a:p>
            <a:r>
              <a:rPr lang="en-US" dirty="0" smtClean="0">
                <a:solidFill>
                  <a:schemeClr val="tx1"/>
                </a:solidFill>
              </a:rPr>
              <a:t>Thank you for you attention</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33</a:t>
            </a:fld>
            <a:endParaRPr lang="sv-SE"/>
          </a:p>
        </p:txBody>
      </p:sp>
    </p:spTree>
    <p:extLst>
      <p:ext uri="{BB962C8B-B14F-4D97-AF65-F5344CB8AC3E}">
        <p14:creationId xmlns:p14="http://schemas.microsoft.com/office/powerpoint/2010/main" val="230349375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chopper extraction concept </a:t>
            </a:r>
            <a:endParaRPr lang="en-US" dirty="0"/>
          </a:p>
        </p:txBody>
      </p:sp>
      <p:sp>
        <p:nvSpPr>
          <p:cNvPr id="2" name="Slide Number Placeholder 1"/>
          <p:cNvSpPr>
            <a:spLocks noGrp="1"/>
          </p:cNvSpPr>
          <p:nvPr>
            <p:ph type="sldNum" sz="quarter" idx="12"/>
          </p:nvPr>
        </p:nvSpPr>
        <p:spPr/>
        <p:txBody>
          <a:bodyPr/>
          <a:lstStyle/>
          <a:p>
            <a:fld id="{4B2FA3EC-B70A-5546-ACD6-925EF9EDE6C8}" type="slidenum">
              <a:rPr lang="en-US" smtClean="0"/>
              <a:t>34</a:t>
            </a:fld>
            <a:endParaRPr lang="en-US"/>
          </a:p>
        </p:txBody>
      </p:sp>
      <p:pic>
        <p:nvPicPr>
          <p:cNvPr id="3" name="ESS Pit1_ani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5924"/>
          <a:stretch/>
        </p:blipFill>
        <p:spPr>
          <a:xfrm>
            <a:off x="776536" y="1556792"/>
            <a:ext cx="8414522" cy="5119969"/>
          </a:xfrm>
          <a:prstGeom prst="rect">
            <a:avLst/>
          </a:prstGeom>
        </p:spPr>
      </p:pic>
    </p:spTree>
    <p:extLst>
      <p:ext uri="{BB962C8B-B14F-4D97-AF65-F5344CB8AC3E}">
        <p14:creationId xmlns:p14="http://schemas.microsoft.com/office/powerpoint/2010/main" val="34165215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pic>
        <p:nvPicPr>
          <p:cNvPr id="5" name="Content Placeholder 4" descr="new2.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321" y="1487089"/>
            <a:ext cx="9712849" cy="5075885"/>
          </a:xfrm>
        </p:spPr>
      </p:pic>
      <p:sp>
        <p:nvSpPr>
          <p:cNvPr id="4" name="Slide Number Placeholder 3"/>
          <p:cNvSpPr>
            <a:spLocks noGrp="1"/>
          </p:cNvSpPr>
          <p:nvPr>
            <p:ph type="sldNum" sz="quarter" idx="12"/>
          </p:nvPr>
        </p:nvSpPr>
        <p:spPr/>
        <p:txBody>
          <a:bodyPr/>
          <a:lstStyle/>
          <a:p>
            <a:fld id="{551115BC-487E-4422-894C-CB7CD3E79223}" type="slidenum">
              <a:rPr lang="sv-SE" smtClean="0"/>
              <a:t>35</a:t>
            </a:fld>
            <a:endParaRPr lang="sv-SE"/>
          </a:p>
        </p:txBody>
      </p:sp>
    </p:spTree>
    <p:extLst>
      <p:ext uri="{BB962C8B-B14F-4D97-AF65-F5344CB8AC3E}">
        <p14:creationId xmlns:p14="http://schemas.microsoft.com/office/powerpoint/2010/main" val="19244232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632" y="188640"/>
            <a:ext cx="7825273" cy="603264"/>
          </a:xfrm>
        </p:spPr>
        <p:txBody>
          <a:bodyPr/>
          <a:lstStyle/>
          <a:p>
            <a:r>
              <a:rPr lang="en-US" dirty="0" smtClean="0"/>
              <a:t>Spallation source instruments</a:t>
            </a:r>
            <a:endParaRPr lang="en-US" dirty="0"/>
          </a:p>
        </p:txBody>
      </p:sp>
      <p:sp>
        <p:nvSpPr>
          <p:cNvPr id="3" name="Content Placeholder 2"/>
          <p:cNvSpPr>
            <a:spLocks noGrp="1"/>
          </p:cNvSpPr>
          <p:nvPr>
            <p:ph sz="half" idx="1"/>
          </p:nvPr>
        </p:nvSpPr>
        <p:spPr>
          <a:xfrm>
            <a:off x="498304" y="2304261"/>
            <a:ext cx="4375150" cy="4525963"/>
          </a:xfrm>
        </p:spPr>
        <p:txBody>
          <a:bodyPr/>
          <a:lstStyle/>
          <a:p>
            <a:r>
              <a:rPr lang="en-US" dirty="0" smtClean="0"/>
              <a:t>PHOTO ISIS Instrument</a:t>
            </a:r>
          </a:p>
          <a:p>
            <a:r>
              <a:rPr lang="en-US" dirty="0" smtClean="0"/>
              <a:t>- overlay schematic components</a:t>
            </a:r>
            <a:endParaRPr lang="en-US" dirty="0"/>
          </a:p>
        </p:txBody>
      </p:sp>
      <p:pic>
        <p:nvPicPr>
          <p:cNvPr id="5" name="Content Placeholder 4" descr="wish-schematic-drawing11555.jpg"/>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b="-3453"/>
          <a:stretch/>
        </p:blipFill>
        <p:spPr>
          <a:xfrm>
            <a:off x="3004" y="1540767"/>
            <a:ext cx="9881148" cy="5150498"/>
          </a:xfrm>
        </p:spPr>
      </p:pic>
      <p:sp>
        <p:nvSpPr>
          <p:cNvPr id="6" name="TextBox 5"/>
          <p:cNvSpPr txBox="1"/>
          <p:nvPr/>
        </p:nvSpPr>
        <p:spPr>
          <a:xfrm>
            <a:off x="4091908" y="5357191"/>
            <a:ext cx="894972" cy="276999"/>
          </a:xfrm>
          <a:prstGeom prst="rect">
            <a:avLst/>
          </a:prstGeom>
          <a:solidFill>
            <a:schemeClr val="bg1"/>
          </a:solidFill>
          <a:ln>
            <a:solidFill>
              <a:srgbClr val="008000"/>
            </a:solidFill>
          </a:ln>
        </p:spPr>
        <p:txBody>
          <a:bodyPr wrap="none" rtlCol="0">
            <a:spAutoFit/>
          </a:bodyPr>
          <a:lstStyle/>
          <a:p>
            <a:r>
              <a:rPr lang="en-US" sz="1200" dirty="0" smtClean="0"/>
              <a:t>CHOPPER 3</a:t>
            </a:r>
            <a:endParaRPr lang="en-US" sz="1200" dirty="0"/>
          </a:p>
        </p:txBody>
      </p:sp>
      <p:sp>
        <p:nvSpPr>
          <p:cNvPr id="7" name="TextBox 6"/>
          <p:cNvSpPr txBox="1"/>
          <p:nvPr/>
        </p:nvSpPr>
        <p:spPr>
          <a:xfrm>
            <a:off x="131468" y="3124943"/>
            <a:ext cx="894972" cy="276999"/>
          </a:xfrm>
          <a:prstGeom prst="rect">
            <a:avLst/>
          </a:prstGeom>
          <a:solidFill>
            <a:schemeClr val="bg1"/>
          </a:solidFill>
          <a:ln>
            <a:solidFill>
              <a:srgbClr val="008000"/>
            </a:solidFill>
          </a:ln>
        </p:spPr>
        <p:txBody>
          <a:bodyPr wrap="none" rtlCol="0">
            <a:spAutoFit/>
          </a:bodyPr>
          <a:lstStyle/>
          <a:p>
            <a:r>
              <a:rPr lang="en-US" sz="1200" dirty="0" smtClean="0"/>
              <a:t>CHOPPER 1</a:t>
            </a:r>
            <a:endParaRPr lang="en-US" sz="1200" dirty="0"/>
          </a:p>
        </p:txBody>
      </p:sp>
      <p:sp>
        <p:nvSpPr>
          <p:cNvPr id="8" name="TextBox 7"/>
          <p:cNvSpPr txBox="1"/>
          <p:nvPr/>
        </p:nvSpPr>
        <p:spPr>
          <a:xfrm>
            <a:off x="779540" y="3484983"/>
            <a:ext cx="894972" cy="276999"/>
          </a:xfrm>
          <a:prstGeom prst="rect">
            <a:avLst/>
          </a:prstGeom>
          <a:solidFill>
            <a:schemeClr val="bg1"/>
          </a:solidFill>
          <a:ln>
            <a:solidFill>
              <a:srgbClr val="008000"/>
            </a:solidFill>
          </a:ln>
        </p:spPr>
        <p:txBody>
          <a:bodyPr wrap="none" rtlCol="0">
            <a:spAutoFit/>
          </a:bodyPr>
          <a:lstStyle/>
          <a:p>
            <a:r>
              <a:rPr lang="en-US" sz="1200" dirty="0" smtClean="0"/>
              <a:t>CHOPPER 2</a:t>
            </a:r>
            <a:endParaRPr lang="en-US" sz="1200" dirty="0"/>
          </a:p>
        </p:txBody>
      </p:sp>
      <p:sp>
        <p:nvSpPr>
          <p:cNvPr id="9" name="TextBox 8"/>
          <p:cNvSpPr txBox="1"/>
          <p:nvPr/>
        </p:nvSpPr>
        <p:spPr>
          <a:xfrm>
            <a:off x="1251897" y="3962460"/>
            <a:ext cx="1300356" cy="461665"/>
          </a:xfrm>
          <a:prstGeom prst="rect">
            <a:avLst/>
          </a:prstGeom>
          <a:solidFill>
            <a:schemeClr val="bg1"/>
          </a:solidFill>
          <a:ln>
            <a:solidFill>
              <a:srgbClr val="008000"/>
            </a:solidFill>
          </a:ln>
        </p:spPr>
        <p:txBody>
          <a:bodyPr wrap="none" rtlCol="0">
            <a:spAutoFit/>
          </a:bodyPr>
          <a:lstStyle/>
          <a:p>
            <a:r>
              <a:rPr lang="en-US" sz="1200" dirty="0" smtClean="0"/>
              <a:t>NEUTRON OPTICS</a:t>
            </a:r>
          </a:p>
          <a:p>
            <a:r>
              <a:rPr lang="en-US" sz="1200" dirty="0" smtClean="0"/>
              <a:t>- GUIDE</a:t>
            </a:r>
            <a:endParaRPr lang="en-US" sz="1200" dirty="0"/>
          </a:p>
        </p:txBody>
      </p:sp>
      <p:sp>
        <p:nvSpPr>
          <p:cNvPr id="10" name="TextBox 9"/>
          <p:cNvSpPr txBox="1"/>
          <p:nvPr/>
        </p:nvSpPr>
        <p:spPr>
          <a:xfrm>
            <a:off x="2147692" y="4421087"/>
            <a:ext cx="1300356" cy="461665"/>
          </a:xfrm>
          <a:prstGeom prst="rect">
            <a:avLst/>
          </a:prstGeom>
          <a:solidFill>
            <a:schemeClr val="bg1"/>
          </a:solidFill>
          <a:ln>
            <a:solidFill>
              <a:srgbClr val="008000"/>
            </a:solidFill>
          </a:ln>
        </p:spPr>
        <p:txBody>
          <a:bodyPr wrap="none" rtlCol="0">
            <a:spAutoFit/>
          </a:bodyPr>
          <a:lstStyle/>
          <a:p>
            <a:r>
              <a:rPr lang="en-US" sz="1200" dirty="0" smtClean="0"/>
              <a:t>NEUTRON OPTICS</a:t>
            </a:r>
          </a:p>
          <a:p>
            <a:r>
              <a:rPr lang="en-US" sz="1200" dirty="0" smtClean="0"/>
              <a:t>- POLARIZER</a:t>
            </a:r>
            <a:endParaRPr lang="en-US" sz="1200" dirty="0"/>
          </a:p>
        </p:txBody>
      </p:sp>
      <p:sp>
        <p:nvSpPr>
          <p:cNvPr id="11" name="TextBox 10"/>
          <p:cNvSpPr txBox="1"/>
          <p:nvPr/>
        </p:nvSpPr>
        <p:spPr>
          <a:xfrm>
            <a:off x="6651425" y="4077357"/>
            <a:ext cx="1300356" cy="461665"/>
          </a:xfrm>
          <a:prstGeom prst="rect">
            <a:avLst/>
          </a:prstGeom>
          <a:solidFill>
            <a:schemeClr val="bg1"/>
          </a:solidFill>
          <a:ln>
            <a:solidFill>
              <a:srgbClr val="008000"/>
            </a:solidFill>
          </a:ln>
        </p:spPr>
        <p:txBody>
          <a:bodyPr wrap="none" rtlCol="0">
            <a:spAutoFit/>
          </a:bodyPr>
          <a:lstStyle/>
          <a:p>
            <a:r>
              <a:rPr lang="en-US" sz="1200" dirty="0" smtClean="0"/>
              <a:t>NEUTRON OPTICS</a:t>
            </a:r>
          </a:p>
          <a:p>
            <a:r>
              <a:rPr lang="en-US" sz="1200" dirty="0" smtClean="0"/>
              <a:t>- COLLIMATION</a:t>
            </a:r>
            <a:endParaRPr lang="en-US" sz="1200" dirty="0"/>
          </a:p>
        </p:txBody>
      </p:sp>
      <p:sp>
        <p:nvSpPr>
          <p:cNvPr id="12" name="TextBox 11"/>
          <p:cNvSpPr txBox="1"/>
          <p:nvPr/>
        </p:nvSpPr>
        <p:spPr>
          <a:xfrm>
            <a:off x="5820100" y="5861247"/>
            <a:ext cx="1170821" cy="461665"/>
          </a:xfrm>
          <a:prstGeom prst="rect">
            <a:avLst/>
          </a:prstGeom>
          <a:solidFill>
            <a:schemeClr val="bg1"/>
          </a:solidFill>
          <a:ln>
            <a:solidFill>
              <a:srgbClr val="008000"/>
            </a:solidFill>
          </a:ln>
        </p:spPr>
        <p:txBody>
          <a:bodyPr wrap="square" rtlCol="0">
            <a:spAutoFit/>
          </a:bodyPr>
          <a:lstStyle/>
          <a:p>
            <a:r>
              <a:rPr lang="en-US" sz="1200" dirty="0" smtClean="0"/>
              <a:t>DETECTOR</a:t>
            </a:r>
          </a:p>
          <a:p>
            <a:r>
              <a:rPr lang="en-US" sz="1200" dirty="0" smtClean="0"/>
              <a:t>-ARRAY</a:t>
            </a:r>
          </a:p>
        </p:txBody>
      </p:sp>
      <p:sp>
        <p:nvSpPr>
          <p:cNvPr id="13" name="TextBox 12"/>
          <p:cNvSpPr txBox="1"/>
          <p:nvPr/>
        </p:nvSpPr>
        <p:spPr>
          <a:xfrm>
            <a:off x="6651424" y="3505928"/>
            <a:ext cx="1287532" cy="461665"/>
          </a:xfrm>
          <a:prstGeom prst="rect">
            <a:avLst/>
          </a:prstGeom>
          <a:solidFill>
            <a:schemeClr val="bg1"/>
          </a:solidFill>
          <a:ln>
            <a:solidFill>
              <a:srgbClr val="008000"/>
            </a:solidFill>
          </a:ln>
        </p:spPr>
        <p:txBody>
          <a:bodyPr wrap="none" rtlCol="0">
            <a:spAutoFit/>
          </a:bodyPr>
          <a:lstStyle/>
          <a:p>
            <a:r>
              <a:rPr lang="en-US" sz="1200" dirty="0" smtClean="0"/>
              <a:t>DETECTOR</a:t>
            </a:r>
          </a:p>
          <a:p>
            <a:r>
              <a:rPr lang="en-US" sz="1200" dirty="0" smtClean="0"/>
              <a:t>-BEAM MONITOR</a:t>
            </a:r>
          </a:p>
        </p:txBody>
      </p:sp>
      <p:sp>
        <p:nvSpPr>
          <p:cNvPr id="14" name="TextBox 13"/>
          <p:cNvSpPr txBox="1"/>
          <p:nvPr/>
        </p:nvSpPr>
        <p:spPr>
          <a:xfrm>
            <a:off x="2321175" y="1640603"/>
            <a:ext cx="1287532" cy="461665"/>
          </a:xfrm>
          <a:prstGeom prst="rect">
            <a:avLst/>
          </a:prstGeom>
          <a:solidFill>
            <a:schemeClr val="bg1"/>
          </a:solidFill>
          <a:ln>
            <a:solidFill>
              <a:srgbClr val="008000"/>
            </a:solidFill>
          </a:ln>
        </p:spPr>
        <p:txBody>
          <a:bodyPr wrap="none" rtlCol="0">
            <a:spAutoFit/>
          </a:bodyPr>
          <a:lstStyle/>
          <a:p>
            <a:r>
              <a:rPr lang="en-US" sz="1200" dirty="0" smtClean="0"/>
              <a:t>DETECTOR</a:t>
            </a:r>
          </a:p>
          <a:p>
            <a:r>
              <a:rPr lang="en-US" sz="1200" dirty="0" smtClean="0"/>
              <a:t>-BEAM MONITOR</a:t>
            </a:r>
          </a:p>
        </p:txBody>
      </p:sp>
      <p:sp>
        <p:nvSpPr>
          <p:cNvPr id="15" name="TextBox 14"/>
          <p:cNvSpPr txBox="1"/>
          <p:nvPr/>
        </p:nvSpPr>
        <p:spPr>
          <a:xfrm>
            <a:off x="8556404" y="4565103"/>
            <a:ext cx="1005403" cy="276999"/>
          </a:xfrm>
          <a:prstGeom prst="rect">
            <a:avLst/>
          </a:prstGeom>
          <a:solidFill>
            <a:schemeClr val="bg1"/>
          </a:solidFill>
          <a:ln>
            <a:solidFill>
              <a:srgbClr val="008000"/>
            </a:solidFill>
          </a:ln>
        </p:spPr>
        <p:txBody>
          <a:bodyPr wrap="none" rtlCol="0">
            <a:spAutoFit/>
          </a:bodyPr>
          <a:lstStyle/>
          <a:p>
            <a:r>
              <a:rPr lang="en-US" sz="1200" dirty="0" smtClean="0"/>
              <a:t>FLIGHT TANK</a:t>
            </a:r>
          </a:p>
        </p:txBody>
      </p:sp>
      <p:sp>
        <p:nvSpPr>
          <p:cNvPr id="16" name="TextBox 15"/>
          <p:cNvSpPr txBox="1"/>
          <p:nvPr/>
        </p:nvSpPr>
        <p:spPr>
          <a:xfrm>
            <a:off x="3784645" y="2212369"/>
            <a:ext cx="1586717" cy="276999"/>
          </a:xfrm>
          <a:prstGeom prst="rect">
            <a:avLst/>
          </a:prstGeom>
          <a:solidFill>
            <a:schemeClr val="bg1"/>
          </a:solidFill>
          <a:ln>
            <a:solidFill>
              <a:srgbClr val="008000"/>
            </a:solidFill>
          </a:ln>
        </p:spPr>
        <p:txBody>
          <a:bodyPr wrap="none" rtlCol="0">
            <a:spAutoFit/>
          </a:bodyPr>
          <a:lstStyle/>
          <a:p>
            <a:r>
              <a:rPr lang="en-US" sz="1200" dirty="0" smtClean="0"/>
              <a:t>BEAM LINE SHIELDING</a:t>
            </a:r>
          </a:p>
        </p:txBody>
      </p:sp>
      <p:sp>
        <p:nvSpPr>
          <p:cNvPr id="17" name="TextBox 16"/>
          <p:cNvSpPr txBox="1"/>
          <p:nvPr/>
        </p:nvSpPr>
        <p:spPr>
          <a:xfrm>
            <a:off x="8469398" y="4874517"/>
            <a:ext cx="1385943" cy="461665"/>
          </a:xfrm>
          <a:prstGeom prst="rect">
            <a:avLst/>
          </a:prstGeom>
          <a:solidFill>
            <a:schemeClr val="bg1"/>
          </a:solidFill>
          <a:ln>
            <a:solidFill>
              <a:srgbClr val="008000"/>
            </a:solidFill>
          </a:ln>
        </p:spPr>
        <p:txBody>
          <a:bodyPr wrap="square" rtlCol="0">
            <a:spAutoFit/>
          </a:bodyPr>
          <a:lstStyle/>
          <a:p>
            <a:r>
              <a:rPr lang="en-US" sz="1200" dirty="0" smtClean="0"/>
              <a:t>SAMPLE </a:t>
            </a:r>
          </a:p>
          <a:p>
            <a:r>
              <a:rPr lang="en-US" sz="1200" dirty="0" smtClean="0"/>
              <a:t>ENVIRONMENT</a:t>
            </a:r>
          </a:p>
        </p:txBody>
      </p:sp>
      <p:sp>
        <p:nvSpPr>
          <p:cNvPr id="18" name="TextBox 17"/>
          <p:cNvSpPr txBox="1"/>
          <p:nvPr/>
        </p:nvSpPr>
        <p:spPr>
          <a:xfrm>
            <a:off x="5604076" y="5357191"/>
            <a:ext cx="1287532" cy="461665"/>
          </a:xfrm>
          <a:prstGeom prst="rect">
            <a:avLst/>
          </a:prstGeom>
          <a:solidFill>
            <a:schemeClr val="bg1"/>
          </a:solidFill>
          <a:ln>
            <a:solidFill>
              <a:srgbClr val="008000"/>
            </a:solidFill>
          </a:ln>
        </p:spPr>
        <p:txBody>
          <a:bodyPr wrap="none" rtlCol="0">
            <a:spAutoFit/>
          </a:bodyPr>
          <a:lstStyle/>
          <a:p>
            <a:r>
              <a:rPr lang="en-US" sz="1200" dirty="0" smtClean="0"/>
              <a:t>DETECTOR</a:t>
            </a:r>
          </a:p>
          <a:p>
            <a:r>
              <a:rPr lang="en-US" sz="1200" dirty="0" smtClean="0"/>
              <a:t>-BEAM MONITOR</a:t>
            </a:r>
          </a:p>
        </p:txBody>
      </p:sp>
      <p:cxnSp>
        <p:nvCxnSpPr>
          <p:cNvPr id="20" name="Straight Connector 19"/>
          <p:cNvCxnSpPr>
            <a:stCxn id="16" idx="1"/>
          </p:cNvCxnSpPr>
          <p:nvPr/>
        </p:nvCxnSpPr>
        <p:spPr>
          <a:xfrm flipH="1">
            <a:off x="3070417" y="2350869"/>
            <a:ext cx="714228" cy="12118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948154" y="4792540"/>
            <a:ext cx="603228" cy="3327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300809" y="3938739"/>
            <a:ext cx="603228" cy="3327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768796" y="2624117"/>
            <a:ext cx="603228" cy="3327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Sun 24"/>
          <p:cNvSpPr/>
          <p:nvPr/>
        </p:nvSpPr>
        <p:spPr>
          <a:xfrm>
            <a:off x="7950540" y="5236043"/>
            <a:ext cx="176196" cy="167792"/>
          </a:xfrm>
          <a:prstGeom prst="sun">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355396" y="1346812"/>
            <a:ext cx="603228" cy="3327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4748" y="2073415"/>
            <a:ext cx="1603512" cy="461665"/>
          </a:xfrm>
          <a:prstGeom prst="rect">
            <a:avLst/>
          </a:prstGeom>
          <a:solidFill>
            <a:schemeClr val="bg1"/>
          </a:solidFill>
          <a:ln>
            <a:solidFill>
              <a:srgbClr val="008000"/>
            </a:solidFill>
          </a:ln>
        </p:spPr>
        <p:txBody>
          <a:bodyPr wrap="square" rtlCol="0">
            <a:spAutoFit/>
          </a:bodyPr>
          <a:lstStyle/>
          <a:p>
            <a:r>
              <a:rPr lang="en-US" sz="1200" dirty="0" smtClean="0"/>
              <a:t>NEUTRON OPTICS</a:t>
            </a:r>
          </a:p>
          <a:p>
            <a:r>
              <a:rPr lang="en-US" sz="1200" dirty="0" smtClean="0"/>
              <a:t>- IN MONOLITH GUIDE</a:t>
            </a:r>
            <a:endParaRPr lang="en-US" sz="1200" dirty="0"/>
          </a:p>
        </p:txBody>
      </p:sp>
      <p:sp>
        <p:nvSpPr>
          <p:cNvPr id="28" name="TextBox 27"/>
          <p:cNvSpPr txBox="1"/>
          <p:nvPr/>
        </p:nvSpPr>
        <p:spPr>
          <a:xfrm>
            <a:off x="8396203" y="3468291"/>
            <a:ext cx="1184940" cy="461665"/>
          </a:xfrm>
          <a:prstGeom prst="rect">
            <a:avLst/>
          </a:prstGeom>
          <a:solidFill>
            <a:schemeClr val="bg1"/>
          </a:solidFill>
          <a:ln>
            <a:solidFill>
              <a:srgbClr val="008000"/>
            </a:solidFill>
          </a:ln>
        </p:spPr>
        <p:txBody>
          <a:bodyPr wrap="none" rtlCol="0">
            <a:spAutoFit/>
          </a:bodyPr>
          <a:lstStyle/>
          <a:p>
            <a:r>
              <a:rPr lang="en-US" sz="1200" dirty="0" smtClean="0"/>
              <a:t>BEAM SHUTTER</a:t>
            </a:r>
          </a:p>
          <a:p>
            <a:r>
              <a:rPr lang="en-US" sz="1200" dirty="0" smtClean="0"/>
              <a:t>-LIGHT</a:t>
            </a:r>
          </a:p>
        </p:txBody>
      </p:sp>
      <p:sp>
        <p:nvSpPr>
          <p:cNvPr id="29" name="TextBox 28"/>
          <p:cNvSpPr txBox="1"/>
          <p:nvPr/>
        </p:nvSpPr>
        <p:spPr>
          <a:xfrm>
            <a:off x="498304" y="967319"/>
            <a:ext cx="1184940" cy="461665"/>
          </a:xfrm>
          <a:prstGeom prst="rect">
            <a:avLst/>
          </a:prstGeom>
          <a:solidFill>
            <a:schemeClr val="bg1"/>
          </a:solidFill>
          <a:ln>
            <a:solidFill>
              <a:srgbClr val="008000"/>
            </a:solidFill>
          </a:ln>
        </p:spPr>
        <p:txBody>
          <a:bodyPr wrap="none" rtlCol="0">
            <a:spAutoFit/>
          </a:bodyPr>
          <a:lstStyle/>
          <a:p>
            <a:r>
              <a:rPr lang="en-US" sz="1200" dirty="0" smtClean="0"/>
              <a:t>BEAM SHUTTER</a:t>
            </a:r>
          </a:p>
          <a:p>
            <a:r>
              <a:rPr lang="en-US" sz="1200" dirty="0" smtClean="0"/>
              <a:t>-HEAVY</a:t>
            </a:r>
          </a:p>
        </p:txBody>
      </p:sp>
      <p:cxnSp>
        <p:nvCxnSpPr>
          <p:cNvPr id="30" name="Straight Connector 29"/>
          <p:cNvCxnSpPr>
            <a:stCxn id="29" idx="2"/>
          </p:cNvCxnSpPr>
          <p:nvPr/>
        </p:nvCxnSpPr>
        <p:spPr>
          <a:xfrm>
            <a:off x="1090774" y="1428984"/>
            <a:ext cx="276782" cy="30550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7551383" y="3901093"/>
            <a:ext cx="1974564" cy="112224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124356" y="1684783"/>
            <a:ext cx="1633781" cy="461665"/>
          </a:xfrm>
          <a:prstGeom prst="rect">
            <a:avLst/>
          </a:prstGeom>
          <a:noFill/>
        </p:spPr>
        <p:txBody>
          <a:bodyPr wrap="none" rtlCol="0">
            <a:spAutoFit/>
          </a:bodyPr>
          <a:lstStyle/>
          <a:p>
            <a:r>
              <a:rPr lang="en-US" sz="1200" dirty="0" smtClean="0"/>
              <a:t>Cut away of LET on TS2</a:t>
            </a:r>
          </a:p>
          <a:p>
            <a:r>
              <a:rPr lang="en-US" sz="1200" dirty="0" smtClean="0"/>
              <a:t>Courtesy of ISIS</a:t>
            </a:r>
            <a:endParaRPr lang="en-US" sz="1200" dirty="0"/>
          </a:p>
        </p:txBody>
      </p:sp>
    </p:spTree>
    <p:extLst>
      <p:ext uri="{BB962C8B-B14F-4D97-AF65-F5344CB8AC3E}">
        <p14:creationId xmlns:p14="http://schemas.microsoft.com/office/powerpoint/2010/main" val="40868114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435980"/>
            <a:ext cx="8915400" cy="603264"/>
          </a:xfrm>
        </p:spPr>
        <p:txBody>
          <a:bodyPr>
            <a:normAutofit fontScale="90000"/>
          </a:bodyPr>
          <a:lstStyle/>
          <a:p>
            <a:r>
              <a:rPr lang="en-US" sz="3400" dirty="0"/>
              <a:t>Bunker – Preliminary view</a:t>
            </a:r>
            <a:endParaRPr lang="en-US" sz="3600" dirty="0">
              <a:solidFill>
                <a:srgbClr val="FF0000"/>
              </a:solidFill>
            </a:endParaRPr>
          </a:p>
        </p:txBody>
      </p:sp>
      <p:pic>
        <p:nvPicPr>
          <p:cNvPr id="7" name="Content Placeholder 6" descr="bunker V02_3.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28464" y="1556792"/>
            <a:ext cx="9611167" cy="5184576"/>
          </a:xfrm>
        </p:spPr>
      </p:pic>
    </p:spTree>
    <p:extLst>
      <p:ext uri="{BB962C8B-B14F-4D97-AF65-F5344CB8AC3E}">
        <p14:creationId xmlns:p14="http://schemas.microsoft.com/office/powerpoint/2010/main" val="33266112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4" y="274639"/>
            <a:ext cx="9074408" cy="1074848"/>
          </a:xfrm>
        </p:spPr>
        <p:txBody>
          <a:bodyPr>
            <a:normAutofit/>
          </a:bodyPr>
          <a:lstStyle/>
          <a:p>
            <a:r>
              <a:rPr lang="en-US" sz="2800" dirty="0" smtClean="0"/>
              <a:t>Chopper cavities in Common shielding concept</a:t>
            </a:r>
            <a:br>
              <a:rPr lang="en-US" sz="2800" dirty="0" smtClean="0"/>
            </a:br>
            <a:r>
              <a:rPr lang="en-US" sz="2800" dirty="0" smtClean="0"/>
              <a:t> – side view</a:t>
            </a:r>
            <a:endParaRPr lang="en-US" sz="2800" dirty="0"/>
          </a:p>
        </p:txBody>
      </p:sp>
      <p:pic>
        <p:nvPicPr>
          <p:cNvPr id="10" name="Content Placeholder 9" descr="Side_3.jpg"/>
          <p:cNvPicPr>
            <a:picLocks noGrp="1" noChangeAspect="1"/>
          </p:cNvPicPr>
          <p:nvPr>
            <p:ph idx="1"/>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t="11487" b="11487"/>
          <a:stretch>
            <a:fillRect/>
          </a:stretch>
        </p:blipFill>
        <p:spPr>
          <a:xfrm>
            <a:off x="158020" y="1435660"/>
            <a:ext cx="9576814" cy="5091043"/>
          </a:xfrm>
        </p:spPr>
      </p:pic>
      <p:cxnSp>
        <p:nvCxnSpPr>
          <p:cNvPr id="5" name="Straight Connector 4"/>
          <p:cNvCxnSpPr/>
          <p:nvPr/>
        </p:nvCxnSpPr>
        <p:spPr>
          <a:xfrm>
            <a:off x="289117" y="4799891"/>
            <a:ext cx="9540866" cy="18404"/>
          </a:xfrm>
          <a:prstGeom prst="line">
            <a:avLst/>
          </a:prstGeom>
          <a:ln>
            <a:solidFill>
              <a:srgbClr val="FF0000"/>
            </a:solidFill>
            <a:prstDash val="lgDashDot"/>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684347" y="2387313"/>
            <a:ext cx="1640556" cy="923330"/>
          </a:xfrm>
          <a:prstGeom prst="rect">
            <a:avLst/>
          </a:prstGeom>
          <a:noFill/>
        </p:spPr>
        <p:txBody>
          <a:bodyPr wrap="none" rtlCol="0">
            <a:spAutoFit/>
          </a:bodyPr>
          <a:lstStyle/>
          <a:p>
            <a:r>
              <a:rPr lang="en-US" dirty="0" smtClean="0">
                <a:solidFill>
                  <a:srgbClr val="FF0000"/>
                </a:solidFill>
              </a:rPr>
              <a:t>Bulk shield</a:t>
            </a:r>
          </a:p>
          <a:p>
            <a:r>
              <a:rPr lang="en-US" dirty="0" smtClean="0">
                <a:solidFill>
                  <a:srgbClr val="FF0000"/>
                </a:solidFill>
              </a:rPr>
              <a:t>   - upper –</a:t>
            </a:r>
          </a:p>
          <a:p>
            <a:r>
              <a:rPr lang="en-US" dirty="0" smtClean="0">
                <a:solidFill>
                  <a:srgbClr val="FF0000"/>
                </a:solidFill>
              </a:rPr>
              <a:t>Heavy concrete</a:t>
            </a:r>
            <a:endParaRPr lang="en-US" dirty="0">
              <a:solidFill>
                <a:srgbClr val="FF0000"/>
              </a:solidFill>
            </a:endParaRPr>
          </a:p>
        </p:txBody>
      </p:sp>
      <p:sp>
        <p:nvSpPr>
          <p:cNvPr id="7" name="TextBox 6"/>
          <p:cNvSpPr txBox="1"/>
          <p:nvPr/>
        </p:nvSpPr>
        <p:spPr>
          <a:xfrm>
            <a:off x="4684352" y="4043887"/>
            <a:ext cx="1282811" cy="646331"/>
          </a:xfrm>
          <a:prstGeom prst="rect">
            <a:avLst/>
          </a:prstGeom>
          <a:noFill/>
        </p:spPr>
        <p:txBody>
          <a:bodyPr wrap="none" rtlCol="0">
            <a:spAutoFit/>
          </a:bodyPr>
          <a:lstStyle/>
          <a:p>
            <a:r>
              <a:rPr lang="en-US" dirty="0" smtClean="0">
                <a:solidFill>
                  <a:srgbClr val="FF0000"/>
                </a:solidFill>
              </a:rPr>
              <a:t>Bulk shield </a:t>
            </a:r>
          </a:p>
          <a:p>
            <a:r>
              <a:rPr lang="en-US" dirty="0" smtClean="0">
                <a:solidFill>
                  <a:srgbClr val="FF0000"/>
                </a:solidFill>
              </a:rPr>
              <a:t>Mid section</a:t>
            </a:r>
            <a:endParaRPr lang="en-US" dirty="0">
              <a:solidFill>
                <a:srgbClr val="FF0000"/>
              </a:solidFill>
            </a:endParaRPr>
          </a:p>
        </p:txBody>
      </p:sp>
      <p:sp>
        <p:nvSpPr>
          <p:cNvPr id="8" name="TextBox 7"/>
          <p:cNvSpPr txBox="1"/>
          <p:nvPr/>
        </p:nvSpPr>
        <p:spPr>
          <a:xfrm>
            <a:off x="4684347" y="5217465"/>
            <a:ext cx="1195234" cy="646331"/>
          </a:xfrm>
          <a:prstGeom prst="rect">
            <a:avLst/>
          </a:prstGeom>
          <a:noFill/>
        </p:spPr>
        <p:txBody>
          <a:bodyPr wrap="none" rtlCol="0">
            <a:spAutoFit/>
          </a:bodyPr>
          <a:lstStyle/>
          <a:p>
            <a:r>
              <a:rPr lang="en-US" dirty="0" smtClean="0">
                <a:solidFill>
                  <a:srgbClr val="FF0000"/>
                </a:solidFill>
              </a:rPr>
              <a:t>Bulk shield</a:t>
            </a:r>
          </a:p>
          <a:p>
            <a:r>
              <a:rPr lang="en-US" dirty="0">
                <a:solidFill>
                  <a:srgbClr val="FF0000"/>
                </a:solidFill>
              </a:rPr>
              <a:t> </a:t>
            </a:r>
            <a:r>
              <a:rPr lang="en-US" dirty="0" smtClean="0">
                <a:solidFill>
                  <a:srgbClr val="FF0000"/>
                </a:solidFill>
              </a:rPr>
              <a:t> - lower -</a:t>
            </a:r>
            <a:endParaRPr lang="en-US" dirty="0">
              <a:solidFill>
                <a:srgbClr val="FF0000"/>
              </a:solidFill>
            </a:endParaRPr>
          </a:p>
        </p:txBody>
      </p:sp>
      <p:sp>
        <p:nvSpPr>
          <p:cNvPr id="9" name="TextBox 8"/>
          <p:cNvSpPr txBox="1"/>
          <p:nvPr/>
        </p:nvSpPr>
        <p:spPr>
          <a:xfrm>
            <a:off x="1907808" y="2177487"/>
            <a:ext cx="1608133" cy="923330"/>
          </a:xfrm>
          <a:prstGeom prst="rect">
            <a:avLst/>
          </a:prstGeom>
          <a:noFill/>
        </p:spPr>
        <p:txBody>
          <a:bodyPr wrap="none" rtlCol="0">
            <a:spAutoFit/>
          </a:bodyPr>
          <a:lstStyle/>
          <a:p>
            <a:r>
              <a:rPr lang="en-US" dirty="0" smtClean="0">
                <a:solidFill>
                  <a:srgbClr val="FF0000"/>
                </a:solidFill>
              </a:rPr>
              <a:t>Bulk shield</a:t>
            </a:r>
          </a:p>
          <a:p>
            <a:r>
              <a:rPr lang="en-US" dirty="0" smtClean="0">
                <a:solidFill>
                  <a:srgbClr val="FF0000"/>
                </a:solidFill>
              </a:rPr>
              <a:t> - Access plug –</a:t>
            </a:r>
          </a:p>
          <a:p>
            <a:r>
              <a:rPr lang="en-US" dirty="0" smtClean="0">
                <a:solidFill>
                  <a:srgbClr val="FF0000"/>
                </a:solidFill>
              </a:rPr>
              <a:t>Steel (?)</a:t>
            </a:r>
            <a:endParaRPr lang="en-US" dirty="0">
              <a:solidFill>
                <a:srgbClr val="FF0000"/>
              </a:solidFill>
            </a:endParaRPr>
          </a:p>
        </p:txBody>
      </p:sp>
      <p:sp>
        <p:nvSpPr>
          <p:cNvPr id="11" name="Right Arrow 10"/>
          <p:cNvSpPr/>
          <p:nvPr/>
        </p:nvSpPr>
        <p:spPr>
          <a:xfrm>
            <a:off x="289122" y="4436748"/>
            <a:ext cx="1216285" cy="29447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89117" y="4146864"/>
            <a:ext cx="1060882" cy="369332"/>
          </a:xfrm>
          <a:prstGeom prst="rect">
            <a:avLst/>
          </a:prstGeom>
          <a:noFill/>
        </p:spPr>
        <p:txBody>
          <a:bodyPr wrap="none" rtlCol="0">
            <a:spAutoFit/>
          </a:bodyPr>
          <a:lstStyle/>
          <a:p>
            <a:r>
              <a:rPr lang="en-US" dirty="0" smtClean="0">
                <a:solidFill>
                  <a:srgbClr val="FF0000"/>
                </a:solidFill>
              </a:rPr>
              <a:t>Neutrons</a:t>
            </a:r>
            <a:endParaRPr lang="en-US" dirty="0">
              <a:solidFill>
                <a:srgbClr val="FF0000"/>
              </a:solidFill>
            </a:endParaRPr>
          </a:p>
        </p:txBody>
      </p:sp>
      <p:sp>
        <p:nvSpPr>
          <p:cNvPr id="13" name="TextBox 12"/>
          <p:cNvSpPr txBox="1"/>
          <p:nvPr/>
        </p:nvSpPr>
        <p:spPr>
          <a:xfrm>
            <a:off x="843063" y="5861808"/>
            <a:ext cx="611390" cy="369332"/>
          </a:xfrm>
          <a:prstGeom prst="rect">
            <a:avLst/>
          </a:prstGeom>
          <a:noFill/>
        </p:spPr>
        <p:txBody>
          <a:bodyPr wrap="none" rtlCol="0">
            <a:spAutoFit/>
          </a:bodyPr>
          <a:lstStyle/>
          <a:p>
            <a:r>
              <a:rPr lang="en-US" dirty="0" smtClean="0">
                <a:solidFill>
                  <a:srgbClr val="FF0000"/>
                </a:solidFill>
              </a:rPr>
              <a:t>R6m</a:t>
            </a:r>
            <a:endParaRPr lang="en-US" dirty="0">
              <a:solidFill>
                <a:srgbClr val="FF0000"/>
              </a:solidFill>
            </a:endParaRPr>
          </a:p>
        </p:txBody>
      </p:sp>
      <p:sp>
        <p:nvSpPr>
          <p:cNvPr id="14" name="TextBox 13"/>
          <p:cNvSpPr txBox="1"/>
          <p:nvPr/>
        </p:nvSpPr>
        <p:spPr>
          <a:xfrm>
            <a:off x="6461616" y="5864679"/>
            <a:ext cx="728384" cy="369332"/>
          </a:xfrm>
          <a:prstGeom prst="rect">
            <a:avLst/>
          </a:prstGeom>
          <a:noFill/>
        </p:spPr>
        <p:txBody>
          <a:bodyPr wrap="none" rtlCol="0">
            <a:spAutoFit/>
          </a:bodyPr>
          <a:lstStyle/>
          <a:p>
            <a:r>
              <a:rPr lang="en-US" dirty="0" smtClean="0">
                <a:solidFill>
                  <a:srgbClr val="FF0000"/>
                </a:solidFill>
              </a:rPr>
              <a:t>R10m</a:t>
            </a:r>
            <a:endParaRPr lang="en-US" dirty="0">
              <a:solidFill>
                <a:srgbClr val="FF0000"/>
              </a:solidFill>
            </a:endParaRPr>
          </a:p>
        </p:txBody>
      </p:sp>
    </p:spTree>
    <p:extLst>
      <p:ext uri="{BB962C8B-B14F-4D97-AF65-F5344CB8AC3E}">
        <p14:creationId xmlns:p14="http://schemas.microsoft.com/office/powerpoint/2010/main" val="8721575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464" y="116632"/>
            <a:ext cx="8440216" cy="1143000"/>
          </a:xfrm>
        </p:spPr>
        <p:txBody>
          <a:bodyPr>
            <a:normAutofit/>
          </a:bodyPr>
          <a:lstStyle/>
          <a:p>
            <a:r>
              <a:rPr lang="en-US" sz="2800" dirty="0" smtClean="0"/>
              <a:t>Beam line separation &lt; 10 </a:t>
            </a:r>
            <a:r>
              <a:rPr lang="en-US" sz="2800" dirty="0" err="1" smtClean="0"/>
              <a:t>deg</a:t>
            </a:r>
            <a:r>
              <a:rPr lang="en-US" sz="2800" dirty="0" smtClean="0"/>
              <a:t> </a:t>
            </a:r>
            <a:r>
              <a:rPr lang="en-US" sz="2800" dirty="0"/>
              <a:t/>
            </a:r>
            <a:br>
              <a:rPr lang="en-US" sz="2800" dirty="0"/>
            </a:br>
            <a:r>
              <a:rPr lang="en-US" sz="2800" dirty="0" smtClean="0"/>
              <a:t>Complicated </a:t>
            </a:r>
            <a:r>
              <a:rPr lang="en-US" sz="2800" dirty="0"/>
              <a:t>c</a:t>
            </a:r>
            <a:r>
              <a:rPr lang="en-US" sz="2800" dirty="0" smtClean="0"/>
              <a:t>hopper installation</a:t>
            </a:r>
            <a:endParaRPr lang="en-US" sz="2800" dirty="0"/>
          </a:p>
        </p:txBody>
      </p:sp>
      <p:pic>
        <p:nvPicPr>
          <p:cNvPr id="4" name="Content Placeholder 3" descr="IMGP2748.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06376" y="1417641"/>
            <a:ext cx="9620228" cy="4883773"/>
          </a:xfrm>
          <a:prstGeom prst="rect">
            <a:avLst/>
          </a:prstGeom>
        </p:spPr>
      </p:pic>
      <p:cxnSp>
        <p:nvCxnSpPr>
          <p:cNvPr id="6" name="Straight Connector 5"/>
          <p:cNvCxnSpPr/>
          <p:nvPr/>
        </p:nvCxnSpPr>
        <p:spPr>
          <a:xfrm>
            <a:off x="6328834" y="1193800"/>
            <a:ext cx="496374" cy="5115520"/>
          </a:xfrm>
          <a:prstGeom prst="line">
            <a:avLst/>
          </a:prstGeom>
          <a:ln w="28575" cmpd="sng">
            <a:solidFill>
              <a:srgbClr val="FF0000"/>
            </a:solidFill>
            <a:prstDash val="lgDashDot"/>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3512840" y="1340768"/>
            <a:ext cx="648072" cy="4968552"/>
          </a:xfrm>
          <a:prstGeom prst="line">
            <a:avLst/>
          </a:prstGeom>
          <a:ln w="28575" cmpd="sng">
            <a:solidFill>
              <a:srgbClr val="FF0000"/>
            </a:solidFill>
            <a:prstDash val="lgDashDot"/>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rot="21395333">
            <a:off x="5186892" y="3664765"/>
            <a:ext cx="3040592" cy="152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ectangle 10"/>
          <p:cNvSpPr/>
          <p:nvPr/>
        </p:nvSpPr>
        <p:spPr>
          <a:xfrm>
            <a:off x="2142394" y="5207000"/>
            <a:ext cx="3040592"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552171" y="2438400"/>
            <a:ext cx="3040592"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21395333">
            <a:off x="5186893" y="3359966"/>
            <a:ext cx="3040592" cy="152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51614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241032" cy="648072"/>
          </a:xfrm>
        </p:spPr>
        <p:txBody>
          <a:bodyPr/>
          <a:lstStyle/>
          <a:p>
            <a:r>
              <a:rPr lang="en-US" dirty="0" err="1" smtClean="0"/>
              <a:t>Intergrated</a:t>
            </a:r>
            <a:r>
              <a:rPr lang="en-US" dirty="0" smtClean="0"/>
              <a:t> Systems </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8</a:t>
            </a:fld>
            <a:endParaRPr lang="sv-SE"/>
          </a:p>
        </p:txBody>
      </p:sp>
      <p:pic>
        <p:nvPicPr>
          <p:cNvPr id="5" name="Picture 4" descr="system layout.jpg.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488" y="1412776"/>
            <a:ext cx="9257354" cy="5447416"/>
          </a:xfrm>
          <a:prstGeom prst="rect">
            <a:avLst/>
          </a:prstGeom>
        </p:spPr>
      </p:pic>
      <p:sp>
        <p:nvSpPr>
          <p:cNvPr id="9" name="Rectangle 8"/>
          <p:cNvSpPr/>
          <p:nvPr/>
        </p:nvSpPr>
        <p:spPr>
          <a:xfrm>
            <a:off x="416496" y="1412776"/>
            <a:ext cx="2592288" cy="43204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4520952" y="2492896"/>
            <a:ext cx="4176465" cy="864096"/>
            <a:chOff x="4520952" y="2348880"/>
            <a:chExt cx="4176464" cy="864096"/>
          </a:xfrm>
        </p:grpSpPr>
        <p:sp>
          <p:nvSpPr>
            <p:cNvPr id="6" name="Rectangle 5"/>
            <p:cNvSpPr/>
            <p:nvPr/>
          </p:nvSpPr>
          <p:spPr>
            <a:xfrm>
              <a:off x="4520952" y="2636912"/>
              <a:ext cx="4176464" cy="576064"/>
            </a:xfrm>
            <a:prstGeom prst="rect">
              <a:avLst/>
            </a:prstGeom>
            <a:solidFill>
              <a:schemeClr val="accent4">
                <a:lumMod val="60000"/>
                <a:lumOff val="40000"/>
                <a:alpha val="31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041232" y="2348880"/>
              <a:ext cx="1579404" cy="307777"/>
            </a:xfrm>
            <a:prstGeom prst="rect">
              <a:avLst/>
            </a:prstGeom>
            <a:noFill/>
          </p:spPr>
          <p:txBody>
            <a:bodyPr wrap="none" rtlCol="0">
              <a:spAutoFit/>
            </a:bodyPr>
            <a:lstStyle/>
            <a:p>
              <a:r>
                <a:rPr lang="en-US" sz="1400" dirty="0" smtClean="0"/>
                <a:t> NCG / E &amp; E Group</a:t>
              </a:r>
              <a:endParaRPr lang="en-US" sz="1400" dirty="0"/>
            </a:p>
          </p:txBody>
        </p:sp>
      </p:grpSp>
      <p:grpSp>
        <p:nvGrpSpPr>
          <p:cNvPr id="22" name="Group 21"/>
          <p:cNvGrpSpPr/>
          <p:nvPr/>
        </p:nvGrpSpPr>
        <p:grpSpPr>
          <a:xfrm>
            <a:off x="4376936" y="1052736"/>
            <a:ext cx="3136496" cy="1080120"/>
            <a:chOff x="4376936" y="836712"/>
            <a:chExt cx="3136496" cy="1080120"/>
          </a:xfrm>
        </p:grpSpPr>
        <p:sp>
          <p:nvSpPr>
            <p:cNvPr id="7" name="Rectangle 6"/>
            <p:cNvSpPr/>
            <p:nvPr/>
          </p:nvSpPr>
          <p:spPr>
            <a:xfrm>
              <a:off x="4376936" y="1124744"/>
              <a:ext cx="1944216" cy="792088"/>
            </a:xfrm>
            <a:prstGeom prst="rect">
              <a:avLst/>
            </a:prstGeom>
            <a:solidFill>
              <a:schemeClr val="accent3">
                <a:lumMod val="60000"/>
                <a:lumOff val="40000"/>
                <a:alpha val="31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376936" y="836712"/>
              <a:ext cx="3136496" cy="307777"/>
            </a:xfrm>
            <a:prstGeom prst="rect">
              <a:avLst/>
            </a:prstGeom>
            <a:noFill/>
          </p:spPr>
          <p:txBody>
            <a:bodyPr wrap="none" rtlCol="0">
              <a:spAutoFit/>
            </a:bodyPr>
            <a:lstStyle/>
            <a:p>
              <a:r>
                <a:rPr lang="en-US" sz="1400" dirty="0" smtClean="0"/>
                <a:t>NCG / E&amp; E / Integrated Control Systems </a:t>
              </a:r>
              <a:endParaRPr lang="en-US" sz="1400" dirty="0"/>
            </a:p>
          </p:txBody>
        </p:sp>
      </p:grpSp>
      <p:grpSp>
        <p:nvGrpSpPr>
          <p:cNvPr id="21" name="Group 20"/>
          <p:cNvGrpSpPr/>
          <p:nvPr/>
        </p:nvGrpSpPr>
        <p:grpSpPr>
          <a:xfrm>
            <a:off x="2792760" y="1052736"/>
            <a:ext cx="1550562" cy="792088"/>
            <a:chOff x="2792760" y="836712"/>
            <a:chExt cx="1550562" cy="792088"/>
          </a:xfrm>
        </p:grpSpPr>
        <p:sp>
          <p:nvSpPr>
            <p:cNvPr id="12" name="TextBox 11"/>
            <p:cNvSpPr txBox="1"/>
            <p:nvPr/>
          </p:nvSpPr>
          <p:spPr>
            <a:xfrm>
              <a:off x="2792760" y="836712"/>
              <a:ext cx="1550562" cy="307777"/>
            </a:xfrm>
            <a:prstGeom prst="rect">
              <a:avLst/>
            </a:prstGeom>
            <a:noFill/>
          </p:spPr>
          <p:txBody>
            <a:bodyPr wrap="none" rtlCol="0">
              <a:spAutoFit/>
            </a:bodyPr>
            <a:lstStyle/>
            <a:p>
              <a:r>
                <a:rPr lang="en-US" sz="1400" dirty="0" smtClean="0"/>
                <a:t>NCG / E&amp;E / DMSC  </a:t>
              </a:r>
              <a:endParaRPr lang="en-US" sz="1400" dirty="0"/>
            </a:p>
          </p:txBody>
        </p:sp>
        <p:sp>
          <p:nvSpPr>
            <p:cNvPr id="8" name="Rectangle 7"/>
            <p:cNvSpPr/>
            <p:nvPr/>
          </p:nvSpPr>
          <p:spPr>
            <a:xfrm>
              <a:off x="2936776" y="1124744"/>
              <a:ext cx="1368152" cy="504056"/>
            </a:xfrm>
            <a:prstGeom prst="rect">
              <a:avLst/>
            </a:prstGeom>
            <a:solidFill>
              <a:schemeClr val="accent6">
                <a:lumMod val="50000"/>
                <a:alpha val="31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rot="16200000">
            <a:off x="4" y="2636920"/>
            <a:ext cx="2069885" cy="307777"/>
          </a:xfrm>
          <a:prstGeom prst="rect">
            <a:avLst/>
          </a:prstGeom>
          <a:noFill/>
        </p:spPr>
        <p:txBody>
          <a:bodyPr wrap="none" rtlCol="0">
            <a:spAutoFit/>
          </a:bodyPr>
          <a:lstStyle/>
          <a:p>
            <a:r>
              <a:rPr lang="en-US" sz="1400" dirty="0" smtClean="0"/>
              <a:t> Neutron Chopper System</a:t>
            </a:r>
            <a:endParaRPr lang="en-US" sz="1400" dirty="0"/>
          </a:p>
        </p:txBody>
      </p:sp>
      <p:grpSp>
        <p:nvGrpSpPr>
          <p:cNvPr id="24" name="Group 23"/>
          <p:cNvGrpSpPr/>
          <p:nvPr/>
        </p:nvGrpSpPr>
        <p:grpSpPr>
          <a:xfrm>
            <a:off x="1352600" y="4509120"/>
            <a:ext cx="6984777" cy="379785"/>
            <a:chOff x="1352600" y="4437112"/>
            <a:chExt cx="6984776" cy="379785"/>
          </a:xfrm>
        </p:grpSpPr>
        <p:sp>
          <p:nvSpPr>
            <p:cNvPr id="13" name="Rectangle 12"/>
            <p:cNvSpPr/>
            <p:nvPr/>
          </p:nvSpPr>
          <p:spPr>
            <a:xfrm>
              <a:off x="1352600" y="4437112"/>
              <a:ext cx="1584176" cy="360040"/>
            </a:xfrm>
            <a:prstGeom prst="rect">
              <a:avLst/>
            </a:prstGeom>
            <a:solidFill>
              <a:schemeClr val="tx2">
                <a:lumMod val="40000"/>
                <a:lumOff val="60000"/>
                <a:alpha val="31000"/>
              </a:schemeClr>
            </a:solid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880991" y="4509120"/>
              <a:ext cx="1136875" cy="307777"/>
            </a:xfrm>
            <a:prstGeom prst="rect">
              <a:avLst/>
            </a:prstGeom>
            <a:noFill/>
          </p:spPr>
          <p:txBody>
            <a:bodyPr wrap="none" rtlCol="0">
              <a:spAutoFit/>
            </a:bodyPr>
            <a:lstStyle/>
            <a:p>
              <a:r>
                <a:rPr lang="en-US" sz="1400" dirty="0" smtClean="0"/>
                <a:t> N0&amp;S Group</a:t>
              </a:r>
              <a:endParaRPr lang="en-US" sz="1400" dirty="0"/>
            </a:p>
          </p:txBody>
        </p:sp>
        <p:sp>
          <p:nvSpPr>
            <p:cNvPr id="16" name="Rectangle 15"/>
            <p:cNvSpPr/>
            <p:nvPr/>
          </p:nvSpPr>
          <p:spPr>
            <a:xfrm>
              <a:off x="4664968" y="4437112"/>
              <a:ext cx="1440160" cy="360040"/>
            </a:xfrm>
            <a:prstGeom prst="rect">
              <a:avLst/>
            </a:prstGeom>
            <a:solidFill>
              <a:schemeClr val="tx2">
                <a:lumMod val="40000"/>
                <a:lumOff val="60000"/>
                <a:alpha val="31000"/>
              </a:schemeClr>
            </a:solid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825208" y="4437112"/>
              <a:ext cx="1512168" cy="360040"/>
            </a:xfrm>
            <a:prstGeom prst="rect">
              <a:avLst/>
            </a:prstGeom>
            <a:solidFill>
              <a:schemeClr val="tx2">
                <a:lumMod val="40000"/>
                <a:lumOff val="60000"/>
                <a:alpha val="31000"/>
              </a:schemeClr>
            </a:solid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496616" y="4509120"/>
              <a:ext cx="1280891" cy="307777"/>
            </a:xfrm>
            <a:prstGeom prst="rect">
              <a:avLst/>
            </a:prstGeom>
            <a:noFill/>
          </p:spPr>
          <p:txBody>
            <a:bodyPr wrap="square" rtlCol="0">
              <a:spAutoFit/>
            </a:bodyPr>
            <a:lstStyle/>
            <a:p>
              <a:r>
                <a:rPr lang="en-US" sz="1400" dirty="0" smtClean="0"/>
                <a:t> N0&amp;S Group</a:t>
              </a:r>
              <a:endParaRPr lang="en-US" sz="1400" dirty="0"/>
            </a:p>
          </p:txBody>
        </p:sp>
        <p:sp>
          <p:nvSpPr>
            <p:cNvPr id="20" name="TextBox 19"/>
            <p:cNvSpPr txBox="1"/>
            <p:nvPr/>
          </p:nvSpPr>
          <p:spPr>
            <a:xfrm>
              <a:off x="6897216" y="4509120"/>
              <a:ext cx="1280891" cy="307777"/>
            </a:xfrm>
            <a:prstGeom prst="rect">
              <a:avLst/>
            </a:prstGeom>
            <a:noFill/>
          </p:spPr>
          <p:txBody>
            <a:bodyPr wrap="square" rtlCol="0">
              <a:spAutoFit/>
            </a:bodyPr>
            <a:lstStyle/>
            <a:p>
              <a:r>
                <a:rPr lang="en-US" sz="1400" dirty="0" smtClean="0"/>
                <a:t> N0&amp;S Group</a:t>
              </a:r>
              <a:endParaRPr lang="en-US" sz="1400" dirty="0"/>
            </a:p>
          </p:txBody>
        </p:sp>
      </p:grpSp>
    </p:spTree>
    <p:extLst>
      <p:ext uri="{BB962C8B-B14F-4D97-AF65-F5344CB8AC3E}">
        <p14:creationId xmlns:p14="http://schemas.microsoft.com/office/powerpoint/2010/main" val="40834851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rot="3896258">
            <a:off x="8051174" y="38605"/>
            <a:ext cx="1388412" cy="2120405"/>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35" name="Oval 34"/>
          <p:cNvSpPr/>
          <p:nvPr/>
        </p:nvSpPr>
        <p:spPr>
          <a:xfrm rot="20026807">
            <a:off x="1067977" y="4232138"/>
            <a:ext cx="3479656" cy="2129661"/>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ln>
                <a:solidFill>
                  <a:srgbClr val="000000"/>
                </a:solidFill>
              </a:ln>
            </a:endParaRPr>
          </a:p>
        </p:txBody>
      </p:sp>
      <p:sp>
        <p:nvSpPr>
          <p:cNvPr id="51" name="Oval 50"/>
          <p:cNvSpPr/>
          <p:nvPr/>
        </p:nvSpPr>
        <p:spPr>
          <a:xfrm rot="18000032">
            <a:off x="2858648" y="4431016"/>
            <a:ext cx="2539163" cy="2022447"/>
          </a:xfrm>
          <a:prstGeom prst="ellipse">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n>
                <a:solidFill>
                  <a:srgbClr val="000000"/>
                </a:solidFill>
              </a:ln>
            </a:endParaRPr>
          </a:p>
        </p:txBody>
      </p:sp>
      <p:sp>
        <p:nvSpPr>
          <p:cNvPr id="64" name="Oval 63"/>
          <p:cNvSpPr/>
          <p:nvPr/>
        </p:nvSpPr>
        <p:spPr>
          <a:xfrm rot="6272034">
            <a:off x="507994" y="5035042"/>
            <a:ext cx="1388412" cy="212040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61" name="Oval 60"/>
          <p:cNvSpPr/>
          <p:nvPr/>
        </p:nvSpPr>
        <p:spPr>
          <a:xfrm rot="6272034">
            <a:off x="8193235" y="2383451"/>
            <a:ext cx="1388412" cy="2120405"/>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31" name="Oval 30"/>
          <p:cNvSpPr/>
          <p:nvPr/>
        </p:nvSpPr>
        <p:spPr>
          <a:xfrm rot="20629407">
            <a:off x="815818" y="2989067"/>
            <a:ext cx="3298597" cy="1784623"/>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Oval 25"/>
          <p:cNvSpPr/>
          <p:nvPr/>
        </p:nvSpPr>
        <p:spPr>
          <a:xfrm>
            <a:off x="776537" y="2204864"/>
            <a:ext cx="3312368" cy="1626275"/>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Oval 22"/>
          <p:cNvSpPr/>
          <p:nvPr/>
        </p:nvSpPr>
        <p:spPr>
          <a:xfrm rot="1913529">
            <a:off x="1193752" y="1582536"/>
            <a:ext cx="3099303" cy="191977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Oval 39"/>
          <p:cNvSpPr/>
          <p:nvPr/>
        </p:nvSpPr>
        <p:spPr>
          <a:xfrm rot="15290960">
            <a:off x="4999498" y="4567069"/>
            <a:ext cx="2374704" cy="2117092"/>
          </a:xfrm>
          <a:prstGeom prst="ellipse">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6" name="Oval 35"/>
          <p:cNvSpPr/>
          <p:nvPr/>
        </p:nvSpPr>
        <p:spPr>
          <a:xfrm rot="2192508">
            <a:off x="5951590" y="4176185"/>
            <a:ext cx="3479656" cy="1680204"/>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Oval 11"/>
          <p:cNvSpPr/>
          <p:nvPr/>
        </p:nvSpPr>
        <p:spPr>
          <a:xfrm rot="18633802">
            <a:off x="5091281" y="335645"/>
            <a:ext cx="2672368" cy="199471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3" name="Oval 12"/>
          <p:cNvSpPr/>
          <p:nvPr/>
        </p:nvSpPr>
        <p:spPr>
          <a:xfrm rot="3951789">
            <a:off x="3276285" y="311465"/>
            <a:ext cx="2573040" cy="2095031"/>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7" name="Oval 6"/>
          <p:cNvSpPr/>
          <p:nvPr/>
        </p:nvSpPr>
        <p:spPr>
          <a:xfrm>
            <a:off x="5810006" y="1124571"/>
            <a:ext cx="3888594" cy="2750938"/>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 name="Oval 1"/>
          <p:cNvSpPr/>
          <p:nvPr/>
        </p:nvSpPr>
        <p:spPr>
          <a:xfrm>
            <a:off x="2360712" y="1168365"/>
            <a:ext cx="5430060" cy="4487664"/>
          </a:xfrm>
          <a:prstGeom prst="ellipse">
            <a:avLst/>
          </a:prstGeom>
          <a:solidFill>
            <a:schemeClr val="accent3">
              <a:alpha val="76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Rectangle 2"/>
          <p:cNvSpPr/>
          <p:nvPr/>
        </p:nvSpPr>
        <p:spPr>
          <a:xfrm>
            <a:off x="4232920" y="260648"/>
            <a:ext cx="761747"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n-US" dirty="0" smtClean="0"/>
              <a:t>DMSC</a:t>
            </a:r>
          </a:p>
        </p:txBody>
      </p:sp>
      <p:sp>
        <p:nvSpPr>
          <p:cNvPr id="5" name="Rectangle 4"/>
          <p:cNvSpPr/>
          <p:nvPr/>
        </p:nvSpPr>
        <p:spPr>
          <a:xfrm>
            <a:off x="6033120" y="3068960"/>
            <a:ext cx="1008112" cy="60016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100" dirty="0" smtClean="0"/>
              <a:t>Servo Control</a:t>
            </a:r>
          </a:p>
          <a:p>
            <a:r>
              <a:rPr lang="en-US" sz="1100" dirty="0" smtClean="0"/>
              <a:t>Electronics &amp; Parameters</a:t>
            </a:r>
            <a:endParaRPr lang="en-US" sz="1100" dirty="0"/>
          </a:p>
        </p:txBody>
      </p:sp>
      <p:sp>
        <p:nvSpPr>
          <p:cNvPr id="6" name="Rectangle 5"/>
          <p:cNvSpPr/>
          <p:nvPr/>
        </p:nvSpPr>
        <p:spPr>
          <a:xfrm>
            <a:off x="5959431" y="1899479"/>
            <a:ext cx="1011077" cy="600164"/>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n-US" sz="1100" dirty="0" smtClean="0"/>
              <a:t>Control box </a:t>
            </a:r>
          </a:p>
          <a:p>
            <a:pPr algn="ctr"/>
            <a:r>
              <a:rPr lang="en-US" sz="1100" dirty="0" smtClean="0"/>
              <a:t>Software</a:t>
            </a:r>
          </a:p>
          <a:p>
            <a:pPr algn="ctr"/>
            <a:r>
              <a:rPr lang="en-US" sz="1100" dirty="0" smtClean="0"/>
              <a:t>(device driver)</a:t>
            </a:r>
            <a:endParaRPr lang="en-US" sz="1100" dirty="0"/>
          </a:p>
        </p:txBody>
      </p:sp>
      <p:sp>
        <p:nvSpPr>
          <p:cNvPr id="8" name="Rectangle 7"/>
          <p:cNvSpPr/>
          <p:nvPr/>
        </p:nvSpPr>
        <p:spPr>
          <a:xfrm>
            <a:off x="7499313" y="3187520"/>
            <a:ext cx="1081884" cy="43088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n-US" sz="1100" dirty="0" smtClean="0"/>
              <a:t> Motion control </a:t>
            </a:r>
          </a:p>
          <a:p>
            <a:pPr algn="ctr"/>
            <a:r>
              <a:rPr lang="en-US" sz="1100" dirty="0" smtClean="0"/>
              <a:t>Software</a:t>
            </a:r>
            <a:endParaRPr lang="en-US" sz="1100" dirty="0"/>
          </a:p>
        </p:txBody>
      </p:sp>
      <p:sp>
        <p:nvSpPr>
          <p:cNvPr id="9" name="Rectangle 8"/>
          <p:cNvSpPr/>
          <p:nvPr/>
        </p:nvSpPr>
        <p:spPr>
          <a:xfrm>
            <a:off x="5745088" y="620688"/>
            <a:ext cx="1401182" cy="523220"/>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wrap="none">
            <a:spAutoFit/>
          </a:bodyPr>
          <a:lstStyle/>
          <a:p>
            <a:pPr algn="ctr"/>
            <a:r>
              <a:rPr lang="en-US" sz="1400" dirty="0" smtClean="0"/>
              <a:t>Control Network</a:t>
            </a:r>
          </a:p>
          <a:p>
            <a:pPr algn="ctr"/>
            <a:r>
              <a:rPr lang="en-US" sz="1400" dirty="0" smtClean="0"/>
              <a:t>HW / SW</a:t>
            </a:r>
            <a:endParaRPr lang="en-US" sz="1400" dirty="0"/>
          </a:p>
        </p:txBody>
      </p:sp>
      <p:sp>
        <p:nvSpPr>
          <p:cNvPr id="10" name="Rectangle 9"/>
          <p:cNvSpPr/>
          <p:nvPr/>
        </p:nvSpPr>
        <p:spPr>
          <a:xfrm>
            <a:off x="8337376" y="2420888"/>
            <a:ext cx="1069524" cy="738664"/>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wrap="none">
            <a:spAutoFit/>
          </a:bodyPr>
          <a:lstStyle/>
          <a:p>
            <a:pPr algn="ctr"/>
            <a:r>
              <a:rPr lang="en-US" sz="1400" dirty="0" smtClean="0"/>
              <a:t> Electronic</a:t>
            </a:r>
          </a:p>
          <a:p>
            <a:pPr algn="ctr"/>
            <a:r>
              <a:rPr lang="en-US" sz="1400" dirty="0" smtClean="0"/>
              <a:t>Hardware </a:t>
            </a:r>
            <a:r>
              <a:rPr lang="en-US" sz="1400" dirty="0"/>
              <a:t>&amp;</a:t>
            </a:r>
            <a:r>
              <a:rPr lang="en-US" sz="1400" dirty="0" smtClean="0"/>
              <a:t> </a:t>
            </a:r>
          </a:p>
          <a:p>
            <a:pPr algn="ctr"/>
            <a:r>
              <a:rPr lang="en-US" sz="1400" dirty="0" smtClean="0"/>
              <a:t>Middleware </a:t>
            </a:r>
            <a:endParaRPr lang="en-US" sz="1400" dirty="0"/>
          </a:p>
        </p:txBody>
      </p:sp>
      <p:sp>
        <p:nvSpPr>
          <p:cNvPr id="11" name="Rectangle 10"/>
          <p:cNvSpPr/>
          <p:nvPr/>
        </p:nvSpPr>
        <p:spPr>
          <a:xfrm>
            <a:off x="3656856" y="692696"/>
            <a:ext cx="1402948" cy="523220"/>
          </a:xfrm>
          <a:prstGeom prst="rect">
            <a:avLst/>
          </a:prstGeom>
          <a:ln>
            <a:noFill/>
          </a:ln>
        </p:spPr>
        <p:style>
          <a:lnRef idx="2">
            <a:schemeClr val="dk1"/>
          </a:lnRef>
          <a:fillRef idx="1">
            <a:schemeClr val="lt1"/>
          </a:fillRef>
          <a:effectRef idx="0">
            <a:schemeClr val="dk1"/>
          </a:effectRef>
          <a:fontRef idx="minor">
            <a:schemeClr val="dk1"/>
          </a:fontRef>
        </p:style>
        <p:txBody>
          <a:bodyPr wrap="none">
            <a:spAutoFit/>
          </a:bodyPr>
          <a:lstStyle/>
          <a:p>
            <a:pPr algn="ctr"/>
            <a:r>
              <a:rPr lang="en-US" sz="1400" dirty="0" smtClean="0"/>
              <a:t> Instrument </a:t>
            </a:r>
          </a:p>
          <a:p>
            <a:pPr algn="ctr"/>
            <a:r>
              <a:rPr lang="en-US" sz="1400" dirty="0" smtClean="0"/>
              <a:t>control Software</a:t>
            </a:r>
            <a:endParaRPr lang="en-US" sz="1400" dirty="0"/>
          </a:p>
        </p:txBody>
      </p:sp>
      <p:sp>
        <p:nvSpPr>
          <p:cNvPr id="14" name="Rectangle 13"/>
          <p:cNvSpPr/>
          <p:nvPr/>
        </p:nvSpPr>
        <p:spPr>
          <a:xfrm>
            <a:off x="6969224" y="260648"/>
            <a:ext cx="471967"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n-US" dirty="0" smtClean="0"/>
              <a:t>ICS</a:t>
            </a:r>
          </a:p>
        </p:txBody>
      </p:sp>
      <p:sp>
        <p:nvSpPr>
          <p:cNvPr id="16" name="Rectangle 15"/>
          <p:cNvSpPr/>
          <p:nvPr/>
        </p:nvSpPr>
        <p:spPr>
          <a:xfrm>
            <a:off x="8265368" y="1916832"/>
            <a:ext cx="141910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smtClean="0"/>
              <a:t>E &amp;E Group</a:t>
            </a:r>
          </a:p>
        </p:txBody>
      </p:sp>
      <p:sp>
        <p:nvSpPr>
          <p:cNvPr id="18" name="Rectangle 17"/>
          <p:cNvSpPr/>
          <p:nvPr/>
        </p:nvSpPr>
        <p:spPr>
          <a:xfrm>
            <a:off x="7086183" y="1832038"/>
            <a:ext cx="650388"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1200" dirty="0" smtClean="0"/>
              <a:t>Control</a:t>
            </a:r>
          </a:p>
          <a:p>
            <a:r>
              <a:rPr lang="en-US" sz="1200" dirty="0" smtClean="0"/>
              <a:t> Box</a:t>
            </a:r>
          </a:p>
        </p:txBody>
      </p:sp>
      <p:sp>
        <p:nvSpPr>
          <p:cNvPr id="19" name="Rectangle 18"/>
          <p:cNvSpPr/>
          <p:nvPr/>
        </p:nvSpPr>
        <p:spPr>
          <a:xfrm>
            <a:off x="3800872" y="1196752"/>
            <a:ext cx="1080120" cy="60016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100" dirty="0" smtClean="0"/>
              <a:t> Chopper </a:t>
            </a:r>
          </a:p>
          <a:p>
            <a:pPr algn="ctr"/>
            <a:r>
              <a:rPr lang="en-US" sz="1100" dirty="0" smtClean="0"/>
              <a:t>Hi level Control algorithms</a:t>
            </a:r>
            <a:endParaRPr lang="en-US" sz="1100" dirty="0"/>
          </a:p>
        </p:txBody>
      </p:sp>
      <p:sp>
        <p:nvSpPr>
          <p:cNvPr id="20" name="Rectangle 19"/>
          <p:cNvSpPr/>
          <p:nvPr/>
        </p:nvSpPr>
        <p:spPr>
          <a:xfrm>
            <a:off x="6465168" y="1268760"/>
            <a:ext cx="1212066"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n-US" sz="1200" dirty="0" smtClean="0"/>
              <a:t> Communication</a:t>
            </a:r>
          </a:p>
          <a:p>
            <a:pPr algn="ctr"/>
            <a:r>
              <a:rPr lang="en-US" sz="1200" dirty="0" smtClean="0"/>
              <a:t> protocols</a:t>
            </a:r>
          </a:p>
        </p:txBody>
      </p:sp>
      <p:sp>
        <p:nvSpPr>
          <p:cNvPr id="21" name="Rectangle 20"/>
          <p:cNvSpPr/>
          <p:nvPr/>
        </p:nvSpPr>
        <p:spPr>
          <a:xfrm>
            <a:off x="8409384" y="1052736"/>
            <a:ext cx="1192153"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n-US" sz="1200" dirty="0" smtClean="0"/>
              <a:t>Data acquisition</a:t>
            </a:r>
          </a:p>
          <a:p>
            <a:pPr algn="ctr"/>
            <a:r>
              <a:rPr lang="en-US" sz="1200" dirty="0" smtClean="0"/>
              <a:t>Software</a:t>
            </a:r>
            <a:endParaRPr lang="en-US" sz="1200" dirty="0"/>
          </a:p>
        </p:txBody>
      </p:sp>
      <p:sp>
        <p:nvSpPr>
          <p:cNvPr id="22" name="Rectangle 21"/>
          <p:cNvSpPr/>
          <p:nvPr/>
        </p:nvSpPr>
        <p:spPr>
          <a:xfrm>
            <a:off x="6897216" y="2492896"/>
            <a:ext cx="1302876" cy="60016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100" dirty="0" smtClean="0"/>
              <a:t>Chopper Integrated Slow motion</a:t>
            </a:r>
          </a:p>
          <a:p>
            <a:pPr algn="ctr"/>
            <a:r>
              <a:rPr lang="en-US" sz="1100" dirty="0" smtClean="0"/>
              <a:t>Control</a:t>
            </a:r>
          </a:p>
        </p:txBody>
      </p:sp>
      <p:sp>
        <p:nvSpPr>
          <p:cNvPr id="24" name="Rectangle 23"/>
          <p:cNvSpPr/>
          <p:nvPr/>
        </p:nvSpPr>
        <p:spPr>
          <a:xfrm>
            <a:off x="7939861" y="5555947"/>
            <a:ext cx="839630"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n-US" dirty="0" smtClean="0"/>
              <a:t>Facility</a:t>
            </a:r>
          </a:p>
        </p:txBody>
      </p:sp>
      <p:sp>
        <p:nvSpPr>
          <p:cNvPr id="27" name="Rectangle 26"/>
          <p:cNvSpPr/>
          <p:nvPr/>
        </p:nvSpPr>
        <p:spPr>
          <a:xfrm>
            <a:off x="2432720" y="3284984"/>
            <a:ext cx="1393832"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smtClean="0"/>
              <a:t>Instrument specific components</a:t>
            </a:r>
          </a:p>
        </p:txBody>
      </p:sp>
      <p:sp>
        <p:nvSpPr>
          <p:cNvPr id="28" name="Rectangle 27"/>
          <p:cNvSpPr/>
          <p:nvPr/>
        </p:nvSpPr>
        <p:spPr>
          <a:xfrm>
            <a:off x="2576736" y="2636912"/>
            <a:ext cx="1393832"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smtClean="0"/>
              <a:t>Instrument specific installations</a:t>
            </a:r>
          </a:p>
        </p:txBody>
      </p:sp>
      <p:sp>
        <p:nvSpPr>
          <p:cNvPr id="33" name="Rectangle 32"/>
          <p:cNvSpPr/>
          <p:nvPr/>
        </p:nvSpPr>
        <p:spPr>
          <a:xfrm>
            <a:off x="992560" y="3861048"/>
            <a:ext cx="1215666"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smtClean="0"/>
              <a:t>Instrument # 22</a:t>
            </a:r>
          </a:p>
        </p:txBody>
      </p:sp>
      <p:sp>
        <p:nvSpPr>
          <p:cNvPr id="29" name="Rectangle 28"/>
          <p:cNvSpPr/>
          <p:nvPr/>
        </p:nvSpPr>
        <p:spPr>
          <a:xfrm>
            <a:off x="2864768" y="1988840"/>
            <a:ext cx="1440160"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smtClean="0"/>
              <a:t>Instrument specific  control parameters</a:t>
            </a:r>
          </a:p>
        </p:txBody>
      </p:sp>
      <p:sp>
        <p:nvSpPr>
          <p:cNvPr id="30" name="Rectangle 29"/>
          <p:cNvSpPr/>
          <p:nvPr/>
        </p:nvSpPr>
        <p:spPr>
          <a:xfrm>
            <a:off x="992560" y="2708920"/>
            <a:ext cx="1217661"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smtClean="0"/>
              <a:t>Instrument #2</a:t>
            </a:r>
          </a:p>
        </p:txBody>
      </p:sp>
      <p:sp>
        <p:nvSpPr>
          <p:cNvPr id="37" name="Rectangle 36"/>
          <p:cNvSpPr/>
          <p:nvPr/>
        </p:nvSpPr>
        <p:spPr>
          <a:xfrm>
            <a:off x="6825208" y="3717032"/>
            <a:ext cx="928331"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smtClean="0"/>
              <a:t>Instrument availability</a:t>
            </a:r>
          </a:p>
        </p:txBody>
      </p:sp>
      <p:sp>
        <p:nvSpPr>
          <p:cNvPr id="38" name="Rectangle 37"/>
          <p:cNvSpPr/>
          <p:nvPr/>
        </p:nvSpPr>
        <p:spPr>
          <a:xfrm>
            <a:off x="5241032" y="4941168"/>
            <a:ext cx="864096"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smtClean="0"/>
              <a:t>Machine Protection Systems</a:t>
            </a:r>
          </a:p>
        </p:txBody>
      </p:sp>
      <p:sp>
        <p:nvSpPr>
          <p:cNvPr id="39" name="Rectangle 38"/>
          <p:cNvSpPr/>
          <p:nvPr/>
        </p:nvSpPr>
        <p:spPr>
          <a:xfrm>
            <a:off x="6007440" y="4655839"/>
            <a:ext cx="1234421" cy="4308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100" dirty="0" smtClean="0"/>
              <a:t>Personnel Safety</a:t>
            </a:r>
          </a:p>
          <a:p>
            <a:r>
              <a:rPr lang="en-US" sz="1100" dirty="0" smtClean="0"/>
              <a:t> Systems</a:t>
            </a:r>
          </a:p>
        </p:txBody>
      </p:sp>
      <p:sp>
        <p:nvSpPr>
          <p:cNvPr id="41" name="Rectangle 40"/>
          <p:cNvSpPr/>
          <p:nvPr/>
        </p:nvSpPr>
        <p:spPr>
          <a:xfrm>
            <a:off x="5457056" y="1340768"/>
            <a:ext cx="607859"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1200" dirty="0" smtClean="0"/>
              <a:t>Timing </a:t>
            </a:r>
          </a:p>
          <a:p>
            <a:r>
              <a:rPr lang="en-US" sz="1200" dirty="0" smtClean="0"/>
              <a:t>signals</a:t>
            </a:r>
          </a:p>
        </p:txBody>
      </p:sp>
      <p:sp>
        <p:nvSpPr>
          <p:cNvPr id="25" name="Rectangle 24"/>
          <p:cNvSpPr/>
          <p:nvPr/>
        </p:nvSpPr>
        <p:spPr>
          <a:xfrm>
            <a:off x="1496616" y="1700808"/>
            <a:ext cx="1260501"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smtClean="0"/>
              <a:t>Instrument #1</a:t>
            </a:r>
          </a:p>
        </p:txBody>
      </p:sp>
      <p:sp>
        <p:nvSpPr>
          <p:cNvPr id="43" name="Rectangle 42"/>
          <p:cNvSpPr/>
          <p:nvPr/>
        </p:nvSpPr>
        <p:spPr>
          <a:xfrm>
            <a:off x="6537176" y="6021288"/>
            <a:ext cx="1015122" cy="646331"/>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n-US" dirty="0" smtClean="0"/>
              <a:t>Health &amp; </a:t>
            </a:r>
          </a:p>
          <a:p>
            <a:pPr algn="ctr"/>
            <a:r>
              <a:rPr lang="en-US" dirty="0" smtClean="0"/>
              <a:t>Safety</a:t>
            </a:r>
          </a:p>
        </p:txBody>
      </p:sp>
      <p:sp>
        <p:nvSpPr>
          <p:cNvPr id="17" name="TextBox 16"/>
          <p:cNvSpPr txBox="1"/>
          <p:nvPr/>
        </p:nvSpPr>
        <p:spPr>
          <a:xfrm>
            <a:off x="5385048" y="5805264"/>
            <a:ext cx="990776"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200" dirty="0" smtClean="0"/>
              <a:t>Safe working</a:t>
            </a:r>
          </a:p>
          <a:p>
            <a:r>
              <a:rPr lang="en-US" sz="1200" dirty="0" smtClean="0"/>
              <a:t> practices</a:t>
            </a:r>
            <a:endParaRPr lang="en-US" sz="1200" dirty="0"/>
          </a:p>
        </p:txBody>
      </p:sp>
      <p:sp>
        <p:nvSpPr>
          <p:cNvPr id="44" name="TextBox 43"/>
          <p:cNvSpPr txBox="1"/>
          <p:nvPr/>
        </p:nvSpPr>
        <p:spPr>
          <a:xfrm>
            <a:off x="6321152" y="5229200"/>
            <a:ext cx="1005403"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200" dirty="0" smtClean="0"/>
              <a:t>Containment</a:t>
            </a:r>
            <a:endParaRPr lang="en-US" sz="1200" dirty="0"/>
          </a:p>
        </p:txBody>
      </p:sp>
      <p:sp>
        <p:nvSpPr>
          <p:cNvPr id="45" name="TextBox 44"/>
          <p:cNvSpPr txBox="1"/>
          <p:nvPr/>
        </p:nvSpPr>
        <p:spPr>
          <a:xfrm>
            <a:off x="6609184" y="5589240"/>
            <a:ext cx="1114533"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200" dirty="0"/>
              <a:t>C</a:t>
            </a:r>
            <a:r>
              <a:rPr lang="en-US" sz="1200" dirty="0" smtClean="0"/>
              <a:t>ontamination</a:t>
            </a:r>
            <a:endParaRPr lang="en-US" sz="1200" dirty="0"/>
          </a:p>
        </p:txBody>
      </p:sp>
      <p:sp>
        <p:nvSpPr>
          <p:cNvPr id="46" name="Rectangle 45"/>
          <p:cNvSpPr/>
          <p:nvPr/>
        </p:nvSpPr>
        <p:spPr>
          <a:xfrm>
            <a:off x="8625408" y="332656"/>
            <a:ext cx="1101120"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n-US" dirty="0" smtClean="0"/>
              <a:t>Detectors</a:t>
            </a:r>
          </a:p>
        </p:txBody>
      </p:sp>
      <p:sp>
        <p:nvSpPr>
          <p:cNvPr id="47" name="Rectangle 46"/>
          <p:cNvSpPr/>
          <p:nvPr/>
        </p:nvSpPr>
        <p:spPr>
          <a:xfrm>
            <a:off x="1439251" y="5422540"/>
            <a:ext cx="1036988" cy="646331"/>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n-US" dirty="0" smtClean="0"/>
              <a:t>Optics &amp;  </a:t>
            </a:r>
          </a:p>
          <a:p>
            <a:pPr algn="ctr"/>
            <a:r>
              <a:rPr lang="en-US" dirty="0" smtClean="0"/>
              <a:t>Shielding</a:t>
            </a:r>
          </a:p>
        </p:txBody>
      </p:sp>
      <p:sp>
        <p:nvSpPr>
          <p:cNvPr id="48" name="Rectangle 47"/>
          <p:cNvSpPr/>
          <p:nvPr/>
        </p:nvSpPr>
        <p:spPr>
          <a:xfrm>
            <a:off x="2432720" y="4077072"/>
            <a:ext cx="1134335" cy="4308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100" dirty="0" smtClean="0"/>
              <a:t>Guide-Chopper Interface</a:t>
            </a:r>
          </a:p>
        </p:txBody>
      </p:sp>
      <p:sp>
        <p:nvSpPr>
          <p:cNvPr id="49" name="Rectangle 48"/>
          <p:cNvSpPr/>
          <p:nvPr/>
        </p:nvSpPr>
        <p:spPr>
          <a:xfrm>
            <a:off x="1948470" y="4565384"/>
            <a:ext cx="772282" cy="2616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100" dirty="0" smtClean="0"/>
              <a:t>Alignment</a:t>
            </a:r>
          </a:p>
        </p:txBody>
      </p:sp>
      <p:sp>
        <p:nvSpPr>
          <p:cNvPr id="50" name="Rectangle 49"/>
          <p:cNvSpPr/>
          <p:nvPr/>
        </p:nvSpPr>
        <p:spPr>
          <a:xfrm>
            <a:off x="1640632" y="4941168"/>
            <a:ext cx="1324709"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400" dirty="0" smtClean="0"/>
              <a:t>Neutron optics</a:t>
            </a:r>
          </a:p>
        </p:txBody>
      </p:sp>
      <p:sp>
        <p:nvSpPr>
          <p:cNvPr id="52" name="Rectangle 51"/>
          <p:cNvSpPr/>
          <p:nvPr/>
        </p:nvSpPr>
        <p:spPr>
          <a:xfrm>
            <a:off x="3944888" y="4797152"/>
            <a:ext cx="1249997" cy="2616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100" dirty="0" smtClean="0"/>
              <a:t>Vacuum systems</a:t>
            </a:r>
          </a:p>
        </p:txBody>
      </p:sp>
      <p:sp>
        <p:nvSpPr>
          <p:cNvPr id="53" name="Rectangle 52"/>
          <p:cNvSpPr/>
          <p:nvPr/>
        </p:nvSpPr>
        <p:spPr>
          <a:xfrm>
            <a:off x="7041232" y="4293096"/>
            <a:ext cx="1131673"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smtClean="0"/>
              <a:t>Crane access &amp; capacity</a:t>
            </a:r>
          </a:p>
        </p:txBody>
      </p:sp>
      <p:sp>
        <p:nvSpPr>
          <p:cNvPr id="54" name="TextBox 53"/>
          <p:cNvSpPr txBox="1"/>
          <p:nvPr/>
        </p:nvSpPr>
        <p:spPr>
          <a:xfrm>
            <a:off x="4664968" y="1772816"/>
            <a:ext cx="910125" cy="83099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600" b="1" dirty="0" smtClean="0"/>
              <a:t>Chopper</a:t>
            </a:r>
          </a:p>
          <a:p>
            <a:r>
              <a:rPr lang="en-US" sz="1600" b="1" dirty="0" smtClean="0"/>
              <a:t>Control </a:t>
            </a:r>
          </a:p>
          <a:p>
            <a:r>
              <a:rPr lang="en-US" sz="1600" b="1" dirty="0" smtClean="0"/>
              <a:t>HW/SW</a:t>
            </a:r>
            <a:endParaRPr lang="en-US" sz="1600" b="1" dirty="0"/>
          </a:p>
        </p:txBody>
      </p:sp>
      <p:sp>
        <p:nvSpPr>
          <p:cNvPr id="55" name="TextBox 54"/>
          <p:cNvSpPr txBox="1"/>
          <p:nvPr/>
        </p:nvSpPr>
        <p:spPr>
          <a:xfrm>
            <a:off x="5529064" y="3789040"/>
            <a:ext cx="910125" cy="83099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600" b="1" dirty="0" smtClean="0"/>
              <a:t>Chopper </a:t>
            </a:r>
          </a:p>
          <a:p>
            <a:r>
              <a:rPr lang="en-US" sz="1600" b="1" dirty="0" smtClean="0"/>
              <a:t>Support </a:t>
            </a:r>
          </a:p>
          <a:p>
            <a:r>
              <a:rPr lang="en-US" sz="1600" b="1" dirty="0" smtClean="0"/>
              <a:t>Systems</a:t>
            </a:r>
          </a:p>
        </p:txBody>
      </p:sp>
      <p:sp>
        <p:nvSpPr>
          <p:cNvPr id="56" name="Rectangle 55"/>
          <p:cNvSpPr/>
          <p:nvPr/>
        </p:nvSpPr>
        <p:spPr>
          <a:xfrm>
            <a:off x="3086295" y="6392034"/>
            <a:ext cx="1755183"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n-US" dirty="0" smtClean="0"/>
              <a:t>Building Services</a:t>
            </a:r>
          </a:p>
        </p:txBody>
      </p:sp>
      <p:sp>
        <p:nvSpPr>
          <p:cNvPr id="57" name="Rectangle 56"/>
          <p:cNvSpPr/>
          <p:nvPr/>
        </p:nvSpPr>
        <p:spPr>
          <a:xfrm>
            <a:off x="4088904" y="5157192"/>
            <a:ext cx="1018703" cy="4308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100" dirty="0" smtClean="0"/>
              <a:t>Cooling / </a:t>
            </a:r>
          </a:p>
          <a:p>
            <a:r>
              <a:rPr lang="en-US" sz="1100" dirty="0" smtClean="0"/>
              <a:t>heat recovery</a:t>
            </a:r>
          </a:p>
        </p:txBody>
      </p:sp>
      <p:sp>
        <p:nvSpPr>
          <p:cNvPr id="58" name="Rectangle 57"/>
          <p:cNvSpPr/>
          <p:nvPr/>
        </p:nvSpPr>
        <p:spPr>
          <a:xfrm>
            <a:off x="3152800" y="5517232"/>
            <a:ext cx="997492" cy="4308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100" dirty="0" smtClean="0"/>
              <a:t>Electrical Power</a:t>
            </a:r>
            <a:r>
              <a:rPr lang="en-US" sz="1100" dirty="0"/>
              <a:t> </a:t>
            </a:r>
            <a:r>
              <a:rPr lang="en-US" sz="1100" dirty="0" smtClean="0"/>
              <a:t>&amp; UPS</a:t>
            </a:r>
          </a:p>
        </p:txBody>
      </p:sp>
      <p:sp>
        <p:nvSpPr>
          <p:cNvPr id="59" name="Rectangle 58"/>
          <p:cNvSpPr/>
          <p:nvPr/>
        </p:nvSpPr>
        <p:spPr>
          <a:xfrm>
            <a:off x="3918297" y="5986889"/>
            <a:ext cx="981960" cy="2616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100" dirty="0" smtClean="0"/>
              <a:t>Ventilation</a:t>
            </a:r>
          </a:p>
        </p:txBody>
      </p:sp>
      <p:sp>
        <p:nvSpPr>
          <p:cNvPr id="60" name="Rectangle 59"/>
          <p:cNvSpPr/>
          <p:nvPr/>
        </p:nvSpPr>
        <p:spPr>
          <a:xfrm>
            <a:off x="3095447" y="4734661"/>
            <a:ext cx="777433" cy="60016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100" dirty="0" smtClean="0"/>
              <a:t>Integrated</a:t>
            </a:r>
          </a:p>
          <a:p>
            <a:r>
              <a:rPr lang="en-US" sz="1100" dirty="0" err="1" smtClean="0"/>
              <a:t>Beamline</a:t>
            </a:r>
            <a:endParaRPr lang="en-US" sz="1100" dirty="0" smtClean="0"/>
          </a:p>
          <a:p>
            <a:r>
              <a:rPr lang="en-US" sz="1100" dirty="0" smtClean="0"/>
              <a:t> shielding</a:t>
            </a:r>
          </a:p>
        </p:txBody>
      </p:sp>
      <p:sp>
        <p:nvSpPr>
          <p:cNvPr id="62" name="Rectangle 61"/>
          <p:cNvSpPr/>
          <p:nvPr/>
        </p:nvSpPr>
        <p:spPr>
          <a:xfrm>
            <a:off x="8524766" y="3623958"/>
            <a:ext cx="1402948" cy="646331"/>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n-US" dirty="0" smtClean="0"/>
              <a:t>Sample </a:t>
            </a:r>
          </a:p>
          <a:p>
            <a:pPr algn="ctr"/>
            <a:r>
              <a:rPr lang="en-US" dirty="0" smtClean="0"/>
              <a:t>Environment</a:t>
            </a:r>
          </a:p>
        </p:txBody>
      </p:sp>
      <p:sp>
        <p:nvSpPr>
          <p:cNvPr id="63" name="Rectangle 62"/>
          <p:cNvSpPr/>
          <p:nvPr/>
        </p:nvSpPr>
        <p:spPr>
          <a:xfrm>
            <a:off x="7473280" y="4941168"/>
            <a:ext cx="1454716" cy="27699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smtClean="0"/>
              <a:t>Operating schedule</a:t>
            </a:r>
          </a:p>
        </p:txBody>
      </p:sp>
      <p:sp>
        <p:nvSpPr>
          <p:cNvPr id="65" name="Rectangle 64"/>
          <p:cNvSpPr/>
          <p:nvPr/>
        </p:nvSpPr>
        <p:spPr>
          <a:xfrm>
            <a:off x="272480" y="5661248"/>
            <a:ext cx="789023"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n-US" dirty="0" smtClean="0"/>
              <a:t>Target</a:t>
            </a:r>
          </a:p>
        </p:txBody>
      </p:sp>
      <p:sp>
        <p:nvSpPr>
          <p:cNvPr id="66" name="Rectangle 65"/>
          <p:cNvSpPr/>
          <p:nvPr/>
        </p:nvSpPr>
        <p:spPr>
          <a:xfrm>
            <a:off x="920552" y="6165304"/>
            <a:ext cx="864096" cy="60016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100" dirty="0" smtClean="0"/>
              <a:t>Monolith / instrument interface</a:t>
            </a:r>
          </a:p>
        </p:txBody>
      </p:sp>
      <p:sp>
        <p:nvSpPr>
          <p:cNvPr id="34" name="TextBox 33"/>
          <p:cNvSpPr txBox="1"/>
          <p:nvPr/>
        </p:nvSpPr>
        <p:spPr>
          <a:xfrm>
            <a:off x="3656856" y="3789040"/>
            <a:ext cx="1018227" cy="83099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600" b="1" dirty="0" smtClean="0"/>
              <a:t> Chopper</a:t>
            </a:r>
          </a:p>
          <a:p>
            <a:r>
              <a:rPr lang="en-US" sz="1600" b="1" dirty="0" smtClean="0"/>
              <a:t>Mechanic </a:t>
            </a:r>
          </a:p>
          <a:p>
            <a:r>
              <a:rPr lang="en-US" sz="1600" b="1" dirty="0" smtClean="0"/>
              <a:t>systems</a:t>
            </a:r>
            <a:endParaRPr lang="en-US" sz="1600" b="1" dirty="0"/>
          </a:p>
        </p:txBody>
      </p:sp>
      <p:sp>
        <p:nvSpPr>
          <p:cNvPr id="4" name="Title 3"/>
          <p:cNvSpPr>
            <a:spLocks noGrp="1"/>
          </p:cNvSpPr>
          <p:nvPr>
            <p:ph type="title"/>
          </p:nvPr>
        </p:nvSpPr>
        <p:spPr>
          <a:xfrm>
            <a:off x="128464" y="116632"/>
            <a:ext cx="3096344" cy="114300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dirty="0" smtClean="0"/>
              <a:t>Chopper Interfaces &amp; Stake holders</a:t>
            </a:r>
            <a:endParaRPr lang="en-US" dirty="0"/>
          </a:p>
        </p:txBody>
      </p:sp>
      <p:sp>
        <p:nvSpPr>
          <p:cNvPr id="67" name="Rectangle 66"/>
          <p:cNvSpPr/>
          <p:nvPr/>
        </p:nvSpPr>
        <p:spPr>
          <a:xfrm>
            <a:off x="7833320" y="692696"/>
            <a:ext cx="1131673" cy="27699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smtClean="0"/>
              <a:t>Time stamping</a:t>
            </a:r>
          </a:p>
        </p:txBody>
      </p:sp>
      <p:sp>
        <p:nvSpPr>
          <p:cNvPr id="68" name="Rectangle 67"/>
          <p:cNvSpPr/>
          <p:nvPr/>
        </p:nvSpPr>
        <p:spPr>
          <a:xfrm>
            <a:off x="7905328" y="1484784"/>
            <a:ext cx="855711" cy="27699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smtClean="0"/>
              <a:t>Data Veto</a:t>
            </a:r>
          </a:p>
        </p:txBody>
      </p:sp>
      <p:sp>
        <p:nvSpPr>
          <p:cNvPr id="15" name="Rectangle 14"/>
          <p:cNvSpPr/>
          <p:nvPr/>
        </p:nvSpPr>
        <p:spPr>
          <a:xfrm>
            <a:off x="4376936" y="2564904"/>
            <a:ext cx="1440159"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800" b="1" dirty="0" smtClean="0"/>
              <a:t>Neutron Chopper Systems</a:t>
            </a:r>
          </a:p>
        </p:txBody>
      </p:sp>
    </p:spTree>
    <p:extLst>
      <p:ext uri="{BB962C8B-B14F-4D97-AF65-F5344CB8AC3E}">
        <p14:creationId xmlns:p14="http://schemas.microsoft.com/office/powerpoint/2010/main" val="15881785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3388</TotalTime>
  <Words>2626</Words>
  <Application>Microsoft Macintosh PowerPoint</Application>
  <PresentationFormat>A4 Paper (210x297 mm)</PresentationFormat>
  <Paragraphs>731</Paragraphs>
  <Slides>35</Slides>
  <Notes>19</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ESS Core Powerpoint</vt:lpstr>
      <vt:lpstr>Science Directorate  Instrument Technologies division Neutron Chopper Group Update IKON6 </vt:lpstr>
      <vt:lpstr>The story so far….</vt:lpstr>
      <vt:lpstr>PowerPoint Presentation</vt:lpstr>
      <vt:lpstr>Spallation source instruments</vt:lpstr>
      <vt:lpstr>Bunker – Preliminary view</vt:lpstr>
      <vt:lpstr>Chopper cavities in Common shielding concept  – side view</vt:lpstr>
      <vt:lpstr>Beam line separation &lt; 10 deg  Complicated chopper installation</vt:lpstr>
      <vt:lpstr>Intergrated Systems </vt:lpstr>
      <vt:lpstr>Chopper Interfaces &amp; Stake holders</vt:lpstr>
      <vt:lpstr>Interfaces: Chopper-Optics-Shielding</vt:lpstr>
      <vt:lpstr>A preliminary review of chopper systems included in current proposals </vt:lpstr>
      <vt:lpstr>PowerPoint Presentation</vt:lpstr>
      <vt:lpstr>PowerPoint Presentation</vt:lpstr>
      <vt:lpstr>PowerPoint Presentation</vt:lpstr>
      <vt:lpstr>PowerPoint Presentation</vt:lpstr>
      <vt:lpstr>PowerPoint Presentation</vt:lpstr>
      <vt:lpstr>PowerPoint Presentation</vt:lpstr>
      <vt:lpstr>Platform 1 Disc chopper – Small rotor – Low speed</vt:lpstr>
      <vt:lpstr>Platform 2 Disc chopper – Small rotor – Intermediate speed</vt:lpstr>
      <vt:lpstr>Platform 3: Disc chopper – Small rotor – High speed</vt:lpstr>
      <vt:lpstr>Platform 4: Disc chopper – Large rotor </vt:lpstr>
      <vt:lpstr>Platform 5: Disc chopper – Fan </vt:lpstr>
      <vt:lpstr>Platform 6: Prompt pulse suppression chopper PPSc </vt:lpstr>
      <vt:lpstr> approach</vt:lpstr>
      <vt:lpstr> Procurement  - Some options : for ‘standard’ systems </vt:lpstr>
      <vt:lpstr> Procurement options  - some ideas for ‘long pulse specific’ systems ?</vt:lpstr>
      <vt:lpstr>PowerPoint Presentation</vt:lpstr>
      <vt:lpstr>Chopper system breakdown</vt:lpstr>
      <vt:lpstr>PowerPoint Presentation</vt:lpstr>
      <vt:lpstr>Chopper &amp; Instruments</vt:lpstr>
      <vt:lpstr>Science directorate / Neutron technologies division  - Interim mechanical workshops -</vt:lpstr>
      <vt:lpstr>Neutron technologies workshops</vt:lpstr>
      <vt:lpstr>THE END</vt:lpstr>
      <vt:lpstr>A chopper extraction concept </vt:lpstr>
      <vt:lpstr>The End</vt:lpstr>
    </vt:vector>
  </TitlesOfParts>
  <Company>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Iain Sutton</cp:lastModifiedBy>
  <cp:revision>180</cp:revision>
  <cp:lastPrinted>2013-11-19T10:09:24Z</cp:lastPrinted>
  <dcterms:created xsi:type="dcterms:W3CDTF">2013-10-29T16:05:10Z</dcterms:created>
  <dcterms:modified xsi:type="dcterms:W3CDTF">2014-02-26T11:45:07Z</dcterms:modified>
</cp:coreProperties>
</file>