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93" r:id="rId2"/>
    <p:sldId id="305" r:id="rId3"/>
    <p:sldId id="306" r:id="rId4"/>
    <p:sldId id="307" r:id="rId5"/>
    <p:sldId id="308" r:id="rId6"/>
    <p:sldId id="309" r:id="rId7"/>
    <p:sldId id="316" r:id="rId8"/>
    <p:sldId id="315" r:id="rId9"/>
    <p:sldId id="318" r:id="rId10"/>
    <p:sldId id="319" r:id="rId11"/>
    <p:sldId id="320" r:id="rId12"/>
    <p:sldId id="317" r:id="rId13"/>
    <p:sldId id="312" r:id="rId14"/>
    <p:sldId id="301" r:id="rId15"/>
    <p:sldId id="313" r:id="rId16"/>
    <p:sldId id="311" r:id="rId17"/>
    <p:sldId id="310" r:id="rId18"/>
    <p:sldId id="323" r:id="rId19"/>
    <p:sldId id="321" r:id="rId20"/>
    <p:sldId id="322" r:id="rId21"/>
    <p:sldId id="298" r:id="rId22"/>
    <p:sldId id="299" r:id="rId2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GENDA" id="{AE788BCE-E3AC-BE47-94A5-5836A1289D1E}">
          <p14:sldIdLst>
            <p14:sldId id="293"/>
            <p14:sldId id="305"/>
            <p14:sldId id="306"/>
            <p14:sldId id="307"/>
            <p14:sldId id="308"/>
            <p14:sldId id="309"/>
            <p14:sldId id="316"/>
            <p14:sldId id="315"/>
            <p14:sldId id="318"/>
            <p14:sldId id="319"/>
            <p14:sldId id="320"/>
            <p14:sldId id="317"/>
            <p14:sldId id="312"/>
            <p14:sldId id="301"/>
            <p14:sldId id="313"/>
            <p14:sldId id="311"/>
            <p14:sldId id="310"/>
            <p14:sldId id="323"/>
            <p14:sldId id="321"/>
            <p14:sldId id="322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ACF"/>
    <a:srgbClr val="12BEFF"/>
    <a:srgbClr val="FF4A42"/>
    <a:srgbClr val="FF4D1A"/>
    <a:srgbClr val="FF2811"/>
    <a:srgbClr val="FF3640"/>
    <a:srgbClr val="5ABDFF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9" autoAdjust="0"/>
    <p:restoredTop sz="88676" autoAdjust="0"/>
  </p:normalViewPr>
  <p:slideViewPr>
    <p:cSldViewPr>
      <p:cViewPr>
        <p:scale>
          <a:sx n="100" d="100"/>
          <a:sy n="100" d="100"/>
        </p:scale>
        <p:origin x="-1024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homasgahl:3.%20Projects:Electrical%20engineering%20WP:staffplan:staffplan%20EEG%202014%20-%202022_rev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homasgahl:3.%20Projects:Electrical%20engineering%20WP:staffplan:staffplan%20EEG%202014%20-%202022_rev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EE Manpower (total) 2014-2022</a:t>
            </a:r>
          </a:p>
        </c:rich>
      </c:tx>
      <c:layout>
        <c:manualLayout>
          <c:xMode val="edge"/>
          <c:yMode val="edge"/>
          <c:x val="0.357824699544136"/>
          <c:y val="0.94383775351014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712874747885"/>
          <c:y val="0.0915272172781407"/>
          <c:w val="0.851300511551233"/>
          <c:h val="0.781329118083946"/>
        </c:manualLayout>
      </c:layout>
      <c:barChart>
        <c:barDir val="col"/>
        <c:grouping val="stacked"/>
        <c:varyColors val="0"/>
        <c:ser>
          <c:idx val="0"/>
          <c:order val="0"/>
          <c:tx>
            <c:v>EE WP</c:v>
          </c:tx>
          <c:spPr>
            <a:solidFill>
              <a:srgbClr val="00C300"/>
            </a:solidFill>
          </c:spPr>
          <c:invertIfNegative val="0"/>
          <c:cat>
            <c:numRef>
              <c:f>Total!$B$2:$J$2</c:f>
              <c:numCache>
                <c:formatCode>General</c:formatCode>
                <c:ptCount val="9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</c:numCache>
            </c:numRef>
          </c:cat>
          <c:val>
            <c:numRef>
              <c:f>Total!$B$22:$J$22</c:f>
              <c:numCache>
                <c:formatCode>General</c:formatCode>
                <c:ptCount val="9"/>
                <c:pt idx="0">
                  <c:v>3.449999999999999</c:v>
                </c:pt>
                <c:pt idx="1">
                  <c:v>5.95</c:v>
                </c:pt>
                <c:pt idx="2">
                  <c:v>6.45</c:v>
                </c:pt>
                <c:pt idx="3">
                  <c:v>6.649999999999998</c:v>
                </c:pt>
                <c:pt idx="4">
                  <c:v>6.149999999999999</c:v>
                </c:pt>
                <c:pt idx="5">
                  <c:v>6.09</c:v>
                </c:pt>
                <c:pt idx="6">
                  <c:v>6.090000000000001</c:v>
                </c:pt>
                <c:pt idx="7">
                  <c:v>3.45</c:v>
                </c:pt>
                <c:pt idx="8">
                  <c:v>3.45</c:v>
                </c:pt>
              </c:numCache>
            </c:numRef>
          </c:val>
        </c:ser>
        <c:ser>
          <c:idx val="1"/>
          <c:order val="1"/>
          <c:tx>
            <c:v>EE ICS</c:v>
          </c:tx>
          <c:spPr>
            <a:solidFill>
              <a:srgbClr val="2DFFF1"/>
            </a:solidFill>
          </c:spPr>
          <c:invertIfNegative val="0"/>
          <c:cat>
            <c:numRef>
              <c:f>Total!$B$2:$J$2</c:f>
              <c:numCache>
                <c:formatCode>General</c:formatCode>
                <c:ptCount val="9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</c:numCache>
            </c:numRef>
          </c:cat>
          <c:val>
            <c:numRef>
              <c:f>Total!$B$25:$J$25</c:f>
              <c:numCache>
                <c:formatCode>General</c:formatCode>
                <c:ptCount val="9"/>
                <c:pt idx="0">
                  <c:v>0.3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2"/>
          <c:order val="2"/>
          <c:tx>
            <c:v>EE off site</c:v>
          </c:tx>
          <c:spPr>
            <a:solidFill>
              <a:srgbClr val="FFFF00"/>
            </a:solidFill>
          </c:spPr>
          <c:invertIfNegative val="0"/>
          <c:cat>
            <c:numRef>
              <c:f>Total!$B$2:$J$2</c:f>
              <c:numCache>
                <c:formatCode>General</c:formatCode>
                <c:ptCount val="9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</c:numCache>
            </c:numRef>
          </c:cat>
          <c:val>
            <c:numRef>
              <c:f>Total!$B$26:$J$26</c:f>
              <c:numCache>
                <c:formatCode>General</c:formatCode>
                <c:ptCount val="9"/>
                <c:pt idx="0">
                  <c:v>0.0</c:v>
                </c:pt>
                <c:pt idx="1">
                  <c:v>2.0</c:v>
                </c:pt>
                <c:pt idx="2">
                  <c:v>2.5</c:v>
                </c:pt>
                <c:pt idx="3">
                  <c:v>1.6</c:v>
                </c:pt>
                <c:pt idx="4">
                  <c:v>0.4</c:v>
                </c:pt>
                <c:pt idx="5">
                  <c:v>0.4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</c:numCache>
            </c:numRef>
          </c:val>
        </c:ser>
        <c:ser>
          <c:idx val="3"/>
          <c:order val="3"/>
          <c:tx>
            <c:v>instruments</c:v>
          </c:tx>
          <c:spPr>
            <a:solidFill>
              <a:srgbClr val="271DFF"/>
            </a:solidFill>
          </c:spPr>
          <c:invertIfNegative val="0"/>
          <c:val>
            <c:numRef>
              <c:f>Total!$B$27:$J$27</c:f>
              <c:numCache>
                <c:formatCode>General</c:formatCode>
                <c:ptCount val="9"/>
                <c:pt idx="0">
                  <c:v>0.53</c:v>
                </c:pt>
                <c:pt idx="1">
                  <c:v>0.9</c:v>
                </c:pt>
                <c:pt idx="2">
                  <c:v>1.4</c:v>
                </c:pt>
                <c:pt idx="3">
                  <c:v>1.0</c:v>
                </c:pt>
                <c:pt idx="4">
                  <c:v>1.5</c:v>
                </c:pt>
                <c:pt idx="5">
                  <c:v>2.0</c:v>
                </c:pt>
                <c:pt idx="6">
                  <c:v>1.5</c:v>
                </c:pt>
                <c:pt idx="7">
                  <c:v>3.0</c:v>
                </c:pt>
                <c:pt idx="8">
                  <c:v>2.5</c:v>
                </c:pt>
              </c:numCache>
            </c:numRef>
          </c:val>
        </c:ser>
        <c:ser>
          <c:idx val="4"/>
          <c:order val="4"/>
          <c:tx>
            <c:v>instr. on-site</c:v>
          </c:tx>
          <c:spPr>
            <a:solidFill>
              <a:srgbClr val="FFFF00"/>
            </a:solidFill>
          </c:spPr>
          <c:invertIfNegative val="0"/>
          <c:val>
            <c:numRef>
              <c:f>Total!$B$28:$J$28</c:f>
              <c:numCache>
                <c:formatCode>General</c:formatCode>
                <c:ptCount val="9"/>
                <c:pt idx="3">
                  <c:v>1.0</c:v>
                </c:pt>
                <c:pt idx="4">
                  <c:v>2.0</c:v>
                </c:pt>
                <c:pt idx="5">
                  <c:v>2.5</c:v>
                </c:pt>
                <c:pt idx="6">
                  <c:v>2.5</c:v>
                </c:pt>
              </c:numCache>
            </c:numRef>
          </c:val>
        </c:ser>
        <c:ser>
          <c:idx val="5"/>
          <c:order val="5"/>
          <c:tx>
            <c:v>instr. off-site</c:v>
          </c:tx>
          <c:spPr>
            <a:solidFill>
              <a:srgbClr val="FFDA04"/>
            </a:solidFill>
          </c:spPr>
          <c:invertIfNegative val="0"/>
          <c:val>
            <c:numRef>
              <c:f>Total!$B$29:$J$29</c:f>
              <c:numCache>
                <c:formatCode>General</c:formatCode>
                <c:ptCount val="9"/>
                <c:pt idx="0">
                  <c:v>0.0</c:v>
                </c:pt>
                <c:pt idx="1">
                  <c:v>0.9</c:v>
                </c:pt>
                <c:pt idx="2">
                  <c:v>1.4</c:v>
                </c:pt>
                <c:pt idx="3">
                  <c:v>2.0</c:v>
                </c:pt>
                <c:pt idx="4">
                  <c:v>3.5</c:v>
                </c:pt>
                <c:pt idx="5">
                  <c:v>4.5</c:v>
                </c:pt>
                <c:pt idx="6">
                  <c:v>4.0</c:v>
                </c:pt>
                <c:pt idx="7">
                  <c:v>3.0</c:v>
                </c:pt>
                <c:pt idx="8">
                  <c:v>2.5</c:v>
                </c:pt>
              </c:numCache>
            </c:numRef>
          </c:val>
        </c:ser>
        <c:ser>
          <c:idx val="6"/>
          <c:order val="6"/>
          <c:tx>
            <c:v>oper.</c:v>
          </c:tx>
          <c:spPr>
            <a:solidFill>
              <a:schemeClr val="bg1">
                <a:lumMod val="85000"/>
              </a:schemeClr>
            </a:solidFill>
          </c:spPr>
          <c:invertIfNegative val="0"/>
          <c:val>
            <c:numRef>
              <c:f>Total!$B$30:$J$30</c:f>
              <c:numCache>
                <c:formatCode>General</c:formatCode>
                <c:ptCount val="9"/>
                <c:pt idx="6">
                  <c:v>0.5</c:v>
                </c:pt>
                <c:pt idx="7">
                  <c:v>1.5</c:v>
                </c:pt>
                <c:pt idx="8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2088357720"/>
        <c:axId val="-2141135384"/>
      </c:barChart>
      <c:catAx>
        <c:axId val="-2088357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-2141135384"/>
        <c:crosses val="autoZero"/>
        <c:auto val="1"/>
        <c:lblAlgn val="ctr"/>
        <c:lblOffset val="100"/>
        <c:noMultiLvlLbl val="0"/>
      </c:catAx>
      <c:valAx>
        <c:axId val="-2141135384"/>
        <c:scaling>
          <c:orientation val="minMax"/>
          <c:max val="16.0"/>
        </c:scaling>
        <c:delete val="0"/>
        <c:axPos val="l"/>
        <c:majorGridlines/>
        <c:min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-2088357720"/>
        <c:crosses val="autoZero"/>
        <c:crossBetween val="between"/>
        <c:minorUnit val="1.0"/>
      </c:valAx>
    </c:plotArea>
    <c:legend>
      <c:legendPos val="b"/>
      <c:layout>
        <c:manualLayout>
          <c:xMode val="edge"/>
          <c:yMode val="edge"/>
          <c:x val="0.104887463452191"/>
          <c:y val="0.0237974051240256"/>
          <c:w val="0.895112485939258"/>
          <c:h val="0.064663813762410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EE Group (on-site)  Staffing Plan 2014-2022</a:t>
            </a:r>
          </a:p>
        </c:rich>
      </c:tx>
      <c:layout>
        <c:manualLayout>
          <c:xMode val="edge"/>
          <c:yMode val="edge"/>
          <c:x val="0.357824699544136"/>
          <c:y val="0.94383775351014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712874747885"/>
          <c:y val="0.0915272172781407"/>
          <c:w val="0.851300511551233"/>
          <c:h val="0.781329118083946"/>
        </c:manualLayout>
      </c:layout>
      <c:barChart>
        <c:barDir val="col"/>
        <c:grouping val="stacked"/>
        <c:varyColors val="0"/>
        <c:ser>
          <c:idx val="0"/>
          <c:order val="0"/>
          <c:tx>
            <c:v>EE WP</c:v>
          </c:tx>
          <c:spPr>
            <a:solidFill>
              <a:srgbClr val="00C300"/>
            </a:solidFill>
          </c:spPr>
          <c:invertIfNegative val="0"/>
          <c:cat>
            <c:numRef>
              <c:f>Total!$B$2:$J$2</c:f>
              <c:numCache>
                <c:formatCode>General</c:formatCode>
                <c:ptCount val="9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</c:numCache>
            </c:numRef>
          </c:cat>
          <c:val>
            <c:numRef>
              <c:f>Total!$B$22:$J$22</c:f>
              <c:numCache>
                <c:formatCode>General</c:formatCode>
                <c:ptCount val="9"/>
                <c:pt idx="0">
                  <c:v>3.449999999999999</c:v>
                </c:pt>
                <c:pt idx="1">
                  <c:v>5.95</c:v>
                </c:pt>
                <c:pt idx="2">
                  <c:v>6.45</c:v>
                </c:pt>
                <c:pt idx="3">
                  <c:v>6.649999999999998</c:v>
                </c:pt>
                <c:pt idx="4">
                  <c:v>6.149999999999999</c:v>
                </c:pt>
                <c:pt idx="5">
                  <c:v>6.09</c:v>
                </c:pt>
                <c:pt idx="6">
                  <c:v>6.090000000000001</c:v>
                </c:pt>
                <c:pt idx="7">
                  <c:v>3.45</c:v>
                </c:pt>
                <c:pt idx="8">
                  <c:v>3.45</c:v>
                </c:pt>
              </c:numCache>
            </c:numRef>
          </c:val>
        </c:ser>
        <c:ser>
          <c:idx val="1"/>
          <c:order val="1"/>
          <c:tx>
            <c:v>EE ICS</c:v>
          </c:tx>
          <c:spPr>
            <a:solidFill>
              <a:srgbClr val="2DFFF1"/>
            </a:solidFill>
          </c:spPr>
          <c:invertIfNegative val="0"/>
          <c:cat>
            <c:numRef>
              <c:f>Total!$B$2:$J$2</c:f>
              <c:numCache>
                <c:formatCode>General</c:formatCode>
                <c:ptCount val="9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</c:numCache>
            </c:numRef>
          </c:cat>
          <c:val>
            <c:numRef>
              <c:f>Total!$B$25:$J$25</c:f>
              <c:numCache>
                <c:formatCode>General</c:formatCode>
                <c:ptCount val="9"/>
                <c:pt idx="0">
                  <c:v>0.3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3"/>
          <c:order val="2"/>
          <c:tx>
            <c:v>instruments</c:v>
          </c:tx>
          <c:spPr>
            <a:solidFill>
              <a:srgbClr val="271DFF"/>
            </a:solidFill>
          </c:spPr>
          <c:invertIfNegative val="0"/>
          <c:val>
            <c:numRef>
              <c:f>Total!$B$27:$J$27</c:f>
              <c:numCache>
                <c:formatCode>General</c:formatCode>
                <c:ptCount val="9"/>
                <c:pt idx="0">
                  <c:v>0.53</c:v>
                </c:pt>
                <c:pt idx="1">
                  <c:v>0.9</c:v>
                </c:pt>
                <c:pt idx="2">
                  <c:v>1.4</c:v>
                </c:pt>
                <c:pt idx="3">
                  <c:v>1.0</c:v>
                </c:pt>
                <c:pt idx="4">
                  <c:v>1.5</c:v>
                </c:pt>
                <c:pt idx="5">
                  <c:v>2.0</c:v>
                </c:pt>
                <c:pt idx="6">
                  <c:v>1.5</c:v>
                </c:pt>
                <c:pt idx="7">
                  <c:v>3.0</c:v>
                </c:pt>
                <c:pt idx="8">
                  <c:v>2.5</c:v>
                </c:pt>
              </c:numCache>
            </c:numRef>
          </c:val>
        </c:ser>
        <c:ser>
          <c:idx val="2"/>
          <c:order val="3"/>
          <c:tx>
            <c:v>operation</c:v>
          </c:tx>
          <c:spPr>
            <a:solidFill>
              <a:schemeClr val="bg1">
                <a:lumMod val="85000"/>
              </a:schemeClr>
            </a:solidFill>
          </c:spPr>
          <c:invertIfNegative val="0"/>
          <c:val>
            <c:numRef>
              <c:f>Total!$B$30:$J$30</c:f>
              <c:numCache>
                <c:formatCode>General</c:formatCode>
                <c:ptCount val="9"/>
                <c:pt idx="6">
                  <c:v>0.5</c:v>
                </c:pt>
                <c:pt idx="7">
                  <c:v>1.5</c:v>
                </c:pt>
                <c:pt idx="8">
                  <c:v>2.0</c:v>
                </c:pt>
              </c:numCache>
            </c:numRef>
          </c:val>
        </c:ser>
        <c:ser>
          <c:idx val="4"/>
          <c:order val="4"/>
          <c:tx>
            <c:v>instr. in-kind on site</c:v>
          </c:tx>
          <c:spPr>
            <a:solidFill>
              <a:srgbClr val="FFFF00"/>
            </a:solidFill>
          </c:spPr>
          <c:invertIfNegative val="0"/>
          <c:val>
            <c:numRef>
              <c:f>Total!$B$28:$J$28</c:f>
              <c:numCache>
                <c:formatCode>General</c:formatCode>
                <c:ptCount val="9"/>
                <c:pt idx="3">
                  <c:v>1.0</c:v>
                </c:pt>
                <c:pt idx="4">
                  <c:v>2.0</c:v>
                </c:pt>
                <c:pt idx="5">
                  <c:v>2.5</c:v>
                </c:pt>
                <c:pt idx="6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2086874856"/>
        <c:axId val="-2086871768"/>
      </c:barChart>
      <c:catAx>
        <c:axId val="-20868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-2086871768"/>
        <c:crosses val="autoZero"/>
        <c:auto val="1"/>
        <c:lblAlgn val="ctr"/>
        <c:lblOffset val="100"/>
        <c:noMultiLvlLbl val="0"/>
      </c:catAx>
      <c:valAx>
        <c:axId val="-2086871768"/>
        <c:scaling>
          <c:orientation val="minMax"/>
          <c:max val="16.0"/>
        </c:scaling>
        <c:delete val="0"/>
        <c:axPos val="l"/>
        <c:majorGridlines/>
        <c:min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-2086874856"/>
        <c:crosses val="autoZero"/>
        <c:crossBetween val="between"/>
        <c:minorUnit val="1.0"/>
      </c:valAx>
    </c:plotArea>
    <c:legend>
      <c:legendPos val="b"/>
      <c:layout>
        <c:manualLayout>
          <c:xMode val="edge"/>
          <c:yMode val="edge"/>
          <c:x val="0.104887463452191"/>
          <c:y val="0.0237974051240256"/>
          <c:w val="0.860940089010613"/>
          <c:h val="0.064244825768269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2014-02-26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2014-02-26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2014-02-26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2014-02-26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2014-02-26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2014-02-26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err="1" smtClean="0"/>
              <a:t>Electrical</a:t>
            </a:r>
            <a:r>
              <a:rPr lang="sv-SE" sz="4000" dirty="0" smtClean="0"/>
              <a:t> </a:t>
            </a:r>
            <a:r>
              <a:rPr lang="sv-SE" sz="4000" dirty="0" err="1" smtClean="0"/>
              <a:t>Engineering</a:t>
            </a:r>
            <a:r>
              <a:rPr lang="sv-SE" sz="4000" dirty="0" smtClean="0"/>
              <a:t> for NSS</a:t>
            </a:r>
            <a:br>
              <a:rPr lang="sv-SE" sz="4000" dirty="0" smtClean="0"/>
            </a:br>
            <a:r>
              <a:rPr lang="sv-SE" sz="4000" dirty="0" smtClean="0"/>
              <a:t> -</a:t>
            </a:r>
            <a:r>
              <a:rPr lang="sv-SE" dirty="0" smtClean="0"/>
              <a:t>Status and Planning-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Thomas Gahl</a:t>
            </a:r>
          </a:p>
          <a:p>
            <a:r>
              <a:rPr lang="sv-SE" sz="2000" dirty="0" err="1" smtClean="0">
                <a:solidFill>
                  <a:schemeClr val="bg1"/>
                </a:solidFill>
              </a:rPr>
              <a:t>Electrical</a:t>
            </a:r>
            <a:r>
              <a:rPr lang="sv-SE" sz="2000" dirty="0" smtClean="0">
                <a:solidFill>
                  <a:schemeClr val="bg1"/>
                </a:solidFill>
              </a:rPr>
              <a:t> </a:t>
            </a:r>
            <a:r>
              <a:rPr lang="sv-SE" sz="2000" dirty="0" err="1" smtClean="0">
                <a:solidFill>
                  <a:schemeClr val="bg1"/>
                </a:solidFill>
              </a:rPr>
              <a:t>Engineering</a:t>
            </a:r>
            <a:r>
              <a:rPr lang="sv-SE" sz="2000" dirty="0" smtClean="0">
                <a:solidFill>
                  <a:schemeClr val="bg1"/>
                </a:solidFill>
              </a:rPr>
              <a:t> Group </a:t>
            </a:r>
            <a:r>
              <a:rPr lang="sv-SE" sz="2000" dirty="0" err="1" smtClean="0">
                <a:solidFill>
                  <a:schemeClr val="bg1"/>
                </a:solidFill>
              </a:rPr>
              <a:t>Leader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February 26, 2014</a:t>
            </a:r>
          </a:p>
        </p:txBody>
      </p:sp>
    </p:spTree>
    <p:extLst>
      <p:ext uri="{BB962C8B-B14F-4D97-AF65-F5344CB8AC3E}">
        <p14:creationId xmlns:p14="http://schemas.microsoft.com/office/powerpoint/2010/main" val="107709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err="1" smtClean="0"/>
              <a:t>Harmonisation</a:t>
            </a:r>
            <a:r>
              <a:rPr lang="en-US" dirty="0" smtClean="0"/>
              <a:t> Stakeholder </a:t>
            </a:r>
            <a:r>
              <a:rPr lang="en-US" dirty="0" smtClean="0"/>
              <a:t>(intern)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10</a:t>
            </a:fld>
            <a:endParaRPr lang="sv-SE" dirty="0"/>
          </a:p>
        </p:txBody>
      </p:sp>
      <p:sp>
        <p:nvSpPr>
          <p:cNvPr id="15" name="Left-Right Arrow 14"/>
          <p:cNvSpPr/>
          <p:nvPr/>
        </p:nvSpPr>
        <p:spPr>
          <a:xfrm>
            <a:off x="2699792" y="4149080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203848" y="3501008"/>
            <a:ext cx="2736304" cy="14099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Electrical Engineering Group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51520" y="1844824"/>
            <a:ext cx="2736304" cy="14099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Accelerator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51520" y="3501008"/>
            <a:ext cx="2736304" cy="14099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ICS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251520" y="5157192"/>
            <a:ext cx="2736304" cy="14099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Target</a:t>
            </a:r>
            <a:endParaRPr lang="en-US" sz="2400" dirty="0"/>
          </a:p>
        </p:txBody>
      </p:sp>
      <p:sp>
        <p:nvSpPr>
          <p:cNvPr id="13" name="Left-Right Arrow 12"/>
          <p:cNvSpPr/>
          <p:nvPr/>
        </p:nvSpPr>
        <p:spPr>
          <a:xfrm rot="2407243">
            <a:off x="2901042" y="3151492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4" name="Left-Right Arrow 13"/>
          <p:cNvSpPr/>
          <p:nvPr/>
        </p:nvSpPr>
        <p:spPr>
          <a:xfrm rot="19205260">
            <a:off x="2894226" y="5105834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298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err="1" smtClean="0"/>
              <a:t>Harmonisation</a:t>
            </a:r>
            <a:r>
              <a:rPr lang="en-US" dirty="0" smtClean="0"/>
              <a:t> </a:t>
            </a:r>
            <a:r>
              <a:rPr lang="en-US" dirty="0" smtClean="0"/>
              <a:t>Stakeholder</a:t>
            </a:r>
            <a:r>
              <a:rPr lang="en-US" dirty="0" smtClean="0"/>
              <a:t> </a:t>
            </a:r>
            <a:r>
              <a:rPr lang="en-US" dirty="0" smtClean="0"/>
              <a:t>(extern)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11</a:t>
            </a:fld>
            <a:endParaRPr lang="sv-SE" dirty="0"/>
          </a:p>
        </p:txBody>
      </p:sp>
      <p:sp>
        <p:nvSpPr>
          <p:cNvPr id="13" name="Left-Right Arrow 12"/>
          <p:cNvSpPr/>
          <p:nvPr/>
        </p:nvSpPr>
        <p:spPr>
          <a:xfrm>
            <a:off x="2699792" y="4149080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6" name="Left-Right Arrow 15"/>
          <p:cNvSpPr/>
          <p:nvPr/>
        </p:nvSpPr>
        <p:spPr>
          <a:xfrm>
            <a:off x="5724128" y="4149080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203848" y="3501008"/>
            <a:ext cx="2736304" cy="14099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Electrical Engineering Group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51520" y="1844824"/>
            <a:ext cx="2736304" cy="14099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Accelerator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51520" y="3501008"/>
            <a:ext cx="2736304" cy="14099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ICS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251520" y="5157192"/>
            <a:ext cx="2736304" cy="14099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Target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6156176" y="1844824"/>
            <a:ext cx="2734692" cy="1440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C</a:t>
            </a:r>
            <a:r>
              <a:rPr lang="en-US" sz="2400" dirty="0" smtClean="0"/>
              <a:t>ollaborators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6156176" y="3501008"/>
            <a:ext cx="2734692" cy="1440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In-kind partners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156176" y="5157192"/>
            <a:ext cx="2734692" cy="1440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Suppliers</a:t>
            </a:r>
            <a:endParaRPr lang="en-US" sz="2400" dirty="0"/>
          </a:p>
        </p:txBody>
      </p:sp>
      <p:sp>
        <p:nvSpPr>
          <p:cNvPr id="14" name="Left-Right Arrow 13"/>
          <p:cNvSpPr/>
          <p:nvPr/>
        </p:nvSpPr>
        <p:spPr>
          <a:xfrm rot="2407243">
            <a:off x="2901042" y="3151492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5" name="Left-Right Arrow 14"/>
          <p:cNvSpPr/>
          <p:nvPr/>
        </p:nvSpPr>
        <p:spPr>
          <a:xfrm rot="19205260">
            <a:off x="2894226" y="5105834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7" name="Left-Right Arrow 16"/>
          <p:cNvSpPr/>
          <p:nvPr/>
        </p:nvSpPr>
        <p:spPr>
          <a:xfrm rot="2407243">
            <a:off x="5413868" y="5178715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8" name="Left-Right Arrow 17"/>
          <p:cNvSpPr/>
          <p:nvPr/>
        </p:nvSpPr>
        <p:spPr>
          <a:xfrm rot="19205260">
            <a:off x="5486515" y="3161617"/>
            <a:ext cx="821635" cy="231044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038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Hardware </a:t>
            </a:r>
            <a:r>
              <a:rPr lang="en-US" dirty="0" err="1" smtClean="0"/>
              <a:t>Harmonisation</a:t>
            </a:r>
            <a:r>
              <a:rPr lang="en-US" dirty="0" smtClean="0"/>
              <a:t>: </a:t>
            </a:r>
            <a:r>
              <a:rPr lang="en-US" dirty="0" smtClean="0"/>
              <a:t>Motion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12</a:t>
            </a:fld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824536"/>
          </a:xfrm>
        </p:spPr>
        <p:txBody>
          <a:bodyPr lIns="85699" tIns="42850" rIns="85699" bIns="42850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</a:rPr>
              <a:t>Identify internal and external </a:t>
            </a:r>
            <a:r>
              <a:rPr lang="en-US" sz="2400" dirty="0" smtClean="0">
                <a:solidFill>
                  <a:srgbClr val="7F7F7F"/>
                </a:solidFill>
              </a:rPr>
              <a:t>stakeholders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Establish work group for Motion Control within the Hardware </a:t>
            </a:r>
            <a:r>
              <a:rPr lang="en-US" sz="2400" dirty="0" err="1" smtClean="0">
                <a:solidFill>
                  <a:srgbClr val="7F7F7F"/>
                </a:solidFill>
              </a:rPr>
              <a:t>Harmonisation</a:t>
            </a:r>
            <a:r>
              <a:rPr lang="en-US" sz="2400" dirty="0" smtClean="0">
                <a:solidFill>
                  <a:srgbClr val="7F7F7F"/>
                </a:solidFill>
              </a:rPr>
              <a:t> Committee at ESS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Distribute responsibilities for collecting requirements and evaluate technical solutions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Issue a preliminary standard components list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Define a preliminary control unit for tests and prototypes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Open an on-line requirements document (software </a:t>
            </a:r>
            <a:r>
              <a:rPr lang="en-US" sz="2400" dirty="0" smtClean="0">
                <a:solidFill>
                  <a:srgbClr val="7F7F7F"/>
                </a:solidFill>
              </a:rPr>
              <a:t>“Doors”) for review and completion by the stakeholders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Selection of the solution according to the requirements</a:t>
            </a:r>
            <a:endParaRPr lang="en-US" sz="2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In-kind possibilities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13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Prototype development of the final motion control unit </a:t>
            </a:r>
            <a:r>
              <a:rPr lang="en-US" sz="1800" dirty="0" smtClean="0">
                <a:solidFill>
                  <a:srgbClr val="7F7F7F"/>
                </a:solidFill>
              </a:rPr>
              <a:t>(2015)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Identify and test motion control components for high magnetic field </a:t>
            </a:r>
            <a:r>
              <a:rPr lang="en-US" sz="1800" dirty="0" smtClean="0">
                <a:solidFill>
                  <a:srgbClr val="7F7F7F"/>
                </a:solidFill>
              </a:rPr>
              <a:t>(2016 - 2017)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Identify and test radiation proof components </a:t>
            </a:r>
            <a:r>
              <a:rPr lang="en-US" sz="1800" dirty="0" smtClean="0">
                <a:solidFill>
                  <a:srgbClr val="7F7F7F"/>
                </a:solidFill>
              </a:rPr>
              <a:t>(2015 – 2016)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solidFill>
                  <a:srgbClr val="7F7F7F"/>
                </a:solidFill>
              </a:rPr>
              <a:t>Secondment</a:t>
            </a:r>
            <a:r>
              <a:rPr lang="en-US" sz="2400" dirty="0" smtClean="0">
                <a:solidFill>
                  <a:srgbClr val="7F7F7F"/>
                </a:solidFill>
              </a:rPr>
              <a:t> of technical personnel to ESS for cabling and commissioning of motion control equipment </a:t>
            </a:r>
            <a:r>
              <a:rPr lang="en-US" sz="1800" dirty="0" smtClean="0">
                <a:solidFill>
                  <a:srgbClr val="7F7F7F"/>
                </a:solidFill>
              </a:rPr>
              <a:t>(2017 – 2020)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Equipment for ESS  labs and workshops (tools, instruments etc.) </a:t>
            </a:r>
            <a:r>
              <a:rPr lang="en-US" sz="1800" dirty="0" smtClean="0">
                <a:solidFill>
                  <a:srgbClr val="7F7F7F"/>
                </a:solidFill>
              </a:rPr>
              <a:t>(2017 – 2020)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F7F7F"/>
                </a:solidFill>
              </a:rPr>
              <a:t>First contacts with ISIS and DIAMOND, who are in the same situation looking for a new generation of motion controller with advanced features and connected to EPICS.</a:t>
            </a:r>
            <a:endParaRPr lang="en-US" sz="2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/>
          <a:lstStyle/>
          <a:p>
            <a:r>
              <a:rPr lang="en-US" sz="3600" dirty="0" smtClean="0"/>
              <a:t>Staff </a:t>
            </a:r>
            <a:r>
              <a:rPr lang="en-US" sz="3600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48464" cy="4525963"/>
          </a:xfrm>
        </p:spPr>
        <p:txBody>
          <a:bodyPr lIns="85699" tIns="42850" rIns="85699" bIns="42850"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7F7F7F"/>
                </a:solidFill>
              </a:rPr>
              <a:t>Core Team (ESS staff)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1. Group Leader	Sen. Engineer 	Thomas Gahl  		Dec. 2012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3366FF"/>
                </a:solidFill>
              </a:rPr>
              <a:t>2. Project Engineer	Engineer		NN			Jan. 2015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3. HW-Engineer 1	Engineer		Anders </a:t>
            </a:r>
            <a:r>
              <a:rPr lang="en-US" sz="1800" dirty="0" err="1" smtClean="0">
                <a:solidFill>
                  <a:srgbClr val="7F7F7F"/>
                </a:solidFill>
              </a:rPr>
              <a:t>Sandström</a:t>
            </a:r>
            <a:r>
              <a:rPr lang="en-US" sz="1800" dirty="0" smtClean="0">
                <a:solidFill>
                  <a:srgbClr val="7F7F7F"/>
                </a:solidFill>
              </a:rPr>
              <a:t>		Oct. 2013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4. HW-Engineer 2	Engineer		Paul Barron		March 2014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5. SW-Engineer	(50% ICS)	Engineer		</a:t>
            </a:r>
            <a:r>
              <a:rPr lang="en-US" sz="1800" dirty="0" err="1" smtClean="0">
                <a:solidFill>
                  <a:srgbClr val="7F7F7F"/>
                </a:solidFill>
              </a:rPr>
              <a:t>Torsten</a:t>
            </a:r>
            <a:r>
              <a:rPr lang="en-US" sz="1800" dirty="0" smtClean="0">
                <a:solidFill>
                  <a:srgbClr val="7F7F7F"/>
                </a:solidFill>
              </a:rPr>
              <a:t> </a:t>
            </a:r>
            <a:r>
              <a:rPr lang="en-US" sz="1800" dirty="0" err="1" smtClean="0">
                <a:solidFill>
                  <a:srgbClr val="7F7F7F"/>
                </a:solidFill>
              </a:rPr>
              <a:t>Bögershausen</a:t>
            </a:r>
            <a:r>
              <a:rPr lang="en-US" sz="1800" dirty="0" smtClean="0">
                <a:solidFill>
                  <a:srgbClr val="7F7F7F"/>
                </a:solidFill>
              </a:rPr>
              <a:t>	April 2014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6. Sen. Technician	Sen. Technician	Hiring process </a:t>
            </a:r>
            <a:r>
              <a:rPr lang="en-US" sz="1800" dirty="0" smtClean="0">
                <a:solidFill>
                  <a:srgbClr val="7F7F7F"/>
                </a:solidFill>
              </a:rPr>
              <a:t>ongoing</a:t>
            </a:r>
            <a:r>
              <a:rPr lang="en-US" sz="1800" dirty="0" smtClean="0">
                <a:solidFill>
                  <a:srgbClr val="7F7F7F"/>
                </a:solidFill>
              </a:rPr>
              <a:t>	June 2014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3366FF"/>
                </a:solidFill>
              </a:rPr>
              <a:t>7. Mechatronics </a:t>
            </a:r>
            <a:r>
              <a:rPr lang="en-US" sz="1800" dirty="0" err="1" smtClean="0">
                <a:solidFill>
                  <a:srgbClr val="3366FF"/>
                </a:solidFill>
              </a:rPr>
              <a:t>Techn</a:t>
            </a:r>
            <a:r>
              <a:rPr lang="en-US" sz="1800" dirty="0" smtClean="0">
                <a:solidFill>
                  <a:srgbClr val="3366FF"/>
                </a:solidFill>
              </a:rPr>
              <a:t>.	Technician	NN			Aug. 2014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3366FF"/>
                </a:solidFill>
              </a:rPr>
              <a:t>8. Electrics </a:t>
            </a:r>
            <a:r>
              <a:rPr lang="en-US" sz="1800" dirty="0" err="1" smtClean="0">
                <a:solidFill>
                  <a:srgbClr val="3366FF"/>
                </a:solidFill>
              </a:rPr>
              <a:t>Techn</a:t>
            </a:r>
            <a:r>
              <a:rPr lang="en-US" sz="1800" dirty="0" smtClean="0">
                <a:solidFill>
                  <a:srgbClr val="3366FF"/>
                </a:solidFill>
              </a:rPr>
              <a:t>.	Technician	NN			Aug. 2015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===============================================================</a:t>
            </a:r>
          </a:p>
          <a:p>
            <a:pPr>
              <a:buFont typeface="Arial"/>
              <a:buChar char="•"/>
            </a:pPr>
            <a:r>
              <a:rPr lang="en-US" sz="2000" b="1" dirty="0" smtClean="0">
                <a:solidFill>
                  <a:srgbClr val="7F7F7F"/>
                </a:solidFill>
              </a:rPr>
              <a:t>Extended Project Team</a:t>
            </a:r>
            <a:endParaRPr lang="en-US" sz="20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9. Instruments Install.	Technician/Engineer   </a:t>
            </a:r>
            <a:r>
              <a:rPr lang="en-US" sz="1800" dirty="0" smtClean="0">
                <a:solidFill>
                  <a:srgbClr val="7F7F7F"/>
                </a:solidFill>
              </a:rPr>
              <a:t>temporary (</a:t>
            </a:r>
            <a:r>
              <a:rPr lang="en-US" sz="1800" dirty="0" smtClean="0">
                <a:solidFill>
                  <a:srgbClr val="7F7F7F"/>
                </a:solidFill>
              </a:rPr>
              <a:t>3.5y)	</a:t>
            </a:r>
            <a:r>
              <a:rPr lang="en-US" sz="1800" dirty="0" smtClean="0">
                <a:solidFill>
                  <a:srgbClr val="7F7F7F"/>
                </a:solidFill>
              </a:rPr>
              <a:t>	Jan</a:t>
            </a:r>
            <a:r>
              <a:rPr lang="en-US" sz="1800" dirty="0" smtClean="0">
                <a:solidFill>
                  <a:srgbClr val="7F7F7F"/>
                </a:solidFill>
              </a:rPr>
              <a:t>. 2017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10. Instruments Install.	Technician	    </a:t>
            </a:r>
            <a:r>
              <a:rPr lang="en-US" sz="1800" dirty="0" smtClean="0">
                <a:solidFill>
                  <a:srgbClr val="7F7F7F"/>
                </a:solidFill>
              </a:rPr>
              <a:t>temporary (</a:t>
            </a:r>
            <a:r>
              <a:rPr lang="en-US" sz="1800" dirty="0" smtClean="0">
                <a:solidFill>
                  <a:srgbClr val="7F7F7F"/>
                </a:solidFill>
              </a:rPr>
              <a:t>3y)	</a:t>
            </a:r>
            <a:r>
              <a:rPr lang="en-US" sz="1800" dirty="0" smtClean="0">
                <a:solidFill>
                  <a:srgbClr val="7F7F7F"/>
                </a:solidFill>
              </a:rPr>
              <a:t>	Jan</a:t>
            </a:r>
            <a:r>
              <a:rPr lang="en-US" sz="1800" dirty="0" smtClean="0">
                <a:solidFill>
                  <a:srgbClr val="7F7F7F"/>
                </a:solidFill>
              </a:rPr>
              <a:t>. 2018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11. Instruments Install.	Technician    </a:t>
            </a:r>
            <a:r>
              <a:rPr lang="en-US" sz="1800" dirty="0" smtClean="0">
                <a:solidFill>
                  <a:srgbClr val="7F7F7F"/>
                </a:solidFill>
              </a:rPr>
              <a:t>	    temporary (</a:t>
            </a:r>
            <a:r>
              <a:rPr lang="en-US" sz="1800" dirty="0" smtClean="0">
                <a:solidFill>
                  <a:srgbClr val="7F7F7F"/>
                </a:solidFill>
              </a:rPr>
              <a:t>1.5y)	</a:t>
            </a:r>
            <a:r>
              <a:rPr lang="en-US" sz="1800" dirty="0" smtClean="0">
                <a:solidFill>
                  <a:srgbClr val="7F7F7F"/>
                </a:solidFill>
              </a:rPr>
              <a:t>	Aug</a:t>
            </a:r>
            <a:r>
              <a:rPr lang="en-US" sz="1800" dirty="0" smtClean="0">
                <a:solidFill>
                  <a:srgbClr val="7F7F7F"/>
                </a:solidFill>
              </a:rPr>
              <a:t>. 2019</a:t>
            </a:r>
            <a:endParaRPr lang="en-US" sz="1800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249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Lab and Workshop space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15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Cluster with ICS: Motion Control Lab, Automation Lab, Soldering Workshop, Small Mechanical Workshop	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Presently in office building but outsourcing of the cluster is planned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Small share in </a:t>
            </a:r>
            <a:r>
              <a:rPr lang="en-US" sz="2400" dirty="0" smtClean="0">
                <a:solidFill>
                  <a:srgbClr val="7F7F7F"/>
                </a:solidFill>
              </a:rPr>
              <a:t>the </a:t>
            </a:r>
            <a:r>
              <a:rPr lang="en-US" sz="2400" dirty="0" smtClean="0">
                <a:solidFill>
                  <a:srgbClr val="7F7F7F"/>
                </a:solidFill>
              </a:rPr>
              <a:t>Mechanical Workshop </a:t>
            </a:r>
            <a:r>
              <a:rPr lang="en-US" sz="2400" dirty="0" err="1" smtClean="0">
                <a:solidFill>
                  <a:srgbClr val="7F7F7F"/>
                </a:solidFill>
              </a:rPr>
              <a:t>Skiffervägen</a:t>
            </a:r>
            <a:endParaRPr lang="en-US" sz="2400" dirty="0" smtClean="0">
              <a:solidFill>
                <a:srgbClr val="7F7F7F"/>
              </a:solidFill>
            </a:endParaRPr>
          </a:p>
        </p:txBody>
      </p:sp>
      <p:pic>
        <p:nvPicPr>
          <p:cNvPr id="4" name="Picture 3" descr="IMG_0289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7000" contras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4365104"/>
            <a:ext cx="2232248" cy="1674186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4005064"/>
            <a:ext cx="2952328" cy="238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To do in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16</a:t>
            </a:fld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Identify Electrical Engineering competences in partner institutes and facilities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= stakeholders for technology evaluation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Establish </a:t>
            </a:r>
            <a:r>
              <a:rPr lang="en-US" sz="2400" dirty="0" err="1" smtClean="0">
                <a:solidFill>
                  <a:srgbClr val="7F7F7F"/>
                </a:solidFill>
              </a:rPr>
              <a:t>standardisation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smtClean="0">
                <a:solidFill>
                  <a:srgbClr val="7F7F7F"/>
                </a:solidFill>
              </a:rPr>
              <a:t>work groups composed of internal and external partners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Work together on the requirements documents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Identify in-kind partners and define possible projects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</a:rPr>
              <a:t>Set-up a TAP for Electrical </a:t>
            </a:r>
            <a:r>
              <a:rPr lang="en-US" sz="2400" dirty="0" smtClean="0">
                <a:solidFill>
                  <a:srgbClr val="7F7F7F"/>
                </a:solidFill>
              </a:rPr>
              <a:t>Engineering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Continue recruitment for core competence team</a:t>
            </a:r>
            <a:endParaRPr lang="en-US" sz="2400" dirty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17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EE at ESS is well defined and started already with first evaluation and instruments support activities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Hardware </a:t>
            </a:r>
            <a:r>
              <a:rPr lang="en-US" sz="2400" dirty="0" err="1" smtClean="0">
                <a:solidFill>
                  <a:srgbClr val="7F7F7F"/>
                </a:solidFill>
              </a:rPr>
              <a:t>harmonisation</a:t>
            </a:r>
            <a:r>
              <a:rPr lang="en-US" sz="2400" dirty="0" smtClean="0">
                <a:solidFill>
                  <a:srgbClr val="7F7F7F"/>
                </a:solidFill>
              </a:rPr>
              <a:t> process has started internally and external partners have to be included as well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Staff and workshop space is in place 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First in-kind partners have been identified and projects have to be defined in </a:t>
            </a:r>
            <a:r>
              <a:rPr lang="en-US" sz="2400" dirty="0" smtClean="0">
                <a:solidFill>
                  <a:srgbClr val="7F7F7F"/>
                </a:solidFill>
              </a:rPr>
              <a:t>detail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F7F7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F7F7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F7F7F"/>
                </a:solidFill>
              </a:rPr>
              <a:t>.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18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EE at ESS is well defined and started already with first evaluation and instruments support activities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Hardware </a:t>
            </a:r>
            <a:r>
              <a:rPr lang="en-US" sz="2400" dirty="0" err="1" smtClean="0">
                <a:solidFill>
                  <a:srgbClr val="7F7F7F"/>
                </a:solidFill>
              </a:rPr>
              <a:t>harmonisation</a:t>
            </a:r>
            <a:r>
              <a:rPr lang="en-US" sz="2400" dirty="0" smtClean="0">
                <a:solidFill>
                  <a:srgbClr val="7F7F7F"/>
                </a:solidFill>
              </a:rPr>
              <a:t> process has started internally and external partners have to be included as well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Staff and workshop space is in place 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First in-kind partners have been identified and projects have to be defined in detail</a:t>
            </a:r>
          </a:p>
          <a:p>
            <a:pPr marL="0" indent="0">
              <a:buNone/>
            </a:pPr>
            <a:endParaRPr lang="en-US" sz="24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We still need talented and committed technical staff either 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3366FF"/>
                </a:solidFill>
              </a:rPr>
              <a:t>permanent for the core team or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3366FF"/>
                </a:solidFill>
              </a:rPr>
              <a:t>contracted/seconded for a limited time</a:t>
            </a:r>
          </a:p>
        </p:txBody>
      </p:sp>
    </p:spTree>
    <p:extLst>
      <p:ext uri="{BB962C8B-B14F-4D97-AF65-F5344CB8AC3E}">
        <p14:creationId xmlns:p14="http://schemas.microsoft.com/office/powerpoint/2010/main" val="227051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19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7F7F7F"/>
                </a:solidFill>
              </a:rPr>
              <a:t>Thank You !</a:t>
            </a:r>
            <a:endParaRPr lang="en-US" sz="32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27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EE scope: 	Evaluation of technologies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</a:rPr>
              <a:t>		Support instruments </a:t>
            </a:r>
            <a:r>
              <a:rPr lang="en-US" sz="2400" dirty="0" smtClean="0">
                <a:solidFill>
                  <a:srgbClr val="7F7F7F"/>
                </a:solidFill>
              </a:rPr>
              <a:t>construction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   		Building up competences and </a:t>
            </a:r>
            <a:r>
              <a:rPr lang="en-US" sz="2400" dirty="0">
                <a:solidFill>
                  <a:srgbClr val="7F7F7F"/>
                </a:solidFill>
              </a:rPr>
              <a:t>facilities </a:t>
            </a:r>
            <a:r>
              <a:rPr lang="en-US" sz="2400" dirty="0" smtClean="0">
                <a:solidFill>
                  <a:srgbClr val="7F7F7F"/>
                </a:solidFill>
              </a:rPr>
              <a:t>	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Evaluation of motion control components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Hardware </a:t>
            </a:r>
            <a:r>
              <a:rPr lang="en-US" sz="2400" dirty="0" err="1" smtClean="0">
                <a:solidFill>
                  <a:srgbClr val="7F7F7F"/>
                </a:solidFill>
              </a:rPr>
              <a:t>harmonisation</a:t>
            </a:r>
            <a:endParaRPr lang="en-US" sz="2400" dirty="0" smtClean="0">
              <a:solidFill>
                <a:srgbClr val="7F7F7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</a:rPr>
              <a:t>In-kind </a:t>
            </a:r>
            <a:r>
              <a:rPr lang="en-US" sz="2400" dirty="0" smtClean="0">
                <a:solidFill>
                  <a:srgbClr val="7F7F7F"/>
                </a:solidFill>
              </a:rPr>
              <a:t>possibilities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Staff </a:t>
            </a:r>
            <a:r>
              <a:rPr lang="en-US" sz="2400" dirty="0" smtClean="0">
                <a:solidFill>
                  <a:srgbClr val="7F7F7F"/>
                </a:solidFill>
              </a:rPr>
              <a:t>plan / Lab space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To </a:t>
            </a:r>
            <a:r>
              <a:rPr lang="en-US" sz="2400" dirty="0" smtClean="0">
                <a:solidFill>
                  <a:srgbClr val="7F7F7F"/>
                </a:solidFill>
              </a:rPr>
              <a:t>do in 2014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23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3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cs typeface="Arial"/>
              </a:rPr>
              <a:t>Control Software</a:t>
            </a:r>
            <a:br>
              <a:rPr lang="en-US" sz="3600" b="0" dirty="0" smtClean="0">
                <a:cs typeface="Arial"/>
              </a:rPr>
            </a:br>
            <a:r>
              <a:rPr lang="en-US" sz="3600" b="0" dirty="0">
                <a:cs typeface="Arial"/>
              </a:rPr>
              <a:t> </a:t>
            </a:r>
            <a:r>
              <a:rPr lang="en-US" sz="2200" b="0" dirty="0" smtClean="0">
                <a:cs typeface="Arial"/>
              </a:rPr>
              <a:t>within Neutron Scattering </a:t>
            </a:r>
            <a:r>
              <a:rPr lang="en-US" sz="2200" b="0" dirty="0" smtClean="0">
                <a:cs typeface="Arial"/>
              </a:rPr>
              <a:t>Instruments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67157"/>
            <a:ext cx="8229600" cy="4231412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0" lvl="2" indent="0">
              <a:buNone/>
            </a:pPr>
            <a:r>
              <a:rPr lang="en-US" sz="1600" dirty="0" smtClean="0">
                <a:solidFill>
                  <a:srgbClr val="000090"/>
                </a:solidFill>
              </a:rPr>
              <a:t>			</a:t>
            </a:r>
          </a:p>
          <a:p>
            <a:pPr marL="0" lvl="2" indent="0">
              <a:buNone/>
            </a:pPr>
            <a:endParaRPr lang="en-US" sz="1600" dirty="0" smtClean="0">
              <a:solidFill>
                <a:srgbClr val="000090"/>
              </a:solidFill>
            </a:endParaRPr>
          </a:p>
          <a:p>
            <a:pPr marL="0" lvl="2" indent="0">
              <a:buNone/>
            </a:pPr>
            <a:endParaRPr lang="en-US" sz="1600" dirty="0">
              <a:solidFill>
                <a:srgbClr val="000090"/>
              </a:solidFill>
            </a:endParaRPr>
          </a:p>
          <a:p>
            <a:pPr marL="342900" lvl="2" indent="-342900"/>
            <a:endParaRPr lang="en-US" dirty="0"/>
          </a:p>
        </p:txBody>
      </p:sp>
      <p:pic>
        <p:nvPicPr>
          <p:cNvPr id="11" name="Picture 10" descr="DAQv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12" y="1412776"/>
            <a:ext cx="91440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65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/>
          <a:lstStyle/>
          <a:p>
            <a:r>
              <a:rPr lang="en-US" sz="3600" dirty="0" smtClean="0"/>
              <a:t>Resulting Staff plan </a:t>
            </a:r>
            <a:r>
              <a:rPr lang="en-US" sz="2400" dirty="0" smtClean="0"/>
              <a:t>(already in Primavera)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21</a:t>
            </a:fld>
            <a:endParaRPr lang="sv-SE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231175"/>
              </p:ext>
            </p:extLst>
          </p:nvPr>
        </p:nvGraphicFramePr>
        <p:xfrm>
          <a:off x="0" y="1412776"/>
          <a:ext cx="8892480" cy="493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4"/>
          <p:cNvSpPr txBox="1">
            <a:spLocks/>
          </p:cNvSpPr>
          <p:nvPr/>
        </p:nvSpPr>
        <p:spPr>
          <a:xfrm>
            <a:off x="0" y="2060848"/>
            <a:ext cx="6516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800" b="1" dirty="0" err="1" smtClean="0">
                <a:solidFill>
                  <a:schemeClr val="tx1"/>
                </a:solidFill>
              </a:rPr>
              <a:t>Yellow</a:t>
            </a:r>
            <a:r>
              <a:rPr lang="sv-SE" sz="1800" b="1" dirty="0" smtClean="0">
                <a:solidFill>
                  <a:schemeClr val="tx1"/>
                </a:solidFill>
              </a:rPr>
              <a:t>/orange = </a:t>
            </a:r>
            <a:r>
              <a:rPr lang="sv-SE" sz="1800" b="1" dirty="0" err="1" smtClean="0">
                <a:solidFill>
                  <a:schemeClr val="tx1"/>
                </a:solidFill>
              </a:rPr>
              <a:t>possible</a:t>
            </a:r>
            <a:r>
              <a:rPr lang="sv-SE" sz="1800" b="1" dirty="0" smtClean="0">
                <a:solidFill>
                  <a:schemeClr val="tx1"/>
                </a:solidFill>
              </a:rPr>
              <a:t> in-kind</a:t>
            </a:r>
            <a:endParaRPr lang="sv-SE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7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/>
          <a:lstStyle/>
          <a:p>
            <a:r>
              <a:rPr lang="en-US" sz="3600" dirty="0" smtClean="0"/>
              <a:t>Staff Plan </a:t>
            </a:r>
            <a:r>
              <a:rPr lang="en-US" sz="2400" dirty="0" smtClean="0"/>
              <a:t>(EE competencies on site)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0716" y="2492896"/>
            <a:ext cx="9144000" cy="365125"/>
          </a:xfrm>
        </p:spPr>
        <p:txBody>
          <a:bodyPr/>
          <a:lstStyle/>
          <a:p>
            <a:pPr algn="ctr"/>
            <a:r>
              <a:rPr lang="sv-SE" sz="1800" b="1" dirty="0" err="1" smtClean="0">
                <a:solidFill>
                  <a:schemeClr val="tx1"/>
                </a:solidFill>
              </a:rPr>
              <a:t>yellow</a:t>
            </a:r>
            <a:r>
              <a:rPr lang="sv-SE" sz="1800" b="1" dirty="0" smtClean="0">
                <a:solidFill>
                  <a:schemeClr val="tx1"/>
                </a:solidFill>
              </a:rPr>
              <a:t> = </a:t>
            </a:r>
            <a:r>
              <a:rPr lang="sv-SE" sz="1800" b="1" dirty="0" err="1" smtClean="0">
                <a:solidFill>
                  <a:schemeClr val="tx1"/>
                </a:solidFill>
              </a:rPr>
              <a:t>Seconded</a:t>
            </a:r>
            <a:r>
              <a:rPr lang="sv-SE" sz="1800" b="1" dirty="0">
                <a:solidFill>
                  <a:schemeClr val="tx1"/>
                </a:solidFill>
              </a:rPr>
              <a:t>/</a:t>
            </a:r>
            <a:r>
              <a:rPr lang="sv-SE" sz="1800" b="1" dirty="0" err="1" smtClean="0">
                <a:solidFill>
                  <a:schemeClr val="tx1"/>
                </a:solidFill>
              </a:rPr>
              <a:t>Contracted</a:t>
            </a:r>
            <a:r>
              <a:rPr lang="sv-SE" sz="1800" b="1" dirty="0" smtClean="0">
                <a:solidFill>
                  <a:schemeClr val="tx1"/>
                </a:solidFill>
              </a:rPr>
              <a:t>,   green/</a:t>
            </a:r>
            <a:r>
              <a:rPr lang="sv-SE" sz="1800" b="1" dirty="0" err="1" smtClean="0">
                <a:solidFill>
                  <a:schemeClr val="tx1"/>
                </a:solidFill>
              </a:rPr>
              <a:t>blue</a:t>
            </a:r>
            <a:r>
              <a:rPr lang="sv-SE" sz="1800" b="1" dirty="0" smtClean="0">
                <a:solidFill>
                  <a:schemeClr val="tx1"/>
                </a:solidFill>
              </a:rPr>
              <a:t>/gray: EE </a:t>
            </a:r>
            <a:r>
              <a:rPr lang="sv-SE" sz="1800" b="1" dirty="0" err="1" smtClean="0">
                <a:solidFill>
                  <a:schemeClr val="tx1"/>
                </a:solidFill>
              </a:rPr>
              <a:t>Core</a:t>
            </a:r>
            <a:r>
              <a:rPr lang="sv-SE" sz="1800" b="1" dirty="0" smtClean="0">
                <a:solidFill>
                  <a:schemeClr val="tx1"/>
                </a:solidFill>
              </a:rPr>
              <a:t> Team (8 </a:t>
            </a:r>
            <a:r>
              <a:rPr lang="sv-SE" sz="1800" b="1" dirty="0" err="1" smtClean="0">
                <a:solidFill>
                  <a:schemeClr val="tx1"/>
                </a:solidFill>
              </a:rPr>
              <a:t>people</a:t>
            </a:r>
            <a:r>
              <a:rPr lang="sv-SE" sz="1800" b="1" dirty="0" smtClean="0">
                <a:solidFill>
                  <a:schemeClr val="tx1"/>
                </a:solidFill>
              </a:rPr>
              <a:t>)</a:t>
            </a:r>
            <a:endParaRPr lang="sv-SE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93690"/>
              </p:ext>
            </p:extLst>
          </p:nvPr>
        </p:nvGraphicFramePr>
        <p:xfrm>
          <a:off x="0" y="1412776"/>
          <a:ext cx="8892480" cy="495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87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Scope: Evaluation of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Motion control unit	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Motion control components (motor, encoder, sensors)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Components for harsh environment (radiation, magnetic field, vacuum)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PLCs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Personal safety / interlock systems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Racks, cabinets, cable trays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Cables, connectors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Shielding, EMC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Documentation: Drawings, schemes, naming conventions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3</a:t>
            </a:fld>
            <a:endParaRPr lang="sv-SE"/>
          </a:p>
        </p:txBody>
      </p:sp>
      <p:pic>
        <p:nvPicPr>
          <p:cNvPr id="6" name="Picture 5" descr="Untitled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3140968"/>
            <a:ext cx="1277518" cy="78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SC0025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3000"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48264" y="3933056"/>
            <a:ext cx="1362340" cy="94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4_13_pilz_APERTUR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080120" cy="72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85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Scope: Support Instruments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Feasibility study: Motion control list, cabling layout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Support instruments design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Develop and deliver delegated work packages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Guide and supervise the electrical installation process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Commissioning of supported technologies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Transfer to operations phase: Documentation, maintenance plan, spare parts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886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Scope: Build up competences and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4525963"/>
          </a:xfrm>
        </p:spPr>
        <p:txBody>
          <a:bodyPr lIns="85699" tIns="42850" rIns="85699" bIns="42850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Building </a:t>
            </a:r>
            <a:r>
              <a:rPr lang="en-US" sz="2400" dirty="0"/>
              <a:t>a core team of Electrical Engineering competences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Continuous responsibility of the same core team from </a:t>
            </a:r>
            <a:r>
              <a:rPr lang="en-US" sz="2400" dirty="0"/>
              <a:t>development to construction and operation</a:t>
            </a:r>
            <a:endParaRPr lang="en-US" sz="2400" dirty="0" smtClean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Ensures that only </a:t>
            </a:r>
            <a:r>
              <a:rPr lang="en-US" sz="2400" dirty="0" smtClean="0">
                <a:solidFill>
                  <a:srgbClr val="7F7F7F"/>
                </a:solidFill>
              </a:rPr>
              <a:t>a technology </a:t>
            </a:r>
            <a:r>
              <a:rPr lang="en-US" sz="2400" dirty="0" smtClean="0">
                <a:solidFill>
                  <a:srgbClr val="7F7F7F"/>
                </a:solidFill>
              </a:rPr>
              <a:t>is chosen that the team later is willing and able to maintain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Preliminary workshops to build prototypes and demonstrators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Workshops and labs on the final site (</a:t>
            </a:r>
            <a:r>
              <a:rPr lang="en-US" sz="2400" dirty="0">
                <a:solidFill>
                  <a:srgbClr val="7F7F7F"/>
                </a:solidFill>
              </a:rPr>
              <a:t>i</a:t>
            </a:r>
            <a:r>
              <a:rPr lang="en-US" sz="2400" dirty="0" smtClean="0">
                <a:solidFill>
                  <a:srgbClr val="7F7F7F"/>
                </a:solidFill>
              </a:rPr>
              <a:t>nstruments halls and development space)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225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Evaluation of Motion Control Units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6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640960" cy="4525963"/>
          </a:xfrm>
        </p:spPr>
        <p:txBody>
          <a:bodyPr lIns="85699" tIns="42850" rIns="85699" bIns="42850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Collecting requirements and compiling catalog </a:t>
            </a:r>
            <a:r>
              <a:rPr lang="en-US" sz="1800" dirty="0" smtClean="0"/>
              <a:t>(March-Dec 2014)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400" dirty="0" smtClean="0"/>
              <a:t>Market survey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(March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-May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2014)</a:t>
            </a:r>
            <a:endParaRPr lang="en-US" sz="2400" dirty="0" smtClean="0">
              <a:solidFill>
                <a:srgbClr val="7F7F7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Selection of 3 candidates for evaluation 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(May 2014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)</a:t>
            </a:r>
            <a:endParaRPr lang="en-US" sz="2400" dirty="0" smtClean="0">
              <a:solidFill>
                <a:srgbClr val="7F7F7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Development of integration concepts for candidates 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(June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2014)</a:t>
            </a:r>
            <a:endParaRPr lang="en-US" sz="2400" dirty="0" smtClean="0">
              <a:solidFill>
                <a:srgbClr val="7F7F7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Set-up and test of candidates 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(June-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Dec 2014)</a:t>
            </a:r>
            <a:endParaRPr lang="en-US" sz="2400" dirty="0" smtClean="0">
              <a:solidFill>
                <a:srgbClr val="7F7F7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Final evaluation and decision 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(Jan-March 2015)</a:t>
            </a:r>
            <a:endParaRPr lang="en-US" sz="2400" dirty="0" smtClean="0">
              <a:solidFill>
                <a:srgbClr val="7F7F7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7F7F7F"/>
                </a:solidFill>
              </a:rPr>
              <a:t>Building of prototype 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(April-June 2015)</a:t>
            </a:r>
            <a:endParaRPr lang="en-US" sz="2400" dirty="0" smtClean="0">
              <a:solidFill>
                <a:srgbClr val="7F7F7F"/>
              </a:solidFill>
            </a:endParaRPr>
          </a:p>
        </p:txBody>
      </p:sp>
      <p:pic>
        <p:nvPicPr>
          <p:cNvPr id="7" name="Picture 15" descr="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4725144"/>
            <a:ext cx="242071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3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Components for Harsh Environment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7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182" y="1772816"/>
            <a:ext cx="8229600" cy="4231412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0" lvl="2" indent="0">
              <a:buNone/>
            </a:pPr>
            <a:r>
              <a:rPr lang="en-US" sz="1600" dirty="0" smtClean="0">
                <a:solidFill>
                  <a:srgbClr val="000090"/>
                </a:solidFill>
              </a:rPr>
              <a:t>			</a:t>
            </a:r>
          </a:p>
          <a:p>
            <a:pPr marL="0" lvl="2" indent="0">
              <a:buNone/>
            </a:pPr>
            <a:endParaRPr lang="en-US" sz="1600" dirty="0" smtClean="0">
              <a:solidFill>
                <a:srgbClr val="000090"/>
              </a:solidFill>
            </a:endParaRPr>
          </a:p>
          <a:p>
            <a:pPr marL="0" lvl="2" indent="0">
              <a:buNone/>
            </a:pPr>
            <a:endParaRPr lang="en-US" sz="1600" dirty="0">
              <a:solidFill>
                <a:srgbClr val="000090"/>
              </a:solidFill>
            </a:endParaRPr>
          </a:p>
          <a:p>
            <a:pPr marL="342900" lvl="2" indent="-342900"/>
            <a:endParaRPr lang="en-US" dirty="0"/>
          </a:p>
        </p:txBody>
      </p:sp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8170" y="1929979"/>
            <a:ext cx="4032250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633295" y="1714079"/>
            <a:ext cx="2160587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62673"/>
                </a:solidFill>
                <a:latin typeface="Arial" charset="0"/>
              </a:rPr>
              <a:t>     Radiation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Primary Instrument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Monochromator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Chopper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Collimator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153120" y="1858541"/>
            <a:ext cx="2160587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62673"/>
                </a:solidFill>
                <a:latin typeface="Arial" charset="0"/>
              </a:rPr>
              <a:t>    Vacuum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Detector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Sample Position</a:t>
            </a:r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 flipH="1">
            <a:off x="5912570" y="2363366"/>
            <a:ext cx="793750" cy="9350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V="1">
            <a:off x="1521545" y="2363366"/>
            <a:ext cx="158432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153120" y="3803229"/>
            <a:ext cx="2160587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62673"/>
                </a:solidFill>
                <a:latin typeface="Arial" charset="0"/>
              </a:rPr>
              <a:t>  Magnetic Field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Sample Position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Guide Fields</a:t>
            </a:r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 flipV="1">
            <a:off x="2024782" y="3155529"/>
            <a:ext cx="1800225" cy="1223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6633295" y="4163591"/>
            <a:ext cx="2484437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62673"/>
                </a:solidFill>
                <a:latin typeface="Arial" charset="0"/>
              </a:rPr>
              <a:t>  Temperature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0">
                <a:latin typeface="Arial" charset="0"/>
              </a:rPr>
              <a:t> Sample Position</a:t>
            </a: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3969470" y="3155529"/>
            <a:ext cx="27368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1450107" y="5326911"/>
            <a:ext cx="60483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262673"/>
                </a:solidFill>
                <a:latin typeface="Arial" charset="0"/>
              </a:rPr>
              <a:t>  No classical Harsh Environment !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1600" b="0" dirty="0">
                <a:latin typeface="Arial" charset="0"/>
              </a:rPr>
              <a:t> Dust, Dirt, Moisture, Chemicals, Seawater, Hazardous (Ex-Proof), Intrinsically Safe, EMI etc.</a:t>
            </a:r>
          </a:p>
        </p:txBody>
      </p:sp>
    </p:spTree>
    <p:extLst>
      <p:ext uri="{BB962C8B-B14F-4D97-AF65-F5344CB8AC3E}">
        <p14:creationId xmlns:p14="http://schemas.microsoft.com/office/powerpoint/2010/main" val="16278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ESS Control System Layers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8</a:t>
            </a:fld>
            <a:endParaRPr lang="sv-S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2218" y="1796997"/>
            <a:ext cx="8229600" cy="423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lvl="2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rgbClr val="000090"/>
                </a:solidFill>
              </a:rPr>
              <a:t>			</a:t>
            </a:r>
          </a:p>
          <a:p>
            <a:pPr marL="0" lvl="2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srgbClr val="000090"/>
              </a:solidFill>
            </a:endParaRPr>
          </a:p>
          <a:p>
            <a:pPr marL="0" lvl="2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srgbClr val="000090"/>
              </a:solidFill>
            </a:endParaRPr>
          </a:p>
          <a:p>
            <a:pPr marL="342900" lvl="2" indent="-342900"/>
            <a:endParaRPr lang="en-US" dirty="0"/>
          </a:p>
        </p:txBody>
      </p:sp>
      <p:sp>
        <p:nvSpPr>
          <p:cNvPr id="7" name="Platshållare för innehåll 6"/>
          <p:cNvSpPr txBox="1">
            <a:spLocks/>
          </p:cNvSpPr>
          <p:nvPr/>
        </p:nvSpPr>
        <p:spPr>
          <a:xfrm>
            <a:off x="107504" y="1772816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DMSC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640" y="1796997"/>
            <a:ext cx="28067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Instruments Graphical </a:t>
            </a:r>
            <a:r>
              <a:rPr lang="en-US" dirty="0"/>
              <a:t>User Interface (GUI)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0" y="2667124"/>
            <a:ext cx="28067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Instruments Human </a:t>
            </a:r>
            <a:r>
              <a:rPr lang="en-US" dirty="0"/>
              <a:t>Machine Interface (HMI)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640" y="3645024"/>
            <a:ext cx="7128792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/>
              <a:t>        Device Layer (EPICS)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31640" y="4679652"/>
            <a:ext cx="2806700" cy="635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Input / Output </a:t>
            </a:r>
            <a:r>
              <a:rPr lang="en-US" dirty="0" smtClean="0"/>
              <a:t>System (Control-Box)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31640" y="5687764"/>
            <a:ext cx="2806700" cy="635000"/>
          </a:xfrm>
          <a:prstGeom prst="rect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Instruments Hardware (Motion Control, DAQ etc.)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25215" y="4463628"/>
            <a:ext cx="7735217" cy="195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innehåll 6"/>
          <p:cNvSpPr txBox="1">
            <a:spLocks/>
          </p:cNvSpPr>
          <p:nvPr/>
        </p:nvSpPr>
        <p:spPr bwMode="auto">
          <a:xfrm rot="16200000">
            <a:off x="4580756" y="2366640"/>
            <a:ext cx="14605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800" dirty="0">
                <a:latin typeface="Tahoma" charset="0"/>
                <a:cs typeface="Tahoma" charset="0"/>
              </a:rPr>
              <a:t>Signal flow</a:t>
            </a:r>
            <a:endParaRPr lang="sv-SE" sz="600" dirty="0">
              <a:latin typeface="Tahoma" charset="0"/>
              <a:cs typeface="Tahoma" charset="0"/>
            </a:endParaRPr>
          </a:p>
        </p:txBody>
      </p:sp>
      <p:sp>
        <p:nvSpPr>
          <p:cNvPr id="15" name="Left-Right Arrow 14"/>
          <p:cNvSpPr/>
          <p:nvPr/>
        </p:nvSpPr>
        <p:spPr>
          <a:xfrm>
            <a:off x="4139952" y="3815556"/>
            <a:ext cx="1071563" cy="304800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Left-Right Arrow 15"/>
          <p:cNvSpPr/>
          <p:nvPr/>
        </p:nvSpPr>
        <p:spPr>
          <a:xfrm rot="16200000">
            <a:off x="2766740" y="3733924"/>
            <a:ext cx="3883025" cy="485775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52120" y="2663428"/>
            <a:ext cx="28067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HMI Control Room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52120" y="4679652"/>
            <a:ext cx="2806700" cy="635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Input / Output </a:t>
            </a:r>
            <a:r>
              <a:rPr lang="en-US" dirty="0" smtClean="0"/>
              <a:t>System (Control-Box)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52120" y="5687764"/>
            <a:ext cx="2806700" cy="635000"/>
          </a:xfrm>
          <a:prstGeom prst="rect">
            <a:avLst/>
          </a:prstGeom>
          <a:solidFill>
            <a:srgbClr val="D996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Hardware Accelerator, Target</a:t>
            </a:r>
            <a:endParaRPr lang="en-US" dirty="0"/>
          </a:p>
        </p:txBody>
      </p:sp>
      <p:sp>
        <p:nvSpPr>
          <p:cNvPr id="21" name="Platshållare för innehåll 6"/>
          <p:cNvSpPr txBox="1">
            <a:spLocks/>
          </p:cNvSpPr>
          <p:nvPr/>
        </p:nvSpPr>
        <p:spPr>
          <a:xfrm>
            <a:off x="107504" y="2636912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DMSC</a:t>
            </a:r>
          </a:p>
        </p:txBody>
      </p:sp>
      <p:sp>
        <p:nvSpPr>
          <p:cNvPr id="22" name="Platshållare för innehåll 6"/>
          <p:cNvSpPr txBox="1">
            <a:spLocks/>
          </p:cNvSpPr>
          <p:nvPr/>
        </p:nvSpPr>
        <p:spPr>
          <a:xfrm>
            <a:off x="179512" y="3573016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ICS</a:t>
            </a:r>
          </a:p>
        </p:txBody>
      </p:sp>
      <p:sp>
        <p:nvSpPr>
          <p:cNvPr id="23" name="Platshållare för innehåll 6"/>
          <p:cNvSpPr txBox="1">
            <a:spLocks/>
          </p:cNvSpPr>
          <p:nvPr/>
        </p:nvSpPr>
        <p:spPr>
          <a:xfrm>
            <a:off x="179512" y="4653136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ICS</a:t>
            </a:r>
          </a:p>
        </p:txBody>
      </p:sp>
      <p:sp>
        <p:nvSpPr>
          <p:cNvPr id="24" name="Platshållare för innehåll 6"/>
          <p:cNvSpPr txBox="1">
            <a:spLocks/>
          </p:cNvSpPr>
          <p:nvPr/>
        </p:nvSpPr>
        <p:spPr>
          <a:xfrm>
            <a:off x="251520" y="5661248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IT</a:t>
            </a:r>
          </a:p>
        </p:txBody>
      </p:sp>
      <p:sp>
        <p:nvSpPr>
          <p:cNvPr id="25" name="Platshållare för innehåll 6"/>
          <p:cNvSpPr txBox="1">
            <a:spLocks/>
          </p:cNvSpPr>
          <p:nvPr/>
        </p:nvSpPr>
        <p:spPr>
          <a:xfrm>
            <a:off x="7596336" y="1700808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ICS</a:t>
            </a:r>
          </a:p>
        </p:txBody>
      </p:sp>
      <p:sp>
        <p:nvSpPr>
          <p:cNvPr id="26" name="Platshållare för innehåll 6"/>
          <p:cNvSpPr txBox="1">
            <a:spLocks/>
          </p:cNvSpPr>
          <p:nvPr/>
        </p:nvSpPr>
        <p:spPr>
          <a:xfrm>
            <a:off x="4932040" y="4653136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ICS</a:t>
            </a:r>
          </a:p>
        </p:txBody>
      </p:sp>
      <p:sp>
        <p:nvSpPr>
          <p:cNvPr id="27" name="Platshållare för innehåll 6"/>
          <p:cNvSpPr txBox="1">
            <a:spLocks/>
          </p:cNvSpPr>
          <p:nvPr/>
        </p:nvSpPr>
        <p:spPr>
          <a:xfrm>
            <a:off x="4932040" y="5661248"/>
            <a:ext cx="792088" cy="723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 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ACC,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dirty="0" smtClean="0">
                <a:latin typeface="Tahoma" charset="0"/>
                <a:ea typeface="ＭＳ Ｐゴシック" charset="0"/>
              </a:rPr>
              <a:t>TAR</a:t>
            </a:r>
          </a:p>
        </p:txBody>
      </p:sp>
    </p:spTree>
    <p:extLst>
      <p:ext uri="{BB962C8B-B14F-4D97-AF65-F5344CB8AC3E}">
        <p14:creationId xmlns:p14="http://schemas.microsoft.com/office/powerpoint/2010/main" val="162788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 lIns="85699" tIns="42850" rIns="85699" bIns="42850">
            <a:normAutofit/>
          </a:bodyPr>
          <a:lstStyle/>
          <a:p>
            <a:r>
              <a:rPr lang="en-US" dirty="0" smtClean="0"/>
              <a:t>Hardware </a:t>
            </a:r>
            <a:r>
              <a:rPr lang="en-US" dirty="0" err="1" smtClean="0"/>
              <a:t>Harmonisation</a:t>
            </a:r>
            <a:r>
              <a:rPr lang="en-US" dirty="0" smtClean="0"/>
              <a:t> - Why?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9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25963"/>
          </a:xfrm>
        </p:spPr>
        <p:txBody>
          <a:bodyPr lIns="85699" tIns="42850" rIns="85699" bIns="42850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Ensure </a:t>
            </a:r>
            <a:r>
              <a:rPr lang="en-US" sz="2400" dirty="0"/>
              <a:t>consistent technologies over the whole neutron instruments </a:t>
            </a:r>
            <a:r>
              <a:rPr lang="en-US" sz="2400" dirty="0" smtClean="0"/>
              <a:t>suite to facilitate commissioning and maintenance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Relate the solutions closely to the ones used in ESS accelerator and target</a:t>
            </a:r>
          </a:p>
          <a:p>
            <a:pPr>
              <a:buFont typeface="Arial"/>
              <a:buChar char="•"/>
            </a:pPr>
            <a:r>
              <a:rPr lang="en-US" sz="2400" dirty="0"/>
              <a:t>Exploit technological synergies with collaborators </a:t>
            </a:r>
            <a:r>
              <a:rPr lang="en-US" sz="2400" dirty="0" smtClean="0"/>
              <a:t>and partners in </a:t>
            </a:r>
            <a:r>
              <a:rPr lang="en-US" sz="2400" dirty="0"/>
              <a:t>and outside ESS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Develop joint competences with </a:t>
            </a:r>
            <a:r>
              <a:rPr lang="en-US" sz="2400" dirty="0"/>
              <a:t>the in-kind partners </a:t>
            </a:r>
            <a:r>
              <a:rPr lang="en-US" sz="2400" dirty="0" smtClean="0"/>
              <a:t>giving them an occasion to upgrade to latest </a:t>
            </a:r>
            <a:r>
              <a:rPr lang="en-US" sz="2400" dirty="0"/>
              <a:t>technologies</a:t>
            </a:r>
          </a:p>
          <a:p>
            <a:pPr>
              <a:buFont typeface="Arial"/>
              <a:buChar char="•"/>
            </a:pPr>
            <a:r>
              <a:rPr lang="en-US" sz="2400" dirty="0"/>
              <a:t>Ensure the compliance of the solutions to the </a:t>
            </a:r>
            <a:r>
              <a:rPr lang="en-US" sz="2400" dirty="0" smtClean="0"/>
              <a:t>ESS facility </a:t>
            </a:r>
            <a:r>
              <a:rPr lang="en-US" sz="2400" dirty="0"/>
              <a:t>wide </a:t>
            </a:r>
            <a:r>
              <a:rPr lang="en-US" sz="2400" dirty="0" smtClean="0"/>
              <a:t>installations, like the control </a:t>
            </a:r>
            <a:r>
              <a:rPr lang="en-US" sz="2400" dirty="0"/>
              <a:t>system EPICS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07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3067</TotalTime>
  <Words>943</Words>
  <Application>Microsoft Macintosh PowerPoint</Application>
  <PresentationFormat>On-screen Show (4:3)</PresentationFormat>
  <Paragraphs>207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 Core Powerpoint</vt:lpstr>
      <vt:lpstr>Electrical Engineering for NSS  -Status and Planning-</vt:lpstr>
      <vt:lpstr>Overview</vt:lpstr>
      <vt:lpstr>Scope: Evaluation of Technologies</vt:lpstr>
      <vt:lpstr>Scope: Support Instruments Construction</vt:lpstr>
      <vt:lpstr>Scope: Build up competences and facilities</vt:lpstr>
      <vt:lpstr>Evaluation of Motion Control Units</vt:lpstr>
      <vt:lpstr>Components for Harsh Environment</vt:lpstr>
      <vt:lpstr>ESS Control System Layers</vt:lpstr>
      <vt:lpstr>Hardware Harmonisation - Why?</vt:lpstr>
      <vt:lpstr>Harmonisation Stakeholder (intern)</vt:lpstr>
      <vt:lpstr>Harmonisation Stakeholder (extern)</vt:lpstr>
      <vt:lpstr>Hardware Harmonisation: Motion Control</vt:lpstr>
      <vt:lpstr>In-kind possibilities</vt:lpstr>
      <vt:lpstr>Staff Plan</vt:lpstr>
      <vt:lpstr>Lab and Workshop space</vt:lpstr>
      <vt:lpstr>To do in 2014</vt:lpstr>
      <vt:lpstr>Summary</vt:lpstr>
      <vt:lpstr>Summary</vt:lpstr>
      <vt:lpstr>PowerPoint Presentation</vt:lpstr>
      <vt:lpstr>Control Software  within Neutron Scattering Instruments</vt:lpstr>
      <vt:lpstr>Resulting Staff plan (already in Primavera)</vt:lpstr>
      <vt:lpstr>Staff Plan (EE competencies on site)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Thomas Gahl</cp:lastModifiedBy>
  <cp:revision>172</cp:revision>
  <dcterms:created xsi:type="dcterms:W3CDTF">2013-10-29T16:05:10Z</dcterms:created>
  <dcterms:modified xsi:type="dcterms:W3CDTF">2014-02-26T14:15:49Z</dcterms:modified>
</cp:coreProperties>
</file>