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23" r:id="rId3"/>
    <p:sldId id="300" r:id="rId4"/>
    <p:sldId id="326" r:id="rId5"/>
    <p:sldId id="329" r:id="rId6"/>
    <p:sldId id="332" r:id="rId7"/>
    <p:sldId id="360" r:id="rId8"/>
    <p:sldId id="376" r:id="rId9"/>
    <p:sldId id="377" r:id="rId10"/>
    <p:sldId id="357" r:id="rId11"/>
    <p:sldId id="358" r:id="rId12"/>
    <p:sldId id="380" r:id="rId13"/>
    <p:sldId id="371" r:id="rId14"/>
    <p:sldId id="363" r:id="rId15"/>
    <p:sldId id="378" r:id="rId16"/>
    <p:sldId id="348" r:id="rId17"/>
    <p:sldId id="379" r:id="rId18"/>
    <p:sldId id="362" r:id="rId19"/>
    <p:sldId id="369" r:id="rId20"/>
    <p:sldId id="365" r:id="rId21"/>
    <p:sldId id="364" r:id="rId22"/>
    <p:sldId id="339" r:id="rId23"/>
    <p:sldId id="374" r:id="rId24"/>
    <p:sldId id="342" r:id="rId25"/>
  </p:sldIdLst>
  <p:sldSz cx="9756775" cy="7315200"/>
  <p:notesSz cx="6858000" cy="9144000"/>
  <p:defaultTextStyle>
    <a:defPPr>
      <a:defRPr lang="en-US"/>
    </a:defPPr>
    <a:lvl1pPr marL="0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7741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5482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63223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50964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38705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26446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14187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01928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clrMru>
    <a:srgbClr val="B44240"/>
    <a:srgbClr val="8EB9DC"/>
    <a:srgbClr val="496DAC"/>
    <a:srgbClr val="0094CA"/>
    <a:srgbClr val="008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52" autoAdjust="0"/>
    <p:restoredTop sz="91594" autoAdjust="0"/>
  </p:normalViewPr>
  <p:slideViewPr>
    <p:cSldViewPr snapToGrid="0" snapToObjects="1">
      <p:cViewPr varScale="1">
        <p:scale>
          <a:sx n="105" d="100"/>
          <a:sy n="105" d="100"/>
        </p:scale>
        <p:origin x="-1232" y="-112"/>
      </p:cViewPr>
      <p:guideLst>
        <p:guide orient="horz" pos="2304"/>
        <p:guide pos="30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6C1F0-9D40-1248-9255-F3BBE7F223B4}" type="datetimeFigureOut">
              <a:t>2/26/14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738D3-7715-0C4A-857D-0EED37D056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3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43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012EB-4569-40A6-8957-E1BCCEEB985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25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012EB-4569-40A6-8957-E1BCCEEB985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25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012EB-4569-40A6-8957-E1BCCEEB985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25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86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86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86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24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24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86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40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40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40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40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9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40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40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9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1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26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012EB-4569-40A6-8957-E1BCCEEB98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2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012EB-4569-40A6-8957-E1BCCEEB98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25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012EB-4569-40A6-8957-E1BCCEEB985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25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012EB-4569-40A6-8957-E1BCCEEB985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2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0" y="1157620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7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18"/>
            <a:ext cx="8781098" cy="785999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0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9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662" y="292948"/>
            <a:ext cx="2195274" cy="6241627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839" y="292948"/>
            <a:ext cx="6423210" cy="6241627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3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40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5236715" y="1722691"/>
            <a:ext cx="4038221" cy="4036907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87844" y="6780112"/>
            <a:ext cx="2276581" cy="3894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3565" y="6780112"/>
            <a:ext cx="3089645" cy="3894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2355" y="6780112"/>
            <a:ext cx="2276581" cy="389467"/>
          </a:xfrm>
          <a:prstGeom prst="rect">
            <a:avLst/>
          </a:prstGeom>
        </p:spPr>
        <p:txBody>
          <a:bodyPr/>
          <a:lstStyle/>
          <a:p>
            <a:fld id="{42DFE335-1676-CD4D-ADC2-4D8741C093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7839" y="1722120"/>
            <a:ext cx="4551468" cy="4036907"/>
          </a:xfrm>
          <a:prstGeom prst="rect">
            <a:avLst/>
          </a:prstGeom>
        </p:spPr>
        <p:txBody>
          <a:bodyPr/>
          <a:lstStyle>
            <a:lvl4pPr marL="1462577" indent="0">
              <a:buNone/>
              <a:defRPr/>
            </a:lvl4pPr>
            <a:lvl5pPr marL="1950102" indent="0">
              <a:buNone/>
              <a:defRPr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47603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1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18" y="4700694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18" y="3100495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7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54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3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09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87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6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141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019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26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9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637454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39" y="2319867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07" y="1637454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07" y="2319867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6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0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1253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254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39" y="1530774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7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0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741" indent="0">
              <a:buNone/>
              <a:defRPr sz="3000"/>
            </a:lvl2pPr>
            <a:lvl3pPr marL="975482" indent="0">
              <a:buNone/>
              <a:defRPr sz="2600"/>
            </a:lvl3pPr>
            <a:lvl4pPr marL="1463223" indent="0">
              <a:buNone/>
              <a:defRPr sz="2100"/>
            </a:lvl4pPr>
            <a:lvl5pPr marL="1950964" indent="0">
              <a:buNone/>
              <a:defRPr sz="2100"/>
            </a:lvl5pPr>
            <a:lvl6pPr marL="2438705" indent="0">
              <a:buNone/>
              <a:defRPr sz="2100"/>
            </a:lvl6pPr>
            <a:lvl7pPr marL="2926446" indent="0">
              <a:buNone/>
              <a:defRPr sz="2100"/>
            </a:lvl7pPr>
            <a:lvl8pPr marL="3414187" indent="0">
              <a:buNone/>
              <a:defRPr sz="2100"/>
            </a:lvl8pPr>
            <a:lvl9pPr marL="3901928" indent="0">
              <a:buNone/>
              <a:defRPr sz="2100"/>
            </a:lvl9pPr>
          </a:lstStyle>
          <a:p>
            <a:r>
              <a:rPr lang="sv-S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61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30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234842"/>
            <a:ext cx="8781098" cy="4827694"/>
          </a:xfrm>
          <a:prstGeom prst="rect">
            <a:avLst/>
          </a:prstGeom>
        </p:spPr>
        <p:txBody>
          <a:bodyPr vert="horz" lIns="97548" tIns="48774" rIns="97548" bIns="48774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39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22E6-B24E-3144-9B09-FA6699224100}" type="datetimeFigureOut"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07"/>
            <a:ext cx="3089645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833C-A449-5240-9838-2D5CFB7CE9FE}" type="slidenum">
              <a:t>‹#›</a:t>
            </a:fld>
            <a:endParaRPr lang="en-US"/>
          </a:p>
        </p:txBody>
      </p:sp>
      <p:pic>
        <p:nvPicPr>
          <p:cNvPr id="7" name="Picture 6" descr="banner_PPT_ess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2390"/>
            <a:ext cx="9756775" cy="952810"/>
          </a:xfrm>
          <a:prstGeom prst="rect">
            <a:avLst/>
          </a:prstGeom>
          <a:ln>
            <a:noFill/>
          </a:ln>
          <a:effectLst>
            <a:outerShdw blurRad="82550" dist="50800" dir="16200000" algn="tl" rotWithShape="0">
              <a:srgbClr val="333333">
                <a:alpha val="15000"/>
              </a:srgbClr>
            </a:outerShdw>
          </a:effectLst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5019757" y="6482947"/>
            <a:ext cx="4525209" cy="3894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7741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482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223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964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8705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6446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187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928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Helvetica"/>
                <a:cs typeface="Helvetica"/>
              </a:rPr>
              <a:t>IKON6 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 - 2014-2-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27</a:t>
            </a: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561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87741" rtl="0" eaLnBrk="1" latinLnBrk="0" hangingPunct="1">
        <a:spcBef>
          <a:spcPct val="0"/>
        </a:spcBef>
        <a:buNone/>
        <a:defRPr sz="3200" b="1" kern="1200">
          <a:solidFill>
            <a:srgbClr val="0094CA"/>
          </a:solidFill>
          <a:latin typeface="+mn-lt"/>
          <a:ea typeface="+mj-ea"/>
          <a:cs typeface="Helvetica"/>
        </a:defRPr>
      </a:lvl1pPr>
    </p:titleStyle>
    <p:bodyStyle>
      <a:lvl1pPr marL="365806" indent="-365806" algn="l" defTabSz="48774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Helvetica"/>
        </a:defRPr>
      </a:lvl1pPr>
      <a:lvl2pPr marL="792579" indent="-304838" algn="l" defTabSz="48774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Helvetica"/>
        </a:defRPr>
      </a:lvl2pPr>
      <a:lvl3pPr marL="1219352" indent="-243870" algn="l" defTabSz="487741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Helvetica"/>
        </a:defRPr>
      </a:lvl3pPr>
      <a:lvl4pPr marL="1707093" indent="-243870" algn="l" defTabSz="487741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Helvetica"/>
        </a:defRPr>
      </a:lvl4pPr>
      <a:lvl5pPr marL="2194834" indent="-243870" algn="l" defTabSz="487741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682575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0316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8057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798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482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223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964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705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446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187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928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1.wdp"/><Relationship Id="rId5" Type="http://schemas.openxmlformats.org/officeDocument/2006/relationships/image" Target="../media/image18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3.wdp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microsoft.com/office/2007/relationships/hdphoto" Target="../media/hdphoto4.wdp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11.2474" TargetMode="External"/><Relationship Id="rId4" Type="http://schemas.openxmlformats.org/officeDocument/2006/relationships/hyperlink" Target="http://arxiv.org/abs/1401.600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microsoft.com/office/2007/relationships/hdphoto" Target="../media/hdphoto5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S_frugal_PP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-1"/>
            <a:ext cx="9766300" cy="7324725"/>
          </a:xfrm>
          <a:prstGeom prst="rect">
            <a:avLst/>
          </a:prstGeom>
        </p:spPr>
      </p:pic>
      <p:pic>
        <p:nvPicPr>
          <p:cNvPr id="5" name="Picture 4" descr="ESS_outline_logo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375" y="280004"/>
            <a:ext cx="3006725" cy="1795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960" y="3456524"/>
            <a:ext cx="4982779" cy="2842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smtClean="0">
                <a:solidFill>
                  <a:srgbClr val="FFFFFF"/>
                </a:solidFill>
                <a:cs typeface="Helvetica"/>
              </a:rPr>
              <a:t>ESS</a:t>
            </a:r>
            <a:endParaRPr lang="en-US" sz="3600" dirty="0" smtClean="0">
              <a:solidFill>
                <a:srgbClr val="FFFFFF"/>
              </a:solidFill>
              <a:cs typeface="Helvetica"/>
            </a:endParaRPr>
          </a:p>
          <a:p>
            <a:pPr>
              <a:lnSpc>
                <a:spcPct val="130000"/>
              </a:lnSpc>
            </a:pPr>
            <a:r>
              <a:rPr lang="en-US" sz="3600" dirty="0" smtClean="0">
                <a:solidFill>
                  <a:srgbClr val="FFFFFF"/>
                </a:solidFill>
                <a:cs typeface="Helvetica"/>
              </a:rPr>
              <a:t>Flat moderators at ESS</a:t>
            </a:r>
          </a:p>
          <a:p>
            <a:pPr>
              <a:lnSpc>
                <a:spcPct val="130000"/>
              </a:lnSpc>
            </a:pPr>
            <a:endParaRPr lang="en-US" sz="1400" dirty="0" smtClean="0">
              <a:solidFill>
                <a:srgbClr val="FFFFFF"/>
              </a:solidFill>
              <a:cs typeface="Helvetica"/>
            </a:endParaRPr>
          </a:p>
          <a:p>
            <a:pPr>
              <a:lnSpc>
                <a:spcPct val="130000"/>
              </a:lnSpc>
            </a:pPr>
            <a:r>
              <a:rPr lang="en-US" sz="1400" dirty="0" smtClean="0">
                <a:solidFill>
                  <a:srgbClr val="FFFFFF"/>
                </a:solidFill>
                <a:cs typeface="Helvetica"/>
              </a:rPr>
              <a:t>IKON6, Lund, Sweden</a:t>
            </a:r>
            <a:endParaRPr lang="en-US" sz="1400" dirty="0">
              <a:solidFill>
                <a:srgbClr val="FFFFFF"/>
              </a:solidFill>
              <a:cs typeface="Helvetica"/>
            </a:endParaRPr>
          </a:p>
          <a:p>
            <a:pPr>
              <a:lnSpc>
                <a:spcPct val="130000"/>
              </a:lnSpc>
            </a:pPr>
            <a:r>
              <a:rPr lang="en-US" sz="1400" dirty="0" smtClean="0">
                <a:solidFill>
                  <a:srgbClr val="FFFFFF"/>
                </a:solidFill>
                <a:cs typeface="Helvetica"/>
              </a:rPr>
              <a:t>Luca </a:t>
            </a:r>
            <a:r>
              <a:rPr lang="en-US" sz="1400" dirty="0" err="1" smtClean="0">
                <a:solidFill>
                  <a:srgbClr val="FFFFFF"/>
                </a:solidFill>
                <a:cs typeface="Helvetica"/>
              </a:rPr>
              <a:t>Zanini</a:t>
            </a:r>
            <a:r>
              <a:rPr lang="en-US" sz="1400" dirty="0" smtClean="0">
                <a:solidFill>
                  <a:srgbClr val="FFFFFF"/>
                </a:solidFill>
                <a:cs typeface="Helvetica"/>
              </a:rPr>
              <a:t> </a:t>
            </a:r>
            <a:r>
              <a:rPr lang="en-US" sz="1400" dirty="0">
                <a:solidFill>
                  <a:srgbClr val="FFFFFF"/>
                </a:solidFill>
                <a:cs typeface="Helvetica"/>
              </a:rPr>
              <a:t>– 2</a:t>
            </a:r>
            <a:r>
              <a:rPr lang="en-US" sz="1400" dirty="0" smtClean="0">
                <a:solidFill>
                  <a:srgbClr val="FFFFFF"/>
                </a:solidFill>
                <a:cs typeface="Helvetica"/>
              </a:rPr>
              <a:t>6 February 2014</a:t>
            </a:r>
            <a:endParaRPr lang="en-US" sz="14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58551" y="6719738"/>
            <a:ext cx="1891451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cs typeface="Helvetica"/>
              </a:rPr>
              <a:t>ESS </a:t>
            </a:r>
            <a:r>
              <a:rPr lang="en-US" sz="1800" dirty="0" smtClean="0">
                <a:solidFill>
                  <a:srgbClr val="FFFFFF"/>
                </a:solidFill>
                <a:cs typeface="Helvetica"/>
              </a:rPr>
              <a:t>2014-02-</a:t>
            </a:r>
            <a:r>
              <a:rPr lang="en-US" sz="1800" dirty="0" smtClean="0">
                <a:solidFill>
                  <a:srgbClr val="FFFFFF"/>
                </a:solidFill>
                <a:cs typeface="Helvetica"/>
              </a:rPr>
              <a:t>27</a:t>
            </a:r>
            <a:endParaRPr lang="en-US" sz="1800" dirty="0">
              <a:solidFill>
                <a:srgbClr val="FFFFFF"/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60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flat moderators work</a:t>
            </a:r>
            <a:br>
              <a:rPr lang="en-US" dirty="0" smtClean="0"/>
            </a:br>
            <a:r>
              <a:rPr lang="en-US" dirty="0"/>
              <a:t>2</a:t>
            </a:r>
            <a:r>
              <a:rPr lang="en-US" dirty="0" smtClean="0"/>
              <a:t>. the perturbation effect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4573" y="1265023"/>
            <a:ext cx="5376249" cy="1620418"/>
          </a:xfrm>
          <a:prstGeom prst="rect">
            <a:avLst/>
          </a:prstGeom>
        </p:spPr>
        <p:txBody>
          <a:bodyPr/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07093" indent="-243870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2194834" indent="-243870" algn="l" defTabSz="487741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sz="2000" dirty="0" smtClean="0"/>
              <a:t>Smaller </a:t>
            </a:r>
            <a:r>
              <a:rPr lang="en-US" sz="2000" dirty="0"/>
              <a:t>moderator surfaces lead to removing smaller amount of reflector material around the moderator for openings for beam extraction</a:t>
            </a:r>
            <a:r>
              <a:rPr lang="en-US" sz="2000" dirty="0" smtClean="0"/>
              <a:t>.</a:t>
            </a:r>
          </a:p>
          <a:p>
            <a:pPr>
              <a:buFont typeface="Wingdings" charset="2"/>
              <a:buChar char="q"/>
            </a:pPr>
            <a:endParaRPr lang="en-US" sz="2000" dirty="0"/>
          </a:p>
          <a:p>
            <a:pPr>
              <a:buFont typeface="Wingdings" charset="2"/>
              <a:buChar char="q"/>
            </a:pPr>
            <a:endParaRPr lang="en-US" sz="2000" dirty="0" smtClean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/>
          </a:p>
        </p:txBody>
      </p:sp>
      <p:pic>
        <p:nvPicPr>
          <p:cNvPr id="3" name="Picture 2" descr="Schermata del 2014-02-25 11:55: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" y="3037840"/>
            <a:ext cx="4816194" cy="4124960"/>
          </a:xfrm>
          <a:prstGeom prst="rect">
            <a:avLst/>
          </a:prstGeom>
        </p:spPr>
      </p:pic>
      <p:pic>
        <p:nvPicPr>
          <p:cNvPr id="5" name="Picture 4" descr="Schermata del 2014-02-25 15:03:14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743" y="3037840"/>
            <a:ext cx="4816977" cy="4124960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5790822" y="981003"/>
            <a:ext cx="3768490" cy="2327879"/>
          </a:xfrm>
          <a:prstGeom prst="rect">
            <a:avLst/>
          </a:prstGeom>
        </p:spPr>
        <p:txBody>
          <a:bodyPr vert="horz" lIns="97548" tIns="48774" rIns="97548" bIns="48774" rtlCol="0">
            <a:normAutofit/>
          </a:bodyPr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462577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1950102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sz="2000" dirty="0" smtClean="0"/>
              <a:t>Very close performance </a:t>
            </a:r>
            <a:r>
              <a:rPr lang="en-US" sz="2000" dirty="0" smtClean="0"/>
              <a:t>as two flat moderators with 60° openings:</a:t>
            </a:r>
          </a:p>
          <a:p>
            <a:pPr>
              <a:buFont typeface="Wingdings" charset="2"/>
              <a:buChar char="q"/>
            </a:pPr>
            <a:r>
              <a:rPr lang="en-US" sz="2000" b="1" dirty="0" smtClean="0"/>
              <a:t>No need for two flat moderators</a:t>
            </a:r>
          </a:p>
          <a:p>
            <a:pPr>
              <a:buFont typeface="Wingdings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5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        Higher brightness </a:t>
            </a:r>
            <a:endParaRPr lang="en-US" dirty="0"/>
          </a:p>
        </p:txBody>
      </p:sp>
      <p:pic>
        <p:nvPicPr>
          <p:cNvPr id="10" name="Picture 9" descr="Screen Shot 2014-02-26 at 12.47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1"/>
            <a:ext cx="4759091" cy="3292513"/>
          </a:xfrm>
          <a:prstGeom prst="rect">
            <a:avLst/>
          </a:prstGeom>
        </p:spPr>
      </p:pic>
      <p:sp>
        <p:nvSpPr>
          <p:cNvPr id="18" name="Slide Number Placeholder 3"/>
          <p:cNvSpPr txBox="1">
            <a:spLocks/>
          </p:cNvSpPr>
          <p:nvPr/>
        </p:nvSpPr>
        <p:spPr>
          <a:xfrm>
            <a:off x="7186089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11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9" name="Picture 18" descr="Fig-A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0"/>
          <a:stretch/>
        </p:blipFill>
        <p:spPr>
          <a:xfrm>
            <a:off x="5916868" y="803321"/>
            <a:ext cx="3608004" cy="256062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5481872" y="1465277"/>
            <a:ext cx="1623638" cy="650240"/>
          </a:xfrm>
          <a:prstGeom prst="straightConnector1">
            <a:avLst/>
          </a:prstGeom>
          <a:ln>
            <a:solidFill>
              <a:srgbClr val="B442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319323" y="2399997"/>
            <a:ext cx="178618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21590" y="1064387"/>
            <a:ext cx="129527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Quiet spot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53998" y="1923156"/>
            <a:ext cx="155273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hotspot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34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</p:spPr>
        <p:txBody>
          <a:bodyPr>
            <a:normAutofit/>
          </a:bodyPr>
          <a:lstStyle/>
          <a:p>
            <a:r>
              <a:rPr lang="en-US" dirty="0" smtClean="0"/>
              <a:t>Higher brightness, lower heat load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1399" y="4987658"/>
            <a:ext cx="3420995" cy="1687849"/>
          </a:xfrm>
          <a:prstGeom prst="rect">
            <a:avLst/>
          </a:prstGeom>
        </p:spPr>
        <p:txBody>
          <a:bodyPr/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07093" indent="-243870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2194834" indent="-243870" algn="l" defTabSz="487741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At 3 cm 80% of total number of neutrons emitted compared to maximum</a:t>
            </a:r>
            <a:endParaRPr lang="en-US" sz="2000" dirty="0" smtClean="0"/>
          </a:p>
          <a:p>
            <a:pPr>
              <a:buFont typeface="Wingdings" charset="2"/>
              <a:buChar char="q"/>
            </a:pPr>
            <a:endParaRPr lang="en-US" sz="2000" dirty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/>
          </a:p>
        </p:txBody>
      </p:sp>
      <p:pic>
        <p:nvPicPr>
          <p:cNvPr id="5" name="Picture 4" descr="Screen Shot 2014-02-26 at 10.26.3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98"/>
          <a:stretch/>
        </p:blipFill>
        <p:spPr>
          <a:xfrm>
            <a:off x="4351076" y="3105173"/>
            <a:ext cx="5173796" cy="39870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43747" y="6798218"/>
            <a:ext cx="457171" cy="1644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63507" y="6753713"/>
            <a:ext cx="2237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Moderator height  [cm]</a:t>
            </a:r>
            <a:endParaRPr lang="en-US" sz="1600" dirty="0"/>
          </a:p>
        </p:txBody>
      </p:sp>
      <p:pic>
        <p:nvPicPr>
          <p:cNvPr id="10" name="Picture 9" descr="Screen Shot 2014-02-26 at 12.47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1"/>
            <a:ext cx="4759091" cy="32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8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13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8440" y="331879"/>
            <a:ext cx="9209570" cy="643482"/>
          </a:xfrm>
        </p:spPr>
        <p:txBody>
          <a:bodyPr>
            <a:noAutofit/>
          </a:bodyPr>
          <a:lstStyle/>
          <a:p>
            <a:r>
              <a:rPr lang="en-US" dirty="0" smtClean="0"/>
              <a:t>Higher brightness, better signal/noise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01350" y="5237834"/>
            <a:ext cx="48768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ess </a:t>
            </a:r>
            <a:r>
              <a:rPr lang="en-US" dirty="0"/>
              <a:t>diffuse fast neutron background with the flat moderators: smaller opening for beams, more shielding up front. </a:t>
            </a:r>
          </a:p>
        </p:txBody>
      </p:sp>
      <p:pic>
        <p:nvPicPr>
          <p:cNvPr id="2" name="Picture 1" descr="Screen Shot 2014-02-26 at 6.04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064"/>
            <a:ext cx="4800447" cy="3265583"/>
          </a:xfrm>
          <a:prstGeom prst="rect">
            <a:avLst/>
          </a:prstGeom>
        </p:spPr>
      </p:pic>
      <p:pic>
        <p:nvPicPr>
          <p:cNvPr id="7" name="Picture 6" descr="Screen Shot 2014-02-26 at 6.04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69" y="1543143"/>
            <a:ext cx="4800447" cy="32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5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14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8440" y="169319"/>
            <a:ext cx="9209570" cy="6434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Background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79236" y="6044178"/>
            <a:ext cx="48768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ordinary </a:t>
            </a:r>
            <a:r>
              <a:rPr lang="en-US" dirty="0"/>
              <a:t>wavelength spectra, divided by the integral of neutrons above 1eV - which is a measure somewhat proportional to signal/background.</a:t>
            </a:r>
          </a:p>
        </p:txBody>
      </p:sp>
      <p:pic>
        <p:nvPicPr>
          <p:cNvPr id="5" name="Picture 4" descr="Screen Shot 2014-02-25 at 3.09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1"/>
            <a:ext cx="94234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0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15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8440" y="169319"/>
            <a:ext cx="9209570" cy="6434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Background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79236" y="6044178"/>
            <a:ext cx="48768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ordinary </a:t>
            </a:r>
            <a:r>
              <a:rPr lang="en-US" dirty="0"/>
              <a:t>wavelength spectra, divided by the integral of neutrons above 1eV - which is a measure somewhat proportional to signal/background.</a:t>
            </a:r>
          </a:p>
        </p:txBody>
      </p:sp>
      <p:pic>
        <p:nvPicPr>
          <p:cNvPr id="5" name="Picture 4" descr="Screen Shot 2014-02-25 at 3.09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1"/>
            <a:ext cx="9423400" cy="6489700"/>
          </a:xfrm>
          <a:prstGeom prst="rect">
            <a:avLst/>
          </a:prstGeom>
        </p:spPr>
      </p:pic>
      <p:pic>
        <p:nvPicPr>
          <p:cNvPr id="10" name="Picture 9" descr="Screen Shot 2014-02-26 at 12.49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18" y="734102"/>
            <a:ext cx="4573811" cy="312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404" y="169319"/>
            <a:ext cx="8781098" cy="64348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4C0"/>
                </a:solidFill>
              </a:rPr>
              <a:t>Engineering considerations</a:t>
            </a:r>
            <a:endParaRPr lang="en-US" dirty="0">
              <a:solidFill>
                <a:srgbClr val="0084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3922" y="308908"/>
            <a:ext cx="4822928" cy="4150495"/>
          </a:xfrm>
        </p:spPr>
        <p:txBody>
          <a:bodyPr>
            <a:normAutofit fontScale="92500"/>
          </a:bodyPr>
          <a:lstStyle/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sz="2400" dirty="0" smtClean="0"/>
              <a:t>Conventional </a:t>
            </a:r>
            <a:r>
              <a:rPr lang="en-US" sz="2400" dirty="0"/>
              <a:t>moderators are 2.5-5 cm thick. </a:t>
            </a:r>
            <a:endParaRPr lang="en-US" sz="2400" dirty="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sz="2400" dirty="0"/>
              <a:t>Adapting moderator engineering to higher beam power is more straightforward for conventional size (flat) moderators than for the larger volume </a:t>
            </a:r>
            <a:r>
              <a:rPr lang="en-US" sz="2400" dirty="0" smtClean="0"/>
              <a:t>moderators</a:t>
            </a:r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altLang="sv-SE" sz="2400" dirty="0" smtClean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lvl="1">
              <a:buFont typeface="Wingdings" charset="2"/>
              <a:buChar char="q"/>
            </a:pPr>
            <a:endParaRPr lang="en-US" sz="2400" dirty="0" smtClean="0"/>
          </a:p>
          <a:p>
            <a:pPr lvl="1">
              <a:buFont typeface="Wingdings" charset="2"/>
              <a:buChar char="q"/>
            </a:pPr>
            <a:endParaRPr lang="en-US" sz="2400" dirty="0"/>
          </a:p>
          <a:p>
            <a:pPr>
              <a:buFont typeface="Wingdings" charset="2"/>
              <a:buChar char="q"/>
            </a:pP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16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Schermata del 2014-02-25 09:46:59.png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05" y="883129"/>
            <a:ext cx="3979984" cy="31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7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404" y="169319"/>
            <a:ext cx="8781098" cy="64348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4C0"/>
                </a:solidFill>
              </a:rPr>
              <a:t>Pure para</a:t>
            </a:r>
            <a:r>
              <a:rPr lang="en-US" dirty="0" smtClean="0">
                <a:solidFill>
                  <a:srgbClr val="0084C0"/>
                </a:solidFill>
              </a:rPr>
              <a:t>-H</a:t>
            </a:r>
            <a:r>
              <a:rPr lang="en-US" baseline="-25000" dirty="0" smtClean="0">
                <a:solidFill>
                  <a:srgbClr val="0084C0"/>
                </a:solidFill>
              </a:rPr>
              <a:t>2</a:t>
            </a:r>
            <a:r>
              <a:rPr lang="en-US" dirty="0" smtClean="0">
                <a:solidFill>
                  <a:srgbClr val="0084C0"/>
                </a:solidFill>
              </a:rPr>
              <a:t> needed</a:t>
            </a:r>
            <a:endParaRPr lang="en-US" dirty="0">
              <a:solidFill>
                <a:srgbClr val="0084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3922" y="827068"/>
            <a:ext cx="4822928" cy="4150495"/>
          </a:xfrm>
        </p:spPr>
        <p:txBody>
          <a:bodyPr>
            <a:normAutofit/>
          </a:bodyPr>
          <a:lstStyle/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 smtClean="0"/>
          </a:p>
          <a:p>
            <a:pPr marL="461962" lvl="1" indent="0" defTabSz="461963">
              <a:spcBef>
                <a:spcPts val="400"/>
              </a:spcBef>
              <a:buClr>
                <a:srgbClr val="000000"/>
              </a:buClr>
              <a:buNone/>
              <a:defRPr/>
            </a:pPr>
            <a:endParaRPr lang="en-US" sz="2400" dirty="0" smtClean="0"/>
          </a:p>
          <a:p>
            <a:pPr marL="461962" lvl="1" indent="0" defTabSz="461963">
              <a:spcBef>
                <a:spcPts val="400"/>
              </a:spcBef>
              <a:buClr>
                <a:srgbClr val="000000"/>
              </a:buClr>
              <a:buNone/>
              <a:defRPr/>
            </a:pPr>
            <a:endParaRPr lang="en-US" sz="2400" dirty="0"/>
          </a:p>
          <a:p>
            <a:pPr marL="461962" lvl="1" indent="0" defTabSz="461963">
              <a:spcBef>
                <a:spcPts val="400"/>
              </a:spcBef>
              <a:buClr>
                <a:srgbClr val="000000"/>
              </a:buClr>
              <a:buNone/>
              <a:defRPr/>
            </a:pPr>
            <a:endParaRPr lang="en-US" sz="2400" dirty="0" smtClean="0"/>
          </a:p>
          <a:p>
            <a:pPr marL="461962" lvl="1" indent="0" defTabSz="461963">
              <a:spcBef>
                <a:spcPts val="400"/>
              </a:spcBef>
              <a:buClr>
                <a:srgbClr val="000000"/>
              </a:buClr>
              <a:buNone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dirty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altLang="sv-SE" sz="2400" dirty="0" smtClean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lvl="1">
              <a:buFont typeface="Wingdings" charset="2"/>
              <a:buChar char="q"/>
            </a:pPr>
            <a:endParaRPr lang="en-US" sz="2400" dirty="0" smtClean="0"/>
          </a:p>
          <a:p>
            <a:pPr lvl="1">
              <a:buFont typeface="Wingdings" charset="2"/>
              <a:buChar char="q"/>
            </a:pPr>
            <a:endParaRPr lang="en-US" sz="2400" dirty="0"/>
          </a:p>
          <a:p>
            <a:pPr>
              <a:buFont typeface="Wingdings" charset="2"/>
              <a:buChar char="q"/>
            </a:pP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17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Schermata del 2014-02-25 09:46:59.png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05" y="883129"/>
            <a:ext cx="3979984" cy="3116002"/>
          </a:xfrm>
          <a:prstGeom prst="rect">
            <a:avLst/>
          </a:prstGeom>
        </p:spPr>
      </p:pic>
      <p:pic>
        <p:nvPicPr>
          <p:cNvPr id="8" name="Picture 7" descr="Screen Shot 2014-01-27 at 9.56.2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" t="11823" r="16396" b="3078"/>
          <a:stretch/>
        </p:blipFill>
        <p:spPr>
          <a:xfrm>
            <a:off x="5557571" y="4181587"/>
            <a:ext cx="3910933" cy="307403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062373" y="4779744"/>
            <a:ext cx="4495198" cy="2510985"/>
          </a:xfrm>
          <a:prstGeom prst="rect">
            <a:avLst/>
          </a:prstGeom>
        </p:spPr>
        <p:txBody>
          <a:bodyPr/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07093" indent="-243870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2194834" indent="-243870" algn="l" defTabSz="487741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Char char="q"/>
            </a:pPr>
            <a:r>
              <a:rPr lang="en-US" sz="1800" dirty="0" smtClean="0"/>
              <a:t>Extreme </a:t>
            </a:r>
            <a:r>
              <a:rPr lang="en-US" sz="1800" dirty="0" smtClean="0"/>
              <a:t>dependency of the brightness on the purity of para-H</a:t>
            </a:r>
            <a:r>
              <a:rPr lang="en-US" sz="1800" baseline="-25000" dirty="0" smtClean="0"/>
              <a:t>2</a:t>
            </a:r>
          </a:p>
          <a:p>
            <a:pPr algn="r">
              <a:buFont typeface="Wingdings" charset="2"/>
              <a:buChar char="q"/>
            </a:pPr>
            <a:r>
              <a:rPr lang="en-US" sz="1800" dirty="0" smtClean="0"/>
              <a:t>Importance of catalyst</a:t>
            </a:r>
          </a:p>
          <a:p>
            <a:pPr algn="r">
              <a:buFont typeface="Wingdings" charset="2"/>
              <a:buChar char="q"/>
            </a:pPr>
            <a:r>
              <a:rPr lang="en-US" sz="1800" dirty="0" smtClean="0"/>
              <a:t>More than 99% measured at J-PARC</a:t>
            </a:r>
          </a:p>
          <a:p>
            <a:pPr algn="r">
              <a:buFont typeface="Wingdings" charset="2"/>
              <a:buChar char="q"/>
            </a:pPr>
            <a:endParaRPr lang="en-US" dirty="0" smtClean="0"/>
          </a:p>
          <a:p>
            <a:pPr algn="r">
              <a:buFont typeface="Wingdings" charset="2"/>
              <a:buChar char="q"/>
            </a:pPr>
            <a:endParaRPr lang="en-US" dirty="0" smtClean="0"/>
          </a:p>
          <a:p>
            <a:pPr algn="r">
              <a:buFont typeface="Wingdings" charset="2"/>
              <a:buChar char="q"/>
            </a:pP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-83922" y="308908"/>
            <a:ext cx="4822928" cy="4150495"/>
          </a:xfrm>
          <a:prstGeom prst="rect">
            <a:avLst/>
          </a:prstGeom>
        </p:spPr>
        <p:txBody>
          <a:bodyPr vert="horz" lIns="97548" tIns="48774" rIns="97548" bIns="48774" rtlCol="0">
            <a:normAutofit fontScale="92500"/>
          </a:bodyPr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07093" indent="-243870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2194834" indent="-243870" algn="l" defTabSz="487741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sz="2400" smtClean="0"/>
              <a:t>Conventional moderators are 2.5-5 cm thick. </a:t>
            </a:r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sz="2400" smtClean="0"/>
              <a:t>Adapting moderator engineering to higher beam power is more straightforward for conventional size (flat) moderators than for the larger volume moderators</a:t>
            </a:r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400" smtClean="0"/>
          </a:p>
          <a:p>
            <a:pPr marL="804862" lvl="1" indent="-342900" defTabSz="461963">
              <a:spcBef>
                <a:spcPts val="40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altLang="sv-SE" sz="2400" smtClean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lvl="1">
              <a:buFont typeface="Wingdings" charset="2"/>
              <a:buChar char="q"/>
            </a:pPr>
            <a:endParaRPr lang="en-US" sz="2400" smtClean="0"/>
          </a:p>
          <a:p>
            <a:pPr lvl="1">
              <a:buFont typeface="Wingdings" charset="2"/>
              <a:buChar char="q"/>
            </a:pPr>
            <a:endParaRPr lang="en-US" sz="2400" smtClean="0"/>
          </a:p>
          <a:p>
            <a:pPr>
              <a:buFont typeface="Wingdings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6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18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4C0"/>
                </a:solidFill>
              </a:rPr>
              <a:t>Effect of engineering details is taken into account in the model</a:t>
            </a:r>
            <a:endParaRPr lang="en-US" dirty="0"/>
          </a:p>
        </p:txBody>
      </p:sp>
      <p:pic>
        <p:nvPicPr>
          <p:cNvPr id="2" name="Picture 1" descr="Schermata del 2014-02-24 15-47-10[1].pn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4235" r="2986" b="1990"/>
          <a:stretch/>
        </p:blipFill>
        <p:spPr>
          <a:xfrm>
            <a:off x="0" y="2214692"/>
            <a:ext cx="5665405" cy="5100508"/>
          </a:xfrm>
          <a:prstGeom prst="rect">
            <a:avLst/>
          </a:prstGeom>
        </p:spPr>
      </p:pic>
      <p:pic>
        <p:nvPicPr>
          <p:cNvPr id="6" name="Picture 5" descr="Onion[1]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28" y="1229913"/>
            <a:ext cx="3191191" cy="1782314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5988285" y="1651880"/>
            <a:ext cx="3768490" cy="4743422"/>
          </a:xfrm>
          <a:prstGeom prst="rect">
            <a:avLst/>
          </a:prstGeom>
        </p:spPr>
        <p:txBody>
          <a:bodyPr vert="horz" lIns="97548" tIns="48774" rIns="97548" bIns="48774" rtlCol="0">
            <a:normAutofit lnSpcReduction="10000"/>
          </a:bodyPr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462577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1950102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endParaRPr lang="en-US" b="1" dirty="0"/>
          </a:p>
          <a:p>
            <a:pPr marL="0" indent="0">
              <a:buNone/>
            </a:pPr>
            <a:r>
              <a:rPr lang="en-US" dirty="0" smtClean="0"/>
              <a:t>Same effect on brightness for flat and tall moderator from engineering details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Overall absolute uncertainties within 15%.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(5</a:t>
            </a:r>
            <a:r>
              <a:rPr lang="en-US" dirty="0"/>
              <a:t>% from </a:t>
            </a:r>
            <a:r>
              <a:rPr lang="en-US" dirty="0" err="1" smtClean="0"/>
              <a:t>pipings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  <a:p>
            <a:pPr>
              <a:buFont typeface="Wingdings" charset="2"/>
              <a:buChar char="q"/>
            </a:pPr>
            <a:endParaRPr lang="en-US" b="1" dirty="0" smtClean="0"/>
          </a:p>
          <a:p>
            <a:pPr>
              <a:buFont typeface="Wingdings" charset="2"/>
              <a:buChar char="q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0747" y="2668716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(N. de la </a:t>
            </a:r>
            <a:r>
              <a:rPr lang="en-US" sz="1200" dirty="0" err="1" smtClean="0"/>
              <a:t>Cour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612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19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Moderator 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9756775" cy="5449263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-135330" y="102822"/>
            <a:ext cx="10014423" cy="12192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Conceptual design of flat 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 moderator and 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O </a:t>
            </a:r>
            <a:r>
              <a:rPr lang="en-US" sz="2500" dirty="0" err="1" smtClean="0"/>
              <a:t>premoderator</a:t>
            </a:r>
            <a:endParaRPr lang="en-US" sz="2500" dirty="0"/>
          </a:p>
        </p:txBody>
      </p:sp>
      <p:sp>
        <p:nvSpPr>
          <p:cNvPr id="3" name="TextBox 2"/>
          <p:cNvSpPr txBox="1"/>
          <p:nvPr/>
        </p:nvSpPr>
        <p:spPr>
          <a:xfrm>
            <a:off x="6394084" y="5537605"/>
            <a:ext cx="316410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(R. </a:t>
            </a:r>
            <a:r>
              <a:rPr lang="en-US" dirty="0" err="1"/>
              <a:t>L</a:t>
            </a:r>
            <a:r>
              <a:rPr lang="en-US" dirty="0" err="1" smtClean="0"/>
              <a:t>inander</a:t>
            </a:r>
            <a:r>
              <a:rPr lang="en-US" dirty="0" smtClean="0"/>
              <a:t>, N. de la </a:t>
            </a:r>
            <a:r>
              <a:rPr lang="en-US" dirty="0" err="1" smtClean="0"/>
              <a:t>Cour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50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moderator team</a:t>
            </a: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2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7839" y="1234842"/>
            <a:ext cx="8781098" cy="4827694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err="1" smtClean="0"/>
              <a:t>Neutronics</a:t>
            </a:r>
            <a:r>
              <a:rPr lang="en-US" dirty="0" smtClean="0"/>
              <a:t> Group</a:t>
            </a:r>
            <a:endParaRPr lang="en-US" dirty="0"/>
          </a:p>
          <a:p>
            <a:pPr lvl="1">
              <a:buFont typeface="Wingdings" charset="2"/>
              <a:buChar char="q"/>
            </a:pPr>
            <a:r>
              <a:rPr lang="en-US" dirty="0" smtClean="0"/>
              <a:t>K. </a:t>
            </a:r>
            <a:r>
              <a:rPr lang="en-US" dirty="0" err="1" smtClean="0"/>
              <a:t>Batkov</a:t>
            </a:r>
            <a:r>
              <a:rPr lang="en-US" dirty="0" smtClean="0"/>
              <a:t>, N. </a:t>
            </a:r>
            <a:r>
              <a:rPr lang="en-US" dirty="0" err="1" smtClean="0"/>
              <a:t>Borghi</a:t>
            </a:r>
            <a:r>
              <a:rPr lang="en-US" dirty="0" smtClean="0"/>
              <a:t>, E. </a:t>
            </a:r>
            <a:r>
              <a:rPr lang="en-US" dirty="0" err="1" smtClean="0"/>
              <a:t>Klinkby</a:t>
            </a:r>
            <a:r>
              <a:rPr lang="en-US" dirty="0" smtClean="0"/>
              <a:t>, T. </a:t>
            </a:r>
            <a:r>
              <a:rPr lang="en-US" dirty="0" err="1" smtClean="0"/>
              <a:t>Sch</a:t>
            </a:r>
            <a:r>
              <a:rPr lang="en-US" dirty="0" err="1"/>
              <a:t>ö</a:t>
            </a:r>
            <a:r>
              <a:rPr lang="en-US" dirty="0" err="1" smtClean="0"/>
              <a:t>nfeldt</a:t>
            </a:r>
            <a:r>
              <a:rPr lang="en-US" dirty="0" smtClean="0"/>
              <a:t>, A. </a:t>
            </a:r>
            <a:r>
              <a:rPr lang="en-US" dirty="0" err="1" smtClean="0"/>
              <a:t>Takibayev</a:t>
            </a:r>
            <a:r>
              <a:rPr lang="en-US" dirty="0" smtClean="0"/>
              <a:t>, L. </a:t>
            </a:r>
            <a:r>
              <a:rPr lang="en-US" dirty="0" err="1" smtClean="0"/>
              <a:t>Zanini</a:t>
            </a: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Plus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F. </a:t>
            </a:r>
            <a:r>
              <a:rPr lang="en-US" dirty="0" err="1" smtClean="0"/>
              <a:t>Mezei</a:t>
            </a:r>
            <a:r>
              <a:rPr lang="en-US" dirty="0" smtClean="0"/>
              <a:t>, G. </a:t>
            </a:r>
            <a:r>
              <a:rPr lang="en-US" dirty="0" err="1" smtClean="0"/>
              <a:t>M</a:t>
            </a:r>
            <a:r>
              <a:rPr lang="en-US" dirty="0" err="1"/>
              <a:t>ü</a:t>
            </a:r>
            <a:r>
              <a:rPr lang="en-US" dirty="0" err="1" smtClean="0"/>
              <a:t>hrer</a:t>
            </a:r>
            <a:r>
              <a:rPr lang="en-US" dirty="0" smtClean="0"/>
              <a:t>, E. Pitcher</a:t>
            </a:r>
          </a:p>
          <a:p>
            <a:pPr lvl="1">
              <a:buFont typeface="Wingdings" charset="2"/>
              <a:buChar char="q"/>
            </a:pPr>
            <a:endParaRPr lang="en-US" dirty="0"/>
          </a:p>
          <a:p>
            <a:pPr lvl="1">
              <a:buFont typeface="Wingdings" charset="2"/>
              <a:buChar char="q"/>
            </a:pPr>
            <a:endParaRPr lang="en-US" dirty="0" smtClean="0"/>
          </a:p>
          <a:p>
            <a:pPr lvl="1">
              <a:buFont typeface="Wingdings" charset="2"/>
              <a:buChar char="q"/>
            </a:pPr>
            <a:endParaRPr lang="en-US" dirty="0" smtClean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7494" y="3451091"/>
            <a:ext cx="8781098" cy="643482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Recent published work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150" y="4029395"/>
            <a:ext cx="93679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K. </a:t>
            </a:r>
            <a:r>
              <a:rPr lang="en-US" sz="1600" dirty="0" err="1" smtClean="0"/>
              <a:t>Batkov</a:t>
            </a:r>
            <a:r>
              <a:rPr lang="en-US" sz="1600" dirty="0" smtClean="0"/>
              <a:t>, </a:t>
            </a:r>
            <a:r>
              <a:rPr lang="en-GB" sz="1600" dirty="0"/>
              <a:t>A. </a:t>
            </a:r>
            <a:r>
              <a:rPr lang="en-GB" sz="1600" dirty="0" err="1"/>
              <a:t>Takibayev</a:t>
            </a:r>
            <a:r>
              <a:rPr lang="en-GB" sz="1600" dirty="0"/>
              <a:t>, L. </a:t>
            </a:r>
            <a:r>
              <a:rPr lang="en-GB" sz="1600" dirty="0" err="1"/>
              <a:t>Zanini</a:t>
            </a:r>
            <a:r>
              <a:rPr lang="en-GB" sz="1600" dirty="0"/>
              <a:t>, F. </a:t>
            </a:r>
            <a:r>
              <a:rPr lang="en-GB" sz="1600" dirty="0" err="1" smtClean="0"/>
              <a:t>Mezei</a:t>
            </a:r>
            <a:r>
              <a:rPr lang="en-US" sz="1600" dirty="0" smtClean="0"/>
              <a:t>, </a:t>
            </a:r>
            <a:r>
              <a:rPr lang="en-US" sz="1600" i="1" dirty="0"/>
              <a:t>Unperturbed moderator brightness in pulsed neutron </a:t>
            </a:r>
            <a:r>
              <a:rPr lang="en-US" sz="1600" i="1" dirty="0" smtClean="0"/>
              <a:t>sources</a:t>
            </a:r>
            <a:r>
              <a:rPr lang="en-US" sz="1600" dirty="0" smtClean="0"/>
              <a:t>,  Nuclear Instruments and Methods in Physics Research A729 (</a:t>
            </a:r>
            <a:r>
              <a:rPr lang="en-US" sz="1600" dirty="0"/>
              <a:t>2013</a:t>
            </a:r>
            <a:r>
              <a:rPr lang="en-US" sz="1600" dirty="0" smtClean="0"/>
              <a:t>) 500</a:t>
            </a:r>
            <a:r>
              <a:rPr lang="en-US" sz="1600" dirty="0"/>
              <a:t>–</a:t>
            </a:r>
            <a:r>
              <a:rPr lang="en-US" sz="1600" dirty="0" smtClean="0"/>
              <a:t>505</a:t>
            </a:r>
          </a:p>
          <a:p>
            <a:endParaRPr lang="en-US" sz="1600" dirty="0"/>
          </a:p>
          <a:p>
            <a:r>
              <a:rPr lang="en-US" sz="1600" dirty="0" smtClean="0"/>
              <a:t>F. </a:t>
            </a:r>
            <a:r>
              <a:rPr lang="en-US" sz="1600" dirty="0" err="1" smtClean="0"/>
              <a:t>Mezei</a:t>
            </a:r>
            <a:r>
              <a:rPr lang="en-US" sz="1600" dirty="0" smtClean="0"/>
              <a:t>, </a:t>
            </a:r>
            <a:r>
              <a:rPr lang="en-GB" sz="1600" dirty="0"/>
              <a:t>L. </a:t>
            </a:r>
            <a:r>
              <a:rPr lang="en-GB" sz="1600" dirty="0" err="1"/>
              <a:t>Zanini</a:t>
            </a:r>
            <a:r>
              <a:rPr lang="en-GB" sz="1600" dirty="0"/>
              <a:t>, A. </a:t>
            </a:r>
            <a:r>
              <a:rPr lang="en-GB" sz="1600" dirty="0" err="1"/>
              <a:t>Takibayev</a:t>
            </a:r>
            <a:r>
              <a:rPr lang="en-GB" sz="1600" dirty="0"/>
              <a:t>, K. </a:t>
            </a:r>
            <a:r>
              <a:rPr lang="en-GB" sz="1600" dirty="0" err="1"/>
              <a:t>Batkov</a:t>
            </a:r>
            <a:r>
              <a:rPr lang="en-GB" sz="1600" dirty="0"/>
              <a:t>, E. </a:t>
            </a:r>
            <a:r>
              <a:rPr lang="en-GB" sz="1600" dirty="0" err="1"/>
              <a:t>Klinkby</a:t>
            </a:r>
            <a:r>
              <a:rPr lang="en-GB" sz="1600" dirty="0"/>
              <a:t>, E. Pitcher, T. </a:t>
            </a:r>
            <a:r>
              <a:rPr lang="en-GB" sz="1600" dirty="0" err="1"/>
              <a:t>Schönfeldt</a:t>
            </a:r>
            <a:r>
              <a:rPr lang="en-GB" sz="1600" dirty="0"/>
              <a:t>, </a:t>
            </a:r>
            <a:r>
              <a:rPr lang="en-US" sz="1600" i="1" dirty="0" smtClean="0"/>
              <a:t>Low </a:t>
            </a:r>
            <a:r>
              <a:rPr lang="en-US" sz="1600" i="1" dirty="0"/>
              <a:t>dimensional neutron moderators for enhanced source </a:t>
            </a:r>
            <a:r>
              <a:rPr lang="en-US" sz="1600" i="1" dirty="0" smtClean="0"/>
              <a:t>brightness</a:t>
            </a:r>
            <a:r>
              <a:rPr lang="en-US" sz="1600" dirty="0" smtClean="0"/>
              <a:t>, In press, Journal </a:t>
            </a:r>
            <a:r>
              <a:rPr lang="en-US" sz="1600" dirty="0" err="1" smtClean="0"/>
              <a:t>Neutr</a:t>
            </a:r>
            <a:r>
              <a:rPr lang="en-US" sz="1600" dirty="0" smtClean="0"/>
              <a:t>. Research, 2014. </a:t>
            </a:r>
            <a:r>
              <a:rPr lang="en-GB" sz="1600" dirty="0" smtClean="0"/>
              <a:t>See </a:t>
            </a:r>
            <a:r>
              <a:rPr lang="en-GB" sz="1600" dirty="0"/>
              <a:t>also </a:t>
            </a:r>
            <a:r>
              <a:rPr lang="en-GB" sz="1600" u="sng" dirty="0">
                <a:hlinkClick r:id="rId3" tooltip="Abstract"/>
              </a:rPr>
              <a:t>arXiv:1311.2474</a:t>
            </a:r>
            <a:r>
              <a:rPr lang="en-US" sz="1600" dirty="0"/>
              <a:t>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E. </a:t>
            </a:r>
            <a:r>
              <a:rPr lang="en-US" sz="1600" dirty="0" err="1" smtClean="0"/>
              <a:t>Klinkby</a:t>
            </a:r>
            <a:r>
              <a:rPr lang="en-US" sz="1600" dirty="0" smtClean="0"/>
              <a:t> et al., </a:t>
            </a:r>
            <a:r>
              <a:rPr lang="en-US" sz="1600" i="1" dirty="0"/>
              <a:t>Voluminous D2 source for intense cold neutron beam production at the </a:t>
            </a:r>
            <a:r>
              <a:rPr lang="en-US" sz="1600" i="1" dirty="0" smtClean="0"/>
              <a:t>ESS</a:t>
            </a:r>
            <a:r>
              <a:rPr lang="en-US" sz="1600" dirty="0" smtClean="0"/>
              <a:t>, 23 Jan 2014, </a:t>
            </a:r>
            <a:r>
              <a:rPr lang="en-US" sz="1600" dirty="0" smtClean="0">
                <a:hlinkClick r:id="rId4"/>
              </a:rPr>
              <a:t>arXiv</a:t>
            </a:r>
            <a:r>
              <a:rPr lang="en-US" sz="1600" dirty="0">
                <a:hlinkClick r:id="rId4"/>
              </a:rPr>
              <a:t>:1401.6003</a:t>
            </a:r>
            <a:endParaRPr lang="en-US" sz="1600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20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Moderator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9756775" cy="5449263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-135330" y="102822"/>
            <a:ext cx="10014423" cy="1219200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r>
              <a:rPr lang="en-US" sz="2500" dirty="0" smtClean="0"/>
              <a:t>Conceptual design of flat 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 moderator and 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O </a:t>
            </a:r>
            <a:r>
              <a:rPr lang="en-US" sz="2500" dirty="0" err="1" smtClean="0"/>
              <a:t>premoderator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72595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21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Moderator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9756775" cy="5449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353" y="5948990"/>
            <a:ext cx="773794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Possibility to extract thermal neutron from water </a:t>
            </a:r>
            <a:r>
              <a:rPr lang="en-US" sz="2000" b="1" dirty="0" smtClean="0"/>
              <a:t>pipes</a:t>
            </a:r>
          </a:p>
          <a:p>
            <a:r>
              <a:rPr lang="en-US" sz="2000" b="1" dirty="0" smtClean="0"/>
              <a:t>Grooving may improve the thermal brightness (60% in </a:t>
            </a:r>
            <a:r>
              <a:rPr lang="en-US" sz="2000" b="1" dirty="0" err="1" smtClean="0"/>
              <a:t>Dubna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873801" y="3289368"/>
            <a:ext cx="1519860" cy="2616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64321" y="5482415"/>
            <a:ext cx="2238150" cy="423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2"/>
          <p:cNvSpPr txBox="1">
            <a:spLocks/>
          </p:cNvSpPr>
          <p:nvPr/>
        </p:nvSpPr>
        <p:spPr>
          <a:xfrm>
            <a:off x="-135330" y="102822"/>
            <a:ext cx="10014423" cy="1219200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r>
              <a:rPr lang="en-US" sz="2500" dirty="0" smtClean="0"/>
              <a:t>Conceptual design of flat 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 moderator and 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O </a:t>
            </a:r>
            <a:r>
              <a:rPr lang="en-US" sz="2500" dirty="0" err="1" smtClean="0"/>
              <a:t>premoderator</a:t>
            </a:r>
            <a:endParaRPr lang="en-US" sz="2500" dirty="0"/>
          </a:p>
        </p:txBody>
      </p:sp>
      <p:pic>
        <p:nvPicPr>
          <p:cNvPr id="16" name="Picture 15" descr="Screen Shot 2014-02-26 at 1.34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21" y="1031920"/>
            <a:ext cx="2675716" cy="19447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72888" y="2976709"/>
            <a:ext cx="92881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89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839" y="35685"/>
            <a:ext cx="8781098" cy="1219200"/>
          </a:xfrm>
        </p:spPr>
        <p:txBody>
          <a:bodyPr/>
          <a:lstStyle/>
          <a:p>
            <a:r>
              <a:rPr lang="en-US" dirty="0" smtClean="0"/>
              <a:t>A possible scenario for maximum moderators performance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-28399" y="1557444"/>
            <a:ext cx="4551468" cy="4885824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One (flat) moderator on the top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Pb</a:t>
            </a:r>
            <a:r>
              <a:rPr lang="en-US" dirty="0" smtClean="0"/>
              <a:t> fast neutron reflector at the bottom (and outer reflector</a:t>
            </a:r>
            <a:r>
              <a:rPr lang="en-US" dirty="0" smtClean="0"/>
              <a:t>)</a:t>
            </a:r>
          </a:p>
          <a:p>
            <a:pPr marL="883973" lvl="1" indent="-457200">
              <a:buFont typeface="Wingdings" charset="2"/>
              <a:buChar char="q"/>
            </a:pPr>
            <a:r>
              <a:rPr lang="en-US" dirty="0" smtClean="0"/>
              <a:t>15% brightness increase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easier extraction of MR plug and less Be.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large </a:t>
            </a:r>
            <a:r>
              <a:rPr lang="en-US" dirty="0" smtClean="0"/>
              <a:t>through-going </a:t>
            </a:r>
            <a:r>
              <a:rPr lang="en-US" dirty="0" smtClean="0"/>
              <a:t>tube at the bottom with a D</a:t>
            </a:r>
            <a:r>
              <a:rPr lang="en-US" baseline="-25000" dirty="0" smtClean="0"/>
              <a:t>2 </a:t>
            </a:r>
            <a:r>
              <a:rPr lang="en-US" dirty="0" smtClean="0"/>
              <a:t>moderator for high-intensity flux for fundamental physics studies</a:t>
            </a:r>
            <a:r>
              <a:rPr lang="en-US" dirty="0"/>
              <a:t>:</a:t>
            </a:r>
            <a:endParaRPr lang="en-US" dirty="0" smtClean="0"/>
          </a:p>
          <a:p>
            <a:pPr marL="487741" lvl="1" indent="0">
              <a:buNone/>
            </a:pPr>
            <a:r>
              <a:rPr lang="en-US" b="1" dirty="0" smtClean="0"/>
              <a:t>Factor of 3 in neutron emission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992355" y="6764231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22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7" name="Picture Placeholder 6" descr="Screen Shot 2014-01-24 at 5.59.12 PM.pn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" b="412"/>
          <a:stretch>
            <a:fillRect/>
          </a:stretch>
        </p:blipFill>
        <p:spPr>
          <a:xfrm>
            <a:off x="6222410" y="1056571"/>
            <a:ext cx="3248694" cy="3247637"/>
          </a:xfrm>
          <a:effectLst/>
        </p:spPr>
      </p:pic>
      <p:pic>
        <p:nvPicPr>
          <p:cNvPr id="2" name="Picture 1" descr="Schermata del 2014-02-25 11:32:01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56"/>
          <a:stretch/>
        </p:blipFill>
        <p:spPr>
          <a:xfrm>
            <a:off x="4741586" y="4470687"/>
            <a:ext cx="3115457" cy="28445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57043" y="1290612"/>
            <a:ext cx="92931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(or </a:t>
            </a:r>
            <a:r>
              <a:rPr lang="en-US" dirty="0" err="1" smtClean="0"/>
              <a:t>Pb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1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80185" y="4029197"/>
            <a:ext cx="8019646" cy="3140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23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Screen Shot 2014-02-26 at 11.48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997"/>
            <a:ext cx="4683580" cy="3348200"/>
          </a:xfrm>
          <a:prstGeom prst="rect">
            <a:avLst/>
          </a:prstGeom>
        </p:spPr>
      </p:pic>
      <p:pic>
        <p:nvPicPr>
          <p:cNvPr id="16" name="Picture 15" descr="Screen Shot 2014-02-26 at 11.49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89" y="658401"/>
            <a:ext cx="4683580" cy="3370796"/>
          </a:xfrm>
          <a:prstGeom prst="rect">
            <a:avLst/>
          </a:prstGeom>
        </p:spPr>
      </p:pic>
      <p:sp>
        <p:nvSpPr>
          <p:cNvPr id="20" name="Title 2"/>
          <p:cNvSpPr txBox="1">
            <a:spLocks/>
          </p:cNvSpPr>
          <p:nvPr/>
        </p:nvSpPr>
        <p:spPr>
          <a:xfrm>
            <a:off x="746130" y="45303"/>
            <a:ext cx="8781098" cy="643482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r>
              <a:rPr lang="en-US" dirty="0" smtClean="0"/>
              <a:t>Summary performance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55635" y="4083446"/>
            <a:ext cx="336219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(FLAT: H= 1.5 cm, D=24 cm) </a:t>
            </a:r>
            <a:endParaRPr lang="en-US" b="1" dirty="0"/>
          </a:p>
        </p:txBody>
      </p:sp>
      <p:pic>
        <p:nvPicPr>
          <p:cNvPr id="7" name="Picture 6" descr="Screen Shot 2014-02-26 at 2.57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" y="4468167"/>
            <a:ext cx="5691072" cy="26921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84008" y="6877226"/>
            <a:ext cx="6582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(numbers in absolute units of 5.6 10</a:t>
            </a:r>
            <a:r>
              <a:rPr lang="en-US" sz="1400" b="1" baseline="30000" dirty="0" smtClean="0"/>
              <a:t>-4 </a:t>
            </a:r>
            <a:r>
              <a:rPr lang="en-US" sz="1400" b="1" dirty="0" smtClean="0"/>
              <a:t>n/cm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/</a:t>
            </a:r>
            <a:r>
              <a:rPr lang="en-US" sz="1400" b="1" dirty="0" err="1" smtClean="0"/>
              <a:t>sr</a:t>
            </a:r>
            <a:r>
              <a:rPr lang="en-US" sz="1400" b="1" dirty="0" smtClean="0"/>
              <a:t>/proton)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7126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Conclusions </a:t>
            </a:r>
            <a:r>
              <a:rPr lang="en-US" dirty="0" smtClean="0"/>
              <a:t>&amp; Outlook</a:t>
            </a: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24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253712" y="1489379"/>
            <a:ext cx="9268937" cy="409372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07093" indent="-243870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2194834" indent="-243870" algn="l" defTabSz="487741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sz="2800" dirty="0" smtClean="0"/>
              <a:t>Low-dimensional moderators provide significant increase in brightness with respect to conventional volume moderator</a:t>
            </a:r>
          </a:p>
          <a:p>
            <a:pPr>
              <a:buFont typeface="Wingdings" charset="2"/>
              <a:buChar char="q"/>
            </a:pPr>
            <a:r>
              <a:rPr lang="en-US" sz="2800" dirty="0" smtClean="0"/>
              <a:t>No penalty in relative performance due to engineering</a:t>
            </a:r>
            <a:endParaRPr lang="en-US" sz="2800" dirty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Best </a:t>
            </a:r>
            <a:r>
              <a:rPr lang="en-US" dirty="0"/>
              <a:t>option to accommodate different needs for instruments</a:t>
            </a:r>
          </a:p>
          <a:p>
            <a:pPr lvl="1">
              <a:buFont typeface="Wingdings" charset="2"/>
              <a:buChar char="q"/>
            </a:pPr>
            <a:r>
              <a:rPr lang="en-US" dirty="0"/>
              <a:t>Two moderators (big and small)</a:t>
            </a:r>
          </a:p>
          <a:p>
            <a:pPr lvl="1">
              <a:buFont typeface="Wingdings" charset="2"/>
              <a:buChar char="q"/>
            </a:pPr>
            <a:r>
              <a:rPr lang="en-US" dirty="0"/>
              <a:t>One moderator (different heights in a single </a:t>
            </a:r>
            <a:r>
              <a:rPr lang="en-US" dirty="0" smtClean="0"/>
              <a:t>moderator)</a:t>
            </a:r>
            <a:endParaRPr lang="en-US" dirty="0"/>
          </a:p>
          <a:p>
            <a:pPr defTabSz="461963">
              <a:spcBef>
                <a:spcPts val="50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altLang="sv-SE" sz="2200" dirty="0" err="1">
                <a:latin typeface="Arial" pitchFamily="34" charset="0"/>
                <a:cs typeface="Arial" pitchFamily="34" charset="0"/>
                <a:sym typeface="Arial" pitchFamily="34" charset="0"/>
              </a:rPr>
              <a:t>Harmonisation</a:t>
            </a:r>
            <a:r>
              <a:rPr lang="en-US" altLang="sv-SE" sz="2200" dirty="0">
                <a:latin typeface="Arial" pitchFamily="34" charset="0"/>
                <a:cs typeface="Arial" pitchFamily="34" charset="0"/>
                <a:sym typeface="Arial" pitchFamily="34" charset="0"/>
              </a:rPr>
              <a:t> with Instrument </a:t>
            </a:r>
            <a:r>
              <a:rPr lang="en-US" altLang="sv-SE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Suite</a:t>
            </a:r>
            <a:endParaRPr lang="en-US" altLang="sv-SE" sz="2200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>
              <a:buFont typeface="Wingdings" charset="2"/>
              <a:buChar char="q"/>
            </a:pPr>
            <a:r>
              <a:rPr lang="en-US" dirty="0" smtClean="0"/>
              <a:t>Deadline </a:t>
            </a:r>
            <a:r>
              <a:rPr lang="en-US" dirty="0" smtClean="0"/>
              <a:t>April 30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4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TDR baseline design is a volume </a:t>
            </a:r>
            <a:r>
              <a:rPr lang="en-US" dirty="0" err="1" smtClean="0"/>
              <a:t>para</a:t>
            </a:r>
            <a:r>
              <a:rPr lang="en-US" dirty="0" smtClean="0"/>
              <a:t>-hydrogen moderator (13 cm high x 16 cm </a:t>
            </a:r>
            <a:r>
              <a:rPr lang="en-US" dirty="0" err="1" smtClean="0"/>
              <a:t>ø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27928" y="5369525"/>
            <a:ext cx="5895097" cy="453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300" i="1" dirty="0"/>
              <a:t>Thermal wings provide a bi-spectral source.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78" y="1234840"/>
            <a:ext cx="8161019" cy="4106377"/>
          </a:xfrm>
          <a:prstGeom prst="rect">
            <a:avLst/>
          </a:prstGeom>
        </p:spPr>
      </p:pic>
      <p:pic>
        <p:nvPicPr>
          <p:cNvPr id="6" name="Picture 5" descr="Screen shot 2012-10-29 at 7.45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09" y="1234842"/>
            <a:ext cx="2323522" cy="1383623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3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8" name="Kép 8"/>
          <p:cNvPicPr/>
          <p:nvPr/>
        </p:nvPicPr>
        <p:blipFill>
          <a:blip r:embed="rId5"/>
          <a:srcRect l="27626" t="23091" r="39397" b="15808"/>
          <a:stretch>
            <a:fillRect/>
          </a:stretch>
        </p:blipFill>
        <p:spPr bwMode="auto">
          <a:xfrm>
            <a:off x="43880" y="4532389"/>
            <a:ext cx="2597693" cy="263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4822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435343" y="1002964"/>
            <a:ext cx="3805147" cy="1083374"/>
          </a:xfrm>
          <a:prstGeom prst="rect">
            <a:avLst/>
          </a:prstGeom>
          <a:noFill/>
        </p:spPr>
        <p:txBody>
          <a:bodyPr wrap="square" lIns="97506" tIns="48753" rIns="97506" bIns="48753" rtlCol="0">
            <a:spAutoFit/>
          </a:bodyPr>
          <a:lstStyle/>
          <a:p>
            <a:r>
              <a:rPr lang="en-US" sz="2100" b="1" dirty="0">
                <a:latin typeface="Arial" pitchFamily="34" charset="0"/>
                <a:cs typeface="Arial" pitchFamily="34" charset="0"/>
              </a:rPr>
              <a:t>Volume moderator:</a:t>
            </a:r>
          </a:p>
          <a:p>
            <a:r>
              <a:rPr lang="en-US" sz="21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implemented at J-PARC</a:t>
            </a:r>
          </a:p>
          <a:p>
            <a:r>
              <a:rPr lang="en-US" sz="2100" dirty="0">
                <a:latin typeface="Arial" pitchFamily="34" charset="0"/>
                <a:cs typeface="Arial" pitchFamily="34" charset="0"/>
              </a:rPr>
              <a:t>	99 % para-H</a:t>
            </a:r>
            <a:r>
              <a:rPr lang="en-US" sz="21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tested  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92355" y="6780112"/>
            <a:ext cx="2276581" cy="389467"/>
          </a:xfrm>
          <a:prstGeom prst="rect">
            <a:avLst/>
          </a:prstGeom>
        </p:spPr>
        <p:txBody>
          <a:bodyPr lIns="97506" tIns="48753" rIns="97506" bIns="48753"/>
          <a:lstStyle/>
          <a:p>
            <a:pPr algn="r"/>
            <a:fld id="{42DFE335-1676-CD4D-ADC2-4D8741C093F6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7838" y="11951"/>
            <a:ext cx="8781098" cy="849956"/>
          </a:xfrm>
          <a:prstGeom prst="rect">
            <a:avLst/>
          </a:prstGeom>
          <a:noFill/>
        </p:spPr>
        <p:txBody>
          <a:bodyPr vert="horz" lIns="97506" tIns="48753" rIns="97506" bIns="48753" rtlCol="0" anchor="ctr">
            <a:normAutofit fontScale="97500"/>
          </a:bodyPr>
          <a:lstStyle/>
          <a:p>
            <a:pPr algn="ctr" defTabSz="487525"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rgbClr val="0084C0"/>
                </a:solidFill>
                <a:latin typeface="Arial" pitchFamily="34" charset="0"/>
                <a:ea typeface="+mj-ea"/>
                <a:cs typeface="Arial" pitchFamily="34" charset="0"/>
              </a:rPr>
              <a:t>Excellent performance from the TDR moderator</a:t>
            </a:r>
            <a:endParaRPr lang="en-US" sz="3000" b="1" dirty="0">
              <a:solidFill>
                <a:srgbClr val="0084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4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Screen Shot 2013-09-19 at 2.35.5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b="23229"/>
          <a:stretch/>
        </p:blipFill>
        <p:spPr>
          <a:xfrm>
            <a:off x="1872894" y="2292747"/>
            <a:ext cx="7260095" cy="3964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594240" y="1893977"/>
            <a:ext cx="353874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(ESS Technical Design Report)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32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4C0"/>
                </a:solidFill>
              </a:rPr>
              <a:t>After TDR</a:t>
            </a:r>
            <a:r>
              <a:rPr lang="en-US" i="1" dirty="0" smtClean="0">
                <a:solidFill>
                  <a:srgbClr val="0084C0"/>
                </a:solidFill>
              </a:rPr>
              <a:t>: Unperturbed</a:t>
            </a:r>
            <a:r>
              <a:rPr lang="en-US" dirty="0" smtClean="0">
                <a:solidFill>
                  <a:srgbClr val="0084C0"/>
                </a:solidFill>
              </a:rPr>
              <a:t> </a:t>
            </a:r>
            <a:r>
              <a:rPr lang="en-US" dirty="0" smtClean="0">
                <a:solidFill>
                  <a:srgbClr val="0084C0"/>
                </a:solidFill>
              </a:rPr>
              <a:t>moderator brightness</a:t>
            </a:r>
            <a:endParaRPr lang="en-US" dirty="0">
              <a:solidFill>
                <a:srgbClr val="0084C0"/>
              </a:solidFill>
            </a:endParaRPr>
          </a:p>
        </p:txBody>
      </p:sp>
      <p:pic>
        <p:nvPicPr>
          <p:cNvPr id="4" name="Picture 3" descr="Screen Shot 2013-10-17 at 1.58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/>
          <a:stretch/>
        </p:blipFill>
        <p:spPr>
          <a:xfrm>
            <a:off x="80789" y="1296405"/>
            <a:ext cx="7254713" cy="5236041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7186089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5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3-10-22 at 11.06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54" y="4119634"/>
            <a:ext cx="2006735" cy="1784191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 rot="16200000">
            <a:off x="8609489" y="4754713"/>
            <a:ext cx="407041" cy="879290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207982" y="4990837"/>
            <a:ext cx="100771" cy="42672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9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0-17 at 2.00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/>
          <a:stretch/>
        </p:blipFill>
        <p:spPr>
          <a:xfrm>
            <a:off x="4089965" y="1023890"/>
            <a:ext cx="5438948" cy="360842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flat moderators work</a:t>
            </a:r>
            <a:br>
              <a:rPr lang="en-US" dirty="0" smtClean="0"/>
            </a:br>
            <a:r>
              <a:rPr lang="en-US" dirty="0" smtClean="0"/>
              <a:t>1. the physics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2082159"/>
            <a:ext cx="3809752" cy="2550160"/>
          </a:xfrm>
          <a:prstGeom prst="rect">
            <a:avLst/>
          </a:prstGeom>
        </p:spPr>
        <p:txBody>
          <a:bodyPr/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07093" indent="-243870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2194834" indent="-243870" algn="l" defTabSz="487741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sz="2000" dirty="0" smtClean="0"/>
              <a:t>MFP in </a:t>
            </a:r>
            <a:r>
              <a:rPr lang="en-US" sz="2000" dirty="0"/>
              <a:t>liquid para-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of </a:t>
            </a:r>
            <a:r>
              <a:rPr lang="en-US" sz="2000" dirty="0"/>
              <a:t>the order of 1 cm </a:t>
            </a:r>
            <a:r>
              <a:rPr lang="en-US" sz="2000" dirty="0" smtClean="0"/>
              <a:t>for </a:t>
            </a:r>
            <a:r>
              <a:rPr lang="en-US" sz="2000" dirty="0"/>
              <a:t>thermal neutrons </a:t>
            </a:r>
            <a:r>
              <a:rPr lang="en-US" sz="2000" dirty="0" smtClean="0"/>
              <a:t>and </a:t>
            </a:r>
            <a:r>
              <a:rPr lang="en-US" sz="2000" dirty="0"/>
              <a:t>10 cm</a:t>
            </a:r>
            <a:r>
              <a:rPr lang="en-US" sz="2000" dirty="0" smtClean="0"/>
              <a:t> </a:t>
            </a:r>
            <a:r>
              <a:rPr lang="en-US" sz="2000" dirty="0"/>
              <a:t>for cold neutrons </a:t>
            </a:r>
            <a:endParaRPr lang="en-US" sz="2000" dirty="0" smtClean="0"/>
          </a:p>
          <a:p>
            <a:pPr>
              <a:buFont typeface="Wingdings" charset="2"/>
              <a:buChar char="q"/>
            </a:pPr>
            <a:r>
              <a:rPr lang="en-US" sz="2000" dirty="0" err="1" smtClean="0"/>
              <a:t>premoderator</a:t>
            </a:r>
            <a:r>
              <a:rPr lang="en-US" sz="2000" dirty="0" smtClean="0"/>
              <a:t> used to tailor </a:t>
            </a:r>
            <a:r>
              <a:rPr lang="en-US" sz="2000" dirty="0"/>
              <a:t>the neutron spectrum entering the cold moderator</a:t>
            </a:r>
          </a:p>
          <a:p>
            <a:pPr>
              <a:buFont typeface="Wingdings" charset="2"/>
              <a:buChar char="q"/>
            </a:pPr>
            <a:endParaRPr lang="en-US" sz="2000" dirty="0" smtClean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6992355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6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36565" y="5061048"/>
            <a:ext cx="3642021" cy="2225682"/>
            <a:chOff x="4030570" y="3822799"/>
            <a:chExt cx="5017365" cy="3035202"/>
          </a:xfrm>
        </p:grpSpPr>
        <p:pic>
          <p:nvPicPr>
            <p:cNvPr id="12" name="Picture 11" descr="Screen shot 2012-07-31 at 10.23.49 A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42"/>
            <a:stretch/>
          </p:blipFill>
          <p:spPr>
            <a:xfrm>
              <a:off x="4030570" y="3822799"/>
              <a:ext cx="5017365" cy="3035202"/>
            </a:xfrm>
            <a:prstGeom prst="rect">
              <a:avLst/>
            </a:prstGeom>
          </p:spPr>
        </p:pic>
        <p:pic>
          <p:nvPicPr>
            <p:cNvPr id="13" name="Picture 12" descr="Screen shot 2012-11-05 at 9.31.54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015" y="5254790"/>
              <a:ext cx="449060" cy="522990"/>
            </a:xfrm>
            <a:prstGeom prst="rect">
              <a:avLst/>
            </a:prstGeom>
          </p:spPr>
        </p:pic>
        <p:pic>
          <p:nvPicPr>
            <p:cNvPr id="14" name="Picture 13" descr="Screen shot 2012-11-05 at 9.31.47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9242" y="4127687"/>
              <a:ext cx="382292" cy="37997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20580000">
              <a:off x="6904561" y="4444158"/>
              <a:ext cx="260467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320000">
              <a:off x="5497223" y="5702383"/>
              <a:ext cx="288761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05660" y="5868177"/>
            <a:ext cx="60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para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761229" y="5224156"/>
            <a:ext cx="70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ortho</a:t>
            </a:r>
            <a:endParaRPr lang="en-US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7186089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6</a:t>
            </a:fld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7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flat moderators work</a:t>
            </a:r>
            <a:br>
              <a:rPr lang="en-US" dirty="0" smtClean="0"/>
            </a:br>
            <a:r>
              <a:rPr lang="en-US" dirty="0" smtClean="0"/>
              <a:t>1. the physics</a:t>
            </a:r>
            <a:endParaRPr lang="en-US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7186089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7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9975" y="4142084"/>
            <a:ext cx="48768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2000" dirty="0" smtClean="0"/>
              <a:t>thermal neutrons arriving from the surroundings are transformed into cold ones within about 1 cm of the walls of the moderator vessel </a:t>
            </a:r>
          </a:p>
        </p:txBody>
      </p:sp>
      <p:pic>
        <p:nvPicPr>
          <p:cNvPr id="6" name="Picture 5" descr="Screen Shot 2014-02-26 at 1.23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" y="965704"/>
            <a:ext cx="4419459" cy="299878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727701" y="1942118"/>
            <a:ext cx="3080148" cy="0"/>
          </a:xfrm>
          <a:prstGeom prst="straightConnector1">
            <a:avLst/>
          </a:prstGeom>
          <a:ln>
            <a:solidFill>
              <a:srgbClr val="B442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650397" y="2871219"/>
            <a:ext cx="2585362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47567" y="1541228"/>
            <a:ext cx="129527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Quiet spot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79975" y="2399997"/>
            <a:ext cx="155273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hotspot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7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flat moderators work</a:t>
            </a:r>
            <a:br>
              <a:rPr lang="en-US" dirty="0" smtClean="0"/>
            </a:br>
            <a:r>
              <a:rPr lang="en-US" dirty="0" smtClean="0"/>
              <a:t>1. the physics</a:t>
            </a:r>
            <a:endParaRPr lang="en-US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7186089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8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9975" y="4142084"/>
            <a:ext cx="48768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2000" dirty="0" smtClean="0"/>
              <a:t>thermal neutrons arriving from the surroundings are transformed into cold ones within about 1 cm of the walls of the moderator vessel </a:t>
            </a:r>
          </a:p>
          <a:p>
            <a:pPr>
              <a:buFont typeface="Wingdings" charset="2"/>
              <a:buChar char="q"/>
            </a:pPr>
            <a:endParaRPr lang="en-US" sz="2000" dirty="0"/>
          </a:p>
        </p:txBody>
      </p:sp>
      <p:pic>
        <p:nvPicPr>
          <p:cNvPr id="6" name="Picture 5" descr="Screen Shot 2014-02-26 at 1.23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" y="965704"/>
            <a:ext cx="4419459" cy="2998788"/>
          </a:xfrm>
          <a:prstGeom prst="rect">
            <a:avLst/>
          </a:prstGeom>
        </p:spPr>
      </p:pic>
      <p:pic>
        <p:nvPicPr>
          <p:cNvPr id="10" name="Picture 9" descr="Screen Shot 2014-01-27 at 9.34.1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2314" r="7273" b="25521"/>
          <a:stretch/>
        </p:blipFill>
        <p:spPr>
          <a:xfrm>
            <a:off x="6296326" y="705024"/>
            <a:ext cx="3328163" cy="25618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62849" y="3253816"/>
            <a:ext cx="3309520" cy="584776"/>
          </a:xfrm>
          <a:prstGeom prst="rect">
            <a:avLst/>
          </a:prstGeom>
          <a:solidFill>
            <a:srgbClr val="40C3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behaviour</a:t>
            </a:r>
            <a:r>
              <a:rPr lang="en-US" sz="1600" dirty="0" smtClean="0"/>
              <a:t> used at JPARC,</a:t>
            </a:r>
          </a:p>
          <a:p>
            <a:r>
              <a:rPr lang="en-US" sz="1600" dirty="0" err="1" smtClean="0"/>
              <a:t>reflectometer</a:t>
            </a:r>
            <a:r>
              <a:rPr lang="en-US" sz="1600" dirty="0" smtClean="0"/>
              <a:t> points at the bottom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8365043" y="473065"/>
            <a:ext cx="106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(Kai, 2004)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2031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flat moderators work</a:t>
            </a:r>
            <a:br>
              <a:rPr lang="en-US" dirty="0" smtClean="0"/>
            </a:br>
            <a:r>
              <a:rPr lang="en-US" dirty="0" smtClean="0"/>
              <a:t>1. the physics</a:t>
            </a:r>
            <a:endParaRPr lang="en-US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7186089" y="6780108"/>
            <a:ext cx="2276581" cy="389467"/>
          </a:xfrm>
          <a:prstGeom prst="rect">
            <a:avLst/>
          </a:prstGeom>
        </p:spPr>
        <p:txBody>
          <a:bodyPr vert="horz" lIns="97540" tIns="48770" rIns="97540" bIns="48770" rtlCol="0" anchor="ctr"/>
          <a:lstStyle>
            <a:defPPr>
              <a:defRPr lang="en-US"/>
            </a:defPPr>
            <a:lvl1pPr marL="0" algn="r" defTabSz="487525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2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051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25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102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62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153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2677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0205" algn="l" defTabSz="48752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DFE335-1676-CD4D-ADC2-4D8741C093F6}" type="slidenum">
              <a:rPr lang="en-US" sz="1800" b="1">
                <a:solidFill>
                  <a:schemeClr val="bg1"/>
                </a:solidFill>
              </a:rPr>
              <a:pPr/>
              <a:t>9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9975" y="4142084"/>
            <a:ext cx="48768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2000" dirty="0" smtClean="0"/>
              <a:t>thermal neutrons arriving from the surroundings are transformed into cold ones within about 1 cm of the walls of the moderator vessel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 along the direction of these walls this intense layer of cold neutrons can be seen from the outside into depths comparable to 10 cm.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Directional effect</a:t>
            </a:r>
            <a:endParaRPr lang="en-US" sz="2000" dirty="0"/>
          </a:p>
        </p:txBody>
      </p:sp>
      <p:pic>
        <p:nvPicPr>
          <p:cNvPr id="6" name="Picture 5" descr="Screen Shot 2014-02-26 at 1.23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" y="965704"/>
            <a:ext cx="4419459" cy="2998788"/>
          </a:xfrm>
          <a:prstGeom prst="rect">
            <a:avLst/>
          </a:prstGeom>
        </p:spPr>
      </p:pic>
      <p:pic>
        <p:nvPicPr>
          <p:cNvPr id="7" name="Picture 6" descr="Screen Shot 2014-02-26 at 1.24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" y="3786163"/>
            <a:ext cx="4419459" cy="29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9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presentatio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4C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presentation template.potx</Template>
  <TotalTime>38791</TotalTime>
  <Words>962</Words>
  <Application>Microsoft Macintosh PowerPoint</Application>
  <PresentationFormat>Custom</PresentationFormat>
  <Paragraphs>220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ESS presentation template</vt:lpstr>
      <vt:lpstr>PowerPoint Presentation</vt:lpstr>
      <vt:lpstr>ESS moderator team</vt:lpstr>
      <vt:lpstr>The TDR baseline design is a volume para-hydrogen moderator (13 cm high x 16 cm ø)</vt:lpstr>
      <vt:lpstr>PowerPoint Presentation</vt:lpstr>
      <vt:lpstr>After TDR: Unperturbed moderator brightness</vt:lpstr>
      <vt:lpstr>Why flat moderators work 1. the physics</vt:lpstr>
      <vt:lpstr>Why flat moderators work 1. the physics</vt:lpstr>
      <vt:lpstr>Why flat moderators work 1. the physics</vt:lpstr>
      <vt:lpstr>Why flat moderators work 1. the physics</vt:lpstr>
      <vt:lpstr>Why flat moderators work 2. the perturbation effect</vt:lpstr>
      <vt:lpstr>         Higher brightness </vt:lpstr>
      <vt:lpstr>Higher brightness, lower heat load</vt:lpstr>
      <vt:lpstr>Higher brightness, better signal/noise</vt:lpstr>
      <vt:lpstr>Background</vt:lpstr>
      <vt:lpstr>Background</vt:lpstr>
      <vt:lpstr>Engineering considerations</vt:lpstr>
      <vt:lpstr>Pure para-H2 needed</vt:lpstr>
      <vt:lpstr>Effect of engineering details is taken into account in the model</vt:lpstr>
      <vt:lpstr>Conceptual design of flat H2 moderator and H2O premoderator</vt:lpstr>
      <vt:lpstr>PowerPoint Presentation</vt:lpstr>
      <vt:lpstr>PowerPoint Presentation</vt:lpstr>
      <vt:lpstr>A possible scenario for maximum moderators performance</vt:lpstr>
      <vt:lpstr>PowerPoint Presentation</vt:lpstr>
      <vt:lpstr>Main Conclusions &amp; Outlook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McFaul</dc:creator>
  <cp:lastModifiedBy>ESS User</cp:lastModifiedBy>
  <cp:revision>483</cp:revision>
  <cp:lastPrinted>2013-06-05T06:59:52Z</cp:lastPrinted>
  <dcterms:created xsi:type="dcterms:W3CDTF">2013-05-31T12:46:48Z</dcterms:created>
  <dcterms:modified xsi:type="dcterms:W3CDTF">2014-02-27T07:37:13Z</dcterms:modified>
</cp:coreProperties>
</file>