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sldIdLst>
    <p:sldId id="261" r:id="rId2"/>
    <p:sldId id="262" r:id="rId3"/>
    <p:sldId id="263" r:id="rId4"/>
    <p:sldId id="313" r:id="rId5"/>
    <p:sldId id="321" r:id="rId6"/>
    <p:sldId id="332" r:id="rId7"/>
    <p:sldId id="317" r:id="rId8"/>
    <p:sldId id="319" r:id="rId9"/>
    <p:sldId id="311" r:id="rId10"/>
    <p:sldId id="335" r:id="rId11"/>
    <p:sldId id="310" r:id="rId12"/>
    <p:sldId id="304" r:id="rId13"/>
    <p:sldId id="305" r:id="rId14"/>
    <p:sldId id="322" r:id="rId15"/>
    <p:sldId id="325" r:id="rId16"/>
    <p:sldId id="324" r:id="rId17"/>
    <p:sldId id="326" r:id="rId18"/>
    <p:sldId id="280" r:id="rId19"/>
  </p:sldIdLst>
  <p:sldSz cx="9906000" cy="6858000" type="A4"/>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94676" autoAdjust="0"/>
  </p:normalViewPr>
  <p:slideViewPr>
    <p:cSldViewPr>
      <p:cViewPr>
        <p:scale>
          <a:sx n="85" d="100"/>
          <a:sy n="85" d="100"/>
        </p:scale>
        <p:origin x="-2016" y="-536"/>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johnhaines:Library:Caches:TemporaryItems:Outlook%20Temp:Target%20Top%20Level%20Graphs%5b2%5d.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johnhaines:Library:Caches:TemporaryItems:Outlook%20Temp:Target%20Top%20Level%20Graphs%5b2%5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view3D>
      <c:rotX val="15"/>
      <c:rotY val="20"/>
      <c:rAngAx val="0"/>
      <c:perspective val="30"/>
    </c:view3D>
    <c:floor>
      <c:thickness val="0"/>
    </c:floor>
    <c:sideWall>
      <c:thickness val="0"/>
    </c:sideWall>
    <c:backWall>
      <c:thickness val="0"/>
    </c:backWall>
    <c:plotArea>
      <c:layout>
        <c:manualLayout>
          <c:layoutTarget val="inner"/>
          <c:xMode val="edge"/>
          <c:yMode val="edge"/>
          <c:x val="0.114362614762658"/>
          <c:y val="0.148655256723716"/>
          <c:w val="0.86122729573368"/>
          <c:h val="0.482844143259599"/>
        </c:manualLayout>
      </c:layout>
      <c:bar3DChart>
        <c:barDir val="col"/>
        <c:grouping val="clustered"/>
        <c:varyColors val="0"/>
        <c:ser>
          <c:idx val="0"/>
          <c:order val="0"/>
          <c:tx>
            <c:strRef>
              <c:f>'DATA INPUT'!$F$2:$H$2</c:f>
              <c:strCache>
                <c:ptCount val="1"/>
                <c:pt idx="0">
                  <c:v>Target</c:v>
                </c:pt>
              </c:strCache>
            </c:strRef>
          </c:tx>
          <c:invertIfNegative val="0"/>
          <c:dLbls>
            <c:dLbl>
              <c:idx val="0"/>
              <c:layout>
                <c:manualLayout>
                  <c:x val="0.00569386460920573"/>
                  <c:y val="-0.00930581356593453"/>
                </c:manualLayout>
              </c:layout>
              <c:showLegendKey val="0"/>
              <c:showVal val="1"/>
              <c:showCatName val="0"/>
              <c:showSerName val="0"/>
              <c:showPercent val="0"/>
              <c:showBubbleSize val="0"/>
            </c:dLbl>
            <c:dLbl>
              <c:idx val="1"/>
              <c:layout>
                <c:manualLayout>
                  <c:x val="0.0089485458612975"/>
                  <c:y val="-0.0102540286221428"/>
                </c:manualLayout>
              </c:layout>
              <c:showLegendKey val="0"/>
              <c:showVal val="1"/>
              <c:showCatName val="0"/>
              <c:showSerName val="0"/>
              <c:showPercent val="0"/>
              <c:showBubbleSize val="0"/>
            </c:dLbl>
            <c:dLbl>
              <c:idx val="2"/>
              <c:layout>
                <c:manualLayout>
                  <c:x val="0.00782997762863534"/>
                  <c:y val="-0.0123048343465713"/>
                </c:manualLayout>
              </c:layout>
              <c:showLegendKey val="0"/>
              <c:showVal val="1"/>
              <c:showCatName val="0"/>
              <c:showSerName val="0"/>
              <c:showPercent val="0"/>
              <c:showBubbleSize val="0"/>
            </c:dLbl>
            <c:dLbl>
              <c:idx val="3"/>
              <c:layout>
                <c:manualLayout>
                  <c:x val="0.00447427293064877"/>
                  <c:y val="0.0"/>
                </c:manualLayout>
              </c:layout>
              <c:showLegendKey val="0"/>
              <c:showVal val="1"/>
              <c:showCatName val="0"/>
              <c:showSerName val="0"/>
              <c:showPercent val="0"/>
              <c:showBubbleSize val="0"/>
            </c:dLbl>
            <c:dLbl>
              <c:idx val="4"/>
              <c:layout>
                <c:manualLayout>
                  <c:x val="0.00782997762863534"/>
                  <c:y val="-0.0041016114488571"/>
                </c:manualLayout>
              </c:layout>
              <c:showLegendKey val="0"/>
              <c:showVal val="1"/>
              <c:showCatName val="0"/>
              <c:showSerName val="0"/>
              <c:showPercent val="0"/>
              <c:showBubbleSize val="0"/>
            </c:dLbl>
            <c:dLbl>
              <c:idx val="5"/>
              <c:layout>
                <c:manualLayout>
                  <c:x val="0.00894845778505883"/>
                  <c:y val="-0.00205080572442855"/>
                </c:manualLayout>
              </c:layout>
              <c:showLegendKey val="0"/>
              <c:showVal val="1"/>
              <c:showCatName val="0"/>
              <c:showSerName val="0"/>
              <c:showPercent val="0"/>
              <c:showBubbleSize val="0"/>
            </c:dLbl>
            <c:dLbl>
              <c:idx val="6"/>
              <c:layout>
                <c:manualLayout>
                  <c:x val="0.00894854586129754"/>
                  <c:y val="-0.00820322289771421"/>
                </c:manualLayout>
              </c:layout>
              <c:showLegendKey val="0"/>
              <c:showVal val="1"/>
              <c:showCatName val="0"/>
              <c:showSerName val="0"/>
              <c:showPercent val="0"/>
              <c:showBubbleSize val="0"/>
            </c:dLbl>
            <c:dLbl>
              <c:idx val="7"/>
              <c:layout>
                <c:manualLayout>
                  <c:x val="0.00221335588085046"/>
                  <c:y val="-0.0128146291238958"/>
                </c:manualLayout>
              </c:layout>
              <c:showLegendKey val="0"/>
              <c:showVal val="1"/>
              <c:showCatName val="0"/>
              <c:showSerName val="0"/>
              <c:showPercent val="0"/>
              <c:showBubbleSize val="0"/>
            </c:dLbl>
            <c:dLbl>
              <c:idx val="12"/>
              <c:layout>
                <c:manualLayout>
                  <c:x val="0.00558659217877087"/>
                  <c:y val="-0.0170523718813486"/>
                </c:manualLayout>
              </c:layout>
              <c:showLegendKey val="0"/>
              <c:showVal val="1"/>
              <c:showCatName val="0"/>
              <c:showSerName val="0"/>
              <c:showPercent val="0"/>
              <c:showBubbleSize val="0"/>
            </c:dLbl>
            <c:dLbl>
              <c:idx val="14"/>
              <c:layout>
                <c:manualLayout>
                  <c:x val="0.0189944134078212"/>
                  <c:y val="0.00243605312590693"/>
                </c:manualLayout>
              </c:layout>
              <c:showLegendKey val="0"/>
              <c:showVal val="1"/>
              <c:showCatName val="0"/>
              <c:showSerName val="0"/>
              <c:showPercent val="0"/>
              <c:showBubbleSize val="0"/>
            </c:dLbl>
            <c:spPr>
              <a:solidFill>
                <a:schemeClr val="bg1"/>
              </a:solidFill>
            </c:spPr>
            <c:txPr>
              <a:bodyPr/>
              <a:lstStyle/>
              <a:p>
                <a:pPr>
                  <a:defRPr sz="1400"/>
                </a:pPr>
                <a:endParaRPr lang="en-US"/>
              </a:p>
            </c:txPr>
            <c:showLegendKey val="0"/>
            <c:showVal val="1"/>
            <c:showCatName val="0"/>
            <c:showSerName val="0"/>
            <c:showPercent val="0"/>
            <c:showBubbleSize val="0"/>
            <c:showLeaderLines val="0"/>
          </c:dLbls>
          <c:cat>
            <c:strRef>
              <c:f>'DATA INPUT'!$S$7:$S$14</c:f>
              <c:strCache>
                <c:ptCount val="8"/>
                <c:pt idx="0">
                  <c:v>    12.1  Management &amp; Administration</c:v>
                </c:pt>
                <c:pt idx="1">
                  <c:v>    12.2  Target Systems</c:v>
                </c:pt>
                <c:pt idx="2">
                  <c:v>    12.3  Moderator and Reflector Systems</c:v>
                </c:pt>
                <c:pt idx="3">
                  <c:v>    12.4  Monolith Systems</c:v>
                </c:pt>
                <c:pt idx="4">
                  <c:v>    12.5  Fluid Systems</c:v>
                </c:pt>
                <c:pt idx="5">
                  <c:v>    12.6  Remote Handling Systems</c:v>
                </c:pt>
                <c:pt idx="6">
                  <c:v>    12.7  Controls</c:v>
                </c:pt>
                <c:pt idx="7">
                  <c:v>    12.8  Physics</c:v>
                </c:pt>
              </c:strCache>
            </c:strRef>
          </c:cat>
          <c:val>
            <c:numRef>
              <c:f>'DATA INPUT'!$V$7:$V$14</c:f>
              <c:numCache>
                <c:formatCode>#,##0.0</c:formatCode>
                <c:ptCount val="8"/>
                <c:pt idx="0">
                  <c:v>4.055299</c:v>
                </c:pt>
                <c:pt idx="1">
                  <c:v>20.365939</c:v>
                </c:pt>
                <c:pt idx="2">
                  <c:v>22.609264</c:v>
                </c:pt>
                <c:pt idx="3">
                  <c:v>34.920854</c:v>
                </c:pt>
                <c:pt idx="4">
                  <c:v>29.190446</c:v>
                </c:pt>
                <c:pt idx="5">
                  <c:v>29.339073</c:v>
                </c:pt>
                <c:pt idx="6">
                  <c:v>7.148361</c:v>
                </c:pt>
                <c:pt idx="7">
                  <c:v>3.500764</c:v>
                </c:pt>
              </c:numCache>
            </c:numRef>
          </c:val>
        </c:ser>
        <c:dLbls>
          <c:showLegendKey val="0"/>
          <c:showVal val="0"/>
          <c:showCatName val="0"/>
          <c:showSerName val="0"/>
          <c:showPercent val="0"/>
          <c:showBubbleSize val="0"/>
        </c:dLbls>
        <c:gapWidth val="150"/>
        <c:shape val="box"/>
        <c:axId val="-2018863000"/>
        <c:axId val="-2018557336"/>
        <c:axId val="0"/>
      </c:bar3DChart>
      <c:catAx>
        <c:axId val="-2018863000"/>
        <c:scaling>
          <c:orientation val="minMax"/>
        </c:scaling>
        <c:delete val="0"/>
        <c:axPos val="b"/>
        <c:numFmt formatCode="General" sourceLinked="1"/>
        <c:majorTickMark val="out"/>
        <c:minorTickMark val="none"/>
        <c:tickLblPos val="nextTo"/>
        <c:txPr>
          <a:bodyPr/>
          <a:lstStyle/>
          <a:p>
            <a:pPr>
              <a:defRPr sz="1400"/>
            </a:pPr>
            <a:endParaRPr lang="en-US"/>
          </a:p>
        </c:txPr>
        <c:crossAx val="-2018557336"/>
        <c:crosses val="autoZero"/>
        <c:auto val="1"/>
        <c:lblAlgn val="ctr"/>
        <c:lblOffset val="100"/>
        <c:noMultiLvlLbl val="0"/>
      </c:catAx>
      <c:valAx>
        <c:axId val="-2018557336"/>
        <c:scaling>
          <c:orientation val="minMax"/>
        </c:scaling>
        <c:delete val="0"/>
        <c:axPos val="l"/>
        <c:majorGridlines/>
        <c:title>
          <c:tx>
            <c:rich>
              <a:bodyPr rot="-5400000" vert="horz"/>
              <a:lstStyle/>
              <a:p>
                <a:pPr>
                  <a:defRPr sz="1400"/>
                </a:pPr>
                <a:r>
                  <a:rPr lang="en-US" sz="1400" dirty="0" smtClean="0"/>
                  <a:t>M-EUR</a:t>
                </a:r>
                <a:endParaRPr lang="en-US" sz="1400" dirty="0"/>
              </a:p>
            </c:rich>
          </c:tx>
          <c:layout>
            <c:manualLayout>
              <c:xMode val="edge"/>
              <c:yMode val="edge"/>
              <c:x val="0.149656238439994"/>
              <c:y val="0.291386666101427"/>
            </c:manualLayout>
          </c:layout>
          <c:overlay val="0"/>
        </c:title>
        <c:numFmt formatCode="#,##0.0" sourceLinked="1"/>
        <c:majorTickMark val="out"/>
        <c:minorTickMark val="none"/>
        <c:tickLblPos val="nextTo"/>
        <c:txPr>
          <a:bodyPr/>
          <a:lstStyle/>
          <a:p>
            <a:pPr>
              <a:defRPr sz="1400"/>
            </a:pPr>
            <a:endParaRPr lang="en-US"/>
          </a:p>
        </c:txPr>
        <c:crossAx val="-20188630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348414484603"/>
          <c:y val="0.0493780531494477"/>
          <c:w val="0.823181928922305"/>
          <c:h val="0.871634121559832"/>
        </c:manualLayout>
      </c:layout>
      <c:barChart>
        <c:barDir val="col"/>
        <c:grouping val="stacked"/>
        <c:varyColors val="0"/>
        <c:ser>
          <c:idx val="0"/>
          <c:order val="0"/>
          <c:tx>
            <c:strRef>
              <c:f>'DATA INPUT'!$F$2</c:f>
              <c:strCache>
                <c:ptCount val="1"/>
                <c:pt idx="0">
                  <c:v>Target</c:v>
                </c:pt>
              </c:strCache>
            </c:strRef>
          </c:tx>
          <c:invertIfNegative val="0"/>
          <c:dLbls>
            <c:dLbl>
              <c:idx val="0"/>
              <c:layout>
                <c:manualLayout>
                  <c:x val="0.0022062770552111"/>
                  <c:y val="-0.285183648191488"/>
                </c:manualLayout>
              </c:layout>
              <c:showLegendKey val="0"/>
              <c:showVal val="1"/>
              <c:showCatName val="0"/>
              <c:showSerName val="0"/>
              <c:showPercent val="0"/>
              <c:showBubbleSize val="0"/>
            </c:dLbl>
            <c:dLbl>
              <c:idx val="1"/>
              <c:layout>
                <c:manualLayout>
                  <c:x val="0.00147278263507001"/>
                  <c:y val="-0.426316764614749"/>
                </c:manualLayout>
              </c:layout>
              <c:showLegendKey val="0"/>
              <c:showVal val="1"/>
              <c:showCatName val="0"/>
              <c:showSerName val="0"/>
              <c:showPercent val="0"/>
              <c:showBubbleSize val="0"/>
            </c:dLbl>
            <c:dLbl>
              <c:idx val="2"/>
              <c:layout>
                <c:manualLayout>
                  <c:x val="-1.44844869696107E-7"/>
                  <c:y val="-0.250182202080258"/>
                </c:manualLayout>
              </c:layout>
              <c:showLegendKey val="0"/>
              <c:showVal val="1"/>
              <c:showCatName val="0"/>
              <c:showSerName val="0"/>
              <c:showPercent val="0"/>
              <c:showBubbleSize val="0"/>
            </c:dLbl>
            <c:dLbl>
              <c:idx val="3"/>
              <c:layout>
                <c:manualLayout>
                  <c:x val="0.0"/>
                  <c:y val="-0.205700098351433"/>
                </c:manualLayout>
              </c:layout>
              <c:showLegendKey val="0"/>
              <c:showVal val="1"/>
              <c:showCatName val="0"/>
              <c:showSerName val="0"/>
              <c:showPercent val="0"/>
              <c:showBubbleSize val="0"/>
            </c:dLbl>
            <c:dLbl>
              <c:idx val="4"/>
              <c:layout>
                <c:manualLayout>
                  <c:x val="-0.00147278263507001"/>
                  <c:y val="-0.285183648191488"/>
                </c:manualLayout>
              </c:layout>
              <c:showLegendKey val="0"/>
              <c:showVal val="1"/>
              <c:showCatName val="0"/>
              <c:showSerName val="0"/>
              <c:showPercent val="0"/>
              <c:showBubbleSize val="0"/>
            </c:dLbl>
            <c:dLbl>
              <c:idx val="5"/>
              <c:layout>
                <c:manualLayout>
                  <c:x val="-0.00441834790521004"/>
                  <c:y val="-0.143652404849253"/>
                </c:manualLayout>
              </c:layout>
              <c:showLegendKey val="0"/>
              <c:showVal val="1"/>
              <c:showCatName val="0"/>
              <c:showSerName val="0"/>
              <c:showPercent val="0"/>
              <c:showBubbleSize val="0"/>
            </c:dLbl>
            <c:dLbl>
              <c:idx val="10"/>
              <c:delete val="1"/>
            </c:dLbl>
            <c:dLbl>
              <c:idx val="11"/>
              <c:delete val="1"/>
            </c:dLbl>
            <c:dLbl>
              <c:idx val="12"/>
              <c:delete val="1"/>
            </c:dLbl>
            <c:dLbl>
              <c:idx val="13"/>
              <c:delete val="1"/>
            </c:dLbl>
            <c:dLbl>
              <c:idx val="14"/>
              <c:delete val="1"/>
            </c:dLbl>
            <c:spPr>
              <a:solidFill>
                <a:schemeClr val="bg1"/>
              </a:solidFill>
            </c:spPr>
            <c:txPr>
              <a:bodyPr/>
              <a:lstStyle/>
              <a:p>
                <a:pPr>
                  <a:defRPr sz="1600"/>
                </a:pPr>
                <a:endParaRPr lang="en-US"/>
              </a:p>
            </c:txPr>
            <c:showLegendKey val="0"/>
            <c:showVal val="1"/>
            <c:showCatName val="0"/>
            <c:showSerName val="0"/>
            <c:showPercent val="0"/>
            <c:showBubbleSize val="0"/>
            <c:showLeaderLines val="0"/>
          </c:dLbls>
          <c:cat>
            <c:numRef>
              <c:f>'DATA INPUT'!$D$63:$I$63</c:f>
              <c:numCache>
                <c:formatCode>General</c:formatCode>
                <c:ptCount val="6"/>
                <c:pt idx="0">
                  <c:v>2014.0</c:v>
                </c:pt>
                <c:pt idx="1">
                  <c:v>2015.0</c:v>
                </c:pt>
                <c:pt idx="2">
                  <c:v>2016.0</c:v>
                </c:pt>
                <c:pt idx="3">
                  <c:v>2017.0</c:v>
                </c:pt>
                <c:pt idx="4">
                  <c:v>2018.0</c:v>
                </c:pt>
                <c:pt idx="5">
                  <c:v>2019.0</c:v>
                </c:pt>
              </c:numCache>
            </c:numRef>
          </c:cat>
          <c:val>
            <c:numRef>
              <c:f>'DATA INPUT'!$D$69:$I$69</c:f>
              <c:numCache>
                <c:formatCode>#,##0</c:formatCode>
                <c:ptCount val="6"/>
                <c:pt idx="0">
                  <c:v>57.20595</c:v>
                </c:pt>
                <c:pt idx="1">
                  <c:v>90.94643333333334</c:v>
                </c:pt>
                <c:pt idx="2">
                  <c:v>49.4699611111111</c:v>
                </c:pt>
                <c:pt idx="3">
                  <c:v>39.85341111111109</c:v>
                </c:pt>
                <c:pt idx="4">
                  <c:v>57.95086111111099</c:v>
                </c:pt>
                <c:pt idx="5">
                  <c:v>24.26359999999998</c:v>
                </c:pt>
              </c:numCache>
            </c:numRef>
          </c:val>
        </c:ser>
        <c:dLbls>
          <c:showLegendKey val="0"/>
          <c:showVal val="0"/>
          <c:showCatName val="0"/>
          <c:showSerName val="0"/>
          <c:showPercent val="0"/>
          <c:showBubbleSize val="0"/>
        </c:dLbls>
        <c:gapWidth val="150"/>
        <c:overlap val="100"/>
        <c:axId val="-2020692904"/>
        <c:axId val="-2019090648"/>
      </c:barChart>
      <c:catAx>
        <c:axId val="-2020692904"/>
        <c:scaling>
          <c:orientation val="minMax"/>
        </c:scaling>
        <c:delete val="0"/>
        <c:axPos val="b"/>
        <c:numFmt formatCode="General" sourceLinked="1"/>
        <c:majorTickMark val="out"/>
        <c:minorTickMark val="none"/>
        <c:tickLblPos val="nextTo"/>
        <c:txPr>
          <a:bodyPr/>
          <a:lstStyle/>
          <a:p>
            <a:pPr>
              <a:defRPr sz="1600"/>
            </a:pPr>
            <a:endParaRPr lang="en-US"/>
          </a:p>
        </c:txPr>
        <c:crossAx val="-2019090648"/>
        <c:crosses val="autoZero"/>
        <c:auto val="1"/>
        <c:lblAlgn val="ctr"/>
        <c:lblOffset val="100"/>
        <c:noMultiLvlLbl val="0"/>
      </c:catAx>
      <c:valAx>
        <c:axId val="-2019090648"/>
        <c:scaling>
          <c:orientation val="minMax"/>
        </c:scaling>
        <c:delete val="0"/>
        <c:axPos val="l"/>
        <c:majorGridlines/>
        <c:title>
          <c:tx>
            <c:rich>
              <a:bodyPr rot="0" vert="horz"/>
              <a:lstStyle/>
              <a:p>
                <a:pPr>
                  <a:defRPr sz="1800"/>
                </a:pPr>
                <a:r>
                  <a:rPr lang="en-US" sz="1800"/>
                  <a:t>FTE</a:t>
                </a:r>
              </a:p>
            </c:rich>
          </c:tx>
          <c:layout>
            <c:manualLayout>
              <c:xMode val="edge"/>
              <c:yMode val="edge"/>
              <c:x val="0.00432529074377084"/>
              <c:y val="0.344770175433724"/>
            </c:manualLayout>
          </c:layout>
          <c:overlay val="0"/>
        </c:title>
        <c:numFmt formatCode="#,##0" sourceLinked="1"/>
        <c:majorTickMark val="out"/>
        <c:minorTickMark val="none"/>
        <c:tickLblPos val="nextTo"/>
        <c:txPr>
          <a:bodyPr/>
          <a:lstStyle/>
          <a:p>
            <a:pPr>
              <a:defRPr sz="1600"/>
            </a:pPr>
            <a:endParaRPr lang="en-US"/>
          </a:p>
        </c:txPr>
        <c:crossAx val="-2020692904"/>
        <c:crosses val="autoZero"/>
        <c:crossBetween val="between"/>
      </c:valAx>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01061F-CEA4-294D-B29E-E44CD993263F}"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3335903C-88CB-8E40-B767-A8273254EF24}">
      <dgm:prSet phldrT="[Text]" custT="1"/>
      <dgm:spPr/>
      <dgm:t>
        <a:bodyPr/>
        <a:lstStyle/>
        <a:p>
          <a:pPr>
            <a:spcAft>
              <a:spcPct val="35000"/>
            </a:spcAft>
          </a:pPr>
          <a:r>
            <a:rPr lang="en-US" sz="1400" dirty="0" smtClean="0"/>
            <a:t>TARGET DIVISION</a:t>
          </a:r>
        </a:p>
        <a:p>
          <a:pPr>
            <a:spcAft>
              <a:spcPts val="0"/>
            </a:spcAft>
          </a:pPr>
          <a:r>
            <a:rPr lang="en-US" sz="900" dirty="0" smtClean="0"/>
            <a:t>J. Haines</a:t>
          </a:r>
        </a:p>
        <a:p>
          <a:pPr>
            <a:spcAft>
              <a:spcPts val="0"/>
            </a:spcAft>
          </a:pPr>
          <a:r>
            <a:rPr lang="en-US" sz="900" dirty="0" smtClean="0"/>
            <a:t>HEAD OF DIVISION</a:t>
          </a:r>
        </a:p>
        <a:p>
          <a:pPr>
            <a:spcAft>
              <a:spcPts val="0"/>
            </a:spcAft>
          </a:pPr>
          <a:endParaRPr lang="en-US" sz="900" dirty="0" smtClean="0"/>
        </a:p>
        <a:p>
          <a:pPr>
            <a:spcAft>
              <a:spcPts val="0"/>
            </a:spcAft>
          </a:pPr>
          <a:r>
            <a:rPr lang="en-US" sz="900" dirty="0" smtClean="0"/>
            <a:t>E. Pitcher</a:t>
          </a:r>
        </a:p>
        <a:p>
          <a:pPr>
            <a:spcAft>
              <a:spcPts val="0"/>
            </a:spcAft>
          </a:pPr>
          <a:r>
            <a:rPr lang="en-US" sz="900" dirty="0" smtClean="0"/>
            <a:t>DEPUTY HEAD OF DIVISION</a:t>
          </a:r>
        </a:p>
        <a:p>
          <a:pPr>
            <a:spcAft>
              <a:spcPts val="0"/>
            </a:spcAft>
          </a:pPr>
          <a:endParaRPr lang="en-US" sz="900" dirty="0" smtClean="0"/>
        </a:p>
        <a:p>
          <a:pPr>
            <a:spcAft>
              <a:spcPts val="0"/>
            </a:spcAft>
          </a:pPr>
          <a:r>
            <a:rPr lang="en-US" sz="900" dirty="0" smtClean="0"/>
            <a:t>F. </a:t>
          </a:r>
          <a:r>
            <a:rPr lang="en-US" sz="900" dirty="0" err="1" smtClean="0"/>
            <a:t>Plewinski</a:t>
          </a:r>
          <a:endParaRPr lang="en-US" sz="900" dirty="0" smtClean="0"/>
        </a:p>
        <a:p>
          <a:pPr>
            <a:spcAft>
              <a:spcPts val="0"/>
            </a:spcAft>
          </a:pPr>
          <a:endParaRPr lang="en-US" sz="900" dirty="0" smtClean="0"/>
        </a:p>
        <a:p>
          <a:pPr>
            <a:spcAft>
              <a:spcPts val="0"/>
            </a:spcAft>
          </a:pPr>
          <a:r>
            <a:rPr lang="en-US" sz="900" dirty="0" smtClean="0"/>
            <a:t>C. </a:t>
          </a:r>
          <a:r>
            <a:rPr lang="en-US" sz="900" dirty="0" err="1" smtClean="0"/>
            <a:t>Blixt</a:t>
          </a:r>
          <a:endParaRPr lang="en-US" sz="900" dirty="0" smtClean="0"/>
        </a:p>
        <a:p>
          <a:pPr>
            <a:spcAft>
              <a:spcPts val="0"/>
            </a:spcAft>
          </a:pPr>
          <a:r>
            <a:rPr lang="en-US" sz="900" dirty="0" smtClean="0"/>
            <a:t>Administrative Assistant</a:t>
          </a:r>
        </a:p>
      </dgm:t>
    </dgm:pt>
    <dgm:pt modelId="{3E5E62D2-4D03-FC4C-81ED-9B5B572E81E7}" type="parTrans" cxnId="{A425558D-5FE5-7F49-951A-38153E7A6369}">
      <dgm:prSet/>
      <dgm:spPr/>
      <dgm:t>
        <a:bodyPr/>
        <a:lstStyle/>
        <a:p>
          <a:endParaRPr lang="en-US"/>
        </a:p>
      </dgm:t>
    </dgm:pt>
    <dgm:pt modelId="{1328CE5A-1877-A348-9DCB-695B3BD898E3}" type="sibTrans" cxnId="{A425558D-5FE5-7F49-951A-38153E7A6369}">
      <dgm:prSet/>
      <dgm:spPr/>
      <dgm:t>
        <a:bodyPr/>
        <a:lstStyle/>
        <a:p>
          <a:endParaRPr lang="en-US"/>
        </a:p>
      </dgm:t>
    </dgm:pt>
    <dgm:pt modelId="{428EB266-64E7-5A4A-BC4A-37865C31E87A}">
      <dgm:prSet phldrT="[Text]" custT="1"/>
      <dgm:spPr/>
      <dgm:t>
        <a:bodyPr/>
        <a:lstStyle/>
        <a:p>
          <a:pPr>
            <a:spcAft>
              <a:spcPct val="35000"/>
            </a:spcAft>
          </a:pPr>
          <a:r>
            <a:rPr lang="en-US" sz="1400" dirty="0" smtClean="0"/>
            <a:t>NEUTRONICS</a:t>
          </a:r>
        </a:p>
        <a:p>
          <a:pPr>
            <a:spcAft>
              <a:spcPts val="0"/>
            </a:spcAft>
          </a:pPr>
          <a:r>
            <a:rPr lang="en-US" sz="900" dirty="0" smtClean="0"/>
            <a:t>L. </a:t>
          </a:r>
          <a:r>
            <a:rPr lang="en-US" sz="900" dirty="0" err="1" smtClean="0"/>
            <a:t>Zanini</a:t>
          </a:r>
          <a:endParaRPr lang="en-US" sz="900" dirty="0" smtClean="0"/>
        </a:p>
        <a:p>
          <a:pPr>
            <a:spcAft>
              <a:spcPts val="0"/>
            </a:spcAft>
          </a:pPr>
          <a:r>
            <a:rPr lang="en-US" sz="900" dirty="0" smtClean="0"/>
            <a:t>GROUP LEADER</a:t>
          </a:r>
        </a:p>
      </dgm:t>
    </dgm:pt>
    <dgm:pt modelId="{DB963B3F-7EB3-CE47-A080-4AC6C7DD6EF8}" type="parTrans" cxnId="{9104F313-4AD2-E24C-9483-686E9425A1BB}">
      <dgm:prSet/>
      <dgm:spPr/>
      <dgm:t>
        <a:bodyPr/>
        <a:lstStyle/>
        <a:p>
          <a:endParaRPr lang="en-US"/>
        </a:p>
      </dgm:t>
    </dgm:pt>
    <dgm:pt modelId="{D3138E9A-AC44-9744-BEC5-B5B87C881551}" type="sibTrans" cxnId="{9104F313-4AD2-E24C-9483-686E9425A1BB}">
      <dgm:prSet/>
      <dgm:spPr/>
      <dgm:t>
        <a:bodyPr/>
        <a:lstStyle/>
        <a:p>
          <a:endParaRPr lang="en-US"/>
        </a:p>
      </dgm:t>
    </dgm:pt>
    <dgm:pt modelId="{B0C88B34-4703-3440-BEDE-A24DEF94295E}">
      <dgm:prSet phldrT="[Text]" custT="1"/>
      <dgm:spPr/>
      <dgm:t>
        <a:bodyPr/>
        <a:lstStyle/>
        <a:p>
          <a:pPr>
            <a:spcAft>
              <a:spcPts val="0"/>
            </a:spcAft>
          </a:pPr>
          <a:r>
            <a:rPr lang="en-US" sz="1400" dirty="0" smtClean="0"/>
            <a:t>TARGET PHYSICS</a:t>
          </a:r>
        </a:p>
        <a:p>
          <a:pPr>
            <a:spcAft>
              <a:spcPts val="0"/>
            </a:spcAft>
          </a:pPr>
          <a:endParaRPr lang="en-US" sz="900" dirty="0" smtClean="0"/>
        </a:p>
        <a:p>
          <a:pPr>
            <a:spcAft>
              <a:spcPts val="0"/>
            </a:spcAft>
          </a:pPr>
          <a:r>
            <a:rPr lang="en-US" sz="900" dirty="0" smtClean="0"/>
            <a:t>G. </a:t>
          </a:r>
          <a:r>
            <a:rPr lang="en-US" sz="900" dirty="0" err="1" smtClean="0"/>
            <a:t>Muhrer</a:t>
          </a:r>
          <a:endParaRPr lang="en-US" sz="900" dirty="0" smtClean="0"/>
        </a:p>
        <a:p>
          <a:pPr>
            <a:spcAft>
              <a:spcPts val="0"/>
            </a:spcAft>
          </a:pPr>
          <a:r>
            <a:rPr lang="en-US" sz="900" dirty="0" smtClean="0"/>
            <a:t>GROUP LEADER</a:t>
          </a:r>
          <a:endParaRPr lang="en-US" sz="900" dirty="0"/>
        </a:p>
      </dgm:t>
    </dgm:pt>
    <dgm:pt modelId="{A55C381F-D8B1-4744-BC45-D2C680B422A2}" type="parTrans" cxnId="{792EA90E-94D4-4F4C-B75D-CD4DA20BCBE3}">
      <dgm:prSet/>
      <dgm:spPr/>
      <dgm:t>
        <a:bodyPr/>
        <a:lstStyle/>
        <a:p>
          <a:endParaRPr lang="en-US"/>
        </a:p>
      </dgm:t>
    </dgm:pt>
    <dgm:pt modelId="{65AF65FA-0930-974E-8FC6-EC164D330460}" type="sibTrans" cxnId="{792EA90E-94D4-4F4C-B75D-CD4DA20BCBE3}">
      <dgm:prSet/>
      <dgm:spPr/>
      <dgm:t>
        <a:bodyPr/>
        <a:lstStyle/>
        <a:p>
          <a:endParaRPr lang="en-US"/>
        </a:p>
      </dgm:t>
    </dgm:pt>
    <dgm:pt modelId="{C65E50C3-487E-DB4A-B4AB-595DDF62325E}">
      <dgm:prSet phldrT="[Text]" custT="1"/>
      <dgm:spPr/>
      <dgm:t>
        <a:bodyPr/>
        <a:lstStyle/>
        <a:p>
          <a:pPr>
            <a:spcAft>
              <a:spcPts val="0"/>
            </a:spcAft>
          </a:pPr>
          <a:r>
            <a:rPr lang="en-US" sz="1400" dirty="0" smtClean="0"/>
            <a:t>FLUID SYSTEMS</a:t>
          </a:r>
        </a:p>
        <a:p>
          <a:pPr>
            <a:spcAft>
              <a:spcPts val="0"/>
            </a:spcAft>
          </a:pPr>
          <a:endParaRPr lang="en-US" sz="900" dirty="0" smtClean="0"/>
        </a:p>
        <a:p>
          <a:pPr>
            <a:spcAft>
              <a:spcPts val="0"/>
            </a:spcAft>
          </a:pPr>
          <a:r>
            <a:rPr lang="en-US" sz="900" dirty="0" smtClean="0"/>
            <a:t>J. Haines (A)</a:t>
          </a:r>
        </a:p>
        <a:p>
          <a:pPr>
            <a:spcAft>
              <a:spcPts val="0"/>
            </a:spcAft>
          </a:pPr>
          <a:r>
            <a:rPr lang="en-US" sz="900" dirty="0" smtClean="0"/>
            <a:t>GROUP LEADER</a:t>
          </a:r>
        </a:p>
      </dgm:t>
    </dgm:pt>
    <dgm:pt modelId="{3CC0FC4E-CC4D-BF4E-A2FA-3C9926E38FD9}" type="parTrans" cxnId="{403C6DEB-4957-F24C-8FED-C2CA8E659379}">
      <dgm:prSet/>
      <dgm:spPr/>
      <dgm:t>
        <a:bodyPr/>
        <a:lstStyle/>
        <a:p>
          <a:endParaRPr lang="en-US"/>
        </a:p>
      </dgm:t>
    </dgm:pt>
    <dgm:pt modelId="{E092DAF8-AB8A-444B-8D34-220E13F49DD1}" type="sibTrans" cxnId="{403C6DEB-4957-F24C-8FED-C2CA8E659379}">
      <dgm:prSet/>
      <dgm:spPr/>
      <dgm:t>
        <a:bodyPr/>
        <a:lstStyle/>
        <a:p>
          <a:endParaRPr lang="en-US"/>
        </a:p>
      </dgm:t>
    </dgm:pt>
    <dgm:pt modelId="{6373E65D-BA71-F644-8CCF-7F271A941A10}">
      <dgm:prSet custT="1"/>
      <dgm:spPr/>
      <dgm:t>
        <a:bodyPr/>
        <a:lstStyle/>
        <a:p>
          <a:pPr>
            <a:spcAft>
              <a:spcPts val="0"/>
            </a:spcAft>
          </a:pPr>
          <a:r>
            <a:rPr lang="en-US" sz="1400" dirty="0" smtClean="0"/>
            <a:t>MONOLITH &amp; HANDLING</a:t>
          </a:r>
        </a:p>
        <a:p>
          <a:pPr>
            <a:spcAft>
              <a:spcPts val="0"/>
            </a:spcAft>
          </a:pPr>
          <a:endParaRPr lang="en-US" sz="900" dirty="0" smtClean="0"/>
        </a:p>
        <a:p>
          <a:pPr>
            <a:spcAft>
              <a:spcPts val="0"/>
            </a:spcAft>
          </a:pPr>
          <a:r>
            <a:rPr lang="en-US" sz="900" dirty="0" smtClean="0"/>
            <a:t>R. </a:t>
          </a:r>
          <a:r>
            <a:rPr lang="en-US" sz="900" dirty="0" err="1" smtClean="0"/>
            <a:t>Linander</a:t>
          </a:r>
          <a:endParaRPr lang="en-US" sz="900" dirty="0" smtClean="0"/>
        </a:p>
        <a:p>
          <a:pPr>
            <a:spcAft>
              <a:spcPts val="0"/>
            </a:spcAft>
          </a:pPr>
          <a:r>
            <a:rPr lang="en-US" sz="900" dirty="0" smtClean="0"/>
            <a:t>GROUP LEADER</a:t>
          </a:r>
        </a:p>
      </dgm:t>
    </dgm:pt>
    <dgm:pt modelId="{2DFF319F-FE9E-484A-8080-47D90C25D9EE}" type="parTrans" cxnId="{E3330A4D-12B0-4E4D-ABF6-0CB2763E5FE0}">
      <dgm:prSet/>
      <dgm:spPr/>
      <dgm:t>
        <a:bodyPr/>
        <a:lstStyle/>
        <a:p>
          <a:endParaRPr lang="en-US"/>
        </a:p>
      </dgm:t>
    </dgm:pt>
    <dgm:pt modelId="{192F0F21-7064-954E-BC5F-A47E1AC7B29E}" type="sibTrans" cxnId="{E3330A4D-12B0-4E4D-ABF6-0CB2763E5FE0}">
      <dgm:prSet/>
      <dgm:spPr/>
      <dgm:t>
        <a:bodyPr/>
        <a:lstStyle/>
        <a:p>
          <a:endParaRPr lang="en-US"/>
        </a:p>
      </dgm:t>
    </dgm:pt>
    <dgm:pt modelId="{CBF0E097-4C8C-E84D-AA4E-72BB6837520C}">
      <dgm:prSet custT="1"/>
      <dgm:spPr/>
      <dgm:t>
        <a:bodyPr/>
        <a:lstStyle/>
        <a:p>
          <a:pPr>
            <a:spcAft>
              <a:spcPts val="0"/>
            </a:spcAft>
          </a:pPr>
          <a:r>
            <a:rPr lang="en-US" sz="1400" dirty="0" smtClean="0"/>
            <a:t>TARGET CONTROLS</a:t>
          </a:r>
        </a:p>
        <a:p>
          <a:pPr>
            <a:spcAft>
              <a:spcPts val="0"/>
            </a:spcAft>
          </a:pPr>
          <a:endParaRPr lang="en-US" sz="900" dirty="0" smtClean="0"/>
        </a:p>
        <a:p>
          <a:pPr>
            <a:spcAft>
              <a:spcPts val="0"/>
            </a:spcAft>
          </a:pPr>
          <a:r>
            <a:rPr lang="en-US" sz="900" dirty="0" smtClean="0"/>
            <a:t>L. Coney</a:t>
          </a:r>
        </a:p>
        <a:p>
          <a:pPr>
            <a:spcAft>
              <a:spcPts val="0"/>
            </a:spcAft>
          </a:pPr>
          <a:r>
            <a:rPr lang="en-US" sz="900" dirty="0" smtClean="0"/>
            <a:t>GROUP LEADER</a:t>
          </a:r>
        </a:p>
      </dgm:t>
    </dgm:pt>
    <dgm:pt modelId="{0A1CD17D-0F7C-EB47-8C3D-B6E59DF50A43}" type="parTrans" cxnId="{7988EA62-AE01-8F4B-AA34-7B97FAC2B766}">
      <dgm:prSet/>
      <dgm:spPr/>
      <dgm:t>
        <a:bodyPr/>
        <a:lstStyle/>
        <a:p>
          <a:endParaRPr lang="en-US"/>
        </a:p>
      </dgm:t>
    </dgm:pt>
    <dgm:pt modelId="{477711F1-69E0-FC40-AF0C-2BB512DF774E}" type="sibTrans" cxnId="{7988EA62-AE01-8F4B-AA34-7B97FAC2B766}">
      <dgm:prSet/>
      <dgm:spPr/>
      <dgm:t>
        <a:bodyPr/>
        <a:lstStyle/>
        <a:p>
          <a:endParaRPr lang="en-US"/>
        </a:p>
      </dgm:t>
    </dgm:pt>
    <dgm:pt modelId="{D1042358-B17F-3444-8E10-0A83BB20CF58}">
      <dgm:prSet custT="1"/>
      <dgm:spPr/>
      <dgm:t>
        <a:bodyPr/>
        <a:lstStyle/>
        <a:p>
          <a:pPr>
            <a:spcAft>
              <a:spcPts val="0"/>
            </a:spcAft>
          </a:pPr>
          <a:r>
            <a:rPr lang="en-US" sz="1400" dirty="0" smtClean="0"/>
            <a:t>MATERIALS</a:t>
          </a:r>
        </a:p>
        <a:p>
          <a:pPr>
            <a:spcAft>
              <a:spcPts val="0"/>
            </a:spcAft>
          </a:pPr>
          <a:endParaRPr lang="en-US" sz="900" dirty="0" smtClean="0"/>
        </a:p>
        <a:p>
          <a:pPr>
            <a:spcAft>
              <a:spcPts val="0"/>
            </a:spcAft>
          </a:pPr>
          <a:r>
            <a:rPr lang="en-US" sz="900" dirty="0" smtClean="0"/>
            <a:t>Y. J. Lee </a:t>
          </a:r>
        </a:p>
        <a:p>
          <a:pPr>
            <a:spcAft>
              <a:spcPts val="0"/>
            </a:spcAft>
          </a:pPr>
          <a:r>
            <a:rPr lang="en-US" sz="900" dirty="0" smtClean="0"/>
            <a:t>GROUP LEADER</a:t>
          </a:r>
        </a:p>
      </dgm:t>
    </dgm:pt>
    <dgm:pt modelId="{037705F7-3E2A-7840-BA5D-968145505A69}" type="parTrans" cxnId="{75E74A87-53A3-6E47-A649-7FF26D65BD5A}">
      <dgm:prSet/>
      <dgm:spPr/>
      <dgm:t>
        <a:bodyPr/>
        <a:lstStyle/>
        <a:p>
          <a:endParaRPr lang="en-US"/>
        </a:p>
      </dgm:t>
    </dgm:pt>
    <dgm:pt modelId="{5C7F6531-56CF-A641-8F3B-C02CA0AB3EE3}" type="sibTrans" cxnId="{75E74A87-53A3-6E47-A649-7FF26D65BD5A}">
      <dgm:prSet/>
      <dgm:spPr/>
      <dgm:t>
        <a:bodyPr/>
        <a:lstStyle/>
        <a:p>
          <a:endParaRPr lang="en-US"/>
        </a:p>
      </dgm:t>
    </dgm:pt>
    <dgm:pt modelId="{E69E48ED-59F9-C741-AB1B-E98DA9237C2B}" type="pres">
      <dgm:prSet presAssocID="{5401061F-CEA4-294D-B29E-E44CD993263F}" presName="hierChild1" presStyleCnt="0">
        <dgm:presLayoutVars>
          <dgm:orgChart val="1"/>
          <dgm:chPref val="1"/>
          <dgm:dir/>
          <dgm:animOne val="branch"/>
          <dgm:animLvl val="lvl"/>
          <dgm:resizeHandles/>
        </dgm:presLayoutVars>
      </dgm:prSet>
      <dgm:spPr/>
      <dgm:t>
        <a:bodyPr/>
        <a:lstStyle/>
        <a:p>
          <a:endParaRPr lang="en-US"/>
        </a:p>
      </dgm:t>
    </dgm:pt>
    <dgm:pt modelId="{DD009F0C-CBC9-DA49-A453-91CBA42D9697}" type="pres">
      <dgm:prSet presAssocID="{3335903C-88CB-8E40-B767-A8273254EF24}" presName="hierRoot1" presStyleCnt="0">
        <dgm:presLayoutVars>
          <dgm:hierBranch val="init"/>
        </dgm:presLayoutVars>
      </dgm:prSet>
      <dgm:spPr/>
    </dgm:pt>
    <dgm:pt modelId="{3AB738D9-CEB2-6644-ACCE-89A8AE9AB7D9}" type="pres">
      <dgm:prSet presAssocID="{3335903C-88CB-8E40-B767-A8273254EF24}" presName="rootComposite1" presStyleCnt="0"/>
      <dgm:spPr/>
    </dgm:pt>
    <dgm:pt modelId="{00DF15C9-59F5-1E45-BDDF-72B417A98BE4}" type="pres">
      <dgm:prSet presAssocID="{3335903C-88CB-8E40-B767-A8273254EF24}" presName="rootText1" presStyleLbl="node0" presStyleIdx="0" presStyleCnt="1" custScaleX="175252" custScaleY="273961" custLinFactNeighborX="-3869" custLinFactNeighborY="18813">
        <dgm:presLayoutVars>
          <dgm:chPref val="3"/>
        </dgm:presLayoutVars>
      </dgm:prSet>
      <dgm:spPr/>
      <dgm:t>
        <a:bodyPr/>
        <a:lstStyle/>
        <a:p>
          <a:endParaRPr lang="en-US"/>
        </a:p>
      </dgm:t>
    </dgm:pt>
    <dgm:pt modelId="{CE092798-CAE4-F142-AAFE-14C81C2E910B}" type="pres">
      <dgm:prSet presAssocID="{3335903C-88CB-8E40-B767-A8273254EF24}" presName="rootConnector1" presStyleLbl="node1" presStyleIdx="0" presStyleCnt="0"/>
      <dgm:spPr/>
      <dgm:t>
        <a:bodyPr/>
        <a:lstStyle/>
        <a:p>
          <a:endParaRPr lang="en-US"/>
        </a:p>
      </dgm:t>
    </dgm:pt>
    <dgm:pt modelId="{74F0C0B4-A5A5-504C-B4E2-228738F71DAF}" type="pres">
      <dgm:prSet presAssocID="{3335903C-88CB-8E40-B767-A8273254EF24}" presName="hierChild2" presStyleCnt="0"/>
      <dgm:spPr/>
    </dgm:pt>
    <dgm:pt modelId="{E4484E9D-9B37-8744-9C29-7AA38E2E1AC9}" type="pres">
      <dgm:prSet presAssocID="{DB963B3F-7EB3-CE47-A080-4AC6C7DD6EF8}" presName="Name37" presStyleLbl="parChTrans1D2" presStyleIdx="0" presStyleCnt="6"/>
      <dgm:spPr/>
      <dgm:t>
        <a:bodyPr/>
        <a:lstStyle/>
        <a:p>
          <a:endParaRPr lang="en-US"/>
        </a:p>
      </dgm:t>
    </dgm:pt>
    <dgm:pt modelId="{A5D538F7-9935-604F-BAF5-42F95E2C7077}" type="pres">
      <dgm:prSet presAssocID="{428EB266-64E7-5A4A-BC4A-37865C31E87A}" presName="hierRoot2" presStyleCnt="0">
        <dgm:presLayoutVars>
          <dgm:hierBranch val="init"/>
        </dgm:presLayoutVars>
      </dgm:prSet>
      <dgm:spPr/>
    </dgm:pt>
    <dgm:pt modelId="{AFEDC007-6B6C-584D-9064-4FF2BD49DAD6}" type="pres">
      <dgm:prSet presAssocID="{428EB266-64E7-5A4A-BC4A-37865C31E87A}" presName="rootComposite" presStyleCnt="0"/>
      <dgm:spPr/>
    </dgm:pt>
    <dgm:pt modelId="{1C3ED8F7-6C0F-C540-8CBA-5C75BB5391C9}" type="pres">
      <dgm:prSet presAssocID="{428EB266-64E7-5A4A-BC4A-37865C31E87A}" presName="rootText" presStyleLbl="node2" presStyleIdx="0" presStyleCnt="6" custScaleY="179548" custLinFactX="200000" custLinFactNeighborX="277155" custLinFactNeighborY="26825">
        <dgm:presLayoutVars>
          <dgm:chPref val="3"/>
        </dgm:presLayoutVars>
      </dgm:prSet>
      <dgm:spPr/>
      <dgm:t>
        <a:bodyPr/>
        <a:lstStyle/>
        <a:p>
          <a:endParaRPr lang="en-US"/>
        </a:p>
      </dgm:t>
    </dgm:pt>
    <dgm:pt modelId="{AAE451FD-172C-2B43-B17F-23338B2F2D82}" type="pres">
      <dgm:prSet presAssocID="{428EB266-64E7-5A4A-BC4A-37865C31E87A}" presName="rootConnector" presStyleLbl="node2" presStyleIdx="0" presStyleCnt="6"/>
      <dgm:spPr/>
      <dgm:t>
        <a:bodyPr/>
        <a:lstStyle/>
        <a:p>
          <a:endParaRPr lang="en-US"/>
        </a:p>
      </dgm:t>
    </dgm:pt>
    <dgm:pt modelId="{8EE89FF9-ABAA-8947-AAAB-DC358F4527AB}" type="pres">
      <dgm:prSet presAssocID="{428EB266-64E7-5A4A-BC4A-37865C31E87A}" presName="hierChild4" presStyleCnt="0"/>
      <dgm:spPr/>
    </dgm:pt>
    <dgm:pt modelId="{9650FF2B-8C4D-574E-BED3-4FC9C27A0D37}" type="pres">
      <dgm:prSet presAssocID="{428EB266-64E7-5A4A-BC4A-37865C31E87A}" presName="hierChild5" presStyleCnt="0"/>
      <dgm:spPr/>
    </dgm:pt>
    <dgm:pt modelId="{86295C1C-EC58-CC41-B126-271EEAD27D74}" type="pres">
      <dgm:prSet presAssocID="{A55C381F-D8B1-4744-BC45-D2C680B422A2}" presName="Name37" presStyleLbl="parChTrans1D2" presStyleIdx="1" presStyleCnt="6"/>
      <dgm:spPr/>
      <dgm:t>
        <a:bodyPr/>
        <a:lstStyle/>
        <a:p>
          <a:endParaRPr lang="en-US"/>
        </a:p>
      </dgm:t>
    </dgm:pt>
    <dgm:pt modelId="{A1DF8FBC-48EF-034A-A7F5-C860968F7D0D}" type="pres">
      <dgm:prSet presAssocID="{B0C88B34-4703-3440-BEDE-A24DEF94295E}" presName="hierRoot2" presStyleCnt="0">
        <dgm:presLayoutVars>
          <dgm:hierBranch val="init"/>
        </dgm:presLayoutVars>
      </dgm:prSet>
      <dgm:spPr/>
    </dgm:pt>
    <dgm:pt modelId="{84777CD7-B891-774A-AF97-54429C782020}" type="pres">
      <dgm:prSet presAssocID="{B0C88B34-4703-3440-BEDE-A24DEF94295E}" presName="rootComposite" presStyleCnt="0"/>
      <dgm:spPr/>
    </dgm:pt>
    <dgm:pt modelId="{81C225FE-5317-7345-AD77-4E197EB3AE8B}" type="pres">
      <dgm:prSet presAssocID="{B0C88B34-4703-3440-BEDE-A24DEF94295E}" presName="rootText" presStyleLbl="node2" presStyleIdx="1" presStyleCnt="6" custScaleX="100858" custScaleY="179548" custLinFactX="100000" custLinFactNeighborX="135703" custLinFactNeighborY="26825">
        <dgm:presLayoutVars>
          <dgm:chPref val="3"/>
        </dgm:presLayoutVars>
      </dgm:prSet>
      <dgm:spPr/>
      <dgm:t>
        <a:bodyPr/>
        <a:lstStyle/>
        <a:p>
          <a:endParaRPr lang="en-US"/>
        </a:p>
      </dgm:t>
    </dgm:pt>
    <dgm:pt modelId="{E7733F6A-E186-EB4F-8987-B7ACB872B4DD}" type="pres">
      <dgm:prSet presAssocID="{B0C88B34-4703-3440-BEDE-A24DEF94295E}" presName="rootConnector" presStyleLbl="node2" presStyleIdx="1" presStyleCnt="6"/>
      <dgm:spPr/>
      <dgm:t>
        <a:bodyPr/>
        <a:lstStyle/>
        <a:p>
          <a:endParaRPr lang="en-US"/>
        </a:p>
      </dgm:t>
    </dgm:pt>
    <dgm:pt modelId="{8D756175-38D3-EB4B-B6E2-40BD42006E5A}" type="pres">
      <dgm:prSet presAssocID="{B0C88B34-4703-3440-BEDE-A24DEF94295E}" presName="hierChild4" presStyleCnt="0"/>
      <dgm:spPr/>
    </dgm:pt>
    <dgm:pt modelId="{81B52A90-1ED4-A446-A418-707B0AFDB98F}" type="pres">
      <dgm:prSet presAssocID="{B0C88B34-4703-3440-BEDE-A24DEF94295E}" presName="hierChild5" presStyleCnt="0"/>
      <dgm:spPr/>
    </dgm:pt>
    <dgm:pt modelId="{04B3406B-3AE8-8342-BDC5-3E4A8E3E3D1D}" type="pres">
      <dgm:prSet presAssocID="{3CC0FC4E-CC4D-BF4E-A2FA-3C9926E38FD9}" presName="Name37" presStyleLbl="parChTrans1D2" presStyleIdx="2" presStyleCnt="6"/>
      <dgm:spPr/>
      <dgm:t>
        <a:bodyPr/>
        <a:lstStyle/>
        <a:p>
          <a:endParaRPr lang="en-US"/>
        </a:p>
      </dgm:t>
    </dgm:pt>
    <dgm:pt modelId="{67EEB6EA-1C29-854E-8058-AAC30271069C}" type="pres">
      <dgm:prSet presAssocID="{C65E50C3-487E-DB4A-B4AB-595DDF62325E}" presName="hierRoot2" presStyleCnt="0">
        <dgm:presLayoutVars>
          <dgm:hierBranch val="init"/>
        </dgm:presLayoutVars>
      </dgm:prSet>
      <dgm:spPr/>
    </dgm:pt>
    <dgm:pt modelId="{63507A6C-0AA1-4E48-BC53-E7B871132D73}" type="pres">
      <dgm:prSet presAssocID="{C65E50C3-487E-DB4A-B4AB-595DDF62325E}" presName="rootComposite" presStyleCnt="0"/>
      <dgm:spPr/>
    </dgm:pt>
    <dgm:pt modelId="{0FB5F7A6-4241-0443-BE11-D3938F6C000D}" type="pres">
      <dgm:prSet presAssocID="{C65E50C3-487E-DB4A-B4AB-595DDF62325E}" presName="rootText" presStyleLbl="node2" presStyleIdx="2" presStyleCnt="6" custScaleX="96821" custScaleY="175126" custLinFactX="-19770" custLinFactNeighborX="-100000" custLinFactNeighborY="26827">
        <dgm:presLayoutVars>
          <dgm:chPref val="3"/>
        </dgm:presLayoutVars>
      </dgm:prSet>
      <dgm:spPr/>
      <dgm:t>
        <a:bodyPr/>
        <a:lstStyle/>
        <a:p>
          <a:endParaRPr lang="en-US"/>
        </a:p>
      </dgm:t>
    </dgm:pt>
    <dgm:pt modelId="{F5FD9980-CC5D-D44C-8664-E2420B154CF7}" type="pres">
      <dgm:prSet presAssocID="{C65E50C3-487E-DB4A-B4AB-595DDF62325E}" presName="rootConnector" presStyleLbl="node2" presStyleIdx="2" presStyleCnt="6"/>
      <dgm:spPr/>
      <dgm:t>
        <a:bodyPr/>
        <a:lstStyle/>
        <a:p>
          <a:endParaRPr lang="en-US"/>
        </a:p>
      </dgm:t>
    </dgm:pt>
    <dgm:pt modelId="{DC475896-DA41-ED4A-8833-97E64D74ABF2}" type="pres">
      <dgm:prSet presAssocID="{C65E50C3-487E-DB4A-B4AB-595DDF62325E}" presName="hierChild4" presStyleCnt="0"/>
      <dgm:spPr/>
    </dgm:pt>
    <dgm:pt modelId="{9078E555-E17F-AF4F-81F0-8046CEDF001C}" type="pres">
      <dgm:prSet presAssocID="{C65E50C3-487E-DB4A-B4AB-595DDF62325E}" presName="hierChild5" presStyleCnt="0"/>
      <dgm:spPr/>
    </dgm:pt>
    <dgm:pt modelId="{7BED21BF-3B88-4F42-AD9D-420D7F06ED91}" type="pres">
      <dgm:prSet presAssocID="{2DFF319F-FE9E-484A-8080-47D90C25D9EE}" presName="Name37" presStyleLbl="parChTrans1D2" presStyleIdx="3" presStyleCnt="6"/>
      <dgm:spPr/>
      <dgm:t>
        <a:bodyPr/>
        <a:lstStyle/>
        <a:p>
          <a:endParaRPr lang="en-US"/>
        </a:p>
      </dgm:t>
    </dgm:pt>
    <dgm:pt modelId="{2824ADEA-81AF-F54F-96C0-A8D7AE950051}" type="pres">
      <dgm:prSet presAssocID="{6373E65D-BA71-F644-8CCF-7F271A941A10}" presName="hierRoot2" presStyleCnt="0">
        <dgm:presLayoutVars>
          <dgm:hierBranch val="init"/>
        </dgm:presLayoutVars>
      </dgm:prSet>
      <dgm:spPr/>
    </dgm:pt>
    <dgm:pt modelId="{B4FC0E17-9F9E-6E4E-9EA5-9C4080699D06}" type="pres">
      <dgm:prSet presAssocID="{6373E65D-BA71-F644-8CCF-7F271A941A10}" presName="rootComposite" presStyleCnt="0"/>
      <dgm:spPr/>
    </dgm:pt>
    <dgm:pt modelId="{C5CA9EAD-77E7-2B40-A828-C8742732936A}" type="pres">
      <dgm:prSet presAssocID="{6373E65D-BA71-F644-8CCF-7F271A941A10}" presName="rootText" presStyleLbl="node2" presStyleIdx="3" presStyleCnt="6" custScaleX="103760" custScaleY="182021" custLinFactX="-160944" custLinFactNeighborX="-200000" custLinFactNeighborY="26054">
        <dgm:presLayoutVars>
          <dgm:chPref val="3"/>
        </dgm:presLayoutVars>
      </dgm:prSet>
      <dgm:spPr/>
      <dgm:t>
        <a:bodyPr/>
        <a:lstStyle/>
        <a:p>
          <a:endParaRPr lang="en-US"/>
        </a:p>
      </dgm:t>
    </dgm:pt>
    <dgm:pt modelId="{2F8E8A4F-F1A6-2048-B26C-F2343A3C4276}" type="pres">
      <dgm:prSet presAssocID="{6373E65D-BA71-F644-8CCF-7F271A941A10}" presName="rootConnector" presStyleLbl="node2" presStyleIdx="3" presStyleCnt="6"/>
      <dgm:spPr/>
      <dgm:t>
        <a:bodyPr/>
        <a:lstStyle/>
        <a:p>
          <a:endParaRPr lang="en-US"/>
        </a:p>
      </dgm:t>
    </dgm:pt>
    <dgm:pt modelId="{369CB144-46DE-2343-8851-44EBDAE66403}" type="pres">
      <dgm:prSet presAssocID="{6373E65D-BA71-F644-8CCF-7F271A941A10}" presName="hierChild4" presStyleCnt="0"/>
      <dgm:spPr/>
    </dgm:pt>
    <dgm:pt modelId="{F9022CA0-0A83-4B4F-97FF-C50E8A5D95B6}" type="pres">
      <dgm:prSet presAssocID="{6373E65D-BA71-F644-8CCF-7F271A941A10}" presName="hierChild5" presStyleCnt="0"/>
      <dgm:spPr/>
    </dgm:pt>
    <dgm:pt modelId="{D644CE99-647B-1949-B364-D149C938AB07}" type="pres">
      <dgm:prSet presAssocID="{0A1CD17D-0F7C-EB47-8C3D-B6E59DF50A43}" presName="Name37" presStyleLbl="parChTrans1D2" presStyleIdx="4" presStyleCnt="6"/>
      <dgm:spPr/>
      <dgm:t>
        <a:bodyPr/>
        <a:lstStyle/>
        <a:p>
          <a:endParaRPr lang="en-US"/>
        </a:p>
      </dgm:t>
    </dgm:pt>
    <dgm:pt modelId="{86395EBA-BFB0-4D48-BE42-060679AE2D47}" type="pres">
      <dgm:prSet presAssocID="{CBF0E097-4C8C-E84D-AA4E-72BB6837520C}" presName="hierRoot2" presStyleCnt="0">
        <dgm:presLayoutVars>
          <dgm:hierBranch val="init"/>
        </dgm:presLayoutVars>
      </dgm:prSet>
      <dgm:spPr/>
    </dgm:pt>
    <dgm:pt modelId="{CCD9A0BD-3AE2-6043-8321-D9DB146E1E62}" type="pres">
      <dgm:prSet presAssocID="{CBF0E097-4C8C-E84D-AA4E-72BB6837520C}" presName="rootComposite" presStyleCnt="0"/>
      <dgm:spPr/>
    </dgm:pt>
    <dgm:pt modelId="{F3FBE5DD-1902-884B-A5BA-FF1751077196}" type="pres">
      <dgm:prSet presAssocID="{CBF0E097-4C8C-E84D-AA4E-72BB6837520C}" presName="rootText" presStyleLbl="node2" presStyleIdx="4" presStyleCnt="6" custScaleY="171958" custLinFactX="-100000" custLinFactNeighborX="-147204" custLinFactNeighborY="26825">
        <dgm:presLayoutVars>
          <dgm:chPref val="3"/>
        </dgm:presLayoutVars>
      </dgm:prSet>
      <dgm:spPr/>
      <dgm:t>
        <a:bodyPr/>
        <a:lstStyle/>
        <a:p>
          <a:endParaRPr lang="en-US"/>
        </a:p>
      </dgm:t>
    </dgm:pt>
    <dgm:pt modelId="{A29A9660-9D3F-0C4F-BDD2-502E93786668}" type="pres">
      <dgm:prSet presAssocID="{CBF0E097-4C8C-E84D-AA4E-72BB6837520C}" presName="rootConnector" presStyleLbl="node2" presStyleIdx="4" presStyleCnt="6"/>
      <dgm:spPr/>
      <dgm:t>
        <a:bodyPr/>
        <a:lstStyle/>
        <a:p>
          <a:endParaRPr lang="en-US"/>
        </a:p>
      </dgm:t>
    </dgm:pt>
    <dgm:pt modelId="{A1CBF821-D53A-0142-B28B-8EA24059A89B}" type="pres">
      <dgm:prSet presAssocID="{CBF0E097-4C8C-E84D-AA4E-72BB6837520C}" presName="hierChild4" presStyleCnt="0"/>
      <dgm:spPr/>
    </dgm:pt>
    <dgm:pt modelId="{E007C76C-FDC7-274F-B804-63ED2FDB62D7}" type="pres">
      <dgm:prSet presAssocID="{CBF0E097-4C8C-E84D-AA4E-72BB6837520C}" presName="hierChild5" presStyleCnt="0"/>
      <dgm:spPr/>
    </dgm:pt>
    <dgm:pt modelId="{9048A612-57E0-9842-9C46-792E83C813A8}" type="pres">
      <dgm:prSet presAssocID="{037705F7-3E2A-7840-BA5D-968145505A69}" presName="Name37" presStyleLbl="parChTrans1D2" presStyleIdx="5" presStyleCnt="6"/>
      <dgm:spPr/>
      <dgm:t>
        <a:bodyPr/>
        <a:lstStyle/>
        <a:p>
          <a:endParaRPr lang="en-US"/>
        </a:p>
      </dgm:t>
    </dgm:pt>
    <dgm:pt modelId="{0304DEE7-B968-3242-8E43-A31363C8727D}" type="pres">
      <dgm:prSet presAssocID="{D1042358-B17F-3444-8E10-0A83BB20CF58}" presName="hierRoot2" presStyleCnt="0">
        <dgm:presLayoutVars>
          <dgm:hierBranch val="init"/>
        </dgm:presLayoutVars>
      </dgm:prSet>
      <dgm:spPr/>
    </dgm:pt>
    <dgm:pt modelId="{7EDCC116-CFFF-5D4C-A550-83285C7F4323}" type="pres">
      <dgm:prSet presAssocID="{D1042358-B17F-3444-8E10-0A83BB20CF58}" presName="rootComposite" presStyleCnt="0"/>
      <dgm:spPr/>
    </dgm:pt>
    <dgm:pt modelId="{25028740-E7AD-6A41-8D04-665DF1BBDCF5}" type="pres">
      <dgm:prSet presAssocID="{D1042358-B17F-3444-8E10-0A83BB20CF58}" presName="rootText" presStyleLbl="node2" presStyleIdx="5" presStyleCnt="6" custScaleY="178004" custLinFactNeighborX="-11498" custLinFactNeighborY="26829">
        <dgm:presLayoutVars>
          <dgm:chPref val="3"/>
        </dgm:presLayoutVars>
      </dgm:prSet>
      <dgm:spPr/>
      <dgm:t>
        <a:bodyPr/>
        <a:lstStyle/>
        <a:p>
          <a:endParaRPr lang="en-US"/>
        </a:p>
      </dgm:t>
    </dgm:pt>
    <dgm:pt modelId="{BE95B6AC-D221-8D4A-99D6-2D76E7ABB070}" type="pres">
      <dgm:prSet presAssocID="{D1042358-B17F-3444-8E10-0A83BB20CF58}" presName="rootConnector" presStyleLbl="node2" presStyleIdx="5" presStyleCnt="6"/>
      <dgm:spPr/>
      <dgm:t>
        <a:bodyPr/>
        <a:lstStyle/>
        <a:p>
          <a:endParaRPr lang="en-US"/>
        </a:p>
      </dgm:t>
    </dgm:pt>
    <dgm:pt modelId="{ADDD967B-BA25-634F-A667-43AF68841E47}" type="pres">
      <dgm:prSet presAssocID="{D1042358-B17F-3444-8E10-0A83BB20CF58}" presName="hierChild4" presStyleCnt="0"/>
      <dgm:spPr/>
    </dgm:pt>
    <dgm:pt modelId="{8AAEA4BE-3DC1-3540-B79F-95499001E757}" type="pres">
      <dgm:prSet presAssocID="{D1042358-B17F-3444-8E10-0A83BB20CF58}" presName="hierChild5" presStyleCnt="0"/>
      <dgm:spPr/>
    </dgm:pt>
    <dgm:pt modelId="{36842C07-1C74-DE43-A403-DFA4BF46ECD9}" type="pres">
      <dgm:prSet presAssocID="{3335903C-88CB-8E40-B767-A8273254EF24}" presName="hierChild3" presStyleCnt="0"/>
      <dgm:spPr/>
    </dgm:pt>
  </dgm:ptLst>
  <dgm:cxnLst>
    <dgm:cxn modelId="{A8534463-7192-2E41-87DC-F5D7FFB5A5AB}" type="presOf" srcId="{CBF0E097-4C8C-E84D-AA4E-72BB6837520C}" destId="{F3FBE5DD-1902-884B-A5BA-FF1751077196}" srcOrd="0" destOrd="0" presId="urn:microsoft.com/office/officeart/2005/8/layout/orgChart1"/>
    <dgm:cxn modelId="{A425558D-5FE5-7F49-951A-38153E7A6369}" srcId="{5401061F-CEA4-294D-B29E-E44CD993263F}" destId="{3335903C-88CB-8E40-B767-A8273254EF24}" srcOrd="0" destOrd="0" parTransId="{3E5E62D2-4D03-FC4C-81ED-9B5B572E81E7}" sibTransId="{1328CE5A-1877-A348-9DCB-695B3BD898E3}"/>
    <dgm:cxn modelId="{548E8A29-035F-3743-A95D-117797FFC2E6}" type="presOf" srcId="{0A1CD17D-0F7C-EB47-8C3D-B6E59DF50A43}" destId="{D644CE99-647B-1949-B364-D149C938AB07}" srcOrd="0" destOrd="0" presId="urn:microsoft.com/office/officeart/2005/8/layout/orgChart1"/>
    <dgm:cxn modelId="{94036791-2ED4-4649-8E06-3504F095C4FD}" type="presOf" srcId="{428EB266-64E7-5A4A-BC4A-37865C31E87A}" destId="{1C3ED8F7-6C0F-C540-8CBA-5C75BB5391C9}" srcOrd="0" destOrd="0" presId="urn:microsoft.com/office/officeart/2005/8/layout/orgChart1"/>
    <dgm:cxn modelId="{9104F313-4AD2-E24C-9483-686E9425A1BB}" srcId="{3335903C-88CB-8E40-B767-A8273254EF24}" destId="{428EB266-64E7-5A4A-BC4A-37865C31E87A}" srcOrd="0" destOrd="0" parTransId="{DB963B3F-7EB3-CE47-A080-4AC6C7DD6EF8}" sibTransId="{D3138E9A-AC44-9744-BEC5-B5B87C881551}"/>
    <dgm:cxn modelId="{AF13C9DE-2F5F-AB4C-ABA3-99C9C59DF975}" type="presOf" srcId="{5401061F-CEA4-294D-B29E-E44CD993263F}" destId="{E69E48ED-59F9-C741-AB1B-E98DA9237C2B}" srcOrd="0" destOrd="0" presId="urn:microsoft.com/office/officeart/2005/8/layout/orgChart1"/>
    <dgm:cxn modelId="{06517387-FAF6-0B43-A1DE-5512B3DA00D2}" type="presOf" srcId="{B0C88B34-4703-3440-BEDE-A24DEF94295E}" destId="{81C225FE-5317-7345-AD77-4E197EB3AE8B}" srcOrd="0" destOrd="0" presId="urn:microsoft.com/office/officeart/2005/8/layout/orgChart1"/>
    <dgm:cxn modelId="{CD9C19F7-D71D-DA40-BB3A-5EF316EBF1AE}" type="presOf" srcId="{B0C88B34-4703-3440-BEDE-A24DEF94295E}" destId="{E7733F6A-E186-EB4F-8987-B7ACB872B4DD}" srcOrd="1" destOrd="0" presId="urn:microsoft.com/office/officeart/2005/8/layout/orgChart1"/>
    <dgm:cxn modelId="{1318595D-9049-BB44-8573-5BCE2F170033}" type="presOf" srcId="{3335903C-88CB-8E40-B767-A8273254EF24}" destId="{CE092798-CAE4-F142-AAFE-14C81C2E910B}" srcOrd="1" destOrd="0" presId="urn:microsoft.com/office/officeart/2005/8/layout/orgChart1"/>
    <dgm:cxn modelId="{461169E2-6096-3D46-8F00-E98E3CC2AC12}" type="presOf" srcId="{C65E50C3-487E-DB4A-B4AB-595DDF62325E}" destId="{0FB5F7A6-4241-0443-BE11-D3938F6C000D}" srcOrd="0" destOrd="0" presId="urn:microsoft.com/office/officeart/2005/8/layout/orgChart1"/>
    <dgm:cxn modelId="{05606E3A-A247-B644-A39B-6BE612C879D9}" type="presOf" srcId="{3335903C-88CB-8E40-B767-A8273254EF24}" destId="{00DF15C9-59F5-1E45-BDDF-72B417A98BE4}" srcOrd="0" destOrd="0" presId="urn:microsoft.com/office/officeart/2005/8/layout/orgChart1"/>
    <dgm:cxn modelId="{364ACB40-6CEE-1841-A5D2-CDD0B4DE3814}" type="presOf" srcId="{D1042358-B17F-3444-8E10-0A83BB20CF58}" destId="{25028740-E7AD-6A41-8D04-665DF1BBDCF5}" srcOrd="0" destOrd="0" presId="urn:microsoft.com/office/officeart/2005/8/layout/orgChart1"/>
    <dgm:cxn modelId="{403C6DEB-4957-F24C-8FED-C2CA8E659379}" srcId="{3335903C-88CB-8E40-B767-A8273254EF24}" destId="{C65E50C3-487E-DB4A-B4AB-595DDF62325E}" srcOrd="2" destOrd="0" parTransId="{3CC0FC4E-CC4D-BF4E-A2FA-3C9926E38FD9}" sibTransId="{E092DAF8-AB8A-444B-8D34-220E13F49DD1}"/>
    <dgm:cxn modelId="{53F996A4-40A9-3447-85C0-7635DE615DAC}" type="presOf" srcId="{A55C381F-D8B1-4744-BC45-D2C680B422A2}" destId="{86295C1C-EC58-CC41-B126-271EEAD27D74}" srcOrd="0" destOrd="0" presId="urn:microsoft.com/office/officeart/2005/8/layout/orgChart1"/>
    <dgm:cxn modelId="{590B0184-3346-FE4D-B2CD-C765AD40AE43}" type="presOf" srcId="{2DFF319F-FE9E-484A-8080-47D90C25D9EE}" destId="{7BED21BF-3B88-4F42-AD9D-420D7F06ED91}" srcOrd="0" destOrd="0" presId="urn:microsoft.com/office/officeart/2005/8/layout/orgChart1"/>
    <dgm:cxn modelId="{792EA90E-94D4-4F4C-B75D-CD4DA20BCBE3}" srcId="{3335903C-88CB-8E40-B767-A8273254EF24}" destId="{B0C88B34-4703-3440-BEDE-A24DEF94295E}" srcOrd="1" destOrd="0" parTransId="{A55C381F-D8B1-4744-BC45-D2C680B422A2}" sibTransId="{65AF65FA-0930-974E-8FC6-EC164D330460}"/>
    <dgm:cxn modelId="{7988EA62-AE01-8F4B-AA34-7B97FAC2B766}" srcId="{3335903C-88CB-8E40-B767-A8273254EF24}" destId="{CBF0E097-4C8C-E84D-AA4E-72BB6837520C}" srcOrd="4" destOrd="0" parTransId="{0A1CD17D-0F7C-EB47-8C3D-B6E59DF50A43}" sibTransId="{477711F1-69E0-FC40-AF0C-2BB512DF774E}"/>
    <dgm:cxn modelId="{D76699AD-1391-3745-A957-E8704D19456E}" type="presOf" srcId="{3CC0FC4E-CC4D-BF4E-A2FA-3C9926E38FD9}" destId="{04B3406B-3AE8-8342-BDC5-3E4A8E3E3D1D}" srcOrd="0" destOrd="0" presId="urn:microsoft.com/office/officeart/2005/8/layout/orgChart1"/>
    <dgm:cxn modelId="{75E74A87-53A3-6E47-A649-7FF26D65BD5A}" srcId="{3335903C-88CB-8E40-B767-A8273254EF24}" destId="{D1042358-B17F-3444-8E10-0A83BB20CF58}" srcOrd="5" destOrd="0" parTransId="{037705F7-3E2A-7840-BA5D-968145505A69}" sibTransId="{5C7F6531-56CF-A641-8F3B-C02CA0AB3EE3}"/>
    <dgm:cxn modelId="{E3330A4D-12B0-4E4D-ABF6-0CB2763E5FE0}" srcId="{3335903C-88CB-8E40-B767-A8273254EF24}" destId="{6373E65D-BA71-F644-8CCF-7F271A941A10}" srcOrd="3" destOrd="0" parTransId="{2DFF319F-FE9E-484A-8080-47D90C25D9EE}" sibTransId="{192F0F21-7064-954E-BC5F-A47E1AC7B29E}"/>
    <dgm:cxn modelId="{8F44154C-720D-1C4E-8B36-4A3BFC6A11DA}" type="presOf" srcId="{037705F7-3E2A-7840-BA5D-968145505A69}" destId="{9048A612-57E0-9842-9C46-792E83C813A8}" srcOrd="0" destOrd="0" presId="urn:microsoft.com/office/officeart/2005/8/layout/orgChart1"/>
    <dgm:cxn modelId="{5CB184E5-6E02-FB49-9DD1-071CED1DEC74}" type="presOf" srcId="{428EB266-64E7-5A4A-BC4A-37865C31E87A}" destId="{AAE451FD-172C-2B43-B17F-23338B2F2D82}" srcOrd="1" destOrd="0" presId="urn:microsoft.com/office/officeart/2005/8/layout/orgChart1"/>
    <dgm:cxn modelId="{F685B56E-D0B7-544E-AD59-CFB8D8E819E6}" type="presOf" srcId="{C65E50C3-487E-DB4A-B4AB-595DDF62325E}" destId="{F5FD9980-CC5D-D44C-8664-E2420B154CF7}" srcOrd="1" destOrd="0" presId="urn:microsoft.com/office/officeart/2005/8/layout/orgChart1"/>
    <dgm:cxn modelId="{90AA910D-1644-314D-AD5D-FCA12855D47A}" type="presOf" srcId="{D1042358-B17F-3444-8E10-0A83BB20CF58}" destId="{BE95B6AC-D221-8D4A-99D6-2D76E7ABB070}" srcOrd="1" destOrd="0" presId="urn:microsoft.com/office/officeart/2005/8/layout/orgChart1"/>
    <dgm:cxn modelId="{4369B5F2-28A3-CC43-8EC0-EC2E1D3B3129}" type="presOf" srcId="{DB963B3F-7EB3-CE47-A080-4AC6C7DD6EF8}" destId="{E4484E9D-9B37-8744-9C29-7AA38E2E1AC9}" srcOrd="0" destOrd="0" presId="urn:microsoft.com/office/officeart/2005/8/layout/orgChart1"/>
    <dgm:cxn modelId="{73FE7A89-1146-A44E-A61F-768FC4A9FBCF}" type="presOf" srcId="{6373E65D-BA71-F644-8CCF-7F271A941A10}" destId="{2F8E8A4F-F1A6-2048-B26C-F2343A3C4276}" srcOrd="1" destOrd="0" presId="urn:microsoft.com/office/officeart/2005/8/layout/orgChart1"/>
    <dgm:cxn modelId="{4A47C11A-380E-3A41-BCE3-20A3634D7AA8}" type="presOf" srcId="{6373E65D-BA71-F644-8CCF-7F271A941A10}" destId="{C5CA9EAD-77E7-2B40-A828-C8742732936A}" srcOrd="0" destOrd="0" presId="urn:microsoft.com/office/officeart/2005/8/layout/orgChart1"/>
    <dgm:cxn modelId="{8DF0324E-A2F8-6B49-86D9-F79615233D9A}" type="presOf" srcId="{CBF0E097-4C8C-E84D-AA4E-72BB6837520C}" destId="{A29A9660-9D3F-0C4F-BDD2-502E93786668}" srcOrd="1" destOrd="0" presId="urn:microsoft.com/office/officeart/2005/8/layout/orgChart1"/>
    <dgm:cxn modelId="{A38ADC7C-E97E-ED4E-B597-1EDC7D02A11F}" type="presParOf" srcId="{E69E48ED-59F9-C741-AB1B-E98DA9237C2B}" destId="{DD009F0C-CBC9-DA49-A453-91CBA42D9697}" srcOrd="0" destOrd="0" presId="urn:microsoft.com/office/officeart/2005/8/layout/orgChart1"/>
    <dgm:cxn modelId="{110D6FC3-241C-A949-B815-F17F28B125F6}" type="presParOf" srcId="{DD009F0C-CBC9-DA49-A453-91CBA42D9697}" destId="{3AB738D9-CEB2-6644-ACCE-89A8AE9AB7D9}" srcOrd="0" destOrd="0" presId="urn:microsoft.com/office/officeart/2005/8/layout/orgChart1"/>
    <dgm:cxn modelId="{D2BC6446-8FB7-BB4C-B7D5-26EB106317CC}" type="presParOf" srcId="{3AB738D9-CEB2-6644-ACCE-89A8AE9AB7D9}" destId="{00DF15C9-59F5-1E45-BDDF-72B417A98BE4}" srcOrd="0" destOrd="0" presId="urn:microsoft.com/office/officeart/2005/8/layout/orgChart1"/>
    <dgm:cxn modelId="{E44C1C1E-50CE-A143-90A3-68ECF534DD10}" type="presParOf" srcId="{3AB738D9-CEB2-6644-ACCE-89A8AE9AB7D9}" destId="{CE092798-CAE4-F142-AAFE-14C81C2E910B}" srcOrd="1" destOrd="0" presId="urn:microsoft.com/office/officeart/2005/8/layout/orgChart1"/>
    <dgm:cxn modelId="{F8568063-5EF7-7E40-9877-AED9ACFEA6DD}" type="presParOf" srcId="{DD009F0C-CBC9-DA49-A453-91CBA42D9697}" destId="{74F0C0B4-A5A5-504C-B4E2-228738F71DAF}" srcOrd="1" destOrd="0" presId="urn:microsoft.com/office/officeart/2005/8/layout/orgChart1"/>
    <dgm:cxn modelId="{DDBD8223-46BC-3046-AF55-BBBB17C56C01}" type="presParOf" srcId="{74F0C0B4-A5A5-504C-B4E2-228738F71DAF}" destId="{E4484E9D-9B37-8744-9C29-7AA38E2E1AC9}" srcOrd="0" destOrd="0" presId="urn:microsoft.com/office/officeart/2005/8/layout/orgChart1"/>
    <dgm:cxn modelId="{E41E6E20-868A-8B44-9D14-E840192ABE89}" type="presParOf" srcId="{74F0C0B4-A5A5-504C-B4E2-228738F71DAF}" destId="{A5D538F7-9935-604F-BAF5-42F95E2C7077}" srcOrd="1" destOrd="0" presId="urn:microsoft.com/office/officeart/2005/8/layout/orgChart1"/>
    <dgm:cxn modelId="{257FC112-8302-214D-B054-7F7F1C36EF5B}" type="presParOf" srcId="{A5D538F7-9935-604F-BAF5-42F95E2C7077}" destId="{AFEDC007-6B6C-584D-9064-4FF2BD49DAD6}" srcOrd="0" destOrd="0" presId="urn:microsoft.com/office/officeart/2005/8/layout/orgChart1"/>
    <dgm:cxn modelId="{FF8F79D2-362E-1546-94FE-165761B4A491}" type="presParOf" srcId="{AFEDC007-6B6C-584D-9064-4FF2BD49DAD6}" destId="{1C3ED8F7-6C0F-C540-8CBA-5C75BB5391C9}" srcOrd="0" destOrd="0" presId="urn:microsoft.com/office/officeart/2005/8/layout/orgChart1"/>
    <dgm:cxn modelId="{C1755C3D-A2BD-014F-9674-23826C6455D4}" type="presParOf" srcId="{AFEDC007-6B6C-584D-9064-4FF2BD49DAD6}" destId="{AAE451FD-172C-2B43-B17F-23338B2F2D82}" srcOrd="1" destOrd="0" presId="urn:microsoft.com/office/officeart/2005/8/layout/orgChart1"/>
    <dgm:cxn modelId="{37532568-E1D6-3740-80D6-1E73A5392797}" type="presParOf" srcId="{A5D538F7-9935-604F-BAF5-42F95E2C7077}" destId="{8EE89FF9-ABAA-8947-AAAB-DC358F4527AB}" srcOrd="1" destOrd="0" presId="urn:microsoft.com/office/officeart/2005/8/layout/orgChart1"/>
    <dgm:cxn modelId="{02C7C7D6-E921-8E4E-95E8-41688EA29CC1}" type="presParOf" srcId="{A5D538F7-9935-604F-BAF5-42F95E2C7077}" destId="{9650FF2B-8C4D-574E-BED3-4FC9C27A0D37}" srcOrd="2" destOrd="0" presId="urn:microsoft.com/office/officeart/2005/8/layout/orgChart1"/>
    <dgm:cxn modelId="{9A508381-A81C-8A47-AD24-E7C6FEE99D25}" type="presParOf" srcId="{74F0C0B4-A5A5-504C-B4E2-228738F71DAF}" destId="{86295C1C-EC58-CC41-B126-271EEAD27D74}" srcOrd="2" destOrd="0" presId="urn:microsoft.com/office/officeart/2005/8/layout/orgChart1"/>
    <dgm:cxn modelId="{7048959D-D9DE-8444-8F13-3EE54DA75AE8}" type="presParOf" srcId="{74F0C0B4-A5A5-504C-B4E2-228738F71DAF}" destId="{A1DF8FBC-48EF-034A-A7F5-C860968F7D0D}" srcOrd="3" destOrd="0" presId="urn:microsoft.com/office/officeart/2005/8/layout/orgChart1"/>
    <dgm:cxn modelId="{3C3CFF35-844D-984C-B015-18D7D743FE7D}" type="presParOf" srcId="{A1DF8FBC-48EF-034A-A7F5-C860968F7D0D}" destId="{84777CD7-B891-774A-AF97-54429C782020}" srcOrd="0" destOrd="0" presId="urn:microsoft.com/office/officeart/2005/8/layout/orgChart1"/>
    <dgm:cxn modelId="{721215A3-334B-1448-8A0D-911178BAF847}" type="presParOf" srcId="{84777CD7-B891-774A-AF97-54429C782020}" destId="{81C225FE-5317-7345-AD77-4E197EB3AE8B}" srcOrd="0" destOrd="0" presId="urn:microsoft.com/office/officeart/2005/8/layout/orgChart1"/>
    <dgm:cxn modelId="{75E53681-A0CF-7847-B034-8AFF9AEA18AE}" type="presParOf" srcId="{84777CD7-B891-774A-AF97-54429C782020}" destId="{E7733F6A-E186-EB4F-8987-B7ACB872B4DD}" srcOrd="1" destOrd="0" presId="urn:microsoft.com/office/officeart/2005/8/layout/orgChart1"/>
    <dgm:cxn modelId="{F00EA1FE-6EAD-C844-ACF9-7A8DECB0486F}" type="presParOf" srcId="{A1DF8FBC-48EF-034A-A7F5-C860968F7D0D}" destId="{8D756175-38D3-EB4B-B6E2-40BD42006E5A}" srcOrd="1" destOrd="0" presId="urn:microsoft.com/office/officeart/2005/8/layout/orgChart1"/>
    <dgm:cxn modelId="{AC3692BB-E57A-3F45-B8F3-45E4B6D44DC0}" type="presParOf" srcId="{A1DF8FBC-48EF-034A-A7F5-C860968F7D0D}" destId="{81B52A90-1ED4-A446-A418-707B0AFDB98F}" srcOrd="2" destOrd="0" presId="urn:microsoft.com/office/officeart/2005/8/layout/orgChart1"/>
    <dgm:cxn modelId="{3A5FEC06-DA68-BE43-A320-FADB52939DB6}" type="presParOf" srcId="{74F0C0B4-A5A5-504C-B4E2-228738F71DAF}" destId="{04B3406B-3AE8-8342-BDC5-3E4A8E3E3D1D}" srcOrd="4" destOrd="0" presId="urn:microsoft.com/office/officeart/2005/8/layout/orgChart1"/>
    <dgm:cxn modelId="{4489A276-475F-6042-8CEA-FA115616A88C}" type="presParOf" srcId="{74F0C0B4-A5A5-504C-B4E2-228738F71DAF}" destId="{67EEB6EA-1C29-854E-8058-AAC30271069C}" srcOrd="5" destOrd="0" presId="urn:microsoft.com/office/officeart/2005/8/layout/orgChart1"/>
    <dgm:cxn modelId="{EC91606A-B4F3-D040-8A6C-B3DD05B5F4EC}" type="presParOf" srcId="{67EEB6EA-1C29-854E-8058-AAC30271069C}" destId="{63507A6C-0AA1-4E48-BC53-E7B871132D73}" srcOrd="0" destOrd="0" presId="urn:microsoft.com/office/officeart/2005/8/layout/orgChart1"/>
    <dgm:cxn modelId="{2E6C08E0-0CB0-AB46-8B09-471ED9E4C672}" type="presParOf" srcId="{63507A6C-0AA1-4E48-BC53-E7B871132D73}" destId="{0FB5F7A6-4241-0443-BE11-D3938F6C000D}" srcOrd="0" destOrd="0" presId="urn:microsoft.com/office/officeart/2005/8/layout/orgChart1"/>
    <dgm:cxn modelId="{8B5333D9-51A4-A34A-8CFF-1D048DBECF2E}" type="presParOf" srcId="{63507A6C-0AA1-4E48-BC53-E7B871132D73}" destId="{F5FD9980-CC5D-D44C-8664-E2420B154CF7}" srcOrd="1" destOrd="0" presId="urn:microsoft.com/office/officeart/2005/8/layout/orgChart1"/>
    <dgm:cxn modelId="{097D69E6-6028-2246-89E7-3111989A5C98}" type="presParOf" srcId="{67EEB6EA-1C29-854E-8058-AAC30271069C}" destId="{DC475896-DA41-ED4A-8833-97E64D74ABF2}" srcOrd="1" destOrd="0" presId="urn:microsoft.com/office/officeart/2005/8/layout/orgChart1"/>
    <dgm:cxn modelId="{ED0CEBBE-5AEE-5845-BD7A-BF7E9093E7C0}" type="presParOf" srcId="{67EEB6EA-1C29-854E-8058-AAC30271069C}" destId="{9078E555-E17F-AF4F-81F0-8046CEDF001C}" srcOrd="2" destOrd="0" presId="urn:microsoft.com/office/officeart/2005/8/layout/orgChart1"/>
    <dgm:cxn modelId="{E235D377-9194-2A4B-9A15-E1228F1F7649}" type="presParOf" srcId="{74F0C0B4-A5A5-504C-B4E2-228738F71DAF}" destId="{7BED21BF-3B88-4F42-AD9D-420D7F06ED91}" srcOrd="6" destOrd="0" presId="urn:microsoft.com/office/officeart/2005/8/layout/orgChart1"/>
    <dgm:cxn modelId="{F9EC9D68-1889-CF4F-87C5-C00A85F1C0C3}" type="presParOf" srcId="{74F0C0B4-A5A5-504C-B4E2-228738F71DAF}" destId="{2824ADEA-81AF-F54F-96C0-A8D7AE950051}" srcOrd="7" destOrd="0" presId="urn:microsoft.com/office/officeart/2005/8/layout/orgChart1"/>
    <dgm:cxn modelId="{FA461A90-5A4D-DA4B-9FB6-F423D083B720}" type="presParOf" srcId="{2824ADEA-81AF-F54F-96C0-A8D7AE950051}" destId="{B4FC0E17-9F9E-6E4E-9EA5-9C4080699D06}" srcOrd="0" destOrd="0" presId="urn:microsoft.com/office/officeart/2005/8/layout/orgChart1"/>
    <dgm:cxn modelId="{8D67DB6C-983A-2846-87A5-35721A182185}" type="presParOf" srcId="{B4FC0E17-9F9E-6E4E-9EA5-9C4080699D06}" destId="{C5CA9EAD-77E7-2B40-A828-C8742732936A}" srcOrd="0" destOrd="0" presId="urn:microsoft.com/office/officeart/2005/8/layout/orgChart1"/>
    <dgm:cxn modelId="{6D34FA33-5B90-7E47-ADAD-7C80E9B1E514}" type="presParOf" srcId="{B4FC0E17-9F9E-6E4E-9EA5-9C4080699D06}" destId="{2F8E8A4F-F1A6-2048-B26C-F2343A3C4276}" srcOrd="1" destOrd="0" presId="urn:microsoft.com/office/officeart/2005/8/layout/orgChart1"/>
    <dgm:cxn modelId="{74F15DEC-8C64-5040-92CF-9309BD9738C2}" type="presParOf" srcId="{2824ADEA-81AF-F54F-96C0-A8D7AE950051}" destId="{369CB144-46DE-2343-8851-44EBDAE66403}" srcOrd="1" destOrd="0" presId="urn:microsoft.com/office/officeart/2005/8/layout/orgChart1"/>
    <dgm:cxn modelId="{064D9B88-FD07-C14C-ABCE-F7D916A35313}" type="presParOf" srcId="{2824ADEA-81AF-F54F-96C0-A8D7AE950051}" destId="{F9022CA0-0A83-4B4F-97FF-C50E8A5D95B6}" srcOrd="2" destOrd="0" presId="urn:microsoft.com/office/officeart/2005/8/layout/orgChart1"/>
    <dgm:cxn modelId="{7D4C2EEF-D105-5947-8BA9-4E9F686009F9}" type="presParOf" srcId="{74F0C0B4-A5A5-504C-B4E2-228738F71DAF}" destId="{D644CE99-647B-1949-B364-D149C938AB07}" srcOrd="8" destOrd="0" presId="urn:microsoft.com/office/officeart/2005/8/layout/orgChart1"/>
    <dgm:cxn modelId="{3407B29C-A9BC-254E-9DA7-0EB29897D1D6}" type="presParOf" srcId="{74F0C0B4-A5A5-504C-B4E2-228738F71DAF}" destId="{86395EBA-BFB0-4D48-BE42-060679AE2D47}" srcOrd="9" destOrd="0" presId="urn:microsoft.com/office/officeart/2005/8/layout/orgChart1"/>
    <dgm:cxn modelId="{A1CAD664-B723-9647-B3E7-75FDF303F2D1}" type="presParOf" srcId="{86395EBA-BFB0-4D48-BE42-060679AE2D47}" destId="{CCD9A0BD-3AE2-6043-8321-D9DB146E1E62}" srcOrd="0" destOrd="0" presId="urn:microsoft.com/office/officeart/2005/8/layout/orgChart1"/>
    <dgm:cxn modelId="{1EE34550-EEAD-9A40-9552-3981EDF95B31}" type="presParOf" srcId="{CCD9A0BD-3AE2-6043-8321-D9DB146E1E62}" destId="{F3FBE5DD-1902-884B-A5BA-FF1751077196}" srcOrd="0" destOrd="0" presId="urn:microsoft.com/office/officeart/2005/8/layout/orgChart1"/>
    <dgm:cxn modelId="{653E0E8B-772B-FB45-A5B6-0801BFE62519}" type="presParOf" srcId="{CCD9A0BD-3AE2-6043-8321-D9DB146E1E62}" destId="{A29A9660-9D3F-0C4F-BDD2-502E93786668}" srcOrd="1" destOrd="0" presId="urn:microsoft.com/office/officeart/2005/8/layout/orgChart1"/>
    <dgm:cxn modelId="{40FC443D-A433-FD46-87A7-79C48A2C0CB5}" type="presParOf" srcId="{86395EBA-BFB0-4D48-BE42-060679AE2D47}" destId="{A1CBF821-D53A-0142-B28B-8EA24059A89B}" srcOrd="1" destOrd="0" presId="urn:microsoft.com/office/officeart/2005/8/layout/orgChart1"/>
    <dgm:cxn modelId="{EFBFCFB8-2170-F244-8F04-C4FC6BBAFE92}" type="presParOf" srcId="{86395EBA-BFB0-4D48-BE42-060679AE2D47}" destId="{E007C76C-FDC7-274F-B804-63ED2FDB62D7}" srcOrd="2" destOrd="0" presId="urn:microsoft.com/office/officeart/2005/8/layout/orgChart1"/>
    <dgm:cxn modelId="{4377F80E-C049-4243-82D1-42545025287A}" type="presParOf" srcId="{74F0C0B4-A5A5-504C-B4E2-228738F71DAF}" destId="{9048A612-57E0-9842-9C46-792E83C813A8}" srcOrd="10" destOrd="0" presId="urn:microsoft.com/office/officeart/2005/8/layout/orgChart1"/>
    <dgm:cxn modelId="{809D68D2-CCDB-2D4D-AE31-3D5093B614E1}" type="presParOf" srcId="{74F0C0B4-A5A5-504C-B4E2-228738F71DAF}" destId="{0304DEE7-B968-3242-8E43-A31363C8727D}" srcOrd="11" destOrd="0" presId="urn:microsoft.com/office/officeart/2005/8/layout/orgChart1"/>
    <dgm:cxn modelId="{3E7BD0DD-5B5B-094E-8A1C-6732B736D80C}" type="presParOf" srcId="{0304DEE7-B968-3242-8E43-A31363C8727D}" destId="{7EDCC116-CFFF-5D4C-A550-83285C7F4323}" srcOrd="0" destOrd="0" presId="urn:microsoft.com/office/officeart/2005/8/layout/orgChart1"/>
    <dgm:cxn modelId="{6231C518-35D7-7641-93FA-9CC9A12734BD}" type="presParOf" srcId="{7EDCC116-CFFF-5D4C-A550-83285C7F4323}" destId="{25028740-E7AD-6A41-8D04-665DF1BBDCF5}" srcOrd="0" destOrd="0" presId="urn:microsoft.com/office/officeart/2005/8/layout/orgChart1"/>
    <dgm:cxn modelId="{C4EF4598-B3BB-4940-8596-33F51EA44CF0}" type="presParOf" srcId="{7EDCC116-CFFF-5D4C-A550-83285C7F4323}" destId="{BE95B6AC-D221-8D4A-99D6-2D76E7ABB070}" srcOrd="1" destOrd="0" presId="urn:microsoft.com/office/officeart/2005/8/layout/orgChart1"/>
    <dgm:cxn modelId="{611F2328-DBF7-E94A-856F-9201DD04E8AE}" type="presParOf" srcId="{0304DEE7-B968-3242-8E43-A31363C8727D}" destId="{ADDD967B-BA25-634F-A667-43AF68841E47}" srcOrd="1" destOrd="0" presId="urn:microsoft.com/office/officeart/2005/8/layout/orgChart1"/>
    <dgm:cxn modelId="{027F02FA-FE57-8449-A0D6-4A0D25DCC13B}" type="presParOf" srcId="{0304DEE7-B968-3242-8E43-A31363C8727D}" destId="{8AAEA4BE-3DC1-3540-B79F-95499001E757}" srcOrd="2" destOrd="0" presId="urn:microsoft.com/office/officeart/2005/8/layout/orgChart1"/>
    <dgm:cxn modelId="{85FD3030-BF97-104B-8CD1-813658F14518}" type="presParOf" srcId="{DD009F0C-CBC9-DA49-A453-91CBA42D9697}" destId="{36842C07-1C74-DE43-A403-DFA4BF46ECD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2/26/14</a:t>
            </a:fld>
            <a:endParaRPr lang="sv-SE"/>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5B8F0D92-FAE6-5948-B5A9-92B314CA0DDB}" type="slidenum">
              <a:rPr lang="sv-SE" smtClean="0"/>
              <a:t>7</a:t>
            </a:fld>
            <a:endParaRPr lang="sv-SE"/>
          </a:p>
        </p:txBody>
      </p:sp>
    </p:spTree>
    <p:extLst>
      <p:ext uri="{BB962C8B-B14F-4D97-AF65-F5344CB8AC3E}">
        <p14:creationId xmlns:p14="http://schemas.microsoft.com/office/powerpoint/2010/main" val="1158672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5B8F0D92-FAE6-5948-B5A9-92B314CA0DDB}" type="slidenum">
              <a:rPr lang="sv-SE" smtClean="0"/>
              <a:t>8</a:t>
            </a:fld>
            <a:endParaRPr lang="sv-SE"/>
          </a:p>
        </p:txBody>
      </p:sp>
    </p:spTree>
    <p:extLst>
      <p:ext uri="{BB962C8B-B14F-4D97-AF65-F5344CB8AC3E}">
        <p14:creationId xmlns:p14="http://schemas.microsoft.com/office/powerpoint/2010/main" val="1158672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t>2/26/14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7330" y="260649"/>
            <a:ext cx="1794199"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906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t>2/26/14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26842" y="319530"/>
            <a:ext cx="1484687"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906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t>2/26/14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8384" y="260649"/>
            <a:ext cx="1473145"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t>2/26/14</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a:p>
        </p:txBody>
      </p:sp>
      <p:sp>
        <p:nvSpPr>
          <p:cNvPr id="10" name="Rektangel 6"/>
          <p:cNvSpPr/>
          <p:nvPr userDrawn="1"/>
        </p:nvSpPr>
        <p:spPr>
          <a:xfrm>
            <a:off x="0" y="0"/>
            <a:ext cx="9906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68709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642973" y="1955801"/>
            <a:ext cx="5164189"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642971" y="-1"/>
            <a:ext cx="6242843"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53246" y="1452399"/>
            <a:ext cx="1050442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489542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icture to the right">
    <p:spTree>
      <p:nvGrpSpPr>
        <p:cNvPr id="1" name=""/>
        <p:cNvGrpSpPr/>
        <p:nvPr/>
      </p:nvGrpSpPr>
      <p:grpSpPr>
        <a:xfrm>
          <a:off x="0" y="0"/>
          <a:ext cx="0" cy="0"/>
          <a:chOff x="0" y="0"/>
          <a:chExt cx="0" cy="0"/>
        </a:xfrm>
      </p:grpSpPr>
      <p:sp>
        <p:nvSpPr>
          <p:cNvPr id="9" name="Picture Placeholder 8"/>
          <p:cNvSpPr>
            <a:spLocks noGrp="1" noChangeAspect="1"/>
          </p:cNvSpPr>
          <p:nvPr>
            <p:ph type="pic" sz="quarter" idx="13"/>
          </p:nvPr>
        </p:nvSpPr>
        <p:spPr>
          <a:xfrm>
            <a:off x="5316808" y="1615023"/>
            <a:ext cx="4099983" cy="3784600"/>
          </a:xfrm>
          <a:prstGeom prst="roundRect">
            <a:avLst>
              <a:gd name="adj" fmla="val 3636"/>
            </a:avLst>
          </a:prstGeom>
          <a:solidFill>
            <a:schemeClr val="tx2">
              <a:lumMod val="40000"/>
              <a:lumOff val="60000"/>
            </a:schemeClr>
          </a:solidFill>
          <a:effectLst>
            <a:outerShdw blurRad="50800" dist="38100" dir="2700000" algn="tl" rotWithShape="0">
              <a:srgbClr val="000000">
                <a:alpha val="43000"/>
              </a:srgbClr>
            </a:outerShdw>
            <a:reflection stA="55000" endPos="20000" dist="12700" dir="5400000" sy="-100000" algn="bl" rotWithShape="0"/>
          </a:effectLst>
        </p:spPr>
        <p:txBody>
          <a:bodyPr/>
          <a:lstStyle/>
          <a:p>
            <a:r>
              <a:rPr lang="en-US" smtClean="0"/>
              <a:t>Drag picture to placeholder or click icon to add</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117B30-06C9-AA4B-9198-6E5216341B8A}" type="datetimeFigureOut">
              <a:rPr lang="en-US" smtClean="0"/>
              <a:t>2/26/14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DFE335-1676-CD4D-ADC2-4D8741C093F6}" type="slidenum">
              <a:rPr lang="en-US" smtClean="0"/>
              <a:t>‹#›</a:t>
            </a:fld>
            <a:endParaRPr lang="en-US"/>
          </a:p>
        </p:txBody>
      </p:sp>
      <p:sp>
        <p:nvSpPr>
          <p:cNvPr id="12" name="Text Placeholder 11"/>
          <p:cNvSpPr>
            <a:spLocks noGrp="1"/>
          </p:cNvSpPr>
          <p:nvPr>
            <p:ph type="body" sz="quarter" idx="14"/>
          </p:nvPr>
        </p:nvSpPr>
        <p:spPr>
          <a:xfrm>
            <a:off x="495300" y="1614488"/>
            <a:ext cx="4621081" cy="3784600"/>
          </a:xfrm>
        </p:spPr>
        <p:txBody>
          <a:bodyPr/>
          <a:lstStyle>
            <a:lvl4pPr marL="1371479" indent="0">
              <a:buNone/>
              <a:defRPr/>
            </a:lvl4pPr>
            <a:lvl5pPr marL="1828639" indent="0">
              <a:buNone/>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0426156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7734064"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t>2/26/14</a:t>
            </a:fld>
            <a:endParaRPr lang="sv-SE"/>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t>‹#›</a:t>
            </a:fld>
            <a:endParaRPr lang="sv-SE"/>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hyperlink" Target="http://www.europeanspallationsource.s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microsoft.com/office/2007/relationships/hdphoto" Target="../media/hdphoto5.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2.wdp"/><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2.wdp"/><Relationship Id="rId5" Type="http://schemas.openxmlformats.org/officeDocument/2006/relationships/image" Target="../media/image9.png"/><Relationship Id="rId6" Type="http://schemas.openxmlformats.org/officeDocument/2006/relationships/image" Target="../media/image10.png"/><Relationship Id="rId7" Type="http://schemas.microsoft.com/office/2007/relationships/hdphoto" Target="../media/hdphoto4.wdp"/><Relationship Id="rId8" Type="http://schemas.openxmlformats.org/officeDocument/2006/relationships/image" Target="../media/image11.png"/><Relationship Id="rId9" Type="http://schemas.openxmlformats.org/officeDocument/2006/relationships/image" Target="../media/image8.png"/><Relationship Id="rId10"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pic>
        <p:nvPicPr>
          <p:cNvPr id="6" name="Bildobjekt 5" descr="ESS-vit-logg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5340" y="408941"/>
            <a:ext cx="2256367" cy="1114297"/>
          </a:xfrm>
          <a:prstGeom prst="rect">
            <a:avLst/>
          </a:prstGeom>
        </p:spPr>
      </p:pic>
      <p:sp>
        <p:nvSpPr>
          <p:cNvPr id="7" name="textruta 6"/>
          <p:cNvSpPr txBox="1"/>
          <p:nvPr/>
        </p:nvSpPr>
        <p:spPr>
          <a:xfrm>
            <a:off x="0" y="3212977"/>
            <a:ext cx="9906000" cy="646331"/>
          </a:xfrm>
          <a:prstGeom prst="rect">
            <a:avLst/>
          </a:prstGeom>
          <a:noFill/>
        </p:spPr>
        <p:txBody>
          <a:bodyPr wrap="square" rtlCol="0">
            <a:spAutoFit/>
          </a:bodyPr>
          <a:lstStyle/>
          <a:p>
            <a:pPr algn="ctr"/>
            <a:r>
              <a:rPr lang="en-GB" sz="3600" dirty="0" smtClean="0">
                <a:solidFill>
                  <a:srgbClr val="FFFFFF"/>
                </a:solidFill>
              </a:rPr>
              <a:t>Target Update</a:t>
            </a:r>
            <a:endParaRPr lang="en-GB" sz="3600" dirty="0">
              <a:solidFill>
                <a:srgbClr val="FFFFFF"/>
              </a:solidFill>
            </a:endParaRPr>
          </a:p>
        </p:txBody>
      </p:sp>
      <p:sp>
        <p:nvSpPr>
          <p:cNvPr id="8" name="textruta 3"/>
          <p:cNvSpPr txBox="1"/>
          <p:nvPr/>
        </p:nvSpPr>
        <p:spPr>
          <a:xfrm>
            <a:off x="0" y="4771581"/>
            <a:ext cx="9906000" cy="1778948"/>
          </a:xfrm>
          <a:prstGeom prst="rect">
            <a:avLst/>
          </a:prstGeom>
          <a:noFill/>
        </p:spPr>
        <p:txBody>
          <a:bodyPr wrap="square" rtlCol="0">
            <a:spAutoFit/>
          </a:bodyPr>
          <a:lstStyle/>
          <a:p>
            <a:pPr algn="ctr"/>
            <a:r>
              <a:rPr lang="en-GB" sz="2400" dirty="0" smtClean="0">
                <a:solidFill>
                  <a:srgbClr val="FFFFFF"/>
                </a:solidFill>
              </a:rPr>
              <a:t>John Haines</a:t>
            </a:r>
          </a:p>
          <a:p>
            <a:pPr algn="ctr"/>
            <a:r>
              <a:rPr lang="en-GB" sz="2400" dirty="0" smtClean="0">
                <a:solidFill>
                  <a:srgbClr val="FFFFFF"/>
                </a:solidFill>
              </a:rPr>
              <a:t>Head of Target Division</a:t>
            </a:r>
          </a:p>
          <a:p>
            <a:pPr algn="ctr"/>
            <a:endParaRPr lang="en-GB" sz="2400" dirty="0" smtClean="0">
              <a:solidFill>
                <a:srgbClr val="FFFFFF"/>
              </a:solidFill>
            </a:endParaRPr>
          </a:p>
          <a:p>
            <a:pPr algn="ctr">
              <a:lnSpc>
                <a:spcPct val="120000"/>
              </a:lnSpc>
            </a:pPr>
            <a:r>
              <a:rPr lang="en-GB" dirty="0" smtClean="0">
                <a:solidFill>
                  <a:srgbClr val="FFFFFF"/>
                </a:solidFill>
                <a:hlinkClick r:id="rId3"/>
              </a:rPr>
              <a:t>www.europeanspallationsource.se</a:t>
            </a:r>
            <a:endParaRPr lang="en-GB" dirty="0" smtClean="0">
              <a:solidFill>
                <a:srgbClr val="FFFFFF"/>
              </a:solidFill>
            </a:endParaRPr>
          </a:p>
          <a:p>
            <a:pPr algn="ctr"/>
            <a:r>
              <a:rPr lang="en-GB" sz="1600" dirty="0" smtClean="0">
                <a:solidFill>
                  <a:srgbClr val="FFFFFF"/>
                </a:solidFill>
              </a:rPr>
              <a:t>February 27, 2014</a:t>
            </a:r>
          </a:p>
        </p:txBody>
      </p:sp>
    </p:spTree>
    <p:extLst>
      <p:ext uri="{BB962C8B-B14F-4D97-AF65-F5344CB8AC3E}">
        <p14:creationId xmlns:p14="http://schemas.microsoft.com/office/powerpoint/2010/main" val="4419426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10</a:t>
            </a:fld>
            <a:endParaRPr lang="sv-SE"/>
          </a:p>
        </p:txBody>
      </p:sp>
      <p:sp>
        <p:nvSpPr>
          <p:cNvPr id="5" name="Text Placeholder 3"/>
          <p:cNvSpPr txBox="1">
            <a:spLocks/>
          </p:cNvSpPr>
          <p:nvPr/>
        </p:nvSpPr>
        <p:spPr>
          <a:xfrm>
            <a:off x="5148064" y="5427585"/>
            <a:ext cx="4104456" cy="1430415"/>
          </a:xfrm>
          <a:prstGeom prst="rect">
            <a:avLst/>
          </a:prstGeom>
        </p:spPr>
        <p:txBody>
          <a:bodyPr vert="horz" lIns="91432" tIns="45716" rIns="91432" bIns="45716" rtlCol="0">
            <a:normAutofit fontScale="85000" lnSpcReduction="10000"/>
          </a:bodyPr>
          <a:lstStyle>
            <a:lvl1pPr marL="365806" indent="-365806" algn="l" defTabSz="487741" rtl="0" eaLnBrk="1" latinLnBrk="0" hangingPunct="1">
              <a:spcBef>
                <a:spcPct val="20000"/>
              </a:spcBef>
              <a:buFont typeface="Arial"/>
              <a:buChar char="•"/>
              <a:defRPr sz="2400" kern="1200">
                <a:solidFill>
                  <a:schemeClr val="tx1"/>
                </a:solidFill>
                <a:latin typeface="+mn-lt"/>
                <a:ea typeface="+mn-ea"/>
                <a:cs typeface="Helvetica"/>
              </a:defRPr>
            </a:lvl1pPr>
            <a:lvl2pPr marL="792579" indent="-304838" algn="l" defTabSz="487741" rtl="0" eaLnBrk="1" latinLnBrk="0" hangingPunct="1">
              <a:spcBef>
                <a:spcPct val="20000"/>
              </a:spcBef>
              <a:buFont typeface="Arial"/>
              <a:buChar char="–"/>
              <a:defRPr sz="2000" kern="1200">
                <a:solidFill>
                  <a:schemeClr val="tx1"/>
                </a:solidFill>
                <a:latin typeface="+mn-lt"/>
                <a:ea typeface="+mn-ea"/>
                <a:cs typeface="Helvetica"/>
              </a:defRPr>
            </a:lvl2pPr>
            <a:lvl3pPr marL="1219352" indent="-243870" algn="l" defTabSz="487741" rtl="0" eaLnBrk="1" latinLnBrk="0" hangingPunct="1">
              <a:spcBef>
                <a:spcPct val="20000"/>
              </a:spcBef>
              <a:buFont typeface="Arial"/>
              <a:buChar char="•"/>
              <a:defRPr sz="1600" kern="1200">
                <a:solidFill>
                  <a:schemeClr val="tx1"/>
                </a:solidFill>
                <a:latin typeface="+mn-lt"/>
                <a:ea typeface="+mn-ea"/>
                <a:cs typeface="Helvetica"/>
              </a:defRPr>
            </a:lvl3pPr>
            <a:lvl4pPr marL="1463223" indent="0" algn="l" defTabSz="487741" rtl="0" eaLnBrk="1" latinLnBrk="0" hangingPunct="1">
              <a:spcBef>
                <a:spcPct val="20000"/>
              </a:spcBef>
              <a:buFont typeface="Arial"/>
              <a:buNone/>
              <a:defRPr sz="1400" kern="1200">
                <a:solidFill>
                  <a:schemeClr val="tx1"/>
                </a:solidFill>
                <a:latin typeface="+mn-lt"/>
                <a:ea typeface="+mn-ea"/>
                <a:cs typeface="Helvetica"/>
              </a:defRPr>
            </a:lvl4pPr>
            <a:lvl5pPr marL="1950964" indent="0" algn="l" defTabSz="487741" rtl="0" eaLnBrk="1" latinLnBrk="0" hangingPunct="1">
              <a:spcBef>
                <a:spcPct val="20000"/>
              </a:spcBef>
              <a:buFont typeface="Arial"/>
              <a:buNone/>
              <a:defRPr sz="1200" kern="1200">
                <a:solidFill>
                  <a:schemeClr val="tx1"/>
                </a:solidFill>
                <a:latin typeface="+mn-lt"/>
                <a:ea typeface="+mn-ea"/>
                <a:cs typeface="Helvetica"/>
              </a:defRPr>
            </a:lvl5pPr>
            <a:lvl6pPr marL="2682575" indent="-243870" algn="l" defTabSz="487741" rtl="0" eaLnBrk="1" latinLnBrk="0" hangingPunct="1">
              <a:spcBef>
                <a:spcPct val="20000"/>
              </a:spcBef>
              <a:buFont typeface="Arial"/>
              <a:buChar char="•"/>
              <a:defRPr sz="2100" kern="1200">
                <a:solidFill>
                  <a:schemeClr val="tx1"/>
                </a:solidFill>
                <a:latin typeface="+mn-lt"/>
                <a:ea typeface="+mn-ea"/>
                <a:cs typeface="+mn-cs"/>
              </a:defRPr>
            </a:lvl6pPr>
            <a:lvl7pPr marL="3170316" indent="-243870" algn="l" defTabSz="487741" rtl="0" eaLnBrk="1" latinLnBrk="0" hangingPunct="1">
              <a:spcBef>
                <a:spcPct val="20000"/>
              </a:spcBef>
              <a:buFont typeface="Arial"/>
              <a:buChar char="•"/>
              <a:defRPr sz="2100" kern="1200">
                <a:solidFill>
                  <a:schemeClr val="tx1"/>
                </a:solidFill>
                <a:latin typeface="+mn-lt"/>
                <a:ea typeface="+mn-ea"/>
                <a:cs typeface="+mn-cs"/>
              </a:defRPr>
            </a:lvl7pPr>
            <a:lvl8pPr marL="3658057" indent="-243870" algn="l" defTabSz="487741" rtl="0" eaLnBrk="1" latinLnBrk="0" hangingPunct="1">
              <a:spcBef>
                <a:spcPct val="20000"/>
              </a:spcBef>
              <a:buFont typeface="Arial"/>
              <a:buChar char="•"/>
              <a:defRPr sz="2100" kern="1200">
                <a:solidFill>
                  <a:schemeClr val="tx1"/>
                </a:solidFill>
                <a:latin typeface="+mn-lt"/>
                <a:ea typeface="+mn-ea"/>
                <a:cs typeface="+mn-cs"/>
              </a:defRPr>
            </a:lvl8pPr>
            <a:lvl9pPr marL="4145798" indent="-243870" algn="l" defTabSz="487741" rtl="0" eaLnBrk="1" latinLnBrk="0" hangingPunct="1">
              <a:spcBef>
                <a:spcPct val="20000"/>
              </a:spcBef>
              <a:buFont typeface="Arial"/>
              <a:buChar char="•"/>
              <a:defRPr sz="2100" kern="1200">
                <a:solidFill>
                  <a:schemeClr val="tx1"/>
                </a:solidFill>
                <a:latin typeface="+mn-lt"/>
                <a:ea typeface="+mn-ea"/>
                <a:cs typeface="+mn-cs"/>
              </a:defRPr>
            </a:lvl9pPr>
          </a:lstStyle>
          <a:p>
            <a:pPr marL="0" indent="0">
              <a:buNone/>
            </a:pPr>
            <a:endParaRPr lang="en-US" dirty="0"/>
          </a:p>
          <a:p>
            <a:pPr lvl="1"/>
            <a:r>
              <a:rPr lang="en-US" dirty="0" smtClean="0"/>
              <a:t>Diameter </a:t>
            </a:r>
            <a:r>
              <a:rPr lang="en-US" dirty="0"/>
              <a:t>~ 12 m</a:t>
            </a:r>
          </a:p>
          <a:p>
            <a:pPr lvl="1"/>
            <a:r>
              <a:rPr lang="en-US" dirty="0"/>
              <a:t>Height ~ 8 m</a:t>
            </a:r>
          </a:p>
          <a:p>
            <a:pPr lvl="1"/>
            <a:r>
              <a:rPr lang="en-US" dirty="0"/>
              <a:t>Mass ~ 7000 </a:t>
            </a:r>
            <a:r>
              <a:rPr lang="en-US" dirty="0" err="1"/>
              <a:t>tonnes</a:t>
            </a:r>
            <a:r>
              <a:rPr lang="en-US" dirty="0"/>
              <a:t> (mainly steel)</a:t>
            </a:r>
          </a:p>
          <a:p>
            <a:endParaRPr lang="en-US" dirty="0"/>
          </a:p>
        </p:txBody>
      </p:sp>
      <p:sp>
        <p:nvSpPr>
          <p:cNvPr id="6" name="Text Placeholder 3"/>
          <p:cNvSpPr>
            <a:spLocks noGrp="1"/>
          </p:cNvSpPr>
          <p:nvPr>
            <p:ph idx="1"/>
          </p:nvPr>
        </p:nvSpPr>
        <p:spPr>
          <a:xfrm>
            <a:off x="457200" y="1600200"/>
            <a:ext cx="4258816" cy="4997152"/>
          </a:xfrm>
        </p:spPr>
        <p:txBody>
          <a:bodyPr>
            <a:normAutofit fontScale="70000" lnSpcReduction="20000"/>
          </a:bodyPr>
          <a:lstStyle/>
          <a:p>
            <a:r>
              <a:rPr lang="en-GB" dirty="0">
                <a:solidFill>
                  <a:srgbClr val="000000"/>
                </a:solidFill>
              </a:rPr>
              <a:t>Shielding systems</a:t>
            </a:r>
          </a:p>
          <a:p>
            <a:pPr lvl="1"/>
            <a:r>
              <a:rPr lang="en-GB" dirty="0">
                <a:solidFill>
                  <a:srgbClr val="000000"/>
                </a:solidFill>
              </a:rPr>
              <a:t>Internal monolith structures</a:t>
            </a:r>
          </a:p>
          <a:p>
            <a:pPr lvl="1"/>
            <a:r>
              <a:rPr lang="en-GB" dirty="0">
                <a:solidFill>
                  <a:srgbClr val="000000"/>
                </a:solidFill>
              </a:rPr>
              <a:t>Monolith bulk shielding</a:t>
            </a:r>
          </a:p>
          <a:p>
            <a:pPr lvl="1"/>
            <a:r>
              <a:rPr lang="en-GB" dirty="0">
                <a:solidFill>
                  <a:srgbClr val="000000"/>
                </a:solidFill>
              </a:rPr>
              <a:t>Monolith removable shielding</a:t>
            </a:r>
          </a:p>
          <a:p>
            <a:r>
              <a:rPr lang="en-GB" dirty="0">
                <a:solidFill>
                  <a:srgbClr val="000000"/>
                </a:solidFill>
              </a:rPr>
              <a:t>Confinement systems</a:t>
            </a:r>
          </a:p>
          <a:p>
            <a:pPr lvl="1"/>
            <a:r>
              <a:rPr lang="en-GB" dirty="0">
                <a:solidFill>
                  <a:srgbClr val="000000"/>
                </a:solidFill>
              </a:rPr>
              <a:t>Proton beam window</a:t>
            </a:r>
          </a:p>
          <a:p>
            <a:pPr lvl="1"/>
            <a:r>
              <a:rPr lang="en-GB" dirty="0">
                <a:solidFill>
                  <a:srgbClr val="000000"/>
                </a:solidFill>
              </a:rPr>
              <a:t>Monolith vessel</a:t>
            </a:r>
          </a:p>
          <a:p>
            <a:pPr lvl="1"/>
            <a:r>
              <a:rPr lang="en-GB" dirty="0">
                <a:solidFill>
                  <a:srgbClr val="000000"/>
                </a:solidFill>
              </a:rPr>
              <a:t>Neutron beam windows</a:t>
            </a:r>
          </a:p>
          <a:p>
            <a:pPr lvl="1"/>
            <a:r>
              <a:rPr lang="en-GB" dirty="0">
                <a:solidFill>
                  <a:srgbClr val="000000"/>
                </a:solidFill>
              </a:rPr>
              <a:t>Covers and penetrations</a:t>
            </a:r>
          </a:p>
          <a:p>
            <a:pPr lvl="1"/>
            <a:r>
              <a:rPr lang="en-GB" dirty="0">
                <a:solidFill>
                  <a:srgbClr val="000000"/>
                </a:solidFill>
              </a:rPr>
              <a:t>Helium atmosphere system</a:t>
            </a:r>
          </a:p>
          <a:p>
            <a:r>
              <a:rPr lang="en-GB" dirty="0" smtClean="0">
                <a:solidFill>
                  <a:srgbClr val="000000"/>
                </a:solidFill>
              </a:rPr>
              <a:t>Enabling </a:t>
            </a:r>
            <a:r>
              <a:rPr lang="en-GB" dirty="0">
                <a:solidFill>
                  <a:srgbClr val="000000"/>
                </a:solidFill>
              </a:rPr>
              <a:t>systems</a:t>
            </a:r>
          </a:p>
          <a:p>
            <a:pPr lvl="1"/>
            <a:r>
              <a:rPr lang="en-GB" dirty="0" smtClean="0">
                <a:solidFill>
                  <a:srgbClr val="000000"/>
                </a:solidFill>
              </a:rPr>
              <a:t>Target monitoring plug</a:t>
            </a:r>
          </a:p>
          <a:p>
            <a:pPr lvl="1"/>
            <a:r>
              <a:rPr lang="en-GB" dirty="0" smtClean="0">
                <a:solidFill>
                  <a:srgbClr val="000000"/>
                </a:solidFill>
              </a:rPr>
              <a:t>Proton </a:t>
            </a:r>
            <a:r>
              <a:rPr lang="en-GB" dirty="0">
                <a:solidFill>
                  <a:srgbClr val="000000"/>
                </a:solidFill>
              </a:rPr>
              <a:t>beam instrumentation plug</a:t>
            </a:r>
          </a:p>
          <a:p>
            <a:pPr lvl="1"/>
            <a:r>
              <a:rPr lang="en-GB" dirty="0">
                <a:solidFill>
                  <a:srgbClr val="000000"/>
                </a:solidFill>
              </a:rPr>
              <a:t>Irradiation module</a:t>
            </a:r>
          </a:p>
          <a:p>
            <a:pPr lvl="1"/>
            <a:r>
              <a:rPr lang="en-GB" dirty="0">
                <a:solidFill>
                  <a:srgbClr val="000000"/>
                </a:solidFill>
              </a:rPr>
              <a:t>Neutron beam extraction system</a:t>
            </a:r>
          </a:p>
          <a:p>
            <a:r>
              <a:rPr lang="en-GB" dirty="0" smtClean="0">
                <a:solidFill>
                  <a:srgbClr val="000000"/>
                </a:solidFill>
              </a:rPr>
              <a:t>Tuning </a:t>
            </a:r>
            <a:r>
              <a:rPr lang="en-GB" dirty="0">
                <a:solidFill>
                  <a:srgbClr val="000000"/>
                </a:solidFill>
              </a:rPr>
              <a:t>beam </a:t>
            </a:r>
            <a:r>
              <a:rPr lang="en-GB" dirty="0" smtClean="0">
                <a:solidFill>
                  <a:srgbClr val="000000"/>
                </a:solidFill>
              </a:rPr>
              <a:t>dump</a:t>
            </a:r>
            <a:endParaRPr lang="en-GB" dirty="0">
              <a:solidFill>
                <a:srgbClr val="000000"/>
              </a:solidFill>
            </a:endParaRPr>
          </a:p>
        </p:txBody>
      </p:sp>
      <p:pic>
        <p:nvPicPr>
          <p:cNvPr id="7" name="Content Placeholder 7" descr="3D Cut monolith.pn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167" b="94310" l="10000" r="90000"/>
                    </a14:imgEffect>
                  </a14:imgLayer>
                </a14:imgProps>
              </a:ext>
              <a:ext uri="{28A0092B-C50C-407E-A947-70E740481C1C}">
                <a14:useLocalDpi xmlns:a14="http://schemas.microsoft.com/office/drawing/2010/main" val="0"/>
              </a:ext>
            </a:extLst>
          </a:blip>
          <a:srcRect l="22275" t="8015" r="26835" b="5370"/>
          <a:stretch/>
        </p:blipFill>
        <p:spPr>
          <a:xfrm>
            <a:off x="4507366" y="1484784"/>
            <a:ext cx="4636634" cy="4407425"/>
          </a:xfrm>
          <a:prstGeom prst="rect">
            <a:avLst/>
          </a:prstGeom>
        </p:spPr>
      </p:pic>
      <p:sp>
        <p:nvSpPr>
          <p:cNvPr id="9" name="TextBox 8"/>
          <p:cNvSpPr txBox="1"/>
          <p:nvPr/>
        </p:nvSpPr>
        <p:spPr>
          <a:xfrm>
            <a:off x="4160912" y="1700808"/>
            <a:ext cx="5616624"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t>K</a:t>
            </a:r>
            <a:r>
              <a:rPr lang="en-US" dirty="0" smtClean="0"/>
              <a:t>ey issues for optimization studies:</a:t>
            </a:r>
            <a:endParaRPr lang="en-US" dirty="0"/>
          </a:p>
          <a:p>
            <a:pPr marL="285750" indent="-285750">
              <a:buFont typeface="Arial"/>
              <a:buChar char="•"/>
            </a:pPr>
            <a:r>
              <a:rPr lang="en-US" dirty="0"/>
              <a:t>Beam extraction configuration – number of </a:t>
            </a:r>
            <a:r>
              <a:rPr lang="en-US" dirty="0" err="1"/>
              <a:t>beamlines</a:t>
            </a:r>
            <a:r>
              <a:rPr lang="en-US" dirty="0"/>
              <a:t>/spacing, beam guide inserts, shutter configuration</a:t>
            </a:r>
          </a:p>
          <a:p>
            <a:pPr marL="285750" indent="-285750">
              <a:buFont typeface="Arial"/>
              <a:buChar char="•"/>
            </a:pPr>
            <a:r>
              <a:rPr lang="en-US" dirty="0" smtClean="0"/>
              <a:t>Remote handling concepts for proton </a:t>
            </a:r>
            <a:r>
              <a:rPr lang="en-US" dirty="0"/>
              <a:t>b</a:t>
            </a:r>
            <a:r>
              <a:rPr lang="en-US" dirty="0" smtClean="0"/>
              <a:t>eam </a:t>
            </a:r>
            <a:r>
              <a:rPr lang="en-US" dirty="0"/>
              <a:t>w</a:t>
            </a:r>
            <a:r>
              <a:rPr lang="en-US" dirty="0" smtClean="0"/>
              <a:t>indow, instrumentation plugs, and beam extraction</a:t>
            </a:r>
          </a:p>
          <a:p>
            <a:pPr marL="285750" indent="-285750">
              <a:buFont typeface="Arial"/>
              <a:buChar char="•"/>
            </a:pPr>
            <a:r>
              <a:rPr lang="en-US" dirty="0" smtClean="0"/>
              <a:t>Containment of He environment/allowable leak rate</a:t>
            </a:r>
          </a:p>
          <a:p>
            <a:pPr marL="285750" indent="-285750">
              <a:buFont typeface="Arial"/>
              <a:buChar char="•"/>
            </a:pPr>
            <a:r>
              <a:rPr lang="en-US" dirty="0" smtClean="0"/>
              <a:t>Details of interface with CF and Instruments</a:t>
            </a:r>
            <a:endParaRPr lang="en-US" dirty="0"/>
          </a:p>
        </p:txBody>
      </p:sp>
      <p:sp>
        <p:nvSpPr>
          <p:cNvPr id="10" name="Title 2"/>
          <p:cNvSpPr>
            <a:spLocks noGrp="1"/>
          </p:cNvSpPr>
          <p:nvPr>
            <p:ph type="title"/>
          </p:nvPr>
        </p:nvSpPr>
        <p:spPr/>
        <p:txBody>
          <a:bodyPr>
            <a:noAutofit/>
          </a:bodyPr>
          <a:lstStyle/>
          <a:p>
            <a:pPr algn="ctr"/>
            <a:r>
              <a:rPr lang="en-US" sz="2800" dirty="0"/>
              <a:t>Monolith Systems serve shielding and confinement </a:t>
            </a:r>
            <a:r>
              <a:rPr lang="en-US" sz="2800" dirty="0" smtClean="0"/>
              <a:t>functions and facilitate neutron beam extraction </a:t>
            </a:r>
            <a:endParaRPr lang="en-US" sz="2800" dirty="0"/>
          </a:p>
        </p:txBody>
      </p:sp>
    </p:spTree>
    <p:extLst>
      <p:ext uri="{BB962C8B-B14F-4D97-AF65-F5344CB8AC3E}">
        <p14:creationId xmlns:p14="http://schemas.microsoft.com/office/powerpoint/2010/main" val="11256893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3" descr="Fluid.jpg"/>
          <p:cNvPicPr>
            <a:picLocks noChangeAspect="1"/>
          </p:cNvPicPr>
          <p:nvPr/>
        </p:nvPicPr>
        <p:blipFill rotWithShape="1">
          <a:blip r:embed="rId2">
            <a:extLst>
              <a:ext uri="{28A0092B-C50C-407E-A947-70E740481C1C}">
                <a14:useLocalDpi xmlns:a14="http://schemas.microsoft.com/office/drawing/2010/main" val="0"/>
              </a:ext>
            </a:extLst>
          </a:blip>
          <a:srcRect l="26357" t="3772" r="22405" b="15489"/>
          <a:stretch/>
        </p:blipFill>
        <p:spPr>
          <a:xfrm>
            <a:off x="4640966" y="1484784"/>
            <a:ext cx="3976834" cy="3230662"/>
          </a:xfrm>
          <a:prstGeom prst="rect">
            <a:avLst/>
          </a:prstGeom>
        </p:spPr>
      </p:pic>
      <p:sp>
        <p:nvSpPr>
          <p:cNvPr id="3" name="Title 2"/>
          <p:cNvSpPr>
            <a:spLocks noGrp="1"/>
          </p:cNvSpPr>
          <p:nvPr>
            <p:ph type="title"/>
          </p:nvPr>
        </p:nvSpPr>
        <p:spPr/>
        <p:txBody>
          <a:bodyPr>
            <a:normAutofit fontScale="90000"/>
          </a:bodyPr>
          <a:lstStyle/>
          <a:p>
            <a:r>
              <a:rPr lang="en-US" dirty="0"/>
              <a:t>Fluid Systems provide primary and secondary cooling and </a:t>
            </a:r>
            <a:r>
              <a:rPr lang="en-US" dirty="0" smtClean="0"/>
              <a:t>process/confine </a:t>
            </a:r>
            <a:r>
              <a:rPr lang="en-US" dirty="0"/>
              <a:t>radioactive fluids</a:t>
            </a:r>
          </a:p>
        </p:txBody>
      </p:sp>
      <p:sp>
        <p:nvSpPr>
          <p:cNvPr id="27" name="Content Placeholder 2"/>
          <p:cNvSpPr txBox="1">
            <a:spLocks/>
          </p:cNvSpPr>
          <p:nvPr/>
        </p:nvSpPr>
        <p:spPr>
          <a:xfrm>
            <a:off x="367446" y="1434006"/>
            <a:ext cx="9518643" cy="5523386"/>
          </a:xfrm>
          <a:prstGeom prst="rect">
            <a:avLst/>
          </a:prstGeom>
        </p:spPr>
        <p:txBody>
          <a:bodyPr lIns="91432" tIns="45716" rIns="91432" bIns="45716" numCol="2"/>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Primary Water Cooling:</a:t>
            </a:r>
          </a:p>
          <a:p>
            <a:r>
              <a:rPr lang="en-US" sz="1600" dirty="0"/>
              <a:t>Water Moderators 50 kW</a:t>
            </a:r>
          </a:p>
          <a:p>
            <a:r>
              <a:rPr lang="en-US" sz="1600" dirty="0"/>
              <a:t>Reflectors 300 kW</a:t>
            </a:r>
          </a:p>
          <a:p>
            <a:r>
              <a:rPr lang="en-US" sz="1600" dirty="0"/>
              <a:t>Shielding and Plugs 1.6 MW</a:t>
            </a:r>
          </a:p>
          <a:p>
            <a:pPr marL="0" indent="0">
              <a:buNone/>
            </a:pPr>
            <a:endParaRPr lang="en-US" sz="1600" dirty="0"/>
          </a:p>
          <a:p>
            <a:pPr marL="0" indent="0">
              <a:buNone/>
            </a:pPr>
            <a:r>
              <a:rPr lang="en-US" sz="1600" dirty="0"/>
              <a:t>Intermediate Water Cooling:</a:t>
            </a:r>
          </a:p>
          <a:p>
            <a:r>
              <a:rPr lang="en-US" sz="1600" dirty="0"/>
              <a:t>for Target System 3.8 MW</a:t>
            </a:r>
          </a:p>
          <a:p>
            <a:r>
              <a:rPr lang="en-US" sz="1600" dirty="0"/>
              <a:t>for Gas Systems 90 kW</a:t>
            </a:r>
          </a:p>
          <a:p>
            <a:r>
              <a:rPr lang="en-US" sz="1600" dirty="0"/>
              <a:t>for Water Systems 2.2 MW</a:t>
            </a:r>
          </a:p>
          <a:p>
            <a:pPr marL="0" indent="0">
              <a:buNone/>
            </a:pPr>
            <a:endParaRPr lang="en-US" sz="1600" dirty="0"/>
          </a:p>
          <a:p>
            <a:pPr marL="0" indent="0">
              <a:buNone/>
            </a:pPr>
            <a:r>
              <a:rPr lang="en-US" sz="1600" dirty="0"/>
              <a:t>Rad. Gas Effluent &amp; Confinement (RGEC):</a:t>
            </a:r>
          </a:p>
          <a:p>
            <a:r>
              <a:rPr lang="en-US" sz="1600" dirty="0"/>
              <a:t>Target Station Ventilation 110 000 m</a:t>
            </a:r>
            <a:r>
              <a:rPr lang="en-US" sz="1600" baseline="30000" dirty="0"/>
              <a:t>3</a:t>
            </a:r>
            <a:r>
              <a:rPr lang="en-US" sz="1600" dirty="0"/>
              <a:t>/h </a:t>
            </a:r>
          </a:p>
          <a:p>
            <a:r>
              <a:rPr lang="en-US" sz="1600" dirty="0"/>
              <a:t>Separation Gas for Primary Water</a:t>
            </a:r>
          </a:p>
          <a:p>
            <a:r>
              <a:rPr lang="en-US" sz="1600" dirty="0"/>
              <a:t>Radioactivity Monitoring</a:t>
            </a:r>
          </a:p>
          <a:p>
            <a:pPr marL="0" indent="0">
              <a:buNone/>
            </a:pPr>
            <a:endParaRPr lang="en-US" sz="1600" dirty="0"/>
          </a:p>
          <a:p>
            <a:pPr marL="0" indent="0">
              <a:buNone/>
            </a:pPr>
            <a:r>
              <a:rPr lang="en-US" sz="1600" dirty="0"/>
              <a:t>Active storage</a:t>
            </a:r>
          </a:p>
          <a:p>
            <a:r>
              <a:rPr lang="en-US" sz="1600" dirty="0"/>
              <a:t>Water storage</a:t>
            </a:r>
          </a:p>
          <a:p>
            <a:r>
              <a:rPr lang="en-US" sz="1600" dirty="0"/>
              <a:t>Helium storage</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pPr marL="0" indent="0">
              <a:buNone/>
            </a:pPr>
            <a:endParaRPr lang="en-US" sz="1600" dirty="0"/>
          </a:p>
          <a:p>
            <a:pPr marL="0" indent="0">
              <a:buNone/>
            </a:pPr>
            <a:endParaRPr lang="en-US" sz="1600" dirty="0"/>
          </a:p>
          <a:p>
            <a:pPr marL="0" indent="0">
              <a:buNone/>
            </a:pPr>
            <a:r>
              <a:rPr lang="en-US" sz="1600" dirty="0"/>
              <a:t>Auxiliary Helium Systems</a:t>
            </a:r>
          </a:p>
          <a:p>
            <a:r>
              <a:rPr lang="en-US" sz="1600" dirty="0"/>
              <a:t>PBW Cooling 5 kW, 200 g/s</a:t>
            </a:r>
          </a:p>
          <a:p>
            <a:r>
              <a:rPr lang="en-US" sz="1600" dirty="0"/>
              <a:t>Target Helium Purification 3 g/s</a:t>
            </a:r>
            <a:endParaRPr lang="en-US" sz="1600" baseline="30000" dirty="0"/>
          </a:p>
          <a:p>
            <a:r>
              <a:rPr lang="en-US" sz="1600" dirty="0"/>
              <a:t>Monolith Helium Purification 7 g/s</a:t>
            </a:r>
          </a:p>
          <a:p>
            <a:endParaRPr lang="en-US" sz="1600" dirty="0"/>
          </a:p>
          <a:p>
            <a:pPr marL="0" indent="0">
              <a:buNone/>
            </a:pPr>
            <a:r>
              <a:rPr lang="en-US" sz="1600" dirty="0"/>
              <a:t>Vacuum, gas and water supplies</a:t>
            </a:r>
          </a:p>
          <a:p>
            <a:endParaRPr lang="en-US" sz="1600" dirty="0"/>
          </a:p>
          <a:p>
            <a:pPr marL="0" indent="0">
              <a:buNone/>
            </a:pPr>
            <a:endParaRPr lang="en-US" sz="1600" baseline="30000" dirty="0"/>
          </a:p>
          <a:p>
            <a:endParaRPr lang="en-US" sz="1600" dirty="0"/>
          </a:p>
          <a:p>
            <a:pPr marL="0" indent="0">
              <a:buNone/>
            </a:pPr>
            <a:endParaRPr lang="en-US" sz="1600" dirty="0"/>
          </a:p>
        </p:txBody>
      </p:sp>
      <p:sp>
        <p:nvSpPr>
          <p:cNvPr id="5" name="TextBox 4"/>
          <p:cNvSpPr txBox="1"/>
          <p:nvPr/>
        </p:nvSpPr>
        <p:spPr>
          <a:xfrm>
            <a:off x="4172913" y="2060849"/>
            <a:ext cx="5499061" cy="175432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t>K</a:t>
            </a:r>
            <a:r>
              <a:rPr lang="en-US" dirty="0" smtClean="0"/>
              <a:t>ey issues for optimization studies:</a:t>
            </a:r>
            <a:endParaRPr lang="en-US" dirty="0"/>
          </a:p>
          <a:p>
            <a:pPr marL="285750" indent="-285750">
              <a:buFont typeface="Arial"/>
              <a:buChar char="•"/>
            </a:pPr>
            <a:r>
              <a:rPr lang="en-US" dirty="0" smtClean="0"/>
              <a:t>Optimizing </a:t>
            </a:r>
            <a:r>
              <a:rPr lang="en-US" dirty="0"/>
              <a:t>c</a:t>
            </a:r>
            <a:r>
              <a:rPr lang="en-US" dirty="0" smtClean="0"/>
              <a:t>ooling system requirements</a:t>
            </a:r>
            <a:r>
              <a:rPr lang="en-US" dirty="0"/>
              <a:t>, e.g. temperature ranges to improve energy recovery</a:t>
            </a:r>
          </a:p>
          <a:p>
            <a:pPr marL="285750" indent="-285750">
              <a:buFont typeface="Arial"/>
              <a:buChar char="•"/>
            </a:pPr>
            <a:r>
              <a:rPr lang="en-US" dirty="0" smtClean="0"/>
              <a:t>He environment control – throughput and filtering requirements</a:t>
            </a:r>
          </a:p>
          <a:p>
            <a:pPr marL="285750" indent="-285750">
              <a:buFont typeface="Arial"/>
              <a:buChar char="•"/>
            </a:pPr>
            <a:endParaRPr lang="en-US" dirty="0"/>
          </a:p>
        </p:txBody>
      </p:sp>
    </p:spTree>
    <p:extLst>
      <p:ext uri="{BB962C8B-B14F-4D97-AF65-F5344CB8AC3E}">
        <p14:creationId xmlns:p14="http://schemas.microsoft.com/office/powerpoint/2010/main" val="2404916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smtClean="0"/>
              <a:t>Remote </a:t>
            </a:r>
            <a:r>
              <a:rPr lang="en-US" sz="2800" dirty="0"/>
              <a:t>Handling </a:t>
            </a:r>
            <a:r>
              <a:rPr lang="en-US" sz="2800" dirty="0" smtClean="0"/>
              <a:t>Systems maintain target equipment and package and process waste</a:t>
            </a:r>
            <a:endParaRPr lang="en-US" sz="2800" dirty="0"/>
          </a:p>
        </p:txBody>
      </p:sp>
      <p:pic>
        <p:nvPicPr>
          <p:cNvPr id="26" name="Picture 2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0465" y="1905306"/>
            <a:ext cx="4236492" cy="2674428"/>
          </a:xfrm>
          <a:prstGeom prst="rect">
            <a:avLst/>
          </a:prstGeom>
        </p:spPr>
      </p:pic>
      <p:sp>
        <p:nvSpPr>
          <p:cNvPr id="27" name="TextBox 26"/>
          <p:cNvSpPr txBox="1"/>
          <p:nvPr/>
        </p:nvSpPr>
        <p:spPr>
          <a:xfrm>
            <a:off x="1205500" y="1732260"/>
            <a:ext cx="1239927" cy="276991"/>
          </a:xfrm>
          <a:prstGeom prst="rect">
            <a:avLst/>
          </a:prstGeom>
          <a:noFill/>
        </p:spPr>
        <p:txBody>
          <a:bodyPr wrap="none" lIns="91432" tIns="45716" rIns="91432" bIns="45716" rtlCol="0">
            <a:spAutoFit/>
          </a:bodyPr>
          <a:lstStyle/>
          <a:p>
            <a:r>
              <a:rPr lang="sv-SE" sz="1200" dirty="0">
                <a:latin typeface="Times New Roman" pitchFamily="18" charset="0"/>
                <a:cs typeface="Times New Roman" pitchFamily="18" charset="0"/>
              </a:rPr>
              <a:t>Maintenance cell</a:t>
            </a:r>
          </a:p>
        </p:txBody>
      </p:sp>
      <p:sp>
        <p:nvSpPr>
          <p:cNvPr id="28" name="TextBox 27"/>
          <p:cNvSpPr txBox="1"/>
          <p:nvPr/>
        </p:nvSpPr>
        <p:spPr>
          <a:xfrm>
            <a:off x="3093427" y="4704514"/>
            <a:ext cx="1112037" cy="276991"/>
          </a:xfrm>
          <a:prstGeom prst="rect">
            <a:avLst/>
          </a:prstGeom>
          <a:noFill/>
        </p:spPr>
        <p:txBody>
          <a:bodyPr wrap="none" lIns="91432" tIns="45716" rIns="91432" bIns="45716" rtlCol="0">
            <a:spAutoFit/>
          </a:bodyPr>
          <a:lstStyle/>
          <a:p>
            <a:r>
              <a:rPr lang="sv-SE" sz="1200" dirty="0">
                <a:latin typeface="Times New Roman" pitchFamily="18" charset="0"/>
                <a:cs typeface="Times New Roman" pitchFamily="18" charset="0"/>
              </a:rPr>
              <a:t>Processing cell</a:t>
            </a:r>
          </a:p>
        </p:txBody>
      </p:sp>
      <p:sp>
        <p:nvSpPr>
          <p:cNvPr id="29" name="TextBox 28"/>
          <p:cNvSpPr txBox="1"/>
          <p:nvPr/>
        </p:nvSpPr>
        <p:spPr>
          <a:xfrm>
            <a:off x="1238517" y="4704514"/>
            <a:ext cx="1340240" cy="276991"/>
          </a:xfrm>
          <a:prstGeom prst="rect">
            <a:avLst/>
          </a:prstGeom>
          <a:noFill/>
        </p:spPr>
        <p:txBody>
          <a:bodyPr wrap="none" lIns="91432" tIns="45716" rIns="91432" bIns="45716" rtlCol="0">
            <a:spAutoFit/>
          </a:bodyPr>
          <a:lstStyle/>
          <a:p>
            <a:r>
              <a:rPr lang="sv-SE" sz="1200" dirty="0">
                <a:latin typeface="Times New Roman" pitchFamily="18" charset="0"/>
                <a:cs typeface="Times New Roman" pitchFamily="18" charset="0"/>
              </a:rPr>
              <a:t>Technical galleries</a:t>
            </a:r>
          </a:p>
        </p:txBody>
      </p:sp>
      <p:sp>
        <p:nvSpPr>
          <p:cNvPr id="30" name="TextBox 29"/>
          <p:cNvSpPr txBox="1"/>
          <p:nvPr/>
        </p:nvSpPr>
        <p:spPr>
          <a:xfrm>
            <a:off x="18160" y="3355315"/>
            <a:ext cx="1029382" cy="276991"/>
          </a:xfrm>
          <a:prstGeom prst="rect">
            <a:avLst/>
          </a:prstGeom>
          <a:noFill/>
        </p:spPr>
        <p:txBody>
          <a:bodyPr wrap="none" lIns="91432" tIns="45716" rIns="91432" bIns="45716" rtlCol="0">
            <a:spAutoFit/>
          </a:bodyPr>
          <a:lstStyle/>
          <a:p>
            <a:r>
              <a:rPr lang="sv-SE" sz="1200" dirty="0">
                <a:latin typeface="Times New Roman" pitchFamily="18" charset="0"/>
                <a:cs typeface="Times New Roman" pitchFamily="18" charset="0"/>
              </a:rPr>
              <a:t>Transfer zone</a:t>
            </a:r>
          </a:p>
        </p:txBody>
      </p:sp>
      <p:sp>
        <p:nvSpPr>
          <p:cNvPr id="31" name="TextBox 30"/>
          <p:cNvSpPr txBox="1"/>
          <p:nvPr/>
        </p:nvSpPr>
        <p:spPr>
          <a:xfrm>
            <a:off x="2690461" y="1746340"/>
            <a:ext cx="915544" cy="276991"/>
          </a:xfrm>
          <a:prstGeom prst="rect">
            <a:avLst/>
          </a:prstGeom>
          <a:noFill/>
        </p:spPr>
        <p:txBody>
          <a:bodyPr wrap="none" lIns="91432" tIns="45716" rIns="91432" bIns="45716" rtlCol="0">
            <a:spAutoFit/>
          </a:bodyPr>
          <a:lstStyle/>
          <a:p>
            <a:r>
              <a:rPr lang="sv-SE" sz="1200" dirty="0">
                <a:latin typeface="Times New Roman" pitchFamily="18" charset="0"/>
                <a:cs typeface="Times New Roman" pitchFamily="18" charset="0"/>
              </a:rPr>
              <a:t>Storage pits</a:t>
            </a:r>
          </a:p>
        </p:txBody>
      </p:sp>
      <p:sp>
        <p:nvSpPr>
          <p:cNvPr id="32" name="TextBox 31"/>
          <p:cNvSpPr txBox="1"/>
          <p:nvPr/>
        </p:nvSpPr>
        <p:spPr>
          <a:xfrm>
            <a:off x="296899" y="4441237"/>
            <a:ext cx="710435" cy="276991"/>
          </a:xfrm>
          <a:prstGeom prst="rect">
            <a:avLst/>
          </a:prstGeom>
          <a:noFill/>
        </p:spPr>
        <p:txBody>
          <a:bodyPr wrap="none" lIns="91432" tIns="45716" rIns="91432" bIns="45716" rtlCol="0">
            <a:spAutoFit/>
          </a:bodyPr>
          <a:lstStyle/>
          <a:p>
            <a:r>
              <a:rPr lang="sv-SE" sz="1200" dirty="0">
                <a:latin typeface="Times New Roman" pitchFamily="18" charset="0"/>
                <a:cs typeface="Times New Roman" pitchFamily="18" charset="0"/>
              </a:rPr>
              <a:t>Air lock</a:t>
            </a:r>
          </a:p>
        </p:txBody>
      </p:sp>
      <p:sp>
        <p:nvSpPr>
          <p:cNvPr id="33" name="TextBox 32"/>
          <p:cNvSpPr txBox="1"/>
          <p:nvPr/>
        </p:nvSpPr>
        <p:spPr>
          <a:xfrm>
            <a:off x="38158" y="1753355"/>
            <a:ext cx="1287143" cy="279895"/>
          </a:xfrm>
          <a:prstGeom prst="rect">
            <a:avLst/>
          </a:prstGeom>
          <a:noFill/>
        </p:spPr>
        <p:txBody>
          <a:bodyPr wrap="square" lIns="91432" tIns="45716" rIns="91432" bIns="45716" rtlCol="0">
            <a:spAutoFit/>
          </a:bodyPr>
          <a:lstStyle/>
          <a:p>
            <a:r>
              <a:rPr lang="sv-SE" sz="1200" dirty="0">
                <a:latin typeface="Times New Roman" pitchFamily="18" charset="0"/>
                <a:cs typeface="Times New Roman" pitchFamily="18" charset="0"/>
              </a:rPr>
              <a:t>Transfer hatch</a:t>
            </a:r>
          </a:p>
        </p:txBody>
      </p:sp>
      <p:cxnSp>
        <p:nvCxnSpPr>
          <p:cNvPr id="34" name="Straight Arrow Connector 33"/>
          <p:cNvCxnSpPr>
            <a:stCxn id="30" idx="0"/>
          </p:cNvCxnSpPr>
          <p:nvPr/>
        </p:nvCxnSpPr>
        <p:spPr>
          <a:xfrm flipV="1">
            <a:off x="532851" y="2863965"/>
            <a:ext cx="533705" cy="49135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5" name="Straight Arrow Connector 34"/>
          <p:cNvCxnSpPr>
            <a:stCxn id="33" idx="2"/>
          </p:cNvCxnSpPr>
          <p:nvPr/>
        </p:nvCxnSpPr>
        <p:spPr>
          <a:xfrm>
            <a:off x="681730" y="2033249"/>
            <a:ext cx="1009137" cy="83071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6" name="Straight Arrow Connector 35"/>
          <p:cNvCxnSpPr>
            <a:stCxn id="27" idx="2"/>
          </p:cNvCxnSpPr>
          <p:nvPr/>
        </p:nvCxnSpPr>
        <p:spPr>
          <a:xfrm>
            <a:off x="1825464" y="2009251"/>
            <a:ext cx="433156" cy="97617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7" name="Straight Arrow Connector 36"/>
          <p:cNvCxnSpPr>
            <a:stCxn id="31" idx="2"/>
          </p:cNvCxnSpPr>
          <p:nvPr/>
        </p:nvCxnSpPr>
        <p:spPr>
          <a:xfrm flipH="1">
            <a:off x="2690462" y="2023331"/>
            <a:ext cx="457771" cy="107011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8" name="Straight Arrow Connector 37"/>
          <p:cNvCxnSpPr>
            <a:stCxn id="28" idx="0"/>
          </p:cNvCxnSpPr>
          <p:nvPr/>
        </p:nvCxnSpPr>
        <p:spPr>
          <a:xfrm flipH="1" flipV="1">
            <a:off x="3255617" y="3093443"/>
            <a:ext cx="393829" cy="161107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9" name="Straight Arrow Connector 38"/>
          <p:cNvCxnSpPr>
            <a:stCxn id="32" idx="0"/>
          </p:cNvCxnSpPr>
          <p:nvPr/>
        </p:nvCxnSpPr>
        <p:spPr>
          <a:xfrm flipV="1">
            <a:off x="652117" y="4040150"/>
            <a:ext cx="820428" cy="40108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0" name="Straight Arrow Connector 39"/>
          <p:cNvCxnSpPr>
            <a:stCxn id="29" idx="0"/>
          </p:cNvCxnSpPr>
          <p:nvPr/>
        </p:nvCxnSpPr>
        <p:spPr>
          <a:xfrm flipV="1">
            <a:off x="1908637" y="4040149"/>
            <a:ext cx="214008" cy="66436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41" name="Picture 40" descr="5.pn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74" b="100000" l="0" r="99362">
                        <a14:foregroundMark x1="39147" y1="14754" x2="39147" y2="14754"/>
                        <a14:foregroundMark x1="87823" y1="64070" x2="87823" y2="64070"/>
                        <a14:foregroundMark x1="85690" y1="62394" x2="85690" y2="62394"/>
                        <a14:foregroundMark x1="88228" y1="85943" x2="88228" y2="85943"/>
                        <a14:foregroundMark x1="85690" y1="87800" x2="85690" y2="87800"/>
                        <a14:foregroundMark x1="62722" y1="88806" x2="62722" y2="88806"/>
                        <a14:foregroundMark x1="57334" y1="88651" x2="57334" y2="88651"/>
                        <a14:foregroundMark x1="48801" y1="87645" x2="48801" y2="87645"/>
                        <a14:foregroundMark x1="68203" y1="87980" x2="68203" y2="87980"/>
                        <a14:foregroundMark x1="71457" y1="87645" x2="71457" y2="87645"/>
                        <a14:foregroundMark x1="86593" y1="94738" x2="86593" y2="94738"/>
                        <a14:foregroundMark x1="88913" y1="89090" x2="88913" y2="89090"/>
                        <a14:foregroundMark x1="84024" y1="84240" x2="84024" y2="84240"/>
                        <a14:foregroundMark x1="86219" y1="83621" x2="86219" y2="83621"/>
                        <a14:foregroundMark x1="84756" y1="89476" x2="84756" y2="89476"/>
                        <a14:foregroundMark x1="88290" y1="92314" x2="88290" y2="92314"/>
                        <a14:foregroundMark x1="90003" y1="92907" x2="90003" y2="92907"/>
                        <a14:foregroundMark x1="92074" y1="95538" x2="92074" y2="95538"/>
                      </a14:backgroundRemoval>
                    </a14:imgEffect>
                  </a14:imgLayer>
                </a14:imgProps>
              </a:ext>
              <a:ext uri="{28A0092B-C50C-407E-A947-70E740481C1C}">
                <a14:useLocalDpi xmlns:a14="http://schemas.microsoft.com/office/drawing/2010/main"/>
              </a:ext>
            </a:extLst>
          </a:blip>
          <a:srcRect/>
          <a:stretch/>
        </p:blipFill>
        <p:spPr>
          <a:xfrm>
            <a:off x="4569811" y="3789040"/>
            <a:ext cx="5428401" cy="3024336"/>
          </a:xfrm>
          <a:prstGeom prst="rect">
            <a:avLst/>
          </a:prstGeom>
        </p:spPr>
      </p:pic>
      <p:sp>
        <p:nvSpPr>
          <p:cNvPr id="42" name="Text Placeholder 3"/>
          <p:cNvSpPr txBox="1">
            <a:spLocks/>
          </p:cNvSpPr>
          <p:nvPr/>
        </p:nvSpPr>
        <p:spPr>
          <a:xfrm>
            <a:off x="4938111" y="1433466"/>
            <a:ext cx="4785899" cy="2427582"/>
          </a:xfrm>
          <a:prstGeom prst="rect">
            <a:avLst/>
          </a:prstGeom>
        </p:spPr>
        <p:txBody>
          <a:bodyPr lIns="91432" tIns="45716" rIns="91432" bIns="45716">
            <a:normAutofit/>
          </a:bodyPr>
          <a:lstStyle>
            <a:lvl1pPr marL="365806" indent="-365806" algn="l" defTabSz="487741" rtl="0" eaLnBrk="1" latinLnBrk="0" hangingPunct="1">
              <a:spcBef>
                <a:spcPct val="20000"/>
              </a:spcBef>
              <a:buFont typeface="Arial"/>
              <a:buChar char="•"/>
              <a:defRPr sz="2400" kern="1200">
                <a:solidFill>
                  <a:schemeClr val="tx1"/>
                </a:solidFill>
                <a:latin typeface="+mn-lt"/>
                <a:ea typeface="+mn-ea"/>
                <a:cs typeface="Helvetica"/>
              </a:defRPr>
            </a:lvl1pPr>
            <a:lvl2pPr marL="792579" indent="-304838" algn="l" defTabSz="487741" rtl="0" eaLnBrk="1" latinLnBrk="0" hangingPunct="1">
              <a:spcBef>
                <a:spcPct val="20000"/>
              </a:spcBef>
              <a:buFont typeface="Arial"/>
              <a:buChar char="–"/>
              <a:defRPr sz="2000" kern="1200">
                <a:solidFill>
                  <a:schemeClr val="tx1"/>
                </a:solidFill>
                <a:latin typeface="+mn-lt"/>
                <a:ea typeface="+mn-ea"/>
                <a:cs typeface="Helvetica"/>
              </a:defRPr>
            </a:lvl2pPr>
            <a:lvl3pPr marL="1219352" indent="-243870" algn="l" defTabSz="487741" rtl="0" eaLnBrk="1" latinLnBrk="0" hangingPunct="1">
              <a:spcBef>
                <a:spcPct val="20000"/>
              </a:spcBef>
              <a:buFont typeface="Arial"/>
              <a:buChar char="•"/>
              <a:defRPr sz="1600" kern="1200">
                <a:solidFill>
                  <a:schemeClr val="tx1"/>
                </a:solidFill>
                <a:latin typeface="+mn-lt"/>
                <a:ea typeface="+mn-ea"/>
                <a:cs typeface="Helvetica"/>
              </a:defRPr>
            </a:lvl3pPr>
            <a:lvl4pPr marL="1707093" indent="-243870" algn="l" defTabSz="487741" rtl="0" eaLnBrk="1" latinLnBrk="0" hangingPunct="1">
              <a:spcBef>
                <a:spcPct val="20000"/>
              </a:spcBef>
              <a:buFont typeface="Arial"/>
              <a:buChar char="–"/>
              <a:defRPr sz="1400" kern="1200">
                <a:solidFill>
                  <a:schemeClr val="tx1"/>
                </a:solidFill>
                <a:latin typeface="+mn-lt"/>
                <a:ea typeface="+mn-ea"/>
                <a:cs typeface="Helvetica"/>
              </a:defRPr>
            </a:lvl4pPr>
            <a:lvl5pPr marL="2194834" indent="-243870" algn="l" defTabSz="487741" rtl="0" eaLnBrk="1" latinLnBrk="0" hangingPunct="1">
              <a:spcBef>
                <a:spcPct val="20000"/>
              </a:spcBef>
              <a:buFont typeface="Arial"/>
              <a:buChar char="»"/>
              <a:defRPr sz="1200" kern="1200">
                <a:solidFill>
                  <a:schemeClr val="tx1"/>
                </a:solidFill>
                <a:latin typeface="+mn-lt"/>
                <a:ea typeface="+mn-ea"/>
                <a:cs typeface="Helvetica"/>
              </a:defRPr>
            </a:lvl5pPr>
            <a:lvl6pPr marL="2682575" indent="-243870" algn="l" defTabSz="487741" rtl="0" eaLnBrk="1" latinLnBrk="0" hangingPunct="1">
              <a:spcBef>
                <a:spcPct val="20000"/>
              </a:spcBef>
              <a:buFont typeface="Arial"/>
              <a:buChar char="•"/>
              <a:defRPr sz="2100" kern="1200">
                <a:solidFill>
                  <a:schemeClr val="tx1"/>
                </a:solidFill>
                <a:latin typeface="+mn-lt"/>
                <a:ea typeface="+mn-ea"/>
                <a:cs typeface="+mn-cs"/>
              </a:defRPr>
            </a:lvl6pPr>
            <a:lvl7pPr marL="3170316" indent="-243870" algn="l" defTabSz="487741" rtl="0" eaLnBrk="1" latinLnBrk="0" hangingPunct="1">
              <a:spcBef>
                <a:spcPct val="20000"/>
              </a:spcBef>
              <a:buFont typeface="Arial"/>
              <a:buChar char="•"/>
              <a:defRPr sz="2100" kern="1200">
                <a:solidFill>
                  <a:schemeClr val="tx1"/>
                </a:solidFill>
                <a:latin typeface="+mn-lt"/>
                <a:ea typeface="+mn-ea"/>
                <a:cs typeface="+mn-cs"/>
              </a:defRPr>
            </a:lvl7pPr>
            <a:lvl8pPr marL="3658057" indent="-243870" algn="l" defTabSz="487741" rtl="0" eaLnBrk="1" latinLnBrk="0" hangingPunct="1">
              <a:spcBef>
                <a:spcPct val="20000"/>
              </a:spcBef>
              <a:buFont typeface="Arial"/>
              <a:buChar char="•"/>
              <a:defRPr sz="2100" kern="1200">
                <a:solidFill>
                  <a:schemeClr val="tx1"/>
                </a:solidFill>
                <a:latin typeface="+mn-lt"/>
                <a:ea typeface="+mn-ea"/>
                <a:cs typeface="+mn-cs"/>
              </a:defRPr>
            </a:lvl8pPr>
            <a:lvl9pPr marL="4145798" indent="-243870" algn="l" defTabSz="487741" rtl="0" eaLnBrk="1" latinLnBrk="0" hangingPunct="1">
              <a:spcBef>
                <a:spcPct val="20000"/>
              </a:spcBef>
              <a:buFont typeface="Arial"/>
              <a:buChar char="•"/>
              <a:defRPr sz="2100" kern="1200">
                <a:solidFill>
                  <a:schemeClr val="tx1"/>
                </a:solidFill>
                <a:latin typeface="+mn-lt"/>
                <a:ea typeface="+mn-ea"/>
                <a:cs typeface="+mn-cs"/>
              </a:defRPr>
            </a:lvl9pPr>
          </a:lstStyle>
          <a:p>
            <a:pPr marL="234930" indent="-234930"/>
            <a:r>
              <a:rPr lang="en-GB" sz="2000" dirty="0"/>
              <a:t>Active Cells: Hot Cells with connected infrastructure and tooling </a:t>
            </a:r>
          </a:p>
          <a:p>
            <a:pPr marL="234930" indent="-234930"/>
            <a:r>
              <a:rPr lang="en-GB" sz="2000" dirty="0"/>
              <a:t>Internal casks and associated handling devices: Radioactive component transport between monolith and active cells</a:t>
            </a:r>
          </a:p>
          <a:p>
            <a:pPr marL="234930" indent="-234930"/>
            <a:r>
              <a:rPr lang="en-GB" sz="2000" dirty="0" smtClean="0"/>
              <a:t>Mock-</a:t>
            </a:r>
            <a:r>
              <a:rPr lang="en-GB" sz="2000" dirty="0"/>
              <a:t>ups, test and training facility</a:t>
            </a:r>
          </a:p>
          <a:p>
            <a:pPr marL="0" indent="0">
              <a:buNone/>
            </a:pPr>
            <a:endParaRPr lang="en-GB" sz="2000" dirty="0"/>
          </a:p>
        </p:txBody>
      </p:sp>
      <p:sp>
        <p:nvSpPr>
          <p:cNvPr id="43" name="TextBox 42"/>
          <p:cNvSpPr txBox="1"/>
          <p:nvPr/>
        </p:nvSpPr>
        <p:spPr>
          <a:xfrm>
            <a:off x="1442610" y="1412776"/>
            <a:ext cx="2235316" cy="369324"/>
          </a:xfrm>
          <a:prstGeom prst="rect">
            <a:avLst/>
          </a:prstGeom>
          <a:noFill/>
        </p:spPr>
        <p:txBody>
          <a:bodyPr wrap="none" lIns="91432" tIns="45716" rIns="91432" bIns="45716" rtlCol="0">
            <a:spAutoFit/>
          </a:bodyPr>
          <a:lstStyle/>
          <a:p>
            <a:r>
              <a:rPr lang="en-US" dirty="0" smtClean="0"/>
              <a:t>Active Cells: Top View</a:t>
            </a:r>
            <a:endParaRPr lang="en-US" dirty="0"/>
          </a:p>
        </p:txBody>
      </p:sp>
      <p:sp>
        <p:nvSpPr>
          <p:cNvPr id="44" name="TextBox 43"/>
          <p:cNvSpPr txBox="1"/>
          <p:nvPr/>
        </p:nvSpPr>
        <p:spPr>
          <a:xfrm>
            <a:off x="7137243" y="4005064"/>
            <a:ext cx="2274991" cy="369324"/>
          </a:xfrm>
          <a:prstGeom prst="rect">
            <a:avLst/>
          </a:prstGeom>
          <a:noFill/>
        </p:spPr>
        <p:txBody>
          <a:bodyPr wrap="none" lIns="91432" tIns="45716" rIns="91432" bIns="45716" rtlCol="0">
            <a:spAutoFit/>
          </a:bodyPr>
          <a:lstStyle/>
          <a:p>
            <a:r>
              <a:rPr lang="en-US" dirty="0" smtClean="0"/>
              <a:t>Active Cells: Side View</a:t>
            </a:r>
            <a:endParaRPr lang="en-US" dirty="0"/>
          </a:p>
        </p:txBody>
      </p:sp>
      <p:sp>
        <p:nvSpPr>
          <p:cNvPr id="45" name="TextBox 44"/>
          <p:cNvSpPr txBox="1"/>
          <p:nvPr/>
        </p:nvSpPr>
        <p:spPr>
          <a:xfrm>
            <a:off x="5015976" y="4005065"/>
            <a:ext cx="1009395" cy="276991"/>
          </a:xfrm>
          <a:prstGeom prst="rect">
            <a:avLst/>
          </a:prstGeom>
          <a:noFill/>
        </p:spPr>
        <p:txBody>
          <a:bodyPr wrap="none" lIns="91432" tIns="45716" rIns="91432" bIns="45716" rtlCol="0">
            <a:spAutoFit/>
          </a:bodyPr>
          <a:lstStyle/>
          <a:p>
            <a:r>
              <a:rPr lang="en-GB" sz="1200" dirty="0">
                <a:latin typeface="Times New Roman" pitchFamily="18" charset="0"/>
                <a:cs typeface="Times New Roman" pitchFamily="18" charset="0"/>
              </a:rPr>
              <a:t>Internal Cask</a:t>
            </a:r>
          </a:p>
        </p:txBody>
      </p:sp>
      <p:cxnSp>
        <p:nvCxnSpPr>
          <p:cNvPr id="46" name="Straight Arrow Connector 45"/>
          <p:cNvCxnSpPr>
            <a:stCxn id="45" idx="3"/>
          </p:cNvCxnSpPr>
          <p:nvPr/>
        </p:nvCxnSpPr>
        <p:spPr>
          <a:xfrm>
            <a:off x="6025371" y="4143561"/>
            <a:ext cx="651752" cy="13850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5" name="Slide Number Placeholder 3"/>
          <p:cNvSpPr>
            <a:spLocks noGrp="1"/>
          </p:cNvSpPr>
          <p:nvPr>
            <p:ph type="sldNum" sz="quarter" idx="12"/>
          </p:nvPr>
        </p:nvSpPr>
        <p:spPr>
          <a:xfrm>
            <a:off x="7099300" y="6356351"/>
            <a:ext cx="2311400" cy="365125"/>
          </a:xfrm>
        </p:spPr>
        <p:txBody>
          <a:bodyPr/>
          <a:lstStyle/>
          <a:p>
            <a:fld id="{038C62C7-F79B-CD4A-A5DF-5683BBEC4A65}" type="slidenum">
              <a:rPr lang="sv-SE" smtClean="0"/>
              <a:t>12</a:t>
            </a:fld>
            <a:endParaRPr lang="sv-SE"/>
          </a:p>
        </p:txBody>
      </p:sp>
      <p:sp>
        <p:nvSpPr>
          <p:cNvPr id="47" name="TextBox 46"/>
          <p:cNvSpPr txBox="1"/>
          <p:nvPr/>
        </p:nvSpPr>
        <p:spPr>
          <a:xfrm>
            <a:off x="272480" y="4797153"/>
            <a:ext cx="5499061"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t>K</a:t>
            </a:r>
            <a:r>
              <a:rPr lang="en-US" dirty="0" smtClean="0"/>
              <a:t>ey issues for optimization studies:</a:t>
            </a:r>
            <a:endParaRPr lang="en-US" dirty="0"/>
          </a:p>
          <a:p>
            <a:pPr marL="285750" indent="-285750">
              <a:buFont typeface="Arial"/>
              <a:buChar char="•"/>
            </a:pPr>
            <a:r>
              <a:rPr lang="en-US" dirty="0" smtClean="0"/>
              <a:t>Remote handling concepts</a:t>
            </a:r>
          </a:p>
          <a:p>
            <a:pPr marL="285750" indent="-285750">
              <a:buFont typeface="Arial"/>
              <a:buChar char="•"/>
            </a:pPr>
            <a:r>
              <a:rPr lang="en-US" dirty="0"/>
              <a:t>Identification of required hot cell operations/equipment</a:t>
            </a:r>
          </a:p>
          <a:p>
            <a:pPr marL="285750" indent="-285750">
              <a:buFont typeface="Arial"/>
              <a:buChar char="•"/>
            </a:pPr>
            <a:r>
              <a:rPr lang="en-US" dirty="0" smtClean="0"/>
              <a:t>Interface with Target Building and Instrument Halls</a:t>
            </a:r>
          </a:p>
        </p:txBody>
      </p:sp>
    </p:spTree>
    <p:extLst>
      <p:ext uri="{BB962C8B-B14F-4D97-AF65-F5344CB8AC3E}">
        <p14:creationId xmlns:p14="http://schemas.microsoft.com/office/powerpoint/2010/main" val="8500916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5-26 at 7.06.50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72741" y="2919260"/>
            <a:ext cx="6085835" cy="3966124"/>
          </a:xfrm>
          <a:prstGeom prst="rect">
            <a:avLst/>
          </a:prstGeom>
        </p:spPr>
      </p:pic>
      <p:sp>
        <p:nvSpPr>
          <p:cNvPr id="3" name="Title 2"/>
          <p:cNvSpPr>
            <a:spLocks noGrp="1"/>
          </p:cNvSpPr>
          <p:nvPr>
            <p:ph type="title"/>
          </p:nvPr>
        </p:nvSpPr>
        <p:spPr/>
        <p:txBody>
          <a:bodyPr/>
          <a:lstStyle/>
          <a:p>
            <a:r>
              <a:rPr lang="en-US" dirty="0" smtClean="0"/>
              <a:t>Target Safety System protects public and environment from radioactive hazard</a:t>
            </a:r>
            <a:endParaRPr lang="en-US" dirty="0"/>
          </a:p>
        </p:txBody>
      </p:sp>
      <p:sp>
        <p:nvSpPr>
          <p:cNvPr id="4" name="Text Placeholder 3"/>
          <p:cNvSpPr>
            <a:spLocks noGrp="1"/>
          </p:cNvSpPr>
          <p:nvPr>
            <p:ph idx="1"/>
          </p:nvPr>
        </p:nvSpPr>
        <p:spPr>
          <a:xfrm>
            <a:off x="495301" y="1484784"/>
            <a:ext cx="8915401" cy="1656184"/>
          </a:xfrm>
        </p:spPr>
        <p:txBody>
          <a:bodyPr>
            <a:normAutofit fontScale="85000" lnSpcReduction="20000"/>
          </a:bodyPr>
          <a:lstStyle/>
          <a:p>
            <a:r>
              <a:rPr lang="en-US" dirty="0" smtClean="0">
                <a:solidFill>
                  <a:srgbClr val="000000"/>
                </a:solidFill>
              </a:rPr>
              <a:t>Target Safety System</a:t>
            </a:r>
          </a:p>
          <a:p>
            <a:pPr lvl="1"/>
            <a:r>
              <a:rPr lang="en-US" dirty="0">
                <a:solidFill>
                  <a:srgbClr val="000000"/>
                </a:solidFill>
              </a:rPr>
              <a:t>Active controls credited with a safety </a:t>
            </a:r>
            <a:r>
              <a:rPr lang="en-US" dirty="0" smtClean="0">
                <a:solidFill>
                  <a:srgbClr val="000000"/>
                </a:solidFill>
              </a:rPr>
              <a:t>function; namely</a:t>
            </a:r>
            <a:endParaRPr lang="en-US" dirty="0">
              <a:solidFill>
                <a:srgbClr val="000000"/>
              </a:solidFill>
            </a:endParaRPr>
          </a:p>
          <a:p>
            <a:pPr lvl="2"/>
            <a:r>
              <a:rPr lang="en-US" dirty="0" smtClean="0">
                <a:solidFill>
                  <a:srgbClr val="000000"/>
                </a:solidFill>
              </a:rPr>
              <a:t>Protect workers, public, and environment from radioactive contamination hazard</a:t>
            </a:r>
          </a:p>
          <a:p>
            <a:r>
              <a:rPr lang="en-US" dirty="0" smtClean="0">
                <a:solidFill>
                  <a:srgbClr val="000000"/>
                </a:solidFill>
              </a:rPr>
              <a:t>Interface/point-of-contact between other parts of TS and Integrated Control System</a:t>
            </a:r>
            <a:endParaRPr lang="en-US" dirty="0">
              <a:solidFill>
                <a:srgbClr val="000000"/>
              </a:solidFill>
            </a:endParaRPr>
          </a:p>
        </p:txBody>
      </p:sp>
      <p:sp>
        <p:nvSpPr>
          <p:cNvPr id="6" name="Oval 5"/>
          <p:cNvSpPr/>
          <p:nvPr/>
        </p:nvSpPr>
        <p:spPr>
          <a:xfrm>
            <a:off x="5089677" y="3699230"/>
            <a:ext cx="2104762" cy="1300338"/>
          </a:xfrm>
          <a:prstGeom prst="ellipse">
            <a:avLst/>
          </a:prstGeom>
          <a:solidFill>
            <a:schemeClr val="accent2">
              <a:alpha val="20000"/>
            </a:schemeClr>
          </a:solidFill>
        </p:spPr>
        <p:style>
          <a:lnRef idx="3">
            <a:schemeClr val="lt1"/>
          </a:lnRef>
          <a:fillRef idx="1">
            <a:schemeClr val="accent2"/>
          </a:fillRef>
          <a:effectRef idx="1">
            <a:schemeClr val="accent2"/>
          </a:effectRef>
          <a:fontRef idx="minor">
            <a:schemeClr val="lt1"/>
          </a:fontRef>
        </p:style>
        <p:txBody>
          <a:bodyPr lIns="85707" tIns="42853" rIns="85707" bIns="42853" rtlCol="0" anchor="ctr"/>
          <a:lstStyle/>
          <a:p>
            <a:pPr algn="ctr"/>
            <a:endParaRPr lang="en-US"/>
          </a:p>
        </p:txBody>
      </p:sp>
      <p:sp>
        <p:nvSpPr>
          <p:cNvPr id="7" name="Slide Number Placeholder 3"/>
          <p:cNvSpPr>
            <a:spLocks noGrp="1"/>
          </p:cNvSpPr>
          <p:nvPr>
            <p:ph type="sldNum" sz="quarter" idx="12"/>
          </p:nvPr>
        </p:nvSpPr>
        <p:spPr>
          <a:xfrm>
            <a:off x="7099300" y="6356351"/>
            <a:ext cx="2311400" cy="365125"/>
          </a:xfrm>
        </p:spPr>
        <p:txBody>
          <a:bodyPr/>
          <a:lstStyle/>
          <a:p>
            <a:fld id="{038C62C7-F79B-CD4A-A5DF-5683BBEC4A65}" type="slidenum">
              <a:rPr lang="sv-SE" smtClean="0"/>
              <a:t>13</a:t>
            </a:fld>
            <a:endParaRPr lang="sv-SE"/>
          </a:p>
        </p:txBody>
      </p:sp>
      <p:sp>
        <p:nvSpPr>
          <p:cNvPr id="8" name="TextBox 7"/>
          <p:cNvSpPr txBox="1"/>
          <p:nvPr/>
        </p:nvSpPr>
        <p:spPr>
          <a:xfrm>
            <a:off x="4406939" y="5085184"/>
            <a:ext cx="5499061"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t>K</a:t>
            </a:r>
            <a:r>
              <a:rPr lang="en-US" dirty="0" smtClean="0"/>
              <a:t>ey issues for optimization studies:</a:t>
            </a:r>
            <a:endParaRPr lang="en-US" dirty="0"/>
          </a:p>
          <a:p>
            <a:pPr marL="285750" indent="-285750">
              <a:buFont typeface="Arial"/>
              <a:buChar char="•"/>
            </a:pPr>
            <a:r>
              <a:rPr lang="en-US" dirty="0"/>
              <a:t>H</a:t>
            </a:r>
            <a:r>
              <a:rPr lang="en-US" dirty="0" smtClean="0"/>
              <a:t>azards analysis leading to identification of safety credited controls</a:t>
            </a:r>
            <a:endParaRPr lang="en-US" dirty="0"/>
          </a:p>
        </p:txBody>
      </p:sp>
    </p:spTree>
    <p:extLst>
      <p:ext uri="{BB962C8B-B14F-4D97-AF65-F5344CB8AC3E}">
        <p14:creationId xmlns:p14="http://schemas.microsoft.com/office/powerpoint/2010/main" val="4280353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Station Cost Estimate Breakdown by Work Package</a:t>
            </a:r>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t>14</a:t>
            </a:fld>
            <a:endParaRPr lang="sv-SE"/>
          </a:p>
        </p:txBody>
      </p:sp>
      <p:graphicFrame>
        <p:nvGraphicFramePr>
          <p:cNvPr id="5" name="Chart 4"/>
          <p:cNvGraphicFramePr>
            <a:graphicFrameLocks/>
          </p:cNvGraphicFramePr>
          <p:nvPr>
            <p:extLst>
              <p:ext uri="{D42A27DB-BD31-4B8C-83A1-F6EECF244321}">
                <p14:modId xmlns:p14="http://schemas.microsoft.com/office/powerpoint/2010/main" val="2404329312"/>
              </p:ext>
            </p:extLst>
          </p:nvPr>
        </p:nvGraphicFramePr>
        <p:xfrm>
          <a:off x="-897650" y="980728"/>
          <a:ext cx="12299950" cy="61926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271839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r>
              <a:rPr lang="en-US" sz="3400" dirty="0"/>
              <a:t>Major </a:t>
            </a:r>
            <a:r>
              <a:rPr lang="en-US" sz="3400" dirty="0" smtClean="0"/>
              <a:t>Procurement and</a:t>
            </a:r>
            <a:r>
              <a:rPr lang="en-US" sz="3600" dirty="0">
                <a:solidFill>
                  <a:srgbClr val="1F497D"/>
                </a:solidFill>
              </a:rPr>
              <a:t/>
            </a:r>
            <a:br>
              <a:rPr lang="en-US" sz="3600" dirty="0">
                <a:solidFill>
                  <a:srgbClr val="1F497D"/>
                </a:solidFill>
              </a:rPr>
            </a:br>
            <a:r>
              <a:rPr lang="en-US" sz="3400" dirty="0" smtClean="0"/>
              <a:t>In</a:t>
            </a:r>
            <a:r>
              <a:rPr lang="en-US" sz="3400" dirty="0"/>
              <a:t>-Kind </a:t>
            </a:r>
            <a:r>
              <a:rPr lang="en-US" sz="3400" dirty="0" smtClean="0"/>
              <a:t>Contributions</a:t>
            </a:r>
            <a:endParaRPr lang="en-US" sz="3600" dirty="0">
              <a:solidFill>
                <a:srgbClr val="1F497D"/>
              </a:solidFill>
            </a:endParaRPr>
          </a:p>
        </p:txBody>
      </p:sp>
      <p:sp>
        <p:nvSpPr>
          <p:cNvPr id="3" name="Content Placeholder 2"/>
          <p:cNvSpPr>
            <a:spLocks noGrp="1"/>
          </p:cNvSpPr>
          <p:nvPr>
            <p:ph sz="half" idx="1"/>
          </p:nvPr>
        </p:nvSpPr>
        <p:spPr>
          <a:xfrm>
            <a:off x="495300" y="4778818"/>
            <a:ext cx="8915400" cy="1962550"/>
          </a:xfrm>
        </p:spPr>
        <p:txBody>
          <a:bodyPr lIns="85699" tIns="42850" rIns="85699" bIns="42850">
            <a:noAutofit/>
          </a:bodyPr>
          <a:lstStyle/>
          <a:p>
            <a:pPr marL="400040" indent="-342900">
              <a:buFont typeface="Arial"/>
              <a:buChar char="•"/>
            </a:pPr>
            <a:r>
              <a:rPr lang="en-US" sz="2400" dirty="0">
                <a:solidFill>
                  <a:srgbClr val="000000"/>
                </a:solidFill>
              </a:rPr>
              <a:t>Potential in-kind contributions worth </a:t>
            </a:r>
            <a:r>
              <a:rPr lang="en-US" sz="2400" dirty="0" smtClean="0">
                <a:solidFill>
                  <a:srgbClr val="000000"/>
                </a:solidFill>
              </a:rPr>
              <a:t>101 M€ (65 </a:t>
            </a:r>
            <a:r>
              <a:rPr lang="en-US" sz="2400" dirty="0">
                <a:solidFill>
                  <a:srgbClr val="000000"/>
                </a:solidFill>
              </a:rPr>
              <a:t>% of total</a:t>
            </a:r>
            <a:r>
              <a:rPr lang="en-US" sz="2400" dirty="0" smtClean="0">
                <a:solidFill>
                  <a:srgbClr val="000000"/>
                </a:solidFill>
              </a:rPr>
              <a:t>) identified</a:t>
            </a:r>
          </a:p>
          <a:p>
            <a:pPr marL="857240" lvl="1" indent="-342900">
              <a:buFont typeface="Arial"/>
              <a:buChar char="•"/>
            </a:pPr>
            <a:r>
              <a:rPr lang="en-US" sz="2000" dirty="0">
                <a:solidFill>
                  <a:srgbClr val="000000"/>
                </a:solidFill>
              </a:rPr>
              <a:t>Working with potential partners to develop in-kind </a:t>
            </a:r>
            <a:r>
              <a:rPr lang="en-US" sz="2000" dirty="0" smtClean="0">
                <a:solidFill>
                  <a:srgbClr val="000000"/>
                </a:solidFill>
              </a:rPr>
              <a:t>agreements --- close to establishing agreement on a few items, but many items still under discussion </a:t>
            </a:r>
          </a:p>
        </p:txBody>
      </p:sp>
      <p:sp>
        <p:nvSpPr>
          <p:cNvPr id="4" name="Slide Number Placeholder 3"/>
          <p:cNvSpPr>
            <a:spLocks noGrp="1"/>
          </p:cNvSpPr>
          <p:nvPr>
            <p:ph type="sldNum" sz="quarter" idx="12"/>
          </p:nvPr>
        </p:nvSpPr>
        <p:spPr/>
        <p:txBody>
          <a:bodyPr/>
          <a:lstStyle/>
          <a:p>
            <a:fld id="{038C62C7-F79B-CD4A-A5DF-5683BBEC4A65}" type="slidenum">
              <a:rPr lang="sv-SE" smtClean="0"/>
              <a:t>15</a:t>
            </a:fld>
            <a:endParaRPr lang="sv-SE"/>
          </a:p>
        </p:txBody>
      </p:sp>
      <p:graphicFrame>
        <p:nvGraphicFramePr>
          <p:cNvPr id="7" name="Table 6"/>
          <p:cNvGraphicFramePr>
            <a:graphicFrameLocks noGrp="1"/>
          </p:cNvGraphicFramePr>
          <p:nvPr>
            <p:extLst>
              <p:ext uri="{D42A27DB-BD31-4B8C-83A1-F6EECF244321}">
                <p14:modId xmlns:p14="http://schemas.microsoft.com/office/powerpoint/2010/main" val="3192466590"/>
              </p:ext>
            </p:extLst>
          </p:nvPr>
        </p:nvGraphicFramePr>
        <p:xfrm>
          <a:off x="5286598" y="1480138"/>
          <a:ext cx="4364628" cy="3028982"/>
        </p:xfrm>
        <a:graphic>
          <a:graphicData uri="http://schemas.openxmlformats.org/drawingml/2006/table">
            <a:tbl>
              <a:tblPr/>
              <a:tblGrid>
                <a:gridCol w="4364628"/>
              </a:tblGrid>
              <a:tr h="275362">
                <a:tc>
                  <a:txBody>
                    <a:bodyPr/>
                    <a:lstStyle/>
                    <a:p>
                      <a:pPr algn="ctr" fontAlgn="b"/>
                      <a:r>
                        <a:rPr lang="en-US" sz="1600" b="0" i="0" u="none" strike="noStrike" dirty="0">
                          <a:solidFill>
                            <a:schemeClr val="tx1">
                              <a:lumMod val="50000"/>
                              <a:lumOff val="50000"/>
                            </a:schemeClr>
                          </a:solidFill>
                          <a:effectLst/>
                          <a:latin typeface="Calibri"/>
                        </a:rPr>
                        <a:t>Top 10 Target Procurements (61 M€)</a:t>
                      </a:r>
                    </a:p>
                  </a:txBody>
                  <a:tcPr marL="13758" marR="13758"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75362">
                <a:tc>
                  <a:txBody>
                    <a:bodyPr/>
                    <a:lstStyle/>
                    <a:p>
                      <a:pPr marL="91440" algn="l" fontAlgn="b"/>
                      <a:r>
                        <a:rPr lang="en-US" sz="1600" b="0" i="0" u="none" strike="noStrike" dirty="0">
                          <a:solidFill>
                            <a:schemeClr val="tx1">
                              <a:lumMod val="50000"/>
                              <a:lumOff val="50000"/>
                            </a:schemeClr>
                          </a:solidFill>
                          <a:effectLst/>
                          <a:latin typeface="Calibri"/>
                        </a:rPr>
                        <a:t>Monolith </a:t>
                      </a:r>
                      <a:r>
                        <a:rPr lang="en-US" sz="1600" b="0" i="0" u="none" strike="noStrike" dirty="0" smtClean="0">
                          <a:solidFill>
                            <a:schemeClr val="tx1">
                              <a:lumMod val="50000"/>
                              <a:lumOff val="50000"/>
                            </a:schemeClr>
                          </a:solidFill>
                          <a:effectLst/>
                          <a:latin typeface="Calibri"/>
                        </a:rPr>
                        <a:t>shielding</a:t>
                      </a:r>
                      <a:endParaRPr lang="en-US" sz="1600" b="0" i="0" u="none" strike="noStrike" dirty="0">
                        <a:solidFill>
                          <a:schemeClr val="tx1">
                            <a:lumMod val="50000"/>
                            <a:lumOff val="50000"/>
                          </a:schemeClr>
                        </a:solidFill>
                        <a:effectLst/>
                        <a:latin typeface="Calibri"/>
                      </a:endParaRPr>
                    </a:p>
                  </a:txBody>
                  <a:tcPr marL="13758" marR="13758"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tcPr>
                </a:tc>
              </a:tr>
              <a:tr h="275362">
                <a:tc>
                  <a:txBody>
                    <a:bodyPr/>
                    <a:lstStyle/>
                    <a:p>
                      <a:pPr marL="91440" algn="l" fontAlgn="b"/>
                      <a:r>
                        <a:rPr lang="en-US" sz="1600" b="0" i="0" u="none" strike="noStrike" dirty="0">
                          <a:solidFill>
                            <a:schemeClr val="tx1">
                              <a:lumMod val="50000"/>
                              <a:lumOff val="50000"/>
                            </a:schemeClr>
                          </a:solidFill>
                          <a:effectLst/>
                          <a:latin typeface="Calibri"/>
                        </a:rPr>
                        <a:t>He </a:t>
                      </a:r>
                      <a:r>
                        <a:rPr lang="en-US" sz="1600" b="0" i="0" u="none" strike="noStrike" dirty="0" err="1">
                          <a:solidFill>
                            <a:schemeClr val="tx1">
                              <a:lumMod val="50000"/>
                              <a:lumOff val="50000"/>
                            </a:schemeClr>
                          </a:solidFill>
                          <a:effectLst/>
                          <a:latin typeface="Calibri"/>
                        </a:rPr>
                        <a:t>cryoplant</a:t>
                      </a:r>
                      <a:r>
                        <a:rPr lang="en-US" sz="1600" b="0" i="0" u="none" strike="noStrike" dirty="0">
                          <a:solidFill>
                            <a:schemeClr val="tx1">
                              <a:lumMod val="50000"/>
                              <a:lumOff val="50000"/>
                            </a:schemeClr>
                          </a:solidFill>
                          <a:effectLst/>
                          <a:latin typeface="Calibri"/>
                        </a:rPr>
                        <a:t> for cold moderators</a:t>
                      </a:r>
                    </a:p>
                  </a:txBody>
                  <a:tcPr marL="13758" marR="13758"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r>
              <a:tr h="275362">
                <a:tc>
                  <a:txBody>
                    <a:bodyPr/>
                    <a:lstStyle/>
                    <a:p>
                      <a:pPr marL="91440" algn="l" fontAlgn="b"/>
                      <a:r>
                        <a:rPr lang="en-US" sz="1600" b="0" i="0" u="none" strike="noStrike" dirty="0">
                          <a:solidFill>
                            <a:schemeClr val="tx1">
                              <a:lumMod val="50000"/>
                              <a:lumOff val="50000"/>
                            </a:schemeClr>
                          </a:solidFill>
                          <a:effectLst/>
                          <a:latin typeface="Calibri"/>
                        </a:rPr>
                        <a:t>Radioactive gas effluent &amp; confinement </a:t>
                      </a:r>
                      <a:r>
                        <a:rPr lang="en-US" sz="1600" b="0" i="0" u="none" strike="noStrike" dirty="0" smtClean="0">
                          <a:solidFill>
                            <a:schemeClr val="tx1">
                              <a:lumMod val="50000"/>
                              <a:lumOff val="50000"/>
                            </a:schemeClr>
                          </a:solidFill>
                          <a:effectLst/>
                          <a:latin typeface="Calibri"/>
                        </a:rPr>
                        <a:t>system</a:t>
                      </a:r>
                      <a:endParaRPr lang="en-US" sz="1600" b="0" i="0" u="none" strike="noStrike" dirty="0">
                        <a:solidFill>
                          <a:schemeClr val="tx1">
                            <a:lumMod val="50000"/>
                            <a:lumOff val="50000"/>
                          </a:schemeClr>
                        </a:solidFill>
                        <a:effectLst/>
                        <a:latin typeface="Calibri"/>
                      </a:endParaRPr>
                    </a:p>
                  </a:txBody>
                  <a:tcPr marL="13758" marR="13758"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r>
              <a:tr h="275362">
                <a:tc>
                  <a:txBody>
                    <a:bodyPr/>
                    <a:lstStyle/>
                    <a:p>
                      <a:pPr marL="91440" algn="l" fontAlgn="b"/>
                      <a:r>
                        <a:rPr lang="en-US" sz="1600" b="0" i="0" u="none" strike="noStrike" dirty="0">
                          <a:solidFill>
                            <a:schemeClr val="tx1">
                              <a:lumMod val="50000"/>
                              <a:lumOff val="50000"/>
                            </a:schemeClr>
                          </a:solidFill>
                          <a:effectLst/>
                          <a:latin typeface="Calibri"/>
                        </a:rPr>
                        <a:t>Target Safety System</a:t>
                      </a:r>
                    </a:p>
                  </a:txBody>
                  <a:tcPr marL="13758" marR="13758"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r>
              <a:tr h="275362">
                <a:tc>
                  <a:txBody>
                    <a:bodyPr/>
                    <a:lstStyle/>
                    <a:p>
                      <a:pPr marL="91440" algn="l" fontAlgn="b"/>
                      <a:r>
                        <a:rPr lang="en-US" sz="1600" b="0" i="0" u="none" strike="noStrike" dirty="0">
                          <a:solidFill>
                            <a:schemeClr val="tx1">
                              <a:lumMod val="50000"/>
                              <a:lumOff val="50000"/>
                            </a:schemeClr>
                          </a:solidFill>
                          <a:effectLst/>
                          <a:latin typeface="Calibri"/>
                        </a:rPr>
                        <a:t>Helium gas purification system</a:t>
                      </a:r>
                    </a:p>
                  </a:txBody>
                  <a:tcPr marL="13758" marR="13758"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r>
              <a:tr h="275362">
                <a:tc>
                  <a:txBody>
                    <a:bodyPr/>
                    <a:lstStyle/>
                    <a:p>
                      <a:pPr marL="91440" algn="l" fontAlgn="b"/>
                      <a:r>
                        <a:rPr lang="en-US" sz="1600" b="0" i="0" u="none" strike="noStrike" dirty="0">
                          <a:solidFill>
                            <a:schemeClr val="tx1">
                              <a:lumMod val="50000"/>
                              <a:lumOff val="50000"/>
                            </a:schemeClr>
                          </a:solidFill>
                          <a:effectLst/>
                          <a:latin typeface="Calibri"/>
                        </a:rPr>
                        <a:t>Tele Manipulators</a:t>
                      </a:r>
                    </a:p>
                  </a:txBody>
                  <a:tcPr marL="13758" marR="13758"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r>
              <a:tr h="275362">
                <a:tc>
                  <a:txBody>
                    <a:bodyPr/>
                    <a:lstStyle/>
                    <a:p>
                      <a:pPr marL="91440" algn="l" fontAlgn="b"/>
                      <a:r>
                        <a:rPr lang="en-US" sz="1600" b="0" i="0" u="none" strike="noStrike" dirty="0">
                          <a:solidFill>
                            <a:schemeClr val="tx1">
                              <a:lumMod val="50000"/>
                              <a:lumOff val="50000"/>
                            </a:schemeClr>
                          </a:solidFill>
                          <a:effectLst/>
                          <a:latin typeface="Calibri"/>
                        </a:rPr>
                        <a:t>Moderator-Reflector plug</a:t>
                      </a:r>
                    </a:p>
                  </a:txBody>
                  <a:tcPr marL="13758" marR="13758"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r>
              <a:tr h="275362">
                <a:tc>
                  <a:txBody>
                    <a:bodyPr/>
                    <a:lstStyle/>
                    <a:p>
                      <a:pPr marL="91440" algn="l" fontAlgn="b"/>
                      <a:r>
                        <a:rPr lang="en-US" sz="1600" b="0" i="0" u="none" strike="noStrike" dirty="0">
                          <a:solidFill>
                            <a:schemeClr val="tx1">
                              <a:lumMod val="50000"/>
                              <a:lumOff val="50000"/>
                            </a:schemeClr>
                          </a:solidFill>
                          <a:effectLst/>
                          <a:latin typeface="Calibri"/>
                        </a:rPr>
                        <a:t>In-cell </a:t>
                      </a:r>
                      <a:r>
                        <a:rPr lang="en-US" sz="1600" b="0" i="0" u="none" strike="noStrike" dirty="0" smtClean="0">
                          <a:solidFill>
                            <a:schemeClr val="tx1">
                              <a:lumMod val="50000"/>
                              <a:lumOff val="50000"/>
                            </a:schemeClr>
                          </a:solidFill>
                          <a:effectLst/>
                          <a:latin typeface="Calibri"/>
                        </a:rPr>
                        <a:t>cranes</a:t>
                      </a:r>
                      <a:endParaRPr lang="en-US" sz="1600" b="0" i="0" u="none" strike="noStrike" dirty="0">
                        <a:solidFill>
                          <a:schemeClr val="tx1">
                            <a:lumMod val="50000"/>
                            <a:lumOff val="50000"/>
                          </a:schemeClr>
                        </a:solidFill>
                        <a:effectLst/>
                        <a:latin typeface="Calibri"/>
                      </a:endParaRPr>
                    </a:p>
                  </a:txBody>
                  <a:tcPr marL="13758" marR="13758"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r>
              <a:tr h="275362">
                <a:tc>
                  <a:txBody>
                    <a:bodyPr/>
                    <a:lstStyle/>
                    <a:p>
                      <a:pPr marL="91440" algn="l" fontAlgn="b"/>
                      <a:r>
                        <a:rPr lang="en-US" sz="1600" b="0" i="0" u="none" strike="noStrike" dirty="0">
                          <a:solidFill>
                            <a:schemeClr val="tx1">
                              <a:lumMod val="50000"/>
                              <a:lumOff val="50000"/>
                            </a:schemeClr>
                          </a:solidFill>
                          <a:effectLst/>
                          <a:latin typeface="Calibri"/>
                        </a:rPr>
                        <a:t>Light shutters</a:t>
                      </a:r>
                    </a:p>
                  </a:txBody>
                  <a:tcPr marL="13758" marR="13758"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r>
              <a:tr h="275362">
                <a:tc>
                  <a:txBody>
                    <a:bodyPr/>
                    <a:lstStyle/>
                    <a:p>
                      <a:pPr marL="91440" algn="l" fontAlgn="b"/>
                      <a:r>
                        <a:rPr lang="en-US" sz="1600" b="0" i="0" u="none" strike="noStrike" dirty="0">
                          <a:solidFill>
                            <a:schemeClr val="tx1">
                              <a:lumMod val="50000"/>
                              <a:lumOff val="50000"/>
                            </a:schemeClr>
                          </a:solidFill>
                          <a:effectLst/>
                          <a:latin typeface="Calibri"/>
                        </a:rPr>
                        <a:t>Helium </a:t>
                      </a:r>
                      <a:r>
                        <a:rPr lang="en-US" sz="1600" b="0" i="0" u="none" strike="noStrike" dirty="0" smtClean="0">
                          <a:solidFill>
                            <a:schemeClr val="tx1">
                              <a:lumMod val="50000"/>
                              <a:lumOff val="50000"/>
                            </a:schemeClr>
                          </a:solidFill>
                          <a:effectLst/>
                          <a:latin typeface="Calibri"/>
                        </a:rPr>
                        <a:t>compressor</a:t>
                      </a:r>
                      <a:endParaRPr lang="en-US" sz="1600" b="0" i="0" u="none" strike="noStrike" dirty="0">
                        <a:solidFill>
                          <a:schemeClr val="tx1">
                            <a:lumMod val="50000"/>
                            <a:lumOff val="50000"/>
                          </a:schemeClr>
                        </a:solidFill>
                        <a:effectLst/>
                        <a:latin typeface="Calibri"/>
                      </a:endParaRPr>
                    </a:p>
                  </a:txBody>
                  <a:tcPr marL="13758" marR="13758"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tcPr>
                </a:tc>
              </a:tr>
            </a:tbl>
          </a:graphicData>
        </a:graphic>
      </p:graphicFrame>
      <p:sp>
        <p:nvSpPr>
          <p:cNvPr id="8" name="Content Placeholder 2"/>
          <p:cNvSpPr>
            <a:spLocks noGrp="1"/>
          </p:cNvSpPr>
          <p:nvPr>
            <p:ph sz="half" idx="1"/>
          </p:nvPr>
        </p:nvSpPr>
        <p:spPr>
          <a:xfrm>
            <a:off x="524993" y="1772817"/>
            <a:ext cx="4740042" cy="1923495"/>
          </a:xfrm>
        </p:spPr>
        <p:txBody>
          <a:bodyPr lIns="85699" tIns="42850" rIns="85699" bIns="42850">
            <a:noAutofit/>
          </a:bodyPr>
          <a:lstStyle/>
          <a:p>
            <a:pPr marL="400040" indent="-342900">
              <a:buFont typeface="Arial"/>
              <a:buChar char="•"/>
            </a:pPr>
            <a:r>
              <a:rPr lang="en-US" sz="2400" dirty="0" smtClean="0">
                <a:solidFill>
                  <a:srgbClr val="000000"/>
                </a:solidFill>
              </a:rPr>
              <a:t>More than 60 major procurements, representing 109 M€ (71 % of total)</a:t>
            </a:r>
          </a:p>
          <a:p>
            <a:pPr marL="857240" lvl="1" indent="-342900">
              <a:buFont typeface="Arial"/>
              <a:buChar char="•"/>
            </a:pPr>
            <a:r>
              <a:rPr lang="en-US" sz="2000" dirty="0" smtClean="0">
                <a:solidFill>
                  <a:srgbClr val="000000"/>
                </a:solidFill>
              </a:rPr>
              <a:t>Largest cost items are relatively conventional, but cost for steel monolith shielding is volatile</a:t>
            </a:r>
          </a:p>
        </p:txBody>
      </p:sp>
    </p:spTree>
    <p:extLst>
      <p:ext uri="{BB962C8B-B14F-4D97-AF65-F5344CB8AC3E}">
        <p14:creationId xmlns:p14="http://schemas.microsoft.com/office/powerpoint/2010/main" val="309684829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r>
              <a:rPr lang="en-US" sz="3400" dirty="0" smtClean="0"/>
              <a:t>Target Station Project Plan Shows Completion by End of 2019</a:t>
            </a:r>
            <a:endParaRPr lang="en-US" sz="3600" dirty="0"/>
          </a:p>
        </p:txBody>
      </p:sp>
      <p:sp>
        <p:nvSpPr>
          <p:cNvPr id="4" name="Slide Number Placeholder 3"/>
          <p:cNvSpPr>
            <a:spLocks noGrp="1"/>
          </p:cNvSpPr>
          <p:nvPr>
            <p:ph type="sldNum" sz="quarter" idx="12"/>
          </p:nvPr>
        </p:nvSpPr>
        <p:spPr/>
        <p:txBody>
          <a:bodyPr/>
          <a:lstStyle/>
          <a:p>
            <a:fld id="{038C62C7-F79B-CD4A-A5DF-5683BBEC4A65}" type="slidenum">
              <a:rPr lang="sv-SE" smtClean="0"/>
              <a:t>16</a:t>
            </a:fld>
            <a:endParaRPr lang="sv-SE" dirty="0"/>
          </a:p>
        </p:txBody>
      </p:sp>
      <p:grpSp>
        <p:nvGrpSpPr>
          <p:cNvPr id="29" name="Group 28"/>
          <p:cNvGrpSpPr/>
          <p:nvPr/>
        </p:nvGrpSpPr>
        <p:grpSpPr>
          <a:xfrm>
            <a:off x="638637" y="1412776"/>
            <a:ext cx="8713021" cy="5041102"/>
            <a:chOff x="547241" y="1433843"/>
            <a:chExt cx="8042788" cy="5041102"/>
          </a:xfrm>
        </p:grpSpPr>
        <p:grpSp>
          <p:nvGrpSpPr>
            <p:cNvPr id="6" name="Group 5"/>
            <p:cNvGrpSpPr/>
            <p:nvPr/>
          </p:nvGrpSpPr>
          <p:grpSpPr>
            <a:xfrm>
              <a:off x="609834" y="1800750"/>
              <a:ext cx="7467523" cy="4674195"/>
              <a:chOff x="1412306" y="1624381"/>
              <a:chExt cx="7467523" cy="2772018"/>
            </a:xfrm>
          </p:grpSpPr>
          <p:sp>
            <p:nvSpPr>
              <p:cNvPr id="7" name="Rectangle 6"/>
              <p:cNvSpPr/>
              <p:nvPr/>
            </p:nvSpPr>
            <p:spPr>
              <a:xfrm>
                <a:off x="1412306" y="1624381"/>
                <a:ext cx="1244893" cy="2772018"/>
              </a:xfrm>
              <a:prstGeom prst="rect">
                <a:avLst/>
              </a:prstGeom>
              <a:noFill/>
              <a:ln>
                <a:solidFill>
                  <a:schemeClr val="bg1">
                    <a:lumMod val="75000"/>
                    <a:alpha val="57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656832" y="1624381"/>
                <a:ext cx="1244893" cy="2772018"/>
              </a:xfrm>
              <a:prstGeom prst="rect">
                <a:avLst/>
              </a:prstGeom>
              <a:noFill/>
              <a:ln>
                <a:solidFill>
                  <a:schemeClr val="bg1">
                    <a:lumMod val="75000"/>
                    <a:alpha val="57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901358" y="1624381"/>
                <a:ext cx="1244893" cy="2772018"/>
              </a:xfrm>
              <a:prstGeom prst="rect">
                <a:avLst/>
              </a:prstGeom>
              <a:noFill/>
              <a:ln>
                <a:solidFill>
                  <a:schemeClr val="bg1">
                    <a:lumMod val="75000"/>
                    <a:alpha val="57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145884" y="1624381"/>
                <a:ext cx="1244893" cy="2772018"/>
              </a:xfrm>
              <a:prstGeom prst="rect">
                <a:avLst/>
              </a:prstGeom>
              <a:noFill/>
              <a:ln>
                <a:solidFill>
                  <a:schemeClr val="bg1">
                    <a:lumMod val="75000"/>
                    <a:alpha val="57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390410" y="1624381"/>
                <a:ext cx="1244893" cy="2772018"/>
              </a:xfrm>
              <a:prstGeom prst="rect">
                <a:avLst/>
              </a:prstGeom>
              <a:noFill/>
              <a:ln>
                <a:solidFill>
                  <a:schemeClr val="bg1">
                    <a:lumMod val="75000"/>
                    <a:alpha val="57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634936" y="1624381"/>
                <a:ext cx="1244893" cy="2772018"/>
              </a:xfrm>
              <a:prstGeom prst="rect">
                <a:avLst/>
              </a:prstGeom>
              <a:noFill/>
              <a:ln>
                <a:solidFill>
                  <a:schemeClr val="bg1">
                    <a:lumMod val="75000"/>
                    <a:alpha val="57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783260" y="1433843"/>
              <a:ext cx="7088649" cy="369332"/>
            </a:xfrm>
            <a:prstGeom prst="rect">
              <a:avLst/>
            </a:prstGeom>
            <a:noFill/>
          </p:spPr>
          <p:txBody>
            <a:bodyPr wrap="square" rtlCol="0">
              <a:spAutoFit/>
            </a:bodyPr>
            <a:lstStyle/>
            <a:p>
              <a:pPr defTabSz="800100">
                <a:tabLst>
                  <a:tab pos="1317625" algn="l"/>
                  <a:tab pos="2635250" algn="l"/>
                  <a:tab pos="3778250" algn="l"/>
                  <a:tab pos="4968875" algn="l"/>
                  <a:tab pos="6286500" algn="l"/>
                </a:tabLst>
              </a:pPr>
              <a:r>
                <a:rPr lang="en-US" dirty="0" smtClean="0"/>
                <a:t> 2014	2015</a:t>
              </a:r>
              <a:r>
                <a:rPr lang="en-US" dirty="0"/>
                <a:t>	</a:t>
              </a:r>
              <a:r>
                <a:rPr lang="en-US" dirty="0" smtClean="0"/>
                <a:t>2016</a:t>
              </a:r>
              <a:r>
                <a:rPr lang="en-US" dirty="0"/>
                <a:t>	</a:t>
              </a:r>
              <a:r>
                <a:rPr lang="en-US" dirty="0" smtClean="0"/>
                <a:t>2017	2018</a:t>
              </a:r>
              <a:r>
                <a:rPr lang="en-US" dirty="0"/>
                <a:t>	</a:t>
              </a:r>
              <a:r>
                <a:rPr lang="en-US" dirty="0" smtClean="0"/>
                <a:t>2019</a:t>
              </a:r>
              <a:endParaRPr lang="en-US" dirty="0"/>
            </a:p>
          </p:txBody>
        </p:sp>
        <p:sp>
          <p:nvSpPr>
            <p:cNvPr id="14" name="Diamond 13"/>
            <p:cNvSpPr/>
            <p:nvPr/>
          </p:nvSpPr>
          <p:spPr>
            <a:xfrm>
              <a:off x="982265" y="1860751"/>
              <a:ext cx="89911" cy="224780"/>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iamond 14"/>
            <p:cNvSpPr/>
            <p:nvPr/>
          </p:nvSpPr>
          <p:spPr>
            <a:xfrm>
              <a:off x="3516008" y="3126706"/>
              <a:ext cx="89911" cy="224780"/>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iamond 15"/>
            <p:cNvSpPr/>
            <p:nvPr/>
          </p:nvSpPr>
          <p:spPr>
            <a:xfrm>
              <a:off x="5130775" y="3815401"/>
              <a:ext cx="89911" cy="224780"/>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iamond 16"/>
            <p:cNvSpPr/>
            <p:nvPr/>
          </p:nvSpPr>
          <p:spPr>
            <a:xfrm>
              <a:off x="5699832" y="4490198"/>
              <a:ext cx="89911" cy="224780"/>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iamond 17"/>
            <p:cNvSpPr/>
            <p:nvPr/>
          </p:nvSpPr>
          <p:spPr>
            <a:xfrm>
              <a:off x="7615280" y="5141479"/>
              <a:ext cx="89911" cy="224780"/>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iamond 18"/>
            <p:cNvSpPr/>
            <p:nvPr/>
          </p:nvSpPr>
          <p:spPr>
            <a:xfrm>
              <a:off x="7993295" y="5855831"/>
              <a:ext cx="89911" cy="224780"/>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47241" y="2051815"/>
              <a:ext cx="2383981" cy="338554"/>
            </a:xfrm>
            <a:prstGeom prst="rect">
              <a:avLst/>
            </a:prstGeom>
            <a:noFill/>
          </p:spPr>
          <p:txBody>
            <a:bodyPr wrap="none" rtlCol="0">
              <a:spAutoFit/>
            </a:bodyPr>
            <a:lstStyle/>
            <a:p>
              <a:r>
                <a:rPr lang="en-US" sz="1600" i="1" dirty="0" smtClean="0"/>
                <a:t>Moderator concept finalized</a:t>
              </a:r>
              <a:endParaRPr lang="en-US" sz="1600" i="1" dirty="0"/>
            </a:p>
          </p:txBody>
        </p:sp>
        <p:sp>
          <p:nvSpPr>
            <p:cNvPr id="21" name="TextBox 20"/>
            <p:cNvSpPr txBox="1"/>
            <p:nvPr/>
          </p:nvSpPr>
          <p:spPr>
            <a:xfrm>
              <a:off x="3097306" y="4006983"/>
              <a:ext cx="4052336" cy="338554"/>
            </a:xfrm>
            <a:prstGeom prst="rect">
              <a:avLst/>
            </a:prstGeom>
            <a:noFill/>
          </p:spPr>
          <p:txBody>
            <a:bodyPr wrap="none" rtlCol="0">
              <a:spAutoFit/>
            </a:bodyPr>
            <a:lstStyle/>
            <a:p>
              <a:r>
                <a:rPr lang="en-US" sz="1600" i="1" dirty="0" smtClean="0"/>
                <a:t>Access to Target Building for Monolith Installation</a:t>
              </a:r>
              <a:endParaRPr lang="en-US" sz="1600" i="1" dirty="0"/>
            </a:p>
          </p:txBody>
        </p:sp>
        <p:sp>
          <p:nvSpPr>
            <p:cNvPr id="22" name="TextBox 21"/>
            <p:cNvSpPr txBox="1"/>
            <p:nvPr/>
          </p:nvSpPr>
          <p:spPr>
            <a:xfrm>
              <a:off x="2046998" y="3331116"/>
              <a:ext cx="4524452" cy="338554"/>
            </a:xfrm>
            <a:prstGeom prst="rect">
              <a:avLst/>
            </a:prstGeom>
            <a:noFill/>
          </p:spPr>
          <p:txBody>
            <a:bodyPr wrap="none" rtlCol="0">
              <a:spAutoFit/>
            </a:bodyPr>
            <a:lstStyle/>
            <a:p>
              <a:r>
                <a:rPr lang="en-US" sz="1600" i="1" dirty="0" smtClean="0"/>
                <a:t>Moderator-Reflector Plug Fabrication Contract Awarded</a:t>
              </a:r>
              <a:endParaRPr lang="en-US" sz="1600" i="1" dirty="0"/>
            </a:p>
          </p:txBody>
        </p:sp>
        <p:sp>
          <p:nvSpPr>
            <p:cNvPr id="23" name="TextBox 22"/>
            <p:cNvSpPr txBox="1"/>
            <p:nvPr/>
          </p:nvSpPr>
          <p:spPr>
            <a:xfrm>
              <a:off x="3847453" y="4669502"/>
              <a:ext cx="4162481" cy="338554"/>
            </a:xfrm>
            <a:prstGeom prst="rect">
              <a:avLst/>
            </a:prstGeom>
            <a:noFill/>
          </p:spPr>
          <p:txBody>
            <a:bodyPr wrap="none" rtlCol="0">
              <a:spAutoFit/>
            </a:bodyPr>
            <a:lstStyle/>
            <a:p>
              <a:r>
                <a:rPr lang="en-US" sz="1600" i="1" dirty="0" smtClean="0"/>
                <a:t>Moderator-Reflector Assembly Delivered to ESS Site</a:t>
              </a:r>
              <a:endParaRPr lang="en-US" sz="1600" i="1" dirty="0"/>
            </a:p>
          </p:txBody>
        </p:sp>
        <p:sp>
          <p:nvSpPr>
            <p:cNvPr id="24" name="TextBox 23"/>
            <p:cNvSpPr txBox="1"/>
            <p:nvPr/>
          </p:nvSpPr>
          <p:spPr>
            <a:xfrm>
              <a:off x="5490616" y="6048029"/>
              <a:ext cx="3099413" cy="338554"/>
            </a:xfrm>
            <a:prstGeom prst="rect">
              <a:avLst/>
            </a:prstGeom>
            <a:noFill/>
          </p:spPr>
          <p:txBody>
            <a:bodyPr wrap="none" rtlCol="0">
              <a:spAutoFit/>
            </a:bodyPr>
            <a:lstStyle/>
            <a:p>
              <a:r>
                <a:rPr lang="en-US" sz="1600" i="1" dirty="0" smtClean="0"/>
                <a:t>Target Station Construction Complete</a:t>
              </a:r>
              <a:endParaRPr lang="en-US" sz="1600" i="1" dirty="0"/>
            </a:p>
          </p:txBody>
        </p:sp>
        <p:sp>
          <p:nvSpPr>
            <p:cNvPr id="25" name="TextBox 24"/>
            <p:cNvSpPr txBox="1"/>
            <p:nvPr/>
          </p:nvSpPr>
          <p:spPr>
            <a:xfrm>
              <a:off x="5184882" y="5355020"/>
              <a:ext cx="2572549" cy="338554"/>
            </a:xfrm>
            <a:prstGeom prst="rect">
              <a:avLst/>
            </a:prstGeom>
            <a:noFill/>
          </p:spPr>
          <p:txBody>
            <a:bodyPr wrap="none" rtlCol="0">
              <a:spAutoFit/>
            </a:bodyPr>
            <a:lstStyle/>
            <a:p>
              <a:r>
                <a:rPr lang="en-US" sz="1600" i="1" dirty="0" smtClean="0"/>
                <a:t>Target Station Ready for Beam</a:t>
              </a:r>
              <a:endParaRPr lang="en-US" sz="1600" i="1" dirty="0"/>
            </a:p>
          </p:txBody>
        </p:sp>
        <p:sp>
          <p:nvSpPr>
            <p:cNvPr id="26" name="Diamond 25"/>
            <p:cNvSpPr/>
            <p:nvPr/>
          </p:nvSpPr>
          <p:spPr>
            <a:xfrm>
              <a:off x="2911615" y="2458114"/>
              <a:ext cx="89911" cy="224780"/>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1198836" y="2691585"/>
              <a:ext cx="4426330" cy="338554"/>
            </a:xfrm>
            <a:prstGeom prst="rect">
              <a:avLst/>
            </a:prstGeom>
            <a:noFill/>
          </p:spPr>
          <p:txBody>
            <a:bodyPr wrap="none" rtlCol="0">
              <a:spAutoFit/>
            </a:bodyPr>
            <a:lstStyle/>
            <a:p>
              <a:r>
                <a:rPr lang="en-US" sz="1600" i="1" dirty="0" smtClean="0"/>
                <a:t>Moderator-Reflector Assembly – Critical Design Review</a:t>
              </a:r>
              <a:endParaRPr lang="en-US" sz="1600" i="1" dirty="0"/>
            </a:p>
          </p:txBody>
        </p:sp>
      </p:grpSp>
      <p:sp>
        <p:nvSpPr>
          <p:cNvPr id="28" name="TextBox 27"/>
          <p:cNvSpPr txBox="1"/>
          <p:nvPr/>
        </p:nvSpPr>
        <p:spPr>
          <a:xfrm>
            <a:off x="1311162" y="5188749"/>
            <a:ext cx="3927430" cy="584776"/>
          </a:xfrm>
          <a:prstGeom prst="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600" dirty="0"/>
              <a:t>3</a:t>
            </a:r>
            <a:r>
              <a:rPr lang="en-US" sz="1600" dirty="0" smtClean="0"/>
              <a:t> months float to First </a:t>
            </a:r>
            <a:r>
              <a:rPr lang="en-US" sz="1600" dirty="0"/>
              <a:t>B</a:t>
            </a:r>
            <a:r>
              <a:rPr lang="en-US" sz="1600" dirty="0" smtClean="0"/>
              <a:t>eam-on-Target commitment of Dec 2019</a:t>
            </a:r>
            <a:endParaRPr lang="en-US" sz="1600" dirty="0"/>
          </a:p>
        </p:txBody>
      </p:sp>
      <p:sp>
        <p:nvSpPr>
          <p:cNvPr id="30" name="TextBox 29"/>
          <p:cNvSpPr txBox="1"/>
          <p:nvPr/>
        </p:nvSpPr>
        <p:spPr>
          <a:xfrm>
            <a:off x="3852549" y="1988840"/>
            <a:ext cx="3927430" cy="584776"/>
          </a:xfrm>
          <a:prstGeom prst="rect">
            <a:avLst/>
          </a:prstGeom>
          <a:solidFill>
            <a:schemeClr val="accent1">
              <a:lumMod val="75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600" dirty="0" smtClean="0"/>
              <a:t>Target critical path goes through Moderator-Reflector System</a:t>
            </a:r>
            <a:endParaRPr lang="en-US" sz="1600" dirty="0"/>
          </a:p>
        </p:txBody>
      </p:sp>
    </p:spTree>
    <p:extLst>
      <p:ext uri="{BB962C8B-B14F-4D97-AF65-F5344CB8AC3E}">
        <p14:creationId xmlns:p14="http://schemas.microsoft.com/office/powerpoint/2010/main" val="188429868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2595113105"/>
              </p:ext>
            </p:extLst>
          </p:nvPr>
        </p:nvGraphicFramePr>
        <p:xfrm>
          <a:off x="1754645" y="1268760"/>
          <a:ext cx="7479266" cy="504110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smtClean="0"/>
              <a:t>Staffing Required for On-Time Execution of Target Station</a:t>
            </a:r>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t>17</a:t>
            </a:fld>
            <a:endParaRPr lang="sv-SE"/>
          </a:p>
        </p:txBody>
      </p:sp>
      <p:cxnSp>
        <p:nvCxnSpPr>
          <p:cNvPr id="21" name="Straight Arrow Connector 20"/>
          <p:cNvCxnSpPr/>
          <p:nvPr/>
        </p:nvCxnSpPr>
        <p:spPr>
          <a:xfrm flipV="1">
            <a:off x="1424608" y="4725144"/>
            <a:ext cx="1266141" cy="36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241032" y="1484784"/>
            <a:ext cx="3744416"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Some of these positions will be covered by in-kind agreements, but </a:t>
            </a:r>
          </a:p>
          <a:p>
            <a:pPr lvl="1"/>
            <a:r>
              <a:rPr lang="en-US" dirty="0" smtClean="0"/>
              <a:t>Which ones?</a:t>
            </a:r>
          </a:p>
          <a:p>
            <a:pPr lvl="1"/>
            <a:r>
              <a:rPr lang="en-US" dirty="0" smtClean="0"/>
              <a:t>How many? </a:t>
            </a:r>
          </a:p>
          <a:p>
            <a:pPr lvl="1"/>
            <a:r>
              <a:rPr lang="en-US" dirty="0" smtClean="0"/>
              <a:t>When?</a:t>
            </a:r>
            <a:endParaRPr lang="en-US" dirty="0"/>
          </a:p>
        </p:txBody>
      </p:sp>
      <p:sp>
        <p:nvSpPr>
          <p:cNvPr id="8" name="TextBox 7"/>
          <p:cNvSpPr txBox="1"/>
          <p:nvPr/>
        </p:nvSpPr>
        <p:spPr>
          <a:xfrm>
            <a:off x="416496" y="3513782"/>
            <a:ext cx="1560173" cy="2215991"/>
          </a:xfrm>
          <a:prstGeom prst="rect">
            <a:avLst/>
          </a:prstGeom>
          <a:noFill/>
          <a:ln w="28575" cmpd="sng">
            <a:solidFill>
              <a:srgbClr val="4F81BD"/>
            </a:solidFill>
          </a:ln>
        </p:spPr>
        <p:txBody>
          <a:bodyPr wrap="square" rtlCol="0">
            <a:spAutoFit/>
          </a:bodyPr>
          <a:lstStyle/>
          <a:p>
            <a:pPr algn="ctr"/>
            <a:r>
              <a:rPr lang="en-US" dirty="0"/>
              <a:t>H</a:t>
            </a:r>
            <a:r>
              <a:rPr lang="en-US" dirty="0" smtClean="0"/>
              <a:t>ead count = </a:t>
            </a:r>
            <a:r>
              <a:rPr lang="en-US" sz="2400" dirty="0" smtClean="0"/>
              <a:t>36 </a:t>
            </a:r>
          </a:p>
          <a:p>
            <a:pPr algn="ctr"/>
            <a:r>
              <a:rPr lang="en-US" dirty="0" smtClean="0"/>
              <a:t>Now</a:t>
            </a:r>
          </a:p>
          <a:p>
            <a:pPr algn="ctr"/>
            <a:r>
              <a:rPr lang="en-US" dirty="0"/>
              <a:t>s</a:t>
            </a:r>
            <a:r>
              <a:rPr lang="en-US" dirty="0" smtClean="0"/>
              <a:t>tarting from head count of </a:t>
            </a:r>
            <a:r>
              <a:rPr lang="en-US" sz="2400" dirty="0" smtClean="0"/>
              <a:t>27</a:t>
            </a:r>
          </a:p>
          <a:p>
            <a:pPr algn="ctr"/>
            <a:r>
              <a:rPr lang="en-US" dirty="0" smtClean="0"/>
              <a:t>at end of 1013</a:t>
            </a:r>
            <a:endParaRPr lang="en-US" dirty="0"/>
          </a:p>
        </p:txBody>
      </p:sp>
      <p:cxnSp>
        <p:nvCxnSpPr>
          <p:cNvPr id="9" name="Straight Arrow Connector 8"/>
          <p:cNvCxnSpPr/>
          <p:nvPr/>
        </p:nvCxnSpPr>
        <p:spPr>
          <a:xfrm>
            <a:off x="1424608" y="4077072"/>
            <a:ext cx="1278142" cy="288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2690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Closing Remarks: Major Activities and Goals for 2014</a:t>
            </a:r>
            <a:endParaRPr lang="en-US" dirty="0"/>
          </a:p>
        </p:txBody>
      </p:sp>
      <p:sp>
        <p:nvSpPr>
          <p:cNvPr id="3" name="Content Placeholder 2"/>
          <p:cNvSpPr>
            <a:spLocks noGrp="1"/>
          </p:cNvSpPr>
          <p:nvPr>
            <p:ph idx="1"/>
          </p:nvPr>
        </p:nvSpPr>
        <p:spPr>
          <a:xfrm>
            <a:off x="495300" y="1600201"/>
            <a:ext cx="8915400" cy="4709119"/>
          </a:xfrm>
        </p:spPr>
        <p:txBody>
          <a:bodyPr>
            <a:normAutofit fontScale="85000" lnSpcReduction="20000"/>
          </a:bodyPr>
          <a:lstStyle/>
          <a:p>
            <a:r>
              <a:rPr lang="en-US" dirty="0" smtClean="0">
                <a:solidFill>
                  <a:srgbClr val="000000"/>
                </a:solidFill>
              </a:rPr>
              <a:t>Hiring, hiring, hiring</a:t>
            </a:r>
          </a:p>
          <a:p>
            <a:r>
              <a:rPr lang="en-US" dirty="0" smtClean="0">
                <a:solidFill>
                  <a:srgbClr val="000000"/>
                </a:solidFill>
              </a:rPr>
              <a:t>Work with Science Directorate to finalize strategy for moderator configuration </a:t>
            </a:r>
          </a:p>
          <a:p>
            <a:r>
              <a:rPr lang="en-US" dirty="0" smtClean="0">
                <a:solidFill>
                  <a:srgbClr val="000000"/>
                </a:solidFill>
              </a:rPr>
              <a:t>Finalize detailed requirements and key design features (He pressure in target loop, MR plug extraction scheme, monolith diameter, neutron beam extraction, …)</a:t>
            </a:r>
          </a:p>
          <a:p>
            <a:r>
              <a:rPr lang="en-US" dirty="0" smtClean="0">
                <a:solidFill>
                  <a:srgbClr val="000000"/>
                </a:solidFill>
              </a:rPr>
              <a:t>Conduct Preliminary Design Reviews for critical components and subsystems</a:t>
            </a:r>
          </a:p>
          <a:p>
            <a:pPr lvl="1"/>
            <a:r>
              <a:rPr lang="en-US" dirty="0" smtClean="0">
                <a:solidFill>
                  <a:srgbClr val="000000"/>
                </a:solidFill>
              </a:rPr>
              <a:t>Target wheel and drive systems</a:t>
            </a:r>
          </a:p>
          <a:p>
            <a:pPr lvl="1"/>
            <a:r>
              <a:rPr lang="en-US" dirty="0" smtClean="0">
                <a:solidFill>
                  <a:srgbClr val="000000"/>
                </a:solidFill>
              </a:rPr>
              <a:t>Target helium cooling system</a:t>
            </a:r>
          </a:p>
          <a:p>
            <a:pPr lvl="1"/>
            <a:r>
              <a:rPr lang="en-US" dirty="0" smtClean="0">
                <a:solidFill>
                  <a:srgbClr val="000000"/>
                </a:solidFill>
              </a:rPr>
              <a:t>Moderator and Reflector plug</a:t>
            </a:r>
          </a:p>
          <a:p>
            <a:pPr lvl="1"/>
            <a:r>
              <a:rPr lang="en-US" dirty="0" smtClean="0">
                <a:solidFill>
                  <a:srgbClr val="000000"/>
                </a:solidFill>
              </a:rPr>
              <a:t>Neutron beam extraction system</a:t>
            </a:r>
          </a:p>
          <a:p>
            <a:pPr lvl="1"/>
            <a:r>
              <a:rPr lang="en-US" dirty="0" smtClean="0">
                <a:solidFill>
                  <a:srgbClr val="000000"/>
                </a:solidFill>
              </a:rPr>
              <a:t>Target monolith shielding</a:t>
            </a:r>
          </a:p>
          <a:p>
            <a:r>
              <a:rPr lang="en-US" dirty="0" smtClean="0">
                <a:solidFill>
                  <a:srgbClr val="000000"/>
                </a:solidFill>
              </a:rPr>
              <a:t>Work towards establishing agreements with in-kind partners</a:t>
            </a:r>
          </a:p>
          <a:p>
            <a:endParaRPr lang="en-US" dirty="0">
              <a:solidFill>
                <a:srgbClr val="00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pPr/>
              <a:t>18</a:t>
            </a:fld>
            <a:endParaRPr lang="sv-SE"/>
          </a:p>
        </p:txBody>
      </p:sp>
    </p:spTree>
    <p:extLst>
      <p:ext uri="{BB962C8B-B14F-4D97-AF65-F5344CB8AC3E}">
        <p14:creationId xmlns:p14="http://schemas.microsoft.com/office/powerpoint/2010/main" val="31069751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st.jpeg"/>
          <p:cNvPicPr>
            <a:picLocks noChangeAspect="1"/>
          </p:cNvPicPr>
          <p:nvPr/>
        </p:nvPicPr>
        <p:blipFill rotWithShape="1">
          <a:blip r:embed="rId2">
            <a:extLst>
              <a:ext uri="{28A0092B-C50C-407E-A947-70E740481C1C}">
                <a14:useLocalDpi xmlns:a14="http://schemas.microsoft.com/office/drawing/2010/main" val="0"/>
              </a:ext>
            </a:extLst>
          </a:blip>
          <a:srcRect l="35499" t="4798" r="35387" b="7940"/>
          <a:stretch/>
        </p:blipFill>
        <p:spPr>
          <a:xfrm rot="5400000">
            <a:off x="2533137" y="-575039"/>
            <a:ext cx="5352878" cy="9711983"/>
          </a:xfrm>
          <a:prstGeom prst="rect">
            <a:avLst/>
          </a:prstGeom>
        </p:spPr>
      </p:pic>
      <p:grpSp>
        <p:nvGrpSpPr>
          <p:cNvPr id="7" name="Group 6"/>
          <p:cNvGrpSpPr/>
          <p:nvPr/>
        </p:nvGrpSpPr>
        <p:grpSpPr>
          <a:xfrm>
            <a:off x="3219778" y="4483749"/>
            <a:ext cx="3633450" cy="1611971"/>
            <a:chOff x="2824810" y="4127622"/>
            <a:chExt cx="3353954" cy="1611971"/>
          </a:xfrm>
        </p:grpSpPr>
        <p:sp>
          <p:nvSpPr>
            <p:cNvPr id="8" name="TextBox 7"/>
            <p:cNvSpPr txBox="1"/>
            <p:nvPr/>
          </p:nvSpPr>
          <p:spPr>
            <a:xfrm>
              <a:off x="2824810" y="5277928"/>
              <a:ext cx="3353954" cy="461665"/>
            </a:xfrm>
            <a:prstGeom prst="rect">
              <a:avLst/>
            </a:prstGeom>
            <a:noFill/>
          </p:spPr>
          <p:txBody>
            <a:bodyPr wrap="square" rtlCol="0">
              <a:spAutoFit/>
            </a:bodyPr>
            <a:lstStyle/>
            <a:p>
              <a:r>
                <a:rPr lang="en-GB" sz="2400" dirty="0"/>
                <a:t>Linear proton accelerator</a:t>
              </a:r>
            </a:p>
          </p:txBody>
        </p:sp>
        <p:cxnSp>
          <p:nvCxnSpPr>
            <p:cNvPr id="9" name="Straight Arrow Connector 8"/>
            <p:cNvCxnSpPr/>
            <p:nvPr/>
          </p:nvCxnSpPr>
          <p:spPr>
            <a:xfrm flipH="1" flipV="1">
              <a:off x="4005207" y="4127622"/>
              <a:ext cx="415174" cy="1261898"/>
            </a:xfrm>
            <a:prstGeom prst="straightConnector1">
              <a:avLst/>
            </a:prstGeom>
            <a:ln w="85725">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6077152" y="4361630"/>
            <a:ext cx="3827470" cy="996705"/>
            <a:chOff x="5462386" y="4005503"/>
            <a:chExt cx="3533049" cy="996705"/>
          </a:xfrm>
        </p:grpSpPr>
        <p:sp>
          <p:nvSpPr>
            <p:cNvPr id="11" name="TextBox 10"/>
            <p:cNvSpPr txBox="1"/>
            <p:nvPr/>
          </p:nvSpPr>
          <p:spPr>
            <a:xfrm>
              <a:off x="5462386" y="4540543"/>
              <a:ext cx="3533049" cy="461665"/>
            </a:xfrm>
            <a:prstGeom prst="rect">
              <a:avLst/>
            </a:prstGeom>
            <a:noFill/>
          </p:spPr>
          <p:txBody>
            <a:bodyPr wrap="square" rtlCol="0">
              <a:spAutoFit/>
            </a:bodyPr>
            <a:lstStyle/>
            <a:p>
              <a:r>
                <a:rPr lang="en-GB" sz="2400" dirty="0" smtClean="0"/>
                <a:t>Neutron instruments</a:t>
              </a:r>
              <a:endParaRPr lang="en-GB" sz="2400" dirty="0"/>
            </a:p>
          </p:txBody>
        </p:sp>
        <p:cxnSp>
          <p:nvCxnSpPr>
            <p:cNvPr id="12" name="Straight Arrow Connector 11"/>
            <p:cNvCxnSpPr/>
            <p:nvPr/>
          </p:nvCxnSpPr>
          <p:spPr>
            <a:xfrm flipV="1">
              <a:off x="7108597" y="4005503"/>
              <a:ext cx="991363" cy="608313"/>
            </a:xfrm>
            <a:prstGeom prst="straightConnector1">
              <a:avLst/>
            </a:prstGeom>
            <a:ln w="85725">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5169023" y="1892544"/>
            <a:ext cx="2448272" cy="1008112"/>
            <a:chOff x="3866021" y="1935429"/>
            <a:chExt cx="2441799" cy="1008112"/>
          </a:xfrm>
        </p:grpSpPr>
        <p:cxnSp>
          <p:nvCxnSpPr>
            <p:cNvPr id="14" name="Straight Arrow Connector 13"/>
            <p:cNvCxnSpPr>
              <a:stCxn id="15" idx="2"/>
            </p:cNvCxnSpPr>
            <p:nvPr/>
          </p:nvCxnSpPr>
          <p:spPr>
            <a:xfrm>
              <a:off x="4875227" y="2397094"/>
              <a:ext cx="1432593" cy="546447"/>
            </a:xfrm>
            <a:prstGeom prst="straightConnector1">
              <a:avLst/>
            </a:prstGeom>
            <a:ln w="8572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866021" y="1935429"/>
              <a:ext cx="2018410" cy="461665"/>
            </a:xfrm>
            <a:prstGeom prst="rect">
              <a:avLst/>
            </a:prstGeom>
            <a:noFill/>
          </p:spPr>
          <p:txBody>
            <a:bodyPr wrap="square" rtlCol="0">
              <a:spAutoFit/>
            </a:bodyPr>
            <a:lstStyle/>
            <a:p>
              <a:r>
                <a:rPr lang="en-GB" sz="2400" dirty="0"/>
                <a:t>Target</a:t>
              </a:r>
            </a:p>
          </p:txBody>
        </p:sp>
      </p:grpSp>
      <p:sp>
        <p:nvSpPr>
          <p:cNvPr id="2" name="Title 1"/>
          <p:cNvSpPr>
            <a:spLocks noGrp="1"/>
          </p:cNvSpPr>
          <p:nvPr>
            <p:ph type="title"/>
          </p:nvPr>
        </p:nvSpPr>
        <p:spPr/>
        <p:txBody>
          <a:bodyPr lIns="85699" tIns="42850" rIns="85699" bIns="42850"/>
          <a:lstStyle/>
          <a:p>
            <a:r>
              <a:rPr lang="en-US" sz="3600" dirty="0" smtClean="0"/>
              <a:t>Outline</a:t>
            </a:r>
            <a:endParaRPr lang="en-US" dirty="0"/>
          </a:p>
        </p:txBody>
      </p:sp>
      <p:sp>
        <p:nvSpPr>
          <p:cNvPr id="3" name="Content Placeholder 2"/>
          <p:cNvSpPr>
            <a:spLocks noGrp="1"/>
          </p:cNvSpPr>
          <p:nvPr>
            <p:ph idx="1"/>
          </p:nvPr>
        </p:nvSpPr>
        <p:spPr>
          <a:xfrm>
            <a:off x="344488" y="1556792"/>
            <a:ext cx="4668519" cy="4525963"/>
          </a:xfrm>
        </p:spPr>
        <p:txBody>
          <a:bodyPr lIns="85699" tIns="42850" rIns="85699" bIns="42850">
            <a:normAutofit/>
          </a:bodyPr>
          <a:lstStyle/>
          <a:p>
            <a:pPr marL="342900" indent="-342900">
              <a:buFont typeface="Arial"/>
              <a:buChar char="•"/>
            </a:pPr>
            <a:r>
              <a:rPr lang="en-US" sz="2400" dirty="0" smtClean="0">
                <a:solidFill>
                  <a:schemeClr val="tx1"/>
                </a:solidFill>
              </a:rPr>
              <a:t>Target Station </a:t>
            </a:r>
            <a:r>
              <a:rPr lang="en-US" sz="2400" dirty="0">
                <a:solidFill>
                  <a:schemeClr val="tx1"/>
                </a:solidFill>
              </a:rPr>
              <a:t>s</a:t>
            </a:r>
            <a:r>
              <a:rPr lang="en-US" sz="2400" dirty="0" smtClean="0">
                <a:solidFill>
                  <a:schemeClr val="tx1"/>
                </a:solidFill>
              </a:rPr>
              <a:t>cope, </a:t>
            </a:r>
            <a:r>
              <a:rPr lang="en-US" sz="2400" dirty="0">
                <a:solidFill>
                  <a:schemeClr val="tx1"/>
                </a:solidFill>
              </a:rPr>
              <a:t>o</a:t>
            </a:r>
            <a:r>
              <a:rPr lang="en-US" sz="2400" dirty="0" smtClean="0">
                <a:solidFill>
                  <a:schemeClr val="tx1"/>
                </a:solidFill>
              </a:rPr>
              <a:t>rganization, </a:t>
            </a:r>
            <a:r>
              <a:rPr lang="en-US" sz="2400" dirty="0">
                <a:solidFill>
                  <a:schemeClr val="tx1"/>
                </a:solidFill>
              </a:rPr>
              <a:t>s</a:t>
            </a:r>
            <a:r>
              <a:rPr lang="en-US" sz="2400" dirty="0" smtClean="0">
                <a:solidFill>
                  <a:schemeClr val="tx1"/>
                </a:solidFill>
              </a:rPr>
              <a:t>tatus and plans</a:t>
            </a:r>
          </a:p>
          <a:p>
            <a:pPr>
              <a:buFont typeface="Arial"/>
              <a:buChar char="•"/>
            </a:pPr>
            <a:endParaRPr lang="en-US" sz="2400" dirty="0" smtClean="0">
              <a:solidFill>
                <a:schemeClr val="tx1"/>
              </a:solidFill>
            </a:endParaRPr>
          </a:p>
          <a:p>
            <a:pPr>
              <a:buFont typeface="Arial"/>
              <a:buChar char="•"/>
            </a:pPr>
            <a:r>
              <a:rPr lang="en-US" sz="2400" dirty="0" smtClean="0">
                <a:solidFill>
                  <a:schemeClr val="tx1"/>
                </a:solidFill>
              </a:rPr>
              <a:t>Cost, schedule, and staffing needs</a:t>
            </a:r>
          </a:p>
          <a:p>
            <a:pPr>
              <a:buFont typeface="Arial"/>
              <a:buChar char="•"/>
            </a:pPr>
            <a:endParaRPr lang="en-US" sz="2400" dirty="0" smtClean="0">
              <a:solidFill>
                <a:schemeClr val="tx1"/>
              </a:solidFill>
            </a:endParaRPr>
          </a:p>
          <a:p>
            <a:pPr>
              <a:buFont typeface="Arial"/>
              <a:buChar char="•"/>
            </a:pPr>
            <a:r>
              <a:rPr lang="en-US" sz="2400" dirty="0" smtClean="0">
                <a:solidFill>
                  <a:schemeClr val="tx1"/>
                </a:solidFill>
              </a:rPr>
              <a:t>Summary of 2014 goals</a:t>
            </a:r>
          </a:p>
          <a:p>
            <a:pPr>
              <a:buFont typeface="Arial"/>
              <a:buChar char="•"/>
            </a:pPr>
            <a:endParaRPr lang="en-US" sz="2400" dirty="0">
              <a:solidFill>
                <a:schemeClr val="tx1"/>
              </a:solidFill>
            </a:endParaRPr>
          </a:p>
        </p:txBody>
      </p:sp>
      <p:sp>
        <p:nvSpPr>
          <p:cNvPr id="5" name="Slide Number Placeholder 4"/>
          <p:cNvSpPr>
            <a:spLocks noGrp="1"/>
          </p:cNvSpPr>
          <p:nvPr>
            <p:ph type="sldNum" sz="quarter" idx="12"/>
          </p:nvPr>
        </p:nvSpPr>
        <p:spPr>
          <a:xfrm>
            <a:off x="7294417" y="6336014"/>
            <a:ext cx="2311400" cy="365125"/>
          </a:xfrm>
        </p:spPr>
        <p:txBody>
          <a:bodyPr/>
          <a:lstStyle/>
          <a:p>
            <a:fld id="{038C62C7-F79B-CD4A-A5DF-5683BBEC4A65}" type="slidenum">
              <a:rPr lang="sv-SE" smtClean="0"/>
              <a:t>2</a:t>
            </a:fld>
            <a:endParaRPr lang="sv-SE"/>
          </a:p>
        </p:txBody>
      </p:sp>
    </p:spTree>
    <p:extLst>
      <p:ext uri="{BB962C8B-B14F-4D97-AF65-F5344CB8AC3E}">
        <p14:creationId xmlns:p14="http://schemas.microsoft.com/office/powerpoint/2010/main" val="25094565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r>
              <a:rPr lang="en-US" sz="3400" dirty="0" smtClean="0"/>
              <a:t>Target Station Scope – Monolith</a:t>
            </a:r>
            <a:endParaRPr lang="en-US" sz="3600" dirty="0">
              <a:solidFill>
                <a:srgbClr val="FF0000"/>
              </a:solidFill>
            </a:endParaRPr>
          </a:p>
        </p:txBody>
      </p:sp>
      <p:sp>
        <p:nvSpPr>
          <p:cNvPr id="29" name="Content Placeholder 28"/>
          <p:cNvSpPr>
            <a:spLocks noGrp="1"/>
          </p:cNvSpPr>
          <p:nvPr>
            <p:ph sz="half" idx="2"/>
          </p:nvPr>
        </p:nvSpPr>
        <p:spPr>
          <a:xfrm>
            <a:off x="5421054" y="1700809"/>
            <a:ext cx="4212467" cy="3031919"/>
          </a:xfrm>
        </p:spPr>
        <p:txBody>
          <a:bodyPr>
            <a:noAutofit/>
          </a:bodyPr>
          <a:lstStyle/>
          <a:p>
            <a:pPr marL="0" indent="0">
              <a:spcAft>
                <a:spcPts val="600"/>
              </a:spcAft>
              <a:buNone/>
            </a:pPr>
            <a:r>
              <a:rPr lang="en-US" sz="2000" u="sng" dirty="0" smtClean="0">
                <a:solidFill>
                  <a:srgbClr val="000000"/>
                </a:solidFill>
              </a:rPr>
              <a:t>Requirements</a:t>
            </a:r>
            <a:r>
              <a:rPr lang="en-US" sz="2000" dirty="0" smtClean="0">
                <a:solidFill>
                  <a:srgbClr val="000000"/>
                </a:solidFill>
              </a:rPr>
              <a:t>:</a:t>
            </a:r>
          </a:p>
          <a:p>
            <a:pPr marL="223838" indent="-223838">
              <a:spcAft>
                <a:spcPts val="600"/>
              </a:spcAft>
              <a:buFont typeface="Arial"/>
              <a:buChar char="•"/>
            </a:pPr>
            <a:r>
              <a:rPr lang="en-US" sz="2000" dirty="0" smtClean="0">
                <a:solidFill>
                  <a:srgbClr val="000000"/>
                </a:solidFill>
              </a:rPr>
              <a:t>Convert protons to neutrons</a:t>
            </a:r>
          </a:p>
          <a:p>
            <a:pPr marL="458788" lvl="1" indent="-225425">
              <a:buFont typeface="Arial"/>
              <a:buChar char="•"/>
            </a:pPr>
            <a:r>
              <a:rPr lang="en-US" sz="2000" dirty="0" smtClean="0">
                <a:solidFill>
                  <a:srgbClr val="000000"/>
                </a:solidFill>
              </a:rPr>
              <a:t>Peak brightness </a:t>
            </a:r>
            <a:r>
              <a:rPr lang="en-US" sz="2000" dirty="0">
                <a:solidFill>
                  <a:srgbClr val="000000"/>
                </a:solidFill>
              </a:rPr>
              <a:t>(</a:t>
            </a:r>
            <a:r>
              <a:rPr lang="en-US" sz="2000" dirty="0" smtClean="0">
                <a:solidFill>
                  <a:srgbClr val="000000"/>
                </a:solidFill>
              </a:rPr>
              <a:t>E &lt; 10 </a:t>
            </a:r>
            <a:r>
              <a:rPr lang="en-US" sz="2000" dirty="0" err="1">
                <a:solidFill>
                  <a:srgbClr val="000000"/>
                </a:solidFill>
              </a:rPr>
              <a:t>meV</a:t>
            </a:r>
            <a:r>
              <a:rPr lang="en-US" sz="2000" dirty="0">
                <a:solidFill>
                  <a:srgbClr val="000000"/>
                </a:solidFill>
              </a:rPr>
              <a:t>) at 5 MW: </a:t>
            </a:r>
            <a:r>
              <a:rPr lang="en-US" sz="2000" dirty="0" smtClean="0">
                <a:solidFill>
                  <a:srgbClr val="000000"/>
                </a:solidFill>
              </a:rPr>
              <a:t>2x10</a:t>
            </a:r>
            <a:r>
              <a:rPr lang="en-US" sz="2000" baseline="30000" dirty="0" smtClean="0">
                <a:solidFill>
                  <a:srgbClr val="000000"/>
                </a:solidFill>
              </a:rPr>
              <a:t>14</a:t>
            </a:r>
            <a:r>
              <a:rPr lang="en-US" sz="2000" dirty="0" smtClean="0">
                <a:solidFill>
                  <a:srgbClr val="000000"/>
                </a:solidFill>
              </a:rPr>
              <a:t> </a:t>
            </a:r>
            <a:r>
              <a:rPr lang="en-US" sz="2000" dirty="0">
                <a:solidFill>
                  <a:srgbClr val="000000"/>
                </a:solidFill>
              </a:rPr>
              <a:t>n/cm</a:t>
            </a:r>
            <a:r>
              <a:rPr lang="en-US" sz="2000" baseline="30000" dirty="0">
                <a:solidFill>
                  <a:srgbClr val="000000"/>
                </a:solidFill>
              </a:rPr>
              <a:t>2</a:t>
            </a:r>
            <a:r>
              <a:rPr lang="en-US" sz="2000" dirty="0">
                <a:solidFill>
                  <a:srgbClr val="000000"/>
                </a:solidFill>
              </a:rPr>
              <a:t>/s/</a:t>
            </a:r>
            <a:r>
              <a:rPr lang="en-US" sz="2000" dirty="0" err="1" smtClean="0">
                <a:solidFill>
                  <a:srgbClr val="000000"/>
                </a:solidFill>
              </a:rPr>
              <a:t>sr</a:t>
            </a:r>
            <a:r>
              <a:rPr lang="en-US" sz="2000" dirty="0">
                <a:solidFill>
                  <a:srgbClr val="000000"/>
                </a:solidFill>
              </a:rPr>
              <a:t> </a:t>
            </a:r>
            <a:r>
              <a:rPr lang="en-US" sz="2000" dirty="0" smtClean="0">
                <a:solidFill>
                  <a:srgbClr val="000000"/>
                </a:solidFill>
              </a:rPr>
              <a:t/>
            </a:r>
            <a:br>
              <a:rPr lang="en-US" sz="2000" dirty="0" smtClean="0">
                <a:solidFill>
                  <a:srgbClr val="000000"/>
                </a:solidFill>
              </a:rPr>
            </a:br>
            <a:r>
              <a:rPr lang="en-US" sz="2000" dirty="0" smtClean="0">
                <a:solidFill>
                  <a:srgbClr val="000000"/>
                </a:solidFill>
              </a:rPr>
              <a:t>(30 x ILL)</a:t>
            </a:r>
          </a:p>
          <a:p>
            <a:pPr marL="223838" indent="-223838">
              <a:spcBef>
                <a:spcPts val="600"/>
              </a:spcBef>
              <a:spcAft>
                <a:spcPts val="600"/>
              </a:spcAft>
              <a:buFont typeface="Arial"/>
              <a:buChar char="•"/>
            </a:pPr>
            <a:r>
              <a:rPr lang="en-US" sz="2000" dirty="0" smtClean="0">
                <a:solidFill>
                  <a:srgbClr val="000000"/>
                </a:solidFill>
              </a:rPr>
              <a:t>Heat removal -  5 MW proton beam</a:t>
            </a:r>
          </a:p>
          <a:p>
            <a:pPr marL="223838" indent="-223838">
              <a:spcBef>
                <a:spcPts val="600"/>
              </a:spcBef>
              <a:spcAft>
                <a:spcPts val="600"/>
              </a:spcAft>
              <a:buFont typeface="Arial"/>
              <a:buChar char="•"/>
            </a:pPr>
            <a:r>
              <a:rPr lang="en-US" sz="2000" dirty="0">
                <a:solidFill>
                  <a:srgbClr val="000000"/>
                </a:solidFill>
              </a:rPr>
              <a:t>C</a:t>
            </a:r>
            <a:r>
              <a:rPr lang="en-US" sz="2000" dirty="0" smtClean="0">
                <a:solidFill>
                  <a:srgbClr val="000000"/>
                </a:solidFill>
              </a:rPr>
              <a:t>onfinement and shielding</a:t>
            </a:r>
          </a:p>
          <a:p>
            <a:pPr marL="223838" indent="-223838">
              <a:spcBef>
                <a:spcPts val="600"/>
              </a:spcBef>
              <a:spcAft>
                <a:spcPts val="600"/>
              </a:spcAft>
              <a:buFont typeface="Arial"/>
              <a:buChar char="•"/>
            </a:pPr>
            <a:endParaRPr lang="en-US" sz="2000" dirty="0">
              <a:solidFill>
                <a:srgbClr val="000000"/>
              </a:solidFill>
            </a:endParaRPr>
          </a:p>
          <a:p>
            <a:pPr marL="0" indent="0">
              <a:spcBef>
                <a:spcPts val="600"/>
              </a:spcBef>
              <a:spcAft>
                <a:spcPts val="600"/>
              </a:spcAft>
              <a:buNone/>
            </a:pPr>
            <a:r>
              <a:rPr lang="en-US" sz="2000" u="sng" dirty="0" smtClean="0">
                <a:solidFill>
                  <a:srgbClr val="000000"/>
                </a:solidFill>
              </a:rPr>
              <a:t>Unique features</a:t>
            </a:r>
            <a:r>
              <a:rPr lang="en-US" sz="2000" dirty="0" smtClean="0">
                <a:solidFill>
                  <a:srgbClr val="000000"/>
                </a:solidFill>
              </a:rPr>
              <a:t>:</a:t>
            </a:r>
          </a:p>
          <a:p>
            <a:pPr marL="228600" lvl="1" indent="-223838">
              <a:spcBef>
                <a:spcPts val="600"/>
              </a:spcBef>
              <a:spcAft>
                <a:spcPts val="600"/>
              </a:spcAft>
              <a:buFont typeface="Arial"/>
              <a:buChar char="•"/>
            </a:pPr>
            <a:r>
              <a:rPr lang="en-US" sz="2000" dirty="0" smtClean="0">
                <a:solidFill>
                  <a:srgbClr val="000000"/>
                </a:solidFill>
              </a:rPr>
              <a:t>Rotating target</a:t>
            </a:r>
          </a:p>
          <a:p>
            <a:pPr marL="228600" lvl="1" indent="-223838">
              <a:spcBef>
                <a:spcPts val="600"/>
              </a:spcBef>
              <a:spcAft>
                <a:spcPts val="600"/>
              </a:spcAft>
              <a:buFont typeface="Arial"/>
              <a:buChar char="•"/>
            </a:pPr>
            <a:r>
              <a:rPr lang="en-US" sz="2000" dirty="0" smtClean="0">
                <a:solidFill>
                  <a:srgbClr val="000000"/>
                </a:solidFill>
              </a:rPr>
              <a:t>He-cooled W target</a:t>
            </a:r>
          </a:p>
        </p:txBody>
      </p:sp>
      <p:sp>
        <p:nvSpPr>
          <p:cNvPr id="4" name="Slide Number Placeholder 3"/>
          <p:cNvSpPr>
            <a:spLocks noGrp="1"/>
          </p:cNvSpPr>
          <p:nvPr>
            <p:ph type="sldNum" sz="quarter" idx="12"/>
          </p:nvPr>
        </p:nvSpPr>
        <p:spPr>
          <a:xfrm>
            <a:off x="7099300" y="6390194"/>
            <a:ext cx="2311400" cy="365125"/>
          </a:xfrm>
        </p:spPr>
        <p:txBody>
          <a:bodyPr/>
          <a:lstStyle/>
          <a:p>
            <a:fld id="{038C62C7-F79B-CD4A-A5DF-5683BBEC4A65}" type="slidenum">
              <a:rPr lang="sv-SE" smtClean="0"/>
              <a:t>3</a:t>
            </a:fld>
            <a:endParaRPr lang="sv-SE"/>
          </a:p>
        </p:txBody>
      </p:sp>
      <p:grpSp>
        <p:nvGrpSpPr>
          <p:cNvPr id="5" name="Group 4"/>
          <p:cNvGrpSpPr>
            <a:grpSpLocks noChangeAspect="1"/>
          </p:cNvGrpSpPr>
          <p:nvPr/>
        </p:nvGrpSpPr>
        <p:grpSpPr>
          <a:xfrm>
            <a:off x="-198272" y="1767127"/>
            <a:ext cx="5490369" cy="4817495"/>
            <a:chOff x="2154872" y="1255866"/>
            <a:chExt cx="4815722" cy="4577658"/>
          </a:xfrm>
        </p:grpSpPr>
        <p:pic>
          <p:nvPicPr>
            <p:cNvPr id="6" name="Content Placeholder 7" descr="3D Cut monolith.pn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5" b="99643" l="0" r="100000"/>
                      </a14:imgEffect>
                    </a14:imgLayer>
                  </a14:imgProps>
                </a:ext>
                <a:ext uri="{28A0092B-C50C-407E-A947-70E740481C1C}">
                  <a14:useLocalDpi xmlns:a14="http://schemas.microsoft.com/office/drawing/2010/main"/>
                </a:ext>
              </a:extLst>
            </a:blip>
            <a:srcRect/>
            <a:stretch/>
          </p:blipFill>
          <p:spPr>
            <a:xfrm>
              <a:off x="2154872" y="1255866"/>
              <a:ext cx="4815722" cy="4577658"/>
            </a:xfrm>
            <a:prstGeom prst="rect">
              <a:avLst/>
            </a:prstGeom>
          </p:spPr>
        </p:pic>
        <p:grpSp>
          <p:nvGrpSpPr>
            <p:cNvPr id="7" name="Group 6"/>
            <p:cNvGrpSpPr/>
            <p:nvPr/>
          </p:nvGrpSpPr>
          <p:grpSpPr>
            <a:xfrm>
              <a:off x="2486043" y="4281888"/>
              <a:ext cx="1747975" cy="571158"/>
              <a:chOff x="3322729" y="4612965"/>
              <a:chExt cx="1747975" cy="571158"/>
            </a:xfrm>
          </p:grpSpPr>
          <p:cxnSp>
            <p:nvCxnSpPr>
              <p:cNvPr id="26" name="Straight Arrow Connector 25"/>
              <p:cNvCxnSpPr/>
              <p:nvPr/>
            </p:nvCxnSpPr>
            <p:spPr>
              <a:xfrm flipV="1">
                <a:off x="4016736" y="4612965"/>
                <a:ext cx="0" cy="278704"/>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322729" y="4891669"/>
                <a:ext cx="1747975" cy="292454"/>
              </a:xfrm>
              <a:prstGeom prst="rect">
                <a:avLst/>
              </a:prstGeom>
              <a:noFill/>
            </p:spPr>
            <p:txBody>
              <a:bodyPr wrap="none" rtlCol="0">
                <a:spAutoFit/>
              </a:bodyPr>
              <a:lstStyle/>
              <a:p>
                <a:r>
                  <a:rPr lang="en-GB" sz="1400" b="1" dirty="0">
                    <a:solidFill>
                      <a:schemeClr val="bg1"/>
                    </a:solidFill>
                    <a:latin typeface="Arial"/>
                    <a:cs typeface="Arial"/>
                  </a:rPr>
                  <a:t>Proton beam window</a:t>
                </a:r>
              </a:p>
            </p:txBody>
          </p:sp>
        </p:grpSp>
        <p:grpSp>
          <p:nvGrpSpPr>
            <p:cNvPr id="8" name="Group 7"/>
            <p:cNvGrpSpPr/>
            <p:nvPr/>
          </p:nvGrpSpPr>
          <p:grpSpPr>
            <a:xfrm>
              <a:off x="3788864" y="4281888"/>
              <a:ext cx="2305575" cy="997686"/>
              <a:chOff x="3322729" y="4153590"/>
              <a:chExt cx="2305575" cy="997686"/>
            </a:xfrm>
          </p:grpSpPr>
          <p:cxnSp>
            <p:nvCxnSpPr>
              <p:cNvPr id="24" name="Straight Arrow Connector 23"/>
              <p:cNvCxnSpPr/>
              <p:nvPr/>
            </p:nvCxnSpPr>
            <p:spPr>
              <a:xfrm flipV="1">
                <a:off x="4244334" y="4153590"/>
                <a:ext cx="0" cy="73807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322729" y="4858822"/>
                <a:ext cx="2305575" cy="292454"/>
              </a:xfrm>
              <a:prstGeom prst="rect">
                <a:avLst/>
              </a:prstGeom>
              <a:noFill/>
            </p:spPr>
            <p:txBody>
              <a:bodyPr wrap="none" rtlCol="0">
                <a:spAutoFit/>
              </a:bodyPr>
              <a:lstStyle/>
              <a:p>
                <a:r>
                  <a:rPr lang="en-GB" sz="1400" b="1" dirty="0">
                    <a:solidFill>
                      <a:schemeClr val="bg1"/>
                    </a:solidFill>
                    <a:latin typeface="Arial"/>
                    <a:cs typeface="Arial"/>
                  </a:rPr>
                  <a:t>Moderator and reflector plug</a:t>
                </a:r>
              </a:p>
            </p:txBody>
          </p:sp>
        </p:grpSp>
        <p:grpSp>
          <p:nvGrpSpPr>
            <p:cNvPr id="9" name="Group 8"/>
            <p:cNvGrpSpPr/>
            <p:nvPr/>
          </p:nvGrpSpPr>
          <p:grpSpPr>
            <a:xfrm>
              <a:off x="4790626" y="3957053"/>
              <a:ext cx="1112900" cy="1067441"/>
              <a:chOff x="3322729" y="4194157"/>
              <a:chExt cx="1112900" cy="1067441"/>
            </a:xfrm>
          </p:grpSpPr>
          <p:cxnSp>
            <p:nvCxnSpPr>
              <p:cNvPr id="22" name="Straight Arrow Connector 21"/>
              <p:cNvCxnSpPr>
                <a:stCxn id="23" idx="0"/>
              </p:cNvCxnSpPr>
              <p:nvPr/>
            </p:nvCxnSpPr>
            <p:spPr>
              <a:xfrm flipH="1" flipV="1">
                <a:off x="3626276" y="4194157"/>
                <a:ext cx="252903" cy="77498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322729" y="4969143"/>
                <a:ext cx="1112900" cy="292455"/>
              </a:xfrm>
              <a:prstGeom prst="rect">
                <a:avLst/>
              </a:prstGeom>
              <a:noFill/>
            </p:spPr>
            <p:txBody>
              <a:bodyPr wrap="none" rtlCol="0">
                <a:spAutoFit/>
              </a:bodyPr>
              <a:lstStyle/>
              <a:p>
                <a:r>
                  <a:rPr lang="en-GB" sz="1400" b="1" dirty="0">
                    <a:solidFill>
                      <a:schemeClr val="bg1"/>
                    </a:solidFill>
                    <a:latin typeface="Arial"/>
                    <a:cs typeface="Arial"/>
                  </a:rPr>
                  <a:t>Target wheel</a:t>
                </a:r>
              </a:p>
            </p:txBody>
          </p:sp>
        </p:grpSp>
        <p:grpSp>
          <p:nvGrpSpPr>
            <p:cNvPr id="10" name="Group 9"/>
            <p:cNvGrpSpPr/>
            <p:nvPr/>
          </p:nvGrpSpPr>
          <p:grpSpPr>
            <a:xfrm>
              <a:off x="5145204" y="3968001"/>
              <a:ext cx="1688902" cy="800110"/>
              <a:chOff x="3212630" y="4474708"/>
              <a:chExt cx="1688902" cy="800110"/>
            </a:xfrm>
          </p:grpSpPr>
          <p:cxnSp>
            <p:nvCxnSpPr>
              <p:cNvPr id="20" name="Straight Arrow Connector 19"/>
              <p:cNvCxnSpPr>
                <a:stCxn id="21" idx="0"/>
              </p:cNvCxnSpPr>
              <p:nvPr/>
            </p:nvCxnSpPr>
            <p:spPr>
              <a:xfrm flipV="1">
                <a:off x="4057081" y="4474708"/>
                <a:ext cx="225856" cy="30293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212630" y="4777646"/>
                <a:ext cx="1688902" cy="497172"/>
              </a:xfrm>
              <a:prstGeom prst="rect">
                <a:avLst/>
              </a:prstGeom>
              <a:noFill/>
            </p:spPr>
            <p:txBody>
              <a:bodyPr wrap="square" rtlCol="0">
                <a:spAutoFit/>
              </a:bodyPr>
              <a:lstStyle/>
              <a:p>
                <a:pPr algn="ctr"/>
                <a:r>
                  <a:rPr lang="en-GB" sz="1400" b="1" dirty="0">
                    <a:solidFill>
                      <a:schemeClr val="bg1"/>
                    </a:solidFill>
                    <a:latin typeface="Arial"/>
                    <a:cs typeface="Arial"/>
                  </a:rPr>
                  <a:t>Neutron beam extraction</a:t>
                </a:r>
              </a:p>
            </p:txBody>
          </p:sp>
        </p:grpSp>
        <p:grpSp>
          <p:nvGrpSpPr>
            <p:cNvPr id="11" name="Group 10"/>
            <p:cNvGrpSpPr/>
            <p:nvPr/>
          </p:nvGrpSpPr>
          <p:grpSpPr>
            <a:xfrm>
              <a:off x="2486043" y="1255866"/>
              <a:ext cx="2043913" cy="524564"/>
              <a:chOff x="200030" y="4367106"/>
              <a:chExt cx="2043913" cy="524564"/>
            </a:xfrm>
          </p:grpSpPr>
          <p:cxnSp>
            <p:nvCxnSpPr>
              <p:cNvPr id="18" name="Straight Arrow Connector 17"/>
              <p:cNvCxnSpPr/>
              <p:nvPr/>
            </p:nvCxnSpPr>
            <p:spPr>
              <a:xfrm>
                <a:off x="1502851" y="4653698"/>
                <a:ext cx="741092" cy="23797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00030" y="4367106"/>
                <a:ext cx="1707739" cy="292455"/>
              </a:xfrm>
              <a:prstGeom prst="rect">
                <a:avLst/>
              </a:prstGeom>
              <a:noFill/>
            </p:spPr>
            <p:txBody>
              <a:bodyPr wrap="none" rtlCol="0">
                <a:spAutoFit/>
              </a:bodyPr>
              <a:lstStyle/>
              <a:p>
                <a:r>
                  <a:rPr lang="en-GB" sz="1400" b="1" dirty="0">
                    <a:latin typeface="Arial"/>
                    <a:cs typeface="Arial"/>
                  </a:rPr>
                  <a:t>Target drive housing</a:t>
                </a:r>
              </a:p>
            </p:txBody>
          </p:sp>
        </p:grpSp>
        <p:grpSp>
          <p:nvGrpSpPr>
            <p:cNvPr id="12" name="Group 11"/>
            <p:cNvGrpSpPr/>
            <p:nvPr/>
          </p:nvGrpSpPr>
          <p:grpSpPr>
            <a:xfrm>
              <a:off x="4819127" y="4040662"/>
              <a:ext cx="1993226" cy="1677794"/>
              <a:chOff x="2491684" y="3649627"/>
              <a:chExt cx="1993226" cy="1677794"/>
            </a:xfrm>
          </p:grpSpPr>
          <p:cxnSp>
            <p:nvCxnSpPr>
              <p:cNvPr id="16" name="Straight Arrow Connector 15"/>
              <p:cNvCxnSpPr/>
              <p:nvPr/>
            </p:nvCxnSpPr>
            <p:spPr>
              <a:xfrm flipV="1">
                <a:off x="3959696" y="3649627"/>
                <a:ext cx="525214" cy="138533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491684" y="5034966"/>
                <a:ext cx="1841762" cy="292455"/>
              </a:xfrm>
              <a:prstGeom prst="rect">
                <a:avLst/>
              </a:prstGeom>
              <a:noFill/>
            </p:spPr>
            <p:txBody>
              <a:bodyPr wrap="none" rtlCol="0">
                <a:spAutoFit/>
              </a:bodyPr>
              <a:lstStyle/>
              <a:p>
                <a:r>
                  <a:rPr lang="en-GB" sz="1400" b="1" dirty="0">
                    <a:solidFill>
                      <a:srgbClr val="000000"/>
                    </a:solidFill>
                    <a:latin typeface="Arial"/>
                    <a:cs typeface="Arial"/>
                  </a:rPr>
                  <a:t>Neutron beam window</a:t>
                </a:r>
              </a:p>
            </p:txBody>
          </p:sp>
        </p:grpSp>
      </p:grpSp>
      <p:sp>
        <p:nvSpPr>
          <p:cNvPr id="28" name="TextBox 27"/>
          <p:cNvSpPr txBox="1"/>
          <p:nvPr/>
        </p:nvSpPr>
        <p:spPr>
          <a:xfrm>
            <a:off x="3470836" y="3501008"/>
            <a:ext cx="1925505" cy="523220"/>
          </a:xfrm>
          <a:prstGeom prst="rect">
            <a:avLst/>
          </a:prstGeom>
          <a:noFill/>
        </p:spPr>
        <p:txBody>
          <a:bodyPr wrap="square" rtlCol="0">
            <a:spAutoFit/>
          </a:bodyPr>
          <a:lstStyle/>
          <a:p>
            <a:pPr algn="ctr"/>
            <a:r>
              <a:rPr lang="en-GB" sz="1400" b="1" dirty="0" smtClean="0">
                <a:solidFill>
                  <a:schemeClr val="bg1"/>
                </a:solidFill>
                <a:latin typeface="Arial"/>
                <a:cs typeface="Arial"/>
              </a:rPr>
              <a:t>Steel</a:t>
            </a:r>
          </a:p>
          <a:p>
            <a:pPr algn="ctr"/>
            <a:r>
              <a:rPr lang="en-GB" sz="1400" b="1" dirty="0" smtClean="0">
                <a:solidFill>
                  <a:schemeClr val="bg1"/>
                </a:solidFill>
                <a:latin typeface="Arial"/>
                <a:cs typeface="Arial"/>
              </a:rPr>
              <a:t>shielding</a:t>
            </a:r>
            <a:endParaRPr lang="en-GB" sz="1400" b="1" dirty="0">
              <a:solidFill>
                <a:schemeClr val="bg1"/>
              </a:solidFill>
              <a:latin typeface="Arial"/>
              <a:cs typeface="Arial"/>
            </a:endParaRPr>
          </a:p>
        </p:txBody>
      </p:sp>
      <p:sp>
        <p:nvSpPr>
          <p:cNvPr id="30" name="TextBox 29"/>
          <p:cNvSpPr txBox="1"/>
          <p:nvPr/>
        </p:nvSpPr>
        <p:spPr>
          <a:xfrm>
            <a:off x="818541" y="3284984"/>
            <a:ext cx="1925505" cy="523220"/>
          </a:xfrm>
          <a:prstGeom prst="rect">
            <a:avLst/>
          </a:prstGeom>
          <a:noFill/>
        </p:spPr>
        <p:txBody>
          <a:bodyPr wrap="square" rtlCol="0">
            <a:spAutoFit/>
          </a:bodyPr>
          <a:lstStyle/>
          <a:p>
            <a:pPr algn="ctr"/>
            <a:r>
              <a:rPr lang="en-GB" sz="1400" b="1" dirty="0" smtClean="0">
                <a:solidFill>
                  <a:schemeClr val="bg1"/>
                </a:solidFill>
                <a:latin typeface="Arial"/>
                <a:cs typeface="Arial"/>
              </a:rPr>
              <a:t>Monolith</a:t>
            </a:r>
          </a:p>
          <a:p>
            <a:pPr algn="ctr"/>
            <a:r>
              <a:rPr lang="en-GB" sz="1400" b="1" dirty="0" smtClean="0">
                <a:solidFill>
                  <a:schemeClr val="bg1"/>
                </a:solidFill>
                <a:latin typeface="Arial"/>
                <a:cs typeface="Arial"/>
              </a:rPr>
              <a:t>liner</a:t>
            </a:r>
            <a:endParaRPr lang="en-GB" sz="1400" b="1" dirty="0">
              <a:solidFill>
                <a:schemeClr val="bg1"/>
              </a:solidFill>
              <a:latin typeface="Arial"/>
              <a:cs typeface="Arial"/>
            </a:endParaRPr>
          </a:p>
        </p:txBody>
      </p:sp>
      <p:cxnSp>
        <p:nvCxnSpPr>
          <p:cNvPr id="31" name="Straight Arrow Connector 30"/>
          <p:cNvCxnSpPr/>
          <p:nvPr/>
        </p:nvCxnSpPr>
        <p:spPr>
          <a:xfrm flipH="1">
            <a:off x="272480" y="3501008"/>
            <a:ext cx="1014113" cy="36004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88930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Station Layout</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4</a:t>
            </a:fld>
            <a:endParaRPr lang="sv-SE"/>
          </a:p>
        </p:txBody>
      </p:sp>
      <p:pic>
        <p:nvPicPr>
          <p:cNvPr id="8" name="Picture 7" descr="Interfaces.png"/>
          <p:cNvPicPr>
            <a:picLocks noChangeAspect="1"/>
          </p:cNvPicPr>
          <p:nvPr/>
        </p:nvPicPr>
        <p:blipFill rotWithShape="1">
          <a:blip r:embed="rId2">
            <a:extLst>
              <a:ext uri="{BEBA8EAE-BF5A-486C-A8C5-ECC9F3942E4B}">
                <a14:imgProps xmlns:a14="http://schemas.microsoft.com/office/drawing/2010/main">
                  <a14:imgLayer r:embed="rId3">
                    <a14:imgEffect>
                      <a14:backgroundRemoval t="17905" b="79476" l="10000" r="90000"/>
                    </a14:imgEffect>
                  </a14:imgLayer>
                </a14:imgProps>
              </a:ext>
              <a:ext uri="{28A0092B-C50C-407E-A947-70E740481C1C}">
                <a14:useLocalDpi xmlns:a14="http://schemas.microsoft.com/office/drawing/2010/main" val="0"/>
              </a:ext>
            </a:extLst>
          </a:blip>
          <a:srcRect l="16216" t="17098" r="20121" b="20530"/>
          <a:stretch/>
        </p:blipFill>
        <p:spPr>
          <a:xfrm>
            <a:off x="-6379" y="1556793"/>
            <a:ext cx="9912380" cy="5008175"/>
          </a:xfrm>
          <a:prstGeom prst="rect">
            <a:avLst/>
          </a:prstGeom>
        </p:spPr>
      </p:pic>
      <p:grpSp>
        <p:nvGrpSpPr>
          <p:cNvPr id="10" name="Group 9"/>
          <p:cNvGrpSpPr/>
          <p:nvPr/>
        </p:nvGrpSpPr>
        <p:grpSpPr>
          <a:xfrm>
            <a:off x="249558" y="5524686"/>
            <a:ext cx="4699976" cy="937163"/>
            <a:chOff x="85666" y="4816980"/>
            <a:chExt cx="11168599" cy="721646"/>
          </a:xfrm>
        </p:grpSpPr>
        <p:sp>
          <p:nvSpPr>
            <p:cNvPr id="11" name="TextBox 10"/>
            <p:cNvSpPr txBox="1"/>
            <p:nvPr/>
          </p:nvSpPr>
          <p:spPr>
            <a:xfrm>
              <a:off x="2824810" y="5277928"/>
              <a:ext cx="8429455" cy="260698"/>
            </a:xfrm>
            <a:prstGeom prst="rect">
              <a:avLst/>
            </a:prstGeom>
            <a:noFill/>
          </p:spPr>
          <p:txBody>
            <a:bodyPr wrap="square" rtlCol="0">
              <a:spAutoFit/>
            </a:bodyPr>
            <a:lstStyle/>
            <a:p>
              <a:r>
                <a:rPr lang="en-GB" sz="1600" dirty="0"/>
                <a:t>Accelerator – Target interface area</a:t>
              </a:r>
            </a:p>
          </p:txBody>
        </p:sp>
        <p:cxnSp>
          <p:nvCxnSpPr>
            <p:cNvPr id="12" name="Straight Arrow Connector 11"/>
            <p:cNvCxnSpPr>
              <a:stCxn id="11" idx="1"/>
            </p:cNvCxnSpPr>
            <p:nvPr/>
          </p:nvCxnSpPr>
          <p:spPr>
            <a:xfrm flipH="1" flipV="1">
              <a:off x="85666" y="4816980"/>
              <a:ext cx="2739145" cy="591297"/>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2632956" y="5041752"/>
            <a:ext cx="2871148" cy="1002473"/>
            <a:chOff x="1970571" y="4678493"/>
            <a:chExt cx="6822737" cy="771937"/>
          </a:xfrm>
        </p:grpSpPr>
        <p:sp>
          <p:nvSpPr>
            <p:cNvPr id="14" name="TextBox 13"/>
            <p:cNvSpPr txBox="1"/>
            <p:nvPr/>
          </p:nvSpPr>
          <p:spPr>
            <a:xfrm>
              <a:off x="4073247" y="5189732"/>
              <a:ext cx="4720061" cy="260698"/>
            </a:xfrm>
            <a:prstGeom prst="rect">
              <a:avLst/>
            </a:prstGeom>
            <a:noFill/>
          </p:spPr>
          <p:txBody>
            <a:bodyPr wrap="square" rtlCol="0">
              <a:spAutoFit/>
            </a:bodyPr>
            <a:lstStyle/>
            <a:p>
              <a:r>
                <a:rPr lang="en-GB" sz="1600" dirty="0"/>
                <a:t>Target monolith</a:t>
              </a:r>
            </a:p>
          </p:txBody>
        </p:sp>
        <p:cxnSp>
          <p:nvCxnSpPr>
            <p:cNvPr id="15" name="Straight Arrow Connector 14"/>
            <p:cNvCxnSpPr>
              <a:stCxn id="14" idx="1"/>
            </p:cNvCxnSpPr>
            <p:nvPr/>
          </p:nvCxnSpPr>
          <p:spPr>
            <a:xfrm flipH="1" flipV="1">
              <a:off x="1970571" y="4678493"/>
              <a:ext cx="2102676" cy="64158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5504105" y="5201970"/>
            <a:ext cx="1957723" cy="495356"/>
            <a:chOff x="3169239" y="4920431"/>
            <a:chExt cx="4652157" cy="381440"/>
          </a:xfrm>
        </p:grpSpPr>
        <p:sp>
          <p:nvSpPr>
            <p:cNvPr id="17" name="TextBox 16"/>
            <p:cNvSpPr txBox="1"/>
            <p:nvPr/>
          </p:nvSpPr>
          <p:spPr>
            <a:xfrm>
              <a:off x="4073248" y="5041174"/>
              <a:ext cx="3748148" cy="260697"/>
            </a:xfrm>
            <a:prstGeom prst="rect">
              <a:avLst/>
            </a:prstGeom>
            <a:noFill/>
          </p:spPr>
          <p:txBody>
            <a:bodyPr wrap="square" rtlCol="0">
              <a:spAutoFit/>
            </a:bodyPr>
            <a:lstStyle/>
            <a:p>
              <a:r>
                <a:rPr lang="en-GB" sz="1600" dirty="0"/>
                <a:t>Utilities block</a:t>
              </a:r>
            </a:p>
          </p:txBody>
        </p:sp>
        <p:cxnSp>
          <p:nvCxnSpPr>
            <p:cNvPr id="18" name="Straight Arrow Connector 17"/>
            <p:cNvCxnSpPr>
              <a:stCxn id="17" idx="1"/>
            </p:cNvCxnSpPr>
            <p:nvPr/>
          </p:nvCxnSpPr>
          <p:spPr>
            <a:xfrm flipH="1" flipV="1">
              <a:off x="3169239" y="4920431"/>
              <a:ext cx="904009" cy="251092"/>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2636258" y="1556793"/>
            <a:ext cx="1592336" cy="1716392"/>
            <a:chOff x="2824813" y="5277928"/>
            <a:chExt cx="4438105" cy="1730939"/>
          </a:xfrm>
        </p:grpSpPr>
        <p:sp>
          <p:nvSpPr>
            <p:cNvPr id="20" name="TextBox 19"/>
            <p:cNvSpPr txBox="1"/>
            <p:nvPr/>
          </p:nvSpPr>
          <p:spPr>
            <a:xfrm>
              <a:off x="2824813" y="5277928"/>
              <a:ext cx="2959660" cy="341423"/>
            </a:xfrm>
            <a:prstGeom prst="rect">
              <a:avLst/>
            </a:prstGeom>
            <a:noFill/>
          </p:spPr>
          <p:txBody>
            <a:bodyPr wrap="square" rtlCol="0">
              <a:spAutoFit/>
            </a:bodyPr>
            <a:lstStyle/>
            <a:p>
              <a:r>
                <a:rPr lang="en-GB" sz="1600" dirty="0"/>
                <a:t>High bay</a:t>
              </a:r>
            </a:p>
          </p:txBody>
        </p:sp>
        <p:cxnSp>
          <p:nvCxnSpPr>
            <p:cNvPr id="21" name="Straight Arrow Connector 20"/>
            <p:cNvCxnSpPr>
              <a:stCxn id="20" idx="2"/>
            </p:cNvCxnSpPr>
            <p:nvPr/>
          </p:nvCxnSpPr>
          <p:spPr>
            <a:xfrm>
              <a:off x="4304644" y="5619351"/>
              <a:ext cx="2958274" cy="1389516"/>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7195542" y="4579168"/>
            <a:ext cx="2531316" cy="779614"/>
            <a:chOff x="163571" y="4938298"/>
            <a:chExt cx="6015193" cy="600327"/>
          </a:xfrm>
        </p:grpSpPr>
        <p:sp>
          <p:nvSpPr>
            <p:cNvPr id="23" name="TextBox 22"/>
            <p:cNvSpPr txBox="1"/>
            <p:nvPr/>
          </p:nvSpPr>
          <p:spPr>
            <a:xfrm>
              <a:off x="2824810" y="5277928"/>
              <a:ext cx="3353954" cy="260697"/>
            </a:xfrm>
            <a:prstGeom prst="rect">
              <a:avLst/>
            </a:prstGeom>
            <a:noFill/>
          </p:spPr>
          <p:txBody>
            <a:bodyPr wrap="square" rtlCol="0">
              <a:spAutoFit/>
            </a:bodyPr>
            <a:lstStyle/>
            <a:p>
              <a:r>
                <a:rPr lang="en-GB" sz="1600" dirty="0"/>
                <a:t>Active cells</a:t>
              </a:r>
            </a:p>
          </p:txBody>
        </p:sp>
        <p:cxnSp>
          <p:nvCxnSpPr>
            <p:cNvPr id="24" name="Straight Arrow Connector 23"/>
            <p:cNvCxnSpPr>
              <a:stCxn id="23" idx="1"/>
            </p:cNvCxnSpPr>
            <p:nvPr/>
          </p:nvCxnSpPr>
          <p:spPr>
            <a:xfrm flipH="1" flipV="1">
              <a:off x="163571" y="4938298"/>
              <a:ext cx="2661239" cy="469979"/>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76111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1364601" y="5398111"/>
            <a:ext cx="0" cy="57606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58977" y="5254095"/>
            <a:ext cx="0" cy="28803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328931" y="5202907"/>
            <a:ext cx="0" cy="28803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7243535" y="4221088"/>
            <a:ext cx="28283" cy="172819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0" idx="0"/>
          </p:cNvCxnSpPr>
          <p:nvPr/>
        </p:nvCxnSpPr>
        <p:spPr>
          <a:xfrm>
            <a:off x="5889104" y="5229200"/>
            <a:ext cx="1354431" cy="57606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0"/>
          </p:cNvCxnSpPr>
          <p:nvPr/>
        </p:nvCxnSpPr>
        <p:spPr>
          <a:xfrm flipH="1">
            <a:off x="7243536" y="5157192"/>
            <a:ext cx="1588456" cy="64807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6201139" y="2823647"/>
            <a:ext cx="468052"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Target Organization </a:t>
            </a:r>
            <a:r>
              <a:rPr lang="en-US" dirty="0" smtClean="0"/>
              <a:t>Aligned </a:t>
            </a:r>
            <a:r>
              <a:rPr lang="en-US" dirty="0"/>
              <a:t>with Project </a:t>
            </a:r>
            <a:r>
              <a:rPr lang="en-US" dirty="0" smtClean="0"/>
              <a:t>Execution</a:t>
            </a:r>
            <a:endParaRPr lang="en-US" dirty="0"/>
          </a:p>
        </p:txBody>
      </p:sp>
      <p:sp>
        <p:nvSpPr>
          <p:cNvPr id="4" name="Slide Number Placeholder 3"/>
          <p:cNvSpPr>
            <a:spLocks noGrp="1"/>
          </p:cNvSpPr>
          <p:nvPr>
            <p:ph type="sldNum" sz="quarter" idx="12"/>
          </p:nvPr>
        </p:nvSpPr>
        <p:spPr/>
        <p:txBody>
          <a:bodyPr/>
          <a:lstStyle/>
          <a:p>
            <a:fld id="{038C62C7-F79B-CD4A-A5DF-5683BBEC4A65}" type="slidenum">
              <a:rPr lang="sv-SE" smtClean="0"/>
              <a:t>5</a:t>
            </a:fld>
            <a:endParaRPr lang="sv-SE"/>
          </a:p>
        </p:txBody>
      </p:sp>
      <p:sp>
        <p:nvSpPr>
          <p:cNvPr id="7" name="Rounded Rectangle 10"/>
          <p:cNvSpPr/>
          <p:nvPr/>
        </p:nvSpPr>
        <p:spPr>
          <a:xfrm>
            <a:off x="115856" y="5971032"/>
            <a:ext cx="2848348" cy="698328"/>
          </a:xfrm>
          <a:prstGeom prst="rect">
            <a:avLst/>
          </a:prstGeom>
        </p:spPr>
        <p:style>
          <a:lnRef idx="1">
            <a:schemeClr val="dk1"/>
          </a:lnRef>
          <a:fillRef idx="2">
            <a:schemeClr val="dk1"/>
          </a:fillRef>
          <a:effectRef idx="1">
            <a:schemeClr val="dk1"/>
          </a:effectRef>
          <a:fontRef idx="minor">
            <a:schemeClr val="dk1"/>
          </a:fontRef>
        </p:style>
        <p:txBody>
          <a:bodyPr spcFirstLastPara="0" vert="horz" wrap="square" lIns="26668" tIns="17779" rIns="26668" bIns="17779" numCol="1" spcCol="1270" anchor="ctr" anchorCtr="0">
            <a:noAutofit/>
          </a:bodyPr>
          <a:lstStyle/>
          <a:p>
            <a:pPr marL="49208" defTabSz="622245">
              <a:lnSpc>
                <a:spcPct val="90000"/>
              </a:lnSpc>
              <a:spcBef>
                <a:spcPct val="0"/>
              </a:spcBef>
            </a:pPr>
            <a:r>
              <a:rPr lang="en-US" sz="1200" dirty="0"/>
              <a:t>12.2 Target Systems</a:t>
            </a:r>
          </a:p>
          <a:p>
            <a:pPr marL="49208" defTabSz="622245">
              <a:lnSpc>
                <a:spcPct val="90000"/>
              </a:lnSpc>
              <a:spcBef>
                <a:spcPct val="0"/>
              </a:spcBef>
            </a:pPr>
            <a:r>
              <a:rPr lang="en-US" sz="1200" dirty="0"/>
              <a:t>12.3 Moderator &amp; Reflector Systems</a:t>
            </a:r>
          </a:p>
          <a:p>
            <a:pPr marL="49208" defTabSz="622245">
              <a:lnSpc>
                <a:spcPct val="90000"/>
              </a:lnSpc>
              <a:spcBef>
                <a:spcPct val="0"/>
              </a:spcBef>
            </a:pPr>
            <a:r>
              <a:rPr lang="en-US" sz="1200" dirty="0"/>
              <a:t>12.4 Monolith Systems</a:t>
            </a:r>
          </a:p>
          <a:p>
            <a:pPr marL="49208" defTabSz="622245">
              <a:lnSpc>
                <a:spcPct val="90000"/>
              </a:lnSpc>
              <a:spcBef>
                <a:spcPct val="0"/>
              </a:spcBef>
            </a:pPr>
            <a:r>
              <a:rPr lang="en-US" sz="1200" dirty="0"/>
              <a:t>12.6 Remote Handling Systems</a:t>
            </a:r>
          </a:p>
        </p:txBody>
      </p:sp>
      <p:sp>
        <p:nvSpPr>
          <p:cNvPr id="8" name="Rounded Rectangle 4"/>
          <p:cNvSpPr/>
          <p:nvPr/>
        </p:nvSpPr>
        <p:spPr>
          <a:xfrm>
            <a:off x="2132371" y="5445224"/>
            <a:ext cx="1410351" cy="425343"/>
          </a:xfrm>
          <a:prstGeom prst="rect">
            <a:avLst/>
          </a:prstGeom>
        </p:spPr>
        <p:style>
          <a:lnRef idx="1">
            <a:schemeClr val="dk1"/>
          </a:lnRef>
          <a:fillRef idx="2">
            <a:schemeClr val="dk1"/>
          </a:fillRef>
          <a:effectRef idx="1">
            <a:schemeClr val="dk1"/>
          </a:effectRef>
          <a:fontRef idx="minor">
            <a:schemeClr val="dk1"/>
          </a:fontRef>
        </p:style>
        <p:txBody>
          <a:bodyPr spcFirstLastPara="0" vert="horz" wrap="square" lIns="26668" tIns="17779" rIns="26668" bIns="17779" numCol="1" spcCol="1270" anchor="ctr" anchorCtr="0">
            <a:noAutofit/>
          </a:bodyPr>
          <a:lstStyle/>
          <a:p>
            <a:pPr marL="53971" defTabSz="622245">
              <a:lnSpc>
                <a:spcPct val="90000"/>
              </a:lnSpc>
              <a:spcBef>
                <a:spcPct val="0"/>
              </a:spcBef>
            </a:pPr>
            <a:r>
              <a:rPr lang="en-US" sz="1200" dirty="0"/>
              <a:t>12.5 Fluid Systems</a:t>
            </a:r>
          </a:p>
        </p:txBody>
      </p:sp>
      <p:sp>
        <p:nvSpPr>
          <p:cNvPr id="9" name="Rounded Rectangle 4"/>
          <p:cNvSpPr/>
          <p:nvPr/>
        </p:nvSpPr>
        <p:spPr>
          <a:xfrm>
            <a:off x="3794405" y="5438715"/>
            <a:ext cx="1170638" cy="398607"/>
          </a:xfrm>
          <a:prstGeom prst="rect">
            <a:avLst/>
          </a:prstGeom>
        </p:spPr>
        <p:style>
          <a:lnRef idx="1">
            <a:schemeClr val="dk1"/>
          </a:lnRef>
          <a:fillRef idx="2">
            <a:schemeClr val="dk1"/>
          </a:fillRef>
          <a:effectRef idx="1">
            <a:schemeClr val="dk1"/>
          </a:effectRef>
          <a:fontRef idx="minor">
            <a:schemeClr val="dk1"/>
          </a:fontRef>
        </p:style>
        <p:txBody>
          <a:bodyPr spcFirstLastPara="0" vert="horz" wrap="square" lIns="26668" tIns="17779" rIns="26668" bIns="17779" numCol="1" spcCol="1270" anchor="ctr" anchorCtr="0">
            <a:noAutofit/>
          </a:bodyPr>
          <a:lstStyle/>
          <a:p>
            <a:pPr marL="49208" defTabSz="622245">
              <a:lnSpc>
                <a:spcPct val="90000"/>
              </a:lnSpc>
              <a:spcBef>
                <a:spcPct val="0"/>
              </a:spcBef>
            </a:pPr>
            <a:r>
              <a:rPr lang="en-US" sz="1200" dirty="0" smtClean="0"/>
              <a:t>12.7 </a:t>
            </a:r>
            <a:r>
              <a:rPr lang="en-US" sz="1200" dirty="0"/>
              <a:t>Controls</a:t>
            </a:r>
          </a:p>
        </p:txBody>
      </p:sp>
      <p:sp>
        <p:nvSpPr>
          <p:cNvPr id="10" name="Rounded Rectangle 4"/>
          <p:cNvSpPr/>
          <p:nvPr/>
        </p:nvSpPr>
        <p:spPr>
          <a:xfrm>
            <a:off x="5187027" y="5805265"/>
            <a:ext cx="4113017" cy="439817"/>
          </a:xfrm>
          <a:prstGeom prst="rect">
            <a:avLst/>
          </a:prstGeom>
        </p:spPr>
        <p:style>
          <a:lnRef idx="1">
            <a:schemeClr val="dk1"/>
          </a:lnRef>
          <a:fillRef idx="2">
            <a:schemeClr val="dk1"/>
          </a:fillRef>
          <a:effectRef idx="1">
            <a:schemeClr val="dk1"/>
          </a:effectRef>
          <a:fontRef idx="minor">
            <a:schemeClr val="dk1"/>
          </a:fontRef>
        </p:style>
        <p:txBody>
          <a:bodyPr spcFirstLastPara="0" vert="horz" wrap="square" lIns="26668" tIns="17779" rIns="26668" bIns="17779" numCol="1" spcCol="1270" anchor="ctr" anchorCtr="0">
            <a:noAutofit/>
          </a:bodyPr>
          <a:lstStyle/>
          <a:p>
            <a:pPr marL="53971" algn="ctr" defTabSz="622245">
              <a:lnSpc>
                <a:spcPct val="90000"/>
              </a:lnSpc>
              <a:spcBef>
                <a:spcPct val="0"/>
              </a:spcBef>
            </a:pPr>
            <a:r>
              <a:rPr lang="en-US" sz="1200" dirty="0"/>
              <a:t>12.8 Physics</a:t>
            </a:r>
            <a:endParaRPr lang="en-US" sz="1100" dirty="0"/>
          </a:p>
        </p:txBody>
      </p:sp>
      <p:sp>
        <p:nvSpPr>
          <p:cNvPr id="11" name="Rectangle 10"/>
          <p:cNvSpPr/>
          <p:nvPr/>
        </p:nvSpPr>
        <p:spPr>
          <a:xfrm>
            <a:off x="6550555" y="2657732"/>
            <a:ext cx="3004957" cy="332476"/>
          </a:xfrm>
          <a:prstGeom prst="rect">
            <a:avLst/>
          </a:prstGeom>
        </p:spPr>
        <p:style>
          <a:lnRef idx="1">
            <a:schemeClr val="dk1"/>
          </a:lnRef>
          <a:fillRef idx="2">
            <a:schemeClr val="dk1"/>
          </a:fillRef>
          <a:effectRef idx="1">
            <a:schemeClr val="dk1"/>
          </a:effectRef>
          <a:fontRef idx="minor">
            <a:schemeClr val="dk1"/>
          </a:fontRef>
        </p:style>
        <p:txBody>
          <a:bodyPr spcFirstLastPara="0" vert="horz" wrap="square" lIns="7619" tIns="7619" rIns="7619" bIns="7619" numCol="1" spcCol="1270" anchor="ctr" anchorCtr="0">
            <a:noAutofit/>
          </a:bodyPr>
          <a:lstStyle/>
          <a:p>
            <a:pPr algn="ctr" defTabSz="533353">
              <a:lnSpc>
                <a:spcPct val="90000"/>
              </a:lnSpc>
              <a:spcBef>
                <a:spcPct val="0"/>
              </a:spcBef>
              <a:spcAft>
                <a:spcPct val="35000"/>
              </a:spcAft>
            </a:pPr>
            <a:r>
              <a:rPr lang="en-US" sz="1200" dirty="0"/>
              <a:t>12.1 Management &amp; Administration</a:t>
            </a:r>
          </a:p>
        </p:txBody>
      </p:sp>
      <p:graphicFrame>
        <p:nvGraphicFramePr>
          <p:cNvPr id="6" name="Diagram 5"/>
          <p:cNvGraphicFramePr/>
          <p:nvPr>
            <p:extLst>
              <p:ext uri="{D42A27DB-BD31-4B8C-83A1-F6EECF244321}">
                <p14:modId xmlns:p14="http://schemas.microsoft.com/office/powerpoint/2010/main" val="2045739405"/>
              </p:ext>
            </p:extLst>
          </p:nvPr>
        </p:nvGraphicFramePr>
        <p:xfrm>
          <a:off x="662523" y="1628518"/>
          <a:ext cx="8905462" cy="3960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0827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par>
                                <p:cTn id="23" presetID="9"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par>
                                <p:cTn id="26" presetID="9"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par>
                                <p:cTn id="29" presetID="9"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par>
                                <p:cTn id="32" presetID="9"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par>
                                <p:cTn id="35" presetID="9"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par>
                                <p:cTn id="38" presetID="9"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dissolv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Comments on ESS Target Station Project Status and Plans</a:t>
            </a:r>
            <a:endParaRPr lang="en-US" dirty="0"/>
          </a:p>
        </p:txBody>
      </p:sp>
      <p:sp>
        <p:nvSpPr>
          <p:cNvPr id="3" name="Content Placeholder 2"/>
          <p:cNvSpPr>
            <a:spLocks noGrp="1"/>
          </p:cNvSpPr>
          <p:nvPr>
            <p:ph idx="1"/>
          </p:nvPr>
        </p:nvSpPr>
        <p:spPr>
          <a:xfrm>
            <a:off x="495300" y="1600200"/>
            <a:ext cx="8915400" cy="4925144"/>
          </a:xfrm>
        </p:spPr>
        <p:txBody>
          <a:bodyPr>
            <a:normAutofit fontScale="85000" lnSpcReduction="10000"/>
          </a:bodyPr>
          <a:lstStyle/>
          <a:p>
            <a:r>
              <a:rPr lang="en-US" dirty="0" smtClean="0">
                <a:solidFill>
                  <a:srgbClr val="000000"/>
                </a:solidFill>
              </a:rPr>
              <a:t>Design concepts for all Target Station systems have advanced from the TDR (issued in April 2013), but many remain to be fully optimized as part of the completion of Preliminary Design in 2014</a:t>
            </a:r>
          </a:p>
          <a:p>
            <a:endParaRPr lang="en-US" dirty="0" smtClean="0">
              <a:solidFill>
                <a:srgbClr val="000000"/>
              </a:solidFill>
            </a:endParaRPr>
          </a:p>
          <a:p>
            <a:r>
              <a:rPr lang="en-US" dirty="0" smtClean="0">
                <a:solidFill>
                  <a:srgbClr val="000000"/>
                </a:solidFill>
              </a:rPr>
              <a:t>Cost and schedule baseline established </a:t>
            </a:r>
          </a:p>
          <a:p>
            <a:pPr lvl="1"/>
            <a:r>
              <a:rPr lang="en-US" dirty="0" smtClean="0">
                <a:solidFill>
                  <a:srgbClr val="000000"/>
                </a:solidFill>
              </a:rPr>
              <a:t>Logically driven, resource loaded schedule used to establish funding needs, staffing plan, delivery dates, integrate with other parts of ESS, … </a:t>
            </a:r>
          </a:p>
          <a:p>
            <a:pPr lvl="1"/>
            <a:r>
              <a:rPr lang="en-US" dirty="0" smtClean="0">
                <a:solidFill>
                  <a:srgbClr val="000000"/>
                </a:solidFill>
              </a:rPr>
              <a:t>Focused on achieving beam-on-target by the end of 2019 with high confidence (adequate schedule float)</a:t>
            </a:r>
          </a:p>
          <a:p>
            <a:pPr lvl="1"/>
            <a:endParaRPr lang="en-US" dirty="0" smtClean="0">
              <a:solidFill>
                <a:srgbClr val="000000"/>
              </a:solidFill>
            </a:endParaRPr>
          </a:p>
          <a:p>
            <a:r>
              <a:rPr lang="en-US" dirty="0" smtClean="0">
                <a:solidFill>
                  <a:srgbClr val="000000"/>
                </a:solidFill>
              </a:rPr>
              <a:t>Two biggest challenges for Target in 2014 are establishing in-kind partnerships and hiring needed staff</a:t>
            </a:r>
          </a:p>
          <a:p>
            <a:pPr lvl="1"/>
            <a:r>
              <a:rPr lang="en-US" dirty="0" smtClean="0">
                <a:solidFill>
                  <a:srgbClr val="000000"/>
                </a:solidFill>
              </a:rPr>
              <a:t>These two items are closely coupled</a:t>
            </a:r>
          </a:p>
          <a:p>
            <a:pPr lvl="1"/>
            <a:endParaRPr lang="en-US" dirty="0">
              <a:solidFill>
                <a:srgbClr val="00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6</a:t>
            </a:fld>
            <a:endParaRPr lang="sv-SE"/>
          </a:p>
        </p:txBody>
      </p:sp>
    </p:spTree>
    <p:extLst>
      <p:ext uri="{BB962C8B-B14F-4D97-AF65-F5344CB8AC3E}">
        <p14:creationId xmlns:p14="http://schemas.microsoft.com/office/powerpoint/2010/main" val="25428669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 y="0"/>
            <a:ext cx="2686217" cy="1357196"/>
            <a:chOff x="0" y="0"/>
            <a:chExt cx="2479585" cy="1357196"/>
          </a:xfrm>
        </p:grpSpPr>
        <p:sp>
          <p:nvSpPr>
            <p:cNvPr id="18" name="Freeform 17"/>
            <p:cNvSpPr/>
            <p:nvPr/>
          </p:nvSpPr>
          <p:spPr>
            <a:xfrm>
              <a:off x="393700" y="288925"/>
              <a:ext cx="1997075" cy="635000"/>
            </a:xfrm>
            <a:custGeom>
              <a:avLst/>
              <a:gdLst>
                <a:gd name="connsiteX0" fmla="*/ 1997075 w 1997075"/>
                <a:gd name="connsiteY0" fmla="*/ 431800 h 635000"/>
                <a:gd name="connsiteX1" fmla="*/ 1793875 w 1997075"/>
                <a:gd name="connsiteY1" fmla="*/ 473075 h 635000"/>
                <a:gd name="connsiteX2" fmla="*/ 1622425 w 1997075"/>
                <a:gd name="connsiteY2" fmla="*/ 549275 h 635000"/>
                <a:gd name="connsiteX3" fmla="*/ 1247775 w 1997075"/>
                <a:gd name="connsiteY3" fmla="*/ 635000 h 635000"/>
                <a:gd name="connsiteX4" fmla="*/ 19050 w 1997075"/>
                <a:gd name="connsiteY4" fmla="*/ 542925 h 635000"/>
                <a:gd name="connsiteX5" fmla="*/ 0 w 1997075"/>
                <a:gd name="connsiteY5" fmla="*/ 276225 h 635000"/>
                <a:gd name="connsiteX6" fmla="*/ 1838325 w 1997075"/>
                <a:gd name="connsiteY6" fmla="*/ 0 h 635000"/>
                <a:gd name="connsiteX7" fmla="*/ 1997075 w 1997075"/>
                <a:gd name="connsiteY7" fmla="*/ 43180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075" h="635000">
                  <a:moveTo>
                    <a:pt x="1997075" y="431800"/>
                  </a:moveTo>
                  <a:lnTo>
                    <a:pt x="1793875" y="473075"/>
                  </a:lnTo>
                  <a:lnTo>
                    <a:pt x="1622425" y="549275"/>
                  </a:lnTo>
                  <a:lnTo>
                    <a:pt x="1247775" y="635000"/>
                  </a:lnTo>
                  <a:lnTo>
                    <a:pt x="19050" y="542925"/>
                  </a:lnTo>
                  <a:lnTo>
                    <a:pt x="0" y="276225"/>
                  </a:lnTo>
                  <a:lnTo>
                    <a:pt x="1838325" y="0"/>
                  </a:lnTo>
                  <a:lnTo>
                    <a:pt x="1997075" y="43180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9" name="Picture 18" descr="Interfaces.png"/>
            <p:cNvPicPr>
              <a:picLocks noChangeAspect="1"/>
            </p:cNvPicPr>
            <p:nvPr/>
          </p:nvPicPr>
          <p:blipFill rotWithShape="1">
            <a:blip r:embed="rId3">
              <a:extLst>
                <a:ext uri="{BEBA8EAE-BF5A-486C-A8C5-ECC9F3942E4B}">
                  <a14:imgProps xmlns:a14="http://schemas.microsoft.com/office/drawing/2010/main">
                    <a14:imgLayer r:embed="rId4">
                      <a14:imgEffect>
                        <a14:backgroundRemoval t="17905" b="79476" l="10000" r="90000"/>
                      </a14:imgEffect>
                    </a14:imgLayer>
                  </a14:imgProps>
                </a:ext>
                <a:ext uri="{28A0092B-C50C-407E-A947-70E740481C1C}">
                  <a14:useLocalDpi xmlns:a14="http://schemas.microsoft.com/office/drawing/2010/main" val="0"/>
                </a:ext>
              </a:extLst>
            </a:blip>
            <a:srcRect l="16216" t="17098" r="20121" b="20530"/>
            <a:stretch/>
          </p:blipFill>
          <p:spPr>
            <a:xfrm>
              <a:off x="0" y="0"/>
              <a:ext cx="2479585" cy="1357196"/>
            </a:xfrm>
            <a:prstGeom prst="rect">
              <a:avLst/>
            </a:prstGeom>
          </p:spPr>
        </p:pic>
      </p:grpSp>
      <p:pic>
        <p:nvPicPr>
          <p:cNvPr id="13" name="Picture 12"/>
          <p:cNvPicPr/>
          <p:nvPr/>
        </p:nvPicPr>
        <p:blipFill>
          <a:blip r:embed="rId5">
            <a:extLst>
              <a:ext uri="{28A0092B-C50C-407E-A947-70E740481C1C}">
                <a14:useLocalDpi xmlns:a14="http://schemas.microsoft.com/office/drawing/2010/main" val="0"/>
              </a:ext>
            </a:extLst>
          </a:blip>
          <a:stretch>
            <a:fillRect/>
          </a:stretch>
        </p:blipFill>
        <p:spPr>
          <a:xfrm>
            <a:off x="346516" y="1492463"/>
            <a:ext cx="3421576" cy="2698163"/>
          </a:xfrm>
          <a:prstGeom prst="rect">
            <a:avLst/>
          </a:prstGeom>
        </p:spPr>
      </p:pic>
      <p:sp>
        <p:nvSpPr>
          <p:cNvPr id="3" name="Title 2"/>
          <p:cNvSpPr>
            <a:spLocks noGrp="1"/>
          </p:cNvSpPr>
          <p:nvPr>
            <p:ph type="title"/>
          </p:nvPr>
        </p:nvSpPr>
        <p:spPr>
          <a:xfrm>
            <a:off x="2612740" y="274638"/>
            <a:ext cx="5616624" cy="1143000"/>
          </a:xfrm>
        </p:spPr>
        <p:txBody>
          <a:bodyPr>
            <a:noAutofit/>
          </a:bodyPr>
          <a:lstStyle/>
          <a:p>
            <a:pPr algn="r"/>
            <a:r>
              <a:rPr lang="en-US" sz="2800" dirty="0"/>
              <a:t>He-cooled, rotating W target has a long-lifetime and is passively safe </a:t>
            </a:r>
          </a:p>
        </p:txBody>
      </p:sp>
      <p:pic>
        <p:nvPicPr>
          <p:cNvPr id="9" name="Picture 8" descr="Target_shaft.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8769" y="3501009"/>
            <a:ext cx="5651017" cy="3611301"/>
          </a:xfrm>
          <a:prstGeom prst="rect">
            <a:avLst/>
          </a:prstGeom>
        </p:spPr>
      </p:pic>
      <p:pic>
        <p:nvPicPr>
          <p:cNvPr id="11" name="Picture 10" descr="01_tungsten_arrangement_and_flow_pattern.png"/>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39068"/>
          <a:stretch/>
        </p:blipFill>
        <p:spPr>
          <a:xfrm>
            <a:off x="126142" y="4541245"/>
            <a:ext cx="3926865" cy="1846809"/>
          </a:xfrm>
          <a:prstGeom prst="rect">
            <a:avLst/>
          </a:prstGeom>
        </p:spPr>
      </p:pic>
      <p:pic>
        <p:nvPicPr>
          <p:cNvPr id="12" name="Content Placeholder 7" descr="3D Cut monolith.png"/>
          <p:cNvPicPr>
            <a:picLocks noChangeAspect="1"/>
          </p:cNvPicPr>
          <p:nvPr/>
        </p:nvPicPr>
        <p:blipFill rotWithShape="1">
          <a:blip r:embed="rId8">
            <a:extLst>
              <a:ext uri="{BEBA8EAE-BF5A-486C-A8C5-ECC9F3942E4B}">
                <a14:imgProps xmlns:a14="http://schemas.microsoft.com/office/drawing/2010/main">
                  <a14:imgLayer r:embed="rId9">
                    <a14:imgEffect>
                      <a14:backgroundRemoval t="8167" b="94310" l="10000" r="90000"/>
                    </a14:imgEffect>
                  </a14:imgLayer>
                </a14:imgProps>
              </a:ext>
              <a:ext uri="{28A0092B-C50C-407E-A947-70E740481C1C}">
                <a14:useLocalDpi xmlns:a14="http://schemas.microsoft.com/office/drawing/2010/main" val="0"/>
              </a:ext>
            </a:extLst>
          </a:blip>
          <a:srcRect l="22275" t="8015" r="26835" b="5370"/>
          <a:stretch/>
        </p:blipFill>
        <p:spPr>
          <a:xfrm>
            <a:off x="7985916" y="934025"/>
            <a:ext cx="1932413" cy="1695586"/>
          </a:xfrm>
          <a:prstGeom prst="rect">
            <a:avLst/>
          </a:prstGeom>
        </p:spPr>
      </p:pic>
      <p:sp>
        <p:nvSpPr>
          <p:cNvPr id="15" name="Oval 14"/>
          <p:cNvSpPr/>
          <p:nvPr/>
        </p:nvSpPr>
        <p:spPr>
          <a:xfrm>
            <a:off x="374333" y="588973"/>
            <a:ext cx="582300" cy="62738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a:endParaRPr lang="en-GB"/>
          </a:p>
        </p:txBody>
      </p:sp>
      <p:sp>
        <p:nvSpPr>
          <p:cNvPr id="16" name="Oval 15"/>
          <p:cNvSpPr/>
          <p:nvPr/>
        </p:nvSpPr>
        <p:spPr>
          <a:xfrm>
            <a:off x="8926262" y="980729"/>
            <a:ext cx="417694" cy="116965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a:endParaRPr lang="en-GB"/>
          </a:p>
        </p:txBody>
      </p:sp>
      <p:sp>
        <p:nvSpPr>
          <p:cNvPr id="14" name="Text Placeholder 3"/>
          <p:cNvSpPr txBox="1">
            <a:spLocks/>
          </p:cNvSpPr>
          <p:nvPr/>
        </p:nvSpPr>
        <p:spPr>
          <a:xfrm>
            <a:off x="3860879" y="1455446"/>
            <a:ext cx="5350180" cy="2909658"/>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100" dirty="0" smtClean="0">
                <a:solidFill>
                  <a:srgbClr val="000000"/>
                </a:solidFill>
              </a:rPr>
              <a:t>Tungsten slabs in 33 sectors</a:t>
            </a:r>
          </a:p>
          <a:p>
            <a:r>
              <a:rPr lang="en-GB" sz="2100" dirty="0" smtClean="0">
                <a:solidFill>
                  <a:srgbClr val="000000"/>
                </a:solidFill>
              </a:rPr>
              <a:t>Helium coolant</a:t>
            </a:r>
          </a:p>
          <a:p>
            <a:pPr lvl="1"/>
            <a:r>
              <a:rPr lang="en-GB" sz="1700" dirty="0" smtClean="0">
                <a:solidFill>
                  <a:srgbClr val="000000"/>
                </a:solidFill>
              </a:rPr>
              <a:t>Mass flow 3 kg/s</a:t>
            </a:r>
          </a:p>
          <a:p>
            <a:pPr lvl="1"/>
            <a:r>
              <a:rPr lang="en-GB" sz="1700" dirty="0" smtClean="0">
                <a:solidFill>
                  <a:srgbClr val="000000"/>
                </a:solidFill>
              </a:rPr>
              <a:t>Pressure 0.3 </a:t>
            </a:r>
            <a:r>
              <a:rPr lang="en-GB" sz="1700" dirty="0" err="1" smtClean="0">
                <a:solidFill>
                  <a:srgbClr val="000000"/>
                </a:solidFill>
              </a:rPr>
              <a:t>MPa</a:t>
            </a:r>
            <a:endParaRPr lang="en-GB" sz="1700" dirty="0" smtClean="0">
              <a:solidFill>
                <a:srgbClr val="000000"/>
              </a:solidFill>
            </a:endParaRPr>
          </a:p>
          <a:p>
            <a:pPr lvl="1"/>
            <a:r>
              <a:rPr lang="en-GB" sz="1700" dirty="0" smtClean="0">
                <a:solidFill>
                  <a:srgbClr val="000000"/>
                </a:solidFill>
              </a:rPr>
              <a:t>Inlet/outlet temperatures: 20 °C/220 °C</a:t>
            </a:r>
          </a:p>
          <a:p>
            <a:r>
              <a:rPr lang="en-GB" sz="2100" dirty="0" smtClean="0">
                <a:solidFill>
                  <a:srgbClr val="000000"/>
                </a:solidFill>
              </a:rPr>
              <a:t>Rotational speed 25.5 rpm</a:t>
            </a:r>
          </a:p>
          <a:p>
            <a:r>
              <a:rPr lang="en-GB" sz="2100" dirty="0" smtClean="0">
                <a:solidFill>
                  <a:srgbClr val="000000"/>
                </a:solidFill>
              </a:rPr>
              <a:t>Wheel diameter 2.5 m</a:t>
            </a:r>
          </a:p>
          <a:p>
            <a:r>
              <a:rPr lang="en-GB" sz="2100" dirty="0" smtClean="0">
                <a:solidFill>
                  <a:srgbClr val="000000"/>
                </a:solidFill>
              </a:rPr>
              <a:t>Shaft length &gt; 5 m</a:t>
            </a:r>
          </a:p>
          <a:p>
            <a:r>
              <a:rPr lang="en-GB" sz="2100" dirty="0" smtClean="0">
                <a:solidFill>
                  <a:srgbClr val="000000"/>
                </a:solidFill>
              </a:rPr>
              <a:t>Lifetime ~ 5 years (@ 5 MW)</a:t>
            </a:r>
            <a:endParaRPr lang="en-GB" sz="2100" dirty="0">
              <a:solidFill>
                <a:srgbClr val="000000"/>
              </a:solidFill>
            </a:endParaRPr>
          </a:p>
        </p:txBody>
      </p:sp>
      <p:sp>
        <p:nvSpPr>
          <p:cNvPr id="2" name="TextBox 1"/>
          <p:cNvSpPr txBox="1"/>
          <p:nvPr/>
        </p:nvSpPr>
        <p:spPr>
          <a:xfrm>
            <a:off x="272480" y="4509121"/>
            <a:ext cx="4446494"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t>K</a:t>
            </a:r>
            <a:r>
              <a:rPr lang="en-US" dirty="0" smtClean="0"/>
              <a:t>ey issues for optimization studies:</a:t>
            </a:r>
            <a:endParaRPr lang="en-US" dirty="0"/>
          </a:p>
          <a:p>
            <a:pPr marL="285750" indent="-285750">
              <a:buFont typeface="Arial"/>
              <a:buChar char="•"/>
            </a:pPr>
            <a:r>
              <a:rPr lang="en-US" dirty="0" smtClean="0"/>
              <a:t>He pressure, flow rate, and flow passage configuration</a:t>
            </a:r>
          </a:p>
          <a:p>
            <a:pPr marL="285750" indent="-285750">
              <a:buFont typeface="Arial"/>
              <a:buChar char="•"/>
            </a:pPr>
            <a:r>
              <a:rPr lang="en-US" dirty="0" smtClean="0"/>
              <a:t>He seals</a:t>
            </a:r>
          </a:p>
          <a:p>
            <a:pPr marL="285750" indent="-285750">
              <a:buFont typeface="Arial"/>
              <a:buChar char="•"/>
            </a:pPr>
            <a:r>
              <a:rPr lang="en-US" dirty="0" smtClean="0"/>
              <a:t>Finalize water-cooled backup work by determining power limit based on need for emergency cooling</a:t>
            </a:r>
            <a:endParaRPr lang="en-US" dirty="0"/>
          </a:p>
        </p:txBody>
      </p:sp>
    </p:spTree>
    <p:extLst>
      <p:ext uri="{BB962C8B-B14F-4D97-AF65-F5344CB8AC3E}">
        <p14:creationId xmlns:p14="http://schemas.microsoft.com/office/powerpoint/2010/main" val="535486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 y="0"/>
            <a:ext cx="2686217" cy="1357196"/>
            <a:chOff x="0" y="0"/>
            <a:chExt cx="2479585" cy="1357196"/>
          </a:xfrm>
        </p:grpSpPr>
        <p:sp>
          <p:nvSpPr>
            <p:cNvPr id="18" name="Freeform 17"/>
            <p:cNvSpPr/>
            <p:nvPr/>
          </p:nvSpPr>
          <p:spPr>
            <a:xfrm>
              <a:off x="393700" y="288925"/>
              <a:ext cx="1997075" cy="635000"/>
            </a:xfrm>
            <a:custGeom>
              <a:avLst/>
              <a:gdLst>
                <a:gd name="connsiteX0" fmla="*/ 1997075 w 1997075"/>
                <a:gd name="connsiteY0" fmla="*/ 431800 h 635000"/>
                <a:gd name="connsiteX1" fmla="*/ 1793875 w 1997075"/>
                <a:gd name="connsiteY1" fmla="*/ 473075 h 635000"/>
                <a:gd name="connsiteX2" fmla="*/ 1622425 w 1997075"/>
                <a:gd name="connsiteY2" fmla="*/ 549275 h 635000"/>
                <a:gd name="connsiteX3" fmla="*/ 1247775 w 1997075"/>
                <a:gd name="connsiteY3" fmla="*/ 635000 h 635000"/>
                <a:gd name="connsiteX4" fmla="*/ 19050 w 1997075"/>
                <a:gd name="connsiteY4" fmla="*/ 542925 h 635000"/>
                <a:gd name="connsiteX5" fmla="*/ 0 w 1997075"/>
                <a:gd name="connsiteY5" fmla="*/ 276225 h 635000"/>
                <a:gd name="connsiteX6" fmla="*/ 1838325 w 1997075"/>
                <a:gd name="connsiteY6" fmla="*/ 0 h 635000"/>
                <a:gd name="connsiteX7" fmla="*/ 1997075 w 1997075"/>
                <a:gd name="connsiteY7" fmla="*/ 43180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075" h="635000">
                  <a:moveTo>
                    <a:pt x="1997075" y="431800"/>
                  </a:moveTo>
                  <a:lnTo>
                    <a:pt x="1793875" y="473075"/>
                  </a:lnTo>
                  <a:lnTo>
                    <a:pt x="1622425" y="549275"/>
                  </a:lnTo>
                  <a:lnTo>
                    <a:pt x="1247775" y="635000"/>
                  </a:lnTo>
                  <a:lnTo>
                    <a:pt x="19050" y="542925"/>
                  </a:lnTo>
                  <a:lnTo>
                    <a:pt x="0" y="276225"/>
                  </a:lnTo>
                  <a:lnTo>
                    <a:pt x="1838325" y="0"/>
                  </a:lnTo>
                  <a:lnTo>
                    <a:pt x="1997075" y="43180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9" name="Picture 18" descr="Interfaces.png"/>
            <p:cNvPicPr>
              <a:picLocks noChangeAspect="1"/>
            </p:cNvPicPr>
            <p:nvPr/>
          </p:nvPicPr>
          <p:blipFill rotWithShape="1">
            <a:blip r:embed="rId3">
              <a:extLst>
                <a:ext uri="{BEBA8EAE-BF5A-486C-A8C5-ECC9F3942E4B}">
                  <a14:imgProps xmlns:a14="http://schemas.microsoft.com/office/drawing/2010/main">
                    <a14:imgLayer r:embed="rId4">
                      <a14:imgEffect>
                        <a14:backgroundRemoval t="17905" b="79476" l="10000" r="90000"/>
                      </a14:imgEffect>
                    </a14:imgLayer>
                  </a14:imgProps>
                </a:ext>
                <a:ext uri="{28A0092B-C50C-407E-A947-70E740481C1C}">
                  <a14:useLocalDpi xmlns:a14="http://schemas.microsoft.com/office/drawing/2010/main" val="0"/>
                </a:ext>
              </a:extLst>
            </a:blip>
            <a:srcRect l="16216" t="17098" r="20121" b="20530"/>
            <a:stretch/>
          </p:blipFill>
          <p:spPr>
            <a:xfrm>
              <a:off x="0" y="0"/>
              <a:ext cx="2479585" cy="1357196"/>
            </a:xfrm>
            <a:prstGeom prst="rect">
              <a:avLst/>
            </a:prstGeom>
          </p:spPr>
        </p:pic>
      </p:grpSp>
      <p:pic>
        <p:nvPicPr>
          <p:cNvPr id="6" name="Picture 5" descr="MR08a.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0489" y="1421566"/>
            <a:ext cx="1890100" cy="1935426"/>
          </a:xfrm>
          <a:prstGeom prst="rect">
            <a:avLst/>
          </a:prstGeom>
        </p:spPr>
      </p:pic>
      <p:sp>
        <p:nvSpPr>
          <p:cNvPr id="3" name="Title 2"/>
          <p:cNvSpPr>
            <a:spLocks noGrp="1"/>
          </p:cNvSpPr>
          <p:nvPr>
            <p:ph type="title"/>
          </p:nvPr>
        </p:nvSpPr>
        <p:spPr>
          <a:xfrm>
            <a:off x="2534732" y="116632"/>
            <a:ext cx="5772641" cy="1143000"/>
          </a:xfrm>
        </p:spPr>
        <p:txBody>
          <a:bodyPr>
            <a:noAutofit/>
          </a:bodyPr>
          <a:lstStyle/>
          <a:p>
            <a:pPr algn="ctr"/>
            <a:r>
              <a:rPr lang="en-US" dirty="0"/>
              <a:t>Moderator and reflector </a:t>
            </a:r>
            <a:r>
              <a:rPr lang="en-US" dirty="0" smtClean="0"/>
              <a:t>plug integrates </a:t>
            </a:r>
            <a:r>
              <a:rPr lang="en-US" dirty="0"/>
              <a:t>two </a:t>
            </a:r>
            <a:r>
              <a:rPr lang="en-US" dirty="0" smtClean="0"/>
              <a:t>LH</a:t>
            </a:r>
            <a:r>
              <a:rPr lang="en-US" baseline="-25000" dirty="0" smtClean="0"/>
              <a:t>2</a:t>
            </a:r>
            <a:r>
              <a:rPr lang="en-US" dirty="0" smtClean="0"/>
              <a:t> moderators within a Be reflector</a:t>
            </a:r>
            <a:endParaRPr lang="en-US" dirty="0"/>
          </a:p>
        </p:txBody>
      </p:sp>
      <p:pic>
        <p:nvPicPr>
          <p:cNvPr id="13" name="Picture 12" descr="MR05b.png"/>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240589" y="1841074"/>
            <a:ext cx="2058589" cy="1515919"/>
          </a:xfrm>
          <a:prstGeom prst="rect">
            <a:avLst/>
          </a:prstGeom>
        </p:spPr>
      </p:pic>
      <p:pic>
        <p:nvPicPr>
          <p:cNvPr id="9" name="Picture 8" descr="MR08b.png"/>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3592" y="2069880"/>
            <a:ext cx="2800864" cy="4063758"/>
          </a:xfrm>
          <a:prstGeom prst="rect">
            <a:avLst/>
          </a:prstGeom>
        </p:spPr>
      </p:pic>
      <p:sp>
        <p:nvSpPr>
          <p:cNvPr id="10" name="Text Placeholder 3"/>
          <p:cNvSpPr txBox="1">
            <a:spLocks/>
          </p:cNvSpPr>
          <p:nvPr/>
        </p:nvSpPr>
        <p:spPr>
          <a:xfrm>
            <a:off x="7117337" y="2924944"/>
            <a:ext cx="2788664" cy="3501676"/>
          </a:xfrm>
          <a:prstGeom prst="rect">
            <a:avLst/>
          </a:prstGeom>
        </p:spPr>
        <p:txBody>
          <a:bodyPr vert="horz" lIns="91432" tIns="45716" rIns="91432" bIns="45716"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00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00" dirty="0"/>
              <a:t>Inner reflector</a:t>
            </a:r>
          </a:p>
          <a:p>
            <a:pPr lvl="1"/>
            <a:r>
              <a:rPr lang="en-GB" sz="1400" dirty="0"/>
              <a:t>Beryllium</a:t>
            </a:r>
          </a:p>
          <a:p>
            <a:pPr lvl="1"/>
            <a:r>
              <a:rPr lang="en-GB" sz="1400" dirty="0"/>
              <a:t>Complex “cylindrical” aluminium vessel </a:t>
            </a:r>
          </a:p>
          <a:p>
            <a:pPr lvl="1"/>
            <a:r>
              <a:rPr lang="en-GB" sz="1400" dirty="0"/>
              <a:t>Water cooled</a:t>
            </a:r>
          </a:p>
          <a:p>
            <a:r>
              <a:rPr lang="en-GB" sz="1600" dirty="0"/>
              <a:t>Outer reflector</a:t>
            </a:r>
          </a:p>
          <a:p>
            <a:pPr lvl="1"/>
            <a:r>
              <a:rPr lang="en-GB" sz="1400" dirty="0"/>
              <a:t>Steel</a:t>
            </a:r>
          </a:p>
          <a:p>
            <a:pPr lvl="1"/>
            <a:r>
              <a:rPr lang="en-GB" sz="1400" dirty="0"/>
              <a:t>Water </a:t>
            </a:r>
            <a:r>
              <a:rPr lang="en-GB" sz="1400" dirty="0" smtClean="0"/>
              <a:t>cooled</a:t>
            </a:r>
            <a:endParaRPr lang="en-GB" sz="1400" dirty="0"/>
          </a:p>
        </p:txBody>
      </p:sp>
      <p:pic>
        <p:nvPicPr>
          <p:cNvPr id="12" name="Content Placeholder 7" descr="3D Cut monolith.png"/>
          <p:cNvPicPr>
            <a:picLocks noChangeAspect="1"/>
          </p:cNvPicPr>
          <p:nvPr/>
        </p:nvPicPr>
        <p:blipFill rotWithShape="1">
          <a:blip r:embed="rId9">
            <a:extLst>
              <a:ext uri="{BEBA8EAE-BF5A-486C-A8C5-ECC9F3942E4B}">
                <a14:imgProps xmlns:a14="http://schemas.microsoft.com/office/drawing/2010/main">
                  <a14:imgLayer r:embed="rId10">
                    <a14:imgEffect>
                      <a14:backgroundRemoval t="8167" b="94310" l="10000" r="90000"/>
                    </a14:imgEffect>
                  </a14:imgLayer>
                </a14:imgProps>
              </a:ext>
              <a:ext uri="{28A0092B-C50C-407E-A947-70E740481C1C}">
                <a14:useLocalDpi xmlns:a14="http://schemas.microsoft.com/office/drawing/2010/main" val="0"/>
              </a:ext>
            </a:extLst>
          </a:blip>
          <a:srcRect l="22275" t="8015" r="26835" b="5370"/>
          <a:stretch/>
        </p:blipFill>
        <p:spPr>
          <a:xfrm>
            <a:off x="7987040" y="908720"/>
            <a:ext cx="1932413" cy="1695586"/>
          </a:xfrm>
          <a:prstGeom prst="rect">
            <a:avLst/>
          </a:prstGeom>
        </p:spPr>
      </p:pic>
      <p:sp>
        <p:nvSpPr>
          <p:cNvPr id="14" name="Oval 13"/>
          <p:cNvSpPr/>
          <p:nvPr/>
        </p:nvSpPr>
        <p:spPr>
          <a:xfrm>
            <a:off x="374333" y="588973"/>
            <a:ext cx="582300" cy="62738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a:endParaRPr lang="en-GB"/>
          </a:p>
        </p:txBody>
      </p:sp>
      <p:sp>
        <p:nvSpPr>
          <p:cNvPr id="17" name="Oval 16"/>
          <p:cNvSpPr/>
          <p:nvPr/>
        </p:nvSpPr>
        <p:spPr>
          <a:xfrm>
            <a:off x="8747151" y="1545402"/>
            <a:ext cx="417694" cy="57967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a:endParaRPr lang="en-GB"/>
          </a:p>
        </p:txBody>
      </p:sp>
      <p:sp>
        <p:nvSpPr>
          <p:cNvPr id="15" name="Text Placeholder 3"/>
          <p:cNvSpPr txBox="1">
            <a:spLocks/>
          </p:cNvSpPr>
          <p:nvPr/>
        </p:nvSpPr>
        <p:spPr>
          <a:xfrm>
            <a:off x="116463" y="3387388"/>
            <a:ext cx="5855501" cy="347061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700" dirty="0" smtClean="0">
                <a:solidFill>
                  <a:srgbClr val="000000"/>
                </a:solidFill>
              </a:rPr>
              <a:t>Cold moderators</a:t>
            </a:r>
          </a:p>
          <a:p>
            <a:pPr lvl="1"/>
            <a:r>
              <a:rPr lang="en-GB" sz="1500" dirty="0" smtClean="0">
                <a:solidFill>
                  <a:srgbClr val="000000"/>
                </a:solidFill>
              </a:rPr>
              <a:t>Super-critical hydrogen at 20 K and 1.5 </a:t>
            </a:r>
            <a:r>
              <a:rPr lang="en-GB" sz="1500" dirty="0" err="1" smtClean="0">
                <a:solidFill>
                  <a:srgbClr val="000000"/>
                </a:solidFill>
              </a:rPr>
              <a:t>MPa</a:t>
            </a:r>
            <a:endParaRPr lang="en-GB" sz="1500" dirty="0">
              <a:solidFill>
                <a:srgbClr val="000000"/>
              </a:solidFill>
            </a:endParaRPr>
          </a:p>
          <a:p>
            <a:pPr lvl="1"/>
            <a:r>
              <a:rPr lang="en-GB" sz="1500" dirty="0" smtClean="0">
                <a:solidFill>
                  <a:srgbClr val="000000"/>
                </a:solidFill>
              </a:rPr>
              <a:t>Aluminium alloy vessel</a:t>
            </a:r>
          </a:p>
          <a:p>
            <a:pPr lvl="1"/>
            <a:r>
              <a:rPr lang="en-GB" sz="1500" dirty="0" smtClean="0">
                <a:solidFill>
                  <a:srgbClr val="000000"/>
                </a:solidFill>
              </a:rPr>
              <a:t>Expected lifetime ~ 1 year @ 5 MW</a:t>
            </a:r>
          </a:p>
          <a:p>
            <a:pPr lvl="1"/>
            <a:r>
              <a:rPr lang="en-GB" sz="1500" dirty="0" smtClean="0">
                <a:solidFill>
                  <a:srgbClr val="000000"/>
                </a:solidFill>
              </a:rPr>
              <a:t>Vacuum jacket for insulation</a:t>
            </a:r>
          </a:p>
          <a:p>
            <a:r>
              <a:rPr lang="en-GB" sz="1700" dirty="0" smtClean="0">
                <a:solidFill>
                  <a:srgbClr val="000000"/>
                </a:solidFill>
              </a:rPr>
              <a:t>Water moderator assemblies</a:t>
            </a:r>
          </a:p>
          <a:p>
            <a:pPr lvl="1"/>
            <a:r>
              <a:rPr lang="en-GB" sz="1500" dirty="0" smtClean="0">
                <a:solidFill>
                  <a:srgbClr val="000000"/>
                </a:solidFill>
              </a:rPr>
              <a:t>Thermal water</a:t>
            </a:r>
          </a:p>
          <a:p>
            <a:pPr lvl="1"/>
            <a:r>
              <a:rPr lang="en-GB" sz="1500" dirty="0" smtClean="0">
                <a:solidFill>
                  <a:srgbClr val="000000"/>
                </a:solidFill>
              </a:rPr>
              <a:t>Pre-moderator surrounding </a:t>
            </a:r>
            <a:br>
              <a:rPr lang="en-GB" sz="1500" dirty="0" smtClean="0">
                <a:solidFill>
                  <a:srgbClr val="000000"/>
                </a:solidFill>
              </a:rPr>
            </a:br>
            <a:r>
              <a:rPr lang="en-GB" sz="1500" dirty="0" smtClean="0">
                <a:solidFill>
                  <a:srgbClr val="000000"/>
                </a:solidFill>
              </a:rPr>
              <a:t>the cold moderator vessel</a:t>
            </a:r>
          </a:p>
          <a:p>
            <a:pPr lvl="1"/>
            <a:r>
              <a:rPr lang="en-GB" sz="1500" dirty="0" smtClean="0">
                <a:solidFill>
                  <a:srgbClr val="000000"/>
                </a:solidFill>
              </a:rPr>
              <a:t>Extended wings facilitate thermal or </a:t>
            </a:r>
            <a:br>
              <a:rPr lang="en-GB" sz="1500" dirty="0" smtClean="0">
                <a:solidFill>
                  <a:srgbClr val="000000"/>
                </a:solidFill>
              </a:rPr>
            </a:br>
            <a:r>
              <a:rPr lang="en-GB" sz="1500" dirty="0" smtClean="0">
                <a:solidFill>
                  <a:srgbClr val="000000"/>
                </a:solidFill>
              </a:rPr>
              <a:t>bi-spectral beam extraction</a:t>
            </a:r>
          </a:p>
          <a:p>
            <a:pPr lvl="1"/>
            <a:r>
              <a:rPr lang="en-GB" sz="1500" dirty="0" smtClean="0">
                <a:solidFill>
                  <a:srgbClr val="000000"/>
                </a:solidFill>
              </a:rPr>
              <a:t>Expected </a:t>
            </a:r>
            <a:r>
              <a:rPr lang="en-GB" sz="1500" dirty="0">
                <a:solidFill>
                  <a:srgbClr val="000000"/>
                </a:solidFill>
              </a:rPr>
              <a:t>lifetime ~ 1 year @ 5 MW</a:t>
            </a:r>
          </a:p>
        </p:txBody>
      </p:sp>
    </p:spTree>
    <p:extLst>
      <p:ext uri="{BB962C8B-B14F-4D97-AF65-F5344CB8AC3E}">
        <p14:creationId xmlns:p14="http://schemas.microsoft.com/office/powerpoint/2010/main" val="38140110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9</a:t>
            </a:fld>
            <a:endParaRPr lang="sv-SE"/>
          </a:p>
        </p:txBody>
      </p:sp>
      <p:sp>
        <p:nvSpPr>
          <p:cNvPr id="9" name="Title 1"/>
          <p:cNvSpPr>
            <a:spLocks noGrp="1"/>
          </p:cNvSpPr>
          <p:nvPr>
            <p:ph type="title"/>
          </p:nvPr>
        </p:nvSpPr>
        <p:spPr>
          <a:xfrm>
            <a:off x="495300" y="116632"/>
            <a:ext cx="7734064" cy="1143000"/>
          </a:xfrm>
        </p:spPr>
        <p:txBody>
          <a:bodyPr>
            <a:normAutofit fontScale="90000"/>
          </a:bodyPr>
          <a:lstStyle/>
          <a:p>
            <a:r>
              <a:rPr lang="en-US" dirty="0" smtClean="0"/>
              <a:t>Moderator optimization studies have identified a potential opportunity for huge increase in neutron brightness</a:t>
            </a:r>
            <a:endParaRPr lang="en-US" dirty="0"/>
          </a:p>
        </p:txBody>
      </p:sp>
      <p:sp>
        <p:nvSpPr>
          <p:cNvPr id="10" name="Content Placeholder 2"/>
          <p:cNvSpPr>
            <a:spLocks noGrp="1"/>
          </p:cNvSpPr>
          <p:nvPr>
            <p:ph idx="1"/>
          </p:nvPr>
        </p:nvSpPr>
        <p:spPr>
          <a:xfrm>
            <a:off x="495300" y="1927374"/>
            <a:ext cx="8915400" cy="4525963"/>
          </a:xfrm>
        </p:spPr>
        <p:txBody>
          <a:bodyPr/>
          <a:lstStyle/>
          <a:p>
            <a:r>
              <a:rPr lang="en-US" dirty="0" smtClean="0"/>
              <a:t>a</a:t>
            </a:r>
            <a:endParaRPr lang="en-US" dirty="0"/>
          </a:p>
        </p:txBody>
      </p:sp>
      <p:pic>
        <p:nvPicPr>
          <p:cNvPr id="11" name="Picture 10"/>
          <p:cNvPicPr>
            <a:picLocks noChangeAspect="1"/>
          </p:cNvPicPr>
          <p:nvPr/>
        </p:nvPicPr>
        <p:blipFill>
          <a:blip r:embed="rId2"/>
          <a:stretch>
            <a:fillRect/>
          </a:stretch>
        </p:blipFill>
        <p:spPr>
          <a:xfrm>
            <a:off x="428497" y="1595934"/>
            <a:ext cx="9074334" cy="4272695"/>
          </a:xfrm>
          <a:prstGeom prst="rect">
            <a:avLst/>
          </a:prstGeom>
        </p:spPr>
      </p:pic>
      <p:sp>
        <p:nvSpPr>
          <p:cNvPr id="12" name="TextBox 11"/>
          <p:cNvSpPr txBox="1"/>
          <p:nvPr/>
        </p:nvSpPr>
        <p:spPr>
          <a:xfrm>
            <a:off x="6043342" y="5957327"/>
            <a:ext cx="3704704" cy="348153"/>
          </a:xfrm>
          <a:prstGeom prst="rect">
            <a:avLst/>
          </a:prstGeom>
          <a:noFill/>
        </p:spPr>
        <p:txBody>
          <a:bodyPr wrap="none" lIns="85707" tIns="42853" rIns="85707" bIns="42853" rtlCol="0">
            <a:spAutoFit/>
          </a:bodyPr>
          <a:lstStyle/>
          <a:p>
            <a:pPr algn="r"/>
            <a:r>
              <a:rPr lang="en-US" sz="1700" i="1" dirty="0"/>
              <a:t>K. </a:t>
            </a:r>
            <a:r>
              <a:rPr lang="en-US" sz="1700" i="1" dirty="0" err="1"/>
              <a:t>Batkov</a:t>
            </a:r>
            <a:r>
              <a:rPr lang="en-US" sz="1700" i="1" dirty="0"/>
              <a:t>, et al., NIM A 729 (2013) 500.</a:t>
            </a:r>
          </a:p>
        </p:txBody>
      </p:sp>
      <p:sp>
        <p:nvSpPr>
          <p:cNvPr id="13" name="Oval 12"/>
          <p:cNvSpPr>
            <a:spLocks noChangeAspect="1"/>
          </p:cNvSpPr>
          <p:nvPr/>
        </p:nvSpPr>
        <p:spPr>
          <a:xfrm>
            <a:off x="6379751" y="2045880"/>
            <a:ext cx="131582" cy="1215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a:endParaRPr lang="en-US"/>
          </a:p>
        </p:txBody>
      </p:sp>
      <p:sp>
        <p:nvSpPr>
          <p:cNvPr id="14" name="TextBox 13"/>
          <p:cNvSpPr txBox="1"/>
          <p:nvPr/>
        </p:nvSpPr>
        <p:spPr>
          <a:xfrm>
            <a:off x="3164788" y="2403931"/>
            <a:ext cx="2232771" cy="363542"/>
          </a:xfrm>
          <a:prstGeom prst="rect">
            <a:avLst/>
          </a:prstGeom>
          <a:noFill/>
        </p:spPr>
        <p:txBody>
          <a:bodyPr wrap="none" lIns="85707" tIns="42853" rIns="85707" bIns="42853" rtlCol="0">
            <a:spAutoFit/>
          </a:bodyPr>
          <a:lstStyle/>
          <a:p>
            <a:pPr algn="r"/>
            <a:r>
              <a:rPr lang="en-US" b="1" dirty="0" smtClean="0">
                <a:solidFill>
                  <a:srgbClr val="FF0000"/>
                </a:solidFill>
              </a:rPr>
              <a:t>TDR (baseline) design</a:t>
            </a:r>
            <a:endParaRPr lang="en-US" b="1" dirty="0">
              <a:solidFill>
                <a:srgbClr val="FF0000"/>
              </a:solidFill>
            </a:endParaRPr>
          </a:p>
        </p:txBody>
      </p:sp>
      <p:cxnSp>
        <p:nvCxnSpPr>
          <p:cNvPr id="15" name="Straight Arrow Connector 14"/>
          <p:cNvCxnSpPr/>
          <p:nvPr/>
        </p:nvCxnSpPr>
        <p:spPr>
          <a:xfrm flipV="1">
            <a:off x="5386348" y="2146673"/>
            <a:ext cx="948557" cy="4479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072680" y="3068960"/>
            <a:ext cx="4446494"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t>K</a:t>
            </a:r>
            <a:r>
              <a:rPr lang="en-US" dirty="0" smtClean="0"/>
              <a:t>ey issues for optimization studies:</a:t>
            </a:r>
            <a:endParaRPr lang="en-US" dirty="0"/>
          </a:p>
          <a:p>
            <a:pPr marL="285750" indent="-285750">
              <a:buFont typeface="Arial"/>
              <a:buChar char="•"/>
            </a:pPr>
            <a:r>
              <a:rPr lang="en-US" dirty="0" smtClean="0"/>
              <a:t>Moderator configuration – shape, size, number</a:t>
            </a:r>
          </a:p>
          <a:p>
            <a:pPr marL="742950" lvl="1" indent="-285750">
              <a:buFont typeface="Arial"/>
              <a:buChar char="•"/>
            </a:pPr>
            <a:r>
              <a:rPr lang="en-US" dirty="0" smtClean="0"/>
              <a:t>Instrument performance, operational and maintenance issues, cost, schedule, …</a:t>
            </a:r>
          </a:p>
          <a:p>
            <a:pPr marL="285750" indent="-285750">
              <a:buFont typeface="Arial"/>
              <a:buChar char="•"/>
            </a:pPr>
            <a:r>
              <a:rPr lang="en-US" dirty="0" smtClean="0"/>
              <a:t>Remote handling concept</a:t>
            </a:r>
            <a:endParaRPr lang="en-US" dirty="0"/>
          </a:p>
        </p:txBody>
      </p:sp>
    </p:spTree>
    <p:extLst>
      <p:ext uri="{BB962C8B-B14F-4D97-AF65-F5344CB8AC3E}">
        <p14:creationId xmlns:p14="http://schemas.microsoft.com/office/powerpoint/2010/main" val="15700972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ESS Core Powerpoint.pptx</Template>
  <TotalTime>2771</TotalTime>
  <Words>1358</Words>
  <Application>Microsoft Macintosh PowerPoint</Application>
  <PresentationFormat>A4 Paper (210x297 mm)</PresentationFormat>
  <Paragraphs>305</Paragraphs>
  <Slides>18</Slides>
  <Notes>2</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ESS Core Powerpoint</vt:lpstr>
      <vt:lpstr>PowerPoint Presentation</vt:lpstr>
      <vt:lpstr>Outline</vt:lpstr>
      <vt:lpstr>Target Station Scope – Monolith</vt:lpstr>
      <vt:lpstr>Target Station Layout</vt:lpstr>
      <vt:lpstr>Target Organization Aligned with Project Execution</vt:lpstr>
      <vt:lpstr>General Comments on ESS Target Station Project Status and Plans</vt:lpstr>
      <vt:lpstr>He-cooled, rotating W target has a long-lifetime and is passively safe </vt:lpstr>
      <vt:lpstr>Moderator and reflector plug integrates two LH2 moderators within a Be reflector</vt:lpstr>
      <vt:lpstr>Moderator optimization studies have identified a potential opportunity for huge increase in neutron brightness</vt:lpstr>
      <vt:lpstr>Monolith Systems serve shielding and confinement functions and facilitate neutron beam extraction </vt:lpstr>
      <vt:lpstr>Fluid Systems provide primary and secondary cooling and process/confine radioactive fluids</vt:lpstr>
      <vt:lpstr>Remote Handling Systems maintain target equipment and package and process waste</vt:lpstr>
      <vt:lpstr>Target Safety System protects public and environment from radioactive hazard</vt:lpstr>
      <vt:lpstr>Target Station Cost Estimate Breakdown by Work Package</vt:lpstr>
      <vt:lpstr>Major Procurement and In-Kind Contributions</vt:lpstr>
      <vt:lpstr>Target Station Project Plan Shows Completion by End of 2019</vt:lpstr>
      <vt:lpstr>Staffing Required for On-Time Execution of Target Station</vt:lpstr>
      <vt:lpstr>Closing Remarks: Major Activities and Goals for 2014</vt:lpstr>
    </vt:vector>
  </TitlesOfParts>
  <Company>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ESS User</cp:lastModifiedBy>
  <cp:revision>113</cp:revision>
  <cp:lastPrinted>2014-02-26T10:35:50Z</cp:lastPrinted>
  <dcterms:created xsi:type="dcterms:W3CDTF">2013-10-29T16:05:10Z</dcterms:created>
  <dcterms:modified xsi:type="dcterms:W3CDTF">2014-02-26T16:13:57Z</dcterms:modified>
</cp:coreProperties>
</file>