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Lst>
  <p:notesMasterIdLst>
    <p:notesMasterId r:id="rId24"/>
  </p:notesMasterIdLst>
  <p:handoutMasterIdLst>
    <p:handoutMasterId r:id="rId25"/>
  </p:handoutMasterIdLst>
  <p:sldIdLst>
    <p:sldId id="286" r:id="rId3"/>
    <p:sldId id="390" r:id="rId4"/>
    <p:sldId id="370" r:id="rId5"/>
    <p:sldId id="386" r:id="rId6"/>
    <p:sldId id="388" r:id="rId7"/>
    <p:sldId id="389" r:id="rId8"/>
    <p:sldId id="385" r:id="rId9"/>
    <p:sldId id="371" r:id="rId10"/>
    <p:sldId id="372" r:id="rId11"/>
    <p:sldId id="373" r:id="rId12"/>
    <p:sldId id="387" r:id="rId13"/>
    <p:sldId id="374" r:id="rId14"/>
    <p:sldId id="375" r:id="rId15"/>
    <p:sldId id="376" r:id="rId16"/>
    <p:sldId id="377" r:id="rId17"/>
    <p:sldId id="379" r:id="rId18"/>
    <p:sldId id="380" r:id="rId19"/>
    <p:sldId id="381" r:id="rId20"/>
    <p:sldId id="382" r:id="rId21"/>
    <p:sldId id="383" r:id="rId22"/>
    <p:sldId id="384" r:id="rId23"/>
  </p:sldIdLst>
  <p:sldSz cx="13003213" cy="9756775"/>
  <p:notesSz cx="6858000" cy="9144000"/>
  <p:defaultTextStyle>
    <a:defPPr>
      <a:defRPr lang="sv-SE"/>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100"/>
    <a:srgbClr val="FF7D00"/>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6" autoAdjust="0"/>
    <p:restoredTop sz="99518" autoAdjust="0"/>
  </p:normalViewPr>
  <p:slideViewPr>
    <p:cSldViewPr snapToGrid="0" snapToObjects="1">
      <p:cViewPr varScale="1">
        <p:scale>
          <a:sx n="74" d="100"/>
          <a:sy n="74" d="100"/>
        </p:scale>
        <p:origin x="-848" y="-120"/>
      </p:cViewPr>
      <p:guideLst>
        <p:guide orient="horz" pos="1753"/>
        <p:guide orient="horz" pos="1292"/>
        <p:guide pos="7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A3AE58-0CB7-2B49-BC2B-99543F812727}" type="datetimeFigureOut">
              <a:rPr lang="sv-SE" smtClean="0"/>
              <a:t>28/01/14</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441830-0E87-9D46-A15F-C0C0B780FA23}" type="datetimeFigureOut">
              <a:rPr lang="sv-SE" smtClean="0"/>
              <a:t>28/01/14</a:t>
            </a:fld>
            <a:endParaRPr lang="sv-SE"/>
          </a:p>
        </p:txBody>
      </p:sp>
      <p:sp>
        <p:nvSpPr>
          <p:cNvPr id="4" name="Platshållare för bildobjekt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650276" rtl="0" eaLnBrk="1" latinLnBrk="0" hangingPunct="1">
      <a:defRPr sz="1700" kern="1200">
        <a:solidFill>
          <a:schemeClr val="tx1"/>
        </a:solidFill>
        <a:latin typeface="+mn-lt"/>
        <a:ea typeface="+mn-ea"/>
        <a:cs typeface="+mn-cs"/>
      </a:defRPr>
    </a:lvl1pPr>
    <a:lvl2pPr marL="650276" algn="l" defTabSz="650276" rtl="0" eaLnBrk="1" latinLnBrk="0" hangingPunct="1">
      <a:defRPr sz="1700" kern="1200">
        <a:solidFill>
          <a:schemeClr val="tx1"/>
        </a:solidFill>
        <a:latin typeface="+mn-lt"/>
        <a:ea typeface="+mn-ea"/>
        <a:cs typeface="+mn-cs"/>
      </a:defRPr>
    </a:lvl2pPr>
    <a:lvl3pPr marL="1300551" algn="l" defTabSz="650276" rtl="0" eaLnBrk="1" latinLnBrk="0" hangingPunct="1">
      <a:defRPr sz="1700" kern="1200">
        <a:solidFill>
          <a:schemeClr val="tx1"/>
        </a:solidFill>
        <a:latin typeface="+mn-lt"/>
        <a:ea typeface="+mn-ea"/>
        <a:cs typeface="+mn-cs"/>
      </a:defRPr>
    </a:lvl3pPr>
    <a:lvl4pPr marL="1950827" algn="l" defTabSz="650276" rtl="0" eaLnBrk="1" latinLnBrk="0" hangingPunct="1">
      <a:defRPr sz="1700" kern="1200">
        <a:solidFill>
          <a:schemeClr val="tx1"/>
        </a:solidFill>
        <a:latin typeface="+mn-lt"/>
        <a:ea typeface="+mn-ea"/>
        <a:cs typeface="+mn-cs"/>
      </a:defRPr>
    </a:lvl4pPr>
    <a:lvl5pPr marL="2601102" algn="l" defTabSz="650276" rtl="0" eaLnBrk="1" latinLnBrk="0" hangingPunct="1">
      <a:defRPr sz="1700" kern="1200">
        <a:solidFill>
          <a:schemeClr val="tx1"/>
        </a:solidFill>
        <a:latin typeface="+mn-lt"/>
        <a:ea typeface="+mn-ea"/>
        <a:cs typeface="+mn-cs"/>
      </a:defRPr>
    </a:lvl5pPr>
    <a:lvl6pPr marL="3251378" algn="l" defTabSz="650276" rtl="0" eaLnBrk="1" latinLnBrk="0" hangingPunct="1">
      <a:defRPr sz="1700" kern="1200">
        <a:solidFill>
          <a:schemeClr val="tx1"/>
        </a:solidFill>
        <a:latin typeface="+mn-lt"/>
        <a:ea typeface="+mn-ea"/>
        <a:cs typeface="+mn-cs"/>
      </a:defRPr>
    </a:lvl6pPr>
    <a:lvl7pPr marL="3901653" algn="l" defTabSz="650276" rtl="0" eaLnBrk="1" latinLnBrk="0" hangingPunct="1">
      <a:defRPr sz="1700" kern="1200">
        <a:solidFill>
          <a:schemeClr val="tx1"/>
        </a:solidFill>
        <a:latin typeface="+mn-lt"/>
        <a:ea typeface="+mn-ea"/>
        <a:cs typeface="+mn-cs"/>
      </a:defRPr>
    </a:lvl7pPr>
    <a:lvl8pPr marL="4551929" algn="l" defTabSz="650276" rtl="0" eaLnBrk="1" latinLnBrk="0" hangingPunct="1">
      <a:defRPr sz="1700" kern="1200">
        <a:solidFill>
          <a:schemeClr val="tx1"/>
        </a:solidFill>
        <a:latin typeface="+mn-lt"/>
        <a:ea typeface="+mn-ea"/>
        <a:cs typeface="+mn-cs"/>
      </a:defRPr>
    </a:lvl8pPr>
    <a:lvl9pPr marL="5202204" algn="l" defTabSz="650276"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bwMode="auto">
          <a:xfrm>
            <a:off x="1144588" y="685800"/>
            <a:ext cx="4568825" cy="3429000"/>
          </a:xfrm>
          <a:prstGeom prst="rect">
            <a:avLst/>
          </a:prstGeom>
          <a:solidFill>
            <a:srgbClr val="FFFFFF"/>
          </a:solidFill>
          <a:ln>
            <a:solidFill>
              <a:srgbClr val="000000"/>
            </a:solidFill>
            <a:miter lim="800000"/>
            <a:headEnd/>
            <a:tailEnd/>
          </a:ln>
        </p:spPr>
      </p:sp>
      <p:sp>
        <p:nvSpPr>
          <p:cNvPr id="1024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a:latin typeface="Lucida Grande" charset="0"/>
                <a:cs typeface="Lucida Grande" charset="0"/>
                <a:sym typeface="Lucida Grande" charset="0"/>
              </a:rPr>
              <a:t>non-equilib *and* complementary measures e.g. ir, nmr, dsc etc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bwMode="auto">
          <a:xfrm>
            <a:off x="1144588" y="685800"/>
            <a:ext cx="4568825" cy="3429000"/>
          </a:xfrm>
          <a:prstGeom prst="rect">
            <a:avLst/>
          </a:prstGeom>
          <a:solidFill>
            <a:srgbClr val="FFFFFF"/>
          </a:solidFill>
          <a:ln>
            <a:solidFill>
              <a:srgbClr val="000000"/>
            </a:solidFill>
            <a:miter lim="800000"/>
            <a:headEnd/>
            <a:tailEnd/>
          </a:ln>
        </p:spPr>
      </p:sp>
      <p:sp>
        <p:nvSpPr>
          <p:cNvPr id="215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a:latin typeface="Lucida Grande" charset="0"/>
                <a:cs typeface="Lucida Grande" charset="0"/>
                <a:sym typeface="Lucida Grande" charset="0"/>
              </a:rPr>
              <a:t>20 x flux gain means we can measure 20x smaller samples at the same stats. So 10 mm diameter becomes 2 mm diameter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844003" y="-1"/>
            <a:ext cx="8194732" cy="2050731"/>
          </a:xfrm>
        </p:spPr>
        <p:txBody>
          <a:bodyPr/>
          <a:lstStyle/>
          <a:p>
            <a:r>
              <a:rPr lang="sv-SE" smtClean="0"/>
              <a:t>Klicka här för att ändra format</a:t>
            </a:r>
            <a:endParaRPr lang="sv-SE"/>
          </a:p>
        </p:txBody>
      </p:sp>
      <p:cxnSp>
        <p:nvCxnSpPr>
          <p:cNvPr id="3" name="Rak 7"/>
          <p:cNvCxnSpPr/>
          <p:nvPr userDrawn="1"/>
        </p:nvCxnSpPr>
        <p:spPr>
          <a:xfrm>
            <a:off x="-463692" y="2066307"/>
            <a:ext cx="1378874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38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6CE20-AFC7-3F45-B0E0-5A45C0AF0FEF}" type="datetime1">
              <a:rPr lang="en-US" smtClean="0"/>
              <a:t>28/01/14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93258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50162" y="388464"/>
            <a:ext cx="4277967" cy="1653231"/>
          </a:xfrm>
          <a:prstGeom prst="rect">
            <a:avLst/>
          </a:prstGeom>
        </p:spPr>
        <p:txBody>
          <a:bodyPr anchor="b"/>
          <a:lstStyle>
            <a:lvl1pPr algn="l">
              <a:defRPr sz="2800" b="1"/>
            </a:lvl1pPr>
          </a:lstStyle>
          <a:p>
            <a:r>
              <a:rPr lang="sv-SE" smtClean="0"/>
              <a:t>Klicka här för att ändra format</a:t>
            </a:r>
            <a:endParaRPr lang="sv-SE"/>
          </a:p>
        </p:txBody>
      </p:sp>
      <p:sp>
        <p:nvSpPr>
          <p:cNvPr id="3" name="Platshållare för innehåll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3D1E751-A629-5E4A-A202-65D0E0233AA2}" type="datetime1">
              <a:rPr lang="en-US" smtClean="0"/>
              <a:t>28/01/14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704101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548721" y="6829742"/>
            <a:ext cx="7801928" cy="806290"/>
          </a:xfrm>
          <a:prstGeom prst="rect">
            <a:avLst/>
          </a:prstGeom>
        </p:spPr>
        <p:txBody>
          <a:bodyPr anchor="b"/>
          <a:lstStyle>
            <a:lvl1pPr algn="l">
              <a:defRPr sz="2800" b="1"/>
            </a:lvl1pPr>
          </a:lstStyle>
          <a:p>
            <a:r>
              <a:rPr lang="sv-SE" smtClean="0"/>
              <a:t>Klicka här för att ändra format</a:t>
            </a:r>
            <a:endParaRPr lang="sv-SE"/>
          </a:p>
        </p:txBody>
      </p:sp>
      <p:sp>
        <p:nvSpPr>
          <p:cNvPr id="3" name="Platshållare för bild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sv-SE"/>
          </a:p>
        </p:txBody>
      </p:sp>
      <p:sp>
        <p:nvSpPr>
          <p:cNvPr id="4" name="Platshållare för text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3D8524D-C923-984C-AA4B-C3BB39D88DE4}" type="datetime1">
              <a:rPr lang="en-US" smtClean="0"/>
              <a:t>28/01/14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463692" y="2066307"/>
            <a:ext cx="1378874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6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50161" y="390723"/>
            <a:ext cx="11702892" cy="1626129"/>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54AD09B-6E0E-F342-90BC-7E5749EEA10B}" type="datetime1">
              <a:rPr lang="en-US" smtClean="0"/>
              <a:t>28/01/14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03345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9427329" y="390724"/>
            <a:ext cx="2925723" cy="8324878"/>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650160" y="390724"/>
            <a:ext cx="8560449" cy="832487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DBDF2D1-8BC8-2440-AB2E-6BB6C9E19346}" type="datetime1">
              <a:rPr lang="en-US" smtClean="0"/>
              <a:t>28/01/14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375023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1"/>
            <a:ext cx="13003213" cy="239402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130055" tIns="65028" rIns="130055" bIns="65028" rtlCol="0" anchor="ctr"/>
          <a:lstStyle/>
          <a:p>
            <a:pPr algn="ctr"/>
            <a:endParaRPr lang="sv-SE">
              <a:solidFill>
                <a:srgbClr val="0094CA"/>
              </a:solidFill>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6055" y="516163"/>
            <a:ext cx="2457300" cy="1315244"/>
          </a:xfrm>
          <a:prstGeom prst="rect">
            <a:avLst/>
          </a:prstGeom>
        </p:spPr>
      </p:pic>
      <p:sp>
        <p:nvSpPr>
          <p:cNvPr id="3" name="Underrubrik 2"/>
          <p:cNvSpPr>
            <a:spLocks noGrp="1"/>
          </p:cNvSpPr>
          <p:nvPr>
            <p:ph type="subTitle" idx="1"/>
          </p:nvPr>
        </p:nvSpPr>
        <p:spPr>
          <a:xfrm>
            <a:off x="1950482" y="5528839"/>
            <a:ext cx="9102249" cy="2493398"/>
          </a:xfrm>
        </p:spPr>
        <p:txBody>
          <a:bodyPr/>
          <a:lstStyle>
            <a:lvl1pPr marL="0" indent="0" algn="ctr">
              <a:buNone/>
              <a:defRPr>
                <a:solidFill>
                  <a:schemeClr val="tx1">
                    <a:tint val="75000"/>
                  </a:schemeClr>
                </a:solidFill>
              </a:defRPr>
            </a:lvl1pPr>
            <a:lvl2pPr marL="650276" indent="0" algn="ctr">
              <a:buNone/>
              <a:defRPr>
                <a:solidFill>
                  <a:schemeClr val="tx1">
                    <a:tint val="75000"/>
                  </a:schemeClr>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DF9349A-E89C-B948-9787-66E804B9853F}" type="datetime1">
              <a:rPr lang="en-US" smtClean="0"/>
              <a:t>28/01/14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
        <p:nvSpPr>
          <p:cNvPr id="9" name="Rubrik 1"/>
          <p:cNvSpPr>
            <a:spLocks noGrp="1"/>
          </p:cNvSpPr>
          <p:nvPr>
            <p:ph type="ctrTitle"/>
          </p:nvPr>
        </p:nvSpPr>
        <p:spPr>
          <a:xfrm>
            <a:off x="884711" y="185971"/>
            <a:ext cx="8944804" cy="2091383"/>
          </a:xfrm>
          <a:prstGeom prst="rect">
            <a:avLst/>
          </a:prstGeom>
          <a:noFill/>
        </p:spPr>
        <p:txBody>
          <a:bodyPr>
            <a:normAutofit/>
          </a:bodyPr>
          <a:lstStyle>
            <a:lvl1pPr algn="l">
              <a:defRPr sz="57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36175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950482" y="5528839"/>
            <a:ext cx="9102249" cy="2493398"/>
          </a:xfrm>
        </p:spPr>
        <p:txBody>
          <a:bodyPr/>
          <a:lstStyle>
            <a:lvl1pPr marL="0" indent="0" algn="ctr">
              <a:buNone/>
              <a:defRPr>
                <a:solidFill>
                  <a:schemeClr val="tx1">
                    <a:tint val="75000"/>
                  </a:schemeClr>
                </a:solidFill>
              </a:defRPr>
            </a:lvl1pPr>
            <a:lvl2pPr marL="650276" indent="0" algn="ctr">
              <a:buNone/>
              <a:defRPr>
                <a:solidFill>
                  <a:schemeClr val="tx1">
                    <a:tint val="75000"/>
                  </a:schemeClr>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28/01/14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027164" y="6269632"/>
            <a:ext cx="11052731" cy="1937804"/>
          </a:xfrm>
        </p:spPr>
        <p:txBody>
          <a:bodyPr anchor="t"/>
          <a:lstStyle>
            <a:lvl1pPr algn="l">
              <a:defRPr sz="57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t>28/01/14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49A5678A-D05F-FD42-9890-CCECCD9C8C54}" type="datetimeFigureOut">
              <a:rPr lang="sv-SE" smtClean="0"/>
              <a:t>28/01/14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844005" y="2782489"/>
            <a:ext cx="6778826" cy="5378632"/>
          </a:xfrm>
        </p:spPr>
        <p:txBody>
          <a:bodyPr lIns="0" tIns="0" rIns="0" bIns="0">
            <a:noAutofit/>
          </a:bodyPr>
          <a:lstStyle>
            <a:lvl1pPr marL="487707" indent="-487707" algn="l">
              <a:lnSpc>
                <a:spcPct val="90000"/>
              </a:lnSpc>
              <a:buFont typeface="Arial"/>
              <a:buChar char="•"/>
              <a:defRPr sz="3400">
                <a:solidFill>
                  <a:schemeClr val="bg1"/>
                </a:solidFill>
              </a:defRPr>
            </a:lvl1pPr>
            <a:lvl2pPr marL="650276" indent="0" algn="ctr">
              <a:buNone/>
              <a:defRPr>
                <a:solidFill>
                  <a:schemeClr val="tx1">
                    <a:tint val="75000"/>
                  </a:schemeClr>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844003" y="-1"/>
            <a:ext cx="8194732" cy="2050731"/>
          </a:xfrm>
        </p:spPr>
        <p:txBody>
          <a:bodyPr/>
          <a:lstStyle/>
          <a:p>
            <a:r>
              <a:rPr lang="sv-SE" smtClean="0"/>
              <a:t>Klicka här för att ändra format</a:t>
            </a:r>
            <a:endParaRPr lang="sv-SE"/>
          </a:p>
        </p:txBody>
      </p:sp>
      <p:sp>
        <p:nvSpPr>
          <p:cNvPr id="6" name="Rektangel med rundade hörn 5"/>
          <p:cNvSpPr/>
          <p:nvPr userDrawn="1"/>
        </p:nvSpPr>
        <p:spPr>
          <a:xfrm>
            <a:off x="8825030" y="2782489"/>
            <a:ext cx="3525316" cy="3526893"/>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30055" tIns="65028" rIns="130055" bIns="65028" rtlCol="0" anchor="ctr"/>
          <a:lstStyle/>
          <a:p>
            <a:pPr algn="ctr"/>
            <a:endParaRPr lang="sv-SE"/>
          </a:p>
        </p:txBody>
      </p:sp>
      <p:cxnSp>
        <p:nvCxnSpPr>
          <p:cNvPr id="7" name="Rak 5"/>
          <p:cNvCxnSpPr/>
          <p:nvPr userDrawn="1"/>
        </p:nvCxnSpPr>
        <p:spPr>
          <a:xfrm>
            <a:off x="-463692" y="2066307"/>
            <a:ext cx="1378874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13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49A5678A-D05F-FD42-9890-CCECCD9C8C54}" type="datetimeFigureOut">
              <a:rPr lang="sv-SE" smtClean="0"/>
              <a:t>28/01/14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9A5678A-D05F-FD42-9890-CCECCD9C8C54}" type="datetimeFigureOut">
              <a:rPr lang="sv-SE" smtClean="0"/>
              <a:t>28/01/14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t>28/01/14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50162" y="388464"/>
            <a:ext cx="4277967" cy="1653231"/>
          </a:xfrm>
        </p:spPr>
        <p:txBody>
          <a:bodyPr anchor="b"/>
          <a:lstStyle>
            <a:lvl1pPr algn="l">
              <a:defRPr sz="2800" b="1"/>
            </a:lvl1pPr>
          </a:lstStyle>
          <a:p>
            <a:r>
              <a:rPr lang="sv-SE" smtClean="0"/>
              <a:t>Klicka här för att ändra format</a:t>
            </a:r>
            <a:endParaRPr lang="sv-SE"/>
          </a:p>
        </p:txBody>
      </p:sp>
      <p:sp>
        <p:nvSpPr>
          <p:cNvPr id="3" name="Platshållare för innehåll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28/01/14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548721" y="6829742"/>
            <a:ext cx="7801928" cy="806290"/>
          </a:xfrm>
        </p:spPr>
        <p:txBody>
          <a:bodyPr anchor="b"/>
          <a:lstStyle>
            <a:lvl1pPr algn="l">
              <a:defRPr sz="2800" b="1"/>
            </a:lvl1pPr>
          </a:lstStyle>
          <a:p>
            <a:r>
              <a:rPr lang="sv-SE" smtClean="0"/>
              <a:t>Klicka här för att ändra format</a:t>
            </a:r>
            <a:endParaRPr lang="sv-SE"/>
          </a:p>
        </p:txBody>
      </p:sp>
      <p:sp>
        <p:nvSpPr>
          <p:cNvPr id="3" name="Platshållare för bild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sv-SE"/>
          </a:p>
        </p:txBody>
      </p:sp>
      <p:sp>
        <p:nvSpPr>
          <p:cNvPr id="4" name="Platshållare för text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28/01/14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28/01/14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9427329" y="390724"/>
            <a:ext cx="2925723" cy="832487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650160" y="390724"/>
            <a:ext cx="8560449" cy="832487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28/01/14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844005" y="2782489"/>
            <a:ext cx="6778826" cy="5378632"/>
          </a:xfrm>
        </p:spPr>
        <p:txBody>
          <a:bodyPr lIns="0" tIns="0" rIns="0" bIns="0">
            <a:noAutofit/>
          </a:bodyPr>
          <a:lstStyle>
            <a:lvl1pPr marL="564511" marR="0" indent="-487707" algn="l" defTabSz="650276" rtl="0" eaLnBrk="1" fontAlgn="auto" latinLnBrk="0" hangingPunct="1">
              <a:lnSpc>
                <a:spcPct val="100000"/>
              </a:lnSpc>
              <a:spcBef>
                <a:spcPts val="1707"/>
              </a:spcBef>
              <a:spcAft>
                <a:spcPts val="853"/>
              </a:spcAft>
              <a:buClrTx/>
              <a:buSzTx/>
              <a:buFont typeface="Arial"/>
              <a:buChar char="•"/>
              <a:tabLst/>
              <a:defRPr sz="3400" b="0">
                <a:solidFill>
                  <a:schemeClr val="bg1"/>
                </a:solidFill>
              </a:defRPr>
            </a:lvl1pPr>
            <a:lvl2pPr marL="921650" marR="0" indent="-332818" algn="l" defTabSz="650276" rtl="0" eaLnBrk="1" fontAlgn="auto" latinLnBrk="0" hangingPunct="1">
              <a:lnSpc>
                <a:spcPct val="100000"/>
              </a:lnSpc>
              <a:spcBef>
                <a:spcPts val="284"/>
              </a:spcBef>
              <a:spcAft>
                <a:spcPts val="284"/>
              </a:spcAft>
              <a:buClrTx/>
              <a:buSzPct val="75000"/>
              <a:buFont typeface="Lucida Grande"/>
              <a:buChar char="-"/>
              <a:tabLst/>
              <a:defRPr sz="2600" baseline="0">
                <a:solidFill>
                  <a:srgbClr val="FFFFFF"/>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844003" y="-1"/>
            <a:ext cx="8194732" cy="2050731"/>
          </a:xfrm>
        </p:spPr>
        <p:txBody>
          <a:bodyPr/>
          <a:lstStyle>
            <a:lvl1pPr>
              <a:defRPr baseline="0"/>
            </a:lvl1pPr>
          </a:lstStyle>
          <a:p>
            <a:r>
              <a:rPr lang="sv-SE" smtClean="0"/>
              <a:t>Blue bullet page</a:t>
            </a:r>
            <a:endParaRPr lang="sv-SE"/>
          </a:p>
        </p:txBody>
      </p:sp>
      <p:cxnSp>
        <p:nvCxnSpPr>
          <p:cNvPr id="4" name="Rak 5"/>
          <p:cNvCxnSpPr/>
          <p:nvPr userDrawn="1"/>
        </p:nvCxnSpPr>
        <p:spPr>
          <a:xfrm>
            <a:off x="-463692" y="2066307"/>
            <a:ext cx="1378874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18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844005" y="2782489"/>
            <a:ext cx="6778826" cy="5378632"/>
          </a:xfrm>
        </p:spPr>
        <p:txBody>
          <a:bodyPr lIns="0" tIns="0" rIns="0" bIns="0">
            <a:noAutofit/>
          </a:bodyPr>
          <a:lstStyle>
            <a:lvl1pPr marL="564511" marR="0" indent="-487707" algn="l" defTabSz="650276" rtl="0" eaLnBrk="1" fontAlgn="auto" latinLnBrk="0" hangingPunct="1">
              <a:lnSpc>
                <a:spcPct val="100000"/>
              </a:lnSpc>
              <a:spcBef>
                <a:spcPts val="1707"/>
              </a:spcBef>
              <a:spcAft>
                <a:spcPts val="853"/>
              </a:spcAft>
              <a:buClrTx/>
              <a:buSzTx/>
              <a:buFont typeface="Arial"/>
              <a:buChar char="•"/>
              <a:tabLst/>
              <a:defRPr sz="3400" b="0">
                <a:solidFill>
                  <a:srgbClr val="0094CA"/>
                </a:solidFill>
              </a:defRPr>
            </a:lvl1pPr>
            <a:lvl2pPr marL="921650" marR="0" indent="-332818" algn="l" defTabSz="650276" rtl="0" eaLnBrk="1" fontAlgn="auto" latinLnBrk="0" hangingPunct="1">
              <a:lnSpc>
                <a:spcPct val="100000"/>
              </a:lnSpc>
              <a:spcBef>
                <a:spcPts val="284"/>
              </a:spcBef>
              <a:spcAft>
                <a:spcPts val="284"/>
              </a:spcAft>
              <a:buClrTx/>
              <a:buSzPct val="75000"/>
              <a:buFont typeface="Lucida Grande"/>
              <a:buChar char="-"/>
              <a:tabLst/>
              <a:defRPr sz="2600" baseline="0">
                <a:solidFill>
                  <a:srgbClr val="0094CA"/>
                </a:solidFill>
              </a:defRPr>
            </a:lvl2pPr>
            <a:lvl3pPr marL="1300551" indent="0" algn="ctr">
              <a:buNone/>
              <a:defRPr>
                <a:solidFill>
                  <a:schemeClr val="tx1">
                    <a:tint val="75000"/>
                  </a:schemeClr>
                </a:solidFill>
              </a:defRPr>
            </a:lvl3pPr>
            <a:lvl4pPr marL="1950827" indent="0" algn="ctr">
              <a:buNone/>
              <a:defRPr>
                <a:solidFill>
                  <a:schemeClr val="tx1">
                    <a:tint val="75000"/>
                  </a:schemeClr>
                </a:solidFill>
              </a:defRPr>
            </a:lvl4pPr>
            <a:lvl5pPr marL="2601102" indent="0" algn="ctr">
              <a:buNone/>
              <a:defRPr>
                <a:solidFill>
                  <a:schemeClr val="tx1">
                    <a:tint val="75000"/>
                  </a:schemeClr>
                </a:solidFill>
              </a:defRPr>
            </a:lvl5pPr>
            <a:lvl6pPr marL="3251378" indent="0" algn="ctr">
              <a:buNone/>
              <a:defRPr>
                <a:solidFill>
                  <a:schemeClr val="tx1">
                    <a:tint val="75000"/>
                  </a:schemeClr>
                </a:solidFill>
              </a:defRPr>
            </a:lvl6pPr>
            <a:lvl7pPr marL="3901653" indent="0" algn="ctr">
              <a:buNone/>
              <a:defRPr>
                <a:solidFill>
                  <a:schemeClr val="tx1">
                    <a:tint val="75000"/>
                  </a:schemeClr>
                </a:solidFill>
              </a:defRPr>
            </a:lvl7pPr>
            <a:lvl8pPr marL="4551929" indent="0" algn="ctr">
              <a:buNone/>
              <a:defRPr>
                <a:solidFill>
                  <a:schemeClr val="tx1">
                    <a:tint val="75000"/>
                  </a:schemeClr>
                </a:solidFill>
              </a:defRPr>
            </a:lvl8pPr>
            <a:lvl9pPr marL="5202204"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844003" y="-1"/>
            <a:ext cx="8194732" cy="2050731"/>
          </a:xfrm>
        </p:spPr>
        <p:txBody>
          <a:bodyPr/>
          <a:lstStyle>
            <a:lvl1pPr>
              <a:defRPr baseline="0"/>
            </a:lvl1pPr>
          </a:lstStyle>
          <a:p>
            <a:r>
              <a:rPr lang="sv-SE" smtClean="0"/>
              <a:t>White bullet page</a:t>
            </a:r>
            <a:endParaRPr lang="sv-SE"/>
          </a:p>
        </p:txBody>
      </p:sp>
      <p:cxnSp>
        <p:nvCxnSpPr>
          <p:cNvPr id="4" name="Rak 5"/>
          <p:cNvCxnSpPr/>
          <p:nvPr userDrawn="1"/>
        </p:nvCxnSpPr>
        <p:spPr>
          <a:xfrm>
            <a:off x="-463692" y="2066307"/>
            <a:ext cx="1378874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8954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823242" y="1"/>
            <a:ext cx="8628175" cy="2050845"/>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810559" y="2795499"/>
            <a:ext cx="9295077" cy="5746198"/>
          </a:xfrm>
        </p:spPr>
        <p:txBody>
          <a:bodyPr/>
          <a:lstStyle>
            <a:lvl1pPr marL="0" indent="0">
              <a:buNone/>
              <a:defRPr/>
            </a:lvl1pPr>
            <a:lvl2pPr marL="650276" indent="0">
              <a:buNone/>
              <a:defRPr/>
            </a:lvl2pPr>
            <a:lvl3pPr marL="1300551" indent="0">
              <a:buNone/>
              <a:defRPr/>
            </a:lvl3pPr>
            <a:lvl4pPr marL="1950827" indent="0">
              <a:buNone/>
              <a:defRPr/>
            </a:lvl4pPr>
            <a:lvl5pPr marL="2601102"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t>28/01/14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463692" y="2066307"/>
            <a:ext cx="1378874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1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027164" y="6269632"/>
            <a:ext cx="11052731" cy="1937804"/>
          </a:xfrm>
          <a:prstGeom prst="rect">
            <a:avLst/>
          </a:prstGeom>
        </p:spPr>
        <p:txBody>
          <a:bodyPr anchor="t"/>
          <a:lstStyle>
            <a:lvl1pPr algn="l">
              <a:defRPr sz="57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0FA5BB91-6E5D-4E44-A313-B74B25380F86}" type="datetime1">
              <a:rPr lang="en-US" smtClean="0"/>
              <a:t>28/01/14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463692" y="2066307"/>
            <a:ext cx="1378874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211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50161" y="390723"/>
            <a:ext cx="11702892" cy="1626129"/>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4C0FE33-BB3B-F54C-A8F8-03B587A53342}" type="datetime1">
              <a:rPr lang="en-US" smtClean="0"/>
              <a:t>28/01/14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463692" y="2066307"/>
            <a:ext cx="1378874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50161" y="390723"/>
            <a:ext cx="11702892" cy="1626129"/>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D0B4D03-6436-924D-BD12-1D8F540DD88C}" type="datetime1">
              <a:rPr lang="en-US" smtClean="0"/>
              <a:t>28/01/14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t>‹#›</a:t>
            </a:fld>
            <a:endParaRPr lang="sv-SE"/>
          </a:p>
        </p:txBody>
      </p:sp>
      <p:cxnSp>
        <p:nvCxnSpPr>
          <p:cNvPr id="10" name="Rak 7"/>
          <p:cNvCxnSpPr/>
          <p:nvPr userDrawn="1"/>
        </p:nvCxnSpPr>
        <p:spPr>
          <a:xfrm>
            <a:off x="-463692" y="2066307"/>
            <a:ext cx="1378874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59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50161" y="390723"/>
            <a:ext cx="11702892" cy="1626129"/>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8F81278-4430-4444-9D70-1555BC514269}" type="datetime1">
              <a:rPr lang="en-US" smtClean="0"/>
              <a:t>28/01/14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t>‹#›</a:t>
            </a:fld>
            <a:endParaRPr lang="sv-SE"/>
          </a:p>
        </p:txBody>
      </p:sp>
      <p:cxnSp>
        <p:nvCxnSpPr>
          <p:cNvPr id="6" name="Rak 7"/>
          <p:cNvCxnSpPr/>
          <p:nvPr userDrawn="1"/>
        </p:nvCxnSpPr>
        <p:spPr>
          <a:xfrm>
            <a:off x="-463692" y="2066307"/>
            <a:ext cx="1378874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310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844002" y="2795499"/>
            <a:ext cx="9295077" cy="5746198"/>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rgbClr val="0094CA"/>
                </a:solidFill>
              </a:defRPr>
            </a:lvl1pPr>
          </a:lstStyle>
          <a:p>
            <a:fld id="{8F5C681F-1FB5-764D-BC0F-BB7944416E1E}" type="datetime1">
              <a:rPr lang="en-US" smtClean="0"/>
              <a:pPr/>
              <a:t>28/01/14</a:t>
            </a:fld>
            <a:endParaRPr lang="sv-SE"/>
          </a:p>
        </p:txBody>
      </p:sp>
      <p:sp>
        <p:nvSpPr>
          <p:cNvPr id="5" name="Platshållare för sidfot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rgbClr val="0094CA"/>
                </a:solidFill>
              </a:defRPr>
            </a:lvl1pPr>
          </a:lstStyle>
          <a:p>
            <a:endParaRPr lang="sv-SE"/>
          </a:p>
        </p:txBody>
      </p:sp>
      <p:sp>
        <p:nvSpPr>
          <p:cNvPr id="6" name="Platshållare för bildnumm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rgbClr val="0094CA"/>
                </a:solidFill>
              </a:defRPr>
            </a:lvl1pPr>
          </a:lstStyle>
          <a:p>
            <a:fld id="{038C62C7-F79B-CD4A-A5DF-5683BBEC4A65}" type="slidenum">
              <a:rPr lang="sv-SE" smtClean="0"/>
              <a:pPr/>
              <a:t>‹#›</a:t>
            </a:fld>
            <a:endParaRPr lang="sv-SE"/>
          </a:p>
        </p:txBody>
      </p:sp>
      <p:sp>
        <p:nvSpPr>
          <p:cNvPr id="7" name="Rektangel 6"/>
          <p:cNvSpPr/>
          <p:nvPr userDrawn="1"/>
        </p:nvSpPr>
        <p:spPr>
          <a:xfrm>
            <a:off x="0" y="0"/>
            <a:ext cx="13003213" cy="204063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130055" tIns="65028" rIns="130055" bIns="65028" rtlCol="0" anchor="ctr"/>
          <a:lstStyle/>
          <a:p>
            <a:pPr algn="ctr"/>
            <a:endParaRPr lang="sv-SE">
              <a:solidFill>
                <a:srgbClr val="0094CA"/>
              </a:solidFill>
            </a:endParaRPr>
          </a:p>
        </p:txBody>
      </p:sp>
      <p:pic>
        <p:nvPicPr>
          <p:cNvPr id="8" name="Bildobjekt 7" descr="ESS-vit-logga.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419313" y="538856"/>
            <a:ext cx="1933739" cy="1035013"/>
          </a:xfrm>
          <a:prstGeom prst="rect">
            <a:avLst/>
          </a:prstGeom>
        </p:spPr>
      </p:pic>
      <p:sp>
        <p:nvSpPr>
          <p:cNvPr id="11" name="Platshållare för rubrik 10"/>
          <p:cNvSpPr>
            <a:spLocks noGrp="1"/>
          </p:cNvSpPr>
          <p:nvPr>
            <p:ph type="title"/>
          </p:nvPr>
        </p:nvSpPr>
        <p:spPr>
          <a:xfrm>
            <a:off x="2850252" y="-10097"/>
            <a:ext cx="7288827" cy="2050731"/>
          </a:xfrm>
          <a:prstGeom prst="rect">
            <a:avLst/>
          </a:prstGeom>
        </p:spPr>
        <p:txBody>
          <a:bodyPr vert="horz" lIns="0" tIns="0" rIns="0" bIns="0" rtlCol="0" anchor="ctr">
            <a:noAutofit/>
          </a:bodyPr>
          <a:lstStyle/>
          <a:p>
            <a:r>
              <a:rPr lang="sv-SE" smtClean="0"/>
              <a:t>Klicka här för att ändra format</a:t>
            </a:r>
            <a:endParaRPr lang="sv-SE"/>
          </a:p>
        </p:txBody>
      </p:sp>
      <p:pic>
        <p:nvPicPr>
          <p:cNvPr id="9" name="Picture 8"/>
          <p:cNvPicPr>
            <a:picLocks noChangeAspect="1"/>
          </p:cNvPicPr>
          <p:nvPr userDrawn="1"/>
        </p:nvPicPr>
        <p:blipFill>
          <a:blip r:embed="rId18"/>
          <a:stretch>
            <a:fillRect/>
          </a:stretch>
        </p:blipFill>
        <p:spPr>
          <a:xfrm>
            <a:off x="456266" y="270361"/>
            <a:ext cx="1237121" cy="1542385"/>
          </a:xfrm>
          <a:prstGeom prst="rect">
            <a:avLst/>
          </a:prstGeom>
        </p:spPr>
      </p:pic>
    </p:spTree>
    <p:extLst>
      <p:ext uri="{BB962C8B-B14F-4D97-AF65-F5344CB8AC3E}">
        <p14:creationId xmlns:p14="http://schemas.microsoft.com/office/powerpoint/2010/main" val="15720040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5" r:id="rId3"/>
    <p:sldLayoutId id="2147483676"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sldNum="0" hdr="0" ftr="0" dt="0"/>
  <p:txStyles>
    <p:titleStyle>
      <a:lvl1pPr algn="ctr" defTabSz="650276" rtl="0" eaLnBrk="1" latinLnBrk="0" hangingPunct="1">
        <a:spcBef>
          <a:spcPct val="0"/>
        </a:spcBef>
        <a:buNone/>
        <a:defRPr sz="4000" kern="1200">
          <a:solidFill>
            <a:schemeClr val="bg1"/>
          </a:solidFill>
          <a:latin typeface="+mj-lt"/>
          <a:ea typeface="+mj-ea"/>
          <a:cs typeface="+mj-cs"/>
        </a:defRPr>
      </a:lvl1pPr>
    </p:titleStyle>
    <p:bodyStyle>
      <a:lvl1pPr marL="0" indent="0" algn="l" defTabSz="650276" rtl="0" eaLnBrk="1" latinLnBrk="0" hangingPunct="1">
        <a:lnSpc>
          <a:spcPts val="3414"/>
        </a:lnSpc>
        <a:spcBef>
          <a:spcPct val="20000"/>
        </a:spcBef>
        <a:spcAft>
          <a:spcPts val="1707"/>
        </a:spcAft>
        <a:buFont typeface="Wingdings" charset="2"/>
        <a:buNone/>
        <a:defRPr sz="2800" kern="1200">
          <a:solidFill>
            <a:srgbClr val="0094CA"/>
          </a:solidFill>
          <a:latin typeface="+mn-lt"/>
          <a:ea typeface="+mn-ea"/>
          <a:cs typeface="+mn-cs"/>
        </a:defRPr>
      </a:lvl1pPr>
      <a:lvl2pPr marL="650276" indent="0" algn="l" defTabSz="650276" rtl="0" eaLnBrk="1" latinLnBrk="0" hangingPunct="1">
        <a:spcBef>
          <a:spcPct val="20000"/>
        </a:spcBef>
        <a:buFont typeface="Wingdings" charset="2"/>
        <a:buNone/>
        <a:defRPr sz="2800" kern="1200">
          <a:solidFill>
            <a:srgbClr val="0094CA"/>
          </a:solidFill>
          <a:latin typeface="+mn-lt"/>
          <a:ea typeface="+mn-ea"/>
          <a:cs typeface="+mn-cs"/>
        </a:defRPr>
      </a:lvl2pPr>
      <a:lvl3pPr marL="1300551" indent="0" algn="l" defTabSz="650276" rtl="0" eaLnBrk="1" latinLnBrk="0" hangingPunct="1">
        <a:spcBef>
          <a:spcPct val="20000"/>
        </a:spcBef>
        <a:buFont typeface="Wingdings" charset="2"/>
        <a:buNone/>
        <a:defRPr sz="2800" kern="1200">
          <a:solidFill>
            <a:srgbClr val="0094CA"/>
          </a:solidFill>
          <a:latin typeface="+mn-lt"/>
          <a:ea typeface="+mn-ea"/>
          <a:cs typeface="+mn-cs"/>
        </a:defRPr>
      </a:lvl3pPr>
      <a:lvl4pPr marL="1950827" indent="0" algn="l" defTabSz="650276" rtl="0" eaLnBrk="1" latinLnBrk="0" hangingPunct="1">
        <a:spcBef>
          <a:spcPct val="20000"/>
        </a:spcBef>
        <a:buFont typeface="Wingdings" charset="2"/>
        <a:buNone/>
        <a:defRPr sz="2800" kern="1200">
          <a:solidFill>
            <a:srgbClr val="0094CA"/>
          </a:solidFill>
          <a:latin typeface="+mn-lt"/>
          <a:ea typeface="+mn-ea"/>
          <a:cs typeface="+mn-cs"/>
        </a:defRPr>
      </a:lvl4pPr>
      <a:lvl5pPr marL="2601102" indent="0" algn="l" defTabSz="650276" rtl="0" eaLnBrk="1" latinLnBrk="0" hangingPunct="1">
        <a:spcBef>
          <a:spcPct val="20000"/>
        </a:spcBef>
        <a:buFont typeface="Wingdings" charset="2"/>
        <a:buNone/>
        <a:defRPr sz="2800" kern="1200">
          <a:solidFill>
            <a:srgbClr val="0094CA"/>
          </a:solidFill>
          <a:latin typeface="+mn-lt"/>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sv-SE"/>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fld id="{49A5678A-D05F-FD42-9890-CCECCD9C8C54}" type="datetimeFigureOut">
              <a:rPr lang="sv-SE" smtClean="0"/>
              <a:t>28/01/14</a:t>
            </a:fld>
            <a:endParaRPr lang="sv-SE"/>
          </a:p>
        </p:txBody>
      </p:sp>
      <p:sp>
        <p:nvSpPr>
          <p:cNvPr id="5" name="Platshållare för sidfot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50276"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650276" rtl="0" eaLnBrk="1" latinLnBrk="0" hangingPunct="1">
        <a:spcBef>
          <a:spcPct val="20000"/>
        </a:spcBef>
        <a:buFont typeface="Arial"/>
        <a:buChar char="•"/>
        <a:defRPr sz="4600" kern="1200">
          <a:solidFill>
            <a:schemeClr val="tx1"/>
          </a:solidFill>
          <a:latin typeface="+mn-lt"/>
          <a:ea typeface="+mn-ea"/>
          <a:cs typeface="+mn-cs"/>
        </a:defRPr>
      </a:lvl1pPr>
      <a:lvl2pPr marL="1056698" indent="-406422" algn="l" defTabSz="650276" rtl="0" eaLnBrk="1" latinLnBrk="0" hangingPunct="1">
        <a:spcBef>
          <a:spcPct val="20000"/>
        </a:spcBef>
        <a:buFont typeface="Arial"/>
        <a:buChar char="–"/>
        <a:defRPr sz="4000" kern="1200">
          <a:solidFill>
            <a:schemeClr val="tx1"/>
          </a:solidFill>
          <a:latin typeface="+mn-lt"/>
          <a:ea typeface="+mn-ea"/>
          <a:cs typeface="+mn-cs"/>
        </a:defRPr>
      </a:lvl2pPr>
      <a:lvl3pPr marL="1625689" indent="-325138" algn="l" defTabSz="650276" rtl="0" eaLnBrk="1" latinLnBrk="0" hangingPunct="1">
        <a:spcBef>
          <a:spcPct val="20000"/>
        </a:spcBef>
        <a:buFont typeface="Arial"/>
        <a:buChar char="•"/>
        <a:defRPr sz="3400" kern="1200">
          <a:solidFill>
            <a:schemeClr val="tx1"/>
          </a:solidFill>
          <a:latin typeface="+mn-lt"/>
          <a:ea typeface="+mn-ea"/>
          <a:cs typeface="+mn-cs"/>
        </a:defRPr>
      </a:lvl3pPr>
      <a:lvl4pPr marL="2275964" indent="-325138" algn="l" defTabSz="650276" rtl="0" eaLnBrk="1" latinLnBrk="0" hangingPunct="1">
        <a:spcBef>
          <a:spcPct val="20000"/>
        </a:spcBef>
        <a:buFont typeface="Arial"/>
        <a:buChar char="–"/>
        <a:defRPr sz="2800" kern="1200">
          <a:solidFill>
            <a:schemeClr val="tx1"/>
          </a:solidFill>
          <a:latin typeface="+mn-lt"/>
          <a:ea typeface="+mn-ea"/>
          <a:cs typeface="+mn-cs"/>
        </a:defRPr>
      </a:lvl4pPr>
      <a:lvl5pPr marL="2926240" indent="-325138" algn="l" defTabSz="650276" rtl="0" eaLnBrk="1" latinLnBrk="0" hangingPunct="1">
        <a:spcBef>
          <a:spcPct val="20000"/>
        </a:spcBef>
        <a:buFont typeface="Arial"/>
        <a:buChar char="»"/>
        <a:defRPr sz="2800" kern="1200">
          <a:solidFill>
            <a:schemeClr val="tx1"/>
          </a:solidFill>
          <a:latin typeface="+mn-lt"/>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sv-SE"/>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5657" y="581794"/>
            <a:ext cx="2961843" cy="1585294"/>
          </a:xfrm>
          <a:prstGeom prst="rect">
            <a:avLst/>
          </a:prstGeom>
        </p:spPr>
      </p:pic>
      <p:sp>
        <p:nvSpPr>
          <p:cNvPr id="7" name="textruta 6"/>
          <p:cNvSpPr txBox="1"/>
          <p:nvPr/>
        </p:nvSpPr>
        <p:spPr>
          <a:xfrm>
            <a:off x="0" y="3569579"/>
            <a:ext cx="13003213" cy="2496076"/>
          </a:xfrm>
          <a:prstGeom prst="rect">
            <a:avLst/>
          </a:prstGeom>
          <a:noFill/>
        </p:spPr>
        <p:txBody>
          <a:bodyPr wrap="square" lIns="130055" tIns="65028" rIns="130055" bIns="65028" rtlCol="0">
            <a:spAutoFit/>
          </a:bodyPr>
          <a:lstStyle/>
          <a:p>
            <a:pPr algn="ctr"/>
            <a:r>
              <a:rPr lang="en-GB" sz="3600" dirty="0">
                <a:solidFill>
                  <a:srgbClr val="FFFFFF"/>
                </a:solidFill>
              </a:rPr>
              <a:t>LoKI – A SANS Instrument for Materials Science </a:t>
            </a:r>
          </a:p>
          <a:p>
            <a:pPr algn="ctr"/>
            <a:r>
              <a:rPr lang="en-GB" sz="3600" dirty="0">
                <a:solidFill>
                  <a:srgbClr val="FFFFFF"/>
                </a:solidFill>
              </a:rPr>
              <a:t>and Soft Matter</a:t>
            </a:r>
          </a:p>
          <a:p>
            <a:pPr algn="ctr">
              <a:lnSpc>
                <a:spcPct val="150000"/>
              </a:lnSpc>
            </a:pPr>
            <a:endParaRPr lang="en-GB" sz="2800" dirty="0">
              <a:solidFill>
                <a:srgbClr val="FFFFFF"/>
              </a:solidFill>
            </a:endParaRPr>
          </a:p>
          <a:p>
            <a:pPr algn="ctr">
              <a:lnSpc>
                <a:spcPct val="150000"/>
              </a:lnSpc>
            </a:pPr>
            <a:r>
              <a:rPr lang="en-GB" sz="2800" dirty="0">
                <a:solidFill>
                  <a:srgbClr val="FFFFFF"/>
                </a:solidFill>
              </a:rPr>
              <a:t>LoKI Kickoff Meeting, ESS</a:t>
            </a:r>
          </a:p>
        </p:txBody>
      </p:sp>
      <p:sp>
        <p:nvSpPr>
          <p:cNvPr id="8" name="textruta 3"/>
          <p:cNvSpPr txBox="1"/>
          <p:nvPr/>
        </p:nvSpPr>
        <p:spPr>
          <a:xfrm>
            <a:off x="0" y="7139754"/>
            <a:ext cx="13003213" cy="2005441"/>
          </a:xfrm>
          <a:prstGeom prst="rect">
            <a:avLst/>
          </a:prstGeom>
          <a:noFill/>
        </p:spPr>
        <p:txBody>
          <a:bodyPr wrap="square" lIns="130055" tIns="65028" rIns="130055" bIns="65028" rtlCol="0">
            <a:spAutoFit/>
          </a:bodyPr>
          <a:lstStyle/>
          <a:p>
            <a:pPr algn="ctr"/>
            <a:r>
              <a:rPr lang="en-GB" sz="3400" dirty="0">
                <a:solidFill>
                  <a:srgbClr val="FFFFFF"/>
                </a:solidFill>
              </a:rPr>
              <a:t>Andrew Jackson</a:t>
            </a:r>
          </a:p>
          <a:p>
            <a:pPr algn="ctr"/>
            <a:endParaRPr lang="en-GB" sz="3400" dirty="0">
              <a:solidFill>
                <a:srgbClr val="FFFFFF"/>
              </a:solidFill>
            </a:endParaRPr>
          </a:p>
          <a:p>
            <a:pPr algn="ctr">
              <a:lnSpc>
                <a:spcPct val="120000"/>
              </a:lnSpc>
            </a:pPr>
            <a:r>
              <a:rPr lang="en-GB" dirty="0" smtClean="0">
                <a:solidFill>
                  <a:srgbClr val="FFFFFF"/>
                </a:solidFill>
              </a:rPr>
              <a:t>www.europeanspallationsource.se</a:t>
            </a:r>
          </a:p>
          <a:p>
            <a:pPr algn="ctr"/>
            <a:r>
              <a:rPr lang="en-GB" sz="2300" dirty="0">
                <a:solidFill>
                  <a:srgbClr val="FFFFFF"/>
                </a:solidFill>
              </a:rPr>
              <a:t>January 29, 2014</a:t>
            </a:r>
          </a:p>
        </p:txBody>
      </p:sp>
    </p:spTree>
    <p:extLst>
      <p:ext uri="{BB962C8B-B14F-4D97-AF65-F5344CB8AC3E}">
        <p14:creationId xmlns:p14="http://schemas.microsoft.com/office/powerpoint/2010/main" val="441942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24BB94FE-7242-CC46-AD7D-7214162834C2}" type="slidenum">
              <a:rPr lang="en-US"/>
              <a:pPr/>
              <a:t>10</a:t>
            </a:fld>
            <a:endParaRPr lang="en-US"/>
          </a:p>
        </p:txBody>
      </p:sp>
      <p:sp>
        <p:nvSpPr>
          <p:cNvPr id="12291" name="Rectangle 3"/>
          <p:cNvSpPr>
            <a:spLocks noGrp="1" noChangeArrowheads="1"/>
          </p:cNvSpPr>
          <p:nvPr>
            <p:ph type="title"/>
          </p:nvPr>
        </p:nvSpPr>
        <p:spPr>
          <a:xfrm>
            <a:off x="1828577" y="609798"/>
            <a:ext cx="9346059" cy="546278"/>
          </a:xfrm>
          <a:ln/>
        </p:spPr>
        <p:txBody>
          <a:bodyPr/>
          <a:lstStyle/>
          <a:p>
            <a:r>
              <a:rPr lang="en-US"/>
              <a:t>Goals</a:t>
            </a:r>
          </a:p>
        </p:txBody>
      </p:sp>
      <p:sp>
        <p:nvSpPr>
          <p:cNvPr id="12292" name="Rectangle 4"/>
          <p:cNvSpPr>
            <a:spLocks/>
          </p:cNvSpPr>
          <p:nvPr/>
        </p:nvSpPr>
        <p:spPr bwMode="auto">
          <a:xfrm>
            <a:off x="7097056" y="3911985"/>
            <a:ext cx="6247637" cy="152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400" i="1">
                <a:solidFill>
                  <a:schemeClr val="tx1"/>
                </a:solidFill>
                <a:ea typeface="ＭＳ Ｐゴシック" charset="0"/>
                <a:cs typeface="Gill Sans" charset="0"/>
              </a:rPr>
              <a:t>Design Constraints</a:t>
            </a:r>
          </a:p>
          <a:p>
            <a:pPr marL="39688">
              <a:buSzPct val="125000"/>
              <a:buFont typeface="Gill Sans" charset="0"/>
              <a:buChar char="•"/>
            </a:pPr>
            <a:r>
              <a:rPr lang="en-US" sz="2400">
                <a:solidFill>
                  <a:schemeClr val="tx1"/>
                </a:solidFill>
                <a:ea typeface="ＭＳ Ｐゴシック" charset="0"/>
                <a:cs typeface="Gill Sans" charset="0"/>
              </a:rPr>
              <a:t>Avoid line-of-sight (background)</a:t>
            </a:r>
          </a:p>
          <a:p>
            <a:pPr marL="39688">
              <a:buSzPct val="125000"/>
              <a:buFont typeface="Gill Sans" charset="0"/>
              <a:buChar char="•"/>
            </a:pPr>
            <a:r>
              <a:rPr lang="en-US" sz="2400">
                <a:solidFill>
                  <a:schemeClr val="tx1"/>
                </a:solidFill>
                <a:ea typeface="ＭＳ Ｐゴシック" charset="0"/>
                <a:cs typeface="Gill Sans" charset="0"/>
              </a:rPr>
              <a:t>Bandwidth vs Time Resolution (Q resolution)</a:t>
            </a:r>
          </a:p>
          <a:p>
            <a:pPr marL="39688">
              <a:buSzPct val="125000"/>
              <a:buFont typeface="Gill Sans" charset="0"/>
              <a:buChar char="•"/>
            </a:pPr>
            <a:r>
              <a:rPr lang="en-US" sz="2400">
                <a:solidFill>
                  <a:schemeClr val="tx1"/>
                </a:solidFill>
                <a:ea typeface="ＭＳ Ｐゴシック" charset="0"/>
                <a:cs typeface="Gill Sans" charset="0"/>
              </a:rPr>
              <a:t>Space (sample environment)</a:t>
            </a:r>
          </a:p>
        </p:txBody>
      </p:sp>
      <p:sp>
        <p:nvSpPr>
          <p:cNvPr id="12293" name="Rectangle 5"/>
          <p:cNvSpPr>
            <a:spLocks/>
          </p:cNvSpPr>
          <p:nvPr/>
        </p:nvSpPr>
        <p:spPr bwMode="auto">
          <a:xfrm>
            <a:off x="2526992" y="2241153"/>
            <a:ext cx="8406374" cy="1168780"/>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lgn="ctr"/>
            <a:r>
              <a:rPr lang="en-US" sz="3600">
                <a:solidFill>
                  <a:schemeClr val="tx1"/>
                </a:solidFill>
                <a:ea typeface="ＭＳ Ｐゴシック" charset="0"/>
                <a:cs typeface="Gill Sans" charset="0"/>
              </a:rPr>
              <a:t>A broad Q range, high flux SANS instrument for materials, soft matter and bio-science.</a:t>
            </a:r>
          </a:p>
        </p:txBody>
      </p:sp>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77" y="3468728"/>
            <a:ext cx="6844465" cy="614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2295" name="Rectangle 7"/>
          <p:cNvSpPr>
            <a:spLocks/>
          </p:cNvSpPr>
          <p:nvPr/>
        </p:nvSpPr>
        <p:spPr bwMode="auto">
          <a:xfrm>
            <a:off x="7694364" y="9049244"/>
            <a:ext cx="5158874" cy="369332"/>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400">
                <a:solidFill>
                  <a:schemeClr val="tx1"/>
                </a:solidFill>
                <a:ea typeface="ＭＳ Ｐゴシック" charset="0"/>
                <a:cs typeface="Gill Sans" charset="0"/>
              </a:rPr>
              <a:t>Wavelength-Distance Space used by LoKI</a:t>
            </a:r>
          </a:p>
        </p:txBody>
      </p:sp>
      <p:sp>
        <p:nvSpPr>
          <p:cNvPr id="12296" name="Line 8"/>
          <p:cNvSpPr>
            <a:spLocks noChangeShapeType="1"/>
          </p:cNvSpPr>
          <p:nvPr/>
        </p:nvSpPr>
        <p:spPr bwMode="auto">
          <a:xfrm>
            <a:off x="3092783" y="8325153"/>
            <a:ext cx="4437440" cy="926705"/>
          </a:xfrm>
          <a:prstGeom prst="line">
            <a:avLst/>
          </a:prstGeom>
          <a:noFill/>
          <a:ln w="381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297" name="Rectangle 9"/>
          <p:cNvSpPr>
            <a:spLocks/>
          </p:cNvSpPr>
          <p:nvPr/>
        </p:nvSpPr>
        <p:spPr bwMode="auto">
          <a:xfrm>
            <a:off x="7236738" y="7807840"/>
            <a:ext cx="5688906" cy="81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400" i="1">
                <a:solidFill>
                  <a:schemeClr val="tx1"/>
                </a:solidFill>
                <a:ea typeface="ＭＳ Ｐゴシック" charset="0"/>
                <a:cs typeface="Gill Sans" charset="0"/>
              </a:rPr>
              <a:t>Conclusion</a:t>
            </a:r>
          </a:p>
          <a:p>
            <a:pPr marL="39688">
              <a:buSzPct val="125000"/>
              <a:buFont typeface="Gill Sans" charset="0"/>
              <a:buChar char="•"/>
            </a:pPr>
            <a:r>
              <a:rPr lang="en-US" sz="2400">
                <a:solidFill>
                  <a:schemeClr val="tx1"/>
                </a:solidFill>
                <a:ea typeface="ＭＳ Ｐゴシック" charset="0"/>
                <a:cs typeface="Gill Sans" charset="0"/>
              </a:rPr>
              <a:t>Detectors between 20 m and 30 m</a:t>
            </a:r>
          </a:p>
        </p:txBody>
      </p:sp>
    </p:spTree>
    <p:extLst>
      <p:ext uri="{BB962C8B-B14F-4D97-AF65-F5344CB8AC3E}">
        <p14:creationId xmlns:p14="http://schemas.microsoft.com/office/powerpoint/2010/main" val="248713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29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29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2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autoUpdateAnimBg="0"/>
      <p:bldP spid="12296" grpId="0" animBg="1"/>
      <p:bldP spid="1229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24BB94FE-7242-CC46-AD7D-7214162834C2}" type="slidenum">
              <a:rPr lang="en-US"/>
              <a:pPr/>
              <a:t>11</a:t>
            </a:fld>
            <a:endParaRPr lang="en-US"/>
          </a:p>
        </p:txBody>
      </p:sp>
      <p:sp>
        <p:nvSpPr>
          <p:cNvPr id="12291" name="Rectangle 3"/>
          <p:cNvSpPr>
            <a:spLocks noGrp="1" noChangeArrowheads="1"/>
          </p:cNvSpPr>
          <p:nvPr>
            <p:ph type="title"/>
          </p:nvPr>
        </p:nvSpPr>
        <p:spPr>
          <a:xfrm>
            <a:off x="1828577" y="609798"/>
            <a:ext cx="9346059" cy="546278"/>
          </a:xfrm>
          <a:ln/>
        </p:spPr>
        <p:txBody>
          <a:bodyPr/>
          <a:lstStyle/>
          <a:p>
            <a:r>
              <a:rPr lang="en-US"/>
              <a:t>Goals</a:t>
            </a:r>
          </a:p>
        </p:txBody>
      </p:sp>
      <p:sp>
        <p:nvSpPr>
          <p:cNvPr id="12293" name="Rectangle 5"/>
          <p:cNvSpPr>
            <a:spLocks/>
          </p:cNvSpPr>
          <p:nvPr/>
        </p:nvSpPr>
        <p:spPr bwMode="auto">
          <a:xfrm>
            <a:off x="2526992" y="2241153"/>
            <a:ext cx="8406374" cy="1168780"/>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lgn="ctr"/>
            <a:r>
              <a:rPr lang="en-US" sz="3600">
                <a:ea typeface="ＭＳ Ｐゴシック" charset="0"/>
                <a:cs typeface="Gill Sans" charset="0"/>
              </a:rPr>
              <a:t>A broad Q range, high flux SANS instrument for materials science and soft matter</a:t>
            </a:r>
          </a:p>
        </p:txBody>
      </p:sp>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77" y="3468728"/>
            <a:ext cx="6844465" cy="614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2295" name="Rectangle 7"/>
          <p:cNvSpPr>
            <a:spLocks/>
          </p:cNvSpPr>
          <p:nvPr/>
        </p:nvSpPr>
        <p:spPr bwMode="auto">
          <a:xfrm>
            <a:off x="7694364" y="9049244"/>
            <a:ext cx="5158874" cy="369332"/>
          </a:xfrm>
          <a:prstGeom prst="rect">
            <a:avLst/>
          </a:prstGeom>
          <a:noFill/>
          <a:ln>
            <a:noFill/>
          </a:ln>
          <a:extLst/>
        </p:spPr>
        <p:txBody>
          <a:bodyPr wrap="none" lIns="0" tIns="0" rIns="40639" bIns="0">
            <a:spAutoFit/>
          </a:bodyPr>
          <a:lstStyle/>
          <a:p>
            <a:pPr marL="39688"/>
            <a:r>
              <a:rPr lang="en-US" sz="2400">
                <a:solidFill>
                  <a:schemeClr val="tx1"/>
                </a:solidFill>
                <a:ea typeface="ＭＳ Ｐゴシック" charset="0"/>
                <a:cs typeface="Gill Sans" charset="0"/>
              </a:rPr>
              <a:t>Wavelength-Distance Space used by LoKI</a:t>
            </a:r>
          </a:p>
        </p:txBody>
      </p:sp>
      <p:sp>
        <p:nvSpPr>
          <p:cNvPr id="12296" name="Line 8"/>
          <p:cNvSpPr>
            <a:spLocks noChangeShapeType="1"/>
          </p:cNvSpPr>
          <p:nvPr/>
        </p:nvSpPr>
        <p:spPr bwMode="auto">
          <a:xfrm>
            <a:off x="3092783" y="8325153"/>
            <a:ext cx="4437440" cy="926705"/>
          </a:xfrm>
          <a:prstGeom prst="line">
            <a:avLst/>
          </a:prstGeom>
          <a:noFill/>
          <a:ln w="381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Rectangle 4"/>
          <p:cNvSpPr>
            <a:spLocks/>
          </p:cNvSpPr>
          <p:nvPr/>
        </p:nvSpPr>
        <p:spPr bwMode="auto">
          <a:xfrm>
            <a:off x="7694364" y="4152838"/>
            <a:ext cx="4754612" cy="407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2400">
                <a:solidFill>
                  <a:schemeClr val="tx1"/>
                </a:solidFill>
                <a:ea typeface="ＭＳ Ｐゴシック" charset="0"/>
                <a:cs typeface="Gill Sans" charset="0"/>
              </a:rPr>
              <a:t>Require good Q resolution across whole Q range - </a:t>
            </a:r>
            <a:r>
              <a:rPr lang="en-US" sz="2400">
                <a:solidFill>
                  <a:srgbClr val="FF0000"/>
                </a:solidFill>
                <a:ea typeface="ＭＳ Ｐゴシック" charset="0"/>
                <a:cs typeface="Gill Sans" charset="0"/>
              </a:rPr>
              <a:t>high angle</a:t>
            </a:r>
            <a:r>
              <a:rPr lang="en-US" sz="2400">
                <a:solidFill>
                  <a:schemeClr val="tx1"/>
                </a:solidFill>
                <a:ea typeface="ＭＳ Ｐゴシック" charset="0"/>
                <a:cs typeface="Gill Sans" charset="0"/>
              </a:rPr>
              <a:t> to reach high Q with long wavelengths.</a:t>
            </a:r>
          </a:p>
          <a:p>
            <a:pPr marL="39688" algn="ctr"/>
            <a:endParaRPr lang="en-US" sz="2400">
              <a:solidFill>
                <a:schemeClr val="tx1"/>
              </a:solidFill>
              <a:ea typeface="ＭＳ Ｐゴシック" charset="0"/>
              <a:cs typeface="Gill Sans" charset="0"/>
            </a:endParaRPr>
          </a:p>
          <a:p>
            <a:pPr marL="39688" algn="ctr"/>
            <a:r>
              <a:rPr lang="en-US" sz="2400">
                <a:solidFill>
                  <a:schemeClr val="tx1"/>
                </a:solidFill>
                <a:ea typeface="ＭＳ Ｐゴシック" charset="0"/>
                <a:cs typeface="Gill Sans" charset="0"/>
              </a:rPr>
              <a:t>Need broad Q range - </a:t>
            </a:r>
            <a:r>
              <a:rPr lang="en-US" sz="2400">
                <a:solidFill>
                  <a:srgbClr val="FF0000"/>
                </a:solidFill>
                <a:ea typeface="ＭＳ Ｐゴシック" charset="0"/>
                <a:cs typeface="Gill Sans" charset="0"/>
              </a:rPr>
              <a:t>large solid angle</a:t>
            </a:r>
            <a:r>
              <a:rPr lang="en-US" sz="2400">
                <a:solidFill>
                  <a:schemeClr val="tx1"/>
                </a:solidFill>
                <a:ea typeface="ＭＳ Ｐゴシック" charset="0"/>
                <a:cs typeface="Gill Sans" charset="0"/>
              </a:rPr>
              <a:t> of detectors and </a:t>
            </a:r>
            <a:r>
              <a:rPr lang="en-US" sz="2400">
                <a:solidFill>
                  <a:srgbClr val="FF0000"/>
                </a:solidFill>
                <a:ea typeface="ＭＳ Ｐゴシック" charset="0"/>
                <a:cs typeface="Gill Sans" charset="0"/>
              </a:rPr>
              <a:t>broad wavelength band</a:t>
            </a:r>
            <a:r>
              <a:rPr lang="en-US" sz="2400">
                <a:solidFill>
                  <a:schemeClr val="tx1"/>
                </a:solidFill>
                <a:ea typeface="ＭＳ Ｐゴシック" charset="0"/>
                <a:cs typeface="Gill Sans" charset="0"/>
              </a:rPr>
              <a:t>.</a:t>
            </a:r>
          </a:p>
          <a:p>
            <a:pPr marL="39688" algn="ctr"/>
            <a:endParaRPr lang="en-US" sz="2400">
              <a:solidFill>
                <a:schemeClr val="tx1"/>
              </a:solidFill>
              <a:ea typeface="ＭＳ Ｐゴシック" charset="0"/>
              <a:cs typeface="Gill Sans" charset="0"/>
            </a:endParaRPr>
          </a:p>
          <a:p>
            <a:pPr marL="39688" algn="ctr"/>
            <a:r>
              <a:rPr lang="en-US" sz="2400">
                <a:solidFill>
                  <a:schemeClr val="tx1"/>
                </a:solidFill>
                <a:ea typeface="ＭＳ Ｐゴシック" charset="0"/>
                <a:cs typeface="Gill Sans" charset="0"/>
              </a:rPr>
              <a:t>High spatial resolution at low angles to reach </a:t>
            </a:r>
            <a:r>
              <a:rPr lang="en-US" sz="2400">
                <a:solidFill>
                  <a:srgbClr val="FF0000"/>
                </a:solidFill>
                <a:ea typeface="ＭＳ Ｐゴシック" charset="0"/>
                <a:cs typeface="Gill Sans" charset="0"/>
              </a:rPr>
              <a:t>low Q</a:t>
            </a:r>
          </a:p>
          <a:p>
            <a:pPr marL="39688" algn="ctr"/>
            <a:endParaRPr lang="en-US" sz="2400">
              <a:solidFill>
                <a:srgbClr val="FF0000"/>
              </a:solidFill>
              <a:ea typeface="ＭＳ Ｐゴシック" charset="0"/>
              <a:cs typeface="Gill Sans" charset="0"/>
            </a:endParaRPr>
          </a:p>
        </p:txBody>
      </p:sp>
    </p:spTree>
    <p:extLst>
      <p:ext uri="{BB962C8B-B14F-4D97-AF65-F5344CB8AC3E}">
        <p14:creationId xmlns:p14="http://schemas.microsoft.com/office/powerpoint/2010/main" val="1575369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29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1229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a:xfrm>
            <a:off x="650161" y="9278266"/>
            <a:ext cx="3034083" cy="519458"/>
          </a:xfrm>
        </p:spPr>
        <p:txBody>
          <a:bodyPr/>
          <a:lstStyle/>
          <a:p>
            <a:fld id="{166B5BFB-2A09-1C4D-908E-86E1A93C3684}" type="slidenum">
              <a:rPr lang="en-US"/>
              <a:pPr/>
              <a:t>12</a:t>
            </a:fld>
            <a:endParaRPr lang="en-US"/>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66454" y="247072"/>
            <a:ext cx="4560784" cy="1138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l="16649" t="11478" r="1442" b="1855"/>
          <a:stretch>
            <a:fillRect/>
          </a:stretch>
        </p:blipFill>
        <p:spPr bwMode="auto">
          <a:xfrm>
            <a:off x="7453990" y="7123018"/>
            <a:ext cx="5498429" cy="264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3317" name="Rectangle 5"/>
          <p:cNvSpPr>
            <a:spLocks noGrp="1" noChangeArrowheads="1"/>
          </p:cNvSpPr>
          <p:nvPr>
            <p:ph type="title"/>
          </p:nvPr>
        </p:nvSpPr>
        <p:spPr>
          <a:xfrm>
            <a:off x="1828577" y="635207"/>
            <a:ext cx="9346059" cy="546278"/>
          </a:xfrm>
          <a:ln/>
        </p:spPr>
        <p:txBody>
          <a:bodyPr/>
          <a:lstStyle/>
          <a:p>
            <a:r>
              <a:rPr lang="en-US"/>
              <a:t>Overview</a:t>
            </a:r>
          </a:p>
        </p:txBody>
      </p:sp>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96" y="8063124"/>
            <a:ext cx="6349225" cy="146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3319" name="Rectangle 7"/>
          <p:cNvSpPr>
            <a:spLocks/>
          </p:cNvSpPr>
          <p:nvPr/>
        </p:nvSpPr>
        <p:spPr bwMode="auto">
          <a:xfrm>
            <a:off x="533335" y="2238014"/>
            <a:ext cx="1823575" cy="1107996"/>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40639" bIns="0">
            <a:spAutoFit/>
          </a:bodyPr>
          <a:lstStyle/>
          <a:p>
            <a:pPr marL="39688"/>
            <a:r>
              <a:rPr lang="en-US" sz="1800">
                <a:solidFill>
                  <a:schemeClr val="tx1"/>
                </a:solidFill>
                <a:ea typeface="ＭＳ Ｐゴシック" charset="0"/>
                <a:cs typeface="Gill Sans" charset="0"/>
              </a:rPr>
              <a:t>Bender:    r = 78 m</a:t>
            </a:r>
          </a:p>
          <a:p>
            <a:pPr marL="39688"/>
            <a:r>
              <a:rPr lang="en-US" sz="1800">
                <a:solidFill>
                  <a:schemeClr val="tx1"/>
                </a:solidFill>
                <a:ea typeface="ＭＳ Ｐゴシック" charset="0"/>
                <a:cs typeface="Gill Sans" charset="0"/>
              </a:rPr>
              <a:t>               l = 4 m</a:t>
            </a:r>
          </a:p>
          <a:p>
            <a:pPr marL="39688"/>
            <a:r>
              <a:rPr lang="en-US" sz="1800">
                <a:solidFill>
                  <a:schemeClr val="tx1"/>
                </a:solidFill>
                <a:ea typeface="ＭＳ Ｐゴシック" charset="0"/>
                <a:cs typeface="Gill Sans" charset="0"/>
              </a:rPr>
              <a:t>               4 channels</a:t>
            </a:r>
          </a:p>
          <a:p>
            <a:pPr marL="39688"/>
            <a:r>
              <a:rPr lang="en-US" sz="1800">
                <a:solidFill>
                  <a:schemeClr val="tx1"/>
                </a:solidFill>
                <a:ea typeface="ＭＳ Ｐゴシック" charset="0"/>
                <a:cs typeface="Gill Sans" charset="0"/>
              </a:rPr>
              <a:t>               m = 3 </a:t>
            </a:r>
          </a:p>
        </p:txBody>
      </p:sp>
      <p:sp>
        <p:nvSpPr>
          <p:cNvPr id="13320" name="Rectangle 8"/>
          <p:cNvSpPr>
            <a:spLocks/>
          </p:cNvSpPr>
          <p:nvPr/>
        </p:nvSpPr>
        <p:spPr bwMode="auto">
          <a:xfrm>
            <a:off x="4838110" y="2238015"/>
            <a:ext cx="2078628" cy="553998"/>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40639" bIns="0">
            <a:spAutoFit/>
          </a:bodyPr>
          <a:lstStyle/>
          <a:p>
            <a:pPr marL="39688"/>
            <a:r>
              <a:rPr lang="en-US" sz="1800">
                <a:solidFill>
                  <a:schemeClr val="tx1"/>
                </a:solidFill>
                <a:ea typeface="ＭＳ Ｐゴシック" charset="0"/>
                <a:cs typeface="Gill Sans" charset="0"/>
              </a:rPr>
              <a:t>Guide:      3 cm x 3 cm </a:t>
            </a:r>
          </a:p>
          <a:p>
            <a:pPr marL="39688"/>
            <a:r>
              <a:rPr lang="en-US" sz="1800">
                <a:solidFill>
                  <a:schemeClr val="tx1"/>
                </a:solidFill>
                <a:ea typeface="ＭＳ Ｐゴシック" charset="0"/>
                <a:cs typeface="Gill Sans" charset="0"/>
              </a:rPr>
              <a:t>               m=1</a:t>
            </a:r>
          </a:p>
        </p:txBody>
      </p:sp>
      <p:sp>
        <p:nvSpPr>
          <p:cNvPr id="13321" name="Rectangle 9"/>
          <p:cNvSpPr>
            <a:spLocks/>
          </p:cNvSpPr>
          <p:nvPr/>
        </p:nvSpPr>
        <p:spPr bwMode="auto">
          <a:xfrm>
            <a:off x="7453991" y="2238015"/>
            <a:ext cx="4467541" cy="553998"/>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40639" bIns="0">
            <a:spAutoFit/>
          </a:bodyPr>
          <a:lstStyle/>
          <a:p>
            <a:pPr marL="39688"/>
            <a:r>
              <a:rPr lang="en-US" sz="1800">
                <a:solidFill>
                  <a:schemeClr val="tx1"/>
                </a:solidFill>
                <a:ea typeface="ＭＳ Ｐゴシック" charset="0"/>
                <a:cs typeface="Gill Sans" charset="0"/>
              </a:rPr>
              <a:t>Collimation:     Up to 10 m </a:t>
            </a:r>
          </a:p>
          <a:p>
            <a:pPr marL="725488" lvl="1"/>
            <a:r>
              <a:rPr lang="en-US" sz="1800">
                <a:solidFill>
                  <a:schemeClr val="tx1"/>
                </a:solidFill>
                <a:ea typeface="ＭＳ Ｐゴシック" charset="0"/>
                <a:cs typeface="Gill Sans" charset="0"/>
              </a:rPr>
              <a:t>            A</a:t>
            </a:r>
            <a:r>
              <a:rPr lang="en-US" sz="1800" baseline="-6000">
                <a:solidFill>
                  <a:schemeClr val="tx1"/>
                </a:solidFill>
                <a:ea typeface="ＭＳ Ｐゴシック" charset="0"/>
                <a:cs typeface="Gill Sans" charset="0"/>
              </a:rPr>
              <a:t>1  = </a:t>
            </a:r>
            <a:r>
              <a:rPr lang="en-US" sz="1800">
                <a:solidFill>
                  <a:schemeClr val="tx1"/>
                </a:solidFill>
                <a:ea typeface="ＭＳ Ｐゴシック" charset="0"/>
                <a:cs typeface="Gill Sans" charset="0"/>
              </a:rPr>
              <a:t>20 mm, 10 mm, 8 mm, 4 mm</a:t>
            </a:r>
          </a:p>
        </p:txBody>
      </p:sp>
      <p:sp>
        <p:nvSpPr>
          <p:cNvPr id="13322" name="Rectangle 10"/>
          <p:cNvSpPr>
            <a:spLocks/>
          </p:cNvSpPr>
          <p:nvPr/>
        </p:nvSpPr>
        <p:spPr bwMode="auto">
          <a:xfrm>
            <a:off x="2742865" y="2238015"/>
            <a:ext cx="1917466" cy="660615"/>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lgn="ctr"/>
            <a:r>
              <a:rPr lang="en-US" sz="1800">
                <a:solidFill>
                  <a:schemeClr val="tx1"/>
                </a:solidFill>
                <a:ea typeface="ＭＳ Ｐゴシック" charset="0"/>
                <a:cs typeface="Gill Sans" charset="0"/>
              </a:rPr>
              <a:t>Variable Opening Choppers</a:t>
            </a:r>
          </a:p>
        </p:txBody>
      </p:sp>
      <p:sp>
        <p:nvSpPr>
          <p:cNvPr id="13323" name="Rectangle 11"/>
          <p:cNvSpPr>
            <a:spLocks/>
          </p:cNvSpPr>
          <p:nvPr/>
        </p:nvSpPr>
        <p:spPr bwMode="auto">
          <a:xfrm>
            <a:off x="10905688" y="5438210"/>
            <a:ext cx="2046731" cy="276999"/>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40639" bIns="0">
            <a:spAutoFit/>
          </a:bodyPr>
          <a:lstStyle/>
          <a:p>
            <a:pPr marL="39688"/>
            <a:r>
              <a:rPr lang="en-US" sz="1800">
                <a:solidFill>
                  <a:schemeClr val="tx1"/>
                </a:solidFill>
                <a:ea typeface="ＭＳ Ｐゴシック" charset="0"/>
                <a:cs typeface="Gill Sans" charset="0"/>
              </a:rPr>
              <a:t>SDD:      2m, 5m, 10m</a:t>
            </a:r>
          </a:p>
        </p:txBody>
      </p:sp>
      <p:sp>
        <p:nvSpPr>
          <p:cNvPr id="13324" name="Line 12"/>
          <p:cNvSpPr>
            <a:spLocks noChangeShapeType="1"/>
          </p:cNvSpPr>
          <p:nvPr/>
        </p:nvSpPr>
        <p:spPr bwMode="auto">
          <a:xfrm rot="10800000">
            <a:off x="1509529" y="3470316"/>
            <a:ext cx="673018" cy="2607524"/>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5" name="Line 13"/>
          <p:cNvSpPr>
            <a:spLocks noChangeShapeType="1"/>
          </p:cNvSpPr>
          <p:nvPr/>
        </p:nvSpPr>
        <p:spPr bwMode="auto">
          <a:xfrm rot="10800000" flipH="1">
            <a:off x="3379376" y="2985971"/>
            <a:ext cx="204762" cy="3036288"/>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6" name="Line 14"/>
          <p:cNvSpPr>
            <a:spLocks noChangeShapeType="1"/>
          </p:cNvSpPr>
          <p:nvPr/>
        </p:nvSpPr>
        <p:spPr bwMode="auto">
          <a:xfrm rot="10800000" flipH="1">
            <a:off x="5014301" y="2949446"/>
            <a:ext cx="839685" cy="3044229"/>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7" name="Line 15"/>
          <p:cNvSpPr>
            <a:spLocks noChangeShapeType="1"/>
          </p:cNvSpPr>
          <p:nvPr/>
        </p:nvSpPr>
        <p:spPr bwMode="auto">
          <a:xfrm rot="10800000" flipH="1">
            <a:off x="6007955" y="2949447"/>
            <a:ext cx="2880960" cy="3161742"/>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8" name="Line 16"/>
          <p:cNvSpPr>
            <a:spLocks noChangeShapeType="1"/>
          </p:cNvSpPr>
          <p:nvPr/>
        </p:nvSpPr>
        <p:spPr bwMode="auto">
          <a:xfrm rot="10800000" flipH="1">
            <a:off x="10015903" y="5090093"/>
            <a:ext cx="369843" cy="814653"/>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29" name="Rectangle 17"/>
          <p:cNvSpPr>
            <a:spLocks/>
          </p:cNvSpPr>
          <p:nvPr/>
        </p:nvSpPr>
        <p:spPr bwMode="auto">
          <a:xfrm>
            <a:off x="9714314" y="4612743"/>
            <a:ext cx="2539690" cy="393828"/>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r>
              <a:rPr lang="en-US" sz="1800">
                <a:solidFill>
                  <a:schemeClr val="tx1"/>
                </a:solidFill>
                <a:ea typeface="ＭＳ Ｐゴシック" charset="0"/>
                <a:cs typeface="Gill Sans" charset="0"/>
              </a:rPr>
              <a:t>SDD:      ~1 - 10 m</a:t>
            </a:r>
          </a:p>
        </p:txBody>
      </p:sp>
      <p:sp>
        <p:nvSpPr>
          <p:cNvPr id="13330" name="Line 18"/>
          <p:cNvSpPr>
            <a:spLocks noChangeShapeType="1"/>
          </p:cNvSpPr>
          <p:nvPr/>
        </p:nvSpPr>
        <p:spPr bwMode="auto">
          <a:xfrm rot="10800000">
            <a:off x="3720646" y="2992323"/>
            <a:ext cx="914288" cy="2899719"/>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31" name="Line 19"/>
          <p:cNvSpPr>
            <a:spLocks noChangeShapeType="1"/>
          </p:cNvSpPr>
          <p:nvPr/>
        </p:nvSpPr>
        <p:spPr bwMode="auto">
          <a:xfrm rot="10800000" flipH="1">
            <a:off x="10901619" y="5806289"/>
            <a:ext cx="1188893" cy="2455074"/>
          </a:xfrm>
          <a:prstGeom prst="line">
            <a:avLst/>
          </a:prstGeom>
          <a:noFill/>
          <a:ln w="254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332" name="Rectangle 20"/>
          <p:cNvSpPr>
            <a:spLocks/>
          </p:cNvSpPr>
          <p:nvPr/>
        </p:nvSpPr>
        <p:spPr bwMode="auto">
          <a:xfrm>
            <a:off x="8749232" y="3711694"/>
            <a:ext cx="3796837" cy="292195"/>
          </a:xfrm>
          <a:prstGeom prst="rect">
            <a:avLst/>
          </a:prstGeom>
          <a:noFill/>
          <a:ln w="127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r>
              <a:rPr lang="en-US" sz="1800">
                <a:solidFill>
                  <a:srgbClr val="4D4D4D"/>
                </a:solidFill>
                <a:ea typeface="ＭＳ Ｐゴシック" charset="0"/>
                <a:cs typeface="Gill Sans" charset="0"/>
              </a:rPr>
              <a:t>Optional Focussing Optics</a:t>
            </a:r>
          </a:p>
        </p:txBody>
      </p:sp>
      <p:sp>
        <p:nvSpPr>
          <p:cNvPr id="13333" name="Line 21"/>
          <p:cNvSpPr>
            <a:spLocks noChangeShapeType="1"/>
          </p:cNvSpPr>
          <p:nvPr/>
        </p:nvSpPr>
        <p:spPr bwMode="auto">
          <a:xfrm rot="10800000" flipH="1">
            <a:off x="7073037" y="4070586"/>
            <a:ext cx="2015879" cy="2142235"/>
          </a:xfrm>
          <a:prstGeom prst="line">
            <a:avLst/>
          </a:prstGeom>
          <a:noFill/>
          <a:ln w="25400" cap="flat">
            <a:solidFill>
              <a:srgbClr val="676767"/>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3164821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0"/>
          </p:nvPr>
        </p:nvSpPr>
        <p:spPr/>
        <p:txBody>
          <a:bodyPr/>
          <a:lstStyle/>
          <a:p>
            <a:fld id="{72709311-49EA-9A48-BB43-4C9A457B363C}" type="slidenum">
              <a:rPr lang="en-US"/>
              <a:pPr/>
              <a:t>13</a:t>
            </a:fld>
            <a:endParaRPr lang="en-US"/>
          </a:p>
        </p:txBody>
      </p:sp>
      <p:sp>
        <p:nvSpPr>
          <p:cNvPr id="14339" name="Rectangle 3"/>
          <p:cNvSpPr>
            <a:spLocks noGrp="1" noChangeArrowheads="1"/>
          </p:cNvSpPr>
          <p:nvPr>
            <p:ph type="title"/>
          </p:nvPr>
        </p:nvSpPr>
        <p:spPr>
          <a:xfrm>
            <a:off x="1828577" y="597094"/>
            <a:ext cx="9346059" cy="546278"/>
          </a:xfrm>
          <a:ln/>
        </p:spPr>
        <p:txBody>
          <a:bodyPr/>
          <a:lstStyle/>
          <a:p>
            <a:r>
              <a:rPr lang="en-US"/>
              <a:t>Bender Performance</a:t>
            </a:r>
          </a:p>
        </p:txBody>
      </p:sp>
      <p:sp>
        <p:nvSpPr>
          <p:cNvPr id="14341" name="Rectangle 5"/>
          <p:cNvSpPr>
            <a:spLocks/>
          </p:cNvSpPr>
          <p:nvPr/>
        </p:nvSpPr>
        <p:spPr bwMode="auto">
          <a:xfrm>
            <a:off x="5029583" y="3005099"/>
            <a:ext cx="14003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293688" indent="-254000">
              <a:buSzPct val="125000"/>
              <a:buFont typeface="Gill Sans" charset="0"/>
              <a:buChar char="•"/>
            </a:pPr>
            <a:r>
              <a:rPr lang="en-US" sz="1800">
                <a:solidFill>
                  <a:schemeClr val="tx1"/>
                </a:solidFill>
                <a:ea typeface="ＭＳ Ｐゴシック" charset="0"/>
                <a:cs typeface="Gill Sans" charset="0"/>
              </a:rPr>
              <a:t>78 m radius</a:t>
            </a:r>
          </a:p>
          <a:p>
            <a:pPr marL="293688" indent="-254000">
              <a:buSzPct val="125000"/>
              <a:buFont typeface="Gill Sans" charset="0"/>
              <a:buChar char="•"/>
            </a:pPr>
            <a:r>
              <a:rPr lang="en-US" sz="1800">
                <a:solidFill>
                  <a:schemeClr val="tx1"/>
                </a:solidFill>
                <a:ea typeface="ＭＳ Ｐゴシック" charset="0"/>
                <a:cs typeface="Gill Sans" charset="0"/>
              </a:rPr>
              <a:t>4 m length</a:t>
            </a:r>
          </a:p>
          <a:p>
            <a:pPr marL="293688" indent="-254000">
              <a:buSzPct val="125000"/>
              <a:buFont typeface="Gill Sans" charset="0"/>
              <a:buChar char="•"/>
            </a:pPr>
            <a:r>
              <a:rPr lang="en-US" sz="1800">
                <a:solidFill>
                  <a:schemeClr val="tx1"/>
                </a:solidFill>
                <a:ea typeface="ＭＳ Ｐゴシック" charset="0"/>
                <a:cs typeface="Gill Sans" charset="0"/>
              </a:rPr>
              <a:t>3 cm x 3 cm</a:t>
            </a:r>
          </a:p>
          <a:p>
            <a:pPr marL="293688" indent="-254000">
              <a:buSzPct val="125000"/>
              <a:buFont typeface="Gill Sans" charset="0"/>
              <a:buChar char="•"/>
            </a:pPr>
            <a:r>
              <a:rPr lang="en-US" sz="1800">
                <a:solidFill>
                  <a:schemeClr val="tx1"/>
                </a:solidFill>
                <a:ea typeface="ＭＳ Ｐゴシック" charset="0"/>
                <a:cs typeface="Gill Sans" charset="0"/>
              </a:rPr>
              <a:t>4 channels</a:t>
            </a:r>
          </a:p>
          <a:p>
            <a:pPr marL="293688" indent="-254000">
              <a:buSzPct val="125000"/>
              <a:buFont typeface="Gill Sans" charset="0"/>
              <a:buChar char="•"/>
            </a:pPr>
            <a:r>
              <a:rPr lang="en-US" sz="1800">
                <a:solidFill>
                  <a:schemeClr val="tx1"/>
                </a:solidFill>
                <a:ea typeface="ＭＳ Ｐゴシック" charset="0"/>
                <a:cs typeface="Gill Sans" charset="0"/>
              </a:rPr>
              <a:t>m = 4</a:t>
            </a:r>
          </a:p>
        </p:txBody>
      </p:sp>
      <p:pic>
        <p:nvPicPr>
          <p:cNvPr id="1434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43" y="2160273"/>
            <a:ext cx="4449220" cy="393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grpSp>
        <p:nvGrpSpPr>
          <p:cNvPr id="2" name="Group 1"/>
          <p:cNvGrpSpPr/>
          <p:nvPr/>
        </p:nvGrpSpPr>
        <p:grpSpPr>
          <a:xfrm>
            <a:off x="304763" y="5286172"/>
            <a:ext cx="8992091" cy="4382926"/>
            <a:chOff x="304763" y="4827571"/>
            <a:chExt cx="8992091" cy="4382926"/>
          </a:xfrm>
        </p:grpSpPr>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63" y="4827571"/>
              <a:ext cx="8992091" cy="43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4342" name="Rectangle 6"/>
            <p:cNvSpPr>
              <a:spLocks/>
            </p:cNvSpPr>
            <p:nvPr/>
          </p:nvSpPr>
          <p:spPr bwMode="auto">
            <a:xfrm>
              <a:off x="1892069" y="8613403"/>
              <a:ext cx="49323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ea typeface="ＭＳ Ｐゴシック" charset="0"/>
                  <a:cs typeface="Gill Sans" charset="0"/>
                </a:rPr>
                <a:t>Bender</a:t>
              </a:r>
            </a:p>
          </p:txBody>
        </p:sp>
        <p:sp>
          <p:nvSpPr>
            <p:cNvPr id="14343" name="Rectangle 7"/>
            <p:cNvSpPr>
              <a:spLocks/>
            </p:cNvSpPr>
            <p:nvPr/>
          </p:nvSpPr>
          <p:spPr bwMode="auto">
            <a:xfrm>
              <a:off x="4533347" y="8969119"/>
              <a:ext cx="41293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ea typeface="ＭＳ Ｐゴシック" charset="0"/>
                  <a:cs typeface="Gill Sans" charset="0"/>
                </a:rPr>
                <a:t>Guide</a:t>
              </a:r>
            </a:p>
          </p:txBody>
        </p:sp>
        <p:sp>
          <p:nvSpPr>
            <p:cNvPr id="14344" name="Rectangle 8"/>
            <p:cNvSpPr>
              <a:spLocks/>
            </p:cNvSpPr>
            <p:nvPr/>
          </p:nvSpPr>
          <p:spPr bwMode="auto">
            <a:xfrm>
              <a:off x="6057161" y="8613403"/>
              <a:ext cx="7545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ea typeface="ＭＳ Ｐゴシック" charset="0"/>
                  <a:cs typeface="Gill Sans" charset="0"/>
                </a:rPr>
                <a:t>Collimation</a:t>
              </a:r>
            </a:p>
          </p:txBody>
        </p:sp>
        <p:sp>
          <p:nvSpPr>
            <p:cNvPr id="14346" name="Rectangle 10"/>
            <p:cNvSpPr>
              <a:spLocks/>
            </p:cNvSpPr>
            <p:nvPr/>
          </p:nvSpPr>
          <p:spPr bwMode="auto">
            <a:xfrm>
              <a:off x="2895247" y="8613403"/>
              <a:ext cx="6950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ea typeface="ＭＳ Ｐゴシック" charset="0"/>
                  <a:cs typeface="Gill Sans" charset="0"/>
                </a:rPr>
                <a:t>Chopper 1</a:t>
              </a:r>
            </a:p>
          </p:txBody>
        </p:sp>
        <p:sp>
          <p:nvSpPr>
            <p:cNvPr id="14347" name="Rectangle 11"/>
            <p:cNvSpPr>
              <a:spLocks/>
            </p:cNvSpPr>
            <p:nvPr/>
          </p:nvSpPr>
          <p:spPr bwMode="auto">
            <a:xfrm>
              <a:off x="4469855" y="8613403"/>
              <a:ext cx="6950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ea typeface="ＭＳ Ｐゴシック" charset="0"/>
                  <a:cs typeface="Gill Sans" charset="0"/>
                </a:rPr>
                <a:t>Chopper 2</a:t>
              </a:r>
            </a:p>
          </p:txBody>
        </p:sp>
      </p:grpSp>
      <p:pic>
        <p:nvPicPr>
          <p:cNvPr id="143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4207" y="2500570"/>
            <a:ext cx="5779382" cy="415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4349" name="Rectangle 13"/>
          <p:cNvSpPr>
            <a:spLocks/>
          </p:cNvSpPr>
          <p:nvPr/>
        </p:nvSpPr>
        <p:spPr bwMode="auto">
          <a:xfrm>
            <a:off x="7200520" y="6837967"/>
            <a:ext cx="5638112" cy="4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400">
                <a:solidFill>
                  <a:schemeClr val="tx1"/>
                </a:solidFill>
                <a:ea typeface="ＭＳ Ｐゴシック" charset="0"/>
                <a:cs typeface="Gill Sans" charset="0"/>
              </a:rPr>
              <a:t>Avoid line of sight before start of collimation</a:t>
            </a:r>
          </a:p>
        </p:txBody>
      </p:sp>
    </p:spTree>
    <p:extLst>
      <p:ext uri="{BB962C8B-B14F-4D97-AF65-F5344CB8AC3E}">
        <p14:creationId xmlns:p14="http://schemas.microsoft.com/office/powerpoint/2010/main" val="49327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D7D8E3F3-17EE-A84D-B6AE-0377B0C929E4}" type="slidenum">
              <a:rPr lang="en-US"/>
              <a:pPr/>
              <a:t>14</a:t>
            </a:fld>
            <a:endParaRPr lang="en-US"/>
          </a:p>
        </p:txBody>
      </p:sp>
      <p:sp>
        <p:nvSpPr>
          <p:cNvPr id="15363" name="Rectangle 3"/>
          <p:cNvSpPr>
            <a:spLocks noGrp="1" noChangeArrowheads="1"/>
          </p:cNvSpPr>
          <p:nvPr>
            <p:ph type="title"/>
          </p:nvPr>
        </p:nvSpPr>
        <p:spPr>
          <a:xfrm>
            <a:off x="1828577" y="597094"/>
            <a:ext cx="9346059" cy="546278"/>
          </a:xfrm>
          <a:ln/>
        </p:spPr>
        <p:txBody>
          <a:bodyPr/>
          <a:lstStyle/>
          <a:p>
            <a:r>
              <a:rPr lang="en-US"/>
              <a:t>Wavelength Selection</a:t>
            </a:r>
          </a:p>
        </p:txBody>
      </p:sp>
      <p:sp>
        <p:nvSpPr>
          <p:cNvPr id="15364" name="Rectangle 4"/>
          <p:cNvSpPr>
            <a:spLocks/>
          </p:cNvSpPr>
          <p:nvPr/>
        </p:nvSpPr>
        <p:spPr bwMode="auto">
          <a:xfrm>
            <a:off x="2857152" y="2064828"/>
            <a:ext cx="7290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400">
                <a:solidFill>
                  <a:schemeClr val="tx1"/>
                </a:solidFill>
                <a:ea typeface="ＭＳ Ｐゴシック" charset="0"/>
                <a:cs typeface="Gill Sans" charset="0"/>
              </a:rPr>
              <a:t>Variable opening double disc choppers at 6.5 m and 9.8 m</a:t>
            </a:r>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384" y="2434099"/>
            <a:ext cx="4723823" cy="362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5366" name="Rectangle 6"/>
          <p:cNvSpPr>
            <a:spLocks/>
          </p:cNvSpPr>
          <p:nvPr/>
        </p:nvSpPr>
        <p:spPr bwMode="auto">
          <a:xfrm>
            <a:off x="6326458" y="4006236"/>
            <a:ext cx="9280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ea typeface="ＭＳ Ｐゴシック" charset="0"/>
                <a:cs typeface="Gill Sans" charset="0"/>
              </a:rPr>
              <a:t>14 Hz</a:t>
            </a:r>
          </a:p>
          <a:p>
            <a:pPr marL="39688" algn="ctr"/>
            <a:endParaRPr lang="en-US" sz="1800">
              <a:solidFill>
                <a:schemeClr val="tx1"/>
              </a:solidFill>
              <a:ea typeface="ＭＳ Ｐゴシック" charset="0"/>
              <a:cs typeface="Gill Sans" charset="0"/>
            </a:endParaRPr>
          </a:p>
          <a:p>
            <a:pPr marL="39688" algn="ctr"/>
            <a:r>
              <a:rPr lang="en-US" sz="1800">
                <a:solidFill>
                  <a:schemeClr val="tx1"/>
                </a:solidFill>
                <a:ea typeface="ＭＳ Ｐゴシック" charset="0"/>
                <a:cs typeface="Gill Sans" charset="0"/>
              </a:rPr>
              <a:t>3 - 10.5 Å</a:t>
            </a:r>
          </a:p>
        </p:txBody>
      </p:sp>
      <p:sp>
        <p:nvSpPr>
          <p:cNvPr id="15367" name="Rectangle 7"/>
          <p:cNvSpPr>
            <a:spLocks/>
          </p:cNvSpPr>
          <p:nvPr/>
        </p:nvSpPr>
        <p:spPr bwMode="auto">
          <a:xfrm>
            <a:off x="10147769" y="7615004"/>
            <a:ext cx="7528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r>
              <a:rPr lang="en-US" sz="1800">
                <a:solidFill>
                  <a:schemeClr val="tx1"/>
                </a:solidFill>
                <a:ea typeface="ＭＳ Ｐゴシック" charset="0"/>
                <a:cs typeface="Gill Sans" charset="0"/>
              </a:rPr>
              <a:t>7 Hz</a:t>
            </a:r>
          </a:p>
          <a:p>
            <a:pPr marL="39688" algn="ctr"/>
            <a:endParaRPr lang="en-US" sz="1800">
              <a:solidFill>
                <a:schemeClr val="tx1"/>
              </a:solidFill>
              <a:ea typeface="ＭＳ Ｐゴシック" charset="0"/>
              <a:cs typeface="Gill Sans" charset="0"/>
            </a:endParaRPr>
          </a:p>
          <a:p>
            <a:pPr marL="39688" algn="ctr"/>
            <a:r>
              <a:rPr lang="en-US" sz="1800">
                <a:solidFill>
                  <a:schemeClr val="tx1"/>
                </a:solidFill>
                <a:ea typeface="ＭＳ Ｐゴシック" charset="0"/>
                <a:cs typeface="Gill Sans" charset="0"/>
              </a:rPr>
              <a:t>3 - 20 Å</a:t>
            </a:r>
          </a:p>
        </p:txBody>
      </p:sp>
      <p:pic>
        <p:nvPicPr>
          <p:cNvPr id="153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5740" y="2877929"/>
            <a:ext cx="4617473" cy="331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pic>
        <p:nvPicPr>
          <p:cNvPr id="153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384" y="6102749"/>
            <a:ext cx="8317485" cy="365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Tree>
    <p:extLst>
      <p:ext uri="{BB962C8B-B14F-4D97-AF65-F5344CB8AC3E}">
        <p14:creationId xmlns:p14="http://schemas.microsoft.com/office/powerpoint/2010/main" val="391006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BDF8224C-D8C5-F54E-B42C-B5A48A152EF2}" type="slidenum">
              <a:rPr lang="en-US"/>
              <a:pPr/>
              <a:t>15</a:t>
            </a:fld>
            <a:endParaRPr lang="en-US"/>
          </a:p>
        </p:txBody>
      </p:sp>
      <p:sp>
        <p:nvSpPr>
          <p:cNvPr id="16387" name="Rectangle 3"/>
          <p:cNvSpPr>
            <a:spLocks noGrp="1" noChangeArrowheads="1"/>
          </p:cNvSpPr>
          <p:nvPr>
            <p:ph type="title"/>
          </p:nvPr>
        </p:nvSpPr>
        <p:spPr>
          <a:xfrm>
            <a:off x="2146038" y="647911"/>
            <a:ext cx="8711137" cy="546278"/>
          </a:xfrm>
          <a:ln/>
        </p:spPr>
        <p:txBody>
          <a:bodyPr/>
          <a:lstStyle/>
          <a:p>
            <a:r>
              <a:rPr lang="en-US"/>
              <a:t>Sample Position</a:t>
            </a:r>
          </a:p>
        </p:txBody>
      </p:sp>
      <p:sp>
        <p:nvSpPr>
          <p:cNvPr id="16388" name="Rectangle 4"/>
          <p:cNvSpPr>
            <a:spLocks/>
          </p:cNvSpPr>
          <p:nvPr/>
        </p:nvSpPr>
        <p:spPr bwMode="auto">
          <a:xfrm>
            <a:off x="1549211" y="2451898"/>
            <a:ext cx="9904791" cy="500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3000">
                <a:solidFill>
                  <a:schemeClr val="tx1"/>
                </a:solidFill>
                <a:ea typeface="ＭＳ Ｐゴシック" charset="0"/>
                <a:cs typeface="Gill Sans" charset="0"/>
              </a:rPr>
              <a:t>A </a:t>
            </a:r>
            <a:r>
              <a:rPr lang="en-US" sz="3000" b="1">
                <a:solidFill>
                  <a:schemeClr val="tx1"/>
                </a:solidFill>
                <a:ea typeface="ＭＳ Ｐゴシック" charset="0"/>
                <a:cs typeface="Gill Sans" charset="0"/>
              </a:rPr>
              <a:t>flexible</a:t>
            </a:r>
            <a:r>
              <a:rPr lang="en-US" sz="3000">
                <a:solidFill>
                  <a:schemeClr val="tx1"/>
                </a:solidFill>
                <a:ea typeface="ＭＳ Ｐゴシック" charset="0"/>
                <a:cs typeface="Gill Sans" charset="0"/>
              </a:rPr>
              <a:t> space with </a:t>
            </a:r>
            <a:r>
              <a:rPr lang="en-US" sz="3000" b="1">
                <a:solidFill>
                  <a:schemeClr val="tx1"/>
                </a:solidFill>
                <a:ea typeface="ＭＳ Ｐゴシック" charset="0"/>
                <a:cs typeface="Gill Sans" charset="0"/>
              </a:rPr>
              <a:t>2.5 m</a:t>
            </a:r>
            <a:r>
              <a:rPr lang="en-US" sz="3000">
                <a:solidFill>
                  <a:schemeClr val="tx1"/>
                </a:solidFill>
                <a:ea typeface="ＭＳ Ｐゴシック" charset="0"/>
                <a:cs typeface="Gill Sans" charset="0"/>
              </a:rPr>
              <a:t> along the beam and </a:t>
            </a:r>
            <a:r>
              <a:rPr lang="en-US" sz="3000" b="1">
                <a:solidFill>
                  <a:schemeClr val="tx1"/>
                </a:solidFill>
                <a:ea typeface="ＭＳ Ｐゴシック" charset="0"/>
                <a:cs typeface="Gill Sans" charset="0"/>
              </a:rPr>
              <a:t>3 m</a:t>
            </a:r>
            <a:r>
              <a:rPr lang="en-US" sz="3000">
                <a:solidFill>
                  <a:schemeClr val="tx1"/>
                </a:solidFill>
                <a:ea typeface="ＭＳ Ｐゴシック" charset="0"/>
                <a:cs typeface="Gill Sans" charset="0"/>
              </a:rPr>
              <a:t> perpendicular to the beam</a:t>
            </a:r>
          </a:p>
          <a:p>
            <a:pPr marL="39688" algn="ctr"/>
            <a:endParaRPr lang="en-US" sz="3000">
              <a:solidFill>
                <a:schemeClr val="tx1"/>
              </a:solidFill>
              <a:ea typeface="ＭＳ Ｐゴシック" charset="0"/>
              <a:cs typeface="Gill Sans" charset="0"/>
            </a:endParaRPr>
          </a:p>
          <a:p>
            <a:pPr marL="39688" algn="ctr"/>
            <a:r>
              <a:rPr lang="en-US" sz="3000">
                <a:solidFill>
                  <a:schemeClr val="tx1"/>
                </a:solidFill>
                <a:ea typeface="ＭＳ Ｐゴシック" charset="0"/>
                <a:cs typeface="Gill Sans" charset="0"/>
              </a:rPr>
              <a:t>A system of sample environment pallets that can be quickly interchanged allowing offline setup of equipment</a:t>
            </a:r>
          </a:p>
          <a:p>
            <a:pPr marL="39688" algn="ctr"/>
            <a:endParaRPr lang="en-US" sz="3000">
              <a:solidFill>
                <a:schemeClr val="tx1"/>
              </a:solidFill>
              <a:ea typeface="ＭＳ Ｐゴシック" charset="0"/>
              <a:cs typeface="Gill Sans" charset="0"/>
            </a:endParaRPr>
          </a:p>
          <a:p>
            <a:pPr marL="39688" algn="ctr"/>
            <a:r>
              <a:rPr lang="en-US" sz="3000">
                <a:solidFill>
                  <a:schemeClr val="tx1"/>
                </a:solidFill>
                <a:ea typeface="ＭＳ Ｐゴシック" charset="0"/>
                <a:cs typeface="Gill Sans" charset="0"/>
              </a:rPr>
              <a:t>Space for magnets, rheometers and shear cells, pressure cells, sample changers, auto-sampling robots, flow-through cells ... whatever the user can think of!</a:t>
            </a:r>
          </a:p>
          <a:p>
            <a:pPr marL="39688" algn="ctr"/>
            <a:endParaRPr lang="en-US" sz="3000">
              <a:solidFill>
                <a:schemeClr val="tx1"/>
              </a:solidFill>
              <a:ea typeface="ＭＳ Ｐゴシック" charset="0"/>
              <a:cs typeface="Gill Sans" charset="0"/>
            </a:endParaRPr>
          </a:p>
          <a:p>
            <a:pPr marL="39688" algn="ctr"/>
            <a:r>
              <a:rPr lang="en-US" sz="3000">
                <a:solidFill>
                  <a:schemeClr val="tx1"/>
                </a:solidFill>
                <a:ea typeface="ＭＳ Ｐゴシック" charset="0"/>
                <a:cs typeface="Gill Sans" charset="0"/>
              </a:rPr>
              <a:t>Space for complementary measurement techniques</a:t>
            </a:r>
          </a:p>
        </p:txBody>
      </p:sp>
    </p:spTree>
    <p:extLst>
      <p:ext uri="{BB962C8B-B14F-4D97-AF65-F5344CB8AC3E}">
        <p14:creationId xmlns:p14="http://schemas.microsoft.com/office/powerpoint/2010/main" val="3781206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6E4C83C3-936E-C94B-B953-BE9BA8C59508}" type="slidenum">
              <a:rPr lang="en-US"/>
              <a:pPr/>
              <a:t>16</a:t>
            </a:fld>
            <a:endParaRPr lang="en-US"/>
          </a:p>
        </p:txBody>
      </p:sp>
      <p:sp>
        <p:nvSpPr>
          <p:cNvPr id="18435" name="Rectangle 3"/>
          <p:cNvSpPr>
            <a:spLocks noGrp="1" noChangeArrowheads="1"/>
          </p:cNvSpPr>
          <p:nvPr>
            <p:ph type="title"/>
          </p:nvPr>
        </p:nvSpPr>
        <p:spPr>
          <a:xfrm>
            <a:off x="1828577" y="622502"/>
            <a:ext cx="9346059" cy="546278"/>
          </a:xfrm>
          <a:ln/>
        </p:spPr>
        <p:txBody>
          <a:bodyPr/>
          <a:lstStyle/>
          <a:p>
            <a:r>
              <a:rPr lang="ja-JP" altLang="en-US">
                <a:latin typeface="Arial"/>
              </a:rPr>
              <a:t>“</a:t>
            </a:r>
            <a:r>
              <a:rPr lang="en-US"/>
              <a:t>Lined Tube</a:t>
            </a:r>
            <a:r>
              <a:rPr lang="ja-JP" altLang="en-US">
                <a:latin typeface="Arial"/>
              </a:rPr>
              <a:t>”</a:t>
            </a:r>
            <a:r>
              <a:rPr lang="en-US"/>
              <a:t> Detectors</a:t>
            </a: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251" y="6385747"/>
            <a:ext cx="7231767" cy="293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304" y="2223224"/>
            <a:ext cx="4700014" cy="405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l="2118" b="23970"/>
          <a:stretch>
            <a:fillRect/>
          </a:stretch>
        </p:blipFill>
        <p:spPr bwMode="auto">
          <a:xfrm>
            <a:off x="1561909" y="6563605"/>
            <a:ext cx="2933342" cy="257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8439" name="Rectangle 7"/>
          <p:cNvSpPr>
            <a:spLocks/>
          </p:cNvSpPr>
          <p:nvPr/>
        </p:nvSpPr>
        <p:spPr bwMode="auto">
          <a:xfrm>
            <a:off x="10215904" y="2947360"/>
            <a:ext cx="2666675" cy="259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2400">
                <a:solidFill>
                  <a:schemeClr val="tx1"/>
                </a:solidFill>
                <a:ea typeface="ＭＳ Ｐゴシック" charset="0"/>
                <a:cs typeface="Gill Sans" charset="0"/>
              </a:rPr>
              <a:t>Q range of 1m diameter high angle detector</a:t>
            </a:r>
          </a:p>
          <a:p>
            <a:pPr marL="39688" algn="ctr"/>
            <a:endParaRPr lang="en-US" sz="2400">
              <a:solidFill>
                <a:schemeClr val="tx1"/>
              </a:solidFill>
              <a:ea typeface="ＭＳ Ｐゴシック" charset="0"/>
              <a:cs typeface="Gill Sans" charset="0"/>
            </a:endParaRPr>
          </a:p>
          <a:p>
            <a:pPr marL="39688" algn="ctr"/>
            <a:r>
              <a:rPr lang="en-US" sz="2400">
                <a:solidFill>
                  <a:schemeClr val="tx1"/>
                </a:solidFill>
                <a:ea typeface="ＭＳ Ｐゴシック" charset="0"/>
                <a:cs typeface="Gill Sans" charset="0"/>
              </a:rPr>
              <a:t>0.03 Å</a:t>
            </a:r>
            <a:r>
              <a:rPr lang="en-US" sz="2400" baseline="32000">
                <a:solidFill>
                  <a:schemeClr val="tx1"/>
                </a:solidFill>
                <a:ea typeface="ＭＳ Ｐゴシック" charset="0"/>
                <a:cs typeface="Gill Sans" charset="0"/>
              </a:rPr>
              <a:t>-1  </a:t>
            </a:r>
            <a:r>
              <a:rPr lang="en-US" sz="2400">
                <a:solidFill>
                  <a:schemeClr val="tx1"/>
                </a:solidFill>
                <a:ea typeface="ＭＳ Ｐゴシック" charset="0"/>
                <a:cs typeface="Gill Sans" charset="0"/>
              </a:rPr>
              <a:t>&lt;  1.0 Å</a:t>
            </a:r>
            <a:r>
              <a:rPr lang="en-US" sz="2400" baseline="32000">
                <a:solidFill>
                  <a:schemeClr val="tx1"/>
                </a:solidFill>
                <a:ea typeface="ＭＳ Ｐゴシック" charset="0"/>
                <a:cs typeface="Gill Sans" charset="0"/>
              </a:rPr>
              <a:t>-1</a:t>
            </a:r>
          </a:p>
          <a:p>
            <a:pPr marL="39688" algn="ctr"/>
            <a:endParaRPr lang="en-US" sz="2400" baseline="32000">
              <a:solidFill>
                <a:schemeClr val="tx1"/>
              </a:solidFill>
              <a:ea typeface="ＭＳ Ｐゴシック" charset="0"/>
              <a:cs typeface="Gill Sans" charset="0"/>
            </a:endParaRPr>
          </a:p>
          <a:p>
            <a:pPr marL="39688" algn="ctr"/>
            <a:r>
              <a:rPr lang="en-US" sz="2400" baseline="32000">
                <a:solidFill>
                  <a:schemeClr val="tx1"/>
                </a:solidFill>
                <a:ea typeface="ＭＳ Ｐゴシック" charset="0"/>
                <a:cs typeface="Gill Sans" charset="0"/>
              </a:rPr>
              <a:t>using 3Å - 10.5 Å neutrons</a:t>
            </a:r>
          </a:p>
        </p:txBody>
      </p:sp>
      <p:pic>
        <p:nvPicPr>
          <p:cNvPr id="184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173072" y="1888412"/>
            <a:ext cx="3379300" cy="47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8441" name="Rectangle 9"/>
          <p:cNvSpPr>
            <a:spLocks/>
          </p:cNvSpPr>
          <p:nvPr/>
        </p:nvSpPr>
        <p:spPr bwMode="auto">
          <a:xfrm>
            <a:off x="6895258" y="3302837"/>
            <a:ext cx="6473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Gill Sans" charset="0"/>
              </a:rPr>
              <a:t>12 Å</a:t>
            </a:r>
          </a:p>
        </p:txBody>
      </p:sp>
      <p:sp>
        <p:nvSpPr>
          <p:cNvPr id="18442" name="Rectangle 10"/>
          <p:cNvSpPr>
            <a:spLocks/>
          </p:cNvSpPr>
          <p:nvPr/>
        </p:nvSpPr>
        <p:spPr bwMode="auto">
          <a:xfrm>
            <a:off x="7034942" y="4865859"/>
            <a:ext cx="4783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Gill Sans" charset="0"/>
              </a:rPr>
              <a:t>2 Å</a:t>
            </a:r>
          </a:p>
        </p:txBody>
      </p:sp>
    </p:spTree>
    <p:extLst>
      <p:ext uri="{BB962C8B-B14F-4D97-AF65-F5344CB8AC3E}">
        <p14:creationId xmlns:p14="http://schemas.microsoft.com/office/powerpoint/2010/main" val="2474625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D60A9334-4C40-8545-A798-15E52BB30539}" type="slidenum">
              <a:rPr lang="en-US"/>
              <a:pPr/>
              <a:t>17</a:t>
            </a:fld>
            <a:endParaRPr lang="en-US"/>
          </a:p>
        </p:txBody>
      </p:sp>
      <p:sp>
        <p:nvSpPr>
          <p:cNvPr id="19459" name="Rectangle 3"/>
          <p:cNvSpPr>
            <a:spLocks noGrp="1" noChangeArrowheads="1"/>
          </p:cNvSpPr>
          <p:nvPr>
            <p:ph type="title"/>
          </p:nvPr>
        </p:nvSpPr>
        <p:spPr>
          <a:xfrm>
            <a:off x="1828577" y="597094"/>
            <a:ext cx="9346059" cy="546278"/>
          </a:xfrm>
          <a:ln/>
        </p:spPr>
        <p:txBody>
          <a:bodyPr/>
          <a:lstStyle/>
          <a:p>
            <a:r>
              <a:rPr lang="ja-JP" altLang="en-US">
                <a:latin typeface="Arial"/>
              </a:rPr>
              <a:t>“</a:t>
            </a:r>
            <a:r>
              <a:rPr lang="en-US"/>
              <a:t>Window Frame</a:t>
            </a:r>
            <a:r>
              <a:rPr lang="ja-JP" altLang="en-US">
                <a:latin typeface="Arial"/>
              </a:rPr>
              <a:t>”</a:t>
            </a:r>
            <a:r>
              <a:rPr lang="en-US"/>
              <a:t> Detectors</a:t>
            </a: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5910" y="2124636"/>
            <a:ext cx="9142540" cy="415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9461" name="Rectangle 5"/>
          <p:cNvSpPr>
            <a:spLocks/>
          </p:cNvSpPr>
          <p:nvPr/>
        </p:nvSpPr>
        <p:spPr bwMode="auto">
          <a:xfrm>
            <a:off x="1117462" y="2700811"/>
            <a:ext cx="44280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Gill Sans" charset="0"/>
              </a:rPr>
              <a:t>Front:     3 m x 3 m with 1 m x 1m hole</a:t>
            </a:r>
          </a:p>
          <a:p>
            <a:pPr marL="39688"/>
            <a:r>
              <a:rPr lang="en-US" sz="1800">
                <a:solidFill>
                  <a:schemeClr val="tx1"/>
                </a:solidFill>
                <a:ea typeface="ＭＳ Ｐゴシック" charset="0"/>
                <a:cs typeface="Gill Sans" charset="0"/>
              </a:rPr>
              <a:t>Middle:   2.4 m x 2.4 m with 0.5 m x 0.5 m hole</a:t>
            </a:r>
          </a:p>
          <a:p>
            <a:pPr marL="39688"/>
            <a:r>
              <a:rPr lang="en-US" sz="1800">
                <a:solidFill>
                  <a:schemeClr val="tx1"/>
                </a:solidFill>
                <a:ea typeface="ＭＳ Ｐゴシック" charset="0"/>
                <a:cs typeface="Gill Sans" charset="0"/>
              </a:rPr>
              <a:t>Back:      0.5 m x 0.5 m</a:t>
            </a:r>
          </a:p>
        </p:txBody>
      </p:sp>
      <p:pic>
        <p:nvPicPr>
          <p:cNvPr id="194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82593" y="4867096"/>
            <a:ext cx="3803301" cy="529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pic>
        <p:nvPicPr>
          <p:cNvPr id="194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2717" y="6843683"/>
            <a:ext cx="6285733" cy="219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19464" name="Rectangle 8"/>
          <p:cNvSpPr>
            <a:spLocks/>
          </p:cNvSpPr>
          <p:nvPr/>
        </p:nvSpPr>
        <p:spPr bwMode="auto">
          <a:xfrm>
            <a:off x="7541399" y="9068494"/>
            <a:ext cx="3904574" cy="246221"/>
          </a:xfrm>
          <a:prstGeom prst="rect">
            <a:avLst/>
          </a:prstGeom>
          <a:noFill/>
          <a:ln>
            <a:noFill/>
          </a:ln>
          <a:extLst/>
        </p:spPr>
        <p:txBody>
          <a:bodyPr wrap="none" lIns="0" tIns="0" rIns="40639" bIns="0">
            <a:spAutoFit/>
          </a:bodyPr>
          <a:lstStyle/>
          <a:p>
            <a:pPr marL="39688"/>
            <a:r>
              <a:rPr lang="en-US" sz="1600">
                <a:solidFill>
                  <a:schemeClr val="tx1"/>
                </a:solidFill>
                <a:ea typeface="ＭＳ Ｐゴシック" charset="0"/>
                <a:cs typeface="Gill Sans" charset="0"/>
              </a:rPr>
              <a:t>Accessible Q ranges with 3 Å - 10.5 Å neutrons</a:t>
            </a:r>
          </a:p>
        </p:txBody>
      </p:sp>
    </p:spTree>
    <p:extLst>
      <p:ext uri="{BB962C8B-B14F-4D97-AF65-F5344CB8AC3E}">
        <p14:creationId xmlns:p14="http://schemas.microsoft.com/office/powerpoint/2010/main" val="183159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62C4981B-B288-7541-969F-9DA9C32593B6}" type="slidenum">
              <a:rPr lang="en-US"/>
              <a:pPr/>
              <a:t>18</a:t>
            </a:fld>
            <a:endParaRPr lang="en-US"/>
          </a:p>
        </p:txBody>
      </p:sp>
      <p:sp>
        <p:nvSpPr>
          <p:cNvPr id="20483" name="Rectangle 3"/>
          <p:cNvSpPr>
            <a:spLocks noGrp="1" noChangeArrowheads="1"/>
          </p:cNvSpPr>
          <p:nvPr>
            <p:ph type="title"/>
          </p:nvPr>
        </p:nvSpPr>
        <p:spPr>
          <a:xfrm>
            <a:off x="2565087" y="597094"/>
            <a:ext cx="7860341" cy="546278"/>
          </a:xfrm>
          <a:ln/>
        </p:spPr>
        <p:txBody>
          <a:bodyPr/>
          <a:lstStyle/>
          <a:p>
            <a:r>
              <a:rPr lang="en-US"/>
              <a:t>Performance</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15" y="2318132"/>
            <a:ext cx="5789613" cy="375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01" y="2318133"/>
            <a:ext cx="5789610" cy="375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pic>
        <p:nvPicPr>
          <p:cNvPr id="204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4244" y="6069763"/>
            <a:ext cx="5690814" cy="368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20487" name="Rectangle 7"/>
          <p:cNvSpPr>
            <a:spLocks/>
          </p:cNvSpPr>
          <p:nvPr/>
        </p:nvSpPr>
        <p:spPr bwMode="auto">
          <a:xfrm>
            <a:off x="3465091" y="2041133"/>
            <a:ext cx="62222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ea typeface="ＭＳ Ｐゴシック" charset="0"/>
                <a:cs typeface="Gill Sans" charset="0"/>
              </a:rPr>
              <a:t>Scattering from 1mm H</a:t>
            </a:r>
            <a:r>
              <a:rPr lang="en-US" sz="1800" baseline="-6000">
                <a:solidFill>
                  <a:schemeClr val="tx1"/>
                </a:solidFill>
                <a:ea typeface="ＭＳ Ｐゴシック" charset="0"/>
                <a:cs typeface="Gill Sans" charset="0"/>
              </a:rPr>
              <a:t>2</a:t>
            </a:r>
            <a:r>
              <a:rPr lang="en-US" sz="1800">
                <a:solidFill>
                  <a:schemeClr val="tx1"/>
                </a:solidFill>
                <a:ea typeface="ＭＳ Ｐゴシック" charset="0"/>
                <a:cs typeface="Gill Sans" charset="0"/>
              </a:rPr>
              <a:t>O using </a:t>
            </a:r>
            <a:r>
              <a:rPr lang="ja-JP" altLang="en-US" sz="1800">
                <a:solidFill>
                  <a:schemeClr val="tx1"/>
                </a:solidFill>
                <a:latin typeface="Arial"/>
                <a:ea typeface="ＭＳ Ｐゴシック" charset="0"/>
                <a:cs typeface="Gill Sans" charset="0"/>
              </a:rPr>
              <a:t>“</a:t>
            </a:r>
            <a:r>
              <a:rPr lang="en-US" sz="1800">
                <a:solidFill>
                  <a:schemeClr val="tx1"/>
                </a:solidFill>
                <a:ea typeface="ＭＳ Ｐゴシック" charset="0"/>
                <a:cs typeface="Gill Sans" charset="0"/>
              </a:rPr>
              <a:t>Window Frame</a:t>
            </a:r>
            <a:r>
              <a:rPr lang="ja-JP" altLang="en-US" sz="1800">
                <a:solidFill>
                  <a:schemeClr val="tx1"/>
                </a:solidFill>
                <a:latin typeface="Arial"/>
                <a:ea typeface="ＭＳ Ｐゴシック" charset="0"/>
                <a:cs typeface="Gill Sans" charset="0"/>
              </a:rPr>
              <a:t>”</a:t>
            </a:r>
            <a:r>
              <a:rPr lang="en-US" sz="1800">
                <a:solidFill>
                  <a:schemeClr val="tx1"/>
                </a:solidFill>
                <a:ea typeface="ＭＳ Ｐゴシック" charset="0"/>
                <a:cs typeface="Gill Sans" charset="0"/>
              </a:rPr>
              <a:t> detector layout</a:t>
            </a:r>
          </a:p>
        </p:txBody>
      </p:sp>
    </p:spTree>
    <p:extLst>
      <p:ext uri="{BB962C8B-B14F-4D97-AF65-F5344CB8AC3E}">
        <p14:creationId xmlns:p14="http://schemas.microsoft.com/office/powerpoint/2010/main" val="330130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F34E9ECE-A580-D941-93A1-BEA62ACCF49E}" type="slidenum">
              <a:rPr lang="en-US"/>
              <a:pPr/>
              <a:t>19</a:t>
            </a:fld>
            <a:endParaRPr lang="en-US"/>
          </a:p>
        </p:txBody>
      </p:sp>
      <p:sp>
        <p:nvSpPr>
          <p:cNvPr id="22531" name="Rectangle 3"/>
          <p:cNvSpPr>
            <a:spLocks noGrp="1" noChangeArrowheads="1"/>
          </p:cNvSpPr>
          <p:nvPr>
            <p:ph type="title"/>
          </p:nvPr>
        </p:nvSpPr>
        <p:spPr>
          <a:xfrm>
            <a:off x="2323817" y="558982"/>
            <a:ext cx="8355580" cy="546278"/>
          </a:xfrm>
          <a:ln/>
        </p:spPr>
        <p:txBody>
          <a:bodyPr/>
          <a:lstStyle/>
          <a:p>
            <a:r>
              <a:rPr lang="en-US"/>
              <a:t>Risk Management</a:t>
            </a:r>
          </a:p>
        </p:txBody>
      </p:sp>
      <p:sp>
        <p:nvSpPr>
          <p:cNvPr id="22532" name="Rectangle 4"/>
          <p:cNvSpPr>
            <a:spLocks/>
          </p:cNvSpPr>
          <p:nvPr/>
        </p:nvSpPr>
        <p:spPr bwMode="auto">
          <a:xfrm>
            <a:off x="1765085" y="2575748"/>
            <a:ext cx="9473044" cy="597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400">
                <a:solidFill>
                  <a:srgbClr val="FF2712"/>
                </a:solidFill>
                <a:ea typeface="ＭＳ Ｐゴシック" charset="0"/>
                <a:cs typeface="Gill Sans" charset="0"/>
              </a:rPr>
              <a:t>Risk :  Detectors will not be available.</a:t>
            </a:r>
          </a:p>
          <a:p>
            <a:pPr marL="39688"/>
            <a:endParaRPr lang="en-US" sz="1800">
              <a:solidFill>
                <a:schemeClr val="tx1"/>
              </a:solidFill>
              <a:ea typeface="ＭＳ Ｐゴシック" charset="0"/>
              <a:cs typeface="Gill Sans" charset="0"/>
            </a:endParaRPr>
          </a:p>
          <a:p>
            <a:pPr marL="39688"/>
            <a:r>
              <a:rPr lang="en-US" sz="1800">
                <a:solidFill>
                  <a:schemeClr val="tx1"/>
                </a:solidFill>
                <a:ea typeface="ＭＳ Ｐゴシック" charset="0"/>
                <a:cs typeface="Gill Sans" charset="0"/>
              </a:rPr>
              <a:t>Mitigation : </a:t>
            </a:r>
          </a:p>
          <a:p>
            <a:pPr marL="39688"/>
            <a:r>
              <a:rPr lang="en-US" sz="1800">
                <a:solidFill>
                  <a:schemeClr val="tx1"/>
                </a:solidFill>
                <a:ea typeface="ＭＳ Ｐゴシック" charset="0"/>
                <a:cs typeface="Gill Sans" charset="0"/>
              </a:rPr>
              <a:t>This is a common risk for all ESS instruments that require large areas of detector given the lack of 3He options (availability, count rate). As such it is a high priority for ESS to develop such systems and current progress is good.</a:t>
            </a:r>
          </a:p>
          <a:p>
            <a:pPr marL="39688"/>
            <a:endParaRPr lang="en-US" sz="1800">
              <a:solidFill>
                <a:schemeClr val="tx1"/>
              </a:solidFill>
              <a:ea typeface="ＭＳ Ｐゴシック" charset="0"/>
              <a:cs typeface="Gill Sans" charset="0"/>
            </a:endParaRPr>
          </a:p>
          <a:p>
            <a:pPr marL="39688"/>
            <a:r>
              <a:rPr lang="en-US" sz="1800">
                <a:solidFill>
                  <a:schemeClr val="tx1"/>
                </a:solidFill>
                <a:ea typeface="ＭＳ Ｐゴシック" charset="0"/>
                <a:cs typeface="Gill Sans" charset="0"/>
              </a:rPr>
              <a:t>In the case of LoKI, the initial design phase will progress with multiple possible detector layouts and the final technology choices can be made 18 - 24 months after the start of the construction project. This should provide sufficient opportunity for detector developments to be advanced to a stage where that decision is possible.</a:t>
            </a:r>
          </a:p>
          <a:p>
            <a:pPr marL="39688"/>
            <a:endParaRPr lang="en-US" sz="1800">
              <a:solidFill>
                <a:schemeClr val="tx1"/>
              </a:solidFill>
              <a:ea typeface="ＭＳ Ｐゴシック" charset="0"/>
              <a:cs typeface="Gill Sans" charset="0"/>
            </a:endParaRPr>
          </a:p>
          <a:p>
            <a:pPr marL="39688"/>
            <a:endParaRPr lang="en-US" sz="1800">
              <a:solidFill>
                <a:schemeClr val="tx1"/>
              </a:solidFill>
              <a:ea typeface="ＭＳ Ｐゴシック" charset="0"/>
              <a:cs typeface="Gill Sans" charset="0"/>
            </a:endParaRPr>
          </a:p>
          <a:p>
            <a:pPr marL="39688"/>
            <a:r>
              <a:rPr lang="en-US" sz="2400">
                <a:solidFill>
                  <a:srgbClr val="FF2712"/>
                </a:solidFill>
                <a:ea typeface="ＭＳ Ｐゴシック" charset="0"/>
                <a:cs typeface="Gill Sans" charset="0"/>
              </a:rPr>
              <a:t>Risk : Shielding will not be sufficient to provide a low enough instrumental background</a:t>
            </a:r>
          </a:p>
          <a:p>
            <a:pPr marL="39688"/>
            <a:endParaRPr lang="en-US" sz="1800">
              <a:solidFill>
                <a:srgbClr val="FF2712"/>
              </a:solidFill>
              <a:ea typeface="ＭＳ Ｐゴシック" charset="0"/>
              <a:cs typeface="Gill Sans" charset="0"/>
            </a:endParaRPr>
          </a:p>
          <a:p>
            <a:pPr marL="39688"/>
            <a:r>
              <a:rPr lang="en-US" sz="1800">
                <a:solidFill>
                  <a:schemeClr val="tx1"/>
                </a:solidFill>
                <a:ea typeface="ＭＳ Ｐゴシック" charset="0"/>
                <a:cs typeface="Gill Sans" charset="0"/>
              </a:rPr>
              <a:t>Mitigation : </a:t>
            </a:r>
          </a:p>
          <a:p>
            <a:pPr marL="39688"/>
            <a:r>
              <a:rPr lang="en-US" sz="1800">
                <a:solidFill>
                  <a:schemeClr val="tx1"/>
                </a:solidFill>
                <a:ea typeface="ＭＳ Ｐゴシック" charset="0"/>
                <a:cs typeface="Gill Sans" charset="0"/>
              </a:rPr>
              <a:t>This is again a common risk for all the short (&lt; 60 m) instruments at ESS and the optics group is already working to address it. During the engineering design phase we will work closely with the optics group to determine exact requirements and design the shielding solution.</a:t>
            </a:r>
          </a:p>
          <a:p>
            <a:pPr marL="39688"/>
            <a:endParaRPr lang="en-US" sz="1800">
              <a:solidFill>
                <a:schemeClr val="tx1"/>
              </a:solidFill>
              <a:ea typeface="ＭＳ Ｐゴシック" charset="0"/>
              <a:cs typeface="Gill Sans" charset="0"/>
            </a:endParaRPr>
          </a:p>
        </p:txBody>
      </p:sp>
    </p:spTree>
    <p:extLst>
      <p:ext uri="{BB962C8B-B14F-4D97-AF65-F5344CB8AC3E}">
        <p14:creationId xmlns:p14="http://schemas.microsoft.com/office/powerpoint/2010/main" val="2577019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“Materials Science”?</a:t>
            </a:r>
          </a:p>
        </p:txBody>
      </p:sp>
      <p:pic>
        <p:nvPicPr>
          <p:cNvPr id="3"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0494" y="2971504"/>
            <a:ext cx="11023282" cy="682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nvGrpSpPr>
          <p:cNvPr id="4" name="Group 60"/>
          <p:cNvGrpSpPr>
            <a:grpSpLocks/>
          </p:cNvGrpSpPr>
          <p:nvPr/>
        </p:nvGrpSpPr>
        <p:grpSpPr bwMode="auto">
          <a:xfrm>
            <a:off x="1147647" y="2819095"/>
            <a:ext cx="10747699" cy="7165132"/>
            <a:chOff x="0" y="0"/>
            <a:chExt cx="6240" cy="4160"/>
          </a:xfrm>
        </p:grpSpPr>
        <p:grpSp>
          <p:nvGrpSpPr>
            <p:cNvPr id="5" name="Group 4"/>
            <p:cNvGrpSpPr>
              <a:grpSpLocks/>
            </p:cNvGrpSpPr>
            <p:nvPr/>
          </p:nvGrpSpPr>
          <p:grpSpPr bwMode="auto">
            <a:xfrm>
              <a:off x="3944" y="3152"/>
              <a:ext cx="1008" cy="1008"/>
              <a:chOff x="0" y="0"/>
              <a:chExt cx="1008" cy="1008"/>
            </a:xfrm>
          </p:grpSpPr>
          <p:sp>
            <p:nvSpPr>
              <p:cNvPr id="61" name="Oval 2"/>
              <p:cNvSpPr>
                <a:spLocks/>
              </p:cNvSpPr>
              <p:nvPr/>
            </p:nvSpPr>
            <p:spPr bwMode="auto">
              <a:xfrm>
                <a:off x="0" y="0"/>
                <a:ext cx="1008" cy="1008"/>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62" name="Rectangle 3"/>
              <p:cNvSpPr>
                <a:spLocks/>
              </p:cNvSpPr>
              <p:nvPr/>
            </p:nvSpPr>
            <p:spPr bwMode="auto">
              <a:xfrm>
                <a:off x="119" y="408"/>
                <a:ext cx="752" cy="14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GEO SCIENCE</a:t>
                </a:r>
              </a:p>
            </p:txBody>
          </p:sp>
        </p:grpSp>
        <p:grpSp>
          <p:nvGrpSpPr>
            <p:cNvPr id="6" name="Group 7"/>
            <p:cNvGrpSpPr>
              <a:grpSpLocks/>
            </p:cNvGrpSpPr>
            <p:nvPr/>
          </p:nvGrpSpPr>
          <p:grpSpPr bwMode="auto">
            <a:xfrm>
              <a:off x="1824" y="0"/>
              <a:ext cx="880" cy="880"/>
              <a:chOff x="0" y="0"/>
              <a:chExt cx="880" cy="880"/>
            </a:xfrm>
          </p:grpSpPr>
          <p:sp>
            <p:nvSpPr>
              <p:cNvPr id="59" name="Oval 5"/>
              <p:cNvSpPr>
                <a:spLocks/>
              </p:cNvSpPr>
              <p:nvPr/>
            </p:nvSpPr>
            <p:spPr bwMode="auto">
              <a:xfrm>
                <a:off x="0" y="0"/>
                <a:ext cx="880" cy="880"/>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60" name="Rectangle 6"/>
              <p:cNvSpPr>
                <a:spLocks/>
              </p:cNvSpPr>
              <p:nvPr/>
            </p:nvSpPr>
            <p:spPr bwMode="auto">
              <a:xfrm>
                <a:off x="110" y="344"/>
                <a:ext cx="636" cy="14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LIGHTING</a:t>
                </a:r>
              </a:p>
            </p:txBody>
          </p:sp>
        </p:grpSp>
        <p:grpSp>
          <p:nvGrpSpPr>
            <p:cNvPr id="7" name="Group 10"/>
            <p:cNvGrpSpPr>
              <a:grpSpLocks/>
            </p:cNvGrpSpPr>
            <p:nvPr/>
          </p:nvGrpSpPr>
          <p:grpSpPr bwMode="auto">
            <a:xfrm>
              <a:off x="1152" y="1912"/>
              <a:ext cx="1008" cy="1008"/>
              <a:chOff x="0" y="0"/>
              <a:chExt cx="1008" cy="1008"/>
            </a:xfrm>
          </p:grpSpPr>
          <p:sp>
            <p:nvSpPr>
              <p:cNvPr id="57" name="Oval 8"/>
              <p:cNvSpPr>
                <a:spLocks/>
              </p:cNvSpPr>
              <p:nvPr/>
            </p:nvSpPr>
            <p:spPr bwMode="auto">
              <a:xfrm>
                <a:off x="0" y="0"/>
                <a:ext cx="1008" cy="1008"/>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58" name="Rectangle 9"/>
              <p:cNvSpPr>
                <a:spLocks/>
              </p:cNvSpPr>
              <p:nvPr/>
            </p:nvSpPr>
            <p:spPr bwMode="auto">
              <a:xfrm>
                <a:off x="169" y="362"/>
                <a:ext cx="670" cy="232"/>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FUNCTIONAL</a:t>
                </a:r>
                <a:endParaRPr lang="en-US" sz="1300" dirty="0">
                  <a:solidFill>
                    <a:srgbClr val="FFFFFF"/>
                  </a:solidFill>
                  <a:latin typeface="Tahoma Bold" charset="0"/>
                  <a:ea typeface="ＭＳ Ｐゴシック" charset="0"/>
                  <a:cs typeface="Tahoma Bold" charset="0"/>
                  <a:sym typeface="Tahoma Bold" charset="0"/>
                </a:endParaRPr>
              </a:p>
              <a:p>
                <a:pPr marL="40005" algn="ctr">
                  <a:defRPr/>
                </a:pPr>
                <a:r>
                  <a:rPr lang="en-US" sz="1300" dirty="0">
                    <a:solidFill>
                      <a:srgbClr val="FFFFFF"/>
                    </a:solidFill>
                    <a:latin typeface="Tahoma Bold" charset="0"/>
                    <a:ea typeface="ＭＳ Ｐゴシック" charset="0"/>
                    <a:cs typeface="Tahoma Bold" charset="0"/>
                    <a:sym typeface="Tahoma Bold" charset="0"/>
                  </a:rPr>
                  <a:t>FABRIC</a:t>
                </a:r>
              </a:p>
            </p:txBody>
          </p:sp>
        </p:grpSp>
        <p:grpSp>
          <p:nvGrpSpPr>
            <p:cNvPr id="8" name="Group 13"/>
            <p:cNvGrpSpPr>
              <a:grpSpLocks/>
            </p:cNvGrpSpPr>
            <p:nvPr/>
          </p:nvGrpSpPr>
          <p:grpSpPr bwMode="auto">
            <a:xfrm>
              <a:off x="3936" y="1400"/>
              <a:ext cx="824" cy="824"/>
              <a:chOff x="0" y="0"/>
              <a:chExt cx="824" cy="824"/>
            </a:xfrm>
          </p:grpSpPr>
          <p:sp>
            <p:nvSpPr>
              <p:cNvPr id="55" name="Oval 11"/>
              <p:cNvSpPr>
                <a:spLocks/>
              </p:cNvSpPr>
              <p:nvPr/>
            </p:nvSpPr>
            <p:spPr bwMode="auto">
              <a:xfrm>
                <a:off x="0" y="0"/>
                <a:ext cx="824" cy="824"/>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56" name="Rectangle 12"/>
              <p:cNvSpPr>
                <a:spLocks/>
              </p:cNvSpPr>
              <p:nvPr/>
            </p:nvSpPr>
            <p:spPr bwMode="auto">
              <a:xfrm>
                <a:off x="120" y="320"/>
                <a:ext cx="567" cy="14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MEDICINE</a:t>
                </a:r>
              </a:p>
            </p:txBody>
          </p:sp>
        </p:grpSp>
        <p:grpSp>
          <p:nvGrpSpPr>
            <p:cNvPr id="9" name="Group 16"/>
            <p:cNvGrpSpPr>
              <a:grpSpLocks/>
            </p:cNvGrpSpPr>
            <p:nvPr/>
          </p:nvGrpSpPr>
          <p:grpSpPr bwMode="auto">
            <a:xfrm>
              <a:off x="2800" y="776"/>
              <a:ext cx="872" cy="872"/>
              <a:chOff x="0" y="0"/>
              <a:chExt cx="872" cy="872"/>
            </a:xfrm>
          </p:grpSpPr>
          <p:sp>
            <p:nvSpPr>
              <p:cNvPr id="53" name="Oval 14"/>
              <p:cNvSpPr>
                <a:spLocks/>
              </p:cNvSpPr>
              <p:nvPr/>
            </p:nvSpPr>
            <p:spPr bwMode="auto">
              <a:xfrm>
                <a:off x="0" y="0"/>
                <a:ext cx="872" cy="872"/>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54" name="Rectangle 15"/>
              <p:cNvSpPr>
                <a:spLocks/>
              </p:cNvSpPr>
              <p:nvPr/>
            </p:nvSpPr>
            <p:spPr bwMode="auto">
              <a:xfrm>
                <a:off x="197" y="280"/>
                <a:ext cx="458" cy="28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SOLAR</a:t>
                </a:r>
              </a:p>
              <a:p>
                <a:pPr marL="40005" algn="ctr">
                  <a:defRPr/>
                </a:pPr>
                <a:r>
                  <a:rPr lang="en-US" sz="1300" dirty="0">
                    <a:solidFill>
                      <a:srgbClr val="FFFFFF"/>
                    </a:solidFill>
                    <a:latin typeface="Tahoma Bold" charset="0"/>
                    <a:ea typeface="ＭＳ Ｐゴシック" charset="0"/>
                    <a:cs typeface="Tahoma Bold" charset="0"/>
                    <a:sym typeface="Tahoma Bold" charset="0"/>
                  </a:rPr>
                  <a:t>ENERGY</a:t>
                </a:r>
              </a:p>
            </p:txBody>
          </p:sp>
        </p:grpSp>
        <p:grpSp>
          <p:nvGrpSpPr>
            <p:cNvPr id="10" name="Group 19"/>
            <p:cNvGrpSpPr>
              <a:grpSpLocks/>
            </p:cNvGrpSpPr>
            <p:nvPr/>
          </p:nvGrpSpPr>
          <p:grpSpPr bwMode="auto">
            <a:xfrm>
              <a:off x="4488" y="2200"/>
              <a:ext cx="928" cy="928"/>
              <a:chOff x="0" y="0"/>
              <a:chExt cx="928" cy="928"/>
            </a:xfrm>
          </p:grpSpPr>
          <p:sp>
            <p:nvSpPr>
              <p:cNvPr id="51" name="Oval 17"/>
              <p:cNvSpPr>
                <a:spLocks/>
              </p:cNvSpPr>
              <p:nvPr/>
            </p:nvSpPr>
            <p:spPr bwMode="auto">
              <a:xfrm>
                <a:off x="0" y="0"/>
                <a:ext cx="928" cy="928"/>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52" name="Rectangle 18"/>
              <p:cNvSpPr>
                <a:spLocks/>
              </p:cNvSpPr>
              <p:nvPr/>
            </p:nvSpPr>
            <p:spPr bwMode="auto">
              <a:xfrm>
                <a:off x="189" y="376"/>
                <a:ext cx="524" cy="14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BIO FUEL</a:t>
                </a:r>
              </a:p>
            </p:txBody>
          </p:sp>
        </p:grpSp>
        <p:grpSp>
          <p:nvGrpSpPr>
            <p:cNvPr id="11" name="Group 22"/>
            <p:cNvGrpSpPr>
              <a:grpSpLocks/>
            </p:cNvGrpSpPr>
            <p:nvPr/>
          </p:nvGrpSpPr>
          <p:grpSpPr bwMode="auto">
            <a:xfrm>
              <a:off x="2056" y="2800"/>
              <a:ext cx="976" cy="976"/>
              <a:chOff x="0" y="0"/>
              <a:chExt cx="976" cy="976"/>
            </a:xfrm>
          </p:grpSpPr>
          <p:sp>
            <p:nvSpPr>
              <p:cNvPr id="49" name="Oval 20"/>
              <p:cNvSpPr>
                <a:spLocks/>
              </p:cNvSpPr>
              <p:nvPr/>
            </p:nvSpPr>
            <p:spPr bwMode="auto">
              <a:xfrm>
                <a:off x="0" y="0"/>
                <a:ext cx="976" cy="976"/>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50" name="Rectangle 21"/>
              <p:cNvSpPr>
                <a:spLocks/>
              </p:cNvSpPr>
              <p:nvPr/>
            </p:nvSpPr>
            <p:spPr bwMode="auto">
              <a:xfrm>
                <a:off x="106" y="392"/>
                <a:ext cx="754" cy="14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TRANSPORT</a:t>
                </a:r>
              </a:p>
            </p:txBody>
          </p:sp>
        </p:grpSp>
        <p:grpSp>
          <p:nvGrpSpPr>
            <p:cNvPr id="12" name="Group 25"/>
            <p:cNvGrpSpPr>
              <a:grpSpLocks/>
            </p:cNvGrpSpPr>
            <p:nvPr/>
          </p:nvGrpSpPr>
          <p:grpSpPr bwMode="auto">
            <a:xfrm>
              <a:off x="5408" y="1856"/>
              <a:ext cx="832" cy="832"/>
              <a:chOff x="0" y="0"/>
              <a:chExt cx="832" cy="832"/>
            </a:xfrm>
          </p:grpSpPr>
          <p:sp>
            <p:nvSpPr>
              <p:cNvPr id="47" name="Oval 23"/>
              <p:cNvSpPr>
                <a:spLocks/>
              </p:cNvSpPr>
              <p:nvPr/>
            </p:nvSpPr>
            <p:spPr bwMode="auto">
              <a:xfrm>
                <a:off x="0" y="0"/>
                <a:ext cx="832" cy="832"/>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48" name="Rectangle 24"/>
              <p:cNvSpPr>
                <a:spLocks/>
              </p:cNvSpPr>
              <p:nvPr/>
            </p:nvSpPr>
            <p:spPr bwMode="auto">
              <a:xfrm>
                <a:off x="80" y="320"/>
                <a:ext cx="652" cy="14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COSMETICS</a:t>
                </a:r>
              </a:p>
            </p:txBody>
          </p:sp>
        </p:grpSp>
        <p:grpSp>
          <p:nvGrpSpPr>
            <p:cNvPr id="13" name="Group 28"/>
            <p:cNvGrpSpPr>
              <a:grpSpLocks/>
            </p:cNvGrpSpPr>
            <p:nvPr/>
          </p:nvGrpSpPr>
          <p:grpSpPr bwMode="auto">
            <a:xfrm>
              <a:off x="5159" y="712"/>
              <a:ext cx="832" cy="832"/>
              <a:chOff x="18" y="0"/>
              <a:chExt cx="832" cy="832"/>
            </a:xfrm>
          </p:grpSpPr>
          <p:sp>
            <p:nvSpPr>
              <p:cNvPr id="45" name="Oval 26"/>
              <p:cNvSpPr>
                <a:spLocks/>
              </p:cNvSpPr>
              <p:nvPr/>
            </p:nvSpPr>
            <p:spPr bwMode="auto">
              <a:xfrm>
                <a:off x="18" y="0"/>
                <a:ext cx="832" cy="832"/>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46" name="Rectangle 27"/>
              <p:cNvSpPr>
                <a:spLocks/>
              </p:cNvSpPr>
              <p:nvPr/>
            </p:nvSpPr>
            <p:spPr bwMode="auto">
              <a:xfrm>
                <a:off x="64" y="280"/>
                <a:ext cx="717" cy="28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FUNCTIONAL</a:t>
                </a:r>
              </a:p>
              <a:p>
                <a:pPr marL="40005" algn="ctr">
                  <a:defRPr/>
                </a:pPr>
                <a:r>
                  <a:rPr lang="en-US" sz="1300" dirty="0">
                    <a:solidFill>
                      <a:srgbClr val="FFFFFF"/>
                    </a:solidFill>
                    <a:latin typeface="Tahoma Bold" charset="0"/>
                    <a:ea typeface="ＭＳ Ｐゴシック" charset="0"/>
                    <a:cs typeface="Tahoma Bold" charset="0"/>
                    <a:sym typeface="Tahoma Bold" charset="0"/>
                  </a:rPr>
                  <a:t>FOOD</a:t>
                </a:r>
              </a:p>
            </p:txBody>
          </p:sp>
        </p:grpSp>
        <p:grpSp>
          <p:nvGrpSpPr>
            <p:cNvPr id="14" name="Group 31"/>
            <p:cNvGrpSpPr>
              <a:grpSpLocks/>
            </p:cNvGrpSpPr>
            <p:nvPr/>
          </p:nvGrpSpPr>
          <p:grpSpPr bwMode="auto">
            <a:xfrm>
              <a:off x="2408" y="2176"/>
              <a:ext cx="808" cy="808"/>
              <a:chOff x="0" y="0"/>
              <a:chExt cx="808" cy="808"/>
            </a:xfrm>
          </p:grpSpPr>
          <p:sp>
            <p:nvSpPr>
              <p:cNvPr id="43" name="Oval 29"/>
              <p:cNvSpPr>
                <a:spLocks/>
              </p:cNvSpPr>
              <p:nvPr/>
            </p:nvSpPr>
            <p:spPr bwMode="auto">
              <a:xfrm>
                <a:off x="0" y="0"/>
                <a:ext cx="808" cy="808"/>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44" name="Rectangle 30"/>
              <p:cNvSpPr>
                <a:spLocks/>
              </p:cNvSpPr>
              <p:nvPr/>
            </p:nvSpPr>
            <p:spPr bwMode="auto">
              <a:xfrm>
                <a:off x="173" y="262"/>
                <a:ext cx="466" cy="28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MOBILE</a:t>
                </a:r>
                <a:br>
                  <a:rPr lang="en-US" sz="1300" dirty="0">
                    <a:solidFill>
                      <a:srgbClr val="FFFFFF"/>
                    </a:solidFill>
                    <a:latin typeface="Tahoma Bold" charset="0"/>
                    <a:ea typeface="ＭＳ Ｐゴシック" charset="0"/>
                    <a:cs typeface="Tahoma Bold" charset="0"/>
                    <a:sym typeface="Tahoma Bold" charset="0"/>
                  </a:rPr>
                </a:br>
                <a:r>
                  <a:rPr lang="en-US" sz="1300" dirty="0">
                    <a:solidFill>
                      <a:srgbClr val="FFFFFF"/>
                    </a:solidFill>
                    <a:latin typeface="Tahoma Bold" charset="0"/>
                    <a:ea typeface="ＭＳ Ｐゴシック" charset="0"/>
                    <a:cs typeface="Tahoma Bold" charset="0"/>
                    <a:sym typeface="Tahoma Bold" charset="0"/>
                  </a:rPr>
                  <a:t>PHONES</a:t>
                </a:r>
              </a:p>
            </p:txBody>
          </p:sp>
        </p:grpSp>
        <p:grpSp>
          <p:nvGrpSpPr>
            <p:cNvPr id="15" name="Group 34"/>
            <p:cNvGrpSpPr>
              <a:grpSpLocks/>
            </p:cNvGrpSpPr>
            <p:nvPr/>
          </p:nvGrpSpPr>
          <p:grpSpPr bwMode="auto">
            <a:xfrm>
              <a:off x="0" y="2136"/>
              <a:ext cx="664" cy="664"/>
              <a:chOff x="0" y="0"/>
              <a:chExt cx="664" cy="664"/>
            </a:xfrm>
          </p:grpSpPr>
          <p:sp>
            <p:nvSpPr>
              <p:cNvPr id="41" name="Oval 32"/>
              <p:cNvSpPr>
                <a:spLocks/>
              </p:cNvSpPr>
              <p:nvPr/>
            </p:nvSpPr>
            <p:spPr bwMode="auto">
              <a:xfrm>
                <a:off x="0" y="0"/>
                <a:ext cx="664" cy="664"/>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42" name="Rectangle 33"/>
              <p:cNvSpPr>
                <a:spLocks/>
              </p:cNvSpPr>
              <p:nvPr/>
            </p:nvSpPr>
            <p:spPr bwMode="auto">
              <a:xfrm>
                <a:off x="95" y="152"/>
                <a:ext cx="463" cy="28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PACE-</a:t>
                </a:r>
                <a:br>
                  <a:rPr lang="en-US" sz="1300" dirty="0">
                    <a:solidFill>
                      <a:srgbClr val="FFFFFF"/>
                    </a:solidFill>
                    <a:latin typeface="Tahoma Bold" charset="0"/>
                    <a:ea typeface="ＭＳ Ｐゴシック" charset="0"/>
                    <a:cs typeface="Tahoma Bold" charset="0"/>
                    <a:sym typeface="Tahoma Bold" charset="0"/>
                  </a:rPr>
                </a:br>
                <a:r>
                  <a:rPr lang="en-US" sz="1300" dirty="0">
                    <a:solidFill>
                      <a:srgbClr val="FFFFFF"/>
                    </a:solidFill>
                    <a:latin typeface="Tahoma Bold" charset="0"/>
                    <a:ea typeface="ＭＳ Ｐゴシック" charset="0"/>
                    <a:cs typeface="Tahoma Bold" charset="0"/>
                    <a:sym typeface="Tahoma Bold" charset="0"/>
                  </a:rPr>
                  <a:t>MAKERS</a:t>
                </a:r>
              </a:p>
            </p:txBody>
          </p:sp>
        </p:grpSp>
        <p:grpSp>
          <p:nvGrpSpPr>
            <p:cNvPr id="16" name="Group 37"/>
            <p:cNvGrpSpPr>
              <a:grpSpLocks/>
            </p:cNvGrpSpPr>
            <p:nvPr/>
          </p:nvGrpSpPr>
          <p:grpSpPr bwMode="auto">
            <a:xfrm>
              <a:off x="320" y="3088"/>
              <a:ext cx="808" cy="808"/>
              <a:chOff x="0" y="0"/>
              <a:chExt cx="808" cy="808"/>
            </a:xfrm>
          </p:grpSpPr>
          <p:sp>
            <p:nvSpPr>
              <p:cNvPr id="39" name="Oval 35"/>
              <p:cNvSpPr>
                <a:spLocks/>
              </p:cNvSpPr>
              <p:nvPr/>
            </p:nvSpPr>
            <p:spPr bwMode="auto">
              <a:xfrm>
                <a:off x="0" y="0"/>
                <a:ext cx="808" cy="808"/>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40" name="Rectangle 36"/>
              <p:cNvSpPr>
                <a:spLocks/>
              </p:cNvSpPr>
              <p:nvPr/>
            </p:nvSpPr>
            <p:spPr bwMode="auto">
              <a:xfrm>
                <a:off x="111" y="304"/>
                <a:ext cx="566" cy="14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IMPLANTS</a:t>
                </a:r>
              </a:p>
            </p:txBody>
          </p:sp>
        </p:grpSp>
        <p:grpSp>
          <p:nvGrpSpPr>
            <p:cNvPr id="17" name="Group 40"/>
            <p:cNvGrpSpPr>
              <a:grpSpLocks/>
            </p:cNvGrpSpPr>
            <p:nvPr/>
          </p:nvGrpSpPr>
          <p:grpSpPr bwMode="auto">
            <a:xfrm>
              <a:off x="912" y="528"/>
              <a:ext cx="816" cy="816"/>
              <a:chOff x="0" y="0"/>
              <a:chExt cx="816" cy="816"/>
            </a:xfrm>
          </p:grpSpPr>
          <p:sp>
            <p:nvSpPr>
              <p:cNvPr id="37" name="Oval 38"/>
              <p:cNvSpPr>
                <a:spLocks/>
              </p:cNvSpPr>
              <p:nvPr/>
            </p:nvSpPr>
            <p:spPr bwMode="auto">
              <a:xfrm>
                <a:off x="0" y="0"/>
                <a:ext cx="816" cy="816"/>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38" name="Rectangle 39"/>
              <p:cNvSpPr>
                <a:spLocks/>
              </p:cNvSpPr>
              <p:nvPr/>
            </p:nvSpPr>
            <p:spPr bwMode="auto">
              <a:xfrm>
                <a:off x="89" y="266"/>
                <a:ext cx="628" cy="28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NEW</a:t>
                </a:r>
              </a:p>
              <a:p>
                <a:pPr marL="40005" algn="ctr">
                  <a:defRPr/>
                </a:pPr>
                <a:r>
                  <a:rPr lang="en-US" sz="1300" dirty="0">
                    <a:solidFill>
                      <a:srgbClr val="FFFFFF"/>
                    </a:solidFill>
                    <a:latin typeface="Tahoma Bold" charset="0"/>
                    <a:ea typeface="ＭＳ Ｐゴシック" charset="0"/>
                    <a:cs typeface="Tahoma Bold" charset="0"/>
                    <a:sym typeface="Tahoma Bold" charset="0"/>
                  </a:rPr>
                  <a:t>MATERIALS</a:t>
                </a:r>
              </a:p>
            </p:txBody>
          </p:sp>
        </p:grpSp>
        <p:sp>
          <p:nvSpPr>
            <p:cNvPr id="19" name="Line 42"/>
            <p:cNvSpPr>
              <a:spLocks noChangeShapeType="1"/>
            </p:cNvSpPr>
            <p:nvPr/>
          </p:nvSpPr>
          <p:spPr bwMode="auto">
            <a:xfrm>
              <a:off x="3194" y="2646"/>
              <a:ext cx="8" cy="8"/>
            </a:xfrm>
            <a:prstGeom prst="line">
              <a:avLst/>
            </a:prstGeom>
            <a:noFill/>
            <a:ln w="50800">
              <a:solidFill>
                <a:srgbClr val="005A7C">
                  <a:alpha val="59999"/>
                </a:srgbClr>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7" name="Line 50"/>
            <p:cNvSpPr>
              <a:spLocks noChangeShapeType="1"/>
            </p:cNvSpPr>
            <p:nvPr/>
          </p:nvSpPr>
          <p:spPr bwMode="auto">
            <a:xfrm rot="10800000">
              <a:off x="4568" y="2166"/>
              <a:ext cx="113" cy="195"/>
            </a:xfrm>
            <a:prstGeom prst="line">
              <a:avLst/>
            </a:prstGeom>
            <a:noFill/>
            <a:ln w="50800">
              <a:solidFill>
                <a:srgbClr val="005A7C">
                  <a:alpha val="59999"/>
                </a:srgbClr>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8" name="Line 51"/>
            <p:cNvSpPr>
              <a:spLocks noChangeShapeType="1"/>
            </p:cNvSpPr>
            <p:nvPr/>
          </p:nvSpPr>
          <p:spPr bwMode="auto">
            <a:xfrm flipH="1">
              <a:off x="5344" y="2428"/>
              <a:ext cx="104" cy="38"/>
            </a:xfrm>
            <a:prstGeom prst="line">
              <a:avLst/>
            </a:prstGeom>
            <a:noFill/>
            <a:ln w="50800">
              <a:solidFill>
                <a:srgbClr val="005A7C">
                  <a:alpha val="59999"/>
                </a:srgbClr>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grpSp>
      <p:sp>
        <p:nvSpPr>
          <p:cNvPr id="63" name="TextBox 62"/>
          <p:cNvSpPr txBox="1"/>
          <p:nvPr/>
        </p:nvSpPr>
        <p:spPr>
          <a:xfrm>
            <a:off x="2291312" y="2193831"/>
            <a:ext cx="8419031" cy="492443"/>
          </a:xfrm>
          <a:prstGeom prst="rect">
            <a:avLst/>
          </a:prstGeom>
          <a:noFill/>
        </p:spPr>
        <p:txBody>
          <a:bodyPr wrap="square" rtlCol="0">
            <a:spAutoFit/>
          </a:bodyPr>
          <a:lstStyle/>
          <a:p>
            <a:pPr algn="ctr"/>
            <a:r>
              <a:rPr lang="en-US"/>
              <a:t>Materials Science Shapes Our Daily Lives</a:t>
            </a:r>
          </a:p>
        </p:txBody>
      </p:sp>
      <p:sp>
        <p:nvSpPr>
          <p:cNvPr id="64" name="Oval 2"/>
          <p:cNvSpPr>
            <a:spLocks/>
          </p:cNvSpPr>
          <p:nvPr/>
        </p:nvSpPr>
        <p:spPr bwMode="auto">
          <a:xfrm>
            <a:off x="7704777" y="2791536"/>
            <a:ext cx="1736167" cy="1736167"/>
          </a:xfrm>
          <a:prstGeom prst="ellipse">
            <a:avLst/>
          </a:prstGeom>
          <a:solidFill>
            <a:srgbClr val="005A7C">
              <a:alpha val="50195"/>
            </a:srgbClr>
          </a:solidFill>
          <a:ln w="9525">
            <a:solidFill>
              <a:schemeClr val="tx1">
                <a:alpha val="50195"/>
              </a:schemeClr>
            </a:solidFill>
            <a:round/>
            <a:headEnd/>
            <a:tailEnd/>
          </a:ln>
        </p:spPr>
        <p:txBody>
          <a:bodyPr lIns="0" tIns="0" rIns="0" bIns="0"/>
          <a:lstStyle/>
          <a:p>
            <a:endParaRPr lang="en-US" dirty="0"/>
          </a:p>
        </p:txBody>
      </p:sp>
      <p:sp>
        <p:nvSpPr>
          <p:cNvPr id="65" name="Rectangle 3"/>
          <p:cNvSpPr>
            <a:spLocks/>
          </p:cNvSpPr>
          <p:nvPr/>
        </p:nvSpPr>
        <p:spPr bwMode="auto">
          <a:xfrm>
            <a:off x="7880200" y="3411596"/>
            <a:ext cx="1416332" cy="400110"/>
          </a:xfrm>
          <a:prstGeom prst="rect">
            <a:avLst/>
          </a:prstGeom>
          <a:noFill/>
          <a:ln>
            <a:noFill/>
          </a:ln>
          <a:effectLst>
            <a:outerShdw blurRad="88900" dist="50800" dir="324002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5155" bIns="0">
            <a:spAutoFit/>
          </a:bodyPr>
          <a:lstStyle/>
          <a:p>
            <a:pPr marL="40005" algn="ctr">
              <a:defRPr/>
            </a:pPr>
            <a:r>
              <a:rPr lang="en-US" sz="1300" dirty="0">
                <a:solidFill>
                  <a:srgbClr val="FFFFFF"/>
                </a:solidFill>
                <a:latin typeface="Tahoma Bold" charset="0"/>
                <a:ea typeface="ＭＳ Ｐゴシック" charset="0"/>
                <a:cs typeface="Tahoma Bold" charset="0"/>
                <a:sym typeface="Tahoma Bold" charset="0"/>
              </a:rPr>
              <a:t>CONSTRUCTION</a:t>
            </a:r>
          </a:p>
          <a:p>
            <a:pPr marL="40005" algn="ctr">
              <a:defRPr/>
            </a:pPr>
            <a:r>
              <a:rPr lang="en-US" sz="1300" dirty="0">
                <a:solidFill>
                  <a:srgbClr val="FFFFFF"/>
                </a:solidFill>
                <a:latin typeface="Tahoma Bold" charset="0"/>
                <a:ea typeface="ＭＳ Ｐゴシック" charset="0"/>
                <a:cs typeface="Tahoma Bold" charset="0"/>
                <a:sym typeface="Tahoma Bold" charset="0"/>
              </a:rPr>
              <a:t>MATERIALS</a:t>
            </a:r>
          </a:p>
        </p:txBody>
      </p:sp>
    </p:spTree>
    <p:extLst>
      <p:ext uri="{BB962C8B-B14F-4D97-AF65-F5344CB8AC3E}">
        <p14:creationId xmlns:p14="http://schemas.microsoft.com/office/powerpoint/2010/main" val="31190335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65E1A718-F3F0-BB4F-815D-235A3007E521}" type="slidenum">
              <a:rPr lang="en-US"/>
              <a:pPr/>
              <a:t>20</a:t>
            </a:fld>
            <a:endParaRPr lang="en-US"/>
          </a:p>
        </p:txBody>
      </p:sp>
      <p:sp>
        <p:nvSpPr>
          <p:cNvPr id="23555" name="Rectangle 3"/>
          <p:cNvSpPr>
            <a:spLocks noGrp="1" noChangeArrowheads="1"/>
          </p:cNvSpPr>
          <p:nvPr>
            <p:ph type="title"/>
          </p:nvPr>
        </p:nvSpPr>
        <p:spPr>
          <a:xfrm>
            <a:off x="2234927" y="584390"/>
            <a:ext cx="8533359" cy="546278"/>
          </a:xfrm>
          <a:ln/>
        </p:spPr>
        <p:txBody>
          <a:bodyPr/>
          <a:lstStyle/>
          <a:p>
            <a:r>
              <a:rPr lang="en-US"/>
              <a:t>Costing</a:t>
            </a:r>
          </a:p>
        </p:txBody>
      </p:sp>
      <p:sp>
        <p:nvSpPr>
          <p:cNvPr id="23556" name="Rectangle 4"/>
          <p:cNvSpPr>
            <a:spLocks/>
          </p:cNvSpPr>
          <p:nvPr/>
        </p:nvSpPr>
        <p:spPr bwMode="auto">
          <a:xfrm>
            <a:off x="10290706" y="2385835"/>
            <a:ext cx="2552388" cy="116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ea typeface="ＭＳ Ｐゴシック" charset="0"/>
                <a:cs typeface="Gill Sans" charset="0"/>
              </a:rPr>
              <a:t>3He Detectors in Window Frame layout</a:t>
            </a:r>
          </a:p>
          <a:p>
            <a:pPr marL="39688"/>
            <a:endParaRPr lang="en-US" sz="1800">
              <a:solidFill>
                <a:schemeClr val="tx1"/>
              </a:solidFill>
              <a:ea typeface="ＭＳ Ｐゴシック" charset="0"/>
              <a:cs typeface="Gill Sans" charset="0"/>
            </a:endParaRPr>
          </a:p>
          <a:p>
            <a:pPr marL="39688"/>
            <a:r>
              <a:rPr lang="en-US" sz="1800">
                <a:solidFill>
                  <a:schemeClr val="tx1"/>
                </a:solidFill>
                <a:ea typeface="ＭＳ Ｐゴシック" charset="0"/>
                <a:cs typeface="Gill Sans" charset="0"/>
              </a:rPr>
              <a:t>20 M€</a:t>
            </a:r>
          </a:p>
        </p:txBody>
      </p:sp>
      <p:sp>
        <p:nvSpPr>
          <p:cNvPr id="23557" name="Rectangle 5"/>
          <p:cNvSpPr>
            <a:spLocks/>
          </p:cNvSpPr>
          <p:nvPr/>
        </p:nvSpPr>
        <p:spPr bwMode="auto">
          <a:xfrm>
            <a:off x="10290706" y="4667167"/>
            <a:ext cx="2450801" cy="116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ea typeface="ＭＳ Ｐゴシック" charset="0"/>
                <a:cs typeface="Gill Sans" charset="0"/>
              </a:rPr>
              <a:t>10B Detectors in Window Frame layout</a:t>
            </a:r>
          </a:p>
          <a:p>
            <a:pPr marL="39688"/>
            <a:endParaRPr lang="en-US" sz="1800">
              <a:solidFill>
                <a:schemeClr val="tx1"/>
              </a:solidFill>
              <a:ea typeface="ＭＳ Ｐゴシック" charset="0"/>
              <a:cs typeface="Gill Sans" charset="0"/>
            </a:endParaRPr>
          </a:p>
          <a:p>
            <a:pPr marL="39688"/>
            <a:r>
              <a:rPr lang="en-US" sz="1800">
                <a:solidFill>
                  <a:schemeClr val="tx1"/>
                </a:solidFill>
                <a:ea typeface="ＭＳ Ｐゴシック" charset="0"/>
                <a:cs typeface="Gill Sans" charset="0"/>
              </a:rPr>
              <a:t>14.5 M€</a:t>
            </a:r>
          </a:p>
        </p:txBody>
      </p:sp>
      <p:sp>
        <p:nvSpPr>
          <p:cNvPr id="23558" name="Rectangle 6"/>
          <p:cNvSpPr>
            <a:spLocks/>
          </p:cNvSpPr>
          <p:nvPr/>
        </p:nvSpPr>
        <p:spPr bwMode="auto">
          <a:xfrm>
            <a:off x="10290706" y="6777113"/>
            <a:ext cx="2552388" cy="116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ea typeface="ＭＳ Ｐゴシック" charset="0"/>
                <a:cs typeface="Gill Sans" charset="0"/>
              </a:rPr>
              <a:t>10B Detectors in Lined Tube layout</a:t>
            </a:r>
          </a:p>
          <a:p>
            <a:pPr marL="39688"/>
            <a:endParaRPr lang="en-US" sz="1800">
              <a:solidFill>
                <a:schemeClr val="tx1"/>
              </a:solidFill>
              <a:ea typeface="ＭＳ Ｐゴシック" charset="0"/>
              <a:cs typeface="Gill Sans" charset="0"/>
            </a:endParaRPr>
          </a:p>
          <a:p>
            <a:pPr marL="39688"/>
            <a:r>
              <a:rPr lang="en-US" sz="1800">
                <a:solidFill>
                  <a:schemeClr val="tx1"/>
                </a:solidFill>
                <a:ea typeface="ＭＳ Ｐゴシック" charset="0"/>
                <a:cs typeface="Gill Sans" charset="0"/>
              </a:rPr>
              <a:t>12 M€</a:t>
            </a:r>
          </a:p>
        </p:txBody>
      </p:sp>
      <p:sp>
        <p:nvSpPr>
          <p:cNvPr id="23559" name="Rectangle 7"/>
          <p:cNvSpPr>
            <a:spLocks/>
          </p:cNvSpPr>
          <p:nvPr/>
        </p:nvSpPr>
        <p:spPr bwMode="auto">
          <a:xfrm>
            <a:off x="1138264" y="8957427"/>
            <a:ext cx="7530181" cy="63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200">
                <a:solidFill>
                  <a:schemeClr val="tx1"/>
                </a:solidFill>
                <a:ea typeface="ＭＳ Ｐゴシック" charset="0"/>
                <a:cs typeface="Gill Sans" charset="0"/>
              </a:rPr>
              <a:t>Notes:  </a:t>
            </a:r>
          </a:p>
          <a:p>
            <a:pPr marL="39688"/>
            <a:r>
              <a:rPr lang="en-US" sz="1200">
                <a:solidFill>
                  <a:schemeClr val="tx1"/>
                </a:solidFill>
                <a:ea typeface="ＭＳ Ｐゴシック" charset="0"/>
                <a:cs typeface="Gill Sans" charset="0"/>
              </a:rPr>
              <a:t>Costing for 10B detectors assumes production pricing i.e. R&amp;D costs are borne by detector group</a:t>
            </a:r>
          </a:p>
          <a:p>
            <a:pPr marL="39688"/>
            <a:r>
              <a:rPr lang="en-US" sz="1200">
                <a:solidFill>
                  <a:schemeClr val="tx1"/>
                </a:solidFill>
                <a:ea typeface="ＭＳ Ｐゴシック" charset="0"/>
                <a:cs typeface="Gill Sans" charset="0"/>
              </a:rPr>
              <a:t>Costs are higher than in proposal based on increase in chopper cost as advised during review</a:t>
            </a:r>
          </a:p>
        </p:txBody>
      </p:sp>
      <p:pic>
        <p:nvPicPr>
          <p:cNvPr id="2356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54" y="2385835"/>
            <a:ext cx="10057173" cy="214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pic>
        <p:nvPicPr>
          <p:cNvPr id="2356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54" y="4623730"/>
            <a:ext cx="10057173" cy="21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pic>
        <p:nvPicPr>
          <p:cNvPr id="2356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54" y="6746908"/>
            <a:ext cx="10082569" cy="221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Tree>
    <p:extLst>
      <p:ext uri="{BB962C8B-B14F-4D97-AF65-F5344CB8AC3E}">
        <p14:creationId xmlns:p14="http://schemas.microsoft.com/office/powerpoint/2010/main" val="287802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82E213C3-9050-0749-87EC-DE4769D8DA98}" type="slidenum">
              <a:rPr lang="en-US"/>
              <a:pPr/>
              <a:t>21</a:t>
            </a:fld>
            <a:endParaRPr lang="en-US"/>
          </a:p>
        </p:txBody>
      </p:sp>
      <p:sp>
        <p:nvSpPr>
          <p:cNvPr id="24579" name="Rectangle 3"/>
          <p:cNvSpPr>
            <a:spLocks noGrp="1" noChangeArrowheads="1"/>
          </p:cNvSpPr>
          <p:nvPr>
            <p:ph type="title"/>
          </p:nvPr>
        </p:nvSpPr>
        <p:spPr>
          <a:xfrm>
            <a:off x="1872256" y="553547"/>
            <a:ext cx="9117487" cy="546278"/>
          </a:xfrm>
          <a:ln/>
        </p:spPr>
        <p:txBody>
          <a:bodyPr/>
          <a:lstStyle/>
          <a:p>
            <a:r>
              <a:rPr lang="en-US"/>
              <a:t>Summary</a:t>
            </a:r>
          </a:p>
        </p:txBody>
      </p:sp>
      <p:sp>
        <p:nvSpPr>
          <p:cNvPr id="24580" name="Rectangle 4"/>
          <p:cNvSpPr>
            <a:spLocks/>
          </p:cNvSpPr>
          <p:nvPr/>
        </p:nvSpPr>
        <p:spPr bwMode="auto">
          <a:xfrm>
            <a:off x="779251" y="2242725"/>
            <a:ext cx="11314319" cy="678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3000" b="1">
                <a:solidFill>
                  <a:srgbClr val="002D99"/>
                </a:solidFill>
                <a:ea typeface="ＭＳ Ｐゴシック" charset="0"/>
                <a:cs typeface="Gill Sans" charset="0"/>
              </a:rPr>
              <a:t>LoKI</a:t>
            </a:r>
            <a:r>
              <a:rPr lang="en-US" sz="3000">
                <a:solidFill>
                  <a:schemeClr val="tx1"/>
                </a:solidFill>
                <a:ea typeface="ＭＳ Ｐゴシック" charset="0"/>
                <a:cs typeface="Gill Sans" charset="0"/>
              </a:rPr>
              <a:t> will provide</a:t>
            </a:r>
          </a:p>
          <a:p>
            <a:pPr marL="39688" algn="ctr"/>
            <a:endParaRPr lang="en-US" sz="3000">
              <a:solidFill>
                <a:schemeClr val="tx1"/>
              </a:solidFill>
              <a:ea typeface="ＭＳ Ｐゴシック" charset="0"/>
              <a:cs typeface="Gill Sans" charset="0"/>
            </a:endParaRPr>
          </a:p>
          <a:p>
            <a:pPr marL="39688" algn="ctr"/>
            <a:r>
              <a:rPr lang="en-US" sz="3000">
                <a:solidFill>
                  <a:schemeClr val="tx1"/>
                </a:solidFill>
                <a:ea typeface="ＭＳ Ｐゴシック" charset="0"/>
                <a:cs typeface="Gill Sans" charset="0"/>
              </a:rPr>
              <a:t>A </a:t>
            </a:r>
            <a:r>
              <a:rPr lang="en-US" sz="3000" b="1">
                <a:solidFill>
                  <a:schemeClr val="tx1"/>
                </a:solidFill>
                <a:ea typeface="ＭＳ Ｐゴシック" charset="0"/>
                <a:cs typeface="Gill Sans" charset="0"/>
              </a:rPr>
              <a:t>world leading</a:t>
            </a:r>
            <a:r>
              <a:rPr lang="en-US" sz="3000">
                <a:solidFill>
                  <a:schemeClr val="tx1"/>
                </a:solidFill>
                <a:ea typeface="ＭＳ Ｐゴシック" charset="0"/>
                <a:cs typeface="Gill Sans" charset="0"/>
              </a:rPr>
              <a:t> SANS instrument for the ESS with </a:t>
            </a:r>
            <a:r>
              <a:rPr lang="en-US" sz="3000" b="1">
                <a:solidFill>
                  <a:schemeClr val="tx1"/>
                </a:solidFill>
                <a:ea typeface="ＭＳ Ｐゴシック" charset="0"/>
                <a:cs typeface="Gill Sans" charset="0"/>
              </a:rPr>
              <a:t>high flux</a:t>
            </a:r>
            <a:r>
              <a:rPr lang="en-US" sz="3000">
                <a:solidFill>
                  <a:schemeClr val="tx1"/>
                </a:solidFill>
                <a:ea typeface="ＭＳ Ｐゴシック" charset="0"/>
                <a:cs typeface="Gill Sans" charset="0"/>
              </a:rPr>
              <a:t>, </a:t>
            </a:r>
            <a:r>
              <a:rPr lang="en-US" sz="3000" b="1">
                <a:solidFill>
                  <a:schemeClr val="tx1"/>
                </a:solidFill>
                <a:ea typeface="ＭＳ Ｐゴシック" charset="0"/>
                <a:cs typeface="Gill Sans" charset="0"/>
              </a:rPr>
              <a:t>wide simultaneous Q range</a:t>
            </a:r>
            <a:r>
              <a:rPr lang="en-US" sz="3000">
                <a:solidFill>
                  <a:schemeClr val="tx1"/>
                </a:solidFill>
                <a:ea typeface="ＭＳ Ｐゴシック" charset="0"/>
                <a:cs typeface="Gill Sans" charset="0"/>
              </a:rPr>
              <a:t>, a </a:t>
            </a:r>
            <a:r>
              <a:rPr lang="en-US" sz="3000" b="1">
                <a:solidFill>
                  <a:schemeClr val="tx1"/>
                </a:solidFill>
                <a:ea typeface="ＭＳ Ｐゴシック" charset="0"/>
                <a:cs typeface="Gill Sans" charset="0"/>
              </a:rPr>
              <a:t>flexible sample area</a:t>
            </a:r>
            <a:r>
              <a:rPr lang="en-US" sz="3000">
                <a:solidFill>
                  <a:schemeClr val="tx1"/>
                </a:solidFill>
                <a:ea typeface="ＭＳ Ｐゴシック" charset="0"/>
                <a:cs typeface="Gill Sans" charset="0"/>
              </a:rPr>
              <a:t> and opportunity for enhancement with focussing optics.</a:t>
            </a:r>
          </a:p>
          <a:p>
            <a:pPr marL="39688" algn="ctr"/>
            <a:endParaRPr lang="en-US" sz="3000">
              <a:solidFill>
                <a:schemeClr val="tx1"/>
              </a:solidFill>
              <a:ea typeface="ＭＳ Ｐゴシック" charset="0"/>
              <a:cs typeface="Gill Sans" charset="0"/>
            </a:endParaRPr>
          </a:p>
          <a:p>
            <a:pPr marL="39688" algn="ctr"/>
            <a:r>
              <a:rPr lang="en-US" sz="3000">
                <a:solidFill>
                  <a:schemeClr val="tx1"/>
                </a:solidFill>
                <a:ea typeface="ＭＳ Ｐゴシック" charset="0"/>
                <a:cs typeface="Gill Sans" charset="0"/>
              </a:rPr>
              <a:t>Beam sizes as small as </a:t>
            </a:r>
            <a:r>
              <a:rPr lang="en-US" sz="3000" b="1">
                <a:solidFill>
                  <a:schemeClr val="tx1"/>
                </a:solidFill>
                <a:ea typeface="ＭＳ Ｐゴシック" charset="0"/>
                <a:cs typeface="Gill Sans" charset="0"/>
              </a:rPr>
              <a:t>2mm</a:t>
            </a:r>
            <a:r>
              <a:rPr lang="en-US" sz="3000">
                <a:solidFill>
                  <a:schemeClr val="tx1"/>
                </a:solidFill>
                <a:ea typeface="ＭＳ Ｐゴシック" charset="0"/>
                <a:cs typeface="Gill Sans" charset="0"/>
              </a:rPr>
              <a:t> will be routinely accessible allowing small sample volumes and scanning experiments.</a:t>
            </a:r>
          </a:p>
          <a:p>
            <a:pPr marL="39688" algn="ctr"/>
            <a:endParaRPr lang="en-US" sz="3000">
              <a:solidFill>
                <a:schemeClr val="tx1"/>
              </a:solidFill>
              <a:ea typeface="ＭＳ Ｐゴシック" charset="0"/>
              <a:cs typeface="Gill Sans" charset="0"/>
            </a:endParaRPr>
          </a:p>
          <a:p>
            <a:pPr marL="39688" algn="ctr"/>
            <a:r>
              <a:rPr lang="en-US" sz="3000">
                <a:solidFill>
                  <a:schemeClr val="tx1"/>
                </a:solidFill>
                <a:ea typeface="ＭＳ Ｐゴシック" charset="0"/>
                <a:cs typeface="Gill Sans" charset="0"/>
              </a:rPr>
              <a:t>The ability to perform </a:t>
            </a:r>
            <a:r>
              <a:rPr lang="ja-JP" altLang="en-US" sz="3000" b="1">
                <a:solidFill>
                  <a:schemeClr val="tx1"/>
                </a:solidFill>
                <a:latin typeface="Arial"/>
                <a:ea typeface="ＭＳ Ｐゴシック" charset="0"/>
                <a:cs typeface="Gill Sans" charset="0"/>
              </a:rPr>
              <a:t>“</a:t>
            </a:r>
            <a:r>
              <a:rPr lang="en-US" sz="3000" b="1">
                <a:solidFill>
                  <a:schemeClr val="tx1"/>
                </a:solidFill>
                <a:ea typeface="ＭＳ Ｐゴシック" charset="0"/>
                <a:cs typeface="Gill Sans" charset="0"/>
              </a:rPr>
              <a:t>single-shot</a:t>
            </a:r>
            <a:r>
              <a:rPr lang="ja-JP" altLang="en-US" sz="3000" b="1">
                <a:solidFill>
                  <a:schemeClr val="tx1"/>
                </a:solidFill>
                <a:latin typeface="Arial"/>
                <a:ea typeface="ＭＳ Ｐゴシック" charset="0"/>
                <a:cs typeface="Gill Sans" charset="0"/>
              </a:rPr>
              <a:t>”</a:t>
            </a:r>
            <a:r>
              <a:rPr lang="en-US" sz="3000" b="1">
                <a:solidFill>
                  <a:schemeClr val="tx1"/>
                </a:solidFill>
                <a:ea typeface="ＭＳ Ｐゴシック" charset="0"/>
                <a:cs typeface="Gill Sans" charset="0"/>
              </a:rPr>
              <a:t> kinetic</a:t>
            </a:r>
            <a:r>
              <a:rPr lang="en-US" sz="3000">
                <a:solidFill>
                  <a:schemeClr val="tx1"/>
                </a:solidFill>
                <a:ea typeface="ＭＳ Ｐゴシック" charset="0"/>
                <a:cs typeface="Gill Sans" charset="0"/>
              </a:rPr>
              <a:t> measurements on </a:t>
            </a:r>
            <a:r>
              <a:rPr lang="en-US" sz="3000" b="1">
                <a:solidFill>
                  <a:schemeClr val="tx1"/>
                </a:solidFill>
                <a:ea typeface="ＭＳ Ｐゴシック" charset="0"/>
                <a:cs typeface="Gill Sans" charset="0"/>
              </a:rPr>
              <a:t>sub-second</a:t>
            </a:r>
            <a:r>
              <a:rPr lang="en-US" sz="3000">
                <a:solidFill>
                  <a:schemeClr val="tx1"/>
                </a:solidFill>
                <a:ea typeface="ＭＳ Ｐゴシック" charset="0"/>
                <a:cs typeface="Gill Sans" charset="0"/>
              </a:rPr>
              <a:t> time scales</a:t>
            </a:r>
          </a:p>
          <a:p>
            <a:pPr marL="39688" algn="ctr"/>
            <a:endParaRPr lang="en-US" sz="3000">
              <a:solidFill>
                <a:schemeClr val="tx1"/>
              </a:solidFill>
              <a:ea typeface="ＭＳ Ｐゴシック" charset="0"/>
              <a:cs typeface="Gill Sans" charset="0"/>
            </a:endParaRPr>
          </a:p>
          <a:p>
            <a:pPr marL="39688" algn="ctr"/>
            <a:r>
              <a:rPr lang="en-US" sz="3000">
                <a:solidFill>
                  <a:schemeClr val="tx1"/>
                </a:solidFill>
                <a:ea typeface="ＭＳ Ｐゴシック" charset="0"/>
                <a:cs typeface="Gill Sans" charset="0"/>
              </a:rPr>
              <a:t>The ability to perform stroboscopic measurements with a time resolution of the pulse length.</a:t>
            </a:r>
          </a:p>
        </p:txBody>
      </p:sp>
    </p:spTree>
    <p:extLst>
      <p:ext uri="{BB962C8B-B14F-4D97-AF65-F5344CB8AC3E}">
        <p14:creationId xmlns:p14="http://schemas.microsoft.com/office/powerpoint/2010/main" val="1293430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66767" y="3197653"/>
            <a:ext cx="9211077" cy="4585871"/>
          </a:xfrm>
          <a:prstGeom prst="rect">
            <a:avLst/>
          </a:prstGeom>
        </p:spPr>
        <p:txBody>
          <a:bodyPr wrap="square">
            <a:spAutoFit/>
          </a:bodyPr>
          <a:lstStyle/>
          <a:p>
            <a:pPr algn="ctr"/>
            <a:r>
              <a:rPr lang="en-US" sz="4000"/>
              <a:t>Wikipedia says...</a:t>
            </a:r>
          </a:p>
          <a:p>
            <a:pPr algn="ctr"/>
            <a:endParaRPr lang="en-US" sz="3600" i="1"/>
          </a:p>
          <a:p>
            <a:pPr algn="ctr"/>
            <a:r>
              <a:rPr lang="en-US" sz="3600" i="1"/>
              <a:t>Soft matter is a subfield of condensed matter comprising a variety of physical states that are easily deformed by thermal stresses or thermal fluctuations. They include liquids, colloids, polymers, foams, gels, granular materials, and a number of biological materials.</a:t>
            </a:r>
            <a:endParaRPr lang="en-US" sz="3600" i="1"/>
          </a:p>
        </p:txBody>
      </p:sp>
      <p:sp>
        <p:nvSpPr>
          <p:cNvPr id="3" name="Title 2"/>
          <p:cNvSpPr>
            <a:spLocks noGrp="1"/>
          </p:cNvSpPr>
          <p:nvPr>
            <p:ph type="title"/>
          </p:nvPr>
        </p:nvSpPr>
        <p:spPr/>
        <p:txBody>
          <a:bodyPr/>
          <a:lstStyle/>
          <a:p>
            <a:r>
              <a:rPr lang="en-US"/>
              <a:t>What is Soft Matter?</a:t>
            </a:r>
          </a:p>
        </p:txBody>
      </p:sp>
      <p:sp>
        <p:nvSpPr>
          <p:cNvPr id="27" name="Slide Number Placeholder 3"/>
          <p:cNvSpPr>
            <a:spLocks noGrp="1"/>
          </p:cNvSpPr>
          <p:nvPr>
            <p:ph type="sldNum" sz="quarter" idx="12"/>
          </p:nvPr>
        </p:nvSpPr>
        <p:spPr/>
        <p:txBody>
          <a:bodyPr/>
          <a:lstStyle/>
          <a:p>
            <a:fld id="{A306B456-A426-DE46-A748-B291503FBB19}" type="slidenum">
              <a:rPr lang="en-US"/>
              <a:pPr/>
              <a:t>3</a:t>
            </a:fld>
            <a:endParaRPr lang="en-US"/>
          </a:p>
        </p:txBody>
      </p:sp>
      <p:sp>
        <p:nvSpPr>
          <p:cNvPr id="8194" name="Rectangle 2"/>
          <p:cNvSpPr>
            <a:spLocks/>
          </p:cNvSpPr>
          <p:nvPr/>
        </p:nvSpPr>
        <p:spPr bwMode="auto">
          <a:xfrm>
            <a:off x="10632578" y="10056568"/>
            <a:ext cx="5761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0" tIns="0" rIns="0" bIns="0" anchor="ctr">
            <a:spAutoFit/>
          </a:bodyPr>
          <a:lstStyle/>
          <a:p>
            <a:pPr algn="ctr"/>
            <a:r>
              <a:rPr lang="en-US" sz="1800" b="1">
                <a:solidFill>
                  <a:srgbClr val="1C405B"/>
                </a:solidFill>
                <a:latin typeface="Lucida Grande" charset="0"/>
                <a:ea typeface="ＭＳ Ｐゴシック" charset="0"/>
                <a:cs typeface="Lucida Grande" charset="0"/>
                <a:sym typeface="Lucida Grande" charset="0"/>
              </a:rPr>
              <a:t>page</a:t>
            </a:r>
          </a:p>
        </p:txBody>
      </p:sp>
      <p:pic>
        <p:nvPicPr>
          <p:cNvPr id="4" name="Picture 3"/>
          <p:cNvPicPr>
            <a:picLocks noChangeAspect="1"/>
          </p:cNvPicPr>
          <p:nvPr/>
        </p:nvPicPr>
        <p:blipFill>
          <a:blip r:embed="rId2"/>
          <a:stretch>
            <a:fillRect/>
          </a:stretch>
        </p:blipFill>
        <p:spPr>
          <a:xfrm>
            <a:off x="320287" y="2218066"/>
            <a:ext cx="3378200" cy="2400300"/>
          </a:xfrm>
          <a:prstGeom prst="rect">
            <a:avLst/>
          </a:prstGeom>
        </p:spPr>
      </p:pic>
      <p:pic>
        <p:nvPicPr>
          <p:cNvPr id="5" name="Picture 4"/>
          <p:cNvPicPr>
            <a:picLocks noChangeAspect="1"/>
          </p:cNvPicPr>
          <p:nvPr/>
        </p:nvPicPr>
        <p:blipFill>
          <a:blip r:embed="rId3"/>
          <a:stretch>
            <a:fillRect/>
          </a:stretch>
        </p:blipFill>
        <p:spPr>
          <a:xfrm>
            <a:off x="-174524" y="4870450"/>
            <a:ext cx="3492500" cy="2324100"/>
          </a:xfrm>
          <a:prstGeom prst="rect">
            <a:avLst/>
          </a:prstGeom>
        </p:spPr>
      </p:pic>
      <p:pic>
        <p:nvPicPr>
          <p:cNvPr id="11" name="Picture 10"/>
          <p:cNvPicPr>
            <a:picLocks noChangeAspect="1"/>
          </p:cNvPicPr>
          <p:nvPr/>
        </p:nvPicPr>
        <p:blipFill>
          <a:blip r:embed="rId4"/>
          <a:stretch>
            <a:fillRect/>
          </a:stretch>
        </p:blipFill>
        <p:spPr>
          <a:xfrm>
            <a:off x="650161" y="7560622"/>
            <a:ext cx="4222349" cy="2324893"/>
          </a:xfrm>
          <a:prstGeom prst="rect">
            <a:avLst/>
          </a:prstGeom>
        </p:spPr>
      </p:pic>
      <p:pic>
        <p:nvPicPr>
          <p:cNvPr id="16" name="Picture 15"/>
          <p:cNvPicPr>
            <a:picLocks noChangeAspect="1"/>
          </p:cNvPicPr>
          <p:nvPr/>
        </p:nvPicPr>
        <p:blipFill>
          <a:blip r:embed="rId5"/>
          <a:stretch>
            <a:fillRect/>
          </a:stretch>
        </p:blipFill>
        <p:spPr>
          <a:xfrm>
            <a:off x="4453293" y="4117916"/>
            <a:ext cx="5821555" cy="3076634"/>
          </a:xfrm>
          <a:prstGeom prst="rect">
            <a:avLst/>
          </a:prstGeom>
        </p:spPr>
      </p:pic>
      <p:pic>
        <p:nvPicPr>
          <p:cNvPr id="13" name="Picture 12"/>
          <p:cNvPicPr>
            <a:picLocks noChangeAspect="1"/>
          </p:cNvPicPr>
          <p:nvPr/>
        </p:nvPicPr>
        <p:blipFill>
          <a:blip r:embed="rId6"/>
          <a:stretch>
            <a:fillRect/>
          </a:stretch>
        </p:blipFill>
        <p:spPr>
          <a:xfrm>
            <a:off x="10632578" y="6037274"/>
            <a:ext cx="2324100" cy="3492500"/>
          </a:xfrm>
          <a:prstGeom prst="rect">
            <a:avLst/>
          </a:prstGeom>
        </p:spPr>
      </p:pic>
      <p:pic>
        <p:nvPicPr>
          <p:cNvPr id="14" name="Picture 13"/>
          <p:cNvPicPr>
            <a:picLocks noChangeAspect="1"/>
          </p:cNvPicPr>
          <p:nvPr/>
        </p:nvPicPr>
        <p:blipFill>
          <a:blip r:embed="rId7"/>
          <a:stretch>
            <a:fillRect/>
          </a:stretch>
        </p:blipFill>
        <p:spPr>
          <a:xfrm>
            <a:off x="4390381" y="2103327"/>
            <a:ext cx="3492500" cy="2324100"/>
          </a:xfrm>
          <a:prstGeom prst="rect">
            <a:avLst/>
          </a:prstGeom>
        </p:spPr>
      </p:pic>
      <p:pic>
        <p:nvPicPr>
          <p:cNvPr id="10" name="Picture 9"/>
          <p:cNvPicPr>
            <a:picLocks noChangeAspect="1"/>
          </p:cNvPicPr>
          <p:nvPr/>
        </p:nvPicPr>
        <p:blipFill>
          <a:blip r:embed="rId8"/>
          <a:stretch>
            <a:fillRect/>
          </a:stretch>
        </p:blipFill>
        <p:spPr>
          <a:xfrm>
            <a:off x="8734601" y="2210326"/>
            <a:ext cx="3618452" cy="2408040"/>
          </a:xfrm>
          <a:prstGeom prst="rect">
            <a:avLst/>
          </a:prstGeom>
        </p:spPr>
      </p:pic>
      <p:pic>
        <p:nvPicPr>
          <p:cNvPr id="8" name="Picture 7"/>
          <p:cNvPicPr>
            <a:picLocks noChangeAspect="1"/>
          </p:cNvPicPr>
          <p:nvPr/>
        </p:nvPicPr>
        <p:blipFill rotWithShape="1">
          <a:blip r:embed="rId9"/>
          <a:srcRect l="24595" r="25060"/>
          <a:stretch/>
        </p:blipFill>
        <p:spPr>
          <a:xfrm>
            <a:off x="8048950" y="6655285"/>
            <a:ext cx="2225898" cy="3101490"/>
          </a:xfrm>
          <a:prstGeom prst="rect">
            <a:avLst/>
          </a:prstGeom>
        </p:spPr>
      </p:pic>
      <p:pic>
        <p:nvPicPr>
          <p:cNvPr id="6" name="Picture 5"/>
          <p:cNvPicPr>
            <a:picLocks noChangeAspect="1"/>
          </p:cNvPicPr>
          <p:nvPr/>
        </p:nvPicPr>
        <p:blipFill rotWithShape="1">
          <a:blip r:embed="rId10"/>
          <a:srcRect l="22537" r="22989"/>
          <a:stretch/>
        </p:blipFill>
        <p:spPr>
          <a:xfrm>
            <a:off x="5770075" y="6899275"/>
            <a:ext cx="1556592" cy="2857500"/>
          </a:xfrm>
          <a:prstGeom prst="rect">
            <a:avLst/>
          </a:prstGeom>
        </p:spPr>
      </p:pic>
    </p:spTree>
    <p:extLst>
      <p:ext uri="{BB962C8B-B14F-4D97-AF65-F5344CB8AC3E}">
        <p14:creationId xmlns:p14="http://schemas.microsoft.com/office/powerpoint/2010/main" val="702562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20" y="6601755"/>
            <a:ext cx="3480962" cy="279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 name="Title 1"/>
          <p:cNvSpPr>
            <a:spLocks noGrp="1"/>
          </p:cNvSpPr>
          <p:nvPr>
            <p:ph type="title"/>
          </p:nvPr>
        </p:nvSpPr>
        <p:spPr>
          <a:xfrm>
            <a:off x="2116801" y="-6925"/>
            <a:ext cx="8628175" cy="2050845"/>
          </a:xfrm>
        </p:spPr>
        <p:txBody>
          <a:bodyPr/>
          <a:lstStyle/>
          <a:p>
            <a:r>
              <a:rPr lang="en-US"/>
              <a:t>Fluid Flow</a:t>
            </a:r>
          </a:p>
        </p:txBody>
      </p:sp>
      <p:sp>
        <p:nvSpPr>
          <p:cNvPr id="10" name="TextBox 9"/>
          <p:cNvSpPr txBox="1"/>
          <p:nvPr/>
        </p:nvSpPr>
        <p:spPr>
          <a:xfrm>
            <a:off x="447095" y="2149054"/>
            <a:ext cx="5644393" cy="4524315"/>
          </a:xfrm>
          <a:prstGeom prst="rect">
            <a:avLst/>
          </a:prstGeom>
          <a:noFill/>
        </p:spPr>
        <p:txBody>
          <a:bodyPr wrap="square" rtlCol="0">
            <a:spAutoFit/>
          </a:bodyPr>
          <a:lstStyle/>
          <a:p>
            <a:r>
              <a:rPr lang="en-US" sz="2400"/>
              <a:t>The flow of </a:t>
            </a:r>
            <a:r>
              <a:rPr lang="en-US" sz="2400" b="1"/>
              <a:t>complex fluids </a:t>
            </a:r>
            <a:r>
              <a:rPr lang="en-US" sz="2400"/>
              <a:t>through </a:t>
            </a:r>
            <a:r>
              <a:rPr lang="en-US" sz="2400" b="1"/>
              <a:t>complex geometries </a:t>
            </a:r>
            <a:r>
              <a:rPr lang="en-US" sz="2400"/>
              <a:t>is relevant to many industrical processes including polymer processing and oil recovery.</a:t>
            </a:r>
            <a:endParaRPr lang="en-US" sz="2400" b="1"/>
          </a:p>
          <a:p>
            <a:endParaRPr lang="en-US" sz="2400"/>
          </a:p>
          <a:p>
            <a:r>
              <a:rPr lang="en-US" sz="2400" b="1"/>
              <a:t>Microfluidic devices </a:t>
            </a:r>
            <a:r>
              <a:rPr lang="en-US" sz="2400"/>
              <a:t>are increasingly used for chemical and pharmaceutical discovery, production and processing.</a:t>
            </a:r>
          </a:p>
          <a:p>
            <a:endParaRPr lang="en-US" sz="2400"/>
          </a:p>
          <a:p>
            <a:r>
              <a:rPr lang="en-US" sz="2400"/>
              <a:t>There is a need to understand </a:t>
            </a:r>
            <a:r>
              <a:rPr lang="en-US" sz="2400" b="1"/>
              <a:t>structural effects of flow </a:t>
            </a:r>
            <a:r>
              <a:rPr lang="en-US" sz="2400"/>
              <a:t>both for practical puroposes and to compare with fluid flow models.</a:t>
            </a:r>
          </a:p>
        </p:txBody>
      </p:sp>
      <p:grpSp>
        <p:nvGrpSpPr>
          <p:cNvPr id="11" name="Group 10"/>
          <p:cNvGrpSpPr/>
          <p:nvPr/>
        </p:nvGrpSpPr>
        <p:grpSpPr>
          <a:xfrm>
            <a:off x="6963556" y="2316426"/>
            <a:ext cx="5537211" cy="1747381"/>
            <a:chOff x="4905600" y="1205241"/>
            <a:chExt cx="3422372" cy="1080000"/>
          </a:xfrm>
        </p:grpSpPr>
        <p:pic>
          <p:nvPicPr>
            <p:cNvPr id="12" name="Picture 11"/>
            <p:cNvPicPr>
              <a:picLocks noChangeAspect="1"/>
            </p:cNvPicPr>
            <p:nvPr/>
          </p:nvPicPr>
          <p:blipFill>
            <a:blip r:embed="rId3"/>
            <a:stretch>
              <a:fillRect/>
            </a:stretch>
          </p:blipFill>
          <p:spPr>
            <a:xfrm>
              <a:off x="4905600" y="1205241"/>
              <a:ext cx="1080000" cy="1080000"/>
            </a:xfrm>
            <a:prstGeom prst="rect">
              <a:avLst/>
            </a:prstGeom>
          </p:spPr>
        </p:pic>
        <p:pic>
          <p:nvPicPr>
            <p:cNvPr id="13" name="Picture 12"/>
            <p:cNvPicPr>
              <a:picLocks noChangeAspect="1"/>
            </p:cNvPicPr>
            <p:nvPr/>
          </p:nvPicPr>
          <p:blipFill>
            <a:blip r:embed="rId4"/>
            <a:stretch>
              <a:fillRect/>
            </a:stretch>
          </p:blipFill>
          <p:spPr>
            <a:xfrm>
              <a:off x="6076786" y="1205241"/>
              <a:ext cx="1080000" cy="1080000"/>
            </a:xfrm>
            <a:prstGeom prst="rect">
              <a:avLst/>
            </a:prstGeom>
          </p:spPr>
        </p:pic>
        <p:pic>
          <p:nvPicPr>
            <p:cNvPr id="14" name="Picture 13"/>
            <p:cNvPicPr>
              <a:picLocks noChangeAspect="1"/>
            </p:cNvPicPr>
            <p:nvPr/>
          </p:nvPicPr>
          <p:blipFill>
            <a:blip r:embed="rId5"/>
            <a:stretch>
              <a:fillRect/>
            </a:stretch>
          </p:blipFill>
          <p:spPr>
            <a:xfrm>
              <a:off x="7247972" y="1205241"/>
              <a:ext cx="1080000" cy="1080000"/>
            </a:xfrm>
            <a:prstGeom prst="rect">
              <a:avLst/>
            </a:prstGeom>
          </p:spPr>
        </p:pic>
      </p:grpSp>
      <p:pic>
        <p:nvPicPr>
          <p:cNvPr id="15" name="Picture 14" descr="Screen Shot 2012-09-19 at 08.44.3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1884" y="4876809"/>
            <a:ext cx="3114997" cy="4470889"/>
          </a:xfrm>
          <a:prstGeom prst="rect">
            <a:avLst/>
          </a:prstGeom>
        </p:spPr>
      </p:pic>
      <p:pic>
        <p:nvPicPr>
          <p:cNvPr id="16" name="Picture 15" descr="Screen Shot 2012-09-19 at 08.44.2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807" y="4960407"/>
            <a:ext cx="2884414" cy="2529880"/>
          </a:xfrm>
          <a:prstGeom prst="rect">
            <a:avLst/>
          </a:prstGeom>
        </p:spPr>
      </p:pic>
      <p:sp>
        <p:nvSpPr>
          <p:cNvPr id="17" name="Rectangle 16"/>
          <p:cNvSpPr/>
          <p:nvPr/>
        </p:nvSpPr>
        <p:spPr>
          <a:xfrm>
            <a:off x="6265953" y="7798567"/>
            <a:ext cx="3177031" cy="1323439"/>
          </a:xfrm>
          <a:prstGeom prst="rect">
            <a:avLst/>
          </a:prstGeom>
        </p:spPr>
        <p:txBody>
          <a:bodyPr wrap="square">
            <a:spAutoFit/>
          </a:bodyPr>
          <a:lstStyle/>
          <a:p>
            <a:r>
              <a:rPr lang="en-US" sz="1600"/>
              <a:t>Measuring the deformation of polymer chains allowing development of new models of polymer flow (Clarke et al. (2010) Macromolecules 43, 1539)</a:t>
            </a:r>
          </a:p>
        </p:txBody>
      </p:sp>
      <p:sp>
        <p:nvSpPr>
          <p:cNvPr id="18" name="Rectangle 17"/>
          <p:cNvSpPr/>
          <p:nvPr/>
        </p:nvSpPr>
        <p:spPr>
          <a:xfrm>
            <a:off x="7394099" y="4138878"/>
            <a:ext cx="5106668" cy="584776"/>
          </a:xfrm>
          <a:prstGeom prst="rect">
            <a:avLst/>
          </a:prstGeom>
        </p:spPr>
        <p:txBody>
          <a:bodyPr wrap="square">
            <a:spAutoFit/>
          </a:bodyPr>
          <a:lstStyle/>
          <a:p>
            <a:pPr algn="r"/>
            <a:r>
              <a:rPr lang="en-US" sz="1600"/>
              <a:t>Fluid thread breakup under microfluidic confinement (Cabral group, Imperial College)</a:t>
            </a:r>
          </a:p>
        </p:txBody>
      </p:sp>
      <p:pic>
        <p:nvPicPr>
          <p:cNvPr id="2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8461" y="6853543"/>
            <a:ext cx="1819038" cy="139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2" name="Rectangle 23"/>
          <p:cNvSpPr>
            <a:spLocks/>
          </p:cNvSpPr>
          <p:nvPr/>
        </p:nvSpPr>
        <p:spPr bwMode="auto">
          <a:xfrm>
            <a:off x="2469523" y="8407464"/>
            <a:ext cx="3327976" cy="100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r>
              <a:rPr lang="en-US" sz="1600">
                <a:solidFill>
                  <a:schemeClr val="tx1"/>
                </a:solidFill>
                <a:ea typeface="ＭＳ Ｐゴシック" charset="0"/>
                <a:cs typeface="Gill Sans" charset="0"/>
              </a:rPr>
              <a:t>Shear Banding in CTAB wormlike micelles providing confirmation of rheological model. (Helgeson et al. (2009) J. Rheol 53, 727) </a:t>
            </a:r>
          </a:p>
        </p:txBody>
      </p:sp>
    </p:spTree>
    <p:extLst>
      <p:ext uri="{BB962C8B-B14F-4D97-AF65-F5344CB8AC3E}">
        <p14:creationId xmlns:p14="http://schemas.microsoft.com/office/powerpoint/2010/main" val="4090944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801" y="-6925"/>
            <a:ext cx="8628175" cy="2050845"/>
          </a:xfrm>
        </p:spPr>
        <p:txBody>
          <a:bodyPr/>
          <a:lstStyle/>
          <a:p>
            <a:r>
              <a:rPr lang="en-US"/>
              <a:t>Multiple Length Scales &amp; Kinetics</a:t>
            </a:r>
          </a:p>
        </p:txBody>
      </p:sp>
      <p:sp>
        <p:nvSpPr>
          <p:cNvPr id="4" name="TextBox 3"/>
          <p:cNvSpPr txBox="1"/>
          <p:nvPr/>
        </p:nvSpPr>
        <p:spPr>
          <a:xfrm>
            <a:off x="581584" y="2319051"/>
            <a:ext cx="6977392" cy="3785652"/>
          </a:xfrm>
          <a:prstGeom prst="rect">
            <a:avLst/>
          </a:prstGeom>
          <a:noFill/>
        </p:spPr>
        <p:txBody>
          <a:bodyPr wrap="square" rtlCol="0">
            <a:spAutoFit/>
          </a:bodyPr>
          <a:lstStyle/>
          <a:p>
            <a:r>
              <a:rPr lang="en-US" sz="2400" b="1"/>
              <a:t>Double network hydrogels </a:t>
            </a:r>
            <a:r>
              <a:rPr lang="en-US" sz="2400"/>
              <a:t>provide strength and resiliance together with high water content.</a:t>
            </a:r>
          </a:p>
          <a:p>
            <a:endParaRPr lang="en-US" sz="2400"/>
          </a:p>
          <a:p>
            <a:r>
              <a:rPr lang="en-US" sz="2400"/>
              <a:t>Gel structure forms over </a:t>
            </a:r>
            <a:r>
              <a:rPr lang="en-US" sz="2400" b="1"/>
              <a:t>multiple length scales.</a:t>
            </a:r>
          </a:p>
          <a:p>
            <a:endParaRPr lang="en-US" sz="2400"/>
          </a:p>
          <a:p>
            <a:r>
              <a:rPr lang="en-US" sz="2400"/>
              <a:t>Kinetics of gelation can be rapid needing </a:t>
            </a:r>
            <a:r>
              <a:rPr lang="en-US" sz="2400" b="1"/>
              <a:t>sub-second</a:t>
            </a:r>
            <a:r>
              <a:rPr lang="en-US" sz="2400"/>
              <a:t> time resolution.</a:t>
            </a:r>
          </a:p>
          <a:p>
            <a:endParaRPr lang="en-US" sz="2400"/>
          </a:p>
          <a:p>
            <a:r>
              <a:rPr lang="en-US" sz="2400"/>
              <a:t>Neutrons provide the structure of each component in the presence of the other.</a:t>
            </a:r>
          </a:p>
        </p:txBody>
      </p:sp>
      <p:grpSp>
        <p:nvGrpSpPr>
          <p:cNvPr id="5" name="Group 4"/>
          <p:cNvGrpSpPr/>
          <p:nvPr/>
        </p:nvGrpSpPr>
        <p:grpSpPr>
          <a:xfrm>
            <a:off x="7675829" y="2496621"/>
            <a:ext cx="4460110" cy="3477985"/>
            <a:chOff x="4825999" y="838430"/>
            <a:chExt cx="3739446" cy="2916013"/>
          </a:xfrm>
        </p:grpSpPr>
        <p:sp>
          <p:nvSpPr>
            <p:cNvPr id="6" name="Rectangle 5"/>
            <p:cNvSpPr/>
            <p:nvPr/>
          </p:nvSpPr>
          <p:spPr>
            <a:xfrm>
              <a:off x="4825999" y="838430"/>
              <a:ext cx="3739445" cy="29160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3-10-02 at 23.29.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766" y="2233134"/>
              <a:ext cx="3159568" cy="1449493"/>
            </a:xfrm>
            <a:prstGeom prst="rect">
              <a:avLst/>
            </a:prstGeom>
          </p:spPr>
        </p:pic>
        <p:pic>
          <p:nvPicPr>
            <p:cNvPr id="8" name="Picture 7"/>
            <p:cNvPicPr>
              <a:picLocks noChangeAspect="1"/>
            </p:cNvPicPr>
            <p:nvPr/>
          </p:nvPicPr>
          <p:blipFill rotWithShape="1">
            <a:blip r:embed="rId3"/>
            <a:srcRect l="13414" t="1619" r="5177" b="9256"/>
            <a:stretch/>
          </p:blipFill>
          <p:spPr>
            <a:xfrm>
              <a:off x="5037667" y="951320"/>
              <a:ext cx="1742921" cy="1493084"/>
            </a:xfrm>
            <a:prstGeom prst="rect">
              <a:avLst/>
            </a:prstGeom>
          </p:spPr>
        </p:pic>
        <p:sp>
          <p:nvSpPr>
            <p:cNvPr id="9" name="TextBox 8"/>
            <p:cNvSpPr txBox="1"/>
            <p:nvPr/>
          </p:nvSpPr>
          <p:spPr>
            <a:xfrm>
              <a:off x="6919186" y="1032805"/>
              <a:ext cx="1646259" cy="1200329"/>
            </a:xfrm>
            <a:prstGeom prst="rect">
              <a:avLst/>
            </a:prstGeom>
            <a:noFill/>
          </p:spPr>
          <p:txBody>
            <a:bodyPr wrap="square" rtlCol="0">
              <a:spAutoFit/>
            </a:bodyPr>
            <a:lstStyle/>
            <a:p>
              <a:r>
                <a:rPr lang="en-US" sz="1200"/>
                <a:t>Swelling of a double network hydrogel designed for use as a cornea replacement. (Frank Group, Stanford)</a:t>
              </a:r>
            </a:p>
          </p:txBody>
        </p:sp>
      </p:grpSp>
      <p:sp>
        <p:nvSpPr>
          <p:cNvPr id="10" name="TextBox 9"/>
          <p:cNvSpPr txBox="1"/>
          <p:nvPr/>
        </p:nvSpPr>
        <p:spPr>
          <a:xfrm>
            <a:off x="5716708" y="6363251"/>
            <a:ext cx="6913136" cy="3046988"/>
          </a:xfrm>
          <a:prstGeom prst="rect">
            <a:avLst/>
          </a:prstGeom>
          <a:noFill/>
        </p:spPr>
        <p:txBody>
          <a:bodyPr wrap="square" rtlCol="0">
            <a:spAutoFit/>
          </a:bodyPr>
          <a:lstStyle/>
          <a:p>
            <a:r>
              <a:rPr lang="en-US" sz="2400" b="1"/>
              <a:t>Amyloid fibrils </a:t>
            </a:r>
            <a:r>
              <a:rPr lang="en-US" sz="2400"/>
              <a:t>have been associated with more than 20 human diseases including Alzheimer’s and Parkinson’s diseases and rheumatoid arthritis.</a:t>
            </a:r>
          </a:p>
          <a:p>
            <a:endParaRPr lang="en-US" sz="2400"/>
          </a:p>
          <a:p>
            <a:r>
              <a:rPr lang="en-US" sz="2400"/>
              <a:t>Fibril formation and growth is a multi-length scale problem and to understand methods of formation and inhibition the structural evolution must be observed.</a:t>
            </a:r>
          </a:p>
        </p:txBody>
      </p:sp>
      <p:pic>
        <p:nvPicPr>
          <p:cNvPr id="11" name="Picture 10"/>
          <p:cNvPicPr>
            <a:picLocks noChangeAspect="1"/>
          </p:cNvPicPr>
          <p:nvPr/>
        </p:nvPicPr>
        <p:blipFill>
          <a:blip r:embed="rId4"/>
          <a:stretch>
            <a:fillRect/>
          </a:stretch>
        </p:blipFill>
        <p:spPr>
          <a:xfrm>
            <a:off x="739022" y="6163204"/>
            <a:ext cx="4329379" cy="324703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420821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253" y="0"/>
            <a:ext cx="8628175" cy="2050845"/>
          </a:xfrm>
        </p:spPr>
        <p:txBody>
          <a:bodyPr/>
          <a:lstStyle/>
          <a:p>
            <a:r>
              <a:rPr lang="en-US"/>
              <a:t>In-Operando Behaviour</a:t>
            </a:r>
          </a:p>
        </p:txBody>
      </p:sp>
      <p:pic>
        <p:nvPicPr>
          <p:cNvPr id="4" name="Picture 3"/>
          <p:cNvPicPr>
            <a:picLocks noChangeAspect="1"/>
          </p:cNvPicPr>
          <p:nvPr/>
        </p:nvPicPr>
        <p:blipFill>
          <a:blip r:embed="rId2"/>
          <a:stretch>
            <a:fillRect/>
          </a:stretch>
        </p:blipFill>
        <p:spPr>
          <a:xfrm>
            <a:off x="6101102" y="2050845"/>
            <a:ext cx="6052673" cy="3137302"/>
          </a:xfrm>
          <a:prstGeom prst="rect">
            <a:avLst/>
          </a:prstGeom>
        </p:spPr>
      </p:pic>
      <p:pic>
        <p:nvPicPr>
          <p:cNvPr id="5" name="Picture 4"/>
          <p:cNvPicPr>
            <a:picLocks noChangeAspect="1"/>
          </p:cNvPicPr>
          <p:nvPr/>
        </p:nvPicPr>
        <p:blipFill>
          <a:blip r:embed="rId3"/>
          <a:stretch>
            <a:fillRect/>
          </a:stretch>
        </p:blipFill>
        <p:spPr>
          <a:xfrm>
            <a:off x="306112" y="6474034"/>
            <a:ext cx="5990499" cy="3223459"/>
          </a:xfrm>
          <a:prstGeom prst="rect">
            <a:avLst/>
          </a:prstGeom>
        </p:spPr>
      </p:pic>
      <p:sp>
        <p:nvSpPr>
          <p:cNvPr id="6" name="TextBox 5"/>
          <p:cNvSpPr txBox="1"/>
          <p:nvPr/>
        </p:nvSpPr>
        <p:spPr>
          <a:xfrm>
            <a:off x="581584" y="2084144"/>
            <a:ext cx="5396126" cy="4154983"/>
          </a:xfrm>
          <a:prstGeom prst="rect">
            <a:avLst/>
          </a:prstGeom>
          <a:noFill/>
        </p:spPr>
        <p:txBody>
          <a:bodyPr wrap="square" rtlCol="0">
            <a:spAutoFit/>
          </a:bodyPr>
          <a:lstStyle/>
          <a:p>
            <a:r>
              <a:rPr lang="en-US" sz="2400" b="1"/>
              <a:t>Lithium Ion Batteries </a:t>
            </a:r>
            <a:r>
              <a:rPr lang="en-US" sz="2400"/>
              <a:t>are a crucial technology for the expansion of electric vehicle use and for mobile computing.</a:t>
            </a:r>
          </a:p>
          <a:p>
            <a:endParaRPr lang="en-US" sz="2400"/>
          </a:p>
          <a:p>
            <a:r>
              <a:rPr lang="en-US" sz="2400"/>
              <a:t>Higher energy densities could be achieved with </a:t>
            </a:r>
            <a:r>
              <a:rPr lang="en-US" sz="2400" b="1"/>
              <a:t>alternative anode materials </a:t>
            </a:r>
            <a:r>
              <a:rPr lang="en-US" sz="2400"/>
              <a:t>and </a:t>
            </a:r>
            <a:r>
              <a:rPr lang="en-US" sz="2400" b="1"/>
              <a:t>new electrolytes</a:t>
            </a:r>
            <a:r>
              <a:rPr lang="en-US" sz="2400"/>
              <a:t>.</a:t>
            </a:r>
          </a:p>
          <a:p>
            <a:endParaRPr lang="en-US" sz="2400" b="1"/>
          </a:p>
          <a:p>
            <a:r>
              <a:rPr lang="en-US" sz="2400"/>
              <a:t>Analysis of </a:t>
            </a:r>
            <a:r>
              <a:rPr lang="en-US" sz="2400" b="1"/>
              <a:t>operating devices </a:t>
            </a:r>
            <a:r>
              <a:rPr lang="en-US" sz="2400"/>
              <a:t>allows the monitoring of </a:t>
            </a:r>
            <a:r>
              <a:rPr lang="en-US" sz="2400" b="1"/>
              <a:t>nano- and micro-structural change.</a:t>
            </a:r>
            <a:endParaRPr lang="en-US" sz="2400" b="1"/>
          </a:p>
        </p:txBody>
      </p:sp>
      <p:sp>
        <p:nvSpPr>
          <p:cNvPr id="7" name="Rectangle 23"/>
          <p:cNvSpPr>
            <a:spLocks/>
          </p:cNvSpPr>
          <p:nvPr/>
        </p:nvSpPr>
        <p:spPr bwMode="auto">
          <a:xfrm>
            <a:off x="6296611" y="5243533"/>
            <a:ext cx="5857163" cy="54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r>
              <a:rPr lang="en-US" sz="1600">
                <a:solidFill>
                  <a:schemeClr val="tx1"/>
                </a:solidFill>
                <a:ea typeface="ＭＳ Ｐゴシック" charset="0"/>
                <a:cs typeface="Gill Sans" charset="0"/>
              </a:rPr>
              <a:t>Dendrite growth in lithium metal anode batteries observed by x-ray microtomography. (Harry et al. (2013) Nature Materials 13, 69)</a:t>
            </a:r>
          </a:p>
        </p:txBody>
      </p:sp>
      <p:sp>
        <p:nvSpPr>
          <p:cNvPr id="8" name="TextBox 7"/>
          <p:cNvSpPr txBox="1"/>
          <p:nvPr/>
        </p:nvSpPr>
        <p:spPr>
          <a:xfrm>
            <a:off x="6718663" y="6239127"/>
            <a:ext cx="6222636" cy="3416320"/>
          </a:xfrm>
          <a:prstGeom prst="rect">
            <a:avLst/>
          </a:prstGeom>
          <a:noFill/>
        </p:spPr>
        <p:txBody>
          <a:bodyPr wrap="square" rtlCol="0">
            <a:spAutoFit/>
          </a:bodyPr>
          <a:lstStyle/>
          <a:p>
            <a:r>
              <a:rPr lang="en-US" sz="2400" b="1"/>
              <a:t>Organic Solar Cells </a:t>
            </a:r>
            <a:r>
              <a:rPr lang="en-US" sz="2400"/>
              <a:t>promise to provide cheap and accessible solar energy.</a:t>
            </a:r>
          </a:p>
          <a:p>
            <a:endParaRPr lang="en-US" sz="2400"/>
          </a:p>
          <a:p>
            <a:r>
              <a:rPr lang="en-US" sz="2400"/>
              <a:t>The </a:t>
            </a:r>
            <a:r>
              <a:rPr lang="en-US" sz="2400" b="1"/>
              <a:t>lifespan</a:t>
            </a:r>
            <a:r>
              <a:rPr lang="en-US" sz="2400"/>
              <a:t> and </a:t>
            </a:r>
            <a:r>
              <a:rPr lang="en-US" sz="2400" b="1"/>
              <a:t>efficiency</a:t>
            </a:r>
            <a:r>
              <a:rPr lang="en-US" sz="2400"/>
              <a:t> of the devices depends on the </a:t>
            </a:r>
            <a:r>
              <a:rPr lang="en-US" sz="2400" b="1"/>
              <a:t>nano-structure </a:t>
            </a:r>
            <a:r>
              <a:rPr lang="en-US" sz="2400"/>
              <a:t>of the bulk heterojunction polymer mixture.</a:t>
            </a:r>
          </a:p>
          <a:p>
            <a:endParaRPr lang="en-US" sz="2400"/>
          </a:p>
          <a:p>
            <a:r>
              <a:rPr lang="en-US" sz="2400"/>
              <a:t>Understanding the </a:t>
            </a:r>
            <a:r>
              <a:rPr lang="en-US" sz="2400" b="1"/>
              <a:t>structural evolution </a:t>
            </a:r>
            <a:r>
              <a:rPr lang="en-US" sz="2400"/>
              <a:t>under operation guides development of new devices.</a:t>
            </a:r>
            <a:endParaRPr lang="en-US" sz="2400"/>
          </a:p>
        </p:txBody>
      </p:sp>
    </p:spTree>
    <p:extLst>
      <p:ext uri="{BB962C8B-B14F-4D97-AF65-F5344CB8AC3E}">
        <p14:creationId xmlns:p14="http://schemas.microsoft.com/office/powerpoint/2010/main" val="34066086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802" y="16592"/>
            <a:ext cx="8628175" cy="2050845"/>
          </a:xfrm>
        </p:spPr>
        <p:txBody>
          <a:bodyPr/>
          <a:lstStyle/>
          <a:p>
            <a:r>
              <a:rPr lang="en-US"/>
              <a:t>The Source</a:t>
            </a:r>
          </a:p>
        </p:txBody>
      </p:sp>
      <p:pic>
        <p:nvPicPr>
          <p:cNvPr id="4" name="Picture 6" descr="ESS_LUND_AERIAL.jpg"/>
          <p:cNvPicPr>
            <a:picLocks noChangeAspect="1"/>
          </p:cNvPicPr>
          <p:nvPr/>
        </p:nvPicPr>
        <p:blipFill rotWithShape="1">
          <a:blip r:embed="rId2" cstate="email">
            <a:extLst>
              <a:ext uri="{28A0092B-C50C-407E-A947-70E740481C1C}">
                <a14:useLocalDpi xmlns:a14="http://schemas.microsoft.com/office/drawing/2010/main"/>
              </a:ext>
            </a:extLst>
          </a:blip>
          <a:srcRect l="17139" r="22195"/>
          <a:stretch/>
        </p:blipFill>
        <p:spPr bwMode="auto">
          <a:xfrm>
            <a:off x="505665" y="2339980"/>
            <a:ext cx="63737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714318" y="2928566"/>
            <a:ext cx="4562738" cy="5293757"/>
          </a:xfrm>
          <a:prstGeom prst="rect">
            <a:avLst/>
          </a:prstGeom>
          <a:noFill/>
        </p:spPr>
        <p:txBody>
          <a:bodyPr wrap="square" rtlCol="0">
            <a:spAutoFit/>
          </a:bodyPr>
          <a:lstStyle/>
          <a:p>
            <a:pPr marL="457200" indent="-457200">
              <a:buFont typeface="Arial"/>
              <a:buChar char="•"/>
            </a:pPr>
            <a:r>
              <a:rPr lang="en-US"/>
              <a:t>17 Countries</a:t>
            </a:r>
          </a:p>
          <a:p>
            <a:pPr marL="457200" indent="-457200">
              <a:buFont typeface="Arial"/>
              <a:buChar char="•"/>
            </a:pPr>
            <a:endParaRPr lang="en-US"/>
          </a:p>
          <a:p>
            <a:pPr marL="457200" indent="-457200">
              <a:buFont typeface="Arial"/>
              <a:buChar char="•"/>
            </a:pPr>
            <a:r>
              <a:rPr lang="en-US"/>
              <a:t>Brightest neutron source</a:t>
            </a:r>
          </a:p>
          <a:p>
            <a:pPr marL="457200" indent="-457200">
              <a:buFont typeface="Arial"/>
              <a:buChar char="•"/>
            </a:pPr>
            <a:endParaRPr lang="en-US"/>
          </a:p>
          <a:p>
            <a:pPr marL="1107476" lvl="1" indent="-457200">
              <a:buFont typeface="Arial"/>
              <a:buChar char="•"/>
            </a:pPr>
            <a:r>
              <a:rPr lang="en-US"/>
              <a:t>5MW</a:t>
            </a:r>
          </a:p>
          <a:p>
            <a:pPr marL="1107476" lvl="1" indent="-457200">
              <a:buFont typeface="Arial"/>
              <a:buChar char="•"/>
            </a:pPr>
            <a:r>
              <a:rPr lang="en-US"/>
              <a:t>2.86 ms</a:t>
            </a:r>
          </a:p>
          <a:p>
            <a:pPr marL="1107476" lvl="1" indent="-457200">
              <a:buFont typeface="Arial"/>
              <a:buChar char="•"/>
            </a:pPr>
            <a:r>
              <a:rPr lang="en-US"/>
              <a:t>14 Hz</a:t>
            </a:r>
          </a:p>
          <a:p>
            <a:pPr marL="1107476" lvl="1" indent="-457200">
              <a:buFont typeface="Arial"/>
              <a:buChar char="•"/>
            </a:pPr>
            <a:endParaRPr lang="en-US"/>
          </a:p>
          <a:p>
            <a:pPr marL="457200" indent="-457200">
              <a:buFont typeface="Arial"/>
              <a:buChar char="•"/>
            </a:pPr>
            <a:r>
              <a:rPr lang="en-US"/>
              <a:t>First neutrons 2019</a:t>
            </a:r>
          </a:p>
          <a:p>
            <a:pPr marL="457200" indent="-457200">
              <a:buFont typeface="Arial"/>
              <a:buChar char="•"/>
            </a:pPr>
            <a:endParaRPr lang="en-US"/>
          </a:p>
          <a:p>
            <a:pPr marL="457200" indent="-457200">
              <a:buFont typeface="Arial"/>
              <a:buChar char="•"/>
            </a:pPr>
            <a:r>
              <a:rPr lang="en-US"/>
              <a:t>22 instruments by 2028</a:t>
            </a:r>
          </a:p>
          <a:p>
            <a:pPr marL="457200" indent="-457200">
              <a:buFont typeface="Arial"/>
              <a:buChar char="•"/>
            </a:pPr>
            <a:endParaRPr lang="en-US"/>
          </a:p>
          <a:p>
            <a:pPr marL="457200" indent="-457200">
              <a:buFont typeface="Arial"/>
              <a:buChar char="•"/>
            </a:pPr>
            <a:r>
              <a:rPr lang="en-US"/>
              <a:t>1.843 B€</a:t>
            </a:r>
          </a:p>
        </p:txBody>
      </p:sp>
    </p:spTree>
    <p:extLst>
      <p:ext uri="{BB962C8B-B14F-4D97-AF65-F5344CB8AC3E}">
        <p14:creationId xmlns:p14="http://schemas.microsoft.com/office/powerpoint/2010/main" val="7982011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06F419B2-800D-9A44-BE23-28AE920D0C89}" type="slidenum">
              <a:rPr lang="en-US"/>
              <a:pPr/>
              <a:t>8</a:t>
            </a:fld>
            <a:endParaRPr lang="en-US"/>
          </a:p>
        </p:txBody>
      </p:sp>
      <p:sp>
        <p:nvSpPr>
          <p:cNvPr id="9219" name="Rectangle 3"/>
          <p:cNvSpPr>
            <a:spLocks noGrp="1" noChangeArrowheads="1"/>
          </p:cNvSpPr>
          <p:nvPr>
            <p:ph type="title"/>
          </p:nvPr>
        </p:nvSpPr>
        <p:spPr>
          <a:xfrm>
            <a:off x="1828577" y="609798"/>
            <a:ext cx="9346059" cy="546278"/>
          </a:xfrm>
          <a:ln/>
        </p:spPr>
        <p:txBody>
          <a:bodyPr/>
          <a:lstStyle/>
          <a:p>
            <a:r>
              <a:rPr lang="en-US"/>
              <a:t>Goals</a:t>
            </a:r>
          </a:p>
        </p:txBody>
      </p:sp>
      <p:sp>
        <p:nvSpPr>
          <p:cNvPr id="9220" name="Rectangle 4"/>
          <p:cNvSpPr>
            <a:spLocks/>
          </p:cNvSpPr>
          <p:nvPr/>
        </p:nvSpPr>
        <p:spPr bwMode="auto">
          <a:xfrm>
            <a:off x="2526992" y="2279797"/>
            <a:ext cx="8406374" cy="1168780"/>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lgn="ctr"/>
            <a:r>
              <a:rPr lang="en-US" sz="3600">
                <a:solidFill>
                  <a:schemeClr val="tx1"/>
                </a:solidFill>
                <a:ea typeface="ＭＳ Ｐゴシック" charset="0"/>
                <a:cs typeface="Gill Sans" charset="0"/>
              </a:rPr>
              <a:t>A broad Q range, high flux SANS instrument for materials science and soft matter</a:t>
            </a:r>
          </a:p>
        </p:txBody>
      </p:sp>
      <p:sp>
        <p:nvSpPr>
          <p:cNvPr id="9221" name="Rectangle 5"/>
          <p:cNvSpPr>
            <a:spLocks/>
          </p:cNvSpPr>
          <p:nvPr/>
        </p:nvSpPr>
        <p:spPr bwMode="auto">
          <a:xfrm>
            <a:off x="552419" y="3952958"/>
            <a:ext cx="12450793" cy="369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3000" i="1">
                <a:solidFill>
                  <a:schemeClr val="tx1"/>
                </a:solidFill>
                <a:ea typeface="ＭＳ Ｐゴシック" charset="0"/>
                <a:cs typeface="Gill Sans" charset="0"/>
              </a:rPr>
              <a:t>Science Based Goals</a:t>
            </a:r>
          </a:p>
          <a:p>
            <a:pPr marL="39688" algn="ctr"/>
            <a:endParaRPr lang="en-US" sz="3000" i="1">
              <a:solidFill>
                <a:schemeClr val="tx1"/>
              </a:solidFill>
              <a:ea typeface="ＭＳ Ｐゴシック" charset="0"/>
              <a:cs typeface="Gill Sans" charset="0"/>
            </a:endParaRPr>
          </a:p>
          <a:p>
            <a:pPr marL="39688">
              <a:buSzPct val="125000"/>
              <a:buFont typeface="Gill Sans" charset="0"/>
              <a:buChar char="•"/>
            </a:pPr>
            <a:r>
              <a:rPr lang="en-US" sz="3000">
                <a:solidFill>
                  <a:schemeClr val="tx1"/>
                </a:solidFill>
                <a:ea typeface="ＭＳ Ｐゴシック" charset="0"/>
                <a:cs typeface="Gill Sans" charset="0"/>
              </a:rPr>
              <a:t>Rapid data collection / short counting times to enable </a:t>
            </a:r>
            <a:r>
              <a:rPr lang="en-US" sz="3000">
                <a:solidFill>
                  <a:srgbClr val="FF0000"/>
                </a:solidFill>
                <a:ea typeface="ＭＳ Ｐゴシック" charset="0"/>
                <a:cs typeface="Gill Sans" charset="0"/>
              </a:rPr>
              <a:t>kinetics</a:t>
            </a:r>
            <a:endParaRPr lang="en-US" sz="3000">
              <a:solidFill>
                <a:schemeClr val="tx1"/>
              </a:solidFill>
              <a:ea typeface="ＭＳ Ｐゴシック" charset="0"/>
              <a:cs typeface="Gill Sans" charset="0"/>
            </a:endParaRPr>
          </a:p>
          <a:p>
            <a:pPr marL="39688">
              <a:buSzPct val="125000"/>
              <a:buFont typeface="Gill Sans" charset="0"/>
              <a:buChar char="•"/>
            </a:pPr>
            <a:r>
              <a:rPr lang="en-US" sz="3000">
                <a:solidFill>
                  <a:schemeClr val="tx1"/>
                </a:solidFill>
                <a:ea typeface="ＭＳ Ｐゴシック" charset="0"/>
                <a:cs typeface="Gill Sans" charset="0"/>
              </a:rPr>
              <a:t>Probe broad size range to examine </a:t>
            </a:r>
            <a:r>
              <a:rPr lang="en-US" sz="3000">
                <a:solidFill>
                  <a:srgbClr val="FF0000"/>
                </a:solidFill>
                <a:ea typeface="ＭＳ Ｐゴシック" charset="0"/>
                <a:cs typeface="Gill Sans" charset="0"/>
              </a:rPr>
              <a:t>hierarchical structures</a:t>
            </a:r>
          </a:p>
          <a:p>
            <a:pPr marL="39688">
              <a:buSzPct val="125000"/>
              <a:buFont typeface="Gill Sans" charset="0"/>
              <a:buChar char="•"/>
            </a:pPr>
            <a:r>
              <a:rPr lang="en-US" sz="3000">
                <a:solidFill>
                  <a:schemeClr val="tx1"/>
                </a:solidFill>
                <a:ea typeface="ＭＳ Ｐゴシック" charset="0"/>
                <a:cs typeface="Gill Sans" charset="0"/>
              </a:rPr>
              <a:t>Small sample volumes for </a:t>
            </a:r>
            <a:r>
              <a:rPr lang="en-US" sz="3000">
                <a:solidFill>
                  <a:srgbClr val="FF0000"/>
                </a:solidFill>
                <a:ea typeface="ＭＳ Ｐゴシック" charset="0"/>
                <a:cs typeface="Gill Sans" charset="0"/>
              </a:rPr>
              <a:t>scanning</a:t>
            </a:r>
            <a:r>
              <a:rPr lang="en-US" sz="3000">
                <a:ea typeface="ＭＳ Ｐゴシック" charset="0"/>
                <a:cs typeface="Gill Sans" charset="0"/>
              </a:rPr>
              <a:t>, </a:t>
            </a:r>
            <a:r>
              <a:rPr lang="en-US" sz="3000">
                <a:solidFill>
                  <a:srgbClr val="FF0000"/>
                </a:solidFill>
                <a:ea typeface="ＭＳ Ｐゴシック" charset="0"/>
                <a:cs typeface="Gill Sans" charset="0"/>
              </a:rPr>
              <a:t>biological </a:t>
            </a:r>
            <a:r>
              <a:rPr lang="en-US" sz="3000">
                <a:ea typeface="ＭＳ Ｐゴシック" charset="0"/>
                <a:cs typeface="Gill Sans" charset="0"/>
              </a:rPr>
              <a:t>and </a:t>
            </a:r>
            <a:r>
              <a:rPr lang="en-US" sz="3000">
                <a:solidFill>
                  <a:srgbClr val="FF0000"/>
                </a:solidFill>
                <a:ea typeface="ＭＳ Ｐゴシック" charset="0"/>
                <a:cs typeface="Gill Sans" charset="0"/>
              </a:rPr>
              <a:t>complex</a:t>
            </a:r>
            <a:r>
              <a:rPr lang="en-US" sz="3000">
                <a:ea typeface="ＭＳ Ｐゴシック" charset="0"/>
                <a:cs typeface="Gill Sans" charset="0"/>
              </a:rPr>
              <a:t> samples</a:t>
            </a:r>
            <a:endParaRPr lang="en-US" sz="3000">
              <a:solidFill>
                <a:schemeClr val="tx1"/>
              </a:solidFill>
              <a:ea typeface="ＭＳ Ｐゴシック" charset="0"/>
              <a:cs typeface="Gill Sans" charset="0"/>
            </a:endParaRPr>
          </a:p>
          <a:p>
            <a:pPr marL="39688">
              <a:buSzPct val="125000"/>
              <a:buFont typeface="Gill Sans" charset="0"/>
              <a:buChar char="•"/>
            </a:pPr>
            <a:r>
              <a:rPr lang="en-US" sz="3000">
                <a:solidFill>
                  <a:schemeClr val="tx1"/>
                </a:solidFill>
                <a:ea typeface="ＭＳ Ｐゴシック" charset="0"/>
                <a:cs typeface="Gill Sans" charset="0"/>
              </a:rPr>
              <a:t>Integrated flexible sample environment for </a:t>
            </a:r>
            <a:r>
              <a:rPr lang="en-US" sz="3000">
                <a:solidFill>
                  <a:srgbClr val="FF0000"/>
                </a:solidFill>
                <a:ea typeface="ＭＳ Ｐゴシック" charset="0"/>
                <a:cs typeface="Gill Sans" charset="0"/>
              </a:rPr>
              <a:t>non-equilibrium</a:t>
            </a:r>
            <a:r>
              <a:rPr lang="en-US" sz="3000">
                <a:solidFill>
                  <a:schemeClr val="tx1"/>
                </a:solidFill>
                <a:ea typeface="ＭＳ Ｐゴシック" charset="0"/>
                <a:cs typeface="Gill Sans" charset="0"/>
              </a:rPr>
              <a:t> studies</a:t>
            </a:r>
          </a:p>
          <a:p>
            <a:pPr marL="39688">
              <a:buSzPct val="125000"/>
              <a:buFont typeface="Gill Sans" charset="0"/>
              <a:buChar char="•"/>
            </a:pPr>
            <a:r>
              <a:rPr lang="en-US" sz="3000">
                <a:ea typeface="ＭＳ Ｐゴシック" charset="0"/>
                <a:cs typeface="Gill Sans" charset="0"/>
              </a:rPr>
              <a:t>Integration of complementary techniques </a:t>
            </a:r>
            <a:r>
              <a:rPr lang="en-US" sz="3000">
                <a:solidFill>
                  <a:srgbClr val="FF0000"/>
                </a:solidFill>
                <a:ea typeface="ＭＳ Ｐゴシック" charset="0"/>
                <a:cs typeface="Gill Sans" charset="0"/>
              </a:rPr>
              <a:t>experimentally </a:t>
            </a:r>
            <a:r>
              <a:rPr lang="en-US" sz="3000">
                <a:ea typeface="ＭＳ Ｐゴシック" charset="0"/>
                <a:cs typeface="Gill Sans" charset="0"/>
              </a:rPr>
              <a:t>and in </a:t>
            </a:r>
            <a:r>
              <a:rPr lang="en-US" sz="3000">
                <a:solidFill>
                  <a:srgbClr val="FF0000"/>
                </a:solidFill>
                <a:ea typeface="ＭＳ Ｐゴシック" charset="0"/>
                <a:cs typeface="Gill Sans" charset="0"/>
              </a:rPr>
              <a:t>data analysis</a:t>
            </a:r>
          </a:p>
          <a:p>
            <a:pPr marL="39688">
              <a:buSzPct val="125000"/>
              <a:buFont typeface="Gill Sans" charset="0"/>
              <a:buChar char="•"/>
            </a:pPr>
            <a:r>
              <a:rPr lang="en-US" sz="3000">
                <a:solidFill>
                  <a:schemeClr val="tx1"/>
                </a:solidFill>
                <a:ea typeface="ＭＳ Ｐゴシック" charset="0"/>
                <a:cs typeface="Gill Sans" charset="0"/>
              </a:rPr>
              <a:t>Simplicity of operation to allow users to focus on </a:t>
            </a:r>
            <a:r>
              <a:rPr lang="en-US" sz="3000">
                <a:solidFill>
                  <a:srgbClr val="FF0000"/>
                </a:solidFill>
                <a:ea typeface="ＭＳ Ｐゴシック" charset="0"/>
                <a:cs typeface="Gill Sans" charset="0"/>
              </a:rPr>
              <a:t>science</a:t>
            </a:r>
          </a:p>
        </p:txBody>
      </p:sp>
    </p:spTree>
    <p:extLst>
      <p:ext uri="{BB962C8B-B14F-4D97-AF65-F5344CB8AC3E}">
        <p14:creationId xmlns:p14="http://schemas.microsoft.com/office/powerpoint/2010/main" val="1354538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258416FD-3AA8-9E46-BFF9-CD631D57CE78}" type="slidenum">
              <a:rPr lang="en-US"/>
              <a:pPr/>
              <a:t>9</a:t>
            </a:fld>
            <a:endParaRPr lang="en-US"/>
          </a:p>
        </p:txBody>
      </p:sp>
      <p:sp>
        <p:nvSpPr>
          <p:cNvPr id="11267" name="Rectangle 3"/>
          <p:cNvSpPr>
            <a:spLocks noGrp="1" noChangeArrowheads="1"/>
          </p:cNvSpPr>
          <p:nvPr>
            <p:ph type="title"/>
          </p:nvPr>
        </p:nvSpPr>
        <p:spPr>
          <a:xfrm>
            <a:off x="1828577" y="609798"/>
            <a:ext cx="9346059" cy="546278"/>
          </a:xfrm>
          <a:ln/>
        </p:spPr>
        <p:txBody>
          <a:bodyPr/>
          <a:lstStyle/>
          <a:p>
            <a:r>
              <a:rPr lang="en-US"/>
              <a:t>Goals</a:t>
            </a:r>
          </a:p>
        </p:txBody>
      </p:sp>
      <p:sp>
        <p:nvSpPr>
          <p:cNvPr id="11268" name="Rectangle 4"/>
          <p:cNvSpPr>
            <a:spLocks/>
          </p:cNvSpPr>
          <p:nvPr/>
        </p:nvSpPr>
        <p:spPr bwMode="auto">
          <a:xfrm>
            <a:off x="2363686" y="3947929"/>
            <a:ext cx="9548821" cy="414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3000" i="1">
                <a:solidFill>
                  <a:schemeClr val="tx1"/>
                </a:solidFill>
                <a:ea typeface="ＭＳ Ｐゴシック" charset="0"/>
                <a:cs typeface="Gill Sans" charset="0"/>
              </a:rPr>
              <a:t>Technological Goals</a:t>
            </a:r>
          </a:p>
          <a:p>
            <a:pPr marL="39688" algn="ctr"/>
            <a:endParaRPr lang="en-US" sz="3000" i="1">
              <a:solidFill>
                <a:schemeClr val="tx1"/>
              </a:solidFill>
              <a:ea typeface="ＭＳ Ｐゴシック" charset="0"/>
              <a:cs typeface="Gill Sans" charset="0"/>
            </a:endParaRPr>
          </a:p>
          <a:p>
            <a:pPr marL="39688">
              <a:buSzPct val="125000"/>
              <a:buFont typeface="Gill Sans" charset="0"/>
              <a:buChar char="•"/>
            </a:pPr>
            <a:r>
              <a:rPr lang="en-US" sz="3000">
                <a:solidFill>
                  <a:schemeClr val="tx1"/>
                </a:solidFill>
                <a:ea typeface="ＭＳ Ｐゴシック" charset="0"/>
                <a:cs typeface="Gill Sans" charset="0"/>
              </a:rPr>
              <a:t>Broad simultaneous Q range with Q</a:t>
            </a:r>
            <a:r>
              <a:rPr lang="en-US" sz="3000" baseline="-25000">
                <a:solidFill>
                  <a:schemeClr val="tx1"/>
                </a:solidFill>
                <a:ea typeface="ＭＳ Ｐゴシック" charset="0"/>
                <a:cs typeface="Gill Sans" charset="0"/>
              </a:rPr>
              <a:t>max</a:t>
            </a:r>
            <a:r>
              <a:rPr lang="en-US" sz="3000">
                <a:solidFill>
                  <a:schemeClr val="tx1"/>
                </a:solidFill>
                <a:ea typeface="ＭＳ Ｐゴシック" charset="0"/>
                <a:cs typeface="Gill Sans" charset="0"/>
              </a:rPr>
              <a:t>/Q</a:t>
            </a:r>
            <a:r>
              <a:rPr lang="en-US" sz="3000" baseline="-25000">
                <a:solidFill>
                  <a:schemeClr val="tx1"/>
                </a:solidFill>
                <a:ea typeface="ＭＳ Ｐゴシック" charset="0"/>
                <a:cs typeface="Gill Sans" charset="0"/>
              </a:rPr>
              <a:t>min</a:t>
            </a:r>
            <a:r>
              <a:rPr lang="en-US" sz="3000">
                <a:solidFill>
                  <a:schemeClr val="tx1"/>
                </a:solidFill>
                <a:ea typeface="ＭＳ Ｐゴシック" charset="0"/>
                <a:cs typeface="Gill Sans" charset="0"/>
              </a:rPr>
              <a:t> = </a:t>
            </a:r>
            <a:r>
              <a:rPr lang="en-US" sz="3000">
                <a:solidFill>
                  <a:srgbClr val="FF0000"/>
                </a:solidFill>
                <a:ea typeface="ＭＳ Ｐゴシック" charset="0"/>
                <a:cs typeface="Gill Sans" charset="0"/>
              </a:rPr>
              <a:t>1000</a:t>
            </a:r>
          </a:p>
          <a:p>
            <a:pPr marL="39688">
              <a:spcBef>
                <a:spcPts val="1000"/>
              </a:spcBef>
              <a:buClr>
                <a:srgbClr val="000000"/>
              </a:buClr>
              <a:buSzPct val="125000"/>
              <a:buFont typeface="Gill Sans" charset="0"/>
              <a:buChar char="•"/>
            </a:pPr>
            <a:r>
              <a:rPr lang="en-US" sz="3000">
                <a:solidFill>
                  <a:schemeClr val="tx1"/>
                </a:solidFill>
                <a:ea typeface="ＭＳ Ｐゴシック" charset="0"/>
                <a:cs typeface="Gill Sans" charset="0"/>
              </a:rPr>
              <a:t>Good Q resolution over the whole Q range</a:t>
            </a:r>
            <a:endParaRPr lang="en-US" sz="3000">
              <a:solidFill>
                <a:srgbClr val="FF0000"/>
              </a:solidFill>
              <a:ea typeface="ＭＳ Ｐゴシック" charset="0"/>
              <a:cs typeface="Gill Sans" charset="0"/>
            </a:endParaRPr>
          </a:p>
          <a:p>
            <a:pPr marL="39688">
              <a:spcBef>
                <a:spcPts val="1000"/>
              </a:spcBef>
              <a:buSzPct val="125000"/>
              <a:buFont typeface="Gill Sans" charset="0"/>
              <a:buChar char="•"/>
            </a:pPr>
            <a:r>
              <a:rPr lang="en-US" sz="3000">
                <a:solidFill>
                  <a:schemeClr val="tx1"/>
                </a:solidFill>
                <a:ea typeface="ＭＳ Ｐゴシック" charset="0"/>
                <a:cs typeface="Gill Sans" charset="0"/>
              </a:rPr>
              <a:t>High flux making best use of ESS source</a:t>
            </a:r>
          </a:p>
          <a:p>
            <a:pPr marL="39688">
              <a:spcBef>
                <a:spcPts val="1000"/>
              </a:spcBef>
              <a:buSzPct val="125000"/>
              <a:buFont typeface="Gill Sans" charset="0"/>
              <a:buChar char="•"/>
            </a:pPr>
            <a:r>
              <a:rPr lang="en-US" sz="3000">
                <a:solidFill>
                  <a:schemeClr val="tx1"/>
                </a:solidFill>
                <a:ea typeface="ＭＳ Ｐゴシック" charset="0"/>
                <a:cs typeface="Gill Sans" charset="0"/>
              </a:rPr>
              <a:t>Single pulse scattering measurements</a:t>
            </a:r>
          </a:p>
          <a:p>
            <a:pPr marL="39688">
              <a:spcBef>
                <a:spcPts val="1000"/>
              </a:spcBef>
              <a:buSzPct val="125000"/>
              <a:buFont typeface="Gill Sans" charset="0"/>
              <a:buChar char="•"/>
            </a:pPr>
            <a:r>
              <a:rPr lang="en-US" sz="3000">
                <a:solidFill>
                  <a:schemeClr val="tx1"/>
                </a:solidFill>
                <a:ea typeface="ＭＳ Ｐゴシック" charset="0"/>
                <a:cs typeface="Gill Sans" charset="0"/>
              </a:rPr>
              <a:t>Optimized use of new detector technologies</a:t>
            </a:r>
          </a:p>
        </p:txBody>
      </p:sp>
      <p:sp>
        <p:nvSpPr>
          <p:cNvPr id="11269" name="Rectangle 5"/>
          <p:cNvSpPr>
            <a:spLocks/>
          </p:cNvSpPr>
          <p:nvPr/>
        </p:nvSpPr>
        <p:spPr bwMode="auto">
          <a:xfrm>
            <a:off x="2526992" y="2268019"/>
            <a:ext cx="8406374" cy="1168780"/>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40639" bIns="0"/>
          <a:lstStyle/>
          <a:p>
            <a:pPr marL="39688" algn="ctr"/>
            <a:r>
              <a:rPr lang="en-US" sz="3600">
                <a:ea typeface="ＭＳ Ｐゴシック" charset="0"/>
                <a:cs typeface="Gill Sans" charset="0"/>
              </a:rPr>
              <a:t>A broad Q range, high flux SANS instrument for materials science and soft matter</a:t>
            </a:r>
          </a:p>
        </p:txBody>
      </p:sp>
    </p:spTree>
    <p:extLst>
      <p:ext uri="{BB962C8B-B14F-4D97-AF65-F5344CB8AC3E}">
        <p14:creationId xmlns:p14="http://schemas.microsoft.com/office/powerpoint/2010/main" val="1532788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18550</TotalTime>
  <Words>1444</Words>
  <Application>Microsoft Macintosh PowerPoint</Application>
  <PresentationFormat>Custom</PresentationFormat>
  <Paragraphs>226</Paragraphs>
  <Slides>21</Slides>
  <Notes>2</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Office-tema</vt:lpstr>
      <vt:lpstr>Anpassad formgivning</vt:lpstr>
      <vt:lpstr>PowerPoint Presentation</vt:lpstr>
      <vt:lpstr>What is “Materials Science”?</vt:lpstr>
      <vt:lpstr>What is Soft Matter?</vt:lpstr>
      <vt:lpstr>Fluid Flow</vt:lpstr>
      <vt:lpstr>Multiple Length Scales &amp; Kinetics</vt:lpstr>
      <vt:lpstr>In-Operando Behaviour</vt:lpstr>
      <vt:lpstr>The Source</vt:lpstr>
      <vt:lpstr>Goals</vt:lpstr>
      <vt:lpstr>Goals</vt:lpstr>
      <vt:lpstr>Goals</vt:lpstr>
      <vt:lpstr>Goals</vt:lpstr>
      <vt:lpstr>Overview</vt:lpstr>
      <vt:lpstr>Bender Performance</vt:lpstr>
      <vt:lpstr>Wavelength Selection</vt:lpstr>
      <vt:lpstr>Sample Position</vt:lpstr>
      <vt:lpstr>“Lined Tube” Detectors</vt:lpstr>
      <vt:lpstr>“Window Frame” Detectors</vt:lpstr>
      <vt:lpstr>Performance</vt:lpstr>
      <vt:lpstr>Risk Management</vt:lpstr>
      <vt:lpstr>Costing</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Ola Grahm</dc:creator>
  <cp:lastModifiedBy>Andrew Jackson</cp:lastModifiedBy>
  <cp:revision>215</cp:revision>
  <dcterms:created xsi:type="dcterms:W3CDTF">2013-09-21T18:00:17Z</dcterms:created>
  <dcterms:modified xsi:type="dcterms:W3CDTF">2014-01-28T21:44:34Z</dcterms:modified>
</cp:coreProperties>
</file>