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62" r:id="rId2"/>
  </p:sldMasterIdLst>
  <p:notesMasterIdLst>
    <p:notesMasterId r:id="rId16"/>
  </p:notesMasterIdLst>
  <p:handoutMasterIdLst>
    <p:handoutMasterId r:id="rId17"/>
  </p:handoutMasterIdLst>
  <p:sldIdLst>
    <p:sldId id="286" r:id="rId3"/>
    <p:sldId id="344" r:id="rId4"/>
    <p:sldId id="369" r:id="rId5"/>
    <p:sldId id="370" r:id="rId6"/>
    <p:sldId id="372" r:id="rId7"/>
    <p:sldId id="371" r:id="rId8"/>
    <p:sldId id="373" r:id="rId9"/>
    <p:sldId id="378" r:id="rId10"/>
    <p:sldId id="374" r:id="rId11"/>
    <p:sldId id="375" r:id="rId12"/>
    <p:sldId id="380" r:id="rId13"/>
    <p:sldId id="376" r:id="rId14"/>
    <p:sldId id="381" r:id="rId15"/>
  </p:sldIdLst>
  <p:sldSz cx="9144000" cy="6858000" type="screen4x3"/>
  <p:notesSz cx="6794500" cy="9931400"/>
  <p:defaultText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E100"/>
    <a:srgbClr val="FF7D00"/>
    <a:srgbClr val="0094CA"/>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6" autoAdjust="0"/>
    <p:restoredTop sz="81486" autoAdjust="0"/>
  </p:normalViewPr>
  <p:slideViewPr>
    <p:cSldViewPr snapToGrid="0" snapToObjects="1">
      <p:cViewPr>
        <p:scale>
          <a:sx n="100" d="100"/>
          <a:sy n="100" d="100"/>
        </p:scale>
        <p:origin x="-1944" y="-366"/>
      </p:cViewPr>
      <p:guideLst>
        <p:guide orient="horz" pos="1232"/>
        <p:guide orient="horz" pos="908"/>
        <p:guide pos="49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48645" y="0"/>
            <a:ext cx="2944283" cy="496570"/>
          </a:xfrm>
          <a:prstGeom prst="rect">
            <a:avLst/>
          </a:prstGeom>
        </p:spPr>
        <p:txBody>
          <a:bodyPr vert="horz" lIns="91440" tIns="45720" rIns="91440" bIns="45720" rtlCol="0"/>
          <a:lstStyle>
            <a:lvl1pPr algn="r">
              <a:defRPr sz="1200"/>
            </a:lvl1pPr>
          </a:lstStyle>
          <a:p>
            <a:fld id="{E5A3AE58-0CB7-2B49-BC2B-99543F812727}" type="datetimeFigureOut">
              <a:rPr lang="sv-SE" smtClean="0"/>
              <a:t>2014-01-29</a:t>
            </a:fld>
            <a:endParaRPr lang="sv-SE"/>
          </a:p>
        </p:txBody>
      </p:sp>
      <p:sp>
        <p:nvSpPr>
          <p:cNvPr id="4" name="Platshållare för sidfot 3"/>
          <p:cNvSpPr>
            <a:spLocks noGrp="1"/>
          </p:cNvSpPr>
          <p:nvPr>
            <p:ph type="ftr" sz="quarter" idx="2"/>
          </p:nvPr>
        </p:nvSpPr>
        <p:spPr>
          <a:xfrm>
            <a:off x="0" y="9433106"/>
            <a:ext cx="2944283" cy="496570"/>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48645" y="9433106"/>
            <a:ext cx="2944283" cy="496570"/>
          </a:xfrm>
          <a:prstGeom prst="rect">
            <a:avLst/>
          </a:prstGeom>
        </p:spPr>
        <p:txBody>
          <a:bodyPr vert="horz" lIns="91440" tIns="45720" rIns="91440" bIns="45720" rtlCol="0" anchor="b"/>
          <a:lstStyle>
            <a:lvl1pPr algn="r">
              <a:defRPr sz="1200"/>
            </a:lvl1pPr>
          </a:lstStyle>
          <a:p>
            <a:fld id="{1600A657-9475-004C-BDED-BB6C61EC9492}" type="slidenum">
              <a:rPr lang="sv-SE" smtClean="0"/>
              <a:t>‹#›</a:t>
            </a:fld>
            <a:endParaRPr lang="sv-SE"/>
          </a:p>
        </p:txBody>
      </p:sp>
    </p:spTree>
    <p:extLst>
      <p:ext uri="{BB962C8B-B14F-4D97-AF65-F5344CB8AC3E}">
        <p14:creationId xmlns:p14="http://schemas.microsoft.com/office/powerpoint/2010/main" val="405641045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48645" y="0"/>
            <a:ext cx="2944283" cy="496570"/>
          </a:xfrm>
          <a:prstGeom prst="rect">
            <a:avLst/>
          </a:prstGeom>
        </p:spPr>
        <p:txBody>
          <a:bodyPr vert="horz" lIns="91440" tIns="45720" rIns="91440" bIns="45720" rtlCol="0"/>
          <a:lstStyle>
            <a:lvl1pPr algn="r">
              <a:defRPr sz="1200"/>
            </a:lvl1pPr>
          </a:lstStyle>
          <a:p>
            <a:fld id="{74441830-0E87-9D46-A15F-C0C0B780FA23}" type="datetimeFigureOut">
              <a:rPr lang="sv-SE" smtClean="0"/>
              <a:t>2014-01-29</a:t>
            </a:fld>
            <a:endParaRPr lang="sv-SE"/>
          </a:p>
        </p:txBody>
      </p:sp>
      <p:sp>
        <p:nvSpPr>
          <p:cNvPr id="4" name="Platshållare för bildobjekt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450" y="4717415"/>
            <a:ext cx="5435600" cy="4469130"/>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9433106"/>
            <a:ext cx="2944283" cy="49657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48645" y="9433106"/>
            <a:ext cx="2944283" cy="496570"/>
          </a:xfrm>
          <a:prstGeom prst="rect">
            <a:avLst/>
          </a:prstGeom>
        </p:spPr>
        <p:txBody>
          <a:bodyPr vert="horz" lIns="91440" tIns="45720" rIns="91440" bIns="45720" rtlCol="0" anchor="b"/>
          <a:lstStyle>
            <a:lvl1pPr algn="r">
              <a:defRPr sz="1200"/>
            </a:lvl1pPr>
          </a:lstStyle>
          <a:p>
            <a:fld id="{9DE0035E-6164-C447-BCFF-46EC70F74028}" type="slidenum">
              <a:rPr lang="sv-SE" smtClean="0"/>
              <a:t>‹#›</a:t>
            </a:fld>
            <a:endParaRPr lang="sv-SE"/>
          </a:p>
        </p:txBody>
      </p:sp>
    </p:spTree>
    <p:extLst>
      <p:ext uri="{BB962C8B-B14F-4D97-AF65-F5344CB8AC3E}">
        <p14:creationId xmlns:p14="http://schemas.microsoft.com/office/powerpoint/2010/main" val="82942122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E0035E-6164-C447-BCFF-46EC70F74028}" type="slidenum">
              <a:rPr lang="sv-SE" smtClean="0"/>
              <a:t>1</a:t>
            </a:fld>
            <a:endParaRPr lang="sv-SE"/>
          </a:p>
        </p:txBody>
      </p:sp>
    </p:spTree>
    <p:extLst>
      <p:ext uri="{BB962C8B-B14F-4D97-AF65-F5344CB8AC3E}">
        <p14:creationId xmlns:p14="http://schemas.microsoft.com/office/powerpoint/2010/main" val="40853184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err="1" smtClean="0"/>
              <a:t>Iso</a:t>
            </a:r>
            <a:r>
              <a:rPr lang="en-AU" dirty="0" smtClean="0"/>
              <a:t>.</a:t>
            </a:r>
            <a:r>
              <a:rPr lang="en-AU" baseline="0" dirty="0" smtClean="0"/>
              <a:t> of a preliminary skeleton showing coordinate systems for choppers and sample.</a:t>
            </a:r>
          </a:p>
          <a:p>
            <a:endParaRPr lang="en-AU" baseline="0" dirty="0" smtClean="0"/>
          </a:p>
          <a:p>
            <a:r>
              <a:rPr lang="en-AU" baseline="0" dirty="0" smtClean="0"/>
              <a:t>The dimensions are driven by parameters to make alteration of the skeleton simple.</a:t>
            </a:r>
          </a:p>
          <a:p>
            <a:endParaRPr lang="en-AU" baseline="0" dirty="0" smtClean="0"/>
          </a:p>
          <a:p>
            <a:r>
              <a:rPr lang="en-AU" baseline="0" dirty="0" smtClean="0"/>
              <a:t>We can quickly configure the instrument in a variety of ways. These are the parameters that must be correlated to the </a:t>
            </a:r>
            <a:r>
              <a:rPr lang="en-AU" baseline="0" dirty="0" err="1" smtClean="0"/>
              <a:t>McStas</a:t>
            </a:r>
            <a:r>
              <a:rPr lang="en-AU" baseline="0" dirty="0" smtClean="0"/>
              <a:t> simulation and shielding calculations.</a:t>
            </a:r>
            <a:endParaRPr lang="en-AU" dirty="0"/>
          </a:p>
        </p:txBody>
      </p:sp>
      <p:sp>
        <p:nvSpPr>
          <p:cNvPr id="4" name="Slide Number Placeholder 3"/>
          <p:cNvSpPr>
            <a:spLocks noGrp="1"/>
          </p:cNvSpPr>
          <p:nvPr>
            <p:ph type="sldNum" sz="quarter" idx="10"/>
          </p:nvPr>
        </p:nvSpPr>
        <p:spPr/>
        <p:txBody>
          <a:bodyPr/>
          <a:lstStyle/>
          <a:p>
            <a:fld id="{9DE0035E-6164-C447-BCFF-46EC70F74028}" type="slidenum">
              <a:rPr lang="sv-SE" smtClean="0"/>
              <a:t>10</a:t>
            </a:fld>
            <a:endParaRPr lang="sv-SE"/>
          </a:p>
        </p:txBody>
      </p:sp>
    </p:spTree>
    <p:extLst>
      <p:ext uri="{BB962C8B-B14F-4D97-AF65-F5344CB8AC3E}">
        <p14:creationId xmlns:p14="http://schemas.microsoft.com/office/powerpoint/2010/main" val="9657391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This is an example of the some chopper envelopes</a:t>
            </a:r>
            <a:r>
              <a:rPr lang="en-AU" baseline="0" dirty="0" smtClean="0"/>
              <a:t> and how they might be integrated into the skeleton.</a:t>
            </a:r>
          </a:p>
          <a:p>
            <a:endParaRPr lang="en-AU" baseline="0" dirty="0" smtClean="0"/>
          </a:p>
          <a:p>
            <a:r>
              <a:rPr lang="en-AU" baseline="0" dirty="0" smtClean="0"/>
              <a:t>The key to making this work is ensuring that there are guidelines that are agreed to that dictate where coordinate systems will locate to (i.e. the centre of the guide slot in the chopper).</a:t>
            </a:r>
            <a:endParaRPr lang="en-AU" dirty="0"/>
          </a:p>
        </p:txBody>
      </p:sp>
      <p:sp>
        <p:nvSpPr>
          <p:cNvPr id="4" name="Slide Number Placeholder 3"/>
          <p:cNvSpPr>
            <a:spLocks noGrp="1"/>
          </p:cNvSpPr>
          <p:nvPr>
            <p:ph type="sldNum" sz="quarter" idx="10"/>
          </p:nvPr>
        </p:nvSpPr>
        <p:spPr/>
        <p:txBody>
          <a:bodyPr/>
          <a:lstStyle/>
          <a:p>
            <a:fld id="{9DE0035E-6164-C447-BCFF-46EC70F74028}" type="slidenum">
              <a:rPr lang="sv-SE" smtClean="0"/>
              <a:t>11</a:t>
            </a:fld>
            <a:endParaRPr lang="sv-SE"/>
          </a:p>
        </p:txBody>
      </p:sp>
    </p:spTree>
    <p:extLst>
      <p:ext uri="{BB962C8B-B14F-4D97-AF65-F5344CB8AC3E}">
        <p14:creationId xmlns:p14="http://schemas.microsoft.com/office/powerpoint/2010/main" val="9015887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Plan view, these views </a:t>
            </a:r>
            <a:r>
              <a:rPr lang="en-AU" smtClean="0"/>
              <a:t>will assist </a:t>
            </a:r>
            <a:r>
              <a:rPr lang="en-AU" dirty="0" smtClean="0"/>
              <a:t>in checking the layout when parameters are changed. It also show the instruments fit within</a:t>
            </a:r>
            <a:r>
              <a:rPr lang="en-AU" baseline="0" dirty="0" smtClean="0"/>
              <a:t> its confines.</a:t>
            </a:r>
          </a:p>
          <a:p>
            <a:endParaRPr lang="en-AU" baseline="0" dirty="0" smtClean="0"/>
          </a:p>
          <a:p>
            <a:r>
              <a:rPr lang="en-AU" baseline="0" dirty="0" smtClean="0"/>
              <a:t>This example shows a 10deg. Wedge offset 7deg. to 3deg.</a:t>
            </a:r>
          </a:p>
          <a:p>
            <a:endParaRPr lang="en-AU" baseline="0" dirty="0" smtClean="0"/>
          </a:p>
          <a:p>
            <a:r>
              <a:rPr lang="en-AU" baseline="0" dirty="0" smtClean="0"/>
              <a:t>At the moment this has removed the influence of having instruments either side, this would have to be addressed.</a:t>
            </a:r>
            <a:endParaRPr lang="en-AU" dirty="0"/>
          </a:p>
        </p:txBody>
      </p:sp>
      <p:sp>
        <p:nvSpPr>
          <p:cNvPr id="4" name="Slide Number Placeholder 3"/>
          <p:cNvSpPr>
            <a:spLocks noGrp="1"/>
          </p:cNvSpPr>
          <p:nvPr>
            <p:ph type="sldNum" sz="quarter" idx="10"/>
          </p:nvPr>
        </p:nvSpPr>
        <p:spPr/>
        <p:txBody>
          <a:bodyPr/>
          <a:lstStyle/>
          <a:p>
            <a:fld id="{9DE0035E-6164-C447-BCFF-46EC70F74028}" type="slidenum">
              <a:rPr lang="sv-SE" smtClean="0"/>
              <a:t>12</a:t>
            </a:fld>
            <a:endParaRPr lang="sv-SE"/>
          </a:p>
        </p:txBody>
      </p:sp>
    </p:spTree>
    <p:extLst>
      <p:ext uri="{BB962C8B-B14F-4D97-AF65-F5344CB8AC3E}">
        <p14:creationId xmlns:p14="http://schemas.microsoft.com/office/powerpoint/2010/main" val="20869595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E0035E-6164-C447-BCFF-46EC70F74028}" type="slidenum">
              <a:rPr lang="sv-SE" smtClean="0"/>
              <a:t>13</a:t>
            </a:fld>
            <a:endParaRPr lang="sv-SE"/>
          </a:p>
        </p:txBody>
      </p:sp>
    </p:spTree>
    <p:extLst>
      <p:ext uri="{BB962C8B-B14F-4D97-AF65-F5344CB8AC3E}">
        <p14:creationId xmlns:p14="http://schemas.microsoft.com/office/powerpoint/2010/main" val="1537553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E0035E-6164-C447-BCFF-46EC70F74028}" type="slidenum">
              <a:rPr lang="sv-SE" smtClean="0"/>
              <a:t>2</a:t>
            </a:fld>
            <a:endParaRPr lang="sv-SE"/>
          </a:p>
        </p:txBody>
      </p:sp>
    </p:spTree>
    <p:extLst>
      <p:ext uri="{BB962C8B-B14F-4D97-AF65-F5344CB8AC3E}">
        <p14:creationId xmlns:p14="http://schemas.microsoft.com/office/powerpoint/2010/main" val="24119922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project will follow a 4 phase process.</a:t>
            </a:r>
          </a:p>
          <a:p>
            <a:r>
              <a:rPr lang="en-US" baseline="0" dirty="0" smtClean="0"/>
              <a:t>Phase 1 = 1 year</a:t>
            </a:r>
          </a:p>
          <a:p>
            <a:r>
              <a:rPr lang="en-US" baseline="0" dirty="0" smtClean="0"/>
              <a:t>Phase 2 approximately 2 years</a:t>
            </a:r>
          </a:p>
          <a:p>
            <a:r>
              <a:rPr lang="en-US" baseline="0" dirty="0" smtClean="0"/>
              <a:t>Phase 3 approximately 2 years</a:t>
            </a:r>
          </a:p>
          <a:p>
            <a:r>
              <a:rPr lang="en-US" baseline="0" dirty="0" smtClean="0"/>
              <a:t>Phase 4 approximately 1 year</a:t>
            </a:r>
          </a:p>
          <a:p>
            <a:r>
              <a:rPr lang="en-US" baseline="0" dirty="0" smtClean="0"/>
              <a:t>Phases 2 &amp; 3 and 3&amp;4 will have some overlap</a:t>
            </a:r>
            <a:endParaRPr lang="en-US" dirty="0"/>
          </a:p>
        </p:txBody>
      </p:sp>
      <p:sp>
        <p:nvSpPr>
          <p:cNvPr id="4" name="Slide Number Placeholder 3"/>
          <p:cNvSpPr>
            <a:spLocks noGrp="1"/>
          </p:cNvSpPr>
          <p:nvPr>
            <p:ph type="sldNum" sz="quarter" idx="10"/>
          </p:nvPr>
        </p:nvSpPr>
        <p:spPr/>
        <p:txBody>
          <a:bodyPr/>
          <a:lstStyle/>
          <a:p>
            <a:fld id="{9DE0035E-6164-C447-BCFF-46EC70F74028}" type="slidenum">
              <a:rPr lang="sv-SE" smtClean="0"/>
              <a:t>3</a:t>
            </a:fld>
            <a:endParaRPr lang="sv-SE"/>
          </a:p>
        </p:txBody>
      </p:sp>
    </p:spTree>
    <p:extLst>
      <p:ext uri="{BB962C8B-B14F-4D97-AF65-F5344CB8AC3E}">
        <p14:creationId xmlns:p14="http://schemas.microsoft.com/office/powerpoint/2010/main" val="646444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Review 1 (Decision to move forward) will require SANS STAP members to be involved, to review the scientific and feasibility of the Instrument</a:t>
            </a:r>
            <a:r>
              <a:rPr lang="en-AU" baseline="0" dirty="0" smtClean="0"/>
              <a:t> and its proposed tech packages</a:t>
            </a:r>
            <a:r>
              <a:rPr lang="en-AU" dirty="0" smtClean="0"/>
              <a:t>.</a:t>
            </a:r>
          </a:p>
          <a:p>
            <a:endParaRPr lang="en-AU" baseline="0" dirty="0" smtClean="0"/>
          </a:p>
          <a:p>
            <a:r>
              <a:rPr lang="en-AU" baseline="0" dirty="0" smtClean="0"/>
              <a:t>Review 2 will be an internal review focused on the Engineering and operational details of the instrument design.</a:t>
            </a:r>
          </a:p>
          <a:p>
            <a:endParaRPr lang="en-AU" baseline="0" dirty="0" smtClean="0"/>
          </a:p>
          <a:p>
            <a:r>
              <a:rPr lang="en-AU" baseline="0" dirty="0" smtClean="0"/>
              <a:t>Review 3 will look at the instruments readiness for Cold commissioning, this will largely look at the safety systems readiness for operation of the instrument without spallation neutrons.</a:t>
            </a:r>
          </a:p>
          <a:p>
            <a:endParaRPr lang="en-AU" baseline="0" dirty="0" smtClean="0"/>
          </a:p>
          <a:p>
            <a:r>
              <a:rPr lang="en-AU" baseline="0" dirty="0" smtClean="0"/>
              <a:t>Review 4 will look at the instruments readiness for Hot commissioning, this will largely look at the results of the cold commissioning and review any changes that were necessary prior to hot commissioning.</a:t>
            </a:r>
          </a:p>
          <a:p>
            <a:endParaRPr lang="en-AU" baseline="0" dirty="0" smtClean="0"/>
          </a:p>
          <a:p>
            <a:endParaRPr lang="en-AU" dirty="0"/>
          </a:p>
        </p:txBody>
      </p:sp>
      <p:sp>
        <p:nvSpPr>
          <p:cNvPr id="4" name="Slide Number Placeholder 3"/>
          <p:cNvSpPr>
            <a:spLocks noGrp="1"/>
          </p:cNvSpPr>
          <p:nvPr>
            <p:ph type="sldNum" sz="quarter" idx="10"/>
          </p:nvPr>
        </p:nvSpPr>
        <p:spPr/>
        <p:txBody>
          <a:bodyPr/>
          <a:lstStyle/>
          <a:p>
            <a:fld id="{9DE0035E-6164-C447-BCFF-46EC70F74028}" type="slidenum">
              <a:rPr lang="sv-SE" smtClean="0"/>
              <a:t>4</a:t>
            </a:fld>
            <a:endParaRPr lang="sv-SE"/>
          </a:p>
        </p:txBody>
      </p:sp>
    </p:spTree>
    <p:extLst>
      <p:ext uri="{BB962C8B-B14F-4D97-AF65-F5344CB8AC3E}">
        <p14:creationId xmlns:p14="http://schemas.microsoft.com/office/powerpoint/2010/main" val="2883739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These will be</a:t>
            </a:r>
            <a:r>
              <a:rPr lang="en-AU" baseline="0" dirty="0" smtClean="0"/>
              <a:t> the documents that will be presented for review at Review 1.</a:t>
            </a:r>
            <a:endParaRPr lang="en-AU" dirty="0"/>
          </a:p>
        </p:txBody>
      </p:sp>
      <p:sp>
        <p:nvSpPr>
          <p:cNvPr id="4" name="Slide Number Placeholder 3"/>
          <p:cNvSpPr>
            <a:spLocks noGrp="1"/>
          </p:cNvSpPr>
          <p:nvPr>
            <p:ph type="sldNum" sz="quarter" idx="10"/>
          </p:nvPr>
        </p:nvSpPr>
        <p:spPr/>
        <p:txBody>
          <a:bodyPr/>
          <a:lstStyle/>
          <a:p>
            <a:fld id="{9DE0035E-6164-C447-BCFF-46EC70F74028}" type="slidenum">
              <a:rPr lang="sv-SE" smtClean="0"/>
              <a:t>5</a:t>
            </a:fld>
            <a:endParaRPr lang="sv-SE"/>
          </a:p>
        </p:txBody>
      </p:sp>
    </p:spTree>
    <p:extLst>
      <p:ext uri="{BB962C8B-B14F-4D97-AF65-F5344CB8AC3E}">
        <p14:creationId xmlns:p14="http://schemas.microsoft.com/office/powerpoint/2010/main" val="25358501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 requirements should be well in hand by the end of April.</a:t>
            </a:r>
          </a:p>
          <a:p>
            <a:endParaRPr lang="en-AU" dirty="0" smtClean="0"/>
          </a:p>
          <a:p>
            <a:r>
              <a:rPr lang="en-AU" dirty="0" smtClean="0"/>
              <a:t>This will</a:t>
            </a:r>
            <a:r>
              <a:rPr lang="en-AU" baseline="0" dirty="0" smtClean="0"/>
              <a:t> lead to the development of technical options to fulfil the requirements which should be ready by October in most cases (Elec. Eng. December).</a:t>
            </a:r>
            <a:endParaRPr lang="en-AU" dirty="0"/>
          </a:p>
        </p:txBody>
      </p:sp>
      <p:sp>
        <p:nvSpPr>
          <p:cNvPr id="4" name="Slide Number Placeholder 3"/>
          <p:cNvSpPr>
            <a:spLocks noGrp="1"/>
          </p:cNvSpPr>
          <p:nvPr>
            <p:ph type="sldNum" sz="quarter" idx="10"/>
          </p:nvPr>
        </p:nvSpPr>
        <p:spPr/>
        <p:txBody>
          <a:bodyPr/>
          <a:lstStyle/>
          <a:p>
            <a:fld id="{9DE0035E-6164-C447-BCFF-46EC70F74028}" type="slidenum">
              <a:rPr lang="sv-SE" smtClean="0"/>
              <a:t>6</a:t>
            </a:fld>
            <a:endParaRPr lang="sv-SE"/>
          </a:p>
        </p:txBody>
      </p:sp>
    </p:spTree>
    <p:extLst>
      <p:ext uri="{BB962C8B-B14F-4D97-AF65-F5344CB8AC3E}">
        <p14:creationId xmlns:p14="http://schemas.microsoft.com/office/powerpoint/2010/main" val="2517104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a:t>
            </a:r>
            <a:r>
              <a:rPr lang="en-AU" baseline="0" dirty="0" smtClean="0"/>
              <a:t> requirements should be traceable, unambiguous, obtainable, verifiable.</a:t>
            </a:r>
          </a:p>
          <a:p>
            <a:endParaRPr lang="en-AU" baseline="0" dirty="0" smtClean="0"/>
          </a:p>
          <a:p>
            <a:r>
              <a:rPr lang="en-AU" baseline="0" dirty="0" smtClean="0"/>
              <a:t>The technical groups will extract the sub-requirements that will lead to a specification (with the help of the Instrument team offcourse).</a:t>
            </a:r>
          </a:p>
          <a:p>
            <a:endParaRPr lang="en-AU" baseline="0" dirty="0" smtClean="0"/>
          </a:p>
          <a:p>
            <a:r>
              <a:rPr lang="en-AU" baseline="0" dirty="0" smtClean="0"/>
              <a:t>Once the options are determined, associated price and schedule data should also then be available, which will feed into the Review at the end of Phase 1.</a:t>
            </a:r>
            <a:endParaRPr lang="en-AU" dirty="0"/>
          </a:p>
        </p:txBody>
      </p:sp>
      <p:sp>
        <p:nvSpPr>
          <p:cNvPr id="4" name="Slide Number Placeholder 3"/>
          <p:cNvSpPr>
            <a:spLocks noGrp="1"/>
          </p:cNvSpPr>
          <p:nvPr>
            <p:ph type="sldNum" sz="quarter" idx="10"/>
          </p:nvPr>
        </p:nvSpPr>
        <p:spPr/>
        <p:txBody>
          <a:bodyPr/>
          <a:lstStyle/>
          <a:p>
            <a:fld id="{9DE0035E-6164-C447-BCFF-46EC70F74028}" type="slidenum">
              <a:rPr lang="sv-SE" smtClean="0"/>
              <a:t>7</a:t>
            </a:fld>
            <a:endParaRPr lang="sv-SE"/>
          </a:p>
        </p:txBody>
      </p:sp>
    </p:spTree>
    <p:extLst>
      <p:ext uri="{BB962C8B-B14F-4D97-AF65-F5344CB8AC3E}">
        <p14:creationId xmlns:p14="http://schemas.microsoft.com/office/powerpoint/2010/main" val="34085405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To manage the interface components good communication between</a:t>
            </a:r>
            <a:r>
              <a:rPr lang="en-AU" baseline="0" dirty="0" smtClean="0"/>
              <a:t> the Instrument Team and the Technical groups is paramount as is good communication among the technical groups.</a:t>
            </a:r>
          </a:p>
          <a:p>
            <a:endParaRPr lang="en-AU" dirty="0"/>
          </a:p>
        </p:txBody>
      </p:sp>
      <p:sp>
        <p:nvSpPr>
          <p:cNvPr id="4" name="Slide Number Placeholder 3"/>
          <p:cNvSpPr>
            <a:spLocks noGrp="1"/>
          </p:cNvSpPr>
          <p:nvPr>
            <p:ph type="sldNum" sz="quarter" idx="10"/>
          </p:nvPr>
        </p:nvSpPr>
        <p:spPr/>
        <p:txBody>
          <a:bodyPr/>
          <a:lstStyle/>
          <a:p>
            <a:fld id="{9DE0035E-6164-C447-BCFF-46EC70F74028}" type="slidenum">
              <a:rPr lang="sv-SE" smtClean="0"/>
              <a:t>8</a:t>
            </a:fld>
            <a:endParaRPr lang="sv-SE"/>
          </a:p>
        </p:txBody>
      </p:sp>
    </p:spTree>
    <p:extLst>
      <p:ext uri="{BB962C8B-B14F-4D97-AF65-F5344CB8AC3E}">
        <p14:creationId xmlns:p14="http://schemas.microsoft.com/office/powerpoint/2010/main" val="40588040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AU" dirty="0" smtClean="0"/>
              <a:t>Into which more detail is added as the project moves through the phases.</a:t>
            </a:r>
          </a:p>
          <a:p>
            <a:pPr marL="228600" indent="-228600">
              <a:buAutoNum type="arabicPeriod"/>
            </a:pPr>
            <a:r>
              <a:rPr lang="en-AU" dirty="0" smtClean="0"/>
              <a:t>This is important to ensure consistency in the models and make sure that</a:t>
            </a:r>
            <a:r>
              <a:rPr lang="en-AU" baseline="0" dirty="0" smtClean="0"/>
              <a:t> the impacts of any changes can be assessed across the board.</a:t>
            </a:r>
          </a:p>
          <a:p>
            <a:pPr marL="228600" indent="-228600">
              <a:buAutoNum type="arabicPeriod"/>
            </a:pPr>
            <a:r>
              <a:rPr lang="en-AU" baseline="0" dirty="0" smtClean="0"/>
              <a:t>.</a:t>
            </a:r>
          </a:p>
          <a:p>
            <a:pPr marL="228600" indent="-228600">
              <a:buAutoNum type="arabicPeriod"/>
            </a:pPr>
            <a:r>
              <a:rPr lang="en-AU" baseline="0" dirty="0" smtClean="0"/>
              <a:t>It can be added to the accelerator and target facility CADs once the instruments port location is decided. This will provide a fully integrated high level CAD document of the Instrument, Target and surroundings. </a:t>
            </a:r>
            <a:endParaRPr lang="en-AU" dirty="0"/>
          </a:p>
        </p:txBody>
      </p:sp>
      <p:sp>
        <p:nvSpPr>
          <p:cNvPr id="4" name="Slide Number Placeholder 3"/>
          <p:cNvSpPr>
            <a:spLocks noGrp="1"/>
          </p:cNvSpPr>
          <p:nvPr>
            <p:ph type="sldNum" sz="quarter" idx="10"/>
          </p:nvPr>
        </p:nvSpPr>
        <p:spPr/>
        <p:txBody>
          <a:bodyPr/>
          <a:lstStyle/>
          <a:p>
            <a:fld id="{9DE0035E-6164-C447-BCFF-46EC70F74028}" type="slidenum">
              <a:rPr lang="sv-SE" smtClean="0"/>
              <a:t>9</a:t>
            </a:fld>
            <a:endParaRPr lang="sv-SE"/>
          </a:p>
        </p:txBody>
      </p:sp>
    </p:spTree>
    <p:extLst>
      <p:ext uri="{BB962C8B-B14F-4D97-AF65-F5344CB8AC3E}">
        <p14:creationId xmlns:p14="http://schemas.microsoft.com/office/powerpoint/2010/main" val="436930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bild">
    <p:spTree>
      <p:nvGrpSpPr>
        <p:cNvPr id="1" name=""/>
        <p:cNvGrpSpPr/>
        <p:nvPr/>
      </p:nvGrpSpPr>
      <p:grpSpPr>
        <a:xfrm>
          <a:off x="0" y="0"/>
          <a:ext cx="0" cy="0"/>
          <a:chOff x="0" y="0"/>
          <a:chExt cx="0" cy="0"/>
        </a:xfrm>
      </p:grpSpPr>
      <p:sp>
        <p:nvSpPr>
          <p:cNvPr id="2" name="Rubrik 1"/>
          <p:cNvSpPr>
            <a:spLocks noGrp="1"/>
          </p:cNvSpPr>
          <p:nvPr>
            <p:ph type="title"/>
          </p:nvPr>
        </p:nvSpPr>
        <p:spPr>
          <a:xfrm>
            <a:off x="593512" y="-1"/>
            <a:ext cx="5762624" cy="1441451"/>
          </a:xfrm>
        </p:spPr>
        <p:txBody>
          <a:bodyPr/>
          <a:lstStyle/>
          <a:p>
            <a:r>
              <a:rPr lang="sv-SE" smtClean="0"/>
              <a:t>Klicka här för att ändra format</a:t>
            </a:r>
            <a:endParaRPr lang="sv-SE"/>
          </a:p>
        </p:txBody>
      </p:sp>
      <p:cxnSp>
        <p:nvCxnSpPr>
          <p:cNvPr id="3" name="Rak 7"/>
          <p:cNvCxnSpPr/>
          <p:nvPr userDrawn="1"/>
        </p:nvCxnSpPr>
        <p:spPr>
          <a:xfrm>
            <a:off x="-326073" y="1452399"/>
            <a:ext cx="9696394"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563843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44B6CE20-AFC7-3F45-B0E0-5A45C0AF0FEF}" type="datetime1">
              <a:rPr lang="en-US" smtClean="0"/>
              <a:t>1/29/2014</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038C62C7-F79B-CD4A-A5DF-5683BBEC4A65}" type="slidenum">
              <a:rPr lang="sv-SE" smtClean="0"/>
              <a:t>‹#›</a:t>
            </a:fld>
            <a:endParaRPr lang="sv-SE"/>
          </a:p>
        </p:txBody>
      </p:sp>
    </p:spTree>
    <p:extLst>
      <p:ext uri="{BB962C8B-B14F-4D97-AF65-F5344CB8AC3E}">
        <p14:creationId xmlns:p14="http://schemas.microsoft.com/office/powerpoint/2010/main" val="1932584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a:prstGeom prst="rect">
            <a:avLst/>
          </a:prstGeo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B3D1E751-A629-5E4A-A202-65D0E0233AA2}" type="datetime1">
              <a:rPr lang="en-US" smtClean="0"/>
              <a:t>1/29/2014</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038C62C7-F79B-CD4A-A5DF-5683BBEC4A65}" type="slidenum">
              <a:rPr lang="sv-SE" smtClean="0"/>
              <a:t>‹#›</a:t>
            </a:fld>
            <a:endParaRPr lang="sv-SE"/>
          </a:p>
        </p:txBody>
      </p:sp>
    </p:spTree>
    <p:extLst>
      <p:ext uri="{BB962C8B-B14F-4D97-AF65-F5344CB8AC3E}">
        <p14:creationId xmlns:p14="http://schemas.microsoft.com/office/powerpoint/2010/main" val="17041013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a:prstGeom prst="rect">
            <a:avLst/>
          </a:prstGeo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F3D8524D-C923-984C-AA4B-C3BB39D88DE4}" type="datetime1">
              <a:rPr lang="en-US" smtClean="0"/>
              <a:t>1/29/2014</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038C62C7-F79B-CD4A-A5DF-5683BBEC4A65}" type="slidenum">
              <a:rPr lang="sv-SE" smtClean="0"/>
              <a:t>‹#›</a:t>
            </a:fld>
            <a:endParaRPr lang="sv-SE"/>
          </a:p>
        </p:txBody>
      </p:sp>
      <p:cxnSp>
        <p:nvCxnSpPr>
          <p:cNvPr id="8" name="Rak 7"/>
          <p:cNvCxnSpPr/>
          <p:nvPr userDrawn="1"/>
        </p:nvCxnSpPr>
        <p:spPr>
          <a:xfrm>
            <a:off x="-326073" y="1452399"/>
            <a:ext cx="9696394"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71652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B54AD09B-6E0E-F342-90BC-7E5749EEA10B}" type="datetime1">
              <a:rPr lang="en-US" smtClean="0"/>
              <a:t>1/29/2014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38C62C7-F79B-CD4A-A5DF-5683BBEC4A65}" type="slidenum">
              <a:rPr lang="sv-SE" smtClean="0"/>
              <a:t>‹#›</a:t>
            </a:fld>
            <a:endParaRPr lang="sv-SE"/>
          </a:p>
        </p:txBody>
      </p:sp>
    </p:spTree>
    <p:extLst>
      <p:ext uri="{BB962C8B-B14F-4D97-AF65-F5344CB8AC3E}">
        <p14:creationId xmlns:p14="http://schemas.microsoft.com/office/powerpoint/2010/main" val="10334589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a:prstGeom prst="rect">
            <a:avLst/>
          </a:prstGeo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6DBDF2D1-8BC8-2440-AB2E-6BB6C9E19346}" type="datetime1">
              <a:rPr lang="en-US" smtClean="0"/>
              <a:t>1/29/2014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38C62C7-F79B-CD4A-A5DF-5683BBEC4A65}" type="slidenum">
              <a:rPr lang="sv-SE" smtClean="0"/>
              <a:t>‹#›</a:t>
            </a:fld>
            <a:endParaRPr lang="sv-SE"/>
          </a:p>
        </p:txBody>
      </p:sp>
    </p:spTree>
    <p:extLst>
      <p:ext uri="{BB962C8B-B14F-4D97-AF65-F5344CB8AC3E}">
        <p14:creationId xmlns:p14="http://schemas.microsoft.com/office/powerpoint/2010/main" val="37502372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läng">
    <p:bg>
      <p:bgPr>
        <a:solidFill>
          <a:srgbClr val="0094CA"/>
        </a:solidFill>
        <a:effectLst/>
      </p:bgPr>
    </p:bg>
    <p:spTree>
      <p:nvGrpSpPr>
        <p:cNvPr id="1" name=""/>
        <p:cNvGrpSpPr/>
        <p:nvPr/>
      </p:nvGrpSpPr>
      <p:grpSpPr>
        <a:xfrm>
          <a:off x="0" y="0"/>
          <a:ext cx="0" cy="0"/>
          <a:chOff x="0" y="0"/>
          <a:chExt cx="0" cy="0"/>
        </a:xfrm>
      </p:grpSpPr>
      <p:sp>
        <p:nvSpPr>
          <p:cNvPr id="7" name="Rektangel 6"/>
          <p:cNvSpPr/>
          <p:nvPr userDrawn="1"/>
        </p:nvSpPr>
        <p:spPr>
          <a:xfrm>
            <a:off x="0" y="0"/>
            <a:ext cx="9144000" cy="1682749"/>
          </a:xfrm>
          <a:prstGeom prst="rect">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solidFill>
                <a:srgbClr val="0094CA"/>
              </a:solidFill>
            </a:endParaRPr>
          </a:p>
        </p:txBody>
      </p:sp>
      <p:pic>
        <p:nvPicPr>
          <p:cNvPr id="11" name="Bildobjekt 10" descr="ESS-logga-bl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02756" y="362809"/>
            <a:ext cx="1728000" cy="924480"/>
          </a:xfrm>
          <a:prstGeom prst="rect">
            <a:avLst/>
          </a:prstGeom>
        </p:spPr>
      </p:pic>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fld id="{DDF9349A-E89C-B948-9787-66E804B9853F}" type="datetime1">
              <a:rPr lang="en-US" smtClean="0"/>
              <a:t>1/29/2014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38C62C7-F79B-CD4A-A5DF-5683BBEC4A65}" type="slidenum">
              <a:rPr lang="sv-SE" smtClean="0"/>
              <a:t>‹#›</a:t>
            </a:fld>
            <a:endParaRPr lang="sv-SE"/>
          </a:p>
        </p:txBody>
      </p:sp>
      <p:sp>
        <p:nvSpPr>
          <p:cNvPr id="9" name="Rubrik 1"/>
          <p:cNvSpPr>
            <a:spLocks noGrp="1"/>
          </p:cNvSpPr>
          <p:nvPr>
            <p:ph type="ctrTitle"/>
          </p:nvPr>
        </p:nvSpPr>
        <p:spPr>
          <a:xfrm>
            <a:off x="622138" y="130718"/>
            <a:ext cx="6290083" cy="1470025"/>
          </a:xfrm>
          <a:prstGeom prst="rect">
            <a:avLst/>
          </a:prstGeom>
          <a:noFill/>
        </p:spPr>
        <p:txBody>
          <a:bodyPr>
            <a:normAutofit/>
          </a:bodyPr>
          <a:lstStyle>
            <a:lvl1pPr algn="l">
              <a:defRPr sz="4000">
                <a:solidFill>
                  <a:srgbClr val="0094CA"/>
                </a:solidFill>
              </a:defRPr>
            </a:lvl1pPr>
          </a:lstStyle>
          <a:p>
            <a:r>
              <a:rPr lang="sv-SE" dirty="0" smtClean="0"/>
              <a:t>Klicka här för att ändra format</a:t>
            </a:r>
            <a:endParaRPr lang="sv-SE" dirty="0"/>
          </a:p>
        </p:txBody>
      </p:sp>
    </p:spTree>
    <p:extLst>
      <p:ext uri="{BB962C8B-B14F-4D97-AF65-F5344CB8AC3E}">
        <p14:creationId xmlns:p14="http://schemas.microsoft.com/office/powerpoint/2010/main" val="13617536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a:p>
        </p:txBody>
      </p:sp>
    </p:spTree>
    <p:extLst>
      <p:ext uri="{BB962C8B-B14F-4D97-AF65-F5344CB8AC3E}">
        <p14:creationId xmlns:p14="http://schemas.microsoft.com/office/powerpoint/2010/main" val="6870982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49A5678A-D05F-FD42-9890-CCECCD9C8C54}" type="datetimeFigureOut">
              <a:rPr lang="sv-SE" smtClean="0"/>
              <a:t>2014-01-29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76797C7-3D02-2A4F-97AD-9EB2A99A67F0}" type="slidenum">
              <a:rPr lang="sv-SE" smtClean="0"/>
              <a:t>‹#›</a:t>
            </a:fld>
            <a:endParaRPr lang="sv-SE"/>
          </a:p>
        </p:txBody>
      </p:sp>
    </p:spTree>
    <p:extLst>
      <p:ext uri="{BB962C8B-B14F-4D97-AF65-F5344CB8AC3E}">
        <p14:creationId xmlns:p14="http://schemas.microsoft.com/office/powerpoint/2010/main" val="31048099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49A5678A-D05F-FD42-9890-CCECCD9C8C54}" type="datetimeFigureOut">
              <a:rPr lang="sv-SE" smtClean="0"/>
              <a:t>2014-01-29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76797C7-3D02-2A4F-97AD-9EB2A99A67F0}" type="slidenum">
              <a:rPr lang="sv-SE" smtClean="0"/>
              <a:t>‹#›</a:t>
            </a:fld>
            <a:endParaRPr lang="sv-SE"/>
          </a:p>
        </p:txBody>
      </p:sp>
    </p:spTree>
    <p:extLst>
      <p:ext uri="{BB962C8B-B14F-4D97-AF65-F5344CB8AC3E}">
        <p14:creationId xmlns:p14="http://schemas.microsoft.com/office/powerpoint/2010/main" val="37893341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49A5678A-D05F-FD42-9890-CCECCD9C8C54}" type="datetimeFigureOut">
              <a:rPr lang="sv-SE" smtClean="0"/>
              <a:t>2014-01-29</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276797C7-3D02-2A4F-97AD-9EB2A99A67F0}" type="slidenum">
              <a:rPr lang="sv-SE" smtClean="0"/>
              <a:t>‹#›</a:t>
            </a:fld>
            <a:endParaRPr lang="sv-SE"/>
          </a:p>
        </p:txBody>
      </p:sp>
    </p:spTree>
    <p:extLst>
      <p:ext uri="{BB962C8B-B14F-4D97-AF65-F5344CB8AC3E}">
        <p14:creationId xmlns:p14="http://schemas.microsoft.com/office/powerpoint/2010/main" val="4096108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Rubrikbild text">
    <p:bg>
      <p:bgPr>
        <a:solidFill>
          <a:srgbClr val="0094CA"/>
        </a:solidFill>
        <a:effectLst/>
      </p:bgPr>
    </p:bg>
    <p:spTree>
      <p:nvGrpSpPr>
        <p:cNvPr id="1" name=""/>
        <p:cNvGrpSpPr/>
        <p:nvPr/>
      </p:nvGrpSpPr>
      <p:grpSpPr>
        <a:xfrm>
          <a:off x="0" y="0"/>
          <a:ext cx="0" cy="0"/>
          <a:chOff x="0" y="0"/>
          <a:chExt cx="0" cy="0"/>
        </a:xfrm>
      </p:grpSpPr>
      <p:sp>
        <p:nvSpPr>
          <p:cNvPr id="5" name="Underrubrik 2"/>
          <p:cNvSpPr>
            <a:spLocks noGrp="1"/>
          </p:cNvSpPr>
          <p:nvPr>
            <p:ph type="subTitle" idx="1"/>
          </p:nvPr>
        </p:nvSpPr>
        <p:spPr>
          <a:xfrm>
            <a:off x="593513" y="1955801"/>
            <a:ext cx="4766944" cy="3780620"/>
          </a:xfrm>
        </p:spPr>
        <p:txBody>
          <a:bodyPr lIns="0" tIns="0" rIns="0" bIns="0">
            <a:noAutofit/>
          </a:bodyPr>
          <a:lstStyle>
            <a:lvl1pPr marL="342900" indent="-342900" algn="l">
              <a:lnSpc>
                <a:spcPct val="90000"/>
              </a:lnSpc>
              <a:buFont typeface="Arial"/>
              <a:buChar char="•"/>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smtClean="0"/>
              <a:t>Klicka här för att ändra format på underrubrik i bakgrunden</a:t>
            </a:r>
            <a:endParaRPr lang="sv-SE" dirty="0"/>
          </a:p>
        </p:txBody>
      </p:sp>
      <p:sp>
        <p:nvSpPr>
          <p:cNvPr id="2" name="Rubrik 1"/>
          <p:cNvSpPr>
            <a:spLocks noGrp="1"/>
          </p:cNvSpPr>
          <p:nvPr>
            <p:ph type="title"/>
          </p:nvPr>
        </p:nvSpPr>
        <p:spPr>
          <a:xfrm>
            <a:off x="593512" y="-1"/>
            <a:ext cx="5762624" cy="1441451"/>
          </a:xfrm>
        </p:spPr>
        <p:txBody>
          <a:bodyPr/>
          <a:lstStyle/>
          <a:p>
            <a:r>
              <a:rPr lang="sv-SE" smtClean="0"/>
              <a:t>Klicka här för att ändra format</a:t>
            </a:r>
            <a:endParaRPr lang="sv-SE"/>
          </a:p>
        </p:txBody>
      </p:sp>
      <p:sp>
        <p:nvSpPr>
          <p:cNvPr id="6" name="Rektangel med rundade hörn 5"/>
          <p:cNvSpPr/>
          <p:nvPr userDrawn="1"/>
        </p:nvSpPr>
        <p:spPr>
          <a:xfrm>
            <a:off x="6205857" y="1955801"/>
            <a:ext cx="2479040" cy="2479040"/>
          </a:xfrm>
          <a:prstGeom prst="roundRect">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cxnSp>
        <p:nvCxnSpPr>
          <p:cNvPr id="7" name="Rak 5"/>
          <p:cNvCxnSpPr/>
          <p:nvPr userDrawn="1"/>
        </p:nvCxnSpPr>
        <p:spPr>
          <a:xfrm>
            <a:off x="-326073" y="1452399"/>
            <a:ext cx="9696394"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011372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49A5678A-D05F-FD42-9890-CCECCD9C8C54}" type="datetimeFigureOut">
              <a:rPr lang="sv-SE" smtClean="0"/>
              <a:t>2014-01-29</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276797C7-3D02-2A4F-97AD-9EB2A99A67F0}" type="slidenum">
              <a:rPr lang="sv-SE" smtClean="0"/>
              <a:t>‹#›</a:t>
            </a:fld>
            <a:endParaRPr lang="sv-SE"/>
          </a:p>
        </p:txBody>
      </p:sp>
    </p:spTree>
    <p:extLst>
      <p:ext uri="{BB962C8B-B14F-4D97-AF65-F5344CB8AC3E}">
        <p14:creationId xmlns:p14="http://schemas.microsoft.com/office/powerpoint/2010/main" val="29263387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49A5678A-D05F-FD42-9890-CCECCD9C8C54}" type="datetimeFigureOut">
              <a:rPr lang="sv-SE" smtClean="0"/>
              <a:t>2014-01-29</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276797C7-3D02-2A4F-97AD-9EB2A99A67F0}" type="slidenum">
              <a:rPr lang="sv-SE" smtClean="0"/>
              <a:t>‹#›</a:t>
            </a:fld>
            <a:endParaRPr lang="sv-SE"/>
          </a:p>
        </p:txBody>
      </p:sp>
    </p:spTree>
    <p:extLst>
      <p:ext uri="{BB962C8B-B14F-4D97-AF65-F5344CB8AC3E}">
        <p14:creationId xmlns:p14="http://schemas.microsoft.com/office/powerpoint/2010/main" val="19828659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49A5678A-D05F-FD42-9890-CCECCD9C8C54}" type="datetimeFigureOut">
              <a:rPr lang="sv-SE" smtClean="0"/>
              <a:t>2014-01-29</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276797C7-3D02-2A4F-97AD-9EB2A99A67F0}" type="slidenum">
              <a:rPr lang="sv-SE" smtClean="0"/>
              <a:t>‹#›</a:t>
            </a:fld>
            <a:endParaRPr lang="sv-SE"/>
          </a:p>
        </p:txBody>
      </p:sp>
    </p:spTree>
    <p:extLst>
      <p:ext uri="{BB962C8B-B14F-4D97-AF65-F5344CB8AC3E}">
        <p14:creationId xmlns:p14="http://schemas.microsoft.com/office/powerpoint/2010/main" val="40930615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49A5678A-D05F-FD42-9890-CCECCD9C8C54}" type="datetimeFigureOut">
              <a:rPr lang="sv-SE" smtClean="0"/>
              <a:t>2014-01-29</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276797C7-3D02-2A4F-97AD-9EB2A99A67F0}" type="slidenum">
              <a:rPr lang="sv-SE" smtClean="0"/>
              <a:t>‹#›</a:t>
            </a:fld>
            <a:endParaRPr lang="sv-SE"/>
          </a:p>
        </p:txBody>
      </p:sp>
    </p:spTree>
    <p:extLst>
      <p:ext uri="{BB962C8B-B14F-4D97-AF65-F5344CB8AC3E}">
        <p14:creationId xmlns:p14="http://schemas.microsoft.com/office/powerpoint/2010/main" val="31700504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49A5678A-D05F-FD42-9890-CCECCD9C8C54}" type="datetimeFigureOut">
              <a:rPr lang="sv-SE" smtClean="0"/>
              <a:t>2014-01-29</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276797C7-3D02-2A4F-97AD-9EB2A99A67F0}" type="slidenum">
              <a:rPr lang="sv-SE" smtClean="0"/>
              <a:t>‹#›</a:t>
            </a:fld>
            <a:endParaRPr lang="sv-SE"/>
          </a:p>
        </p:txBody>
      </p:sp>
    </p:spTree>
    <p:extLst>
      <p:ext uri="{BB962C8B-B14F-4D97-AF65-F5344CB8AC3E}">
        <p14:creationId xmlns:p14="http://schemas.microsoft.com/office/powerpoint/2010/main" val="40339349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49A5678A-D05F-FD42-9890-CCECCD9C8C54}" type="datetimeFigureOut">
              <a:rPr lang="sv-SE" smtClean="0"/>
              <a:t>2014-01-29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76797C7-3D02-2A4F-97AD-9EB2A99A67F0}" type="slidenum">
              <a:rPr lang="sv-SE" smtClean="0"/>
              <a:t>‹#›</a:t>
            </a:fld>
            <a:endParaRPr lang="sv-SE"/>
          </a:p>
        </p:txBody>
      </p:sp>
    </p:spTree>
    <p:extLst>
      <p:ext uri="{BB962C8B-B14F-4D97-AF65-F5344CB8AC3E}">
        <p14:creationId xmlns:p14="http://schemas.microsoft.com/office/powerpoint/2010/main" val="15526619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49A5678A-D05F-FD42-9890-CCECCD9C8C54}" type="datetimeFigureOut">
              <a:rPr lang="sv-SE" smtClean="0"/>
              <a:t>2014-01-29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76797C7-3D02-2A4F-97AD-9EB2A99A67F0}" type="slidenum">
              <a:rPr lang="sv-SE" smtClean="0"/>
              <a:t>‹#›</a:t>
            </a:fld>
            <a:endParaRPr lang="sv-SE"/>
          </a:p>
        </p:txBody>
      </p:sp>
    </p:spTree>
    <p:extLst>
      <p:ext uri="{BB962C8B-B14F-4D97-AF65-F5344CB8AC3E}">
        <p14:creationId xmlns:p14="http://schemas.microsoft.com/office/powerpoint/2010/main" val="824170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Rubrikbild text">
    <p:bg>
      <p:bgPr>
        <a:solidFill>
          <a:srgbClr val="0094CA"/>
        </a:solidFill>
        <a:effectLst/>
      </p:bgPr>
    </p:bg>
    <p:spTree>
      <p:nvGrpSpPr>
        <p:cNvPr id="1" name=""/>
        <p:cNvGrpSpPr/>
        <p:nvPr/>
      </p:nvGrpSpPr>
      <p:grpSpPr>
        <a:xfrm>
          <a:off x="0" y="0"/>
          <a:ext cx="0" cy="0"/>
          <a:chOff x="0" y="0"/>
          <a:chExt cx="0" cy="0"/>
        </a:xfrm>
      </p:grpSpPr>
      <p:sp>
        <p:nvSpPr>
          <p:cNvPr id="5" name="Underrubrik 2"/>
          <p:cNvSpPr>
            <a:spLocks noGrp="1"/>
          </p:cNvSpPr>
          <p:nvPr>
            <p:ph type="subTitle" idx="1" hasCustomPrompt="1"/>
          </p:nvPr>
        </p:nvSpPr>
        <p:spPr>
          <a:xfrm>
            <a:off x="593513" y="1955801"/>
            <a:ext cx="4766944" cy="3780620"/>
          </a:xfrm>
        </p:spPr>
        <p:txBody>
          <a:bodyPr lIns="0" tIns="0" rIns="0" bIns="0">
            <a:noAutofit/>
          </a:bodyPr>
          <a:lstStyle>
            <a:lvl1pPr marL="396900" marR="0" indent="-342900" algn="l" defTabSz="457200" rtl="0" eaLnBrk="1" fontAlgn="auto" latinLnBrk="0" hangingPunct="1">
              <a:lnSpc>
                <a:spcPct val="100000"/>
              </a:lnSpc>
              <a:spcBef>
                <a:spcPts val="1200"/>
              </a:spcBef>
              <a:spcAft>
                <a:spcPts val="600"/>
              </a:spcAft>
              <a:buClrTx/>
              <a:buSzTx/>
              <a:buFont typeface="Arial"/>
              <a:buChar char="•"/>
              <a:tabLst/>
              <a:defRPr sz="2400" b="0">
                <a:solidFill>
                  <a:schemeClr val="bg1"/>
                </a:solidFill>
              </a:defRPr>
            </a:lvl1pPr>
            <a:lvl2pPr marL="648000" marR="0" indent="-234000" algn="l" defTabSz="457200" rtl="0" eaLnBrk="1" fontAlgn="auto" latinLnBrk="0" hangingPunct="1">
              <a:lnSpc>
                <a:spcPct val="100000"/>
              </a:lnSpc>
              <a:spcBef>
                <a:spcPts val="200"/>
              </a:spcBef>
              <a:spcAft>
                <a:spcPts val="200"/>
              </a:spcAft>
              <a:buClrTx/>
              <a:buSzPct val="75000"/>
              <a:buFont typeface="Lucida Grande"/>
              <a:buChar char="-"/>
              <a:tabLst/>
              <a:defRPr sz="1800" baseline="0">
                <a:solidFill>
                  <a:srgbClr val="FFFFFF"/>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smtClean="0"/>
              <a:t>Klicka här för att ändra format på underrubrik i bakgrunden</a:t>
            </a:r>
          </a:p>
          <a:p>
            <a:pPr lvl="1"/>
            <a:r>
              <a:rPr lang="sv-SE" dirty="0" smtClean="0"/>
              <a:t>Test sub bullet</a:t>
            </a:r>
          </a:p>
        </p:txBody>
      </p:sp>
      <p:sp>
        <p:nvSpPr>
          <p:cNvPr id="2" name="Rubrik 1"/>
          <p:cNvSpPr>
            <a:spLocks noGrp="1"/>
          </p:cNvSpPr>
          <p:nvPr>
            <p:ph type="title" hasCustomPrompt="1"/>
          </p:nvPr>
        </p:nvSpPr>
        <p:spPr>
          <a:xfrm>
            <a:off x="593512" y="-1"/>
            <a:ext cx="5762624" cy="1441451"/>
          </a:xfrm>
        </p:spPr>
        <p:txBody>
          <a:bodyPr/>
          <a:lstStyle>
            <a:lvl1pPr>
              <a:defRPr baseline="0"/>
            </a:lvl1pPr>
          </a:lstStyle>
          <a:p>
            <a:r>
              <a:rPr lang="sv-SE" smtClean="0"/>
              <a:t>Blue bullet page</a:t>
            </a:r>
            <a:endParaRPr lang="sv-SE"/>
          </a:p>
        </p:txBody>
      </p:sp>
      <p:cxnSp>
        <p:nvCxnSpPr>
          <p:cNvPr id="4" name="Rak 5"/>
          <p:cNvCxnSpPr/>
          <p:nvPr userDrawn="1"/>
        </p:nvCxnSpPr>
        <p:spPr>
          <a:xfrm>
            <a:off x="-326073" y="1452399"/>
            <a:ext cx="9696394"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22186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Rubrikbild text">
    <p:bg>
      <p:bgRef idx="1001">
        <a:schemeClr val="bg1"/>
      </p:bgRef>
    </p:bg>
    <p:spTree>
      <p:nvGrpSpPr>
        <p:cNvPr id="1" name=""/>
        <p:cNvGrpSpPr/>
        <p:nvPr/>
      </p:nvGrpSpPr>
      <p:grpSpPr>
        <a:xfrm>
          <a:off x="0" y="0"/>
          <a:ext cx="0" cy="0"/>
          <a:chOff x="0" y="0"/>
          <a:chExt cx="0" cy="0"/>
        </a:xfrm>
      </p:grpSpPr>
      <p:sp>
        <p:nvSpPr>
          <p:cNvPr id="5" name="Underrubrik 2"/>
          <p:cNvSpPr>
            <a:spLocks noGrp="1"/>
          </p:cNvSpPr>
          <p:nvPr>
            <p:ph type="subTitle" idx="1" hasCustomPrompt="1"/>
          </p:nvPr>
        </p:nvSpPr>
        <p:spPr>
          <a:xfrm>
            <a:off x="593513" y="1955801"/>
            <a:ext cx="4766944" cy="3780620"/>
          </a:xfrm>
        </p:spPr>
        <p:txBody>
          <a:bodyPr lIns="0" tIns="0" rIns="0" bIns="0">
            <a:noAutofit/>
          </a:bodyPr>
          <a:lstStyle>
            <a:lvl1pPr marL="396900" marR="0" indent="-342900" algn="l" defTabSz="457200" rtl="0" eaLnBrk="1" fontAlgn="auto" latinLnBrk="0" hangingPunct="1">
              <a:lnSpc>
                <a:spcPct val="100000"/>
              </a:lnSpc>
              <a:spcBef>
                <a:spcPts val="1200"/>
              </a:spcBef>
              <a:spcAft>
                <a:spcPts val="600"/>
              </a:spcAft>
              <a:buClrTx/>
              <a:buSzTx/>
              <a:buFont typeface="Arial"/>
              <a:buChar char="•"/>
              <a:tabLst/>
              <a:defRPr sz="2400" b="0">
                <a:solidFill>
                  <a:srgbClr val="0094CA"/>
                </a:solidFill>
              </a:defRPr>
            </a:lvl1pPr>
            <a:lvl2pPr marL="648000" marR="0" indent="-234000" algn="l" defTabSz="457200" rtl="0" eaLnBrk="1" fontAlgn="auto" latinLnBrk="0" hangingPunct="1">
              <a:lnSpc>
                <a:spcPct val="100000"/>
              </a:lnSpc>
              <a:spcBef>
                <a:spcPts val="200"/>
              </a:spcBef>
              <a:spcAft>
                <a:spcPts val="200"/>
              </a:spcAft>
              <a:buClrTx/>
              <a:buSzPct val="75000"/>
              <a:buFont typeface="Lucida Grande"/>
              <a:buChar char="-"/>
              <a:tabLst/>
              <a:defRPr sz="1800" baseline="0">
                <a:solidFill>
                  <a:srgbClr val="0094CA"/>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smtClean="0"/>
              <a:t>Klicka här för att ändra format på underrubrik i bakgrunden</a:t>
            </a:r>
          </a:p>
          <a:p>
            <a:pPr lvl="1"/>
            <a:r>
              <a:rPr lang="sv-SE" dirty="0" smtClean="0"/>
              <a:t>Test sub bullet</a:t>
            </a:r>
          </a:p>
        </p:txBody>
      </p:sp>
      <p:sp>
        <p:nvSpPr>
          <p:cNvPr id="2" name="Rubrik 1"/>
          <p:cNvSpPr>
            <a:spLocks noGrp="1"/>
          </p:cNvSpPr>
          <p:nvPr>
            <p:ph type="title" hasCustomPrompt="1"/>
          </p:nvPr>
        </p:nvSpPr>
        <p:spPr>
          <a:xfrm>
            <a:off x="593512" y="-1"/>
            <a:ext cx="5762624" cy="1441451"/>
          </a:xfrm>
        </p:spPr>
        <p:txBody>
          <a:bodyPr/>
          <a:lstStyle>
            <a:lvl1pPr>
              <a:defRPr baseline="0"/>
            </a:lvl1pPr>
          </a:lstStyle>
          <a:p>
            <a:r>
              <a:rPr lang="sv-SE" smtClean="0"/>
              <a:t>White bullet page</a:t>
            </a:r>
            <a:endParaRPr lang="sv-SE"/>
          </a:p>
        </p:txBody>
      </p:sp>
      <p:cxnSp>
        <p:nvCxnSpPr>
          <p:cNvPr id="4" name="Rak 5"/>
          <p:cNvCxnSpPr/>
          <p:nvPr userDrawn="1"/>
        </p:nvCxnSpPr>
        <p:spPr>
          <a:xfrm>
            <a:off x="-326073" y="1452399"/>
            <a:ext cx="9696394"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84895428"/>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578913" y="0"/>
            <a:ext cx="6067426" cy="1441531"/>
          </a:xfrm>
          <a:prstGeom prst="rect">
            <a:avLst/>
          </a:prstGeom>
        </p:spPr>
        <p:txBody>
          <a:bodyPr/>
          <a:lstStyle/>
          <a:p>
            <a:r>
              <a:rPr lang="sv-SE" smtClean="0"/>
              <a:t>Klicka här för att ändra format</a:t>
            </a:r>
            <a:endParaRPr lang="sv-SE"/>
          </a:p>
        </p:txBody>
      </p:sp>
      <p:sp>
        <p:nvSpPr>
          <p:cNvPr id="3" name="Platshållare för innehåll 2"/>
          <p:cNvSpPr>
            <a:spLocks noGrp="1"/>
          </p:cNvSpPr>
          <p:nvPr>
            <p:ph idx="1"/>
          </p:nvPr>
        </p:nvSpPr>
        <p:spPr>
          <a:xfrm>
            <a:off x="569993" y="1964945"/>
            <a:ext cx="6536399" cy="403898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E9CC0C22-9EDB-E14B-9D1D-02359A0D0385}" type="datetime1">
              <a:rPr lang="en-US" smtClean="0"/>
              <a:t>1/29/2014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38C62C7-F79B-CD4A-A5DF-5683BBEC4A65}" type="slidenum">
              <a:rPr lang="sv-SE" smtClean="0"/>
              <a:t>‹#›</a:t>
            </a:fld>
            <a:endParaRPr lang="sv-SE"/>
          </a:p>
        </p:txBody>
      </p:sp>
      <p:cxnSp>
        <p:nvCxnSpPr>
          <p:cNvPr id="7" name="Rak 7"/>
          <p:cNvCxnSpPr/>
          <p:nvPr userDrawn="1"/>
        </p:nvCxnSpPr>
        <p:spPr>
          <a:xfrm>
            <a:off x="-326073" y="1452399"/>
            <a:ext cx="9696394"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37110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0FA5BB91-6E5D-4E44-A313-B74B25380F86}" type="datetime1">
              <a:rPr lang="en-US" smtClean="0"/>
              <a:t>1/29/2014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38C62C7-F79B-CD4A-A5DF-5683BBEC4A65}" type="slidenum">
              <a:rPr lang="sv-SE" smtClean="0"/>
              <a:t>‹#›</a:t>
            </a:fld>
            <a:endParaRPr lang="sv-SE"/>
          </a:p>
        </p:txBody>
      </p:sp>
      <p:cxnSp>
        <p:nvCxnSpPr>
          <p:cNvPr id="7" name="Rak 7"/>
          <p:cNvCxnSpPr/>
          <p:nvPr userDrawn="1"/>
        </p:nvCxnSpPr>
        <p:spPr>
          <a:xfrm>
            <a:off x="-326073" y="1452399"/>
            <a:ext cx="9696394"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47211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84C0FE33-BB3B-F54C-A8F8-03B587A53342}" type="datetime1">
              <a:rPr lang="en-US" smtClean="0"/>
              <a:t>1/29/2014</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038C62C7-F79B-CD4A-A5DF-5683BBEC4A65}" type="slidenum">
              <a:rPr lang="sv-SE" smtClean="0"/>
              <a:t>‹#›</a:t>
            </a:fld>
            <a:endParaRPr lang="sv-SE"/>
          </a:p>
        </p:txBody>
      </p:sp>
      <p:cxnSp>
        <p:nvCxnSpPr>
          <p:cNvPr id="8" name="Rak 7"/>
          <p:cNvCxnSpPr/>
          <p:nvPr userDrawn="1"/>
        </p:nvCxnSpPr>
        <p:spPr>
          <a:xfrm>
            <a:off x="-326073" y="1452399"/>
            <a:ext cx="9696394"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49771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8D0B4D03-6436-924D-BD12-1D8F540DD88C}" type="datetime1">
              <a:rPr lang="en-US" smtClean="0"/>
              <a:t>1/29/2014</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038C62C7-F79B-CD4A-A5DF-5683BBEC4A65}" type="slidenum">
              <a:rPr lang="sv-SE" smtClean="0"/>
              <a:t>‹#›</a:t>
            </a:fld>
            <a:endParaRPr lang="sv-SE"/>
          </a:p>
        </p:txBody>
      </p:sp>
      <p:cxnSp>
        <p:nvCxnSpPr>
          <p:cNvPr id="10" name="Rak 7"/>
          <p:cNvCxnSpPr/>
          <p:nvPr userDrawn="1"/>
        </p:nvCxnSpPr>
        <p:spPr>
          <a:xfrm>
            <a:off x="-326073" y="1452399"/>
            <a:ext cx="9696394"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44596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88F81278-4430-4444-9D70-1555BC514269}" type="datetime1">
              <a:rPr lang="en-US" smtClean="0"/>
              <a:t>1/29/2014</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038C62C7-F79B-CD4A-A5DF-5683BBEC4A65}" type="slidenum">
              <a:rPr lang="sv-SE" smtClean="0"/>
              <a:t>‹#›</a:t>
            </a:fld>
            <a:endParaRPr lang="sv-SE"/>
          </a:p>
        </p:txBody>
      </p:sp>
      <p:cxnSp>
        <p:nvCxnSpPr>
          <p:cNvPr id="6" name="Rak 7"/>
          <p:cNvCxnSpPr/>
          <p:nvPr userDrawn="1"/>
        </p:nvCxnSpPr>
        <p:spPr>
          <a:xfrm>
            <a:off x="-326073" y="1452399"/>
            <a:ext cx="9696394"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11731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Platshållare för text 2"/>
          <p:cNvSpPr>
            <a:spLocks noGrp="1"/>
          </p:cNvSpPr>
          <p:nvPr>
            <p:ph type="body" idx="1"/>
          </p:nvPr>
        </p:nvSpPr>
        <p:spPr>
          <a:xfrm>
            <a:off x="593511" y="1964945"/>
            <a:ext cx="6536399" cy="4038981"/>
          </a:xfrm>
          <a:prstGeom prst="rect">
            <a:avLst/>
          </a:prstGeom>
        </p:spPr>
        <p:txBody>
          <a:bodyPr vert="horz" lIns="0" tIns="0" rIns="0" bIns="0" rtlCol="0">
            <a:no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rgbClr val="0094CA"/>
                </a:solidFill>
              </a:defRPr>
            </a:lvl1pPr>
          </a:lstStyle>
          <a:p>
            <a:fld id="{8F5C681F-1FB5-764D-BC0F-BB7944416E1E}" type="datetime1">
              <a:rPr lang="en-US" smtClean="0"/>
              <a:pPr/>
              <a:t>1/29/2014</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rgbClr val="0094CA"/>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0094CA"/>
                </a:solidFill>
              </a:defRPr>
            </a:lvl1pPr>
          </a:lstStyle>
          <a:p>
            <a:fld id="{038C62C7-F79B-CD4A-A5DF-5683BBEC4A65}" type="slidenum">
              <a:rPr lang="sv-SE" smtClean="0"/>
              <a:pPr/>
              <a:t>‹#›</a:t>
            </a:fld>
            <a:endParaRPr lang="sv-SE"/>
          </a:p>
        </p:txBody>
      </p:sp>
      <p:sp>
        <p:nvSpPr>
          <p:cNvPr id="7"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solidFill>
                <a:srgbClr val="0094CA"/>
              </a:solidFill>
            </a:endParaRPr>
          </a:p>
        </p:txBody>
      </p:sp>
      <p:pic>
        <p:nvPicPr>
          <p:cNvPr id="8" name="Bildobjekt 7" descr="ESS-vit-logga.png"/>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326974" y="378759"/>
            <a:ext cx="1359826" cy="727507"/>
          </a:xfrm>
          <a:prstGeom prst="rect">
            <a:avLst/>
          </a:prstGeom>
        </p:spPr>
      </p:pic>
      <p:sp>
        <p:nvSpPr>
          <p:cNvPr id="11" name="Platshållare för rubrik 10"/>
          <p:cNvSpPr>
            <a:spLocks noGrp="1"/>
          </p:cNvSpPr>
          <p:nvPr>
            <p:ph type="title"/>
          </p:nvPr>
        </p:nvSpPr>
        <p:spPr>
          <a:xfrm>
            <a:off x="593512" y="-1"/>
            <a:ext cx="5762624" cy="1441451"/>
          </a:xfrm>
          <a:prstGeom prst="rect">
            <a:avLst/>
          </a:prstGeom>
        </p:spPr>
        <p:txBody>
          <a:bodyPr vert="horz" lIns="0" tIns="0" rIns="0" bIns="0" rtlCol="0" anchor="ctr">
            <a:noAutofit/>
          </a:bodyPr>
          <a:lstStyle/>
          <a:p>
            <a:r>
              <a:rPr lang="sv-SE" smtClean="0"/>
              <a:t>Klicka här för att ändra format</a:t>
            </a:r>
            <a:endParaRPr lang="sv-SE"/>
          </a:p>
        </p:txBody>
      </p:sp>
    </p:spTree>
    <p:extLst>
      <p:ext uri="{BB962C8B-B14F-4D97-AF65-F5344CB8AC3E}">
        <p14:creationId xmlns:p14="http://schemas.microsoft.com/office/powerpoint/2010/main" val="157200405"/>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75" r:id="rId3"/>
    <p:sldLayoutId id="2147483676"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hf sldNum="0" hdr="0" ftr="0" dt="0"/>
  <p:txStyles>
    <p:titleStyle>
      <a:lvl1pPr algn="l" defTabSz="457200" rtl="0" eaLnBrk="1" latinLnBrk="0" hangingPunct="1">
        <a:spcBef>
          <a:spcPct val="0"/>
        </a:spcBef>
        <a:buNone/>
        <a:defRPr sz="2800" kern="1200">
          <a:solidFill>
            <a:schemeClr val="bg1"/>
          </a:solidFill>
          <a:latin typeface="+mj-lt"/>
          <a:ea typeface="+mj-ea"/>
          <a:cs typeface="+mj-cs"/>
        </a:defRPr>
      </a:lvl1pPr>
    </p:titleStyle>
    <p:bodyStyle>
      <a:lvl1pPr marL="0" indent="0" algn="l" defTabSz="457200" rtl="0" eaLnBrk="1" latinLnBrk="0" hangingPunct="1">
        <a:lnSpc>
          <a:spcPts val="2400"/>
        </a:lnSpc>
        <a:spcBef>
          <a:spcPct val="20000"/>
        </a:spcBef>
        <a:spcAft>
          <a:spcPts val="1200"/>
        </a:spcAft>
        <a:buFont typeface="Wingdings" charset="2"/>
        <a:buNone/>
        <a:defRPr sz="2000" kern="1200">
          <a:solidFill>
            <a:srgbClr val="0094CA"/>
          </a:solidFill>
          <a:latin typeface="+mn-lt"/>
          <a:ea typeface="+mn-ea"/>
          <a:cs typeface="+mn-cs"/>
        </a:defRPr>
      </a:lvl1pPr>
      <a:lvl2pPr marL="457200" indent="0" algn="l" defTabSz="457200" rtl="0" eaLnBrk="1" latinLnBrk="0" hangingPunct="1">
        <a:spcBef>
          <a:spcPct val="20000"/>
        </a:spcBef>
        <a:buFont typeface="Wingdings" charset="2"/>
        <a:buNone/>
        <a:defRPr sz="2000" kern="1200">
          <a:solidFill>
            <a:srgbClr val="0094CA"/>
          </a:solidFill>
          <a:latin typeface="+mn-lt"/>
          <a:ea typeface="+mn-ea"/>
          <a:cs typeface="+mn-cs"/>
        </a:defRPr>
      </a:lvl2pPr>
      <a:lvl3pPr marL="914400" indent="0" algn="l" defTabSz="457200" rtl="0" eaLnBrk="1" latinLnBrk="0" hangingPunct="1">
        <a:spcBef>
          <a:spcPct val="20000"/>
        </a:spcBef>
        <a:buFont typeface="Wingdings" charset="2"/>
        <a:buNone/>
        <a:defRPr sz="2000" kern="1200">
          <a:solidFill>
            <a:srgbClr val="0094CA"/>
          </a:solidFill>
          <a:latin typeface="+mn-lt"/>
          <a:ea typeface="+mn-ea"/>
          <a:cs typeface="+mn-cs"/>
        </a:defRPr>
      </a:lvl3pPr>
      <a:lvl4pPr marL="1371600" indent="0" algn="l" defTabSz="457200" rtl="0" eaLnBrk="1" latinLnBrk="0" hangingPunct="1">
        <a:spcBef>
          <a:spcPct val="20000"/>
        </a:spcBef>
        <a:buFont typeface="Wingdings" charset="2"/>
        <a:buNone/>
        <a:defRPr sz="2000" kern="1200">
          <a:solidFill>
            <a:srgbClr val="0094CA"/>
          </a:solidFill>
          <a:latin typeface="+mn-lt"/>
          <a:ea typeface="+mn-ea"/>
          <a:cs typeface="+mn-cs"/>
        </a:defRPr>
      </a:lvl4pPr>
      <a:lvl5pPr marL="1828800" indent="0" algn="l" defTabSz="457200" rtl="0" eaLnBrk="1" latinLnBrk="0" hangingPunct="1">
        <a:spcBef>
          <a:spcPct val="20000"/>
        </a:spcBef>
        <a:buFont typeface="Wingdings" charset="2"/>
        <a:buNone/>
        <a:defRPr sz="2000" kern="1200">
          <a:solidFill>
            <a:srgbClr val="0094CA"/>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A5678A-D05F-FD42-9890-CCECCD9C8C54}" type="datetimeFigureOut">
              <a:rPr lang="sv-SE" smtClean="0"/>
              <a:t>2014-01-29</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6797C7-3D02-2A4F-97AD-9EB2A99A67F0}" type="slidenum">
              <a:rPr lang="sv-SE" smtClean="0"/>
              <a:t>‹#›</a:t>
            </a:fld>
            <a:endParaRPr lang="sv-SE"/>
          </a:p>
        </p:txBody>
      </p:sp>
    </p:spTree>
    <p:extLst>
      <p:ext uri="{BB962C8B-B14F-4D97-AF65-F5344CB8AC3E}">
        <p14:creationId xmlns:p14="http://schemas.microsoft.com/office/powerpoint/2010/main" val="90304770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94CA"/>
        </a:solidFill>
        <a:effectLst/>
      </p:bgPr>
    </p:bg>
    <p:spTree>
      <p:nvGrpSpPr>
        <p:cNvPr id="1" name=""/>
        <p:cNvGrpSpPr/>
        <p:nvPr/>
      </p:nvGrpSpPr>
      <p:grpSpPr>
        <a:xfrm>
          <a:off x="0" y="0"/>
          <a:ext cx="0" cy="0"/>
          <a:chOff x="0" y="0"/>
          <a:chExt cx="0" cy="0"/>
        </a:xfrm>
      </p:grpSpPr>
      <p:pic>
        <p:nvPicPr>
          <p:cNvPr id="6" name="Bildobjekt 5" descr="ESS-vit-logga.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4160" y="408940"/>
            <a:ext cx="2082800" cy="1114297"/>
          </a:xfrm>
          <a:prstGeom prst="rect">
            <a:avLst/>
          </a:prstGeom>
        </p:spPr>
      </p:pic>
      <p:sp>
        <p:nvSpPr>
          <p:cNvPr id="7" name="textruta 6"/>
          <p:cNvSpPr txBox="1"/>
          <p:nvPr/>
        </p:nvSpPr>
        <p:spPr>
          <a:xfrm>
            <a:off x="-31277" y="3145459"/>
            <a:ext cx="9144000" cy="1569660"/>
          </a:xfrm>
          <a:prstGeom prst="rect">
            <a:avLst/>
          </a:prstGeom>
          <a:noFill/>
        </p:spPr>
        <p:txBody>
          <a:bodyPr wrap="square" rtlCol="0">
            <a:spAutoFit/>
          </a:bodyPr>
          <a:lstStyle/>
          <a:p>
            <a:pPr algn="ctr"/>
            <a:r>
              <a:rPr lang="en-GB" sz="3600" dirty="0" smtClean="0">
                <a:solidFill>
                  <a:srgbClr val="FFFFFF"/>
                </a:solidFill>
              </a:rPr>
              <a:t>LoKI</a:t>
            </a:r>
            <a:r>
              <a:rPr lang="en-GB" sz="3600" dirty="0">
                <a:solidFill>
                  <a:srgbClr val="FFFFFF"/>
                </a:solidFill>
              </a:rPr>
              <a:t> </a:t>
            </a:r>
            <a:r>
              <a:rPr lang="en-GB" sz="3600" dirty="0" smtClean="0">
                <a:solidFill>
                  <a:srgbClr val="FFFFFF"/>
                </a:solidFill>
              </a:rPr>
              <a:t>– Project Planning and Engineering</a:t>
            </a:r>
            <a:endParaRPr lang="en-GB" sz="3600" dirty="0">
              <a:solidFill>
                <a:srgbClr val="FFFFFF"/>
              </a:solidFill>
            </a:endParaRPr>
          </a:p>
          <a:p>
            <a:pPr algn="ctr">
              <a:lnSpc>
                <a:spcPct val="150000"/>
              </a:lnSpc>
            </a:pPr>
            <a:endParaRPr lang="en-GB" sz="2000" dirty="0" smtClean="0">
              <a:solidFill>
                <a:srgbClr val="FFFFFF"/>
              </a:solidFill>
            </a:endParaRPr>
          </a:p>
          <a:p>
            <a:pPr algn="ctr">
              <a:lnSpc>
                <a:spcPct val="150000"/>
              </a:lnSpc>
            </a:pPr>
            <a:r>
              <a:rPr lang="en-GB" sz="2000" dirty="0">
                <a:solidFill>
                  <a:srgbClr val="FFFFFF"/>
                </a:solidFill>
              </a:rPr>
              <a:t>LoKI </a:t>
            </a:r>
            <a:r>
              <a:rPr lang="en-GB" sz="2000" dirty="0" err="1">
                <a:solidFill>
                  <a:srgbClr val="FFFFFF"/>
                </a:solidFill>
              </a:rPr>
              <a:t>Kickoff</a:t>
            </a:r>
            <a:r>
              <a:rPr lang="en-GB" sz="2000" dirty="0">
                <a:solidFill>
                  <a:srgbClr val="FFFFFF"/>
                </a:solidFill>
              </a:rPr>
              <a:t> Meeting, </a:t>
            </a:r>
            <a:r>
              <a:rPr lang="en-GB" sz="2000" dirty="0" smtClean="0">
                <a:solidFill>
                  <a:srgbClr val="FFFFFF"/>
                </a:solidFill>
              </a:rPr>
              <a:t>ESS</a:t>
            </a:r>
            <a:endParaRPr lang="en-GB" sz="2000" dirty="0">
              <a:solidFill>
                <a:srgbClr val="FFFFFF"/>
              </a:solidFill>
            </a:endParaRPr>
          </a:p>
        </p:txBody>
      </p:sp>
      <p:sp>
        <p:nvSpPr>
          <p:cNvPr id="8" name="textruta 3"/>
          <p:cNvSpPr txBox="1"/>
          <p:nvPr/>
        </p:nvSpPr>
        <p:spPr>
          <a:xfrm>
            <a:off x="0" y="5018505"/>
            <a:ext cx="9144000" cy="1409617"/>
          </a:xfrm>
          <a:prstGeom prst="rect">
            <a:avLst/>
          </a:prstGeom>
          <a:noFill/>
        </p:spPr>
        <p:txBody>
          <a:bodyPr wrap="square" rtlCol="0">
            <a:spAutoFit/>
          </a:bodyPr>
          <a:lstStyle/>
          <a:p>
            <a:pPr algn="ctr"/>
            <a:r>
              <a:rPr lang="en-GB" sz="2400" dirty="0" smtClean="0">
                <a:solidFill>
                  <a:srgbClr val="FFFFFF"/>
                </a:solidFill>
              </a:rPr>
              <a:t>Stewart Pullen</a:t>
            </a:r>
          </a:p>
          <a:p>
            <a:pPr algn="ctr"/>
            <a:endParaRPr lang="en-GB" sz="2400" dirty="0" smtClean="0">
              <a:solidFill>
                <a:srgbClr val="FFFFFF"/>
              </a:solidFill>
            </a:endParaRPr>
          </a:p>
          <a:p>
            <a:pPr algn="ctr">
              <a:lnSpc>
                <a:spcPct val="120000"/>
              </a:lnSpc>
            </a:pPr>
            <a:r>
              <a:rPr lang="en-GB" dirty="0" smtClean="0">
                <a:solidFill>
                  <a:srgbClr val="FFFFFF"/>
                </a:solidFill>
              </a:rPr>
              <a:t>www.europeanspallationsource.se</a:t>
            </a:r>
          </a:p>
          <a:p>
            <a:pPr algn="ctr"/>
            <a:r>
              <a:rPr lang="en-GB" sz="1600" dirty="0" smtClean="0">
                <a:solidFill>
                  <a:srgbClr val="FFFFFF"/>
                </a:solidFill>
              </a:rPr>
              <a:t>January 29, 2014</a:t>
            </a:r>
          </a:p>
        </p:txBody>
      </p:sp>
    </p:spTree>
    <p:extLst>
      <p:ext uri="{BB962C8B-B14F-4D97-AF65-F5344CB8AC3E}">
        <p14:creationId xmlns:p14="http://schemas.microsoft.com/office/powerpoint/2010/main" val="44194266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sv-SE"/>
          </a:p>
        </p:txBody>
      </p:sp>
      <p:sp>
        <p:nvSpPr>
          <p:cNvPr id="3" name="Title 2"/>
          <p:cNvSpPr>
            <a:spLocks noGrp="1"/>
          </p:cNvSpPr>
          <p:nvPr>
            <p:ph type="title"/>
          </p:nvPr>
        </p:nvSpPr>
        <p:spPr/>
        <p:txBody>
          <a:bodyPr/>
          <a:lstStyle/>
          <a:p>
            <a:r>
              <a:rPr lang="sv-SE" dirty="0" smtClean="0"/>
              <a:t>Preliminary Skeleton Work</a:t>
            </a:r>
            <a:endParaRPr lang="sv-SE"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505" y="1441450"/>
            <a:ext cx="8971452" cy="54165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913659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sv-SE"/>
          </a:p>
        </p:txBody>
      </p:sp>
      <p:sp>
        <p:nvSpPr>
          <p:cNvPr id="3" name="Title 2"/>
          <p:cNvSpPr>
            <a:spLocks noGrp="1"/>
          </p:cNvSpPr>
          <p:nvPr>
            <p:ph type="title"/>
          </p:nvPr>
        </p:nvSpPr>
        <p:spPr/>
        <p:txBody>
          <a:bodyPr/>
          <a:lstStyle/>
          <a:p>
            <a:r>
              <a:rPr lang="sv-SE" dirty="0" smtClean="0"/>
              <a:t>Example of an envelope integration</a:t>
            </a:r>
            <a:endParaRPr lang="sv-SE"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500" y="1441450"/>
            <a:ext cx="8972120" cy="5420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42978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sv-SE"/>
          </a:p>
        </p:txBody>
      </p:sp>
      <p:sp>
        <p:nvSpPr>
          <p:cNvPr id="3" name="Title 2"/>
          <p:cNvSpPr>
            <a:spLocks noGrp="1"/>
          </p:cNvSpPr>
          <p:nvPr>
            <p:ph type="title"/>
          </p:nvPr>
        </p:nvSpPr>
        <p:spPr/>
        <p:txBody>
          <a:bodyPr/>
          <a:lstStyle/>
          <a:p>
            <a:r>
              <a:rPr lang="sv-SE" dirty="0" smtClean="0"/>
              <a:t>Example of a Plan view showing LoKI layout.</a:t>
            </a:r>
            <a:endParaRPr lang="sv-SE"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36" y="1439019"/>
            <a:ext cx="8975480" cy="54189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371452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2298559" y="5391149"/>
            <a:ext cx="4766944" cy="1035393"/>
          </a:xfrm>
        </p:spPr>
        <p:txBody>
          <a:bodyPr/>
          <a:lstStyle/>
          <a:p>
            <a:pPr marL="54000" indent="0" algn="ctr">
              <a:buNone/>
            </a:pPr>
            <a:r>
              <a:rPr lang="sv-SE" sz="4800" dirty="0" smtClean="0"/>
              <a:t>Thank You</a:t>
            </a:r>
            <a:endParaRPr lang="sv-SE" dirty="0"/>
          </a:p>
          <a:p>
            <a:pPr marL="54000" indent="0" algn="ctr">
              <a:buNone/>
            </a:pPr>
            <a:endParaRPr lang="sv-SE" dirty="0"/>
          </a:p>
        </p:txBody>
      </p:sp>
      <p:sp>
        <p:nvSpPr>
          <p:cNvPr id="3" name="Title 2"/>
          <p:cNvSpPr>
            <a:spLocks noGrp="1"/>
          </p:cNvSpPr>
          <p:nvPr>
            <p:ph type="title"/>
          </p:nvPr>
        </p:nvSpPr>
        <p:spPr/>
        <p:txBody>
          <a:bodyPr/>
          <a:lstStyle/>
          <a:p>
            <a:r>
              <a:rPr lang="sv-SE" dirty="0" smtClean="0"/>
              <a:t>Summary</a:t>
            </a:r>
            <a:endParaRPr lang="sv-SE" dirty="0"/>
          </a:p>
        </p:txBody>
      </p:sp>
      <p:sp>
        <p:nvSpPr>
          <p:cNvPr id="4" name="TextBox 3"/>
          <p:cNvSpPr txBox="1"/>
          <p:nvPr/>
        </p:nvSpPr>
        <p:spPr>
          <a:xfrm>
            <a:off x="498263" y="1971675"/>
            <a:ext cx="7826588" cy="2585323"/>
          </a:xfrm>
          <a:prstGeom prst="rect">
            <a:avLst/>
          </a:prstGeom>
          <a:noFill/>
        </p:spPr>
        <p:txBody>
          <a:bodyPr wrap="square" rtlCol="0">
            <a:spAutoFit/>
          </a:bodyPr>
          <a:lstStyle/>
          <a:p>
            <a:pPr marL="285750" indent="-285750">
              <a:buFont typeface="Arial" panose="020B0604020202020204" pitchFamily="34" charset="0"/>
              <a:buChar char="•"/>
            </a:pPr>
            <a:r>
              <a:rPr lang="sv-SE" dirty="0" smtClean="0">
                <a:solidFill>
                  <a:schemeClr val="bg1"/>
                </a:solidFill>
              </a:rPr>
              <a:t>Phase one has begun and should be completed in 1 year.</a:t>
            </a:r>
          </a:p>
          <a:p>
            <a:pPr marL="285750" indent="-285750">
              <a:buFont typeface="Arial" panose="020B0604020202020204" pitchFamily="34" charset="0"/>
              <a:buChar char="•"/>
            </a:pPr>
            <a:endParaRPr lang="sv-SE" dirty="0" smtClean="0">
              <a:solidFill>
                <a:schemeClr val="bg1"/>
              </a:solidFill>
            </a:endParaRPr>
          </a:p>
          <a:p>
            <a:pPr marL="285750" indent="-285750">
              <a:buFont typeface="Arial" panose="020B0604020202020204" pitchFamily="34" charset="0"/>
              <a:buChar char="•"/>
            </a:pPr>
            <a:r>
              <a:rPr lang="sv-SE" dirty="0" smtClean="0">
                <a:solidFill>
                  <a:schemeClr val="bg1"/>
                </a:solidFill>
              </a:rPr>
              <a:t>We are formalising the requirements so they can be baselined.</a:t>
            </a:r>
          </a:p>
          <a:p>
            <a:pPr marL="285750" indent="-285750">
              <a:buFont typeface="Arial" panose="020B0604020202020204" pitchFamily="34" charset="0"/>
              <a:buChar char="•"/>
            </a:pPr>
            <a:endParaRPr lang="sv-SE" dirty="0">
              <a:solidFill>
                <a:schemeClr val="bg1"/>
              </a:solidFill>
            </a:endParaRPr>
          </a:p>
          <a:p>
            <a:pPr marL="285750" indent="-285750">
              <a:buFont typeface="Arial" panose="020B0604020202020204" pitchFamily="34" charset="0"/>
              <a:buChar char="•"/>
            </a:pPr>
            <a:r>
              <a:rPr lang="sv-SE" dirty="0" smtClean="0">
                <a:solidFill>
                  <a:schemeClr val="bg1"/>
                </a:solidFill>
              </a:rPr>
              <a:t>This is being done in consultation with the Technical Groups.</a:t>
            </a:r>
          </a:p>
          <a:p>
            <a:pPr marL="285750" indent="-285750">
              <a:buFont typeface="Arial" panose="020B0604020202020204" pitchFamily="34" charset="0"/>
              <a:buChar char="•"/>
            </a:pPr>
            <a:endParaRPr lang="sv-SE" dirty="0" smtClean="0">
              <a:solidFill>
                <a:schemeClr val="bg1"/>
              </a:solidFill>
            </a:endParaRPr>
          </a:p>
          <a:p>
            <a:pPr marL="285750" indent="-285750">
              <a:buFont typeface="Arial" panose="020B0604020202020204" pitchFamily="34" charset="0"/>
              <a:buChar char="•"/>
            </a:pPr>
            <a:r>
              <a:rPr lang="sv-SE" dirty="0" smtClean="0">
                <a:solidFill>
                  <a:schemeClr val="bg1"/>
                </a:solidFill>
              </a:rPr>
              <a:t>We are producing a CAD system that will prove useful for the entire duration of the project.</a:t>
            </a:r>
          </a:p>
          <a:p>
            <a:endParaRPr lang="en-US" dirty="0"/>
          </a:p>
        </p:txBody>
      </p:sp>
    </p:spTree>
    <p:extLst>
      <p:ext uri="{BB962C8B-B14F-4D97-AF65-F5344CB8AC3E}">
        <p14:creationId xmlns:p14="http://schemas.microsoft.com/office/powerpoint/2010/main" val="21840725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Underrubrik 8"/>
          <p:cNvSpPr>
            <a:spLocks noGrp="1"/>
          </p:cNvSpPr>
          <p:nvPr>
            <p:ph type="subTitle" idx="1"/>
          </p:nvPr>
        </p:nvSpPr>
        <p:spPr/>
        <p:txBody>
          <a:bodyPr/>
          <a:lstStyle/>
          <a:p>
            <a:pPr marL="342900" indent="-342900">
              <a:lnSpc>
                <a:spcPct val="90000"/>
              </a:lnSpc>
              <a:buFont typeface="Arial"/>
              <a:buChar char="•"/>
            </a:pPr>
            <a:r>
              <a:rPr lang="en-GB" sz="2800" dirty="0" smtClean="0"/>
              <a:t>Project Phasing</a:t>
            </a:r>
          </a:p>
          <a:p>
            <a:pPr marL="342900" indent="-342900">
              <a:lnSpc>
                <a:spcPct val="90000"/>
              </a:lnSpc>
              <a:buFont typeface="Arial"/>
              <a:buChar char="•"/>
            </a:pPr>
            <a:r>
              <a:rPr lang="en-GB" sz="2800" dirty="0" smtClean="0"/>
              <a:t>Project Scheduling</a:t>
            </a:r>
          </a:p>
          <a:p>
            <a:pPr marL="342900" indent="-342900">
              <a:lnSpc>
                <a:spcPct val="90000"/>
              </a:lnSpc>
              <a:buFont typeface="Arial"/>
              <a:buChar char="•"/>
            </a:pPr>
            <a:r>
              <a:rPr lang="en-GB" sz="2800" dirty="0" smtClean="0"/>
              <a:t>Requirements for LoKI</a:t>
            </a:r>
          </a:p>
          <a:p>
            <a:pPr marL="342900">
              <a:lnSpc>
                <a:spcPct val="90000"/>
              </a:lnSpc>
            </a:pPr>
            <a:r>
              <a:rPr lang="en-GB" sz="2800" dirty="0" smtClean="0"/>
              <a:t>CAD Work – Skeleton of LoKI.</a:t>
            </a:r>
          </a:p>
          <a:p>
            <a:pPr marL="342900">
              <a:lnSpc>
                <a:spcPct val="90000"/>
              </a:lnSpc>
            </a:pPr>
            <a:r>
              <a:rPr lang="en-GB" sz="2800" dirty="0" smtClean="0"/>
              <a:t>Integration </a:t>
            </a:r>
            <a:r>
              <a:rPr lang="en-GB" sz="2800" dirty="0"/>
              <a:t>of components</a:t>
            </a:r>
          </a:p>
          <a:p>
            <a:pPr marL="342900" indent="-342900">
              <a:lnSpc>
                <a:spcPct val="90000"/>
              </a:lnSpc>
              <a:buFont typeface="Arial"/>
              <a:buChar char="•"/>
            </a:pPr>
            <a:endParaRPr lang="en-GB" sz="2800" dirty="0"/>
          </a:p>
        </p:txBody>
      </p:sp>
      <p:sp>
        <p:nvSpPr>
          <p:cNvPr id="8" name="Rubrik 7"/>
          <p:cNvSpPr>
            <a:spLocks noGrp="1"/>
          </p:cNvSpPr>
          <p:nvPr>
            <p:ph type="title"/>
          </p:nvPr>
        </p:nvSpPr>
        <p:spPr/>
        <p:txBody>
          <a:bodyPr/>
          <a:lstStyle/>
          <a:p>
            <a:r>
              <a:rPr lang="sv-SE" dirty="0" smtClean="0"/>
              <a:t>Introduction</a:t>
            </a:r>
            <a:endParaRPr lang="sv-SE" dirty="0"/>
          </a:p>
        </p:txBody>
      </p:sp>
    </p:spTree>
    <p:extLst>
      <p:ext uri="{BB962C8B-B14F-4D97-AF65-F5344CB8AC3E}">
        <p14:creationId xmlns:p14="http://schemas.microsoft.com/office/powerpoint/2010/main" val="2810628774"/>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p:cNvSpPr>
            <a:spLocks noGrp="1"/>
          </p:cNvSpPr>
          <p:nvPr>
            <p:ph type="title"/>
          </p:nvPr>
        </p:nvSpPr>
        <p:spPr/>
        <p:txBody>
          <a:bodyPr/>
          <a:lstStyle/>
          <a:p>
            <a:r>
              <a:rPr lang="sv-SE" dirty="0" smtClean="0"/>
              <a:t>Project Phasing</a:t>
            </a:r>
            <a:endParaRPr lang="sv-SE" sz="1800" dirty="0"/>
          </a:p>
        </p:txBody>
      </p:sp>
      <p:sp>
        <p:nvSpPr>
          <p:cNvPr id="3" name="Underrubrik 8"/>
          <p:cNvSpPr>
            <a:spLocks noGrp="1"/>
          </p:cNvSpPr>
          <p:nvPr>
            <p:ph type="subTitle" idx="1"/>
          </p:nvPr>
        </p:nvSpPr>
        <p:spPr>
          <a:xfrm>
            <a:off x="593512" y="1955801"/>
            <a:ext cx="7512995" cy="3780620"/>
          </a:xfrm>
        </p:spPr>
        <p:txBody>
          <a:bodyPr/>
          <a:lstStyle/>
          <a:p>
            <a:pPr marL="342900" indent="-342900">
              <a:lnSpc>
                <a:spcPct val="90000"/>
              </a:lnSpc>
              <a:buFont typeface="Arial"/>
              <a:buChar char="•"/>
            </a:pPr>
            <a:r>
              <a:rPr lang="en-GB" sz="2800" dirty="0" smtClean="0"/>
              <a:t>The project has 4 major phases with Toll Gate Reviews at the end of each.</a:t>
            </a:r>
          </a:p>
          <a:p>
            <a:pPr marL="594000" lvl="1" indent="-342900">
              <a:lnSpc>
                <a:spcPct val="90000"/>
              </a:lnSpc>
              <a:buFont typeface="Arial"/>
              <a:buChar char="•"/>
            </a:pPr>
            <a:r>
              <a:rPr lang="en-GB" sz="2200" dirty="0" smtClean="0"/>
              <a:t>Phase One – Preliminary Engineering Design &amp; Baseline</a:t>
            </a:r>
          </a:p>
          <a:p>
            <a:pPr marL="594000" lvl="1" indent="-342900">
              <a:lnSpc>
                <a:spcPct val="90000"/>
              </a:lnSpc>
              <a:buFont typeface="Arial"/>
              <a:buChar char="•"/>
            </a:pPr>
            <a:r>
              <a:rPr lang="en-GB" sz="2200" dirty="0" smtClean="0"/>
              <a:t>Phase Two – Final Engineering Design &amp; Installation Plan</a:t>
            </a:r>
          </a:p>
          <a:p>
            <a:pPr marL="594000" lvl="1" indent="-342900">
              <a:lnSpc>
                <a:spcPct val="90000"/>
              </a:lnSpc>
              <a:buFont typeface="Arial"/>
              <a:buChar char="•"/>
            </a:pPr>
            <a:r>
              <a:rPr lang="en-GB" sz="2200" dirty="0" smtClean="0"/>
              <a:t>Phase Three – Construction &amp; Installation</a:t>
            </a:r>
          </a:p>
          <a:p>
            <a:pPr marL="594000" lvl="1" indent="-342900">
              <a:lnSpc>
                <a:spcPct val="90000"/>
              </a:lnSpc>
              <a:buFont typeface="Arial"/>
              <a:buChar char="•"/>
            </a:pPr>
            <a:r>
              <a:rPr lang="en-GB" sz="2200" dirty="0" smtClean="0"/>
              <a:t>Phase Four – Beam Testing &amp; Cold Commissioning</a:t>
            </a:r>
          </a:p>
          <a:p>
            <a:pPr marL="342900" indent="-342900">
              <a:lnSpc>
                <a:spcPct val="90000"/>
              </a:lnSpc>
              <a:buFont typeface="Arial"/>
              <a:buChar char="•"/>
            </a:pPr>
            <a:r>
              <a:rPr lang="en-GB" sz="2800" dirty="0" smtClean="0"/>
              <a:t>This year will see the completion of Phase 1</a:t>
            </a:r>
          </a:p>
          <a:p>
            <a:pPr marL="342900" indent="-342900">
              <a:lnSpc>
                <a:spcPct val="90000"/>
              </a:lnSpc>
              <a:buFont typeface="Arial"/>
              <a:buChar char="•"/>
            </a:pPr>
            <a:endParaRPr lang="en-GB" sz="2800" dirty="0"/>
          </a:p>
        </p:txBody>
      </p:sp>
    </p:spTree>
    <p:extLst>
      <p:ext uri="{BB962C8B-B14F-4D97-AF65-F5344CB8AC3E}">
        <p14:creationId xmlns:p14="http://schemas.microsoft.com/office/powerpoint/2010/main" val="2083969513"/>
      </p:ext>
    </p:extLst>
  </p:cSld>
  <p:clrMapOvr>
    <a:masterClrMapping/>
  </p:clrMapOvr>
  <p:transition spd="slow">
    <p:split orient="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sv-SE" dirty="0" smtClean="0"/>
              <a:t>Project Phasing</a:t>
            </a:r>
            <a:endParaRPr lang="sv-SE" dirty="0"/>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1389135" y="1441450"/>
            <a:ext cx="6822831" cy="5117500"/>
          </a:xfrm>
          <a:prstGeom prst="rect">
            <a:avLst/>
          </a:prstGeom>
          <a:noFill/>
          <a:ln>
            <a:noFill/>
          </a:ln>
        </p:spPr>
      </p:pic>
    </p:spTree>
    <p:extLst>
      <p:ext uri="{BB962C8B-B14F-4D97-AF65-F5344CB8AC3E}">
        <p14:creationId xmlns:p14="http://schemas.microsoft.com/office/powerpoint/2010/main" val="36278317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93513" y="1656873"/>
            <a:ext cx="6695310" cy="3780620"/>
          </a:xfrm>
        </p:spPr>
        <p:txBody>
          <a:bodyPr/>
          <a:lstStyle/>
          <a:p>
            <a:pPr marL="54000" indent="0">
              <a:buNone/>
            </a:pPr>
            <a:r>
              <a:rPr lang="sv-SE" dirty="0" smtClean="0"/>
              <a:t>We plan to have:</a:t>
            </a:r>
          </a:p>
          <a:p>
            <a:r>
              <a:rPr lang="sv-SE" sz="2000" dirty="0" smtClean="0"/>
              <a:t>Final Design Document</a:t>
            </a:r>
          </a:p>
          <a:p>
            <a:pPr lvl="1"/>
            <a:r>
              <a:rPr lang="sv-SE" dirty="0" smtClean="0"/>
              <a:t>The Requirements Baseline</a:t>
            </a:r>
          </a:p>
          <a:p>
            <a:pPr lvl="1"/>
            <a:r>
              <a:rPr lang="sv-SE" dirty="0" smtClean="0"/>
              <a:t>Technology group options to meet requirements</a:t>
            </a:r>
          </a:p>
          <a:p>
            <a:pPr lvl="1"/>
            <a:r>
              <a:rPr lang="sv-SE" dirty="0" smtClean="0"/>
              <a:t>Preferred options</a:t>
            </a:r>
          </a:p>
          <a:p>
            <a:r>
              <a:rPr lang="sv-SE" sz="2000" dirty="0" smtClean="0"/>
              <a:t>Process and Instrument Diagram (P&amp;ID)</a:t>
            </a:r>
          </a:p>
          <a:p>
            <a:r>
              <a:rPr lang="sv-SE" sz="2000" dirty="0" smtClean="0"/>
              <a:t>Systems Engineering documents</a:t>
            </a:r>
          </a:p>
          <a:p>
            <a:r>
              <a:rPr lang="sv-SE" sz="2000" dirty="0" smtClean="0"/>
              <a:t>CAD File containing Instrument Skeleton and Instrument Envelopes</a:t>
            </a:r>
          </a:p>
          <a:p>
            <a:r>
              <a:rPr lang="sv-SE" sz="2000" dirty="0" smtClean="0"/>
              <a:t>Schedule &amp; Budget</a:t>
            </a:r>
          </a:p>
          <a:p>
            <a:r>
              <a:rPr lang="sv-SE" sz="2000" dirty="0" smtClean="0"/>
              <a:t>Draft Commisioning Plan</a:t>
            </a:r>
          </a:p>
          <a:p>
            <a:endParaRPr lang="sv-SE" dirty="0"/>
          </a:p>
        </p:txBody>
      </p:sp>
      <p:sp>
        <p:nvSpPr>
          <p:cNvPr id="3" name="Title 2"/>
          <p:cNvSpPr>
            <a:spLocks noGrp="1"/>
          </p:cNvSpPr>
          <p:nvPr>
            <p:ph type="title"/>
          </p:nvPr>
        </p:nvSpPr>
        <p:spPr/>
        <p:txBody>
          <a:bodyPr/>
          <a:lstStyle/>
          <a:p>
            <a:r>
              <a:rPr lang="sv-SE" dirty="0" smtClean="0"/>
              <a:t>At the end of Phase 1</a:t>
            </a:r>
            <a:endParaRPr lang="sv-SE" dirty="0"/>
          </a:p>
        </p:txBody>
      </p:sp>
    </p:spTree>
    <p:extLst>
      <p:ext uri="{BB962C8B-B14F-4D97-AF65-F5344CB8AC3E}">
        <p14:creationId xmlns:p14="http://schemas.microsoft.com/office/powerpoint/2010/main" val="14043360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sv-SE"/>
          </a:p>
        </p:txBody>
      </p:sp>
      <p:sp>
        <p:nvSpPr>
          <p:cNvPr id="3" name="Title 2"/>
          <p:cNvSpPr>
            <a:spLocks noGrp="1"/>
          </p:cNvSpPr>
          <p:nvPr>
            <p:ph type="title"/>
          </p:nvPr>
        </p:nvSpPr>
        <p:spPr/>
        <p:txBody>
          <a:bodyPr/>
          <a:lstStyle/>
          <a:p>
            <a:r>
              <a:rPr lang="sv-SE" dirty="0" smtClean="0"/>
              <a:t>Phase 1 Project Plan</a:t>
            </a:r>
            <a:endParaRPr lang="sv-SE"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999" y="1441450"/>
            <a:ext cx="8980867" cy="54259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9120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93512" y="1955801"/>
            <a:ext cx="7842343" cy="3780620"/>
          </a:xfrm>
        </p:spPr>
        <p:txBody>
          <a:bodyPr/>
          <a:lstStyle/>
          <a:p>
            <a:r>
              <a:rPr lang="sv-SE" dirty="0" smtClean="0"/>
              <a:t>High level list of functions that LoKI should perform.</a:t>
            </a:r>
          </a:p>
          <a:p>
            <a:r>
              <a:rPr lang="sv-SE" dirty="0" smtClean="0"/>
              <a:t>These are then discussed with the relevant Technical Groups.</a:t>
            </a:r>
          </a:p>
          <a:p>
            <a:r>
              <a:rPr lang="sv-SE" dirty="0" smtClean="0"/>
              <a:t>The Technical Groups in conjunction with the Instrument Team will explore various options and configurations to find the best fit for LoKI and its users.</a:t>
            </a:r>
          </a:p>
          <a:p>
            <a:r>
              <a:rPr lang="sv-SE" dirty="0" smtClean="0"/>
              <a:t>This should then be baselined at the end of Phase 1, ready for detailed design in Phase 2.</a:t>
            </a:r>
            <a:endParaRPr lang="sv-SE" dirty="0"/>
          </a:p>
        </p:txBody>
      </p:sp>
      <p:sp>
        <p:nvSpPr>
          <p:cNvPr id="3" name="Title 2"/>
          <p:cNvSpPr>
            <a:spLocks noGrp="1"/>
          </p:cNvSpPr>
          <p:nvPr>
            <p:ph type="title"/>
          </p:nvPr>
        </p:nvSpPr>
        <p:spPr/>
        <p:txBody>
          <a:bodyPr/>
          <a:lstStyle/>
          <a:p>
            <a:r>
              <a:rPr lang="sv-SE" dirty="0" smtClean="0"/>
              <a:t>The Instrument’s Requirements</a:t>
            </a:r>
            <a:endParaRPr lang="sv-SE" dirty="0"/>
          </a:p>
        </p:txBody>
      </p:sp>
    </p:spTree>
    <p:extLst>
      <p:ext uri="{BB962C8B-B14F-4D97-AF65-F5344CB8AC3E}">
        <p14:creationId xmlns:p14="http://schemas.microsoft.com/office/powerpoint/2010/main" val="18513267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93513" y="1955801"/>
            <a:ext cx="3469219" cy="3780620"/>
          </a:xfrm>
        </p:spPr>
        <p:txBody>
          <a:bodyPr/>
          <a:lstStyle/>
          <a:p>
            <a:pPr marL="54000" indent="0">
              <a:buNone/>
            </a:pPr>
            <a:r>
              <a:rPr lang="sv-SE" dirty="0" smtClean="0"/>
              <a:t>Work is in progress </a:t>
            </a:r>
          </a:p>
          <a:p>
            <a:pPr marL="54000" indent="0">
              <a:buNone/>
            </a:pPr>
            <a:r>
              <a:rPr lang="sv-SE" dirty="0" smtClean="0"/>
              <a:t>We are discussing these with the </a:t>
            </a:r>
            <a:r>
              <a:rPr lang="sv-SE" dirty="0" smtClean="0"/>
              <a:t>Technical </a:t>
            </a:r>
            <a:r>
              <a:rPr lang="sv-SE" dirty="0"/>
              <a:t>G</a:t>
            </a:r>
            <a:r>
              <a:rPr lang="sv-SE" dirty="0" smtClean="0"/>
              <a:t>roups </a:t>
            </a:r>
            <a:r>
              <a:rPr lang="sv-SE" dirty="0" smtClean="0"/>
              <a:t>now to better define them.</a:t>
            </a:r>
            <a:endParaRPr lang="sv-SE" dirty="0"/>
          </a:p>
          <a:p>
            <a:pPr marL="54000" indent="0">
              <a:buNone/>
            </a:pPr>
            <a:r>
              <a:rPr lang="sv-SE" dirty="0" smtClean="0"/>
              <a:t>It can be seen that some requirements impact more than one technical group. These need to be managed closely</a:t>
            </a:r>
          </a:p>
        </p:txBody>
      </p:sp>
      <p:sp>
        <p:nvSpPr>
          <p:cNvPr id="3" name="Title 2"/>
          <p:cNvSpPr>
            <a:spLocks noGrp="1"/>
          </p:cNvSpPr>
          <p:nvPr>
            <p:ph type="title"/>
          </p:nvPr>
        </p:nvSpPr>
        <p:spPr/>
        <p:txBody>
          <a:bodyPr/>
          <a:lstStyle/>
          <a:p>
            <a:r>
              <a:rPr lang="sv-SE" dirty="0" smtClean="0"/>
              <a:t>Requirements Analysis</a:t>
            </a:r>
            <a:endParaRPr lang="sv-SE"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2732" y="1441450"/>
            <a:ext cx="5081268" cy="5416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508760" y="5934670"/>
            <a:ext cx="2281587" cy="923330"/>
          </a:xfrm>
          <a:prstGeom prst="rect">
            <a:avLst/>
          </a:prstGeom>
          <a:noFill/>
        </p:spPr>
        <p:txBody>
          <a:bodyPr wrap="none" rtlCol="0">
            <a:spAutoFit/>
          </a:bodyPr>
          <a:lstStyle/>
          <a:p>
            <a:r>
              <a:rPr lang="sv-SE" dirty="0" smtClean="0"/>
              <a:t>This is just the first</a:t>
            </a:r>
          </a:p>
          <a:p>
            <a:r>
              <a:rPr lang="sv-SE" dirty="0" smtClean="0"/>
              <a:t>half of our first pass</a:t>
            </a:r>
          </a:p>
          <a:p>
            <a:r>
              <a:rPr lang="sv-SE" dirty="0" smtClean="0"/>
              <a:t>of LoKI’s requirements</a:t>
            </a:r>
            <a:endParaRPr lang="en-US" dirty="0"/>
          </a:p>
        </p:txBody>
      </p:sp>
      <p:cxnSp>
        <p:nvCxnSpPr>
          <p:cNvPr id="6" name="Straight Arrow Connector 5"/>
          <p:cNvCxnSpPr/>
          <p:nvPr/>
        </p:nvCxnSpPr>
        <p:spPr>
          <a:xfrm flipV="1">
            <a:off x="3607283" y="6217920"/>
            <a:ext cx="455449" cy="4572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557713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93512" y="1955801"/>
            <a:ext cx="6158980" cy="3780620"/>
          </a:xfrm>
        </p:spPr>
        <p:txBody>
          <a:bodyPr/>
          <a:lstStyle/>
          <a:p>
            <a:r>
              <a:rPr lang="sv-SE" dirty="0" smtClean="0"/>
              <a:t>The Instrument Skeleton is a basic geometric representation of the instruments key features.</a:t>
            </a:r>
          </a:p>
          <a:p>
            <a:r>
              <a:rPr lang="sv-SE" dirty="0" smtClean="0"/>
              <a:t>This will reflect the McStas model and sheilding calculation so that all models reflect the same key instrument features.</a:t>
            </a:r>
          </a:p>
          <a:p>
            <a:r>
              <a:rPr lang="sv-SE" dirty="0" smtClean="0"/>
              <a:t>This should be performed by an agreement in the parameters used in all.</a:t>
            </a:r>
          </a:p>
          <a:p>
            <a:r>
              <a:rPr lang="sv-SE" dirty="0" smtClean="0"/>
              <a:t>The skeleton will allow for easy integration into the wider facility CAD.</a:t>
            </a:r>
          </a:p>
          <a:p>
            <a:endParaRPr lang="sv-SE" dirty="0"/>
          </a:p>
        </p:txBody>
      </p:sp>
      <p:sp>
        <p:nvSpPr>
          <p:cNvPr id="3" name="Title 2"/>
          <p:cNvSpPr>
            <a:spLocks noGrp="1"/>
          </p:cNvSpPr>
          <p:nvPr>
            <p:ph type="title"/>
          </p:nvPr>
        </p:nvSpPr>
        <p:spPr>
          <a:xfrm>
            <a:off x="593512" y="-1"/>
            <a:ext cx="6158980" cy="1441451"/>
          </a:xfrm>
        </p:spPr>
        <p:txBody>
          <a:bodyPr/>
          <a:lstStyle/>
          <a:p>
            <a:r>
              <a:rPr lang="sv-SE" dirty="0" smtClean="0"/>
              <a:t>CAD : Instrument Skeleton and Envelope</a:t>
            </a:r>
            <a:endParaRPr lang="sv-SE"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6587" y="2362200"/>
            <a:ext cx="1552575" cy="2952750"/>
          </a:xfrm>
          <a:prstGeom prst="rect">
            <a:avLst/>
          </a:prstGeom>
        </p:spPr>
      </p:pic>
    </p:spTree>
    <p:extLst>
      <p:ext uri="{BB962C8B-B14F-4D97-AF65-F5344CB8AC3E}">
        <p14:creationId xmlns:p14="http://schemas.microsoft.com/office/powerpoint/2010/main" val="6805429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19918</TotalTime>
  <Words>975</Words>
  <Application>Microsoft Office PowerPoint</Application>
  <PresentationFormat>On-screen Show (4:3)</PresentationFormat>
  <Paragraphs>115</Paragraphs>
  <Slides>13</Slides>
  <Notes>13</Notes>
  <HiddenSlides>0</HiddenSlides>
  <MMClips>0</MMClips>
  <ScaleCrop>false</ScaleCrop>
  <HeadingPairs>
    <vt:vector size="4" baseType="variant">
      <vt:variant>
        <vt:lpstr>Theme</vt:lpstr>
      </vt:variant>
      <vt:variant>
        <vt:i4>2</vt:i4>
      </vt:variant>
      <vt:variant>
        <vt:lpstr>Slide Titles</vt:lpstr>
      </vt:variant>
      <vt:variant>
        <vt:i4>13</vt:i4>
      </vt:variant>
    </vt:vector>
  </HeadingPairs>
  <TitlesOfParts>
    <vt:vector size="15" baseType="lpstr">
      <vt:lpstr>Office-tema</vt:lpstr>
      <vt:lpstr>Anpassad formgivning</vt:lpstr>
      <vt:lpstr>PowerPoint Presentation</vt:lpstr>
      <vt:lpstr>Introduction</vt:lpstr>
      <vt:lpstr>Project Phasing</vt:lpstr>
      <vt:lpstr>Project Phasing</vt:lpstr>
      <vt:lpstr>At the end of Phase 1</vt:lpstr>
      <vt:lpstr>Phase 1 Project Plan</vt:lpstr>
      <vt:lpstr>The Instrument’s Requirements</vt:lpstr>
      <vt:lpstr>Requirements Analysis</vt:lpstr>
      <vt:lpstr>CAD : Instrument Skeleton and Envelope</vt:lpstr>
      <vt:lpstr>Preliminary Skeleton Work</vt:lpstr>
      <vt:lpstr>Example of an envelope integration</vt:lpstr>
      <vt:lpstr>Example of a Plan view showing LoKI layout.</vt:lpstr>
      <vt:lpstr>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Ola Grahm</dc:creator>
  <cp:lastModifiedBy>Stewart Pullen</cp:lastModifiedBy>
  <cp:revision>243</cp:revision>
  <cp:lastPrinted>2014-01-29T08:48:51Z</cp:lastPrinted>
  <dcterms:created xsi:type="dcterms:W3CDTF">2013-09-21T18:00:17Z</dcterms:created>
  <dcterms:modified xsi:type="dcterms:W3CDTF">2014-01-29T09:38:11Z</dcterms:modified>
</cp:coreProperties>
</file>