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256" r:id="rId2"/>
    <p:sldId id="257" r:id="rId3"/>
    <p:sldId id="274" r:id="rId4"/>
    <p:sldId id="275" r:id="rId5"/>
    <p:sldId id="258" r:id="rId6"/>
    <p:sldId id="259" r:id="rId7"/>
    <p:sldId id="276" r:id="rId8"/>
    <p:sldId id="262" r:id="rId9"/>
    <p:sldId id="263" r:id="rId10"/>
    <p:sldId id="260" r:id="rId11"/>
    <p:sldId id="268" r:id="rId12"/>
    <p:sldId id="267" r:id="rId13"/>
    <p:sldId id="269" r:id="rId14"/>
    <p:sldId id="270" r:id="rId15"/>
    <p:sldId id="271" r:id="rId16"/>
    <p:sldId id="273" r:id="rId17"/>
    <p:sldId id="277" r:id="rId18"/>
    <p:sldId id="278" r:id="rId19"/>
    <p:sldId id="279" r:id="rId2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340" autoAdjust="0"/>
    <p:restoredTop sz="94828" autoAdjust="0"/>
  </p:normalViewPr>
  <p:slideViewPr>
    <p:cSldViewPr snapToGrid="0" snapToObjects="1">
      <p:cViewPr varScale="1">
        <p:scale>
          <a:sx n="102" d="100"/>
          <a:sy n="102" d="100"/>
        </p:scale>
        <p:origin x="-2024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notesMaster" Target="notesMasters/notesMaster1.xml"/><Relationship Id="rId22" Type="http://schemas.openxmlformats.org/officeDocument/2006/relationships/handoutMaster" Target="handoutMasters/handoutMaster1.xml"/><Relationship Id="rId23" Type="http://schemas.openxmlformats.org/officeDocument/2006/relationships/printerSettings" Target="printerSettings/printerSettings1.bin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42C32C-FB11-0B40-AC95-F5658A512EC3}" type="datetimeFigureOut">
              <a:rPr lang="en-US" smtClean="0"/>
              <a:t>1/29/14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2CE51B-0A8E-7742-A56B-EA2CE7B9FE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1406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0F2B93-70C3-954E-BFF6-BF3A79DC2BFD}" type="datetimeFigureOut">
              <a:rPr lang="en-US" smtClean="0"/>
              <a:t>1/29/14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E1A039-998E-AE40-9A11-A3795F4B00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92610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E1A039-998E-AE40-9A11-A3795F4B009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7817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E1A039-998E-AE40-9A11-A3795F4B009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2527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AA860-4FE9-9B4A-8EB8-942A44D73AC0}" type="datetime1">
              <a:rPr lang="en-US" smtClean="0"/>
              <a:t>1/29/14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LoKI kickoff meeting, January 2014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31B0B-5BF6-8544-A170-506A354F41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1255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5A5BA-6D48-BA4B-B8B9-5B08E94C57D2}" type="datetime1">
              <a:rPr lang="en-US" smtClean="0"/>
              <a:t>1/29/14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LoKI kickoff meeting, January 2014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31B0B-5BF6-8544-A170-506A354F41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3046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826D4-942D-D84A-9541-82EEDE9B459C}" type="datetime1">
              <a:rPr lang="en-US" smtClean="0"/>
              <a:t>1/29/14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LoKI kickoff meeting, January 2014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31B0B-5BF6-8544-A170-506A354F41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5027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3B68F-8D08-354D-B44B-EE8AE9E61F07}" type="datetime1">
              <a:rPr lang="en-US" smtClean="0"/>
              <a:t>1/29/14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LoKI kickoff meeting, January 2014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31B0B-5BF6-8544-A170-506A354F41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1475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0736F-1ABE-9C4C-BA19-88C4090C3308}" type="datetime1">
              <a:rPr lang="en-US" smtClean="0"/>
              <a:t>1/29/14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LoKI kickoff meeting, January 2014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31B0B-5BF6-8544-A170-506A354F41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1360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B060A-0C8E-DC4B-9FEF-CB2D11FD2E57}" type="datetime1">
              <a:rPr lang="en-US" smtClean="0"/>
              <a:t>1/29/14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LoKI kickoff meeting, January 2014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31B0B-5BF6-8544-A170-506A354F41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5994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4E79C-5873-B247-84FE-4D754A9072CB}" type="datetime1">
              <a:rPr lang="en-US" smtClean="0"/>
              <a:t>1/29/14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LoKI kickoff meeting, January 2014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31B0B-5BF6-8544-A170-506A354F41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975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B37EF-6860-5048-933B-D2EAC1C02AE1}" type="datetime1">
              <a:rPr lang="en-US" smtClean="0"/>
              <a:t>1/29/14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LoKI kickoff meeting, January 2014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31B0B-5BF6-8544-A170-506A354F41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1822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36D95-82AD-0A43-82AB-95C947EFAFAB}" type="datetime1">
              <a:rPr lang="en-US" smtClean="0"/>
              <a:t>1/29/14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LoKI kickoff meeting, January 2014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31B0B-5BF6-8544-A170-506A354F41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249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16059-C0B1-D147-BAF4-FA11B0DE159F}" type="datetime1">
              <a:rPr lang="en-US" smtClean="0"/>
              <a:t>1/29/14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LoKI kickoff meeting, January 2014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31B0B-5BF6-8544-A170-506A354F41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767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528B3-90D5-0C48-AFDC-59C43E171009}" type="datetime1">
              <a:rPr lang="en-US" smtClean="0"/>
              <a:t>1/29/14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LoKI kickoff meeting, January 2014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31B0B-5BF6-8544-A170-506A354F41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49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069FB9-35A3-5C47-9873-6CBBFECBE230}" type="datetime1">
              <a:rPr lang="en-US" smtClean="0"/>
              <a:t>1/29/14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LoKI kickoff meeting, January 2014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431B0B-5BF6-8544-A170-506A354F41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0520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6" Type="http://schemas.microsoft.com/office/2007/relationships/hdphoto" Target="../media/hdphoto1.wdp"/><Relationship Id="rId7" Type="http://schemas.openxmlformats.org/officeDocument/2006/relationships/image" Target="../media/image41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emf"/><Relationship Id="rId3" Type="http://schemas.openxmlformats.org/officeDocument/2006/relationships/image" Target="../media/image43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4" Type="http://schemas.openxmlformats.org/officeDocument/2006/relationships/image" Target="../media/image46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emf"/><Relationship Id="rId3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png"/><Relationship Id="rId3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JPG"/><Relationship Id="rId5" Type="http://schemas.openxmlformats.org/officeDocument/2006/relationships/image" Target="../media/image57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4" Type="http://schemas.openxmlformats.org/officeDocument/2006/relationships/image" Target="../media/image2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4" Type="http://schemas.openxmlformats.org/officeDocument/2006/relationships/image" Target="../media/image5.emf"/><Relationship Id="rId5" Type="http://schemas.openxmlformats.org/officeDocument/2006/relationships/image" Target="../media/image6.emf"/><Relationship Id="rId6" Type="http://schemas.openxmlformats.org/officeDocument/2006/relationships/image" Target="../media/image7.emf"/><Relationship Id="rId7" Type="http://schemas.openxmlformats.org/officeDocument/2006/relationships/image" Target="../media/image8.emf"/><Relationship Id="rId8" Type="http://schemas.openxmlformats.org/officeDocument/2006/relationships/image" Target="../media/image9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emf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16.png"/><Relationship Id="rId20" Type="http://schemas.openxmlformats.org/officeDocument/2006/relationships/image" Target="../media/image27.jpeg"/><Relationship Id="rId21" Type="http://schemas.openxmlformats.org/officeDocument/2006/relationships/image" Target="../media/image28.emf"/><Relationship Id="rId10" Type="http://schemas.openxmlformats.org/officeDocument/2006/relationships/image" Target="../media/image17.jpeg"/><Relationship Id="rId11" Type="http://schemas.openxmlformats.org/officeDocument/2006/relationships/image" Target="../media/image18.png"/><Relationship Id="rId12" Type="http://schemas.openxmlformats.org/officeDocument/2006/relationships/image" Target="../media/image19.png"/><Relationship Id="rId13" Type="http://schemas.openxmlformats.org/officeDocument/2006/relationships/image" Target="../media/image20.png"/><Relationship Id="rId14" Type="http://schemas.openxmlformats.org/officeDocument/2006/relationships/image" Target="../media/image21.png"/><Relationship Id="rId15" Type="http://schemas.openxmlformats.org/officeDocument/2006/relationships/image" Target="../media/image22.png"/><Relationship Id="rId16" Type="http://schemas.openxmlformats.org/officeDocument/2006/relationships/image" Target="../media/image23.jpeg"/><Relationship Id="rId17" Type="http://schemas.openxmlformats.org/officeDocument/2006/relationships/image" Target="../media/image24.jpeg"/><Relationship Id="rId18" Type="http://schemas.openxmlformats.org/officeDocument/2006/relationships/image" Target="../media/image25.png"/><Relationship Id="rId19" Type="http://schemas.openxmlformats.org/officeDocument/2006/relationships/image" Target="../media/image26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0.jpeg"/><Relationship Id="rId4" Type="http://schemas.openxmlformats.org/officeDocument/2006/relationships/image" Target="../media/image11.jpeg"/><Relationship Id="rId5" Type="http://schemas.openxmlformats.org/officeDocument/2006/relationships/image" Target="../media/image12.jpeg"/><Relationship Id="rId6" Type="http://schemas.openxmlformats.org/officeDocument/2006/relationships/image" Target="../media/image13.jpeg"/><Relationship Id="rId7" Type="http://schemas.openxmlformats.org/officeDocument/2006/relationships/image" Target="../media/image14.png"/><Relationship Id="rId8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6" Type="http://schemas.openxmlformats.org/officeDocument/2006/relationships/image" Target="../media/image33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Detector possibilities for </a:t>
            </a:r>
            <a:r>
              <a:rPr lang="en-US" dirty="0" err="1" smtClean="0"/>
              <a:t>LoKI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 smtClean="0"/>
              <a:t>Kalliopi</a:t>
            </a:r>
            <a:r>
              <a:rPr lang="en-US" dirty="0" smtClean="0"/>
              <a:t> </a:t>
            </a:r>
            <a:r>
              <a:rPr lang="en-US" dirty="0" err="1" smtClean="0"/>
              <a:t>Kanaki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7305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72071"/>
            <a:ext cx="8229600" cy="1143000"/>
          </a:xfrm>
        </p:spPr>
        <p:txBody>
          <a:bodyPr/>
          <a:lstStyle/>
          <a:p>
            <a:r>
              <a:rPr lang="en-US" dirty="0" smtClean="0"/>
              <a:t>Tube detector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425" y="4218204"/>
            <a:ext cx="3201375" cy="23998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3360" y="4551400"/>
            <a:ext cx="1556845" cy="207579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4654" r="3456"/>
          <a:stretch/>
        </p:blipFill>
        <p:spPr>
          <a:xfrm>
            <a:off x="223070" y="878088"/>
            <a:ext cx="3050295" cy="267343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369796" y="1822631"/>
            <a:ext cx="13903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vacuum tank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97318" y="530954"/>
            <a:ext cx="1595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detector banks</a:t>
            </a:r>
            <a:endParaRPr lang="en-US" dirty="0">
              <a:solidFill>
                <a:srgbClr val="008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1800173" y="878088"/>
            <a:ext cx="174493" cy="300703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597318" y="900286"/>
            <a:ext cx="658121" cy="361280"/>
          </a:xfrm>
          <a:prstGeom prst="line">
            <a:avLst/>
          </a:prstGeom>
          <a:ln w="381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268425" y="1390451"/>
            <a:ext cx="222687" cy="719999"/>
          </a:xfrm>
          <a:prstGeom prst="line">
            <a:avLst/>
          </a:prstGeom>
          <a:ln w="381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1396546" y="3291136"/>
            <a:ext cx="717292" cy="213357"/>
          </a:xfrm>
          <a:prstGeom prst="line">
            <a:avLst/>
          </a:prstGeom>
          <a:ln w="381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 flipV="1">
            <a:off x="597318" y="3072337"/>
            <a:ext cx="658121" cy="410854"/>
          </a:xfrm>
          <a:prstGeom prst="line">
            <a:avLst/>
          </a:prstGeom>
          <a:ln w="381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 flipV="1">
            <a:off x="223070" y="2261839"/>
            <a:ext cx="267854" cy="702726"/>
          </a:xfrm>
          <a:prstGeom prst="line">
            <a:avLst/>
          </a:prstGeom>
          <a:ln w="381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413911" y="3699448"/>
            <a:ext cx="1407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10</a:t>
            </a:r>
            <a:r>
              <a:rPr lang="en-US" dirty="0" smtClean="0"/>
              <a:t>B</a:t>
            </a:r>
            <a:r>
              <a:rPr lang="en-US" baseline="-25000" dirty="0" smtClean="0"/>
              <a:t>4</a:t>
            </a:r>
            <a:r>
              <a:rPr lang="en-US" dirty="0" smtClean="0"/>
              <a:t>C coating</a:t>
            </a:r>
            <a:endParaRPr lang="en-US" dirty="0"/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840763" y="3291136"/>
            <a:ext cx="55895" cy="40831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2286995" y="2502876"/>
            <a:ext cx="999068" cy="85114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2764212" y="2972721"/>
            <a:ext cx="603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10m</a:t>
            </a:r>
            <a:endParaRPr lang="en-US" dirty="0"/>
          </a:p>
        </p:txBody>
      </p:sp>
      <p:cxnSp>
        <p:nvCxnSpPr>
          <p:cNvPr id="21" name="Straight Arrow Connector 20"/>
          <p:cNvCxnSpPr/>
          <p:nvPr/>
        </p:nvCxnSpPr>
        <p:spPr>
          <a:xfrm flipH="1" flipV="1">
            <a:off x="896659" y="1178792"/>
            <a:ext cx="832559" cy="2175232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747090" y="2291192"/>
            <a:ext cx="6613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0.5m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660713" y="1049710"/>
            <a:ext cx="478849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Analytical calculations in place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Detailed simulations in progress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Prototyping </a:t>
            </a:r>
            <a:r>
              <a:rPr lang="en-US" dirty="0" smtClean="0"/>
              <a:t>phase (proportional counter)</a:t>
            </a: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Tests with </a:t>
            </a:r>
            <a:r>
              <a:rPr lang="en-US" dirty="0" err="1" smtClean="0"/>
              <a:t>AmBe</a:t>
            </a:r>
            <a:r>
              <a:rPr lang="en-US" dirty="0" smtClean="0"/>
              <a:t> source and beam in progress</a:t>
            </a:r>
          </a:p>
        </p:txBody>
      </p:sp>
      <p:pic>
        <p:nvPicPr>
          <p:cNvPr id="26" name="Picture 25" descr="Screen Shot 2013-10-03 at 3.43.33 PM.png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17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3490" y="2541403"/>
            <a:ext cx="5613067" cy="1268312"/>
          </a:xfrm>
          <a:prstGeom prst="rect">
            <a:avLst/>
          </a:prstGeom>
        </p:spPr>
      </p:pic>
      <p:cxnSp>
        <p:nvCxnSpPr>
          <p:cNvPr id="28" name="Straight Arrow Connector 27"/>
          <p:cNvCxnSpPr>
            <a:endCxn id="26" idx="3"/>
          </p:cNvCxnSpPr>
          <p:nvPr/>
        </p:nvCxnSpPr>
        <p:spPr>
          <a:xfrm flipV="1">
            <a:off x="3747873" y="3175559"/>
            <a:ext cx="5278684" cy="746857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6474743" y="3598031"/>
            <a:ext cx="6613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0.5m</a:t>
            </a:r>
            <a:endParaRPr lang="en-US" dirty="0"/>
          </a:p>
        </p:txBody>
      </p:sp>
      <p:pic>
        <p:nvPicPr>
          <p:cNvPr id="32" name="Picture 31" descr="IFESetupBoronTestCell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9192" y="3989345"/>
            <a:ext cx="3606303" cy="2704727"/>
          </a:xfrm>
          <a:prstGeom prst="rect">
            <a:avLst/>
          </a:prstGeom>
        </p:spPr>
      </p:pic>
      <p:sp>
        <p:nvSpPr>
          <p:cNvPr id="34" name="Slide Number Placeholder 3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31B0B-5BF6-8544-A170-506A354F411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847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 txBox="1">
            <a:spLocks/>
          </p:cNvSpPr>
          <p:nvPr/>
        </p:nvSpPr>
        <p:spPr>
          <a:xfrm>
            <a:off x="602521" y="170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Analytical evaluation I: Efficiency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163674" y="6141258"/>
            <a:ext cx="34581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 smtClean="0">
                <a:solidFill>
                  <a:srgbClr val="000000"/>
                </a:solidFill>
              </a:rPr>
              <a:t>K.Kanaki et al., J</a:t>
            </a:r>
            <a:r>
              <a:rPr lang="hu-HU" sz="1200" dirty="0">
                <a:solidFill>
                  <a:srgbClr val="000000"/>
                </a:solidFill>
              </a:rPr>
              <a:t>. Appl. Cryst</a:t>
            </a:r>
            <a:r>
              <a:rPr lang="hu-HU" sz="1200" dirty="0" smtClean="0">
                <a:solidFill>
                  <a:srgbClr val="000000"/>
                </a:solidFill>
              </a:rPr>
              <a:t>. </a:t>
            </a:r>
            <a:r>
              <a:rPr lang="hu-HU" sz="1200" b="1" dirty="0" smtClean="0">
                <a:solidFill>
                  <a:srgbClr val="000000"/>
                </a:solidFill>
              </a:rPr>
              <a:t>46</a:t>
            </a:r>
            <a:r>
              <a:rPr lang="hu-HU" sz="1200" dirty="0">
                <a:solidFill>
                  <a:srgbClr val="000000"/>
                </a:solidFill>
              </a:rPr>
              <a:t>, 1031–</a:t>
            </a:r>
            <a:r>
              <a:rPr lang="hu-HU" sz="1200" dirty="0" smtClean="0">
                <a:solidFill>
                  <a:srgbClr val="000000"/>
                </a:solidFill>
              </a:rPr>
              <a:t>1037 (2013)</a:t>
            </a:r>
          </a:p>
          <a:p>
            <a:r>
              <a:rPr lang="hu-HU" sz="1200" dirty="0" smtClean="0">
                <a:solidFill>
                  <a:srgbClr val="000000"/>
                </a:solidFill>
              </a:rPr>
              <a:t>F. Piscitelli and P. van Esch, JINST </a:t>
            </a:r>
            <a:r>
              <a:rPr lang="hu-HU" sz="1200" b="1" dirty="0" smtClean="0">
                <a:solidFill>
                  <a:srgbClr val="000000"/>
                </a:solidFill>
              </a:rPr>
              <a:t>8</a:t>
            </a:r>
            <a:r>
              <a:rPr lang="hu-HU" sz="1200" dirty="0" smtClean="0">
                <a:solidFill>
                  <a:srgbClr val="000000"/>
                </a:solidFill>
              </a:rPr>
              <a:t>, P04020 (2013)</a:t>
            </a:r>
          </a:p>
          <a:p>
            <a:r>
              <a:rPr lang="hu-HU" sz="1200" dirty="0" smtClean="0">
                <a:solidFill>
                  <a:srgbClr val="000000"/>
                </a:solidFill>
              </a:rPr>
              <a:t>F. Piscitelli, Ph.D. thesis, University of Perugia</a:t>
            </a:r>
            <a:r>
              <a:rPr lang="hu-HU" sz="1200" dirty="0">
                <a:solidFill>
                  <a:srgbClr val="000000"/>
                </a:solidFill>
              </a:rPr>
              <a:t> </a:t>
            </a:r>
            <a:r>
              <a:rPr lang="hu-HU" sz="1200" dirty="0" smtClean="0">
                <a:solidFill>
                  <a:srgbClr val="000000"/>
                </a:solidFill>
              </a:rPr>
              <a:t>(2013)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57199" y="4057353"/>
            <a:ext cx="779753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 smtClean="0"/>
              <a:t>Capture and ion escape included in the calculations</a:t>
            </a:r>
          </a:p>
          <a:p>
            <a:pPr marL="285750" indent="-285750">
              <a:buFont typeface="Arial"/>
              <a:buChar char="•"/>
            </a:pPr>
            <a:r>
              <a:rPr lang="en-US" sz="2000" b="1" dirty="0" smtClean="0"/>
              <a:t>Back-scattering efficiency higher than transmission -&gt; working choice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Room for optimization by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 smtClean="0"/>
              <a:t>further increasing the neutron incident angle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/>
              <a:t>varying the boron layer </a:t>
            </a:r>
            <a:r>
              <a:rPr lang="en-US" sz="2000" dirty="0" smtClean="0"/>
              <a:t>thickness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 smtClean="0"/>
              <a:t>additional converting layers</a:t>
            </a:r>
          </a:p>
          <a:p>
            <a:pPr marL="285750" indent="-285750">
              <a:buFont typeface="Arial"/>
              <a:buChar char="•"/>
            </a:pPr>
            <a:endParaRPr lang="en-US" sz="2000" dirty="0"/>
          </a:p>
        </p:txBody>
      </p:sp>
      <p:pic>
        <p:nvPicPr>
          <p:cNvPr id="20" name="Picture 19" descr="effZ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0" t="6567"/>
          <a:stretch/>
        </p:blipFill>
        <p:spPr>
          <a:xfrm rot="5400000">
            <a:off x="672788" y="38317"/>
            <a:ext cx="3209518" cy="4615562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4462130" y="768093"/>
            <a:ext cx="4580450" cy="3194521"/>
            <a:chOff x="4466697" y="756336"/>
            <a:chExt cx="4220103" cy="3012524"/>
          </a:xfrm>
        </p:grpSpPr>
        <p:pic>
          <p:nvPicPr>
            <p:cNvPr id="22" name="Picture 21" descr="effBS3microns.pdf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87" t="6471"/>
            <a:stretch/>
          </p:blipFill>
          <p:spPr>
            <a:xfrm rot="5400000">
              <a:off x="5070487" y="152546"/>
              <a:ext cx="3012524" cy="4220103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5224416" y="957928"/>
              <a:ext cx="16128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back-scattering</a:t>
              </a:r>
              <a:endParaRPr lang="en-US" dirty="0"/>
            </a:p>
          </p:txBody>
        </p:sp>
      </p:grpSp>
      <p:sp>
        <p:nvSpPr>
          <p:cNvPr id="24" name="Slide Number Placeholder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31B0B-5BF6-8544-A170-506A354F411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3487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hetaResThHAL10mW05m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9" t="7179"/>
          <a:stretch/>
        </p:blipFill>
        <p:spPr>
          <a:xfrm rot="5400000">
            <a:off x="690650" y="195095"/>
            <a:ext cx="3095021" cy="4301098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738326" y="-79296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Analytical evaluation II: Resolution</a:t>
            </a:r>
            <a:endParaRPr lang="en-US" dirty="0"/>
          </a:p>
        </p:txBody>
      </p:sp>
      <p:pic>
        <p:nvPicPr>
          <p:cNvPr id="7" name="Picture 6" descr="dLambdaRel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0" t="6505"/>
          <a:stretch/>
        </p:blipFill>
        <p:spPr>
          <a:xfrm rot="5400000">
            <a:off x="4951323" y="106378"/>
            <a:ext cx="3157723" cy="428294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8458" y="4142790"/>
            <a:ext cx="532711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l-GR" sz="2000" dirty="0" smtClean="0"/>
              <a:t>δθ = </a:t>
            </a:r>
            <a:r>
              <a:rPr lang="en-US" sz="2000" dirty="0" smtClean="0"/>
              <a:t>| </a:t>
            </a:r>
            <a:r>
              <a:rPr lang="el-GR" sz="2000" dirty="0" smtClean="0"/>
              <a:t>θ</a:t>
            </a:r>
            <a:r>
              <a:rPr lang="en-US" sz="2000" baseline="-25000" dirty="0" smtClean="0"/>
              <a:t>n</a:t>
            </a:r>
            <a:r>
              <a:rPr lang="el-GR" sz="2000" dirty="0" smtClean="0"/>
              <a:t>-θ</a:t>
            </a:r>
            <a:r>
              <a:rPr lang="en-US" sz="2000" baseline="-25000" dirty="0" smtClean="0"/>
              <a:t>n-1</a:t>
            </a:r>
            <a:r>
              <a:rPr lang="en-US" sz="2000" dirty="0" smtClean="0"/>
              <a:t>|</a:t>
            </a:r>
          </a:p>
          <a:p>
            <a:pPr marL="285750" indent="-285750">
              <a:buFont typeface="Arial"/>
              <a:buChar char="•"/>
            </a:pPr>
            <a:r>
              <a:rPr lang="el-GR" sz="2000" b="1" dirty="0" smtClean="0"/>
              <a:t>δθ</a:t>
            </a:r>
            <a:r>
              <a:rPr lang="en-US" sz="2000" b="1" dirty="0" smtClean="0"/>
              <a:t>/</a:t>
            </a:r>
            <a:r>
              <a:rPr lang="el-GR" sz="2000" b="1" dirty="0" smtClean="0"/>
              <a:t>θ</a:t>
            </a:r>
            <a:r>
              <a:rPr lang="en-US" sz="2000" b="1" dirty="0" smtClean="0"/>
              <a:t> &lt; 10% at the detector area with highest occupancy, far better than what required</a:t>
            </a:r>
            <a:endParaRPr lang="en-US" sz="2000" dirty="0" smtClean="0"/>
          </a:p>
          <a:p>
            <a:pPr marL="285750" indent="-285750">
              <a:buFont typeface="Arial"/>
              <a:buChar char="•"/>
            </a:pPr>
            <a:r>
              <a:rPr lang="el-GR" sz="2000" dirty="0" smtClean="0"/>
              <a:t>λ </a:t>
            </a:r>
            <a:r>
              <a:rPr lang="en-US" sz="2000" dirty="0" smtClean="0"/>
              <a:t>and Q resolutions are detector-specific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/>
              <a:t>Impact of azimuthal angle negligible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/>
              <a:t>Resistive wires or segmented cathodes can be used for 2D </a:t>
            </a:r>
            <a:r>
              <a:rPr lang="en-US" sz="2000" dirty="0" smtClean="0"/>
              <a:t>resolution</a:t>
            </a:r>
            <a:endParaRPr lang="en-US" sz="2000" dirty="0"/>
          </a:p>
        </p:txBody>
      </p:sp>
      <p:sp>
        <p:nvSpPr>
          <p:cNvPr id="9" name="Slide Number Placeholder 4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D600934-552C-754A-88EB-6E064E9C4F53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800002" y="984991"/>
            <a:ext cx="2237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polar angle resolution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558881" y="892196"/>
            <a:ext cx="22810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wavelength resolution</a:t>
            </a:r>
          </a:p>
          <a:p>
            <a:pPr algn="ctr"/>
            <a:r>
              <a:rPr lang="en-US" dirty="0" smtClean="0"/>
              <a:t>pitch = 5cm</a:t>
            </a:r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5176672" y="3829528"/>
            <a:ext cx="3761322" cy="2891948"/>
            <a:chOff x="5304511" y="3771358"/>
            <a:chExt cx="3711034" cy="2690900"/>
          </a:xfrm>
        </p:grpSpPr>
        <p:pic>
          <p:nvPicPr>
            <p:cNvPr id="13" name="Picture 12" descr="dQrel.pdf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58" t="8389"/>
            <a:stretch/>
          </p:blipFill>
          <p:spPr>
            <a:xfrm rot="5400000">
              <a:off x="5814578" y="3261291"/>
              <a:ext cx="2690900" cy="3711034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7016086" y="4068036"/>
              <a:ext cx="1345365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Q resolution</a:t>
              </a:r>
            </a:p>
            <a:p>
              <a:pPr algn="ctr"/>
              <a:r>
                <a:rPr lang="en-US" dirty="0" smtClean="0"/>
                <a:t>pitch = 5cm</a:t>
              </a:r>
              <a:endParaRPr lang="en-US" dirty="0"/>
            </a:p>
          </p:txBody>
        </p:sp>
      </p:grp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31B0B-5BF6-8544-A170-506A354F411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3967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-82700"/>
            <a:ext cx="8229600" cy="11430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/>
              <a:t>Simulation tools:</a:t>
            </a:r>
          </a:p>
          <a:p>
            <a:r>
              <a:rPr lang="en-US" sz="4000" dirty="0" smtClean="0"/>
              <a:t>Diffractive processes in Geant4</a:t>
            </a:r>
            <a:endParaRPr lang="en-US" sz="4000" dirty="0"/>
          </a:p>
        </p:txBody>
      </p:sp>
      <p:sp>
        <p:nvSpPr>
          <p:cNvPr id="5" name="TextBox 4"/>
          <p:cNvSpPr txBox="1"/>
          <p:nvPr/>
        </p:nvSpPr>
        <p:spPr>
          <a:xfrm>
            <a:off x="94082" y="1284972"/>
            <a:ext cx="893232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/>
              <a:t>F</a:t>
            </a:r>
            <a:r>
              <a:rPr lang="en-US" sz="2000" dirty="0" smtClean="0"/>
              <a:t>or neutrons of a few </a:t>
            </a:r>
            <a:r>
              <a:rPr lang="en-US" sz="2000" dirty="0" err="1" smtClean="0"/>
              <a:t>Å</a:t>
            </a:r>
            <a:r>
              <a:rPr lang="en-US" sz="2000" dirty="0" smtClean="0"/>
              <a:t> diffractive scattering becomes important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Respective physics processes not included in Geant4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Functionality added with the integration of </a:t>
            </a:r>
            <a:r>
              <a:rPr lang="en-US" sz="2000" dirty="0" err="1" smtClean="0"/>
              <a:t>NXSLib</a:t>
            </a:r>
            <a:r>
              <a:rPr lang="en-US" sz="2000" dirty="0" smtClean="0"/>
              <a:t> library from </a:t>
            </a:r>
            <a:r>
              <a:rPr lang="en-US" sz="2000" dirty="0" err="1" smtClean="0"/>
              <a:t>McStas</a:t>
            </a:r>
            <a:endParaRPr lang="en-US" sz="2000" dirty="0" smtClean="0"/>
          </a:p>
          <a:p>
            <a:pPr marL="285750" indent="-285750">
              <a:buFont typeface="Arial"/>
              <a:buChar char="•"/>
            </a:pPr>
            <a:r>
              <a:rPr lang="en-US" sz="2000" b="1" dirty="0" err="1" smtClean="0"/>
              <a:t>NXSLib</a:t>
            </a:r>
            <a:r>
              <a:rPr lang="en-US" sz="2000" b="1" dirty="0" smtClean="0"/>
              <a:t> – Geant4 </a:t>
            </a:r>
            <a:r>
              <a:rPr lang="en-US" sz="2000" b="1" dirty="0"/>
              <a:t>integration </a:t>
            </a:r>
            <a:r>
              <a:rPr lang="en-US" sz="2000" b="1" dirty="0" smtClean="0"/>
              <a:t>extends the capabilities of </a:t>
            </a:r>
            <a:r>
              <a:rPr lang="en-US" sz="2000" b="1" dirty="0"/>
              <a:t>Geant4 to become a </a:t>
            </a:r>
            <a:r>
              <a:rPr lang="en-US" sz="2000" b="1" dirty="0" smtClean="0"/>
              <a:t>complete </a:t>
            </a:r>
            <a:r>
              <a:rPr lang="en-US" sz="2000" b="1" dirty="0"/>
              <a:t>tool for investigations </a:t>
            </a:r>
            <a:r>
              <a:rPr lang="en-US" sz="2000" b="1" dirty="0" smtClean="0"/>
              <a:t>at </a:t>
            </a:r>
            <a:r>
              <a:rPr lang="en-US" sz="2000" b="1" dirty="0"/>
              <a:t>neutron scattering </a:t>
            </a:r>
            <a:r>
              <a:rPr lang="en-US" sz="2000" b="1" dirty="0" smtClean="0"/>
              <a:t>facilities</a:t>
            </a:r>
            <a:endParaRPr lang="en-US" sz="2000" b="1" dirty="0"/>
          </a:p>
        </p:txBody>
      </p:sp>
      <p:sp>
        <p:nvSpPr>
          <p:cNvPr id="6" name="Rectangle 5"/>
          <p:cNvSpPr/>
          <p:nvPr/>
        </p:nvSpPr>
        <p:spPr>
          <a:xfrm>
            <a:off x="70587" y="6296090"/>
            <a:ext cx="362150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T. </a:t>
            </a:r>
            <a:r>
              <a:rPr lang="en-US" sz="1400" dirty="0" err="1" smtClean="0"/>
              <a:t>Kittelmann</a:t>
            </a:r>
            <a:r>
              <a:rPr lang="en-US" sz="1400" dirty="0"/>
              <a:t>, poster NPO2-</a:t>
            </a:r>
            <a:r>
              <a:rPr lang="en-US" sz="1400" dirty="0" smtClean="0"/>
              <a:t>138, NSS </a:t>
            </a:r>
            <a:r>
              <a:rPr lang="en-US" sz="1400" dirty="0"/>
              <a:t>IEEE 2013</a:t>
            </a:r>
            <a:endParaRPr lang="en-US" sz="1400" dirty="0" smtClean="0"/>
          </a:p>
          <a:p>
            <a:r>
              <a:rPr lang="en-US" sz="1400" dirty="0" smtClean="0"/>
              <a:t>T. </a:t>
            </a:r>
            <a:r>
              <a:rPr lang="en-US" sz="1400" dirty="0" err="1" smtClean="0"/>
              <a:t>Kittelmann</a:t>
            </a:r>
            <a:r>
              <a:rPr lang="en-US" sz="1400" dirty="0"/>
              <a:t>, CHEP 2013 </a:t>
            </a:r>
            <a:r>
              <a:rPr lang="en-US" sz="1400" dirty="0" smtClean="0"/>
              <a:t>proceedings</a:t>
            </a:r>
            <a:endParaRPr lang="en-US" sz="1400" dirty="0"/>
          </a:p>
        </p:txBody>
      </p:sp>
      <p:sp>
        <p:nvSpPr>
          <p:cNvPr id="7" name="Slide Number Placeholder 7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D600934-552C-754A-88EB-6E064E9C4F53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8" name="Picture 7" descr="chep2013_xsect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31168" y="2575201"/>
            <a:ext cx="2809899" cy="4127494"/>
          </a:xfrm>
          <a:prstGeom prst="rect">
            <a:avLst/>
          </a:prstGeom>
        </p:spPr>
      </p:pic>
      <p:pic>
        <p:nvPicPr>
          <p:cNvPr id="9" name="Picture 8" descr="chep2013_scatangleplo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501" y="3233998"/>
            <a:ext cx="4290786" cy="2921084"/>
          </a:xfrm>
          <a:prstGeom prst="rect">
            <a:avLst/>
          </a:prstGeom>
        </p:spPr>
      </p:pic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31B0B-5BF6-8544-A170-506A354F411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4590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21260" y="-35335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Efficiency: Geant4 vs. analytical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576968" y="1063321"/>
            <a:ext cx="463023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 smtClean="0"/>
              <a:t>simplified cylindrical geometry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neutron wavelength = 2 </a:t>
            </a:r>
            <a:r>
              <a:rPr lang="en-US" sz="2000" dirty="0" err="1" smtClean="0"/>
              <a:t>Å</a:t>
            </a:r>
            <a:endParaRPr lang="en-US" sz="2000" dirty="0" smtClean="0"/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Al vacuum vessel window = 0.3cm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Al detector window = 0.3cm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below 2°-3° the comparison is 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 not reliable due to detector edge effects</a:t>
            </a:r>
          </a:p>
        </p:txBody>
      </p:sp>
      <p:sp>
        <p:nvSpPr>
          <p:cNvPr id="6" name="Slide Number Placeholder 4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D600934-552C-754A-88EB-6E064E9C4F53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7" name="Picture 6" descr="overlaidEffLin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99" r="6618"/>
          <a:stretch/>
        </p:blipFill>
        <p:spPr>
          <a:xfrm>
            <a:off x="-34611" y="958533"/>
            <a:ext cx="4681029" cy="3378826"/>
          </a:xfrm>
          <a:prstGeom prst="rect">
            <a:avLst/>
          </a:prstGeom>
        </p:spPr>
      </p:pic>
      <p:pic>
        <p:nvPicPr>
          <p:cNvPr id="8" name="Picture 7" descr="overlaidEffLinZoo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50" r="7467"/>
          <a:stretch/>
        </p:blipFill>
        <p:spPr>
          <a:xfrm>
            <a:off x="4518801" y="3049345"/>
            <a:ext cx="4569337" cy="3326684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>
            <a:off x="1189341" y="4493144"/>
            <a:ext cx="4309638" cy="1150239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40059" y="6246508"/>
            <a:ext cx="69357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Geant4 is validated for coherent neutron scattering!!</a:t>
            </a:r>
            <a:endParaRPr lang="en-US" sz="2400" b="1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847938">
            <a:off x="615570" y="4237257"/>
            <a:ext cx="1530911" cy="974042"/>
          </a:xfrm>
          <a:prstGeom prst="rect">
            <a:avLst/>
          </a:prstGeom>
        </p:spPr>
      </p:pic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31B0B-5BF6-8544-A170-506A354F411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7653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9"/>
          <p:cNvSpPr txBox="1">
            <a:spLocks/>
          </p:cNvSpPr>
          <p:nvPr/>
        </p:nvSpPr>
        <p:spPr>
          <a:xfrm>
            <a:off x="457200" y="106890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Impact of scattering on efficiency</a:t>
            </a:r>
            <a:endParaRPr lang="en-US" dirty="0"/>
          </a:p>
        </p:txBody>
      </p:sp>
      <p:sp>
        <p:nvSpPr>
          <p:cNvPr id="5" name="Slide Number Placeholder 1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D600934-552C-754A-88EB-6E064E9C4F53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19317" y="1488630"/>
            <a:ext cx="789190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 smtClean="0"/>
              <a:t>Geant4 realistic </a:t>
            </a:r>
            <a:r>
              <a:rPr lang="en-US" sz="2400" dirty="0" err="1" smtClean="0"/>
              <a:t>LoKI</a:t>
            </a:r>
            <a:r>
              <a:rPr lang="en-US" sz="2400" dirty="0" smtClean="0"/>
              <a:t> </a:t>
            </a:r>
            <a:r>
              <a:rPr lang="en-US" sz="2400" dirty="0" smtClean="0"/>
              <a:t>geometry with octagonal cross section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Al vacuum vessel window = 0.3cm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Al detector cathode window = 0.1cm</a:t>
            </a:r>
          </a:p>
          <a:p>
            <a:pPr marL="285750" indent="-285750">
              <a:buFont typeface="Arial"/>
              <a:buChar char="•"/>
            </a:pPr>
            <a:r>
              <a:rPr lang="en-US" sz="2400" b="1" dirty="0"/>
              <a:t>S</a:t>
            </a:r>
            <a:r>
              <a:rPr lang="en-US" sz="2400" b="1" dirty="0" smtClean="0"/>
              <a:t>cattering impact on efficiency has to be minimized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5655" y="3046439"/>
            <a:ext cx="4482919" cy="3293853"/>
            <a:chOff x="63819" y="3027049"/>
            <a:chExt cx="4482919" cy="3293853"/>
          </a:xfrm>
        </p:grpSpPr>
        <p:pic>
          <p:nvPicPr>
            <p:cNvPr id="8" name="Picture 7" descr="G4effNoScatteri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298" r="7380"/>
            <a:stretch/>
          </p:blipFill>
          <p:spPr>
            <a:xfrm>
              <a:off x="63819" y="3027049"/>
              <a:ext cx="4482919" cy="3293853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2485181" y="4796526"/>
              <a:ext cx="14029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no scattering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428338" y="3027049"/>
            <a:ext cx="4530526" cy="3312000"/>
            <a:chOff x="4321704" y="3027049"/>
            <a:chExt cx="4530526" cy="3312000"/>
          </a:xfrm>
        </p:grpSpPr>
        <p:pic>
          <p:nvPicPr>
            <p:cNvPr id="11" name="Picture 10" descr="G4effWithScattering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359" r="7953"/>
            <a:stretch/>
          </p:blipFill>
          <p:spPr>
            <a:xfrm>
              <a:off x="4321704" y="3027049"/>
              <a:ext cx="4530526" cy="3312000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6818870" y="4796526"/>
              <a:ext cx="15765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FF"/>
                  </a:solidFill>
                </a:rPr>
                <a:t>with scattering</a:t>
              </a:r>
              <a:endParaRPr lang="en-US" dirty="0">
                <a:solidFill>
                  <a:srgbClr val="FFFFFF"/>
                </a:solidFill>
              </a:endParaRPr>
            </a:p>
          </p:txBody>
        </p:sp>
      </p:grp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31B0B-5BF6-8544-A170-506A354F411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933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at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49" y="884979"/>
            <a:ext cx="4342133" cy="3174406"/>
          </a:xfrm>
          <a:prstGeom prst="rect">
            <a:avLst/>
          </a:prstGeom>
        </p:spPr>
      </p:pic>
      <p:pic>
        <p:nvPicPr>
          <p:cNvPr id="16" name="Picture 15" descr="R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370" y="4261143"/>
            <a:ext cx="2675453" cy="2352740"/>
          </a:xfrm>
          <a:prstGeom prst="rect">
            <a:avLst/>
          </a:prstGeom>
        </p:spPr>
      </p:pic>
      <p:pic>
        <p:nvPicPr>
          <p:cNvPr id="19" name="Picture 18" descr="HZB_SAN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415" y="4445403"/>
            <a:ext cx="2699032" cy="2043959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3238602" y="4385538"/>
            <a:ext cx="2762975" cy="2103824"/>
            <a:chOff x="22224207" y="24201418"/>
            <a:chExt cx="7086599" cy="5401488"/>
          </a:xfrm>
        </p:grpSpPr>
        <p:pic>
          <p:nvPicPr>
            <p:cNvPr id="22" name="Picture 21" descr="HZB_V17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24207" y="24287956"/>
              <a:ext cx="7086599" cy="5314950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22400678" y="24201418"/>
              <a:ext cx="613159" cy="25057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4400" dirty="0">
                <a:solidFill>
                  <a:schemeClr val="tx1"/>
                </a:solidFill>
                <a:latin typeface="Geneva"/>
                <a:cs typeface="Geneva"/>
              </a:endParaRPr>
            </a:p>
          </p:txBody>
        </p:sp>
      </p:grpSp>
      <p:sp>
        <p:nvSpPr>
          <p:cNvPr id="24" name="Title 23"/>
          <p:cNvSpPr>
            <a:spLocks noGrp="1"/>
          </p:cNvSpPr>
          <p:nvPr>
            <p:ph type="title"/>
          </p:nvPr>
        </p:nvSpPr>
        <p:spPr>
          <a:xfrm>
            <a:off x="457200" y="-24210"/>
            <a:ext cx="8229600" cy="1143000"/>
          </a:xfrm>
        </p:spPr>
        <p:txBody>
          <a:bodyPr/>
          <a:lstStyle/>
          <a:p>
            <a:r>
              <a:rPr lang="en-US" dirty="0" smtClean="0"/>
              <a:t>Neutron energy determination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3982656" y="1207856"/>
            <a:ext cx="5267600" cy="2862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Idea: deconvolution of neutron energy spectrum</a:t>
            </a:r>
          </a:p>
          <a:p>
            <a:r>
              <a:rPr lang="en-US" dirty="0"/>
              <a:t> </a:t>
            </a:r>
            <a:r>
              <a:rPr lang="en-US" dirty="0" smtClean="0"/>
              <a:t>     with statistical inference methods 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Method is applicable for all multi-layer detectors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Bonner sphere-like deconvolution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Exploit the depth of interaction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Absorption profile measurements from 3 facilities</a:t>
            </a:r>
          </a:p>
          <a:p>
            <a:r>
              <a:rPr lang="en-US" dirty="0"/>
              <a:t> </a:t>
            </a:r>
            <a:r>
              <a:rPr lang="en-US" dirty="0" smtClean="0"/>
              <a:t>    as first approach (monochromator &amp; chopper lines)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1 MSc and 1 PhD student working on the topic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First results are very encouraging!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31B0B-5BF6-8544-A170-506A354F411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7882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-78132"/>
            <a:ext cx="8229600" cy="11430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/>
              <a:t>Deliverables for Phase 1: </a:t>
            </a:r>
            <a:br>
              <a:rPr lang="en-US" sz="2800" dirty="0" smtClean="0"/>
            </a:br>
            <a:r>
              <a:rPr lang="en-US" sz="2800" dirty="0" smtClean="0"/>
              <a:t>documents to be prepared by November 2014	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5915164" y="2413498"/>
            <a:ext cx="3300904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Monthly discussions &amp; </a:t>
            </a:r>
          </a:p>
          <a:p>
            <a:r>
              <a:rPr lang="en-US" dirty="0" smtClean="0"/>
              <a:t>quarterly document revisions</a:t>
            </a:r>
            <a:endParaRPr lang="en-US" dirty="0"/>
          </a:p>
          <a:p>
            <a:r>
              <a:rPr lang="en-US" dirty="0" smtClean="0"/>
              <a:t>with: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instrument scientist (Andrew)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instrument engineer (Stewart)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detector scientist (Kelly)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205086" y="1019941"/>
            <a:ext cx="5775082" cy="5366412"/>
            <a:chOff x="1465384" y="849924"/>
            <a:chExt cx="5480538" cy="5099538"/>
          </a:xfrm>
        </p:grpSpPr>
        <p:pic>
          <p:nvPicPr>
            <p:cNvPr id="7" name="Picture 6" descr="Screen Shot 2014-01-24 at 9.30.34 AM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5384" y="849924"/>
              <a:ext cx="5480538" cy="5099538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1582615" y="3556000"/>
              <a:ext cx="1387231" cy="47869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tx1"/>
                  </a:solidFill>
                </a:ln>
                <a:noFill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987434" y="3575544"/>
              <a:ext cx="23523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communication folders</a:t>
              </a:r>
              <a:endParaRPr lang="en-US" dirty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588480" y="4079622"/>
              <a:ext cx="1387231" cy="20907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tx1"/>
                  </a:solidFill>
                </a:ln>
                <a:noFill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006972" y="3976082"/>
              <a:ext cx="39036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forgotten in the official list, added by us</a:t>
              </a:r>
              <a:endParaRPr lang="en-US" dirty="0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3679766" y="1778949"/>
            <a:ext cx="2162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mercurial screenshot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31B0B-5BF6-8544-A170-506A354F411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6592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-76840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/>
              <a:t>Snapshot of the </a:t>
            </a:r>
            <a:r>
              <a:rPr lang="en-US" sz="3200" dirty="0" err="1" smtClean="0"/>
              <a:t>LoKI</a:t>
            </a:r>
            <a:r>
              <a:rPr lang="en-US" sz="3200" dirty="0" smtClean="0"/>
              <a:t> detector schedule</a:t>
            </a:r>
            <a:endParaRPr lang="en-US" sz="3200" dirty="0"/>
          </a:p>
        </p:txBody>
      </p:sp>
      <p:pic>
        <p:nvPicPr>
          <p:cNvPr id="5" name="Picture 4" descr="Screen Shot 2014-01-24 at 9.50.3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38" y="585553"/>
            <a:ext cx="6751582" cy="599735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810006" y="1380125"/>
            <a:ext cx="2270247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 dirty="0" smtClean="0"/>
              <a:t>Not redone yet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/>
              <a:t>C</a:t>
            </a:r>
            <a:r>
              <a:rPr lang="en-US" sz="1600" dirty="0" smtClean="0"/>
              <a:t>overs first year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/>
              <a:t>A</a:t>
            </a:r>
            <a:r>
              <a:rPr lang="en-US" sz="1600" dirty="0" smtClean="0"/>
              <a:t>ssumes all people are already hired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Generic </a:t>
            </a:r>
            <a:r>
              <a:rPr lang="en-US" sz="1600" dirty="0"/>
              <a:t>approach </a:t>
            </a:r>
            <a:r>
              <a:rPr lang="en-US" sz="1600" dirty="0" smtClean="0"/>
              <a:t>for beam </a:t>
            </a:r>
            <a:r>
              <a:rPr lang="en-US" sz="1600" dirty="0"/>
              <a:t>monitors: </a:t>
            </a:r>
            <a:r>
              <a:rPr lang="en-US" sz="1600" dirty="0" smtClean="0"/>
              <a:t>will be done commonly for all instruments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31B0B-5BF6-8544-A170-506A354F411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5436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Extensive </a:t>
            </a:r>
            <a:r>
              <a:rPr lang="en-US" sz="2400" baseline="30000" dirty="0" smtClean="0"/>
              <a:t>10</a:t>
            </a:r>
            <a:r>
              <a:rPr lang="en-US" sz="2400" dirty="0" smtClean="0"/>
              <a:t>B technology development at ESS/ILL/FRM-II</a:t>
            </a:r>
          </a:p>
          <a:p>
            <a:r>
              <a:rPr lang="en-US" sz="2400" dirty="0" smtClean="0"/>
              <a:t>Several geometries are considered </a:t>
            </a:r>
          </a:p>
          <a:p>
            <a:r>
              <a:rPr lang="en-US" sz="2400" dirty="0" smtClean="0"/>
              <a:t>Other technologies monitored and supported</a:t>
            </a:r>
          </a:p>
          <a:p>
            <a:r>
              <a:rPr lang="en-US" sz="2400" dirty="0"/>
              <a:t>Final decisions on </a:t>
            </a:r>
            <a:r>
              <a:rPr lang="en-US" sz="2400" dirty="0" err="1" smtClean="0"/>
              <a:t>LoKI</a:t>
            </a:r>
            <a:r>
              <a:rPr lang="en-US" sz="2400" dirty="0" smtClean="0"/>
              <a:t> detectors </a:t>
            </a:r>
            <a:r>
              <a:rPr lang="en-US" sz="2400" dirty="0"/>
              <a:t>in 2016</a:t>
            </a:r>
          </a:p>
          <a:p>
            <a:r>
              <a:rPr lang="en-US" sz="2400" dirty="0" smtClean="0"/>
              <a:t>Advanced simulation tools in place for detector optimization</a:t>
            </a:r>
          </a:p>
          <a:p>
            <a:r>
              <a:rPr lang="en-US" sz="2400" dirty="0" smtClean="0"/>
              <a:t>The outlook is positive </a:t>
            </a:r>
            <a:r>
              <a:rPr lang="en-US" sz="2400" dirty="0" smtClean="0">
                <a:sym typeface="Wingdings"/>
              </a:rPr>
              <a:t></a:t>
            </a:r>
            <a:endParaRPr lang="en-US" sz="2400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31B0B-5BF6-8544-A170-506A354F411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3135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Topics to be addressed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Detector options for </a:t>
            </a:r>
            <a:r>
              <a:rPr lang="en-US" dirty="0" err="1" smtClean="0"/>
              <a:t>LoKI</a:t>
            </a:r>
            <a:endParaRPr lang="en-US" dirty="0" smtClean="0"/>
          </a:p>
          <a:p>
            <a:r>
              <a:rPr lang="en-US" dirty="0" smtClean="0"/>
              <a:t>Related detector group R&amp;D activities </a:t>
            </a:r>
            <a:endParaRPr lang="en-US" dirty="0"/>
          </a:p>
          <a:p>
            <a:r>
              <a:rPr lang="en-US" dirty="0" smtClean="0"/>
              <a:t>Highlights of results</a:t>
            </a:r>
          </a:p>
          <a:p>
            <a:r>
              <a:rPr lang="en-US" dirty="0" smtClean="0"/>
              <a:t>Instrument phase 1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31B0B-5BF6-8544-A170-506A354F411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4932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13474"/>
            <a:ext cx="8229600" cy="1143000"/>
          </a:xfrm>
        </p:spPr>
        <p:txBody>
          <a:bodyPr/>
          <a:lstStyle/>
          <a:p>
            <a:r>
              <a:rPr lang="en-US" dirty="0" smtClean="0"/>
              <a:t>Making decisions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258" y="3261175"/>
            <a:ext cx="6235700" cy="34417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7475" y="1905116"/>
            <a:ext cx="2298700" cy="37211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709635" y="5913294"/>
            <a:ext cx="24602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NASA TRL (</a:t>
            </a:r>
            <a:r>
              <a:rPr lang="en-US" sz="1400" dirty="0" err="1" smtClean="0"/>
              <a:t>wikipedia</a:t>
            </a:r>
            <a:r>
              <a:rPr lang="en-US" sz="1400" dirty="0" smtClean="0"/>
              <a:t>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18150" y="1062537"/>
            <a:ext cx="4610607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What should we take into account?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Requirements matching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Cost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Technology availability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Technology readiness level (TRL)</a:t>
            </a:r>
          </a:p>
          <a:p>
            <a:endParaRPr lang="en-US" sz="2400" dirty="0"/>
          </a:p>
        </p:txBody>
      </p:sp>
      <p:cxnSp>
        <p:nvCxnSpPr>
          <p:cNvPr id="14" name="Curved Connector 13"/>
          <p:cNvCxnSpPr/>
          <p:nvPr/>
        </p:nvCxnSpPr>
        <p:spPr>
          <a:xfrm rot="5400000" flipH="1" flipV="1">
            <a:off x="7633030" y="5499185"/>
            <a:ext cx="522784" cy="254061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31B0B-5BF6-8544-A170-506A354F411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6602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42747"/>
            <a:ext cx="8229600" cy="1143000"/>
          </a:xfrm>
        </p:spPr>
        <p:txBody>
          <a:bodyPr/>
          <a:lstStyle/>
          <a:p>
            <a:r>
              <a:rPr lang="en-US" dirty="0" err="1" smtClean="0"/>
              <a:t>LoKI</a:t>
            </a:r>
            <a:r>
              <a:rPr lang="en-US" dirty="0" smtClean="0"/>
              <a:t> options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225" y="867603"/>
            <a:ext cx="4254500" cy="1371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1725" y="867603"/>
            <a:ext cx="4302950" cy="1680111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31B0B-5BF6-8544-A170-506A354F4117}" type="slidenum">
              <a:rPr lang="en-US" smtClean="0"/>
              <a:t>4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74990" y="2323648"/>
            <a:ext cx="2018501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400" dirty="0" smtClean="0"/>
              <a:t>Zero angle detector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/>
              <a:t>Low angle</a:t>
            </a:r>
          </a:p>
          <a:p>
            <a:pPr marL="742950" lvl="1" indent="-285750">
              <a:buFont typeface="Arial"/>
              <a:buChar char="•"/>
            </a:pPr>
            <a:r>
              <a:rPr lang="en-US" sz="1400" dirty="0" smtClean="0"/>
              <a:t>Anger cameras</a:t>
            </a:r>
          </a:p>
          <a:p>
            <a:pPr marL="742950" lvl="1" indent="-285750">
              <a:buFont typeface="Arial"/>
              <a:buChar char="•"/>
            </a:pPr>
            <a:r>
              <a:rPr lang="en-US" sz="1400" dirty="0" err="1" smtClean="0"/>
              <a:t>MultiBlade</a:t>
            </a:r>
            <a:endParaRPr lang="en-US" sz="1400" dirty="0"/>
          </a:p>
          <a:p>
            <a:pPr marL="742950" lvl="1" indent="-285750">
              <a:buFont typeface="Arial"/>
              <a:buChar char="•"/>
            </a:pPr>
            <a:r>
              <a:rPr lang="en-US" sz="1400" dirty="0" err="1" smtClean="0"/>
              <a:t>MultiGrid</a:t>
            </a:r>
            <a:endParaRPr lang="en-US" sz="1400" dirty="0" smtClean="0"/>
          </a:p>
          <a:p>
            <a:pPr marL="742950" lvl="1" indent="-285750">
              <a:buFont typeface="Arial"/>
              <a:buChar char="•"/>
            </a:pPr>
            <a:r>
              <a:rPr lang="en-US" sz="1400" dirty="0" err="1" smtClean="0"/>
              <a:t>bGEM</a:t>
            </a:r>
            <a:endParaRPr lang="en-US" sz="1400" dirty="0" smtClean="0"/>
          </a:p>
          <a:p>
            <a:pPr marL="285750" indent="-285750">
              <a:buFont typeface="Arial"/>
              <a:buChar char="•"/>
            </a:pPr>
            <a:r>
              <a:rPr lang="en-US" sz="1400" dirty="0" smtClean="0"/>
              <a:t>High angle</a:t>
            </a:r>
          </a:p>
          <a:p>
            <a:pPr marL="742950" lvl="1" indent="-285750">
              <a:buFont typeface="Arial"/>
              <a:buChar char="•"/>
            </a:pPr>
            <a:r>
              <a:rPr lang="en-US" sz="1400" baseline="30000" dirty="0" smtClean="0"/>
              <a:t>10</a:t>
            </a:r>
            <a:r>
              <a:rPr lang="en-US" sz="1400" dirty="0" smtClean="0"/>
              <a:t>B tube</a:t>
            </a:r>
          </a:p>
          <a:p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6460981" y="2711223"/>
            <a:ext cx="2146742" cy="28931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400" dirty="0" smtClean="0"/>
              <a:t>Zero angle detector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/>
              <a:t>Low angle</a:t>
            </a:r>
          </a:p>
          <a:p>
            <a:pPr marL="742950" lvl="1" indent="-285750">
              <a:buFont typeface="Arial"/>
              <a:buChar char="•"/>
            </a:pPr>
            <a:r>
              <a:rPr lang="en-US" sz="1400" dirty="0" smtClean="0"/>
              <a:t>Anger cameras</a:t>
            </a:r>
          </a:p>
          <a:p>
            <a:pPr marL="742950" lvl="1" indent="-285750">
              <a:buFont typeface="Arial"/>
              <a:buChar char="•"/>
            </a:pPr>
            <a:r>
              <a:rPr lang="en-US" sz="1400" dirty="0" err="1" smtClean="0"/>
              <a:t>bGEM</a:t>
            </a:r>
            <a:endParaRPr lang="en-US" sz="1400" dirty="0" smtClean="0"/>
          </a:p>
          <a:p>
            <a:pPr marL="742950" lvl="1" indent="-285750">
              <a:buFont typeface="Arial"/>
              <a:buChar char="•"/>
            </a:pPr>
            <a:r>
              <a:rPr lang="en-US" sz="1400" dirty="0" err="1" smtClean="0"/>
              <a:t>MultiBlade</a:t>
            </a:r>
            <a:endParaRPr lang="en-US" sz="1400" dirty="0" smtClean="0"/>
          </a:p>
          <a:p>
            <a:pPr marL="285750" indent="-285750">
              <a:buFont typeface="Arial"/>
              <a:buChar char="•"/>
            </a:pPr>
            <a:r>
              <a:rPr lang="en-US" sz="1400" dirty="0" smtClean="0"/>
              <a:t>Mid-angle</a:t>
            </a:r>
          </a:p>
          <a:p>
            <a:pPr marL="742950" lvl="1" indent="-285750">
              <a:buFont typeface="Arial"/>
              <a:buChar char="•"/>
            </a:pPr>
            <a:r>
              <a:rPr lang="en-US" sz="1400" dirty="0" smtClean="0"/>
              <a:t>Anger cameras</a:t>
            </a:r>
          </a:p>
          <a:p>
            <a:pPr marL="742950" lvl="1" indent="-285750">
              <a:buFont typeface="Arial"/>
              <a:buChar char="•"/>
            </a:pPr>
            <a:r>
              <a:rPr lang="en-US" sz="1400" dirty="0" err="1" smtClean="0"/>
              <a:t>bGEM</a:t>
            </a:r>
            <a:endParaRPr lang="en-US" sz="1400" dirty="0" smtClean="0"/>
          </a:p>
          <a:p>
            <a:pPr marL="742950" lvl="1" indent="-285750">
              <a:buFont typeface="Arial"/>
              <a:buChar char="•"/>
            </a:pPr>
            <a:r>
              <a:rPr lang="en-US" sz="1400" dirty="0" err="1" smtClean="0"/>
              <a:t>MultiBlade</a:t>
            </a:r>
            <a:endParaRPr lang="en-US" sz="1400" dirty="0" smtClean="0"/>
          </a:p>
          <a:p>
            <a:pPr marL="285750" indent="-285750">
              <a:buFont typeface="Arial"/>
              <a:buChar char="•"/>
            </a:pPr>
            <a:r>
              <a:rPr lang="en-US" sz="1400" dirty="0" smtClean="0"/>
              <a:t>High-angle</a:t>
            </a:r>
          </a:p>
          <a:p>
            <a:pPr marL="742950" lvl="1" indent="-285750">
              <a:buFont typeface="Arial"/>
              <a:buChar char="•"/>
            </a:pPr>
            <a:r>
              <a:rPr lang="en-US" sz="1400" dirty="0" smtClean="0"/>
              <a:t>Macrostructures</a:t>
            </a:r>
          </a:p>
          <a:p>
            <a:pPr marL="742950" lvl="1" indent="-285750">
              <a:buFont typeface="Arial"/>
              <a:buChar char="•"/>
            </a:pPr>
            <a:r>
              <a:rPr lang="en-US" sz="1400" dirty="0" err="1" smtClean="0"/>
              <a:t>MultiGrid</a:t>
            </a:r>
            <a:endParaRPr lang="en-US" sz="1400" dirty="0" smtClean="0"/>
          </a:p>
          <a:p>
            <a:endParaRPr lang="en-US" sz="14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1566" y="2817218"/>
            <a:ext cx="2311400" cy="3733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1334" y="2806079"/>
            <a:ext cx="2082800" cy="5588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06733" y="3782251"/>
            <a:ext cx="1943100" cy="8382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95533" y="4510109"/>
            <a:ext cx="2654300" cy="5588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19867" y="5003786"/>
            <a:ext cx="1397000" cy="558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1120" y="6293548"/>
            <a:ext cx="51785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Rate &amp; </a:t>
            </a:r>
            <a:r>
              <a:rPr lang="en-US" sz="1600" dirty="0"/>
              <a:t>resolution </a:t>
            </a:r>
            <a:r>
              <a:rPr lang="en-US" sz="1600" dirty="0" smtClean="0"/>
              <a:t>limitations </a:t>
            </a:r>
            <a:r>
              <a:rPr lang="en-US" sz="1600" dirty="0"/>
              <a:t>make </a:t>
            </a:r>
            <a:r>
              <a:rPr lang="en-US" sz="1600" baseline="30000" dirty="0" smtClean="0"/>
              <a:t>3</a:t>
            </a:r>
            <a:r>
              <a:rPr lang="en-US" sz="1600" dirty="0" smtClean="0"/>
              <a:t>He </a:t>
            </a:r>
            <a:r>
              <a:rPr lang="en-US" sz="1600" dirty="0"/>
              <a:t>an unrealistic </a:t>
            </a:r>
            <a:r>
              <a:rPr lang="en-US" sz="1600" dirty="0" smtClean="0"/>
              <a:t>option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3654693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11038"/>
            <a:ext cx="8229600" cy="1143000"/>
          </a:xfrm>
        </p:spPr>
        <p:txBody>
          <a:bodyPr/>
          <a:lstStyle/>
          <a:p>
            <a:r>
              <a:rPr lang="en-US" dirty="0" smtClean="0"/>
              <a:t>The ESS Detector Group</a:t>
            </a:r>
            <a:endParaRPr lang="en-US" dirty="0"/>
          </a:p>
        </p:txBody>
      </p:sp>
      <p:pic>
        <p:nvPicPr>
          <p:cNvPr id="5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9238" y="5116692"/>
            <a:ext cx="1841500" cy="1312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424" y="5434545"/>
            <a:ext cx="1827213" cy="127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7846" y="5083354"/>
            <a:ext cx="1833562" cy="127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8488" y="5102404"/>
            <a:ext cx="927100" cy="126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Text Box 11"/>
          <p:cNvSpPr txBox="1">
            <a:spLocks noChangeArrowheads="1"/>
          </p:cNvSpPr>
          <p:nvPr/>
        </p:nvSpPr>
        <p:spPr bwMode="auto">
          <a:xfrm>
            <a:off x="8985251" y="5961242"/>
            <a:ext cx="242887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pPr algn="r"/>
            <a:fld id="{53EA128E-80BD-AD41-81E5-683F2EB52D7C}" type="slidenum">
              <a:rPr lang="en-US">
                <a:solidFill>
                  <a:srgbClr val="0094CA"/>
                </a:solidFill>
                <a:latin typeface="Calibri" charset="0"/>
                <a:cs typeface="Calibri" charset="0"/>
                <a:sym typeface="Calibri" charset="0"/>
              </a:rPr>
              <a:pPr algn="r"/>
              <a:t>5</a:t>
            </a:fld>
            <a:endParaRPr lang="en-US">
              <a:solidFill>
                <a:srgbClr val="0094CA"/>
              </a:solidFill>
              <a:latin typeface="Calibri" charset="0"/>
              <a:cs typeface="Calibri" charset="0"/>
              <a:sym typeface="Calibri" charset="0"/>
            </a:endParaRPr>
          </a:p>
        </p:txBody>
      </p:sp>
      <p:sp>
        <p:nvSpPr>
          <p:cNvPr id="55" name="Rectangle 13"/>
          <p:cNvSpPr>
            <a:spLocks/>
          </p:cNvSpPr>
          <p:nvPr/>
        </p:nvSpPr>
        <p:spPr bwMode="auto">
          <a:xfrm>
            <a:off x="1817688" y="2750721"/>
            <a:ext cx="44450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40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ESS</a:t>
            </a:r>
          </a:p>
        </p:txBody>
      </p:sp>
      <p:sp>
        <p:nvSpPr>
          <p:cNvPr id="56" name="Rectangle 14"/>
          <p:cNvSpPr>
            <a:spLocks/>
          </p:cNvSpPr>
          <p:nvPr/>
        </p:nvSpPr>
        <p:spPr bwMode="auto">
          <a:xfrm>
            <a:off x="-49212" y="1620421"/>
            <a:ext cx="334963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40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ILL</a:t>
            </a:r>
          </a:p>
        </p:txBody>
      </p:sp>
      <p:sp>
        <p:nvSpPr>
          <p:cNvPr id="57" name="Rectangle 15"/>
          <p:cNvSpPr>
            <a:spLocks/>
          </p:cNvSpPr>
          <p:nvPr/>
        </p:nvSpPr>
        <p:spPr bwMode="auto">
          <a:xfrm>
            <a:off x="81258" y="5366921"/>
            <a:ext cx="365125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400" dirty="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IFE</a:t>
            </a:r>
          </a:p>
        </p:txBody>
      </p:sp>
      <p:sp>
        <p:nvSpPr>
          <p:cNvPr id="58" name="Rectangle 16"/>
          <p:cNvSpPr>
            <a:spLocks/>
          </p:cNvSpPr>
          <p:nvPr/>
        </p:nvSpPr>
        <p:spPr bwMode="auto">
          <a:xfrm>
            <a:off x="7456488" y="727254"/>
            <a:ext cx="849313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40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Linkoping</a:t>
            </a:r>
          </a:p>
        </p:txBody>
      </p:sp>
      <p:sp>
        <p:nvSpPr>
          <p:cNvPr id="59" name="Rectangle 17"/>
          <p:cNvSpPr>
            <a:spLocks/>
          </p:cNvSpPr>
          <p:nvPr/>
        </p:nvSpPr>
        <p:spPr bwMode="auto">
          <a:xfrm>
            <a:off x="5310188" y="6124754"/>
            <a:ext cx="592138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40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CERN</a:t>
            </a:r>
          </a:p>
        </p:txBody>
      </p:sp>
      <p:sp>
        <p:nvSpPr>
          <p:cNvPr id="60" name="Rectangle 18"/>
          <p:cNvSpPr>
            <a:spLocks/>
          </p:cNvSpPr>
          <p:nvPr/>
        </p:nvSpPr>
        <p:spPr bwMode="auto">
          <a:xfrm>
            <a:off x="7205842" y="6124754"/>
            <a:ext cx="1804988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400" dirty="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Lund U, LTH, </a:t>
            </a:r>
            <a:r>
              <a:rPr lang="en-US" sz="1400" dirty="0" err="1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MAXlab</a:t>
            </a:r>
            <a:endParaRPr lang="en-US" sz="1400" dirty="0">
              <a:solidFill>
                <a:srgbClr val="FFFFFF"/>
              </a:solidFill>
              <a:latin typeface="Arial" charset="0"/>
              <a:ea typeface="ＭＳ Ｐゴシック" charset="0"/>
              <a:cs typeface="Arial" charset="0"/>
              <a:sym typeface="Arial" charset="0"/>
            </a:endParaRPr>
          </a:p>
        </p:txBody>
      </p:sp>
      <p:pic>
        <p:nvPicPr>
          <p:cNvPr id="61" name="Picture 1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374" y="2529633"/>
            <a:ext cx="66357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62" name="Picture 2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3399" y="2529633"/>
            <a:ext cx="700087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" name="Rectangle 21"/>
          <p:cNvSpPr>
            <a:spLocks/>
          </p:cNvSpPr>
          <p:nvPr/>
        </p:nvSpPr>
        <p:spPr bwMode="auto">
          <a:xfrm>
            <a:off x="7781936" y="3505945"/>
            <a:ext cx="112884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Tahoma" charset="0"/>
                <a:ea typeface="ＭＳ Ｐゴシック" charset="0"/>
                <a:cs typeface="Tahoma" charset="0"/>
                <a:sym typeface="Tahoma" charset="0"/>
              </a:rPr>
              <a:t>Carina </a:t>
            </a:r>
            <a:r>
              <a:rPr lang="en-US" sz="1200" dirty="0" err="1">
                <a:solidFill>
                  <a:srgbClr val="000000"/>
                </a:solidFill>
                <a:latin typeface="Tahoma" charset="0"/>
                <a:ea typeface="ＭＳ Ｐゴシック" charset="0"/>
                <a:cs typeface="Tahoma" charset="0"/>
                <a:sym typeface="Tahoma" charset="0"/>
              </a:rPr>
              <a:t>Höglund</a:t>
            </a:r>
            <a:endParaRPr lang="en-US" sz="1200" dirty="0">
              <a:solidFill>
                <a:srgbClr val="000000"/>
              </a:solidFill>
              <a:latin typeface="Tahoma" charset="0"/>
              <a:ea typeface="ＭＳ Ｐゴシック" charset="0"/>
              <a:cs typeface="Tahoma" charset="0"/>
              <a:sym typeface="Tahoma" charset="0"/>
            </a:endParaRPr>
          </a:p>
          <a:p>
            <a:r>
              <a:rPr lang="en-US" sz="1200" dirty="0" err="1">
                <a:solidFill>
                  <a:srgbClr val="000000"/>
                </a:solidFill>
                <a:latin typeface="Tahoma" charset="0"/>
                <a:ea typeface="ＭＳ Ｐゴシック" charset="0"/>
                <a:cs typeface="Tahoma" charset="0"/>
                <a:sym typeface="Tahoma" charset="0"/>
              </a:rPr>
              <a:t>Mewlude</a:t>
            </a:r>
            <a:r>
              <a:rPr lang="en-US" sz="1200" dirty="0">
                <a:solidFill>
                  <a:srgbClr val="000000"/>
                </a:solidFill>
                <a:latin typeface="Tahoma" charset="0"/>
                <a:ea typeface="ＭＳ Ｐゴシック" charset="0"/>
                <a:cs typeface="Tahoma" charset="0"/>
                <a:sym typeface="Tahoma" charset="0"/>
              </a:rPr>
              <a:t> Imam*</a:t>
            </a:r>
          </a:p>
        </p:txBody>
      </p:sp>
      <p:pic>
        <p:nvPicPr>
          <p:cNvPr id="64" name="Picture 2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82" y="2852321"/>
            <a:ext cx="811213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65" name="Rectangle 24"/>
          <p:cNvSpPr>
            <a:spLocks/>
          </p:cNvSpPr>
          <p:nvPr/>
        </p:nvSpPr>
        <p:spPr bwMode="auto">
          <a:xfrm>
            <a:off x="1008611" y="2929544"/>
            <a:ext cx="8128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r>
              <a:rPr lang="en-US" sz="1200" dirty="0">
                <a:solidFill>
                  <a:srgbClr val="000000"/>
                </a:solidFill>
                <a:latin typeface="Tahoma" charset="0"/>
                <a:ea typeface="ＭＳ Ｐゴシック" charset="0"/>
                <a:cs typeface="Tahoma" charset="0"/>
                <a:sym typeface="Tahoma" charset="0"/>
              </a:rPr>
              <a:t>Anton </a:t>
            </a:r>
            <a:r>
              <a:rPr lang="en-US" sz="1200" dirty="0" err="1">
                <a:solidFill>
                  <a:srgbClr val="000000"/>
                </a:solidFill>
                <a:latin typeface="Tahoma" charset="0"/>
                <a:ea typeface="ＭＳ Ｐゴシック" charset="0"/>
                <a:cs typeface="Tahoma" charset="0"/>
                <a:sym typeface="Tahoma" charset="0"/>
              </a:rPr>
              <a:t>Khaplanov</a:t>
            </a:r>
            <a:endParaRPr lang="en-US" sz="1200" dirty="0">
              <a:solidFill>
                <a:srgbClr val="000000"/>
              </a:solidFill>
              <a:latin typeface="Tahoma" charset="0"/>
              <a:ea typeface="ＭＳ Ｐゴシック" charset="0"/>
              <a:cs typeface="Tahoma" charset="0"/>
              <a:sym typeface="Tahoma" charset="0"/>
            </a:endParaRPr>
          </a:p>
        </p:txBody>
      </p:sp>
      <p:pic>
        <p:nvPicPr>
          <p:cNvPr id="66" name="Picture 2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013" y="4667783"/>
            <a:ext cx="1154113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67" name="Picture 2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676" y="4577295"/>
            <a:ext cx="660400" cy="91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68" name="Rectangle 27"/>
          <p:cNvSpPr>
            <a:spLocks/>
          </p:cNvSpPr>
          <p:nvPr/>
        </p:nvSpPr>
        <p:spPr bwMode="auto">
          <a:xfrm>
            <a:off x="194213" y="3982250"/>
            <a:ext cx="1335088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200" dirty="0">
                <a:solidFill>
                  <a:schemeClr val="tx1"/>
                </a:solidFill>
                <a:latin typeface="Tahoma" charset="0"/>
                <a:ea typeface="ＭＳ Ｐゴシック" charset="0"/>
                <a:cs typeface="Tahoma" charset="0"/>
                <a:sym typeface="Tahoma" charset="0"/>
              </a:rPr>
              <a:t>Isabel Llamas</a:t>
            </a:r>
          </a:p>
          <a:p>
            <a:r>
              <a:rPr lang="en-US" sz="1200" dirty="0">
                <a:solidFill>
                  <a:schemeClr val="tx1"/>
                </a:solidFill>
                <a:latin typeface="Tahoma" charset="0"/>
                <a:ea typeface="ＭＳ Ｐゴシック" charset="0"/>
                <a:cs typeface="Tahoma" charset="0"/>
                <a:sym typeface="Tahoma" charset="0"/>
              </a:rPr>
              <a:t>Xiao Xiao </a:t>
            </a:r>
            <a:r>
              <a:rPr lang="en-US" sz="1200" dirty="0" err="1">
                <a:solidFill>
                  <a:schemeClr val="tx1"/>
                </a:solidFill>
                <a:latin typeface="Tahoma" charset="0"/>
                <a:ea typeface="ＭＳ Ｐゴシック" charset="0"/>
                <a:cs typeface="Tahoma" charset="0"/>
                <a:sym typeface="Tahoma" charset="0"/>
              </a:rPr>
              <a:t>Cai</a:t>
            </a:r>
            <a:endParaRPr lang="en-US" sz="1200" dirty="0">
              <a:solidFill>
                <a:schemeClr val="tx1"/>
              </a:solidFill>
              <a:latin typeface="Tahoma" charset="0"/>
              <a:ea typeface="ＭＳ Ｐゴシック" charset="0"/>
              <a:cs typeface="Tahoma" charset="0"/>
              <a:sym typeface="Tahoma" charset="0"/>
            </a:endParaRPr>
          </a:p>
          <a:p>
            <a:r>
              <a:rPr lang="en-US" sz="1200" dirty="0">
                <a:solidFill>
                  <a:schemeClr val="tx1"/>
                </a:solidFill>
                <a:latin typeface="Tahoma" charset="0"/>
                <a:ea typeface="ＭＳ Ｐゴシック" charset="0"/>
                <a:cs typeface="Tahoma" charset="0"/>
                <a:sym typeface="Tahoma" charset="0"/>
              </a:rPr>
              <a:t>Thomas </a:t>
            </a:r>
            <a:r>
              <a:rPr lang="en-US" sz="1200" dirty="0" err="1">
                <a:solidFill>
                  <a:schemeClr val="tx1"/>
                </a:solidFill>
                <a:latin typeface="Tahoma" charset="0"/>
                <a:ea typeface="ＭＳ Ｐゴシック" charset="0"/>
                <a:cs typeface="Tahoma" charset="0"/>
                <a:sym typeface="Tahoma" charset="0"/>
              </a:rPr>
              <a:t>Haraldsen</a:t>
            </a:r>
            <a:endParaRPr lang="en-US" sz="1200" dirty="0">
              <a:solidFill>
                <a:schemeClr val="tx1"/>
              </a:solidFill>
              <a:latin typeface="Tahoma" charset="0"/>
              <a:ea typeface="ＭＳ Ｐゴシック" charset="0"/>
              <a:cs typeface="Tahoma" charset="0"/>
              <a:sym typeface="Tahoma" charset="0"/>
            </a:endParaRPr>
          </a:p>
        </p:txBody>
      </p:sp>
      <p:pic>
        <p:nvPicPr>
          <p:cNvPr id="69" name="Picture 28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1958" y="4226104"/>
            <a:ext cx="68421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0" name="Picture 29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5058" y="4232454"/>
            <a:ext cx="60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" name="Rectangle 30"/>
          <p:cNvSpPr>
            <a:spLocks/>
          </p:cNvSpPr>
          <p:nvPr/>
        </p:nvSpPr>
        <p:spPr bwMode="auto">
          <a:xfrm>
            <a:off x="6357892" y="4217402"/>
            <a:ext cx="1373187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200" dirty="0">
                <a:solidFill>
                  <a:schemeClr val="tx1"/>
                </a:solidFill>
                <a:latin typeface="Tahoma" charset="0"/>
                <a:ea typeface="ＭＳ Ｐゴシック" charset="0"/>
                <a:cs typeface="Tahoma" charset="0"/>
                <a:sym typeface="Tahoma" charset="0"/>
              </a:rPr>
              <a:t>Kevin </a:t>
            </a:r>
            <a:r>
              <a:rPr lang="en-US" sz="1200" dirty="0" err="1">
                <a:solidFill>
                  <a:schemeClr val="tx1"/>
                </a:solidFill>
                <a:latin typeface="Tahoma" charset="0"/>
                <a:ea typeface="ＭＳ Ｐゴシック" charset="0"/>
                <a:cs typeface="Tahoma" charset="0"/>
                <a:sym typeface="Tahoma" charset="0"/>
              </a:rPr>
              <a:t>Fissum</a:t>
            </a:r>
            <a:endParaRPr lang="en-US" sz="1200" dirty="0">
              <a:solidFill>
                <a:schemeClr val="tx1"/>
              </a:solidFill>
              <a:latin typeface="Tahoma" charset="0"/>
              <a:ea typeface="ＭＳ Ｐゴシック" charset="0"/>
              <a:cs typeface="Tahoma" charset="0"/>
              <a:sym typeface="Tahoma" charset="0"/>
            </a:endParaRPr>
          </a:p>
          <a:p>
            <a:r>
              <a:rPr lang="en-US" sz="1200" dirty="0" err="1">
                <a:solidFill>
                  <a:schemeClr val="tx1"/>
                </a:solidFill>
                <a:latin typeface="Tahoma" charset="0"/>
                <a:ea typeface="ＭＳ Ｐゴシック" charset="0"/>
                <a:cs typeface="Tahoma" charset="0"/>
                <a:sym typeface="Tahoma" charset="0"/>
              </a:rPr>
              <a:t>Björn</a:t>
            </a:r>
            <a:r>
              <a:rPr lang="en-US" sz="1200" dirty="0">
                <a:solidFill>
                  <a:schemeClr val="tx1"/>
                </a:solidFill>
                <a:latin typeface="Tahoma" charset="0"/>
                <a:ea typeface="ＭＳ Ｐゴシック" charset="0"/>
                <a:cs typeface="Tahoma" charset="0"/>
                <a:sym typeface="Tahoma" charset="0"/>
              </a:rPr>
              <a:t> Nilsson</a:t>
            </a:r>
          </a:p>
          <a:p>
            <a:r>
              <a:rPr lang="en-US" sz="1200" dirty="0">
                <a:solidFill>
                  <a:schemeClr val="tx1"/>
                </a:solidFill>
                <a:latin typeface="Tahoma" charset="0"/>
                <a:ea typeface="ＭＳ Ｐゴシック" charset="0"/>
                <a:cs typeface="Tahoma" charset="0"/>
                <a:sym typeface="Tahoma" charset="0"/>
              </a:rPr>
              <a:t>Julius </a:t>
            </a:r>
            <a:r>
              <a:rPr lang="en-US" sz="1200" dirty="0" err="1">
                <a:solidFill>
                  <a:schemeClr val="tx1"/>
                </a:solidFill>
                <a:latin typeface="Tahoma" charset="0"/>
                <a:ea typeface="ＭＳ Ｐゴシック" charset="0"/>
                <a:cs typeface="Tahoma" charset="0"/>
                <a:sym typeface="Tahoma" charset="0"/>
              </a:rPr>
              <a:t>Scherzinger</a:t>
            </a:r>
            <a:r>
              <a:rPr lang="en-US" sz="1200" dirty="0">
                <a:solidFill>
                  <a:schemeClr val="tx1"/>
                </a:solidFill>
                <a:latin typeface="Tahoma" charset="0"/>
                <a:ea typeface="ＭＳ Ｐゴシック" charset="0"/>
                <a:cs typeface="Tahoma" charset="0"/>
                <a:sym typeface="Tahoma" charset="0"/>
              </a:rPr>
              <a:t>*</a:t>
            </a:r>
          </a:p>
          <a:p>
            <a:r>
              <a:rPr lang="en-US" sz="1200" dirty="0">
                <a:solidFill>
                  <a:schemeClr val="tx1"/>
                </a:solidFill>
                <a:latin typeface="Tahoma" charset="0"/>
                <a:ea typeface="ＭＳ Ｐゴシック" charset="0"/>
                <a:cs typeface="Tahoma" charset="0"/>
                <a:sym typeface="Tahoma" charset="0"/>
              </a:rPr>
              <a:t>Vladimir </a:t>
            </a:r>
            <a:r>
              <a:rPr lang="en-US" sz="1200" dirty="0" err="1">
                <a:solidFill>
                  <a:schemeClr val="tx1"/>
                </a:solidFill>
                <a:latin typeface="Tahoma" charset="0"/>
                <a:ea typeface="ＭＳ Ｐゴシック" charset="0"/>
                <a:cs typeface="Tahoma" charset="0"/>
                <a:sym typeface="Tahoma" charset="0"/>
              </a:rPr>
              <a:t>Pastukov</a:t>
            </a:r>
            <a:r>
              <a:rPr lang="en-US" sz="1200" dirty="0">
                <a:solidFill>
                  <a:schemeClr val="tx1"/>
                </a:solidFill>
                <a:latin typeface="Tahoma" charset="0"/>
                <a:ea typeface="ＭＳ Ｐゴシック" charset="0"/>
                <a:cs typeface="Tahoma" charset="0"/>
                <a:sym typeface="Tahoma" charset="0"/>
              </a:rPr>
              <a:t>*</a:t>
            </a:r>
          </a:p>
        </p:txBody>
      </p:sp>
      <p:sp>
        <p:nvSpPr>
          <p:cNvPr id="72" name="Rectangle 31"/>
          <p:cNvSpPr>
            <a:spLocks/>
          </p:cNvSpPr>
          <p:nvPr/>
        </p:nvSpPr>
        <p:spPr bwMode="auto">
          <a:xfrm>
            <a:off x="2432898" y="5544721"/>
            <a:ext cx="7112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r>
              <a:rPr lang="en-US" sz="1200" dirty="0">
                <a:solidFill>
                  <a:srgbClr val="000000"/>
                </a:solidFill>
                <a:latin typeface="Tahoma" charset="0"/>
                <a:ea typeface="ＭＳ Ｐゴシック" charset="0"/>
                <a:cs typeface="Tahoma" charset="0"/>
                <a:sym typeface="Tahoma" charset="0"/>
              </a:rPr>
              <a:t>Dorothea Pfeiffer</a:t>
            </a:r>
          </a:p>
        </p:txBody>
      </p:sp>
      <p:pic>
        <p:nvPicPr>
          <p:cNvPr id="73" name="Picture 3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148" y="3100446"/>
            <a:ext cx="1231900" cy="1220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4" name="Picture 33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3155" y="1765552"/>
            <a:ext cx="1006475" cy="1502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5" name="Picture 34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2348" y="3060758"/>
            <a:ext cx="941388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6" name="Picture 35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1760" y="3312149"/>
            <a:ext cx="982663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7" name="Picture 37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1348" y="3054408"/>
            <a:ext cx="749300" cy="127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" name="Rectangle 39"/>
          <p:cNvSpPr>
            <a:spLocks/>
          </p:cNvSpPr>
          <p:nvPr/>
        </p:nvSpPr>
        <p:spPr bwMode="auto">
          <a:xfrm>
            <a:off x="3203061" y="4740454"/>
            <a:ext cx="2947987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200" dirty="0">
                <a:solidFill>
                  <a:schemeClr val="tx1"/>
                </a:solidFill>
                <a:latin typeface="Tahoma" charset="0"/>
                <a:ea typeface="ＭＳ Ｐゴシック" charset="0"/>
                <a:cs typeface="Tahoma" charset="0"/>
                <a:sym typeface="Tahoma" charset="0"/>
              </a:rPr>
              <a:t>(+5 bachelors/Masters Projects+2 interns)</a:t>
            </a:r>
          </a:p>
        </p:txBody>
      </p:sp>
      <p:sp>
        <p:nvSpPr>
          <p:cNvPr id="80" name="Rectangle 40"/>
          <p:cNvSpPr>
            <a:spLocks/>
          </p:cNvSpPr>
          <p:nvPr/>
        </p:nvSpPr>
        <p:spPr bwMode="auto">
          <a:xfrm>
            <a:off x="5771280" y="2504141"/>
            <a:ext cx="27178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r>
              <a:rPr lang="en-US" sz="1400" dirty="0">
                <a:solidFill>
                  <a:schemeClr val="tx1"/>
                </a:solidFill>
                <a:latin typeface="Tahoma" charset="0"/>
                <a:ea typeface="ＭＳ Ｐゴシック" charset="0"/>
                <a:cs typeface="Tahoma" charset="0"/>
                <a:sym typeface="Tahoma" charset="0"/>
              </a:rPr>
              <a:t>(31 Dec 2010, detector group comprised of ... Carina!)</a:t>
            </a:r>
          </a:p>
        </p:txBody>
      </p:sp>
      <p:sp>
        <p:nvSpPr>
          <p:cNvPr id="81" name="Rectangle 41"/>
          <p:cNvSpPr>
            <a:spLocks/>
          </p:cNvSpPr>
          <p:nvPr/>
        </p:nvSpPr>
        <p:spPr bwMode="auto">
          <a:xfrm>
            <a:off x="3161985" y="4549954"/>
            <a:ext cx="1376363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200" dirty="0">
                <a:solidFill>
                  <a:schemeClr val="tx1"/>
                </a:solidFill>
                <a:latin typeface="Tahoma" charset="0"/>
                <a:ea typeface="ＭＳ Ｐゴシック" charset="0"/>
                <a:cs typeface="Tahoma" charset="0"/>
                <a:sym typeface="Tahoma" charset="0"/>
              </a:rPr>
              <a:t>3 PhD Students (*)</a:t>
            </a:r>
          </a:p>
        </p:txBody>
      </p:sp>
      <p:pic>
        <p:nvPicPr>
          <p:cNvPr id="82" name="Picture 12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3475" y="1025761"/>
            <a:ext cx="2788436" cy="2091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" name="Rectangle 36"/>
          <p:cNvSpPr>
            <a:spLocks/>
          </p:cNvSpPr>
          <p:nvPr/>
        </p:nvSpPr>
        <p:spPr bwMode="auto">
          <a:xfrm>
            <a:off x="4737100" y="831772"/>
            <a:ext cx="131150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200" dirty="0">
                <a:latin typeface="Tahoma" charset="0"/>
                <a:ea typeface="ＭＳ Ｐゴシック" charset="0"/>
                <a:cs typeface="Tahoma" charset="0"/>
                <a:sym typeface="Tahoma" charset="0"/>
              </a:rPr>
              <a:t>Richard Hall-Wilton </a:t>
            </a:r>
          </a:p>
          <a:p>
            <a:pPr algn="l"/>
            <a:r>
              <a:rPr lang="en-US" sz="1200" dirty="0" err="1">
                <a:latin typeface="Tahoma" charset="0"/>
                <a:ea typeface="ＭＳ Ｐゴシック" charset="0"/>
                <a:cs typeface="Tahoma" charset="0"/>
                <a:sym typeface="Tahoma" charset="0"/>
              </a:rPr>
              <a:t>Kalliopi</a:t>
            </a:r>
            <a:r>
              <a:rPr lang="en-US" sz="1200" dirty="0">
                <a:latin typeface="Tahoma" charset="0"/>
                <a:ea typeface="ＭＳ Ｐゴシック" charset="0"/>
                <a:cs typeface="Tahoma" charset="0"/>
                <a:sym typeface="Tahoma" charset="0"/>
              </a:rPr>
              <a:t> </a:t>
            </a:r>
            <a:r>
              <a:rPr lang="en-US" sz="1200" dirty="0" err="1">
                <a:latin typeface="Tahoma" charset="0"/>
                <a:ea typeface="ＭＳ Ｐゴシック" charset="0"/>
                <a:cs typeface="Tahoma" charset="0"/>
                <a:sym typeface="Tahoma" charset="0"/>
              </a:rPr>
              <a:t>Kanaki</a:t>
            </a:r>
            <a:endParaRPr lang="en-US" sz="1200" dirty="0">
              <a:latin typeface="Tahoma" charset="0"/>
              <a:ea typeface="ＭＳ Ｐゴシック" charset="0"/>
              <a:cs typeface="Tahoma" charset="0"/>
              <a:sym typeface="Tahoma" charset="0"/>
            </a:endParaRPr>
          </a:p>
          <a:p>
            <a:pPr algn="l"/>
            <a:r>
              <a:rPr lang="en-US" sz="1200" dirty="0">
                <a:latin typeface="Tahoma" charset="0"/>
                <a:ea typeface="ＭＳ Ｐゴシック" charset="0"/>
                <a:cs typeface="Tahoma" charset="0"/>
                <a:sym typeface="Tahoma" charset="0"/>
              </a:rPr>
              <a:t>Thomas </a:t>
            </a:r>
            <a:r>
              <a:rPr lang="en-US" sz="1200" dirty="0" err="1">
                <a:latin typeface="Tahoma" charset="0"/>
                <a:ea typeface="ＭＳ Ｐゴシック" charset="0"/>
                <a:cs typeface="Tahoma" charset="0"/>
                <a:sym typeface="Tahoma" charset="0"/>
              </a:rPr>
              <a:t>Kittelmann</a:t>
            </a:r>
            <a:endParaRPr lang="en-US" sz="1200" dirty="0">
              <a:latin typeface="Tahoma" charset="0"/>
              <a:ea typeface="ＭＳ Ｐゴシック" charset="0"/>
              <a:cs typeface="Tahoma" charset="0"/>
              <a:sym typeface="Tahoma" charset="0"/>
            </a:endParaRPr>
          </a:p>
          <a:p>
            <a:pPr algn="l"/>
            <a:r>
              <a:rPr lang="en-US" sz="1200" dirty="0">
                <a:latin typeface="Tahoma" charset="0"/>
                <a:ea typeface="ＭＳ Ｐゴシック" charset="0"/>
                <a:cs typeface="Tahoma" charset="0"/>
                <a:sym typeface="Tahoma" charset="0"/>
              </a:rPr>
              <a:t>Scott </a:t>
            </a:r>
            <a:r>
              <a:rPr lang="en-US" sz="1200" dirty="0" err="1">
                <a:latin typeface="Tahoma" charset="0"/>
                <a:ea typeface="ＭＳ Ｐゴシック" charset="0"/>
                <a:cs typeface="Tahoma" charset="0"/>
                <a:sym typeface="Tahoma" charset="0"/>
              </a:rPr>
              <a:t>Kolya</a:t>
            </a:r>
            <a:endParaRPr lang="en-US" sz="1200" dirty="0">
              <a:latin typeface="Tahoma" charset="0"/>
              <a:ea typeface="ＭＳ Ｐゴシック" charset="0"/>
              <a:cs typeface="Tahoma" charset="0"/>
              <a:sym typeface="Tahoma" charset="0"/>
            </a:endParaRPr>
          </a:p>
          <a:p>
            <a:pPr algn="l"/>
            <a:r>
              <a:rPr lang="en-US" sz="1200" dirty="0">
                <a:latin typeface="Tahoma" charset="0"/>
                <a:ea typeface="ＭＳ Ｐゴシック" charset="0"/>
                <a:cs typeface="Tahoma" charset="0"/>
                <a:sym typeface="Tahoma" charset="0"/>
              </a:rPr>
              <a:t>Luis Ortega</a:t>
            </a:r>
          </a:p>
        </p:txBody>
      </p:sp>
      <p:pic>
        <p:nvPicPr>
          <p:cNvPr id="84" name="Picture 1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12" y="893140"/>
            <a:ext cx="1471613" cy="199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657986" y="831772"/>
            <a:ext cx="2247900" cy="14986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31B0B-5BF6-8544-A170-506A354F4117}" type="slidenum">
              <a:rPr lang="en-US" smtClean="0"/>
              <a:t>5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262188" y="6383747"/>
            <a:ext cx="55699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reorganization of the group &amp;  work breakdown structure </a:t>
            </a:r>
            <a:r>
              <a:rPr lang="en-US" sz="1400" dirty="0" smtClean="0"/>
              <a:t>to change </a:t>
            </a:r>
            <a:r>
              <a:rPr lang="en-US" sz="1400" dirty="0"/>
              <a:t>focus </a:t>
            </a:r>
            <a:endParaRPr lang="en-US" sz="1400" dirty="0" smtClean="0"/>
          </a:p>
          <a:p>
            <a:r>
              <a:rPr lang="en-US" sz="1400" dirty="0" smtClean="0"/>
              <a:t>from R&amp;D to </a:t>
            </a:r>
            <a:r>
              <a:rPr lang="en-US" sz="1400" dirty="0"/>
              <a:t>instrument classes and </a:t>
            </a:r>
            <a:r>
              <a:rPr lang="en-US" sz="1400" dirty="0" smtClean="0"/>
              <a:t>construction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3995468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LoKI</a:t>
            </a:r>
            <a:r>
              <a:rPr lang="en-US" dirty="0" smtClean="0"/>
              <a:t> </a:t>
            </a:r>
            <a:r>
              <a:rPr lang="en-US" dirty="0" smtClean="0"/>
              <a:t>related ESS R&amp;D activities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baseline="30000" dirty="0" smtClean="0"/>
              <a:t>10</a:t>
            </a:r>
            <a:r>
              <a:rPr lang="en-US" sz="2800" dirty="0" smtClean="0"/>
              <a:t>B technology (ILL/ESS/FRM-II/Linköping)</a:t>
            </a:r>
          </a:p>
          <a:p>
            <a:pPr lvl="1"/>
            <a:r>
              <a:rPr lang="en-US" sz="2400" dirty="0" smtClean="0"/>
              <a:t>Multi-Grid detector (multiple converter layers)</a:t>
            </a:r>
          </a:p>
          <a:p>
            <a:pPr lvl="1"/>
            <a:r>
              <a:rPr lang="en-US" sz="2400" dirty="0" smtClean="0"/>
              <a:t>Macrostructures </a:t>
            </a:r>
            <a:r>
              <a:rPr lang="en-US" sz="2400" dirty="0"/>
              <a:t>(multiple converter layers</a:t>
            </a:r>
            <a:r>
              <a:rPr lang="en-US" sz="2400" dirty="0" smtClean="0"/>
              <a:t>)</a:t>
            </a:r>
          </a:p>
          <a:p>
            <a:pPr lvl="1"/>
            <a:r>
              <a:rPr lang="en-US" sz="2400" dirty="0"/>
              <a:t>Tube detector (single converter layer</a:t>
            </a:r>
            <a:r>
              <a:rPr lang="en-US" sz="2400" dirty="0" smtClean="0"/>
              <a:t>)</a:t>
            </a:r>
          </a:p>
          <a:p>
            <a:pPr lvl="1"/>
            <a:r>
              <a:rPr lang="en-US" sz="2400" dirty="0" smtClean="0"/>
              <a:t>B</a:t>
            </a:r>
            <a:r>
              <a:rPr lang="en-US" sz="2400" baseline="-25000" dirty="0" smtClean="0"/>
              <a:t>4</a:t>
            </a:r>
            <a:r>
              <a:rPr lang="en-US" sz="2400" dirty="0" smtClean="0"/>
              <a:t>C coatings</a:t>
            </a:r>
          </a:p>
          <a:p>
            <a:r>
              <a:rPr lang="en-US" sz="2800" dirty="0" err="1" smtClean="0"/>
              <a:t>bGEM</a:t>
            </a:r>
            <a:r>
              <a:rPr lang="en-US" sz="2800" dirty="0" smtClean="0"/>
              <a:t> (Italy/CERN)</a:t>
            </a:r>
          </a:p>
          <a:p>
            <a:r>
              <a:rPr lang="en-US" sz="2800" dirty="0" smtClean="0"/>
              <a:t>Simulation framework</a:t>
            </a:r>
          </a:p>
          <a:p>
            <a:r>
              <a:rPr lang="en-US" sz="2800" dirty="0" smtClean="0"/>
              <a:t>Neutron energy determination</a:t>
            </a:r>
          </a:p>
          <a:p>
            <a:endParaRPr lang="en-US" sz="2800" dirty="0" smtClean="0"/>
          </a:p>
          <a:p>
            <a:pPr lvl="1"/>
            <a:endParaRPr lang="en-US" sz="24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31B0B-5BF6-8544-A170-506A354F411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0859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36278"/>
            <a:ext cx="8229600" cy="1143000"/>
          </a:xfrm>
        </p:spPr>
        <p:txBody>
          <a:bodyPr/>
          <a:lstStyle/>
          <a:p>
            <a:r>
              <a:rPr lang="en-US" dirty="0" smtClean="0"/>
              <a:t>Technology strategies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4749" y="842364"/>
            <a:ext cx="8229600" cy="5880400"/>
          </a:xfrm>
        </p:spPr>
        <p:txBody>
          <a:bodyPr>
            <a:noAutofit/>
          </a:bodyPr>
          <a:lstStyle/>
          <a:p>
            <a:r>
              <a:rPr lang="en-US" sz="2000" dirty="0"/>
              <a:t>No </a:t>
            </a:r>
            <a:r>
              <a:rPr lang="en-US" sz="2000" baseline="30000" dirty="0" smtClean="0"/>
              <a:t>3</a:t>
            </a:r>
            <a:r>
              <a:rPr lang="en-US" sz="2000" dirty="0" smtClean="0"/>
              <a:t>He </a:t>
            </a:r>
            <a:r>
              <a:rPr lang="en-US" sz="2000" dirty="0"/>
              <a:t>developments </a:t>
            </a:r>
            <a:r>
              <a:rPr lang="en-US" sz="2000" dirty="0" smtClean="0"/>
              <a:t>internally</a:t>
            </a:r>
            <a:endParaRPr lang="en-US" sz="2000" dirty="0"/>
          </a:p>
          <a:p>
            <a:r>
              <a:rPr lang="en-US" sz="2000" dirty="0"/>
              <a:t>Expect a need of ca. 2000 bar-</a:t>
            </a:r>
            <a:r>
              <a:rPr lang="en-US" sz="2000" dirty="0" err="1"/>
              <a:t>litres</a:t>
            </a:r>
            <a:r>
              <a:rPr lang="en-US" sz="2000" dirty="0"/>
              <a:t> of </a:t>
            </a:r>
            <a:r>
              <a:rPr lang="en-US" sz="2000" baseline="30000" dirty="0" smtClean="0"/>
              <a:t>3</a:t>
            </a:r>
            <a:r>
              <a:rPr lang="en-US" sz="2000" dirty="0" smtClean="0"/>
              <a:t>He </a:t>
            </a:r>
            <a:endParaRPr lang="en-US" sz="2000" dirty="0"/>
          </a:p>
          <a:p>
            <a:r>
              <a:rPr lang="en-US" sz="2000" dirty="0"/>
              <a:t>Do not buy </a:t>
            </a:r>
            <a:r>
              <a:rPr lang="en-US" sz="2000" baseline="30000" dirty="0" smtClean="0"/>
              <a:t>3</a:t>
            </a:r>
            <a:r>
              <a:rPr lang="en-US" sz="2000" dirty="0" smtClean="0"/>
              <a:t>He directly, </a:t>
            </a:r>
            <a:r>
              <a:rPr lang="en-US" sz="2000" dirty="0"/>
              <a:t>s</a:t>
            </a:r>
            <a:r>
              <a:rPr lang="en-US" sz="2000" dirty="0" smtClean="0"/>
              <a:t>ecured </a:t>
            </a:r>
            <a:r>
              <a:rPr lang="en-US" sz="2000" dirty="0"/>
              <a:t>by in-kind </a:t>
            </a:r>
            <a:r>
              <a:rPr lang="en-US" sz="2000" dirty="0" smtClean="0"/>
              <a:t>partners</a:t>
            </a:r>
          </a:p>
          <a:p>
            <a:pPr marL="0" indent="0">
              <a:buNone/>
            </a:pPr>
            <a:endParaRPr lang="en-US" sz="800" dirty="0" smtClean="0"/>
          </a:p>
          <a:p>
            <a:r>
              <a:rPr lang="en-US" sz="2000" dirty="0" smtClean="0"/>
              <a:t>B</a:t>
            </a:r>
            <a:r>
              <a:rPr lang="en-US" sz="2000" baseline="30000" dirty="0" smtClean="0"/>
              <a:t>4</a:t>
            </a:r>
            <a:r>
              <a:rPr lang="en-US" sz="2000" dirty="0" smtClean="0"/>
              <a:t>C coatings </a:t>
            </a:r>
            <a:r>
              <a:rPr lang="en-US" sz="2000" dirty="0"/>
              <a:t>can be mass produced very </a:t>
            </a:r>
            <a:r>
              <a:rPr lang="en-US" sz="2000" dirty="0" smtClean="0"/>
              <a:t>cheaply</a:t>
            </a:r>
          </a:p>
          <a:p>
            <a:r>
              <a:rPr lang="en-US" sz="2000" dirty="0" smtClean="0"/>
              <a:t>New deposition </a:t>
            </a:r>
            <a:r>
              <a:rPr lang="en-US" sz="2000" dirty="0"/>
              <a:t>machine at </a:t>
            </a:r>
            <a:r>
              <a:rPr lang="en-US" sz="2000" dirty="0" smtClean="0"/>
              <a:t>Linköping </a:t>
            </a:r>
            <a:r>
              <a:rPr lang="en-US" sz="2000" dirty="0"/>
              <a:t>will provide 100-300% of expected ESS </a:t>
            </a:r>
            <a:r>
              <a:rPr lang="en-US" sz="2000" dirty="0" smtClean="0"/>
              <a:t>needs</a:t>
            </a:r>
            <a:endParaRPr lang="en-US" sz="2000" dirty="0"/>
          </a:p>
          <a:p>
            <a:r>
              <a:rPr lang="en-US" sz="2000" dirty="0"/>
              <a:t>Production will be partly by ESS, partly by in-kind partners</a:t>
            </a:r>
          </a:p>
          <a:p>
            <a:r>
              <a:rPr lang="en-US" sz="2000" dirty="0"/>
              <a:t>Act as </a:t>
            </a:r>
            <a:r>
              <a:rPr lang="en-US" sz="2000" dirty="0" err="1"/>
              <a:t>centre</a:t>
            </a:r>
            <a:r>
              <a:rPr lang="en-US" sz="2000" dirty="0"/>
              <a:t> of excellence for the technology: i.e. simulation, standards, expertise concentrated at </a:t>
            </a:r>
            <a:r>
              <a:rPr lang="en-US" sz="2000" dirty="0" smtClean="0"/>
              <a:t>ESS</a:t>
            </a:r>
          </a:p>
          <a:p>
            <a:pPr marL="0" indent="0">
              <a:buNone/>
            </a:pPr>
            <a:endParaRPr lang="en-US" sz="800" dirty="0" smtClean="0"/>
          </a:p>
          <a:p>
            <a:r>
              <a:rPr lang="en-US" sz="2000" dirty="0" smtClean="0"/>
              <a:t>Numerous </a:t>
            </a:r>
            <a:r>
              <a:rPr lang="en-US" sz="2000" dirty="0"/>
              <a:t>groups already working on scintillator technologies: ISIS, SNS, </a:t>
            </a:r>
            <a:r>
              <a:rPr lang="en-US" sz="2000" dirty="0" err="1" smtClean="0"/>
              <a:t>Jülich</a:t>
            </a:r>
            <a:r>
              <a:rPr lang="en-US" sz="2000" dirty="0"/>
              <a:t>, </a:t>
            </a:r>
            <a:r>
              <a:rPr lang="en-US" sz="2000" dirty="0" smtClean="0"/>
              <a:t>JPARC</a:t>
            </a:r>
          </a:p>
          <a:p>
            <a:r>
              <a:rPr lang="en-US" sz="2000" dirty="0"/>
              <a:t>Resources not available: ESS should be a client for scintillator </a:t>
            </a:r>
            <a:r>
              <a:rPr lang="en-US" sz="2000" dirty="0" smtClean="0"/>
              <a:t>technologies</a:t>
            </a:r>
            <a:endParaRPr lang="en-US" sz="2000" dirty="0"/>
          </a:p>
          <a:p>
            <a:r>
              <a:rPr lang="en-US" sz="2000" dirty="0" smtClean="0"/>
              <a:t>In-kind ISIS (WLS), </a:t>
            </a:r>
            <a:r>
              <a:rPr lang="en-US" sz="2000" dirty="0" err="1" smtClean="0"/>
              <a:t>Jülich</a:t>
            </a:r>
            <a:r>
              <a:rPr lang="en-US" sz="2000" dirty="0" smtClean="0"/>
              <a:t> (WLS, Anger cameras)</a:t>
            </a:r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31B0B-5BF6-8544-A170-506A354F411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8567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4749" y="-148730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smtClean="0"/>
              <a:t>Multi-Grid design (ILL/ESS/Linköping)</a:t>
            </a:r>
            <a:endParaRPr lang="en-US" sz="3200" dirty="0"/>
          </a:p>
        </p:txBody>
      </p:sp>
      <p:pic>
        <p:nvPicPr>
          <p:cNvPr id="5" name="Picture 4" descr="mounting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52" b="5981"/>
          <a:stretch>
            <a:fillRect/>
          </a:stretch>
        </p:blipFill>
        <p:spPr bwMode="auto">
          <a:xfrm>
            <a:off x="1116804" y="21011356"/>
            <a:ext cx="2908811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mounting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52" b="5981"/>
          <a:stretch>
            <a:fillRect/>
          </a:stretch>
        </p:blipFill>
        <p:spPr bwMode="auto">
          <a:xfrm>
            <a:off x="1269204" y="21163756"/>
            <a:ext cx="2908811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mounting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52" b="5981"/>
          <a:stretch>
            <a:fillRect/>
          </a:stretch>
        </p:blipFill>
        <p:spPr bwMode="auto">
          <a:xfrm>
            <a:off x="1421604" y="21316156"/>
            <a:ext cx="2908811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mounting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52" b="5981"/>
          <a:stretch>
            <a:fillRect/>
          </a:stretch>
        </p:blipFill>
        <p:spPr bwMode="auto">
          <a:xfrm>
            <a:off x="1574004" y="21468556"/>
            <a:ext cx="2908811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mounting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52" b="5981"/>
          <a:stretch>
            <a:fillRect/>
          </a:stretch>
        </p:blipFill>
        <p:spPr bwMode="auto">
          <a:xfrm>
            <a:off x="1726404" y="21620956"/>
            <a:ext cx="2908811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mounting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52" b="5981"/>
          <a:stretch>
            <a:fillRect/>
          </a:stretch>
        </p:blipFill>
        <p:spPr bwMode="auto">
          <a:xfrm>
            <a:off x="1878804" y="21773356"/>
            <a:ext cx="2908811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P9211249_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7205" y="21544756"/>
            <a:ext cx="3581400" cy="4850816"/>
          </a:xfrm>
          <a:prstGeom prst="rect">
            <a:avLst/>
          </a:prstGeom>
        </p:spPr>
      </p:pic>
      <p:pic>
        <p:nvPicPr>
          <p:cNvPr id="12" name="Picture 11" descr="P9211249_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9605" y="21697156"/>
            <a:ext cx="3581400" cy="485081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716" y="4251310"/>
            <a:ext cx="3396175" cy="244124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339" y="2675600"/>
            <a:ext cx="2121926" cy="158995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679563" y="3530886"/>
            <a:ext cx="5429692" cy="2862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neutron </a:t>
            </a:r>
            <a:r>
              <a:rPr lang="en-US" dirty="0"/>
              <a:t>e</a:t>
            </a:r>
            <a:r>
              <a:rPr lang="en-US" dirty="0" smtClean="0"/>
              <a:t>fficiency: analytically calculated, simulated, </a:t>
            </a:r>
          </a:p>
          <a:p>
            <a:r>
              <a:rPr lang="en-US" dirty="0"/>
              <a:t> </a:t>
            </a:r>
            <a:r>
              <a:rPr lang="en-US" dirty="0" smtClean="0"/>
              <a:t>     measured, understood</a:t>
            </a:r>
          </a:p>
          <a:p>
            <a:pPr marL="285750" indent="-285750">
              <a:buFont typeface="Arial"/>
              <a:buChar char="•"/>
            </a:pPr>
            <a:r>
              <a:rPr lang="el-GR" dirty="0" smtClean="0"/>
              <a:t>γ</a:t>
            </a:r>
            <a:r>
              <a:rPr lang="en-US" dirty="0" smtClean="0"/>
              <a:t> efficiency comparable to </a:t>
            </a:r>
            <a:r>
              <a:rPr lang="en-US" baseline="30000" dirty="0" smtClean="0"/>
              <a:t>3</a:t>
            </a:r>
            <a:r>
              <a:rPr lang="en-US" dirty="0" smtClean="0"/>
              <a:t>He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scattering understood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detector induced background understood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large scale IN5 detector to be produced </a:t>
            </a:r>
          </a:p>
          <a:p>
            <a:r>
              <a:rPr lang="en-US" dirty="0"/>
              <a:t> </a:t>
            </a:r>
            <a:r>
              <a:rPr lang="en-US" dirty="0" smtClean="0"/>
              <a:t>    by October 2014, 3m x 0.8m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working on definition of detector standards</a:t>
            </a:r>
          </a:p>
          <a:p>
            <a:r>
              <a:rPr lang="en-US" dirty="0"/>
              <a:t> </a:t>
            </a:r>
            <a:r>
              <a:rPr lang="en-US" dirty="0" smtClean="0"/>
              <a:t>     for reliable comparisons 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19912" y="785454"/>
            <a:ext cx="5549900" cy="28575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57984" y="1022042"/>
            <a:ext cx="33522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Multiple conversion layers (30)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MWPC concept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4457704" y="6013266"/>
            <a:ext cx="452363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100" dirty="0" smtClean="0">
                <a:solidFill>
                  <a:srgbClr val="000000"/>
                </a:solidFill>
              </a:rPr>
              <a:t>A. Khaplanov et al., Nucl Instr. &amp; Meth. in Phys. Res.  A, 720, 116-121 (2012) </a:t>
            </a:r>
          </a:p>
          <a:p>
            <a:r>
              <a:rPr lang="hu-HU" sz="1100" dirty="0" smtClean="0">
                <a:solidFill>
                  <a:srgbClr val="000000"/>
                </a:solidFill>
              </a:rPr>
              <a:t>A. Khaplanov et al., JINST 8, P10025 (2013)</a:t>
            </a:r>
          </a:p>
          <a:p>
            <a:r>
              <a:rPr lang="hu-HU" sz="1100" dirty="0" smtClean="0">
                <a:solidFill>
                  <a:srgbClr val="000000"/>
                </a:solidFill>
              </a:rPr>
              <a:t>F. Piscitelli and P. van Esch, JINST </a:t>
            </a:r>
            <a:r>
              <a:rPr lang="hu-HU" sz="1100" b="1" dirty="0" smtClean="0">
                <a:solidFill>
                  <a:srgbClr val="000000"/>
                </a:solidFill>
              </a:rPr>
              <a:t>8</a:t>
            </a:r>
            <a:r>
              <a:rPr lang="hu-HU" sz="1100" dirty="0" smtClean="0">
                <a:solidFill>
                  <a:srgbClr val="000000"/>
                </a:solidFill>
              </a:rPr>
              <a:t>, P04020 (2013)</a:t>
            </a:r>
          </a:p>
          <a:p>
            <a:r>
              <a:rPr lang="hu-HU" sz="1100" dirty="0" smtClean="0">
                <a:solidFill>
                  <a:srgbClr val="000000"/>
                </a:solidFill>
              </a:rPr>
              <a:t>F. Piscitelli, Ph.D. thesis, University of Perugia</a:t>
            </a:r>
            <a:r>
              <a:rPr lang="hu-HU" sz="1100" dirty="0">
                <a:solidFill>
                  <a:srgbClr val="000000"/>
                </a:solidFill>
              </a:rPr>
              <a:t> </a:t>
            </a:r>
            <a:r>
              <a:rPr lang="hu-HU" sz="1100" dirty="0" smtClean="0">
                <a:solidFill>
                  <a:srgbClr val="000000"/>
                </a:solidFill>
              </a:rPr>
              <a:t>(2013)</a:t>
            </a:r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31B0B-5BF6-8544-A170-506A354F411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5953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592" y="-49114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Macrostructures design (FRM-II/ESS)</a:t>
            </a:r>
            <a:endParaRPr lang="en-US" sz="3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1759" y="931761"/>
            <a:ext cx="3594278" cy="277532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7100" y="5098331"/>
            <a:ext cx="2894374" cy="132140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592" y="1093886"/>
            <a:ext cx="2767710" cy="519222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274748" y="3670647"/>
            <a:ext cx="5840060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/>
              <a:t>Multiple conversion layers </a:t>
            </a:r>
            <a:r>
              <a:rPr lang="en-US" dirty="0" smtClean="0"/>
              <a:t>(5)</a:t>
            </a: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/>
              <a:t>MWPC </a:t>
            </a:r>
            <a:r>
              <a:rPr lang="en-US" dirty="0" smtClean="0"/>
              <a:t>concept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Uniform coating performs better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Macrostructures increase (layer) efficiency by a factor 1.5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Performance simulated, measured, understood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078498" y="6335399"/>
            <a:ext cx="54226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I. </a:t>
            </a:r>
            <a:r>
              <a:rPr lang="en-US" sz="1400" dirty="0" err="1" smtClean="0"/>
              <a:t>Stefanescu</a:t>
            </a:r>
            <a:r>
              <a:rPr lang="en-US" sz="1400" dirty="0" smtClean="0"/>
              <a:t> et al., </a:t>
            </a:r>
            <a:r>
              <a:rPr lang="en-US" sz="1400" dirty="0" err="1" smtClean="0"/>
              <a:t>Nucl</a:t>
            </a:r>
            <a:r>
              <a:rPr lang="en-US" sz="1400" dirty="0" smtClean="0"/>
              <a:t>. Instr. Meth &amp; Phys. Res. A, 727, 109-125 (2013)</a:t>
            </a:r>
          </a:p>
          <a:p>
            <a:r>
              <a:rPr lang="en-US" sz="1400" dirty="0" smtClean="0"/>
              <a:t>I. </a:t>
            </a:r>
            <a:r>
              <a:rPr lang="en-US" sz="1400" dirty="0" err="1"/>
              <a:t>Stefanescu</a:t>
            </a:r>
            <a:r>
              <a:rPr lang="en-US" sz="1400" dirty="0"/>
              <a:t> </a:t>
            </a:r>
            <a:r>
              <a:rPr lang="en-US" sz="1400" i="1" dirty="0"/>
              <a:t>et al</a:t>
            </a:r>
            <a:r>
              <a:rPr lang="en-US" sz="1400" dirty="0"/>
              <a:t> 2013 </a:t>
            </a:r>
            <a:r>
              <a:rPr lang="en-US" sz="1400" i="1" dirty="0"/>
              <a:t>JINST</a:t>
            </a:r>
            <a:r>
              <a:rPr lang="en-US" sz="1400" dirty="0"/>
              <a:t> </a:t>
            </a:r>
            <a:r>
              <a:rPr lang="en-US" sz="1400" b="1" dirty="0"/>
              <a:t>8</a:t>
            </a:r>
            <a:r>
              <a:rPr lang="en-US" sz="1400" dirty="0"/>
              <a:t> P12003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31B0B-5BF6-8544-A170-506A354F411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7365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1323</TotalTime>
  <Words>1160</Words>
  <Application>Microsoft Macintosh PowerPoint</Application>
  <PresentationFormat>On-screen Show (4:3)</PresentationFormat>
  <Paragraphs>224</Paragraphs>
  <Slides>19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Detector possibilities for LoKI</vt:lpstr>
      <vt:lpstr>Topics to be addressed</vt:lpstr>
      <vt:lpstr>Making decisions</vt:lpstr>
      <vt:lpstr>LoKI options</vt:lpstr>
      <vt:lpstr>The ESS Detector Group</vt:lpstr>
      <vt:lpstr>LoKI related ESS R&amp;D activities</vt:lpstr>
      <vt:lpstr>Technology strategies</vt:lpstr>
      <vt:lpstr>Multi-Grid design (ILL/ESS/Linköping)</vt:lpstr>
      <vt:lpstr>Macrostructures design (FRM-II/ESS)</vt:lpstr>
      <vt:lpstr>Tube detector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Neutron energy determination</vt:lpstr>
      <vt:lpstr>PowerPoint Presentation</vt:lpstr>
      <vt:lpstr>PowerPoint Presentation</vt:lpstr>
      <vt:lpstr>Summary</vt:lpstr>
    </vt:vector>
  </TitlesOfParts>
  <Company>European Spallation Source ESS AB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Detector possibilities for LOKI</dc:title>
  <dc:creator>ESS User</dc:creator>
  <cp:lastModifiedBy>ESS User</cp:lastModifiedBy>
  <cp:revision>246</cp:revision>
  <cp:lastPrinted>2014-01-29T10:06:54Z</cp:lastPrinted>
  <dcterms:created xsi:type="dcterms:W3CDTF">2014-01-23T12:47:32Z</dcterms:created>
  <dcterms:modified xsi:type="dcterms:W3CDTF">2014-01-29T20:42:48Z</dcterms:modified>
</cp:coreProperties>
</file>