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2" r:id="rId2"/>
    <p:sldId id="267" r:id="rId3"/>
    <p:sldId id="272" r:id="rId4"/>
    <p:sldId id="288" r:id="rId5"/>
    <p:sldId id="302" r:id="rId6"/>
    <p:sldId id="268" r:id="rId7"/>
    <p:sldId id="275" r:id="rId8"/>
    <p:sldId id="290" r:id="rId9"/>
    <p:sldId id="303" r:id="rId10"/>
    <p:sldId id="269" r:id="rId11"/>
    <p:sldId id="276" r:id="rId12"/>
    <p:sldId id="280" r:id="rId13"/>
    <p:sldId id="289" r:id="rId14"/>
    <p:sldId id="293" r:id="rId15"/>
    <p:sldId id="294" r:id="rId16"/>
    <p:sldId id="296" r:id="rId17"/>
    <p:sldId id="297" r:id="rId18"/>
    <p:sldId id="298" r:id="rId19"/>
    <p:sldId id="299" r:id="rId20"/>
    <p:sldId id="301" r:id="rId21"/>
    <p:sldId id="291" r:id="rId22"/>
    <p:sldId id="278" r:id="rId23"/>
    <p:sldId id="279" r:id="rId24"/>
    <p:sldId id="281" r:id="rId25"/>
    <p:sldId id="283" r:id="rId26"/>
    <p:sldId id="282" r:id="rId27"/>
    <p:sldId id="285" r:id="rId28"/>
    <p:sldId id="286" r:id="rId29"/>
    <p:sldId id="295" r:id="rId30"/>
    <p:sldId id="304" r:id="rId31"/>
    <p:sldId id="305" r:id="rId32"/>
    <p:sldId id="277"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6" autoAdjust="0"/>
    <p:restoredTop sz="94681" autoAdjust="0"/>
  </p:normalViewPr>
  <p:slideViewPr>
    <p:cSldViewPr snapToGrid="0" snapToObjects="1">
      <p:cViewPr varScale="1">
        <p:scale>
          <a:sx n="115" d="100"/>
          <a:sy n="115"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2020-06-08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409863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355880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33683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25</a:t>
            </a:fld>
            <a:endParaRPr lang="sv-SE"/>
          </a:p>
        </p:txBody>
      </p:sp>
    </p:spTree>
    <p:extLst>
      <p:ext uri="{BB962C8B-B14F-4D97-AF65-F5344CB8AC3E}">
        <p14:creationId xmlns:p14="http://schemas.microsoft.com/office/powerpoint/2010/main" val="302964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26</a:t>
            </a:fld>
            <a:endParaRPr lang="sv-SE"/>
          </a:p>
        </p:txBody>
      </p:sp>
    </p:spTree>
    <p:extLst>
      <p:ext uri="{BB962C8B-B14F-4D97-AF65-F5344CB8AC3E}">
        <p14:creationId xmlns:p14="http://schemas.microsoft.com/office/powerpoint/2010/main" val="111685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27</a:t>
            </a:fld>
            <a:endParaRPr lang="sv-SE"/>
          </a:p>
        </p:txBody>
      </p:sp>
    </p:spTree>
    <p:extLst>
      <p:ext uri="{BB962C8B-B14F-4D97-AF65-F5344CB8AC3E}">
        <p14:creationId xmlns:p14="http://schemas.microsoft.com/office/powerpoint/2010/main" val="210584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28</a:t>
            </a:fld>
            <a:endParaRPr lang="sv-SE"/>
          </a:p>
        </p:txBody>
      </p:sp>
    </p:spTree>
    <p:extLst>
      <p:ext uri="{BB962C8B-B14F-4D97-AF65-F5344CB8AC3E}">
        <p14:creationId xmlns:p14="http://schemas.microsoft.com/office/powerpoint/2010/main" val="132551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2020-06-08</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2020-06-08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hess.esss.lu.se/enovia/link/ESS-0092617.2/21308.51166.4864.25397"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hess.esss.lu.se/enovia/link/ESS-0092617.2/21308.51166.4864.25397"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hyperlink" Target="https://confluence.esss.lu.se/display/CSI/Physical+Network+layout+-+Neutron+Instrume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hyperlink" Target="https://chess.esss.lu.se/enovia/link/ESS-0092617/21308.51166.11520.36618/valid" TargetMode="External"/><Relationship Id="rId2" Type="http://schemas.openxmlformats.org/officeDocument/2006/relationships/hyperlink" Target="https://chess.esss.lu.se/enovia/link/ESS-0062062/21308.51166.14336.19279/valid" TargetMode="External"/><Relationship Id="rId1" Type="http://schemas.openxmlformats.org/officeDocument/2006/relationships/slideLayout" Target="../slideLayouts/slideLayout7.xml"/><Relationship Id="rId5" Type="http://schemas.openxmlformats.org/officeDocument/2006/relationships/hyperlink" Target="https://chess.esss.lu.se/enovia/link/ESS-0222810/21308.51166.57600.36250/valid" TargetMode="External"/><Relationship Id="rId4" Type="http://schemas.openxmlformats.org/officeDocument/2006/relationships/hyperlink" Target="https://chess.esss.lu.se/enovia/link/ESS-0110333/21308.51166.62720.40345/val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p:txBody>
          <a:bodyPr/>
          <a:lstStyle/>
          <a:p>
            <a:r>
              <a:rPr lang="en-GB" dirty="0">
                <a:solidFill>
                  <a:schemeClr val="tx1">
                    <a:lumMod val="75000"/>
                    <a:lumOff val="25000"/>
                  </a:schemeClr>
                </a:solidFill>
              </a:rPr>
              <a:t>Introduction</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Interbuilding connectivity Global fibre conduits and routes</a:t>
            </a:r>
          </a:p>
          <a:p>
            <a:endParaRPr lang="sv-SE" dirty="0"/>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pic>
        <p:nvPicPr>
          <p:cNvPr id="4" name="Picture 3"/>
          <p:cNvPicPr>
            <a:picLocks noChangeAspect="1"/>
          </p:cNvPicPr>
          <p:nvPr/>
        </p:nvPicPr>
        <p:blipFill>
          <a:blip r:embed="rId2"/>
          <a:stretch>
            <a:fillRect/>
          </a:stretch>
        </p:blipFill>
        <p:spPr>
          <a:xfrm>
            <a:off x="2053244" y="1620928"/>
            <a:ext cx="8124825" cy="4671516"/>
          </a:xfrm>
          <a:prstGeom prst="rect">
            <a:avLst/>
          </a:prstGeom>
        </p:spPr>
      </p:pic>
      <p:sp>
        <p:nvSpPr>
          <p:cNvPr id="11" name="Freeform 10"/>
          <p:cNvSpPr/>
          <p:nvPr/>
        </p:nvSpPr>
        <p:spPr>
          <a:xfrm>
            <a:off x="3105150" y="2190750"/>
            <a:ext cx="6800850" cy="3733800"/>
          </a:xfrm>
          <a:custGeom>
            <a:avLst/>
            <a:gdLst>
              <a:gd name="connsiteX0" fmla="*/ 3028950 w 6800850"/>
              <a:gd name="connsiteY0" fmla="*/ 889000 h 3733800"/>
              <a:gd name="connsiteX1" fmla="*/ 3352800 w 6800850"/>
              <a:gd name="connsiteY1" fmla="*/ 781050 h 3733800"/>
              <a:gd name="connsiteX2" fmla="*/ 3492500 w 6800850"/>
              <a:gd name="connsiteY2" fmla="*/ 1238250 h 3733800"/>
              <a:gd name="connsiteX3" fmla="*/ 4210050 w 6800850"/>
              <a:gd name="connsiteY3" fmla="*/ 1409700 h 3733800"/>
              <a:gd name="connsiteX4" fmla="*/ 4210050 w 6800850"/>
              <a:gd name="connsiteY4" fmla="*/ 1879600 h 3733800"/>
              <a:gd name="connsiteX5" fmla="*/ 6794500 w 6800850"/>
              <a:gd name="connsiteY5" fmla="*/ 1892300 h 3733800"/>
              <a:gd name="connsiteX6" fmla="*/ 6800850 w 6800850"/>
              <a:gd name="connsiteY6" fmla="*/ 2984500 h 3733800"/>
              <a:gd name="connsiteX7" fmla="*/ 2832100 w 6800850"/>
              <a:gd name="connsiteY7" fmla="*/ 2971800 h 3733800"/>
              <a:gd name="connsiteX8" fmla="*/ 2374900 w 6800850"/>
              <a:gd name="connsiteY8" fmla="*/ 3511550 h 3733800"/>
              <a:gd name="connsiteX9" fmla="*/ 1778000 w 6800850"/>
              <a:gd name="connsiteY9" fmla="*/ 3733800 h 3733800"/>
              <a:gd name="connsiteX10" fmla="*/ 1085850 w 6800850"/>
              <a:gd name="connsiteY10" fmla="*/ 3663950 h 3733800"/>
              <a:gd name="connsiteX11" fmla="*/ 590550 w 6800850"/>
              <a:gd name="connsiteY11" fmla="*/ 3371850 h 3733800"/>
              <a:gd name="connsiteX12" fmla="*/ 114300 w 6800850"/>
              <a:gd name="connsiteY12" fmla="*/ 2743200 h 3733800"/>
              <a:gd name="connsiteX13" fmla="*/ 0 w 6800850"/>
              <a:gd name="connsiteY13" fmla="*/ 2197100 h 3733800"/>
              <a:gd name="connsiteX14" fmla="*/ 114300 w 6800850"/>
              <a:gd name="connsiteY14" fmla="*/ 1638300 h 3733800"/>
              <a:gd name="connsiteX15" fmla="*/ 438150 w 6800850"/>
              <a:gd name="connsiteY15" fmla="*/ 1104900 h 3733800"/>
              <a:gd name="connsiteX16" fmla="*/ 996950 w 6800850"/>
              <a:gd name="connsiteY16" fmla="*/ 749300 h 3733800"/>
              <a:gd name="connsiteX17" fmla="*/ 1377950 w 6800850"/>
              <a:gd name="connsiteY17" fmla="*/ 666750 h 3733800"/>
              <a:gd name="connsiteX18" fmla="*/ 1708150 w 6800850"/>
              <a:gd name="connsiteY18" fmla="*/ 57150 h 3733800"/>
              <a:gd name="connsiteX19" fmla="*/ 2203450 w 6800850"/>
              <a:gd name="connsiteY19" fmla="*/ 0 h 3733800"/>
              <a:gd name="connsiteX20" fmla="*/ 2997200 w 6800850"/>
              <a:gd name="connsiteY20" fmla="*/ 158750 h 3733800"/>
              <a:gd name="connsiteX21" fmla="*/ 2895600 w 6800850"/>
              <a:gd name="connsiteY21" fmla="*/ 450850 h 3733800"/>
              <a:gd name="connsiteX22" fmla="*/ 3194050 w 6800850"/>
              <a:gd name="connsiteY22" fmla="*/ 552450 h 3733800"/>
              <a:gd name="connsiteX23" fmla="*/ 3028950 w 6800850"/>
              <a:gd name="connsiteY23" fmla="*/ 8890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00850" h="3733800">
                <a:moveTo>
                  <a:pt x="3028950" y="889000"/>
                </a:moveTo>
                <a:lnTo>
                  <a:pt x="3352800" y="781050"/>
                </a:lnTo>
                <a:lnTo>
                  <a:pt x="3492500" y="1238250"/>
                </a:lnTo>
                <a:lnTo>
                  <a:pt x="4210050" y="1409700"/>
                </a:lnTo>
                <a:lnTo>
                  <a:pt x="4210050" y="1879600"/>
                </a:lnTo>
                <a:lnTo>
                  <a:pt x="6794500" y="1892300"/>
                </a:lnTo>
                <a:cubicBezTo>
                  <a:pt x="6796617" y="2256367"/>
                  <a:pt x="6798733" y="2620433"/>
                  <a:pt x="6800850" y="2984500"/>
                </a:cubicBezTo>
                <a:lnTo>
                  <a:pt x="2832100" y="2971800"/>
                </a:lnTo>
                <a:lnTo>
                  <a:pt x="2374900" y="3511550"/>
                </a:lnTo>
                <a:lnTo>
                  <a:pt x="1778000" y="3733800"/>
                </a:lnTo>
                <a:lnTo>
                  <a:pt x="1085850" y="3663950"/>
                </a:lnTo>
                <a:lnTo>
                  <a:pt x="590550" y="3371850"/>
                </a:lnTo>
                <a:lnTo>
                  <a:pt x="114300" y="2743200"/>
                </a:lnTo>
                <a:lnTo>
                  <a:pt x="0" y="2197100"/>
                </a:lnTo>
                <a:lnTo>
                  <a:pt x="114300" y="1638300"/>
                </a:lnTo>
                <a:lnTo>
                  <a:pt x="438150" y="1104900"/>
                </a:lnTo>
                <a:lnTo>
                  <a:pt x="996950" y="749300"/>
                </a:lnTo>
                <a:lnTo>
                  <a:pt x="1377950" y="666750"/>
                </a:lnTo>
                <a:lnTo>
                  <a:pt x="1708150" y="57150"/>
                </a:lnTo>
                <a:lnTo>
                  <a:pt x="2203450" y="0"/>
                </a:lnTo>
                <a:lnTo>
                  <a:pt x="2997200" y="158750"/>
                </a:lnTo>
                <a:lnTo>
                  <a:pt x="2895600" y="450850"/>
                </a:lnTo>
                <a:lnTo>
                  <a:pt x="3194050" y="552450"/>
                </a:lnTo>
                <a:lnTo>
                  <a:pt x="3028950" y="889000"/>
                </a:lnTo>
                <a:close/>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473450" y="3422650"/>
            <a:ext cx="508000" cy="228600"/>
          </a:xfrm>
          <a:custGeom>
            <a:avLst/>
            <a:gdLst>
              <a:gd name="connsiteX0" fmla="*/ 508000 w 508000"/>
              <a:gd name="connsiteY0" fmla="*/ 228600 h 228600"/>
              <a:gd name="connsiteX1" fmla="*/ 0 w 508000"/>
              <a:gd name="connsiteY1" fmla="*/ 0 h 228600"/>
            </a:gdLst>
            <a:ahLst/>
            <a:cxnLst>
              <a:cxn ang="0">
                <a:pos x="connsiteX0" y="connsiteY0"/>
              </a:cxn>
              <a:cxn ang="0">
                <a:pos x="connsiteX1" y="connsiteY1"/>
              </a:cxn>
            </a:cxnLst>
            <a:rect l="l" t="t" r="r" b="b"/>
            <a:pathLst>
              <a:path w="508000" h="228600">
                <a:moveTo>
                  <a:pt x="508000" y="228600"/>
                </a:moveTo>
                <a:lnTo>
                  <a:pt x="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108450" y="2940050"/>
            <a:ext cx="292100" cy="393700"/>
          </a:xfrm>
          <a:custGeom>
            <a:avLst/>
            <a:gdLst>
              <a:gd name="connsiteX0" fmla="*/ 292100 w 292100"/>
              <a:gd name="connsiteY0" fmla="*/ 393700 h 393700"/>
              <a:gd name="connsiteX1" fmla="*/ 0 w 292100"/>
              <a:gd name="connsiteY1" fmla="*/ 0 h 393700"/>
            </a:gdLst>
            <a:ahLst/>
            <a:cxnLst>
              <a:cxn ang="0">
                <a:pos x="connsiteX0" y="connsiteY0"/>
              </a:cxn>
              <a:cxn ang="0">
                <a:pos x="connsiteX1" y="connsiteY1"/>
              </a:cxn>
            </a:cxnLst>
            <a:rect l="l" t="t" r="r" b="b"/>
            <a:pathLst>
              <a:path w="292100" h="393700">
                <a:moveTo>
                  <a:pt x="292100" y="393700"/>
                </a:moveTo>
                <a:lnTo>
                  <a:pt x="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19800" y="2673350"/>
            <a:ext cx="44450" cy="107950"/>
          </a:xfrm>
          <a:custGeom>
            <a:avLst/>
            <a:gdLst>
              <a:gd name="connsiteX0" fmla="*/ 0 w 44450"/>
              <a:gd name="connsiteY0" fmla="*/ 107950 h 107950"/>
              <a:gd name="connsiteX1" fmla="*/ 44450 w 44450"/>
              <a:gd name="connsiteY1" fmla="*/ 0 h 107950"/>
            </a:gdLst>
            <a:ahLst/>
            <a:cxnLst>
              <a:cxn ang="0">
                <a:pos x="connsiteX0" y="connsiteY0"/>
              </a:cxn>
              <a:cxn ang="0">
                <a:pos x="connsiteX1" y="connsiteY1"/>
              </a:cxn>
            </a:cxnLst>
            <a:rect l="l" t="t" r="r" b="b"/>
            <a:pathLst>
              <a:path w="44450" h="107950">
                <a:moveTo>
                  <a:pt x="0" y="107950"/>
                </a:moveTo>
                <a:lnTo>
                  <a:pt x="4445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353300" y="4070350"/>
            <a:ext cx="6350" cy="165100"/>
          </a:xfrm>
          <a:custGeom>
            <a:avLst/>
            <a:gdLst>
              <a:gd name="connsiteX0" fmla="*/ 6350 w 6350"/>
              <a:gd name="connsiteY0" fmla="*/ 165100 h 165100"/>
              <a:gd name="connsiteX1" fmla="*/ 0 w 6350"/>
              <a:gd name="connsiteY1" fmla="*/ 0 h 165100"/>
            </a:gdLst>
            <a:ahLst/>
            <a:cxnLst>
              <a:cxn ang="0">
                <a:pos x="connsiteX0" y="connsiteY0"/>
              </a:cxn>
              <a:cxn ang="0">
                <a:pos x="connsiteX1" y="connsiteY1"/>
              </a:cxn>
            </a:cxnLst>
            <a:rect l="l" t="t" r="r" b="b"/>
            <a:pathLst>
              <a:path w="6350" h="165100">
                <a:moveTo>
                  <a:pt x="6350" y="165100"/>
                </a:moveTo>
                <a:lnTo>
                  <a:pt x="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308350" y="3651250"/>
            <a:ext cx="1111250" cy="2228850"/>
          </a:xfrm>
          <a:custGeom>
            <a:avLst/>
            <a:gdLst>
              <a:gd name="connsiteX0" fmla="*/ 0 w 1111250"/>
              <a:gd name="connsiteY0" fmla="*/ 0 h 2228850"/>
              <a:gd name="connsiteX1" fmla="*/ 1111250 w 1111250"/>
              <a:gd name="connsiteY1" fmla="*/ 635000 h 2228850"/>
              <a:gd name="connsiteX2" fmla="*/ 1092200 w 1111250"/>
              <a:gd name="connsiteY2" fmla="*/ 2228850 h 2228850"/>
            </a:gdLst>
            <a:ahLst/>
            <a:cxnLst>
              <a:cxn ang="0">
                <a:pos x="connsiteX0" y="connsiteY0"/>
              </a:cxn>
              <a:cxn ang="0">
                <a:pos x="connsiteX1" y="connsiteY1"/>
              </a:cxn>
              <a:cxn ang="0">
                <a:pos x="connsiteX2" y="connsiteY2"/>
              </a:cxn>
            </a:cxnLst>
            <a:rect l="l" t="t" r="r" b="b"/>
            <a:pathLst>
              <a:path w="1111250" h="2228850">
                <a:moveTo>
                  <a:pt x="0" y="0"/>
                </a:moveTo>
                <a:lnTo>
                  <a:pt x="1111250" y="635000"/>
                </a:lnTo>
                <a:lnTo>
                  <a:pt x="1092200" y="2228850"/>
                </a:lnTo>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381750" y="3105150"/>
            <a:ext cx="114300" cy="38100"/>
          </a:xfrm>
          <a:custGeom>
            <a:avLst/>
            <a:gdLst>
              <a:gd name="connsiteX0" fmla="*/ 0 w 114300"/>
              <a:gd name="connsiteY0" fmla="*/ 38100 h 38100"/>
              <a:gd name="connsiteX1" fmla="*/ 114300 w 114300"/>
              <a:gd name="connsiteY1" fmla="*/ 0 h 38100"/>
            </a:gdLst>
            <a:ahLst/>
            <a:cxnLst>
              <a:cxn ang="0">
                <a:pos x="connsiteX0" y="connsiteY0"/>
              </a:cxn>
              <a:cxn ang="0">
                <a:pos x="connsiteX1" y="connsiteY1"/>
              </a:cxn>
            </a:cxnLst>
            <a:rect l="l" t="t" r="r" b="b"/>
            <a:pathLst>
              <a:path w="114300" h="38100">
                <a:moveTo>
                  <a:pt x="0" y="38100"/>
                </a:moveTo>
                <a:lnTo>
                  <a:pt x="11430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965950" y="3517900"/>
            <a:ext cx="25400" cy="95250"/>
          </a:xfrm>
          <a:custGeom>
            <a:avLst/>
            <a:gdLst>
              <a:gd name="connsiteX0" fmla="*/ 0 w 25400"/>
              <a:gd name="connsiteY0" fmla="*/ 95250 h 95250"/>
              <a:gd name="connsiteX1" fmla="*/ 25400 w 25400"/>
              <a:gd name="connsiteY1" fmla="*/ 0 h 95250"/>
            </a:gdLst>
            <a:ahLst/>
            <a:cxnLst>
              <a:cxn ang="0">
                <a:pos x="connsiteX0" y="connsiteY0"/>
              </a:cxn>
              <a:cxn ang="0">
                <a:pos x="connsiteX1" y="connsiteY1"/>
              </a:cxn>
            </a:cxnLst>
            <a:rect l="l" t="t" r="r" b="b"/>
            <a:pathLst>
              <a:path w="25400" h="95250">
                <a:moveTo>
                  <a:pt x="0" y="95250"/>
                </a:moveTo>
                <a:lnTo>
                  <a:pt x="2540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318500" y="4076700"/>
            <a:ext cx="6350" cy="158750"/>
          </a:xfrm>
          <a:custGeom>
            <a:avLst/>
            <a:gdLst>
              <a:gd name="connsiteX0" fmla="*/ 6350 w 6350"/>
              <a:gd name="connsiteY0" fmla="*/ 158750 h 158750"/>
              <a:gd name="connsiteX1" fmla="*/ 0 w 6350"/>
              <a:gd name="connsiteY1" fmla="*/ 0 h 158750"/>
            </a:gdLst>
            <a:ahLst/>
            <a:cxnLst>
              <a:cxn ang="0">
                <a:pos x="connsiteX0" y="connsiteY0"/>
              </a:cxn>
              <a:cxn ang="0">
                <a:pos x="connsiteX1" y="connsiteY1"/>
              </a:cxn>
            </a:cxnLst>
            <a:rect l="l" t="t" r="r" b="b"/>
            <a:pathLst>
              <a:path w="6350" h="158750">
                <a:moveTo>
                  <a:pt x="6350" y="158750"/>
                </a:moveTo>
                <a:lnTo>
                  <a:pt x="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188450" y="4083050"/>
            <a:ext cx="0" cy="152400"/>
          </a:xfrm>
          <a:custGeom>
            <a:avLst/>
            <a:gdLst>
              <a:gd name="connsiteX0" fmla="*/ 0 w 0"/>
              <a:gd name="connsiteY0" fmla="*/ 152400 h 152400"/>
              <a:gd name="connsiteX1" fmla="*/ 0 w 0"/>
              <a:gd name="connsiteY1" fmla="*/ 0 h 152400"/>
            </a:gdLst>
            <a:ahLst/>
            <a:cxnLst>
              <a:cxn ang="0">
                <a:pos x="connsiteX0" y="connsiteY0"/>
              </a:cxn>
              <a:cxn ang="0">
                <a:pos x="connsiteX1" y="connsiteY1"/>
              </a:cxn>
            </a:cxnLst>
            <a:rect l="l" t="t" r="r" b="b"/>
            <a:pathLst>
              <a:path h="152400">
                <a:moveTo>
                  <a:pt x="0" y="152400"/>
                </a:moveTo>
                <a:lnTo>
                  <a:pt x="0" y="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652000" y="5175250"/>
            <a:ext cx="0" cy="76200"/>
          </a:xfrm>
          <a:custGeom>
            <a:avLst/>
            <a:gdLst>
              <a:gd name="connsiteX0" fmla="*/ 0 w 0"/>
              <a:gd name="connsiteY0" fmla="*/ 0 h 76200"/>
              <a:gd name="connsiteX1" fmla="*/ 0 w 0"/>
              <a:gd name="connsiteY1" fmla="*/ 76200 h 76200"/>
            </a:gdLst>
            <a:ahLst/>
            <a:cxnLst>
              <a:cxn ang="0">
                <a:pos x="connsiteX0" y="connsiteY0"/>
              </a:cxn>
              <a:cxn ang="0">
                <a:pos x="connsiteX1" y="connsiteY1"/>
              </a:cxn>
            </a:cxnLst>
            <a:rect l="l" t="t" r="r" b="b"/>
            <a:pathLst>
              <a:path h="76200">
                <a:moveTo>
                  <a:pt x="0" y="0"/>
                </a:moveTo>
                <a:lnTo>
                  <a:pt x="0" y="76200"/>
                </a:lnTo>
              </a:path>
            </a:pathLst>
          </a:cu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0426567">
            <a:off x="6052526" y="3086719"/>
            <a:ext cx="476250" cy="673838"/>
          </a:xfrm>
          <a:prstGeom prst="rect">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942848" y="1924493"/>
            <a:ext cx="883254" cy="361507"/>
          </a:xfrm>
          <a:prstGeom prst="straightConnector1">
            <a:avLst/>
          </a:prstGeom>
          <a:ln w="254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69224" y="1513012"/>
            <a:ext cx="4016164" cy="461665"/>
          </a:xfrm>
          <a:prstGeom prst="rect">
            <a:avLst/>
          </a:prstGeom>
          <a:solidFill>
            <a:schemeClr val="bg1">
              <a:alpha val="60000"/>
            </a:schemeClr>
          </a:solidFill>
        </p:spPr>
        <p:txBody>
          <a:bodyPr wrap="none" rtlCol="0">
            <a:spAutoFit/>
          </a:bodyPr>
          <a:lstStyle/>
          <a:p>
            <a:pPr algn="l"/>
            <a:r>
              <a:rPr lang="sv-SE" sz="2400" b="1" dirty="0">
                <a:solidFill>
                  <a:schemeClr val="accent5"/>
                </a:solidFill>
              </a:rPr>
              <a:t>Global </a:t>
            </a:r>
            <a:r>
              <a:rPr lang="sv-SE" sz="2400" b="1" dirty="0" err="1">
                <a:solidFill>
                  <a:schemeClr val="accent5"/>
                </a:solidFill>
              </a:rPr>
              <a:t>fibre</a:t>
            </a:r>
            <a:r>
              <a:rPr lang="sv-SE" sz="2400" b="1" dirty="0">
                <a:solidFill>
                  <a:schemeClr val="accent5"/>
                </a:solidFill>
              </a:rPr>
              <a:t> routes &amp; </a:t>
            </a:r>
            <a:r>
              <a:rPr lang="sv-SE" sz="2400" b="1" dirty="0" err="1">
                <a:solidFill>
                  <a:schemeClr val="accent5"/>
                </a:solidFill>
              </a:rPr>
              <a:t>conduits</a:t>
            </a:r>
            <a:endParaRPr lang="en-US" sz="2400" b="1" dirty="0">
              <a:solidFill>
                <a:schemeClr val="accent5"/>
              </a:solidFill>
            </a:endParaRPr>
          </a:p>
        </p:txBody>
      </p:sp>
      <p:sp>
        <p:nvSpPr>
          <p:cNvPr id="23" name="TextBox 22"/>
          <p:cNvSpPr txBox="1"/>
          <p:nvPr/>
        </p:nvSpPr>
        <p:spPr>
          <a:xfrm>
            <a:off x="7010400" y="2286000"/>
            <a:ext cx="3812262" cy="461665"/>
          </a:xfrm>
          <a:prstGeom prst="rect">
            <a:avLst/>
          </a:prstGeom>
          <a:solidFill>
            <a:schemeClr val="bg1">
              <a:alpha val="60000"/>
            </a:schemeClr>
          </a:solidFill>
        </p:spPr>
        <p:txBody>
          <a:bodyPr wrap="none" rtlCol="0">
            <a:spAutoFit/>
          </a:bodyPr>
          <a:lstStyle/>
          <a:p>
            <a:pPr algn="l"/>
            <a:r>
              <a:rPr lang="sv-SE" sz="2400" b="1" dirty="0">
                <a:ln w="15875">
                  <a:solidFill>
                    <a:schemeClr val="bg1">
                      <a:lumMod val="65000"/>
                    </a:schemeClr>
                  </a:solidFill>
                </a:ln>
                <a:solidFill>
                  <a:schemeClr val="accent4">
                    <a:lumMod val="60000"/>
                    <a:lumOff val="40000"/>
                  </a:schemeClr>
                </a:solidFill>
              </a:rPr>
              <a:t>H01 – ESS Central server hall</a:t>
            </a:r>
            <a:endParaRPr lang="en-US" sz="2400" b="1" dirty="0">
              <a:ln w="15875">
                <a:solidFill>
                  <a:schemeClr val="bg1">
                    <a:lumMod val="65000"/>
                  </a:schemeClr>
                </a:solidFill>
              </a:ln>
              <a:solidFill>
                <a:schemeClr val="accent4">
                  <a:lumMod val="60000"/>
                  <a:lumOff val="40000"/>
                </a:schemeClr>
              </a:solidFill>
            </a:endParaRPr>
          </a:p>
        </p:txBody>
      </p:sp>
      <p:cxnSp>
        <p:nvCxnSpPr>
          <p:cNvPr id="25" name="Straight Arrow Connector 24"/>
          <p:cNvCxnSpPr/>
          <p:nvPr/>
        </p:nvCxnSpPr>
        <p:spPr>
          <a:xfrm flipH="1">
            <a:off x="6627821" y="2727325"/>
            <a:ext cx="836235" cy="526238"/>
          </a:xfrm>
          <a:prstGeom prst="straightConnector1">
            <a:avLst/>
          </a:prstGeom>
          <a:ln w="25400">
            <a:solidFill>
              <a:schemeClr val="accent4">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446891" y="4369595"/>
            <a:ext cx="203200" cy="319364"/>
          </a:xfrm>
          <a:prstGeom prst="rect">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317228" y="5938695"/>
            <a:ext cx="4443139" cy="461665"/>
          </a:xfrm>
          <a:prstGeom prst="rect">
            <a:avLst/>
          </a:prstGeom>
          <a:solidFill>
            <a:schemeClr val="bg1">
              <a:alpha val="60000"/>
            </a:schemeClr>
          </a:solidFill>
        </p:spPr>
        <p:txBody>
          <a:bodyPr wrap="none" rtlCol="0">
            <a:spAutoFit/>
          </a:bodyPr>
          <a:lstStyle/>
          <a:p>
            <a:pPr algn="l"/>
            <a:r>
              <a:rPr lang="sv-SE" sz="2400" b="1" dirty="0">
                <a:ln w="15875">
                  <a:solidFill>
                    <a:schemeClr val="bg1">
                      <a:lumMod val="65000"/>
                    </a:schemeClr>
                  </a:solidFill>
                </a:ln>
                <a:solidFill>
                  <a:schemeClr val="accent4">
                    <a:lumMod val="60000"/>
                    <a:lumOff val="40000"/>
                  </a:schemeClr>
                </a:solidFill>
              </a:rPr>
              <a:t>D02 </a:t>
            </a:r>
            <a:r>
              <a:rPr lang="en-SE" sz="2400" b="1">
                <a:ln w="15875">
                  <a:solidFill>
                    <a:schemeClr val="bg1">
                      <a:lumMod val="65000"/>
                    </a:schemeClr>
                  </a:solidFill>
                </a:ln>
                <a:solidFill>
                  <a:schemeClr val="accent4">
                    <a:lumMod val="60000"/>
                    <a:lumOff val="40000"/>
                  </a:schemeClr>
                </a:solidFill>
              </a:rPr>
              <a:t>–</a:t>
            </a:r>
            <a:r>
              <a:rPr lang="sv-SE" sz="2400" b="1" dirty="0">
                <a:ln w="15875">
                  <a:solidFill>
                    <a:schemeClr val="bg1">
                      <a:lumMod val="65000"/>
                    </a:schemeClr>
                  </a:solidFill>
                </a:ln>
                <a:solidFill>
                  <a:schemeClr val="accent4">
                    <a:lumMod val="60000"/>
                    <a:lumOff val="40000"/>
                  </a:schemeClr>
                </a:solidFill>
              </a:rPr>
              <a:t> ESS </a:t>
            </a:r>
            <a:r>
              <a:rPr lang="sv-SE" sz="2400" b="1" dirty="0" err="1">
                <a:ln w="15875">
                  <a:solidFill>
                    <a:schemeClr val="bg1">
                      <a:lumMod val="65000"/>
                    </a:schemeClr>
                  </a:solidFill>
                </a:ln>
                <a:solidFill>
                  <a:schemeClr val="accent4">
                    <a:lumMod val="60000"/>
                    <a:lumOff val="40000"/>
                  </a:schemeClr>
                </a:solidFill>
              </a:rPr>
              <a:t>Secondary</a:t>
            </a:r>
            <a:r>
              <a:rPr lang="sv-SE" sz="2400" b="1" dirty="0">
                <a:ln w="15875">
                  <a:solidFill>
                    <a:schemeClr val="bg1">
                      <a:lumMod val="65000"/>
                    </a:schemeClr>
                  </a:solidFill>
                </a:ln>
                <a:solidFill>
                  <a:schemeClr val="accent4">
                    <a:lumMod val="60000"/>
                    <a:lumOff val="40000"/>
                  </a:schemeClr>
                </a:solidFill>
              </a:rPr>
              <a:t> server room</a:t>
            </a:r>
            <a:endParaRPr lang="en-US" sz="2400" b="1" dirty="0">
              <a:ln w="15875">
                <a:solidFill>
                  <a:schemeClr val="bg1">
                    <a:lumMod val="65000"/>
                  </a:schemeClr>
                </a:solidFill>
              </a:ln>
              <a:solidFill>
                <a:schemeClr val="accent4">
                  <a:lumMod val="60000"/>
                  <a:lumOff val="40000"/>
                </a:schemeClr>
              </a:solidFill>
            </a:endParaRPr>
          </a:p>
        </p:txBody>
      </p:sp>
      <p:cxnSp>
        <p:nvCxnSpPr>
          <p:cNvPr id="29" name="Straight Arrow Connector 28"/>
          <p:cNvCxnSpPr/>
          <p:nvPr/>
        </p:nvCxnSpPr>
        <p:spPr>
          <a:xfrm flipV="1">
            <a:off x="3105150" y="4637619"/>
            <a:ext cx="1238250" cy="1426320"/>
          </a:xfrm>
          <a:prstGeom prst="straightConnector1">
            <a:avLst/>
          </a:prstGeom>
          <a:ln w="25400">
            <a:solidFill>
              <a:schemeClr val="accent4">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Considerations: Redundancy</a:t>
            </a:r>
          </a:p>
        </p:txBody>
      </p:sp>
      <p:sp>
        <p:nvSpPr>
          <p:cNvPr id="3" name="Platshållare för sidfot 2">
            <a:extLst>
              <a:ext uri="{FF2B5EF4-FFF2-40B4-BE49-F238E27FC236}">
                <a16:creationId xmlns:a16="http://schemas.microsoft.com/office/drawing/2014/main" id="{1888BAD2-760C-4CF6-86EF-762B6EA82FEB}"/>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11</a:t>
            </a:fld>
            <a:endParaRPr lang="sv-SE" dirty="0">
              <a:solidFill>
                <a:srgbClr val="CCCCCC"/>
              </a:solidFill>
            </a:endParaRP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p:txBody>
          <a:bodyPr/>
          <a:lstStyle/>
          <a:p>
            <a:r>
              <a:rPr lang="en-GB" dirty="0"/>
              <a:t>Fibre path between instrument and server hall</a:t>
            </a: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2" name="Rectangle 1"/>
          <p:cNvSpPr/>
          <p:nvPr/>
        </p:nvSpPr>
        <p:spPr>
          <a:xfrm>
            <a:off x="1355558" y="2341599"/>
            <a:ext cx="1772653" cy="825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H01</a:t>
            </a:r>
          </a:p>
          <a:p>
            <a:pPr algn="ctr"/>
            <a:r>
              <a:rPr lang="sv-SE" sz="1600" dirty="0"/>
              <a:t>ESS Central server hall</a:t>
            </a:r>
            <a:endParaRPr lang="en-US" sz="1600" dirty="0"/>
          </a:p>
        </p:txBody>
      </p:sp>
      <p:sp>
        <p:nvSpPr>
          <p:cNvPr id="9" name="Rectangle 8"/>
          <p:cNvSpPr/>
          <p:nvPr/>
        </p:nvSpPr>
        <p:spPr>
          <a:xfrm>
            <a:off x="4501107" y="2341598"/>
            <a:ext cx="1675103" cy="825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t>Comm</a:t>
            </a:r>
            <a:r>
              <a:rPr lang="sv-SE" sz="1600" dirty="0"/>
              <a:t> </a:t>
            </a:r>
            <a:r>
              <a:rPr lang="sv-SE" sz="1600" dirty="0" err="1"/>
              <a:t>room</a:t>
            </a:r>
            <a:endParaRPr lang="en-US" sz="1600" dirty="0"/>
          </a:p>
        </p:txBody>
      </p:sp>
      <p:sp>
        <p:nvSpPr>
          <p:cNvPr id="10" name="Rectangle 9"/>
          <p:cNvSpPr/>
          <p:nvPr/>
        </p:nvSpPr>
        <p:spPr>
          <a:xfrm>
            <a:off x="7815905" y="2341598"/>
            <a:ext cx="1977799" cy="81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Neutron Instrument</a:t>
            </a:r>
            <a:endParaRPr lang="en-US" sz="1600" dirty="0"/>
          </a:p>
        </p:txBody>
      </p:sp>
      <p:sp>
        <p:nvSpPr>
          <p:cNvPr id="4" name="TextBox 3"/>
          <p:cNvSpPr txBox="1"/>
          <p:nvPr/>
        </p:nvSpPr>
        <p:spPr>
          <a:xfrm>
            <a:off x="1355558" y="3228597"/>
            <a:ext cx="1973874" cy="369332"/>
          </a:xfrm>
          <a:prstGeom prst="rect">
            <a:avLst/>
          </a:prstGeom>
          <a:noFill/>
        </p:spPr>
        <p:txBody>
          <a:bodyPr wrap="none" rtlCol="0">
            <a:spAutoFit/>
          </a:bodyPr>
          <a:lstStyle/>
          <a:p>
            <a:pPr algn="l"/>
            <a:r>
              <a:rPr lang="sv-SE" dirty="0">
                <a:solidFill>
                  <a:srgbClr val="666666"/>
                </a:solidFill>
              </a:rPr>
              <a:t>Active equipment</a:t>
            </a:r>
            <a:endParaRPr lang="en-US" dirty="0">
              <a:solidFill>
                <a:srgbClr val="666666"/>
              </a:solidFill>
            </a:endParaRPr>
          </a:p>
        </p:txBody>
      </p:sp>
      <p:sp>
        <p:nvSpPr>
          <p:cNvPr id="14" name="TextBox 13"/>
          <p:cNvSpPr txBox="1"/>
          <p:nvPr/>
        </p:nvSpPr>
        <p:spPr>
          <a:xfrm>
            <a:off x="4461629" y="3243351"/>
            <a:ext cx="2096279" cy="369332"/>
          </a:xfrm>
          <a:prstGeom prst="rect">
            <a:avLst/>
          </a:prstGeom>
          <a:noFill/>
        </p:spPr>
        <p:txBody>
          <a:bodyPr wrap="none" rtlCol="0">
            <a:spAutoFit/>
          </a:bodyPr>
          <a:lstStyle/>
          <a:p>
            <a:pPr algn="l"/>
            <a:r>
              <a:rPr lang="sv-SE" dirty="0">
                <a:solidFill>
                  <a:srgbClr val="666666"/>
                </a:solidFill>
              </a:rPr>
              <a:t>Passive connection</a:t>
            </a:r>
            <a:endParaRPr lang="en-US" dirty="0">
              <a:solidFill>
                <a:srgbClr val="666666"/>
              </a:solidFill>
            </a:endParaRPr>
          </a:p>
        </p:txBody>
      </p:sp>
      <p:sp>
        <p:nvSpPr>
          <p:cNvPr id="15" name="TextBox 14"/>
          <p:cNvSpPr txBox="1"/>
          <p:nvPr/>
        </p:nvSpPr>
        <p:spPr>
          <a:xfrm>
            <a:off x="7819830" y="3228597"/>
            <a:ext cx="1973874" cy="369332"/>
          </a:xfrm>
          <a:prstGeom prst="rect">
            <a:avLst/>
          </a:prstGeom>
          <a:noFill/>
        </p:spPr>
        <p:txBody>
          <a:bodyPr wrap="none" rtlCol="0">
            <a:spAutoFit/>
          </a:bodyPr>
          <a:lstStyle/>
          <a:p>
            <a:pPr algn="l"/>
            <a:r>
              <a:rPr lang="sv-SE" dirty="0">
                <a:solidFill>
                  <a:srgbClr val="666666"/>
                </a:solidFill>
              </a:rPr>
              <a:t>Active equipment</a:t>
            </a:r>
            <a:endParaRPr lang="en-US" dirty="0">
              <a:solidFill>
                <a:srgbClr val="666666"/>
              </a:solidFill>
            </a:endParaRPr>
          </a:p>
        </p:txBody>
      </p:sp>
      <p:sp>
        <p:nvSpPr>
          <p:cNvPr id="6" name="Right Arrow 5"/>
          <p:cNvSpPr/>
          <p:nvPr/>
        </p:nvSpPr>
        <p:spPr>
          <a:xfrm rot="10800000">
            <a:off x="3376509" y="2341723"/>
            <a:ext cx="876300" cy="819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6557908" y="2356354"/>
            <a:ext cx="876300" cy="819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B8F55E-7A63-A547-8A67-DEDDF3557B52}"/>
              </a:ext>
            </a:extLst>
          </p:cNvPr>
          <p:cNvSpPr/>
          <p:nvPr/>
        </p:nvSpPr>
        <p:spPr>
          <a:xfrm>
            <a:off x="1355558" y="4451138"/>
            <a:ext cx="1772653" cy="825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t>H01/D02</a:t>
            </a:r>
          </a:p>
          <a:p>
            <a:pPr algn="ctr"/>
            <a:r>
              <a:rPr lang="sv-SE" sz="1600" dirty="0"/>
              <a:t>Server </a:t>
            </a:r>
            <a:r>
              <a:rPr lang="sv-SE" sz="1600" dirty="0" err="1"/>
              <a:t>rooms</a:t>
            </a:r>
            <a:endParaRPr lang="en-US" sz="1600" dirty="0"/>
          </a:p>
        </p:txBody>
      </p:sp>
      <p:sp>
        <p:nvSpPr>
          <p:cNvPr id="18" name="Rectangle 17">
            <a:extLst>
              <a:ext uri="{FF2B5EF4-FFF2-40B4-BE49-F238E27FC236}">
                <a16:creationId xmlns:a16="http://schemas.microsoft.com/office/drawing/2014/main" id="{16D58279-0DFC-CC4C-A262-316AA4800501}"/>
              </a:ext>
            </a:extLst>
          </p:cNvPr>
          <p:cNvSpPr/>
          <p:nvPr/>
        </p:nvSpPr>
        <p:spPr>
          <a:xfrm>
            <a:off x="4501107" y="4451137"/>
            <a:ext cx="1675103" cy="825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t>Comm</a:t>
            </a:r>
            <a:r>
              <a:rPr lang="sv-SE" sz="1600" dirty="0"/>
              <a:t> </a:t>
            </a:r>
            <a:r>
              <a:rPr lang="sv-SE" sz="1600" dirty="0" err="1"/>
              <a:t>rooms</a:t>
            </a:r>
            <a:endParaRPr lang="en-US" sz="1600" dirty="0"/>
          </a:p>
        </p:txBody>
      </p:sp>
      <p:sp>
        <p:nvSpPr>
          <p:cNvPr id="21" name="Rectangle 20">
            <a:extLst>
              <a:ext uri="{FF2B5EF4-FFF2-40B4-BE49-F238E27FC236}">
                <a16:creationId xmlns:a16="http://schemas.microsoft.com/office/drawing/2014/main" id="{B30BC87D-1F5B-F646-847C-58764C8C3B3D}"/>
              </a:ext>
            </a:extLst>
          </p:cNvPr>
          <p:cNvSpPr/>
          <p:nvPr/>
        </p:nvSpPr>
        <p:spPr>
          <a:xfrm>
            <a:off x="7815905" y="4451137"/>
            <a:ext cx="1977799" cy="81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Neutron Instrument</a:t>
            </a:r>
            <a:endParaRPr lang="en-US" sz="1600" dirty="0"/>
          </a:p>
        </p:txBody>
      </p:sp>
      <p:sp>
        <p:nvSpPr>
          <p:cNvPr id="22" name="TextBox 21">
            <a:extLst>
              <a:ext uri="{FF2B5EF4-FFF2-40B4-BE49-F238E27FC236}">
                <a16:creationId xmlns:a16="http://schemas.microsoft.com/office/drawing/2014/main" id="{9DE6DE63-C549-4B45-A932-615B9738BB17}"/>
              </a:ext>
            </a:extLst>
          </p:cNvPr>
          <p:cNvSpPr txBox="1"/>
          <p:nvPr/>
        </p:nvSpPr>
        <p:spPr>
          <a:xfrm>
            <a:off x="1355558" y="5338136"/>
            <a:ext cx="1973874" cy="369332"/>
          </a:xfrm>
          <a:prstGeom prst="rect">
            <a:avLst/>
          </a:prstGeom>
          <a:noFill/>
        </p:spPr>
        <p:txBody>
          <a:bodyPr wrap="none" rtlCol="0">
            <a:spAutoFit/>
          </a:bodyPr>
          <a:lstStyle/>
          <a:p>
            <a:pPr algn="l"/>
            <a:r>
              <a:rPr lang="sv-SE" dirty="0">
                <a:solidFill>
                  <a:srgbClr val="666666"/>
                </a:solidFill>
              </a:rPr>
              <a:t>Active equipment</a:t>
            </a:r>
            <a:endParaRPr lang="en-US" dirty="0">
              <a:solidFill>
                <a:srgbClr val="666666"/>
              </a:solidFill>
            </a:endParaRPr>
          </a:p>
        </p:txBody>
      </p:sp>
      <p:sp>
        <p:nvSpPr>
          <p:cNvPr id="23" name="TextBox 22">
            <a:extLst>
              <a:ext uri="{FF2B5EF4-FFF2-40B4-BE49-F238E27FC236}">
                <a16:creationId xmlns:a16="http://schemas.microsoft.com/office/drawing/2014/main" id="{E58D88BC-B475-5B42-8E09-F69F5AD0A7DD}"/>
              </a:ext>
            </a:extLst>
          </p:cNvPr>
          <p:cNvSpPr txBox="1"/>
          <p:nvPr/>
        </p:nvSpPr>
        <p:spPr>
          <a:xfrm>
            <a:off x="4461629" y="5352890"/>
            <a:ext cx="2096279" cy="369332"/>
          </a:xfrm>
          <a:prstGeom prst="rect">
            <a:avLst/>
          </a:prstGeom>
          <a:noFill/>
        </p:spPr>
        <p:txBody>
          <a:bodyPr wrap="none" rtlCol="0">
            <a:spAutoFit/>
          </a:bodyPr>
          <a:lstStyle/>
          <a:p>
            <a:pPr algn="l"/>
            <a:r>
              <a:rPr lang="sv-SE" dirty="0">
                <a:solidFill>
                  <a:srgbClr val="666666"/>
                </a:solidFill>
              </a:rPr>
              <a:t>Passive connection</a:t>
            </a:r>
            <a:endParaRPr lang="en-US" dirty="0">
              <a:solidFill>
                <a:srgbClr val="666666"/>
              </a:solidFill>
            </a:endParaRPr>
          </a:p>
        </p:txBody>
      </p:sp>
      <p:sp>
        <p:nvSpPr>
          <p:cNvPr id="24" name="TextBox 23">
            <a:extLst>
              <a:ext uri="{FF2B5EF4-FFF2-40B4-BE49-F238E27FC236}">
                <a16:creationId xmlns:a16="http://schemas.microsoft.com/office/drawing/2014/main" id="{925E1501-C541-294E-A55B-B76F82A2C91F}"/>
              </a:ext>
            </a:extLst>
          </p:cNvPr>
          <p:cNvSpPr txBox="1"/>
          <p:nvPr/>
        </p:nvSpPr>
        <p:spPr>
          <a:xfrm>
            <a:off x="7819830" y="5338136"/>
            <a:ext cx="1973874" cy="369332"/>
          </a:xfrm>
          <a:prstGeom prst="rect">
            <a:avLst/>
          </a:prstGeom>
          <a:noFill/>
        </p:spPr>
        <p:txBody>
          <a:bodyPr wrap="none" rtlCol="0">
            <a:spAutoFit/>
          </a:bodyPr>
          <a:lstStyle/>
          <a:p>
            <a:pPr algn="l"/>
            <a:r>
              <a:rPr lang="sv-SE" dirty="0">
                <a:solidFill>
                  <a:srgbClr val="666666"/>
                </a:solidFill>
              </a:rPr>
              <a:t>Active equipment</a:t>
            </a:r>
            <a:endParaRPr lang="en-US" dirty="0">
              <a:solidFill>
                <a:srgbClr val="666666"/>
              </a:solidFill>
            </a:endParaRPr>
          </a:p>
        </p:txBody>
      </p:sp>
      <p:sp>
        <p:nvSpPr>
          <p:cNvPr id="26" name="Right Arrow 25">
            <a:extLst>
              <a:ext uri="{FF2B5EF4-FFF2-40B4-BE49-F238E27FC236}">
                <a16:creationId xmlns:a16="http://schemas.microsoft.com/office/drawing/2014/main" id="{73E31423-2175-CB45-A630-664758A0079B}"/>
              </a:ext>
            </a:extLst>
          </p:cNvPr>
          <p:cNvSpPr/>
          <p:nvPr/>
        </p:nvSpPr>
        <p:spPr>
          <a:xfrm rot="10800000">
            <a:off x="6557908" y="5005137"/>
            <a:ext cx="876300" cy="279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9F3EF00-3F74-8E41-925C-592C269F8DA3}"/>
              </a:ext>
            </a:extLst>
          </p:cNvPr>
          <p:cNvSpPr/>
          <p:nvPr/>
        </p:nvSpPr>
        <p:spPr>
          <a:xfrm>
            <a:off x="1355559" y="1588168"/>
            <a:ext cx="8438146" cy="497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Delivery during 2021</a:t>
            </a:r>
          </a:p>
        </p:txBody>
      </p:sp>
      <p:sp>
        <p:nvSpPr>
          <p:cNvPr id="27" name="Rounded Rectangle 26">
            <a:extLst>
              <a:ext uri="{FF2B5EF4-FFF2-40B4-BE49-F238E27FC236}">
                <a16:creationId xmlns:a16="http://schemas.microsoft.com/office/drawing/2014/main" id="{D70AD1B0-FD32-E941-9ABF-8DBEAA0B9954}"/>
              </a:ext>
            </a:extLst>
          </p:cNvPr>
          <p:cNvSpPr/>
          <p:nvPr/>
        </p:nvSpPr>
        <p:spPr>
          <a:xfrm>
            <a:off x="1355558" y="3737756"/>
            <a:ext cx="8438146" cy="497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Delivery during early science 2023</a:t>
            </a:r>
          </a:p>
        </p:txBody>
      </p:sp>
      <p:sp>
        <p:nvSpPr>
          <p:cNvPr id="28" name="Right Arrow 27">
            <a:extLst>
              <a:ext uri="{FF2B5EF4-FFF2-40B4-BE49-F238E27FC236}">
                <a16:creationId xmlns:a16="http://schemas.microsoft.com/office/drawing/2014/main" id="{5F04F633-BCE6-3440-90CD-FE40C6F55F9E}"/>
              </a:ext>
            </a:extLst>
          </p:cNvPr>
          <p:cNvSpPr/>
          <p:nvPr/>
        </p:nvSpPr>
        <p:spPr>
          <a:xfrm rot="10800000">
            <a:off x="6557908" y="4547346"/>
            <a:ext cx="876300" cy="279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54668FA7-3A41-AD49-AE9C-16DDE31CD36A}"/>
              </a:ext>
            </a:extLst>
          </p:cNvPr>
          <p:cNvSpPr/>
          <p:nvPr/>
        </p:nvSpPr>
        <p:spPr>
          <a:xfrm rot="10800000">
            <a:off x="3376509" y="4997120"/>
            <a:ext cx="876300" cy="279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C5EE2CE5-FF03-C74D-8F83-4216672413A4}"/>
              </a:ext>
            </a:extLst>
          </p:cNvPr>
          <p:cNvSpPr/>
          <p:nvPr/>
        </p:nvSpPr>
        <p:spPr>
          <a:xfrm rot="10800000">
            <a:off x="3376509" y="4539329"/>
            <a:ext cx="876300" cy="279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4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Considerations: Grounding zones</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marL="72000" indent="-72000">
              <a:spcBef>
                <a:spcPts val="600"/>
              </a:spcBef>
              <a:spcAft>
                <a:spcPts val="600"/>
              </a:spcAft>
            </a:pPr>
            <a:r>
              <a:rPr lang="en-GB" b="1" dirty="0">
                <a:solidFill>
                  <a:schemeClr val="tx1">
                    <a:lumMod val="75000"/>
                    <a:lumOff val="25000"/>
                  </a:schemeClr>
                </a:solidFill>
              </a:rPr>
              <a:t>Grounding zones will have a infrastructure rack</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Connections between the infrastructure racks will be using fibre cabling.</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Connections between infrastructure rack and device racks in the same grounding zones will be using copper cabling.</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If Timing signals is also required in the device racks, there will also be a additional fibre cable going between the infrastructure rack and device rack.</a:t>
            </a:r>
          </a:p>
          <a:p>
            <a:pPr marL="0" indent="0">
              <a:spcBef>
                <a:spcPts val="600"/>
              </a:spcBef>
              <a:spcAft>
                <a:spcPts val="600"/>
              </a:spcAft>
              <a:buNone/>
            </a:pPr>
            <a:endParaRPr lang="en-GB" dirty="0">
              <a:solidFill>
                <a:schemeClr val="tx1">
                  <a:lumMod val="75000"/>
                  <a:lumOff val="25000"/>
                </a:schemeClr>
              </a:solidFill>
            </a:endParaRPr>
          </a:p>
          <a:p>
            <a:pPr marL="0" indent="0">
              <a:spcBef>
                <a:spcPts val="600"/>
              </a:spcBef>
              <a:spcAft>
                <a:spcPts val="600"/>
              </a:spcAft>
              <a:buNone/>
            </a:pPr>
            <a:r>
              <a:rPr lang="en-GB" dirty="0">
                <a:solidFill>
                  <a:schemeClr val="tx1">
                    <a:lumMod val="75000"/>
                    <a:lumOff val="25000"/>
                  </a:schemeClr>
                </a:solidFill>
              </a:rPr>
              <a:t> </a:t>
            </a:r>
          </a:p>
          <a:p>
            <a:pPr marL="72000" indent="-72000">
              <a:spcBef>
                <a:spcPts val="600"/>
              </a:spcBef>
              <a:spcAft>
                <a:spcPts val="600"/>
              </a:spcAft>
            </a:pPr>
            <a:endParaRPr lang="en-GB" dirty="0">
              <a:solidFill>
                <a:schemeClr val="tx1">
                  <a:lumMod val="75000"/>
                  <a:lumOff val="25000"/>
                </a:schemeClr>
              </a:solidFill>
            </a:endParaRPr>
          </a:p>
          <a:p>
            <a:pPr lvl="1"/>
            <a:endParaRPr lang="en-US" dirty="0"/>
          </a:p>
        </p:txBody>
      </p:sp>
    </p:spTree>
    <p:extLst>
      <p:ext uri="{BB962C8B-B14F-4D97-AF65-F5344CB8AC3E}">
        <p14:creationId xmlns:p14="http://schemas.microsoft.com/office/powerpoint/2010/main" val="335293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2E00-7562-0F43-BE25-B47CA1B71991}"/>
              </a:ext>
            </a:extLst>
          </p:cNvPr>
          <p:cNvSpPr>
            <a:spLocks noGrp="1"/>
          </p:cNvSpPr>
          <p:nvPr>
            <p:ph type="title"/>
          </p:nvPr>
        </p:nvSpPr>
        <p:spPr/>
        <p:txBody>
          <a:bodyPr/>
          <a:lstStyle/>
          <a:p>
            <a:r>
              <a:rPr lang="en-GB" dirty="0"/>
              <a:t>Considerations</a:t>
            </a:r>
          </a:p>
        </p:txBody>
      </p:sp>
      <p:sp>
        <p:nvSpPr>
          <p:cNvPr id="3" name="Footer Placeholder 2">
            <a:extLst>
              <a:ext uri="{FF2B5EF4-FFF2-40B4-BE49-F238E27FC236}">
                <a16:creationId xmlns:a16="http://schemas.microsoft.com/office/drawing/2014/main" id="{C5224869-4CC3-7341-91AE-EEC70CA919C8}"/>
              </a:ext>
            </a:extLst>
          </p:cNvPr>
          <p:cNvSpPr>
            <a:spLocks noGrp="1"/>
          </p:cNvSpPr>
          <p:nvPr>
            <p:ph type="ftr" sz="quarter" idx="11"/>
          </p:nvPr>
        </p:nvSpPr>
        <p:spPr>
          <a:xfrm>
            <a:off x="2441864" y="6475270"/>
            <a:ext cx="4320448" cy="365125"/>
          </a:xfrm>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D7AD2AC4-CA99-0845-9187-1D34DB479ED6}"/>
              </a:ext>
            </a:extLst>
          </p:cNvPr>
          <p:cNvSpPr>
            <a:spLocks noGrp="1"/>
          </p:cNvSpPr>
          <p:nvPr>
            <p:ph type="sldNum" sz="quarter" idx="12"/>
          </p:nvPr>
        </p:nvSpPr>
        <p:spPr/>
        <p:txBody>
          <a:bodyPr/>
          <a:lstStyle/>
          <a:p>
            <a:fld id="{F7283078-D760-1647-8B80-66BA8B52336D}" type="slidenum">
              <a:rPr lang="sv-SE" smtClean="0"/>
              <a:t>13</a:t>
            </a:fld>
            <a:endParaRPr lang="sv-SE"/>
          </a:p>
        </p:txBody>
      </p:sp>
      <p:sp>
        <p:nvSpPr>
          <p:cNvPr id="6" name="Text Placeholder 5">
            <a:extLst>
              <a:ext uri="{FF2B5EF4-FFF2-40B4-BE49-F238E27FC236}">
                <a16:creationId xmlns:a16="http://schemas.microsoft.com/office/drawing/2014/main" id="{73E2BC91-6F69-4149-9FF8-A77CFB4164E0}"/>
              </a:ext>
            </a:extLst>
          </p:cNvPr>
          <p:cNvSpPr>
            <a:spLocks noGrp="1"/>
          </p:cNvSpPr>
          <p:nvPr>
            <p:ph type="body" sz="quarter" idx="14"/>
          </p:nvPr>
        </p:nvSpPr>
        <p:spPr/>
        <p:txBody>
          <a:bodyPr/>
          <a:lstStyle/>
          <a:p>
            <a:r>
              <a:rPr lang="en-GB" dirty="0"/>
              <a:t>Cable ladders and routing in E01 and E02</a:t>
            </a:r>
          </a:p>
        </p:txBody>
      </p:sp>
      <p:sp>
        <p:nvSpPr>
          <p:cNvPr id="9" name="Date Placeholder 8">
            <a:extLst>
              <a:ext uri="{FF2B5EF4-FFF2-40B4-BE49-F238E27FC236}">
                <a16:creationId xmlns:a16="http://schemas.microsoft.com/office/drawing/2014/main" id="{ACB5FBBE-2F3C-354F-AE03-01AAAB2322B8}"/>
              </a:ext>
            </a:extLst>
          </p:cNvPr>
          <p:cNvSpPr>
            <a:spLocks noGrp="1"/>
          </p:cNvSpPr>
          <p:nvPr>
            <p:ph type="dt" sz="half" idx="10"/>
          </p:nvPr>
        </p:nvSpPr>
        <p:spPr/>
        <p:txBody>
          <a:bodyPr/>
          <a:lstStyle/>
          <a:p>
            <a:fld id="{18896B66-0B3A-474C-9C9C-E4F07B1F5DAD}" type="datetime1">
              <a:rPr lang="sv-SE" smtClean="0"/>
              <a:t>2020-06-08</a:t>
            </a:fld>
            <a:endParaRPr lang="sv-SE" dirty="0"/>
          </a:p>
        </p:txBody>
      </p:sp>
      <p:pic>
        <p:nvPicPr>
          <p:cNvPr id="11" name="Content Placeholder 10">
            <a:extLst>
              <a:ext uri="{FF2B5EF4-FFF2-40B4-BE49-F238E27FC236}">
                <a16:creationId xmlns:a16="http://schemas.microsoft.com/office/drawing/2014/main" id="{183B79A8-694B-BC40-9DFB-3A1A3E7F5303}"/>
              </a:ext>
            </a:extLst>
          </p:cNvPr>
          <p:cNvPicPr>
            <a:picLocks noGrp="1"/>
          </p:cNvPicPr>
          <p:nvPr>
            <p:ph idx="15"/>
          </p:nvPr>
        </p:nvPicPr>
        <p:blipFill>
          <a:blip r:embed="rId2">
            <a:extLst>
              <a:ext uri="{28A0092B-C50C-407E-A947-70E740481C1C}">
                <a14:useLocalDpi xmlns:a14="http://schemas.microsoft.com/office/drawing/2010/main" val="0"/>
              </a:ext>
            </a:extLst>
          </a:blip>
          <a:stretch>
            <a:fillRect/>
          </a:stretch>
        </p:blipFill>
        <p:spPr>
          <a:xfrm>
            <a:off x="5706080" y="1705851"/>
            <a:ext cx="2637820" cy="2165109"/>
          </a:xfrm>
          <a:prstGeom prst="rect">
            <a:avLst/>
          </a:prstGeom>
        </p:spPr>
      </p:pic>
      <p:pic>
        <p:nvPicPr>
          <p:cNvPr id="13" name="Content Placeholder 12">
            <a:extLst>
              <a:ext uri="{FF2B5EF4-FFF2-40B4-BE49-F238E27FC236}">
                <a16:creationId xmlns:a16="http://schemas.microsoft.com/office/drawing/2014/main" id="{3E0FE20F-F9A7-D841-90A2-1433DD7D8A36}"/>
              </a:ext>
            </a:extLst>
          </p:cNvPr>
          <p:cNvPicPr>
            <a:picLocks noGrp="1"/>
          </p:cNvPicPr>
          <p:nvPr>
            <p:ph idx="16"/>
          </p:nvPr>
        </p:nvPicPr>
        <p:blipFill>
          <a:blip r:embed="rId3">
            <a:extLst>
              <a:ext uri="{28A0092B-C50C-407E-A947-70E740481C1C}">
                <a14:useLocalDpi xmlns:a14="http://schemas.microsoft.com/office/drawing/2010/main" val="0"/>
              </a:ext>
            </a:extLst>
          </a:blip>
          <a:stretch>
            <a:fillRect/>
          </a:stretch>
        </p:blipFill>
        <p:spPr>
          <a:xfrm>
            <a:off x="8444548" y="1705851"/>
            <a:ext cx="2604451" cy="2294649"/>
          </a:xfrm>
          <a:prstGeom prst="rect">
            <a:avLst/>
          </a:prstGeom>
        </p:spPr>
      </p:pic>
      <p:pic>
        <p:nvPicPr>
          <p:cNvPr id="7" name="Picture 6"/>
          <p:cNvPicPr>
            <a:picLocks noChangeAspect="1"/>
          </p:cNvPicPr>
          <p:nvPr/>
        </p:nvPicPr>
        <p:blipFill>
          <a:blip r:embed="rId4"/>
          <a:stretch>
            <a:fillRect/>
          </a:stretch>
        </p:blipFill>
        <p:spPr>
          <a:xfrm>
            <a:off x="2441864" y="4167640"/>
            <a:ext cx="5058831" cy="2510771"/>
          </a:xfrm>
          <a:prstGeom prst="rect">
            <a:avLst/>
          </a:prstGeom>
        </p:spPr>
      </p:pic>
      <p:pic>
        <p:nvPicPr>
          <p:cNvPr id="8" name="Picture 7"/>
          <p:cNvPicPr>
            <a:picLocks noChangeAspect="1"/>
          </p:cNvPicPr>
          <p:nvPr/>
        </p:nvPicPr>
        <p:blipFill>
          <a:blip r:embed="rId5"/>
          <a:stretch>
            <a:fillRect/>
          </a:stretch>
        </p:blipFill>
        <p:spPr>
          <a:xfrm>
            <a:off x="7689674" y="4191217"/>
            <a:ext cx="3322587" cy="2487194"/>
          </a:xfrm>
          <a:prstGeom prst="rect">
            <a:avLst/>
          </a:prstGeom>
        </p:spPr>
      </p:pic>
      <p:sp>
        <p:nvSpPr>
          <p:cNvPr id="10" name="TextBox 9"/>
          <p:cNvSpPr txBox="1"/>
          <p:nvPr/>
        </p:nvSpPr>
        <p:spPr>
          <a:xfrm>
            <a:off x="678180" y="1728719"/>
            <a:ext cx="4119461" cy="2308324"/>
          </a:xfrm>
          <a:prstGeom prst="rect">
            <a:avLst/>
          </a:prstGeom>
          <a:noFill/>
        </p:spPr>
        <p:txBody>
          <a:bodyPr wrap="none" rtlCol="0">
            <a:spAutoFit/>
          </a:bodyPr>
          <a:lstStyle/>
          <a:p>
            <a:pPr algn="l"/>
            <a:r>
              <a:rPr lang="sv-SE" dirty="0" smtClean="0">
                <a:solidFill>
                  <a:srgbClr val="666666"/>
                </a:solidFill>
              </a:rPr>
              <a:t>Cable ladders for network cabling </a:t>
            </a:r>
          </a:p>
          <a:p>
            <a:pPr algn="l"/>
            <a:r>
              <a:rPr lang="sv-SE" dirty="0" smtClean="0">
                <a:solidFill>
                  <a:srgbClr val="666666"/>
                </a:solidFill>
              </a:rPr>
              <a:t>will be installed as a part of the NSS </a:t>
            </a:r>
          </a:p>
          <a:p>
            <a:pPr algn="l"/>
            <a:r>
              <a:rPr lang="sv-SE" dirty="0" smtClean="0">
                <a:solidFill>
                  <a:srgbClr val="666666"/>
                </a:solidFill>
              </a:rPr>
              <a:t>package for providing cable ladders </a:t>
            </a:r>
          </a:p>
          <a:p>
            <a:pPr algn="l"/>
            <a:r>
              <a:rPr lang="sv-SE" dirty="0" smtClean="0">
                <a:solidFill>
                  <a:srgbClr val="666666"/>
                </a:solidFill>
              </a:rPr>
              <a:t>for instrument power.</a:t>
            </a:r>
          </a:p>
          <a:p>
            <a:pPr algn="l"/>
            <a:endParaRPr lang="sv-SE" dirty="0">
              <a:solidFill>
                <a:srgbClr val="666666"/>
              </a:solidFill>
            </a:endParaRPr>
          </a:p>
          <a:p>
            <a:pPr algn="l"/>
            <a:r>
              <a:rPr lang="sv-SE" dirty="0" smtClean="0">
                <a:solidFill>
                  <a:srgbClr val="666666"/>
                </a:solidFill>
              </a:rPr>
              <a:t>These ladders will provide room for </a:t>
            </a:r>
          </a:p>
          <a:p>
            <a:pPr algn="l"/>
            <a:r>
              <a:rPr lang="sv-SE" dirty="0" smtClean="0">
                <a:solidFill>
                  <a:srgbClr val="666666"/>
                </a:solidFill>
              </a:rPr>
              <a:t>both initial space requirements as well </a:t>
            </a:r>
          </a:p>
          <a:p>
            <a:pPr algn="l"/>
            <a:r>
              <a:rPr lang="sv-SE" dirty="0" smtClean="0">
                <a:solidFill>
                  <a:srgbClr val="666666"/>
                </a:solidFill>
              </a:rPr>
              <a:t>as future expansions.</a:t>
            </a:r>
          </a:p>
        </p:txBody>
      </p:sp>
    </p:spTree>
    <p:extLst>
      <p:ext uri="{BB962C8B-B14F-4D97-AF65-F5344CB8AC3E}">
        <p14:creationId xmlns:p14="http://schemas.microsoft.com/office/powerpoint/2010/main" val="359732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3276-EFCD-F548-93B5-48301A0775D1}"/>
              </a:ext>
            </a:extLst>
          </p:cNvPr>
          <p:cNvSpPr>
            <a:spLocks noGrp="1"/>
          </p:cNvSpPr>
          <p:nvPr>
            <p:ph type="title"/>
          </p:nvPr>
        </p:nvSpPr>
        <p:spPr/>
        <p:txBody>
          <a:bodyPr/>
          <a:lstStyle/>
          <a:p>
            <a:r>
              <a:rPr lang="en-GB" dirty="0"/>
              <a:t>Network Documentation</a:t>
            </a:r>
          </a:p>
        </p:txBody>
      </p:sp>
      <p:sp>
        <p:nvSpPr>
          <p:cNvPr id="3" name="Footer Placeholder 2">
            <a:extLst>
              <a:ext uri="{FF2B5EF4-FFF2-40B4-BE49-F238E27FC236}">
                <a16:creationId xmlns:a16="http://schemas.microsoft.com/office/drawing/2014/main" id="{CA3775A9-2A12-3A44-8946-F18C9D12B73C}"/>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ACAEAB19-BDFA-9945-B5E0-8938C9113047}"/>
              </a:ext>
            </a:extLst>
          </p:cNvPr>
          <p:cNvSpPr>
            <a:spLocks noGrp="1"/>
          </p:cNvSpPr>
          <p:nvPr>
            <p:ph type="sldNum" sz="quarter" idx="12"/>
          </p:nvPr>
        </p:nvSpPr>
        <p:spPr/>
        <p:txBody>
          <a:bodyPr/>
          <a:lstStyle/>
          <a:p>
            <a:fld id="{F7283078-D760-1647-8B80-66BA8B52336D}" type="slidenum">
              <a:rPr lang="sv-SE" smtClean="0"/>
              <a:t>14</a:t>
            </a:fld>
            <a:endParaRPr lang="sv-SE"/>
          </a:p>
        </p:txBody>
      </p:sp>
      <p:sp>
        <p:nvSpPr>
          <p:cNvPr id="5" name="Content Placeholder 4">
            <a:extLst>
              <a:ext uri="{FF2B5EF4-FFF2-40B4-BE49-F238E27FC236}">
                <a16:creationId xmlns:a16="http://schemas.microsoft.com/office/drawing/2014/main" id="{2C466E7B-CC70-8345-94E0-F969D4BEC865}"/>
              </a:ext>
            </a:extLst>
          </p:cNvPr>
          <p:cNvSpPr>
            <a:spLocks noGrp="1"/>
          </p:cNvSpPr>
          <p:nvPr>
            <p:ph idx="1"/>
          </p:nvPr>
        </p:nvSpPr>
        <p:spPr>
          <a:xfrm>
            <a:off x="1094400" y="1562400"/>
            <a:ext cx="5194105" cy="4768062"/>
          </a:xfrm>
        </p:spPr>
        <p:txBody>
          <a:bodyPr/>
          <a:lstStyle/>
          <a:p>
            <a:r>
              <a:rPr lang="en-US" dirty="0">
                <a:latin typeface="Titillium Regular Upright" pitchFamily="2" charset="77"/>
              </a:rPr>
              <a:t>Line drawings in E-plan</a:t>
            </a:r>
          </a:p>
          <a:p>
            <a:pPr lvl="1"/>
            <a:r>
              <a:rPr lang="en-US" dirty="0">
                <a:latin typeface="Titillium Regular Upright" pitchFamily="2" charset="77"/>
                <a:hlinkClick r:id="rId2"/>
              </a:rPr>
              <a:t>ESS-0092617</a:t>
            </a:r>
            <a:r>
              <a:rPr lang="en-US" dirty="0">
                <a:latin typeface="Titillium Regular Upright" pitchFamily="2" charset="77"/>
              </a:rPr>
              <a:t> Physical network layout (wiring diagram)</a:t>
            </a:r>
          </a:p>
          <a:p>
            <a:r>
              <a:rPr lang="en-US" dirty="0">
                <a:latin typeface="Titillium Regular Upright" pitchFamily="2" charset="77"/>
              </a:rPr>
              <a:t>Administration in naming services</a:t>
            </a:r>
          </a:p>
          <a:p>
            <a:pPr lvl="1"/>
            <a:r>
              <a:rPr lang="en-US" dirty="0" err="1">
                <a:latin typeface="Titillium Regular Upright" pitchFamily="2" charset="77"/>
              </a:rPr>
              <a:t>CableDB</a:t>
            </a:r>
            <a:endParaRPr lang="en-US" dirty="0">
              <a:latin typeface="Titillium Regular Upright" pitchFamily="2" charset="77"/>
            </a:endParaRPr>
          </a:p>
          <a:p>
            <a:pPr lvl="1"/>
            <a:r>
              <a:rPr lang="en-US" dirty="0">
                <a:latin typeface="Titillium Regular Upright" pitchFamily="2" charset="77"/>
              </a:rPr>
              <a:t>Chess (FBS)</a:t>
            </a:r>
          </a:p>
          <a:p>
            <a:r>
              <a:rPr lang="en-US" dirty="0">
                <a:latin typeface="Titillium Regular Upright" pitchFamily="2" charset="77"/>
              </a:rPr>
              <a:t>Cable routing</a:t>
            </a:r>
          </a:p>
          <a:p>
            <a:pPr lvl="1"/>
            <a:r>
              <a:rPr lang="en-US" dirty="0">
                <a:latin typeface="Titillium Regular Upright" pitchFamily="2" charset="77"/>
              </a:rPr>
              <a:t>Electrical and I&amp;C section EIS</a:t>
            </a:r>
          </a:p>
          <a:p>
            <a:endParaRPr lang="en-GB" dirty="0"/>
          </a:p>
        </p:txBody>
      </p:sp>
      <p:sp>
        <p:nvSpPr>
          <p:cNvPr id="6" name="Text Placeholder 5">
            <a:extLst>
              <a:ext uri="{FF2B5EF4-FFF2-40B4-BE49-F238E27FC236}">
                <a16:creationId xmlns:a16="http://schemas.microsoft.com/office/drawing/2014/main" id="{1C296CB9-9B79-444C-8CE3-83B69B174CB1}"/>
              </a:ext>
            </a:extLst>
          </p:cNvPr>
          <p:cNvSpPr>
            <a:spLocks noGrp="1"/>
          </p:cNvSpPr>
          <p:nvPr>
            <p:ph type="body" sz="quarter" idx="14"/>
          </p:nvPr>
        </p:nvSpPr>
        <p:spPr/>
        <p:txBody>
          <a:bodyPr/>
          <a:lstStyle/>
          <a:p>
            <a:r>
              <a:rPr lang="en-GB" sz="2000" dirty="0"/>
              <a:t>2D &amp; 3D Design and databases</a:t>
            </a:r>
          </a:p>
        </p:txBody>
      </p:sp>
      <p:sp>
        <p:nvSpPr>
          <p:cNvPr id="9" name="Date Placeholder 8">
            <a:extLst>
              <a:ext uri="{FF2B5EF4-FFF2-40B4-BE49-F238E27FC236}">
                <a16:creationId xmlns:a16="http://schemas.microsoft.com/office/drawing/2014/main" id="{0378AF9B-E903-554C-9DF6-11525997F646}"/>
              </a:ext>
            </a:extLst>
          </p:cNvPr>
          <p:cNvSpPr>
            <a:spLocks noGrp="1"/>
          </p:cNvSpPr>
          <p:nvPr>
            <p:ph type="dt" sz="half" idx="10"/>
          </p:nvPr>
        </p:nvSpPr>
        <p:spPr/>
        <p:txBody>
          <a:bodyPr/>
          <a:lstStyle/>
          <a:p>
            <a:fld id="{18896B66-0B3A-474C-9C9C-E4F07B1F5DAD}" type="datetime1">
              <a:rPr lang="sv-SE" smtClean="0"/>
              <a:t>2020-06-08</a:t>
            </a:fld>
            <a:endParaRPr lang="sv-SE" dirty="0"/>
          </a:p>
        </p:txBody>
      </p:sp>
      <p:grpSp>
        <p:nvGrpSpPr>
          <p:cNvPr id="14" name="Group 13">
            <a:extLst>
              <a:ext uri="{FF2B5EF4-FFF2-40B4-BE49-F238E27FC236}">
                <a16:creationId xmlns:a16="http://schemas.microsoft.com/office/drawing/2014/main" id="{36D1D519-5413-1440-825B-E9548CD31BC7}"/>
              </a:ext>
            </a:extLst>
          </p:cNvPr>
          <p:cNvGrpSpPr/>
          <p:nvPr/>
        </p:nvGrpSpPr>
        <p:grpSpPr>
          <a:xfrm>
            <a:off x="5892480" y="1562400"/>
            <a:ext cx="4742093" cy="4668928"/>
            <a:chOff x="4240143" y="1498773"/>
            <a:chExt cx="4742093" cy="4668928"/>
          </a:xfrm>
        </p:grpSpPr>
        <p:pic>
          <p:nvPicPr>
            <p:cNvPr id="10" name="Picture 9">
              <a:extLst>
                <a:ext uri="{FF2B5EF4-FFF2-40B4-BE49-F238E27FC236}">
                  <a16:creationId xmlns:a16="http://schemas.microsoft.com/office/drawing/2014/main" id="{4C4AAA04-DBB7-8A46-9DC9-16B2CC527C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40143" y="3789040"/>
              <a:ext cx="2204065" cy="1957838"/>
            </a:xfrm>
            <a:prstGeom prst="rect">
              <a:avLst/>
            </a:prstGeom>
          </p:spPr>
        </p:pic>
        <p:pic>
          <p:nvPicPr>
            <p:cNvPr id="11" name="Picture 10">
              <a:extLst>
                <a:ext uri="{FF2B5EF4-FFF2-40B4-BE49-F238E27FC236}">
                  <a16:creationId xmlns:a16="http://schemas.microsoft.com/office/drawing/2014/main" id="{A3C8F029-BBA7-1B45-B9A6-A7C3DBB2E7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47447" y="4745877"/>
              <a:ext cx="2834789" cy="1421824"/>
            </a:xfrm>
            <a:prstGeom prst="rect">
              <a:avLst/>
            </a:prstGeom>
          </p:spPr>
        </p:pic>
        <p:pic>
          <p:nvPicPr>
            <p:cNvPr id="12" name="Picture 11">
              <a:extLst>
                <a:ext uri="{FF2B5EF4-FFF2-40B4-BE49-F238E27FC236}">
                  <a16:creationId xmlns:a16="http://schemas.microsoft.com/office/drawing/2014/main" id="{D42C825E-0C69-9448-B620-BB93E22975D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16095" y="3521588"/>
              <a:ext cx="2866141" cy="1203556"/>
            </a:xfrm>
            <a:prstGeom prst="rect">
              <a:avLst/>
            </a:prstGeom>
          </p:spPr>
        </p:pic>
        <p:pic>
          <p:nvPicPr>
            <p:cNvPr id="13" name="Picture 12">
              <a:extLst>
                <a:ext uri="{FF2B5EF4-FFF2-40B4-BE49-F238E27FC236}">
                  <a16:creationId xmlns:a16="http://schemas.microsoft.com/office/drawing/2014/main" id="{722744C0-2F98-6A45-98B2-D450023601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10370" y="1498773"/>
              <a:ext cx="4071866" cy="2002082"/>
            </a:xfrm>
            <a:prstGeom prst="rect">
              <a:avLst/>
            </a:prstGeom>
          </p:spPr>
        </p:pic>
      </p:grpSp>
    </p:spTree>
    <p:extLst>
      <p:ext uri="{BB962C8B-B14F-4D97-AF65-F5344CB8AC3E}">
        <p14:creationId xmlns:p14="http://schemas.microsoft.com/office/powerpoint/2010/main" val="68088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574-E6D1-744B-8885-3AB5F6535385}"/>
              </a:ext>
            </a:extLst>
          </p:cNvPr>
          <p:cNvSpPr>
            <a:spLocks noGrp="1"/>
          </p:cNvSpPr>
          <p:nvPr>
            <p:ph type="title"/>
          </p:nvPr>
        </p:nvSpPr>
        <p:spPr/>
        <p:txBody>
          <a:bodyPr/>
          <a:lstStyle/>
          <a:p>
            <a:r>
              <a:rPr lang="en-GB" dirty="0"/>
              <a:t>Network Documentation</a:t>
            </a:r>
          </a:p>
        </p:txBody>
      </p:sp>
      <p:sp>
        <p:nvSpPr>
          <p:cNvPr id="3" name="Footer Placeholder 2">
            <a:extLst>
              <a:ext uri="{FF2B5EF4-FFF2-40B4-BE49-F238E27FC236}">
                <a16:creationId xmlns:a16="http://schemas.microsoft.com/office/drawing/2014/main" id="{ED65C13B-99CF-BC46-87AF-B3867F4FEC9F}"/>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0EA0A536-9C4C-744B-9C6A-D61A88F523DC}"/>
              </a:ext>
            </a:extLst>
          </p:cNvPr>
          <p:cNvSpPr>
            <a:spLocks noGrp="1"/>
          </p:cNvSpPr>
          <p:nvPr>
            <p:ph type="sldNum" sz="quarter" idx="12"/>
          </p:nvPr>
        </p:nvSpPr>
        <p:spPr/>
        <p:txBody>
          <a:bodyPr/>
          <a:lstStyle/>
          <a:p>
            <a:fld id="{F7283078-D760-1647-8B80-66BA8B52336D}" type="slidenum">
              <a:rPr lang="sv-SE" smtClean="0"/>
              <a:t>15</a:t>
            </a:fld>
            <a:endParaRPr lang="sv-SE"/>
          </a:p>
        </p:txBody>
      </p:sp>
      <p:sp>
        <p:nvSpPr>
          <p:cNvPr id="6" name="Text Placeholder 5">
            <a:extLst>
              <a:ext uri="{FF2B5EF4-FFF2-40B4-BE49-F238E27FC236}">
                <a16:creationId xmlns:a16="http://schemas.microsoft.com/office/drawing/2014/main" id="{EEE9CE60-8C8F-7A4B-9F07-0F5806AA1527}"/>
              </a:ext>
            </a:extLst>
          </p:cNvPr>
          <p:cNvSpPr>
            <a:spLocks noGrp="1"/>
          </p:cNvSpPr>
          <p:nvPr>
            <p:ph type="body" sz="quarter" idx="14"/>
          </p:nvPr>
        </p:nvSpPr>
        <p:spPr/>
        <p:txBody>
          <a:bodyPr/>
          <a:lstStyle/>
          <a:p>
            <a:r>
              <a:rPr lang="en-GB" sz="2400" dirty="0"/>
              <a:t>2D Design - </a:t>
            </a:r>
            <a:r>
              <a:rPr lang="en-US" dirty="0">
                <a:latin typeface="Titillium Regular Upright" pitchFamily="2" charset="77"/>
                <a:hlinkClick r:id="rId2"/>
              </a:rPr>
              <a:t>ESS-0092617</a:t>
            </a:r>
            <a:r>
              <a:rPr lang="en-US" dirty="0">
                <a:latin typeface="Titillium Regular Upright" pitchFamily="2" charset="77"/>
              </a:rPr>
              <a:t> Physical Network Layout </a:t>
            </a:r>
            <a:endParaRPr lang="en-GB" dirty="0"/>
          </a:p>
        </p:txBody>
      </p:sp>
      <p:sp>
        <p:nvSpPr>
          <p:cNvPr id="9" name="Date Placeholder 8">
            <a:extLst>
              <a:ext uri="{FF2B5EF4-FFF2-40B4-BE49-F238E27FC236}">
                <a16:creationId xmlns:a16="http://schemas.microsoft.com/office/drawing/2014/main" id="{89D8BC5D-6719-E249-B9C7-2856D406C2CF}"/>
              </a:ext>
            </a:extLst>
          </p:cNvPr>
          <p:cNvSpPr>
            <a:spLocks noGrp="1"/>
          </p:cNvSpPr>
          <p:nvPr>
            <p:ph type="dt" sz="half" idx="10"/>
          </p:nvPr>
        </p:nvSpPr>
        <p:spPr/>
        <p:txBody>
          <a:bodyPr/>
          <a:lstStyle/>
          <a:p>
            <a:fld id="{18896B66-0B3A-474C-9C9C-E4F07B1F5DAD}" type="datetime1">
              <a:rPr lang="sv-SE" smtClean="0"/>
              <a:t>2020-06-08</a:t>
            </a:fld>
            <a:endParaRPr lang="sv-SE" dirty="0"/>
          </a:p>
        </p:txBody>
      </p:sp>
      <p:pic>
        <p:nvPicPr>
          <p:cNvPr id="13" name="Picture 12">
            <a:extLst>
              <a:ext uri="{FF2B5EF4-FFF2-40B4-BE49-F238E27FC236}">
                <a16:creationId xmlns:a16="http://schemas.microsoft.com/office/drawing/2014/main" id="{AF3191F2-D4FB-A945-8002-45C75443ED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85" y="1636038"/>
            <a:ext cx="6660232" cy="4379990"/>
          </a:xfrm>
          <a:prstGeom prst="rect">
            <a:avLst/>
          </a:prstGeom>
          <a:ln>
            <a:solidFill>
              <a:schemeClr val="tx1"/>
            </a:solidFill>
          </a:ln>
        </p:spPr>
      </p:pic>
      <p:pic>
        <p:nvPicPr>
          <p:cNvPr id="14" name="Picture 13">
            <a:extLst>
              <a:ext uri="{FF2B5EF4-FFF2-40B4-BE49-F238E27FC236}">
                <a16:creationId xmlns:a16="http://schemas.microsoft.com/office/drawing/2014/main" id="{0C00A1F0-F010-DD42-A358-104E761A24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5978" y="2338893"/>
            <a:ext cx="6317456" cy="3808467"/>
          </a:xfrm>
          <a:prstGeom prst="rect">
            <a:avLst/>
          </a:prstGeom>
          <a:ln>
            <a:solidFill>
              <a:schemeClr val="tx1"/>
            </a:solidFill>
          </a:ln>
        </p:spPr>
      </p:pic>
    </p:spTree>
    <p:extLst>
      <p:ext uri="{BB962C8B-B14F-4D97-AF65-F5344CB8AC3E}">
        <p14:creationId xmlns:p14="http://schemas.microsoft.com/office/powerpoint/2010/main" val="41828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893D-11E8-7A46-873C-46D51595FED6}"/>
              </a:ext>
            </a:extLst>
          </p:cNvPr>
          <p:cNvSpPr>
            <a:spLocks noGrp="1"/>
          </p:cNvSpPr>
          <p:nvPr>
            <p:ph type="title"/>
          </p:nvPr>
        </p:nvSpPr>
        <p:spPr/>
        <p:txBody>
          <a:bodyPr/>
          <a:lstStyle/>
          <a:p>
            <a:r>
              <a:rPr lang="en-GB" dirty="0"/>
              <a:t>Physical Network Model</a:t>
            </a:r>
          </a:p>
        </p:txBody>
      </p:sp>
      <p:sp>
        <p:nvSpPr>
          <p:cNvPr id="3" name="Footer Placeholder 2">
            <a:extLst>
              <a:ext uri="{FF2B5EF4-FFF2-40B4-BE49-F238E27FC236}">
                <a16:creationId xmlns:a16="http://schemas.microsoft.com/office/drawing/2014/main" id="{CD9BBE1A-070C-7946-8BC5-67F8FC7B03B4}"/>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B41F770D-713C-A54E-B78F-7BF2AF0FEAF6}"/>
              </a:ext>
            </a:extLst>
          </p:cNvPr>
          <p:cNvSpPr>
            <a:spLocks noGrp="1"/>
          </p:cNvSpPr>
          <p:nvPr>
            <p:ph type="sldNum" sz="quarter" idx="12"/>
          </p:nvPr>
        </p:nvSpPr>
        <p:spPr/>
        <p:txBody>
          <a:bodyPr/>
          <a:lstStyle/>
          <a:p>
            <a:fld id="{F7283078-D760-1647-8B80-66BA8B52336D}" type="slidenum">
              <a:rPr lang="sv-SE" smtClean="0"/>
              <a:t>16</a:t>
            </a:fld>
            <a:endParaRPr lang="sv-SE"/>
          </a:p>
        </p:txBody>
      </p:sp>
      <p:sp>
        <p:nvSpPr>
          <p:cNvPr id="6" name="Text Placeholder 5">
            <a:extLst>
              <a:ext uri="{FF2B5EF4-FFF2-40B4-BE49-F238E27FC236}">
                <a16:creationId xmlns:a16="http://schemas.microsoft.com/office/drawing/2014/main" id="{6A759DA7-1479-D84A-973D-0012E023F536}"/>
              </a:ext>
            </a:extLst>
          </p:cNvPr>
          <p:cNvSpPr>
            <a:spLocks noGrp="1"/>
          </p:cNvSpPr>
          <p:nvPr>
            <p:ph type="body" sz="quarter" idx="14"/>
          </p:nvPr>
        </p:nvSpPr>
        <p:spPr/>
        <p:txBody>
          <a:bodyPr/>
          <a:lstStyle/>
          <a:p>
            <a:r>
              <a:rPr lang="en-GB" sz="2400" dirty="0">
                <a:latin typeface="Titillium" pitchFamily="2" charset="77"/>
              </a:rPr>
              <a:t>ISO/IEC 24764</a:t>
            </a:r>
            <a:endParaRPr lang="en-GB" dirty="0"/>
          </a:p>
        </p:txBody>
      </p:sp>
      <p:pic>
        <p:nvPicPr>
          <p:cNvPr id="11" name="Content Placeholder 10">
            <a:extLst>
              <a:ext uri="{FF2B5EF4-FFF2-40B4-BE49-F238E27FC236}">
                <a16:creationId xmlns:a16="http://schemas.microsoft.com/office/drawing/2014/main" id="{51C183DA-DE25-CF48-8F41-51BA923A530E}"/>
              </a:ext>
            </a:extLst>
          </p:cNvPr>
          <p:cNvPicPr>
            <a:picLocks noGrp="1" noChangeAspect="1"/>
          </p:cNvPicPr>
          <p:nvPr>
            <p:ph idx="16"/>
          </p:nvPr>
        </p:nvPicPr>
        <p:blipFill>
          <a:blip r:embed="rId2"/>
          <a:stretch>
            <a:fillRect/>
          </a:stretch>
        </p:blipFill>
        <p:spPr>
          <a:xfrm>
            <a:off x="5109411" y="2425500"/>
            <a:ext cx="6261853" cy="2492962"/>
          </a:xfrm>
        </p:spPr>
      </p:pic>
      <p:sp>
        <p:nvSpPr>
          <p:cNvPr id="9" name="Date Placeholder 8">
            <a:extLst>
              <a:ext uri="{FF2B5EF4-FFF2-40B4-BE49-F238E27FC236}">
                <a16:creationId xmlns:a16="http://schemas.microsoft.com/office/drawing/2014/main" id="{5F165DBB-F3B0-C743-AFCF-523B17DD38CA}"/>
              </a:ext>
            </a:extLst>
          </p:cNvPr>
          <p:cNvSpPr>
            <a:spLocks noGrp="1"/>
          </p:cNvSpPr>
          <p:nvPr>
            <p:ph type="dt" sz="half" idx="10"/>
          </p:nvPr>
        </p:nvSpPr>
        <p:spPr/>
        <p:txBody>
          <a:bodyPr/>
          <a:lstStyle/>
          <a:p>
            <a:fld id="{18896B66-0B3A-474C-9C9C-E4F07B1F5DAD}" type="datetime1">
              <a:rPr lang="sv-SE" smtClean="0"/>
              <a:t>2020-06-08</a:t>
            </a:fld>
            <a:endParaRPr lang="sv-SE" dirty="0"/>
          </a:p>
        </p:txBody>
      </p:sp>
      <p:sp>
        <p:nvSpPr>
          <p:cNvPr id="20" name="Rektangel med rundade hörn 6">
            <a:extLst>
              <a:ext uri="{FF2B5EF4-FFF2-40B4-BE49-F238E27FC236}">
                <a16:creationId xmlns:a16="http://schemas.microsoft.com/office/drawing/2014/main" id="{1D9A6B6A-EF41-2A46-9586-1F8578BCAD60}"/>
              </a:ext>
            </a:extLst>
          </p:cNvPr>
          <p:cNvSpPr/>
          <p:nvPr/>
        </p:nvSpPr>
        <p:spPr>
          <a:xfrm>
            <a:off x="2439486" y="5479161"/>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Main Distribution (</a:t>
            </a:r>
            <a:r>
              <a:rPr lang="en-GB" sz="1600" b="1" dirty="0">
                <a:latin typeface="Segoe UI" panose="020B0502040204020203" pitchFamily="34" charset="0"/>
                <a:cs typeface="Segoe UI" panose="020B0502040204020203" pitchFamily="34" charset="0"/>
              </a:rPr>
              <a:t>MD</a:t>
            </a:r>
            <a:r>
              <a:rPr lang="en-GB" sz="1600" dirty="0">
                <a:latin typeface="Segoe UI" panose="020B0502040204020203" pitchFamily="34" charset="0"/>
                <a:cs typeface="Segoe UI" panose="020B0502040204020203" pitchFamily="34" charset="0"/>
              </a:rPr>
              <a:t>)</a:t>
            </a:r>
          </a:p>
        </p:txBody>
      </p:sp>
      <p:sp>
        <p:nvSpPr>
          <p:cNvPr id="21" name="Rektangel med rundade hörn 8">
            <a:extLst>
              <a:ext uri="{FF2B5EF4-FFF2-40B4-BE49-F238E27FC236}">
                <a16:creationId xmlns:a16="http://schemas.microsoft.com/office/drawing/2014/main" id="{DFBBAB22-AE14-2B48-A856-3A3F8A86BDE0}"/>
              </a:ext>
            </a:extLst>
          </p:cNvPr>
          <p:cNvSpPr/>
          <p:nvPr/>
        </p:nvSpPr>
        <p:spPr>
          <a:xfrm>
            <a:off x="2439486" y="1656373"/>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Segoe UI" panose="020B0502040204020203" pitchFamily="34" charset="0"/>
                <a:cs typeface="Segoe UI" panose="020B0502040204020203" pitchFamily="34" charset="0"/>
              </a:rPr>
              <a:t>Equipment Outlets (</a:t>
            </a:r>
            <a:r>
              <a:rPr lang="en-GB" sz="1600" b="1" dirty="0" smtClean="0">
                <a:latin typeface="Segoe UI" panose="020B0502040204020203" pitchFamily="34" charset="0"/>
                <a:cs typeface="Segoe UI" panose="020B0502040204020203" pitchFamily="34" charset="0"/>
              </a:rPr>
              <a:t>EO</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sp>
        <p:nvSpPr>
          <p:cNvPr id="22" name="Freeform 21"/>
          <p:cNvSpPr/>
          <p:nvPr/>
        </p:nvSpPr>
        <p:spPr>
          <a:xfrm>
            <a:off x="3445734" y="2376536"/>
            <a:ext cx="0" cy="3110523"/>
          </a:xfrm>
          <a:custGeom>
            <a:avLst/>
            <a:gdLst>
              <a:gd name="connsiteX0" fmla="*/ 0 w 0"/>
              <a:gd name="connsiteY0" fmla="*/ 0 h 3110523"/>
              <a:gd name="connsiteX1" fmla="*/ 0 w 0"/>
              <a:gd name="connsiteY1" fmla="*/ 3110523 h 3110523"/>
            </a:gdLst>
            <a:ahLst/>
            <a:cxnLst>
              <a:cxn ang="0">
                <a:pos x="connsiteX0" y="connsiteY0"/>
              </a:cxn>
              <a:cxn ang="0">
                <a:pos x="connsiteX1" y="connsiteY1"/>
              </a:cxn>
            </a:cxnLst>
            <a:rect l="l" t="t" r="r" b="b"/>
            <a:pathLst>
              <a:path h="3110523">
                <a:moveTo>
                  <a:pt x="0" y="0"/>
                </a:moveTo>
                <a:lnTo>
                  <a:pt x="0" y="3110523"/>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ktangel med rundade hörn 7">
            <a:extLst>
              <a:ext uri="{FF2B5EF4-FFF2-40B4-BE49-F238E27FC236}">
                <a16:creationId xmlns:a16="http://schemas.microsoft.com/office/drawing/2014/main" id="{FF4D454F-2620-D64A-904D-45D24131B5C5}"/>
              </a:ext>
            </a:extLst>
          </p:cNvPr>
          <p:cNvSpPr/>
          <p:nvPr/>
        </p:nvSpPr>
        <p:spPr>
          <a:xfrm>
            <a:off x="2439486" y="4237437"/>
            <a:ext cx="19853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Intermediate Distribution (</a:t>
            </a:r>
            <a:r>
              <a:rPr lang="en-GB" sz="1600" b="1" dirty="0">
                <a:latin typeface="Segoe UI" panose="020B0502040204020203" pitchFamily="34" charset="0"/>
                <a:cs typeface="Segoe UI" panose="020B0502040204020203" pitchFamily="34" charset="0"/>
              </a:rPr>
              <a:t>ID</a:t>
            </a:r>
            <a:r>
              <a:rPr lang="en-GB" sz="1600" dirty="0">
                <a:latin typeface="Segoe UI" panose="020B0502040204020203" pitchFamily="34" charset="0"/>
                <a:cs typeface="Segoe UI" panose="020B0502040204020203" pitchFamily="34" charset="0"/>
              </a:rPr>
              <a:t>)</a:t>
            </a:r>
          </a:p>
        </p:txBody>
      </p:sp>
      <p:sp>
        <p:nvSpPr>
          <p:cNvPr id="24" name="Rektangel med rundade hörn 8">
            <a:extLst>
              <a:ext uri="{FF2B5EF4-FFF2-40B4-BE49-F238E27FC236}">
                <a16:creationId xmlns:a16="http://schemas.microsoft.com/office/drawing/2014/main" id="{DFBBAB22-AE14-2B48-A856-3A3F8A86BDE0}"/>
              </a:ext>
            </a:extLst>
          </p:cNvPr>
          <p:cNvSpPr/>
          <p:nvPr/>
        </p:nvSpPr>
        <p:spPr>
          <a:xfrm>
            <a:off x="2439486" y="3157317"/>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Zone Distribution Frame (</a:t>
            </a:r>
            <a:r>
              <a:rPr lang="en-GB" sz="1600" b="1" dirty="0">
                <a:latin typeface="Segoe UI" panose="020B0502040204020203" pitchFamily="34" charset="0"/>
                <a:cs typeface="Segoe UI" panose="020B0502040204020203" pitchFamily="34" charset="0"/>
              </a:rPr>
              <a:t>ZD</a:t>
            </a:r>
            <a:r>
              <a:rPr lang="en-GB" sz="16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948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0B4A-7481-DC49-A55A-B46FFD4CEA00}"/>
              </a:ext>
            </a:extLst>
          </p:cNvPr>
          <p:cNvSpPr>
            <a:spLocks noGrp="1"/>
          </p:cNvSpPr>
          <p:nvPr>
            <p:ph type="title"/>
          </p:nvPr>
        </p:nvSpPr>
        <p:spPr/>
        <p:txBody>
          <a:bodyPr/>
          <a:lstStyle/>
          <a:p>
            <a:r>
              <a:rPr lang="en-GB" dirty="0"/>
              <a:t>Physical Network Layout</a:t>
            </a:r>
          </a:p>
        </p:txBody>
      </p:sp>
      <p:sp>
        <p:nvSpPr>
          <p:cNvPr id="3" name="Footer Placeholder 2">
            <a:extLst>
              <a:ext uri="{FF2B5EF4-FFF2-40B4-BE49-F238E27FC236}">
                <a16:creationId xmlns:a16="http://schemas.microsoft.com/office/drawing/2014/main" id="{2A9680E3-5E63-6F47-A441-FE40B04A9AC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9629005D-255D-FF4E-A189-F48B994D93EB}"/>
              </a:ext>
            </a:extLst>
          </p:cNvPr>
          <p:cNvSpPr>
            <a:spLocks noGrp="1"/>
          </p:cNvSpPr>
          <p:nvPr>
            <p:ph type="sldNum" sz="quarter" idx="12"/>
          </p:nvPr>
        </p:nvSpPr>
        <p:spPr/>
        <p:txBody>
          <a:bodyPr/>
          <a:lstStyle/>
          <a:p>
            <a:fld id="{F7283078-D760-1647-8B80-66BA8B52336D}" type="slidenum">
              <a:rPr lang="sv-SE" smtClean="0"/>
              <a:t>17</a:t>
            </a:fld>
            <a:endParaRPr lang="sv-SE"/>
          </a:p>
        </p:txBody>
      </p:sp>
      <p:sp>
        <p:nvSpPr>
          <p:cNvPr id="6" name="Text Placeholder 5">
            <a:extLst>
              <a:ext uri="{FF2B5EF4-FFF2-40B4-BE49-F238E27FC236}">
                <a16:creationId xmlns:a16="http://schemas.microsoft.com/office/drawing/2014/main" id="{79B1DBC1-190D-0E4D-994A-2258F7819F3C}"/>
              </a:ext>
            </a:extLst>
          </p:cNvPr>
          <p:cNvSpPr>
            <a:spLocks noGrp="1"/>
          </p:cNvSpPr>
          <p:nvPr>
            <p:ph type="body" sz="quarter" idx="14"/>
          </p:nvPr>
        </p:nvSpPr>
        <p:spPr/>
        <p:txBody>
          <a:bodyPr/>
          <a:lstStyle/>
          <a:p>
            <a:r>
              <a:rPr lang="en-GB" dirty="0"/>
              <a:t>Main distribution</a:t>
            </a:r>
          </a:p>
        </p:txBody>
      </p:sp>
      <p:sp>
        <p:nvSpPr>
          <p:cNvPr id="9" name="Date Placeholder 8">
            <a:extLst>
              <a:ext uri="{FF2B5EF4-FFF2-40B4-BE49-F238E27FC236}">
                <a16:creationId xmlns:a16="http://schemas.microsoft.com/office/drawing/2014/main" id="{52C2ED12-1040-4145-892C-5FAFD97CD8E6}"/>
              </a:ext>
            </a:extLst>
          </p:cNvPr>
          <p:cNvSpPr>
            <a:spLocks noGrp="1"/>
          </p:cNvSpPr>
          <p:nvPr>
            <p:ph type="dt" sz="half" idx="10"/>
          </p:nvPr>
        </p:nvSpPr>
        <p:spPr/>
        <p:txBody>
          <a:bodyPr/>
          <a:lstStyle/>
          <a:p>
            <a:fld id="{18896B66-0B3A-474C-9C9C-E4F07B1F5DAD}" type="datetime1">
              <a:rPr lang="sv-SE" smtClean="0"/>
              <a:t>2020-06-08</a:t>
            </a:fld>
            <a:endParaRPr lang="sv-SE" dirty="0"/>
          </a:p>
        </p:txBody>
      </p:sp>
      <p:pic>
        <p:nvPicPr>
          <p:cNvPr id="16" name="Platshållare för innehåll 6">
            <a:extLst>
              <a:ext uri="{FF2B5EF4-FFF2-40B4-BE49-F238E27FC236}">
                <a16:creationId xmlns:a16="http://schemas.microsoft.com/office/drawing/2014/main" id="{1B9730D2-5167-9F45-BA65-6AF4D5C5ADE8}"/>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rot="16200000">
            <a:off x="4866504" y="601474"/>
            <a:ext cx="1839446" cy="3887920"/>
          </a:xfrm>
          <a:prstGeom prst="rect">
            <a:avLst/>
          </a:prstGeom>
          <a:ln>
            <a:solidFill>
              <a:schemeClr val="accent6">
                <a:lumMod val="75000"/>
              </a:schemeClr>
            </a:solidFill>
          </a:ln>
        </p:spPr>
      </p:pic>
      <p:pic>
        <p:nvPicPr>
          <p:cNvPr id="17" name="Content Placeholder 6">
            <a:extLst>
              <a:ext uri="{FF2B5EF4-FFF2-40B4-BE49-F238E27FC236}">
                <a16:creationId xmlns:a16="http://schemas.microsoft.com/office/drawing/2014/main" id="{3FBCBF1A-768D-3447-A5CE-031CC85D7E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28858" y="2332306"/>
            <a:ext cx="1048553" cy="3614794"/>
          </a:xfrm>
          <a:prstGeom prst="rect">
            <a:avLst/>
          </a:prstGeom>
          <a:ln w="19050">
            <a:solidFill>
              <a:schemeClr val="accent6">
                <a:lumMod val="75000"/>
              </a:schemeClr>
            </a:solidFill>
          </a:ln>
        </p:spPr>
      </p:pic>
      <p:sp>
        <p:nvSpPr>
          <p:cNvPr id="18" name="Ellips 23">
            <a:extLst>
              <a:ext uri="{FF2B5EF4-FFF2-40B4-BE49-F238E27FC236}">
                <a16:creationId xmlns:a16="http://schemas.microsoft.com/office/drawing/2014/main" id="{1298F1A6-3DDC-A644-A93E-AFF177CA46B6}"/>
              </a:ext>
            </a:extLst>
          </p:cNvPr>
          <p:cNvSpPr/>
          <p:nvPr/>
        </p:nvSpPr>
        <p:spPr>
          <a:xfrm>
            <a:off x="5423501" y="2050157"/>
            <a:ext cx="81436" cy="81436"/>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
        <p:nvSpPr>
          <p:cNvPr id="19" name="Ellips 24">
            <a:extLst>
              <a:ext uri="{FF2B5EF4-FFF2-40B4-BE49-F238E27FC236}">
                <a16:creationId xmlns:a16="http://schemas.microsoft.com/office/drawing/2014/main" id="{E16BDF6F-39C1-B347-8A91-17909040E721}"/>
              </a:ext>
            </a:extLst>
          </p:cNvPr>
          <p:cNvSpPr/>
          <p:nvPr/>
        </p:nvSpPr>
        <p:spPr>
          <a:xfrm>
            <a:off x="4679751" y="2569663"/>
            <a:ext cx="79276" cy="79276"/>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cxnSp>
        <p:nvCxnSpPr>
          <p:cNvPr id="20" name="Rak koppling 9">
            <a:extLst>
              <a:ext uri="{FF2B5EF4-FFF2-40B4-BE49-F238E27FC236}">
                <a16:creationId xmlns:a16="http://schemas.microsoft.com/office/drawing/2014/main" id="{FC1A081F-30BF-FB4A-B0EF-B0E2CCF1A8DF}"/>
              </a:ext>
            </a:extLst>
          </p:cNvPr>
          <p:cNvCxnSpPr>
            <a:stCxn id="18" idx="5"/>
            <a:endCxn id="17" idx="1"/>
          </p:cNvCxnSpPr>
          <p:nvPr/>
        </p:nvCxnSpPr>
        <p:spPr>
          <a:xfrm>
            <a:off x="5493011" y="2119667"/>
            <a:ext cx="2435847" cy="2020036"/>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ak koppling 14">
            <a:extLst>
              <a:ext uri="{FF2B5EF4-FFF2-40B4-BE49-F238E27FC236}">
                <a16:creationId xmlns:a16="http://schemas.microsoft.com/office/drawing/2014/main" id="{A7226ED3-C7FA-204C-BE61-D8DAE8CC5C13}"/>
              </a:ext>
            </a:extLst>
          </p:cNvPr>
          <p:cNvCxnSpPr>
            <a:stCxn id="17" idx="1"/>
          </p:cNvCxnSpPr>
          <p:nvPr/>
        </p:nvCxnSpPr>
        <p:spPr>
          <a:xfrm flipH="1" flipV="1">
            <a:off x="4741872" y="2635884"/>
            <a:ext cx="3186986" cy="1503819"/>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5DD8E88-0910-3F4F-99DC-0989CF4D55FA}"/>
              </a:ext>
            </a:extLst>
          </p:cNvPr>
          <p:cNvSpPr txBox="1"/>
          <p:nvPr/>
        </p:nvSpPr>
        <p:spPr>
          <a:xfrm>
            <a:off x="3994392" y="4371919"/>
            <a:ext cx="2916444"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tillium" pitchFamily="2" charset="77"/>
              </a:rPr>
              <a:t>Interconnects IDs</a:t>
            </a:r>
          </a:p>
          <a:p>
            <a:pPr marL="285750" indent="-285750">
              <a:buFont typeface="Arial" panose="020B0604020202020204" pitchFamily="34" charset="0"/>
              <a:buChar char="•"/>
            </a:pPr>
            <a:r>
              <a:rPr lang="en-GB" dirty="0">
                <a:latin typeface="Titillium" pitchFamily="2" charset="77"/>
              </a:rPr>
              <a:t>Located in server rooms (H01, D02)</a:t>
            </a:r>
          </a:p>
        </p:txBody>
      </p:sp>
      <p:sp>
        <p:nvSpPr>
          <p:cNvPr id="23" name="Rektangel med rundade hörn 6">
            <a:extLst>
              <a:ext uri="{FF2B5EF4-FFF2-40B4-BE49-F238E27FC236}">
                <a16:creationId xmlns:a16="http://schemas.microsoft.com/office/drawing/2014/main" id="{1D9A6B6A-EF41-2A46-9586-1F8578BCAD60}"/>
              </a:ext>
            </a:extLst>
          </p:cNvPr>
          <p:cNvSpPr/>
          <p:nvPr/>
        </p:nvSpPr>
        <p:spPr>
          <a:xfrm>
            <a:off x="1319812" y="5479161"/>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Main Distribution (</a:t>
            </a:r>
            <a:r>
              <a:rPr lang="en-GB" sz="1600" b="1" dirty="0">
                <a:latin typeface="Segoe UI" panose="020B0502040204020203" pitchFamily="34" charset="0"/>
                <a:cs typeface="Segoe UI" panose="020B0502040204020203" pitchFamily="34" charset="0"/>
              </a:rPr>
              <a:t>MD</a:t>
            </a:r>
            <a:r>
              <a:rPr lang="en-GB" sz="1600" dirty="0">
                <a:latin typeface="Segoe UI" panose="020B0502040204020203" pitchFamily="34" charset="0"/>
                <a:cs typeface="Segoe UI" panose="020B0502040204020203" pitchFamily="34" charset="0"/>
              </a:rPr>
              <a:t>)</a:t>
            </a:r>
          </a:p>
        </p:txBody>
      </p:sp>
      <p:sp>
        <p:nvSpPr>
          <p:cNvPr id="24" name="Rektangel med rundade hörn 8">
            <a:extLst>
              <a:ext uri="{FF2B5EF4-FFF2-40B4-BE49-F238E27FC236}">
                <a16:creationId xmlns:a16="http://schemas.microsoft.com/office/drawing/2014/main" id="{DFBBAB22-AE14-2B48-A856-3A3F8A86BDE0}"/>
              </a:ext>
            </a:extLst>
          </p:cNvPr>
          <p:cNvSpPr/>
          <p:nvPr/>
        </p:nvSpPr>
        <p:spPr>
          <a:xfrm>
            <a:off x="1319812" y="1656373"/>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Segoe UI" panose="020B0502040204020203" pitchFamily="34" charset="0"/>
                <a:cs typeface="Segoe UI" panose="020B0502040204020203" pitchFamily="34" charset="0"/>
              </a:rPr>
              <a:t>Equipment Outlets (</a:t>
            </a:r>
            <a:r>
              <a:rPr lang="en-GB" sz="1600" b="1" dirty="0" smtClean="0">
                <a:latin typeface="Segoe UI" panose="020B0502040204020203" pitchFamily="34" charset="0"/>
                <a:cs typeface="Segoe UI" panose="020B0502040204020203" pitchFamily="34" charset="0"/>
              </a:rPr>
              <a:t>EO</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sp>
        <p:nvSpPr>
          <p:cNvPr id="25" name="Freeform 24"/>
          <p:cNvSpPr/>
          <p:nvPr/>
        </p:nvSpPr>
        <p:spPr>
          <a:xfrm>
            <a:off x="2326060" y="2376536"/>
            <a:ext cx="0" cy="3110523"/>
          </a:xfrm>
          <a:custGeom>
            <a:avLst/>
            <a:gdLst>
              <a:gd name="connsiteX0" fmla="*/ 0 w 0"/>
              <a:gd name="connsiteY0" fmla="*/ 0 h 3110523"/>
              <a:gd name="connsiteX1" fmla="*/ 0 w 0"/>
              <a:gd name="connsiteY1" fmla="*/ 3110523 h 3110523"/>
            </a:gdLst>
            <a:ahLst/>
            <a:cxnLst>
              <a:cxn ang="0">
                <a:pos x="connsiteX0" y="connsiteY0"/>
              </a:cxn>
              <a:cxn ang="0">
                <a:pos x="connsiteX1" y="connsiteY1"/>
              </a:cxn>
            </a:cxnLst>
            <a:rect l="l" t="t" r="r" b="b"/>
            <a:pathLst>
              <a:path h="3110523">
                <a:moveTo>
                  <a:pt x="0" y="0"/>
                </a:moveTo>
                <a:lnTo>
                  <a:pt x="0" y="3110523"/>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ktangel med rundade hörn 7">
            <a:extLst>
              <a:ext uri="{FF2B5EF4-FFF2-40B4-BE49-F238E27FC236}">
                <a16:creationId xmlns:a16="http://schemas.microsoft.com/office/drawing/2014/main" id="{FF4D454F-2620-D64A-904D-45D24131B5C5}"/>
              </a:ext>
            </a:extLst>
          </p:cNvPr>
          <p:cNvSpPr/>
          <p:nvPr/>
        </p:nvSpPr>
        <p:spPr>
          <a:xfrm>
            <a:off x="1319812" y="4237437"/>
            <a:ext cx="19853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Intermediate Distribution (</a:t>
            </a:r>
            <a:r>
              <a:rPr lang="en-GB" sz="1600" b="1" dirty="0">
                <a:latin typeface="Segoe UI" panose="020B0502040204020203" pitchFamily="34" charset="0"/>
                <a:cs typeface="Segoe UI" panose="020B0502040204020203" pitchFamily="34" charset="0"/>
              </a:rPr>
              <a:t>ID</a:t>
            </a:r>
            <a:r>
              <a:rPr lang="en-GB" sz="1600" dirty="0">
                <a:latin typeface="Segoe UI" panose="020B0502040204020203" pitchFamily="34" charset="0"/>
                <a:cs typeface="Segoe UI" panose="020B0502040204020203" pitchFamily="34" charset="0"/>
              </a:rPr>
              <a:t>)</a:t>
            </a:r>
          </a:p>
        </p:txBody>
      </p:sp>
      <p:sp>
        <p:nvSpPr>
          <p:cNvPr id="27" name="Rektangel med rundade hörn 8">
            <a:extLst>
              <a:ext uri="{FF2B5EF4-FFF2-40B4-BE49-F238E27FC236}">
                <a16:creationId xmlns:a16="http://schemas.microsoft.com/office/drawing/2014/main" id="{DFBBAB22-AE14-2B48-A856-3A3F8A86BDE0}"/>
              </a:ext>
            </a:extLst>
          </p:cNvPr>
          <p:cNvSpPr/>
          <p:nvPr/>
        </p:nvSpPr>
        <p:spPr>
          <a:xfrm>
            <a:off x="1319812" y="3157317"/>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Zone Distribution Frame (</a:t>
            </a:r>
            <a:r>
              <a:rPr lang="en-GB" sz="1600" b="1" dirty="0">
                <a:latin typeface="Segoe UI" panose="020B0502040204020203" pitchFamily="34" charset="0"/>
                <a:cs typeface="Segoe UI" panose="020B0502040204020203" pitchFamily="34" charset="0"/>
              </a:rPr>
              <a:t>ZD</a:t>
            </a:r>
            <a:r>
              <a:rPr lang="en-GB" sz="1600" dirty="0">
                <a:latin typeface="Segoe UI" panose="020B0502040204020203" pitchFamily="34" charset="0"/>
                <a:cs typeface="Segoe UI" panose="020B0502040204020203" pitchFamily="34" charset="0"/>
              </a:rPr>
              <a:t>)</a:t>
            </a:r>
          </a:p>
        </p:txBody>
      </p:sp>
      <p:sp>
        <p:nvSpPr>
          <p:cNvPr id="15" name="Rektangel 18">
            <a:extLst>
              <a:ext uri="{FF2B5EF4-FFF2-40B4-BE49-F238E27FC236}">
                <a16:creationId xmlns:a16="http://schemas.microsoft.com/office/drawing/2014/main" id="{6D714097-114C-3545-A318-84A047AA1EFA}"/>
              </a:ext>
            </a:extLst>
          </p:cNvPr>
          <p:cNvSpPr/>
          <p:nvPr/>
        </p:nvSpPr>
        <p:spPr>
          <a:xfrm>
            <a:off x="812999" y="1625711"/>
            <a:ext cx="2880320" cy="38534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Tree>
    <p:extLst>
      <p:ext uri="{BB962C8B-B14F-4D97-AF65-F5344CB8AC3E}">
        <p14:creationId xmlns:p14="http://schemas.microsoft.com/office/powerpoint/2010/main" val="392152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FDDC-8F1A-8D48-8B8B-A35F55A31459}"/>
              </a:ext>
            </a:extLst>
          </p:cNvPr>
          <p:cNvSpPr>
            <a:spLocks noGrp="1"/>
          </p:cNvSpPr>
          <p:nvPr>
            <p:ph type="title"/>
          </p:nvPr>
        </p:nvSpPr>
        <p:spPr/>
        <p:txBody>
          <a:bodyPr/>
          <a:lstStyle/>
          <a:p>
            <a:r>
              <a:rPr lang="en-GB" dirty="0"/>
              <a:t>Physical Network Model</a:t>
            </a:r>
          </a:p>
        </p:txBody>
      </p:sp>
      <p:sp>
        <p:nvSpPr>
          <p:cNvPr id="3" name="Footer Placeholder 2">
            <a:extLst>
              <a:ext uri="{FF2B5EF4-FFF2-40B4-BE49-F238E27FC236}">
                <a16:creationId xmlns:a16="http://schemas.microsoft.com/office/drawing/2014/main" id="{C9132AC5-418C-C54D-821A-340AD21B2A38}"/>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B58FCE63-167D-D947-819A-AB4F901B93F6}"/>
              </a:ext>
            </a:extLst>
          </p:cNvPr>
          <p:cNvSpPr>
            <a:spLocks noGrp="1"/>
          </p:cNvSpPr>
          <p:nvPr>
            <p:ph type="sldNum" sz="quarter" idx="12"/>
          </p:nvPr>
        </p:nvSpPr>
        <p:spPr/>
        <p:txBody>
          <a:bodyPr/>
          <a:lstStyle/>
          <a:p>
            <a:fld id="{F7283078-D760-1647-8B80-66BA8B52336D}" type="slidenum">
              <a:rPr lang="sv-SE" smtClean="0"/>
              <a:t>18</a:t>
            </a:fld>
            <a:endParaRPr lang="sv-SE"/>
          </a:p>
        </p:txBody>
      </p:sp>
      <p:sp>
        <p:nvSpPr>
          <p:cNvPr id="6" name="Text Placeholder 5">
            <a:extLst>
              <a:ext uri="{FF2B5EF4-FFF2-40B4-BE49-F238E27FC236}">
                <a16:creationId xmlns:a16="http://schemas.microsoft.com/office/drawing/2014/main" id="{3101BCC3-C426-B346-92A7-F0848E2DB6BD}"/>
              </a:ext>
            </a:extLst>
          </p:cNvPr>
          <p:cNvSpPr>
            <a:spLocks noGrp="1"/>
          </p:cNvSpPr>
          <p:nvPr>
            <p:ph type="body" sz="quarter" idx="14"/>
          </p:nvPr>
        </p:nvSpPr>
        <p:spPr/>
        <p:txBody>
          <a:bodyPr/>
          <a:lstStyle/>
          <a:p>
            <a:r>
              <a:rPr lang="en-GB" dirty="0"/>
              <a:t>Intermediate distribution</a:t>
            </a:r>
          </a:p>
        </p:txBody>
      </p:sp>
      <p:sp>
        <p:nvSpPr>
          <p:cNvPr id="9" name="Date Placeholder 8">
            <a:extLst>
              <a:ext uri="{FF2B5EF4-FFF2-40B4-BE49-F238E27FC236}">
                <a16:creationId xmlns:a16="http://schemas.microsoft.com/office/drawing/2014/main" id="{5F43BBE0-F7B4-B049-A20C-0681D5E7FE9C}"/>
              </a:ext>
            </a:extLst>
          </p:cNvPr>
          <p:cNvSpPr>
            <a:spLocks noGrp="1"/>
          </p:cNvSpPr>
          <p:nvPr>
            <p:ph type="dt" sz="half" idx="10"/>
          </p:nvPr>
        </p:nvSpPr>
        <p:spPr/>
        <p:txBody>
          <a:bodyPr/>
          <a:lstStyle/>
          <a:p>
            <a:fld id="{18896B66-0B3A-474C-9C9C-E4F07B1F5DAD}" type="datetime1">
              <a:rPr lang="sv-SE" smtClean="0"/>
              <a:t>2020-06-08</a:t>
            </a:fld>
            <a:endParaRPr lang="sv-SE" dirty="0"/>
          </a:p>
        </p:txBody>
      </p:sp>
      <p:pic>
        <p:nvPicPr>
          <p:cNvPr id="29" name="Platshållare för innehåll 6">
            <a:extLst>
              <a:ext uri="{FF2B5EF4-FFF2-40B4-BE49-F238E27FC236}">
                <a16:creationId xmlns:a16="http://schemas.microsoft.com/office/drawing/2014/main" id="{BFBE2018-4BDB-4949-8A92-4515E0D7CB13}"/>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rot="16200000">
            <a:off x="5233475" y="504139"/>
            <a:ext cx="1839446" cy="3887920"/>
          </a:xfrm>
          <a:prstGeom prst="rect">
            <a:avLst/>
          </a:prstGeom>
          <a:ln>
            <a:solidFill>
              <a:schemeClr val="accent6">
                <a:lumMod val="75000"/>
              </a:schemeClr>
            </a:solidFill>
          </a:ln>
        </p:spPr>
      </p:pic>
      <p:pic>
        <p:nvPicPr>
          <p:cNvPr id="30" name="Bildobjekt 25">
            <a:extLst>
              <a:ext uri="{FF2B5EF4-FFF2-40B4-BE49-F238E27FC236}">
                <a16:creationId xmlns:a16="http://schemas.microsoft.com/office/drawing/2014/main" id="{4C443CF2-5853-3940-8152-EB221A9D3E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98051" y="2695531"/>
            <a:ext cx="2952328" cy="3477186"/>
          </a:xfrm>
          <a:prstGeom prst="rect">
            <a:avLst/>
          </a:prstGeom>
          <a:ln w="19050">
            <a:solidFill>
              <a:schemeClr val="accent6">
                <a:lumMod val="75000"/>
              </a:schemeClr>
            </a:solidFill>
          </a:ln>
        </p:spPr>
      </p:pic>
      <p:sp>
        <p:nvSpPr>
          <p:cNvPr id="31" name="textruta 27">
            <a:extLst>
              <a:ext uri="{FF2B5EF4-FFF2-40B4-BE49-F238E27FC236}">
                <a16:creationId xmlns:a16="http://schemas.microsoft.com/office/drawing/2014/main" id="{0FC55674-8E82-6144-B09F-976460C28A8E}"/>
              </a:ext>
            </a:extLst>
          </p:cNvPr>
          <p:cNvSpPr txBox="1"/>
          <p:nvPr/>
        </p:nvSpPr>
        <p:spPr>
          <a:xfrm>
            <a:off x="7161832" y="2777594"/>
            <a:ext cx="2722749" cy="276999"/>
          </a:xfrm>
          <a:prstGeom prst="rect">
            <a:avLst/>
          </a:prstGeom>
          <a:solidFill>
            <a:schemeClr val="bg1">
              <a:alpha val="90000"/>
            </a:schemeClr>
          </a:solidFill>
        </p:spPr>
        <p:txBody>
          <a:bodyPr wrap="square" rtlCol="0">
            <a:spAutoFit/>
          </a:bodyPr>
          <a:lstStyle/>
          <a:p>
            <a:r>
              <a:rPr lang="en-GB" sz="1200" b="1" dirty="0">
                <a:latin typeface="Titillium" pitchFamily="2" charset="77"/>
              </a:rPr>
              <a:t>ID racks in E03 </a:t>
            </a:r>
            <a:r>
              <a:rPr lang="en-GB" sz="1200" b="1" dirty="0" err="1">
                <a:latin typeface="Titillium" pitchFamily="2" charset="77"/>
              </a:rPr>
              <a:t>Comms</a:t>
            </a:r>
            <a:r>
              <a:rPr lang="en-GB" sz="1200" b="1" dirty="0">
                <a:latin typeface="Titillium" pitchFamily="2" charset="77"/>
              </a:rPr>
              <a:t> room</a:t>
            </a:r>
          </a:p>
        </p:txBody>
      </p:sp>
      <p:sp>
        <p:nvSpPr>
          <p:cNvPr id="32" name="Ellips 28">
            <a:extLst>
              <a:ext uri="{FF2B5EF4-FFF2-40B4-BE49-F238E27FC236}">
                <a16:creationId xmlns:a16="http://schemas.microsoft.com/office/drawing/2014/main" id="{9514983A-2FDE-B445-9645-61D3A2782825}"/>
              </a:ext>
            </a:extLst>
          </p:cNvPr>
          <p:cNvSpPr/>
          <p:nvPr/>
        </p:nvSpPr>
        <p:spPr>
          <a:xfrm>
            <a:off x="5302839" y="2155659"/>
            <a:ext cx="45719" cy="45719"/>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cxnSp>
        <p:nvCxnSpPr>
          <p:cNvPr id="33" name="Rak koppling 15">
            <a:extLst>
              <a:ext uri="{FF2B5EF4-FFF2-40B4-BE49-F238E27FC236}">
                <a16:creationId xmlns:a16="http://schemas.microsoft.com/office/drawing/2014/main" id="{5254CD16-2A4A-C94D-87E8-C44A7AD8AE97}"/>
              </a:ext>
            </a:extLst>
          </p:cNvPr>
          <p:cNvCxnSpPr>
            <a:cxnSpLocks/>
            <a:stCxn id="32" idx="6"/>
          </p:cNvCxnSpPr>
          <p:nvPr/>
        </p:nvCxnSpPr>
        <p:spPr>
          <a:xfrm>
            <a:off x="5348558" y="2178519"/>
            <a:ext cx="1813274" cy="87607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Ellips 32">
            <a:extLst>
              <a:ext uri="{FF2B5EF4-FFF2-40B4-BE49-F238E27FC236}">
                <a16:creationId xmlns:a16="http://schemas.microsoft.com/office/drawing/2014/main" id="{90470DE4-0166-EF46-8F36-4A100A8CFA7C}"/>
              </a:ext>
            </a:extLst>
          </p:cNvPr>
          <p:cNvSpPr/>
          <p:nvPr/>
        </p:nvSpPr>
        <p:spPr>
          <a:xfrm>
            <a:off x="5269282" y="2109079"/>
            <a:ext cx="79276" cy="79276"/>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
        <p:nvSpPr>
          <p:cNvPr id="35" name="TextBox 34">
            <a:extLst>
              <a:ext uri="{FF2B5EF4-FFF2-40B4-BE49-F238E27FC236}">
                <a16:creationId xmlns:a16="http://schemas.microsoft.com/office/drawing/2014/main" id="{4AEBCA6E-251A-584D-8758-5CF321EAE774}"/>
              </a:ext>
            </a:extLst>
          </p:cNvPr>
          <p:cNvSpPr txBox="1"/>
          <p:nvPr/>
        </p:nvSpPr>
        <p:spPr>
          <a:xfrm>
            <a:off x="4002414" y="4290511"/>
            <a:ext cx="2916444"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tillium" pitchFamily="2" charset="77"/>
              </a:rPr>
              <a:t>Aggregates ZDs to a communication rooms</a:t>
            </a:r>
          </a:p>
          <a:p>
            <a:pPr marL="742950" lvl="1" indent="-285750">
              <a:buFont typeface="Arial" panose="020B0604020202020204" pitchFamily="34" charset="0"/>
              <a:buChar char="•"/>
            </a:pPr>
            <a:r>
              <a:rPr lang="en-GB" dirty="0">
                <a:latin typeface="Titillium" pitchFamily="2" charset="77"/>
              </a:rPr>
              <a:t>Using optical fibre</a:t>
            </a:r>
          </a:p>
          <a:p>
            <a:pPr marL="285750" indent="-285750">
              <a:buFont typeface="Arial" panose="020B0604020202020204" pitchFamily="34" charset="0"/>
              <a:buChar char="•"/>
            </a:pPr>
            <a:r>
              <a:rPr lang="en-GB" dirty="0">
                <a:latin typeface="Titillium" pitchFamily="2" charset="77"/>
              </a:rPr>
              <a:t>Permits direct connection across the gallery</a:t>
            </a:r>
          </a:p>
        </p:txBody>
      </p:sp>
      <p:sp>
        <p:nvSpPr>
          <p:cNvPr id="21" name="Rektangel med rundade hörn 6">
            <a:extLst>
              <a:ext uri="{FF2B5EF4-FFF2-40B4-BE49-F238E27FC236}">
                <a16:creationId xmlns:a16="http://schemas.microsoft.com/office/drawing/2014/main" id="{1D9A6B6A-EF41-2A46-9586-1F8578BCAD60}"/>
              </a:ext>
            </a:extLst>
          </p:cNvPr>
          <p:cNvSpPr/>
          <p:nvPr/>
        </p:nvSpPr>
        <p:spPr>
          <a:xfrm>
            <a:off x="1319812" y="5479161"/>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Main Distribution (</a:t>
            </a:r>
            <a:r>
              <a:rPr lang="en-GB" sz="1600" b="1" dirty="0">
                <a:latin typeface="Segoe UI" panose="020B0502040204020203" pitchFamily="34" charset="0"/>
                <a:cs typeface="Segoe UI" panose="020B0502040204020203" pitchFamily="34" charset="0"/>
              </a:rPr>
              <a:t>MD</a:t>
            </a:r>
            <a:r>
              <a:rPr lang="en-GB" sz="1600" dirty="0">
                <a:latin typeface="Segoe UI" panose="020B0502040204020203" pitchFamily="34" charset="0"/>
                <a:cs typeface="Segoe UI" panose="020B0502040204020203" pitchFamily="34" charset="0"/>
              </a:rPr>
              <a:t>)</a:t>
            </a:r>
          </a:p>
        </p:txBody>
      </p:sp>
      <p:sp>
        <p:nvSpPr>
          <p:cNvPr id="22" name="Rektangel med rundade hörn 8">
            <a:extLst>
              <a:ext uri="{FF2B5EF4-FFF2-40B4-BE49-F238E27FC236}">
                <a16:creationId xmlns:a16="http://schemas.microsoft.com/office/drawing/2014/main" id="{DFBBAB22-AE14-2B48-A856-3A3F8A86BDE0}"/>
              </a:ext>
            </a:extLst>
          </p:cNvPr>
          <p:cNvSpPr/>
          <p:nvPr/>
        </p:nvSpPr>
        <p:spPr>
          <a:xfrm>
            <a:off x="1319812" y="1656373"/>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Segoe UI" panose="020B0502040204020203" pitchFamily="34" charset="0"/>
                <a:cs typeface="Segoe UI" panose="020B0502040204020203" pitchFamily="34" charset="0"/>
              </a:rPr>
              <a:t>Equipment Outlets (</a:t>
            </a:r>
            <a:r>
              <a:rPr lang="en-GB" sz="1600" b="1" dirty="0" smtClean="0">
                <a:latin typeface="Segoe UI" panose="020B0502040204020203" pitchFamily="34" charset="0"/>
                <a:cs typeface="Segoe UI" panose="020B0502040204020203" pitchFamily="34" charset="0"/>
              </a:rPr>
              <a:t>EO</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sp>
        <p:nvSpPr>
          <p:cNvPr id="37" name="Freeform 36"/>
          <p:cNvSpPr/>
          <p:nvPr/>
        </p:nvSpPr>
        <p:spPr>
          <a:xfrm>
            <a:off x="2326060" y="2376536"/>
            <a:ext cx="0" cy="3110523"/>
          </a:xfrm>
          <a:custGeom>
            <a:avLst/>
            <a:gdLst>
              <a:gd name="connsiteX0" fmla="*/ 0 w 0"/>
              <a:gd name="connsiteY0" fmla="*/ 0 h 3110523"/>
              <a:gd name="connsiteX1" fmla="*/ 0 w 0"/>
              <a:gd name="connsiteY1" fmla="*/ 3110523 h 3110523"/>
            </a:gdLst>
            <a:ahLst/>
            <a:cxnLst>
              <a:cxn ang="0">
                <a:pos x="connsiteX0" y="connsiteY0"/>
              </a:cxn>
              <a:cxn ang="0">
                <a:pos x="connsiteX1" y="connsiteY1"/>
              </a:cxn>
            </a:cxnLst>
            <a:rect l="l" t="t" r="r" b="b"/>
            <a:pathLst>
              <a:path h="3110523">
                <a:moveTo>
                  <a:pt x="0" y="0"/>
                </a:moveTo>
                <a:lnTo>
                  <a:pt x="0" y="3110523"/>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ktangel med rundade hörn 7">
            <a:extLst>
              <a:ext uri="{FF2B5EF4-FFF2-40B4-BE49-F238E27FC236}">
                <a16:creationId xmlns:a16="http://schemas.microsoft.com/office/drawing/2014/main" id="{FF4D454F-2620-D64A-904D-45D24131B5C5}"/>
              </a:ext>
            </a:extLst>
          </p:cNvPr>
          <p:cNvSpPr/>
          <p:nvPr/>
        </p:nvSpPr>
        <p:spPr>
          <a:xfrm>
            <a:off x="1319812" y="4237437"/>
            <a:ext cx="19853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Intermediate Distribution (</a:t>
            </a:r>
            <a:r>
              <a:rPr lang="en-GB" sz="1600" b="1" dirty="0">
                <a:latin typeface="Segoe UI" panose="020B0502040204020203" pitchFamily="34" charset="0"/>
                <a:cs typeface="Segoe UI" panose="020B0502040204020203" pitchFamily="34" charset="0"/>
              </a:rPr>
              <a:t>ID</a:t>
            </a:r>
            <a:r>
              <a:rPr lang="en-GB" sz="1600" dirty="0">
                <a:latin typeface="Segoe UI" panose="020B0502040204020203" pitchFamily="34" charset="0"/>
                <a:cs typeface="Segoe UI" panose="020B0502040204020203" pitchFamily="34" charset="0"/>
              </a:rPr>
              <a:t>)</a:t>
            </a:r>
          </a:p>
        </p:txBody>
      </p:sp>
      <p:sp>
        <p:nvSpPr>
          <p:cNvPr id="39" name="Rektangel med rundade hörn 8">
            <a:extLst>
              <a:ext uri="{FF2B5EF4-FFF2-40B4-BE49-F238E27FC236}">
                <a16:creationId xmlns:a16="http://schemas.microsoft.com/office/drawing/2014/main" id="{DFBBAB22-AE14-2B48-A856-3A3F8A86BDE0}"/>
              </a:ext>
            </a:extLst>
          </p:cNvPr>
          <p:cNvSpPr/>
          <p:nvPr/>
        </p:nvSpPr>
        <p:spPr>
          <a:xfrm>
            <a:off x="1319812" y="3157317"/>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Zone Distribution Frame (</a:t>
            </a:r>
            <a:r>
              <a:rPr lang="en-GB" sz="1600" b="1" dirty="0">
                <a:latin typeface="Segoe UI" panose="020B0502040204020203" pitchFamily="34" charset="0"/>
                <a:cs typeface="Segoe UI" panose="020B0502040204020203" pitchFamily="34" charset="0"/>
              </a:rPr>
              <a:t>ZD</a:t>
            </a:r>
            <a:r>
              <a:rPr lang="en-GB" sz="1600" dirty="0">
                <a:latin typeface="Segoe UI" panose="020B0502040204020203" pitchFamily="34" charset="0"/>
                <a:cs typeface="Segoe UI" panose="020B0502040204020203" pitchFamily="34" charset="0"/>
              </a:rPr>
              <a:t>)</a:t>
            </a:r>
          </a:p>
        </p:txBody>
      </p:sp>
      <p:sp>
        <p:nvSpPr>
          <p:cNvPr id="28" name="Rektangel 18">
            <a:extLst>
              <a:ext uri="{FF2B5EF4-FFF2-40B4-BE49-F238E27FC236}">
                <a16:creationId xmlns:a16="http://schemas.microsoft.com/office/drawing/2014/main" id="{30E6E804-71CF-6C40-AE78-25BD2C33E146}"/>
              </a:ext>
            </a:extLst>
          </p:cNvPr>
          <p:cNvSpPr/>
          <p:nvPr/>
        </p:nvSpPr>
        <p:spPr>
          <a:xfrm>
            <a:off x="815857" y="1486417"/>
            <a:ext cx="2880320" cy="27510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
        <p:nvSpPr>
          <p:cNvPr id="36" name="Rektangel 18">
            <a:extLst>
              <a:ext uri="{FF2B5EF4-FFF2-40B4-BE49-F238E27FC236}">
                <a16:creationId xmlns:a16="http://schemas.microsoft.com/office/drawing/2014/main" id="{BC48CBEA-E841-0E40-B007-B71C98532C7C}"/>
              </a:ext>
            </a:extLst>
          </p:cNvPr>
          <p:cNvSpPr/>
          <p:nvPr/>
        </p:nvSpPr>
        <p:spPr>
          <a:xfrm>
            <a:off x="1155510" y="5101533"/>
            <a:ext cx="2546747" cy="129642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Tree>
    <p:extLst>
      <p:ext uri="{BB962C8B-B14F-4D97-AF65-F5344CB8AC3E}">
        <p14:creationId xmlns:p14="http://schemas.microsoft.com/office/powerpoint/2010/main" val="90515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FDDC-8F1A-8D48-8B8B-A35F55A31459}"/>
              </a:ext>
            </a:extLst>
          </p:cNvPr>
          <p:cNvSpPr>
            <a:spLocks noGrp="1"/>
          </p:cNvSpPr>
          <p:nvPr>
            <p:ph type="title"/>
          </p:nvPr>
        </p:nvSpPr>
        <p:spPr/>
        <p:txBody>
          <a:bodyPr/>
          <a:lstStyle/>
          <a:p>
            <a:r>
              <a:rPr lang="en-GB" dirty="0"/>
              <a:t>Physical Network Model</a:t>
            </a:r>
          </a:p>
        </p:txBody>
      </p:sp>
      <p:sp>
        <p:nvSpPr>
          <p:cNvPr id="3" name="Footer Placeholder 2">
            <a:extLst>
              <a:ext uri="{FF2B5EF4-FFF2-40B4-BE49-F238E27FC236}">
                <a16:creationId xmlns:a16="http://schemas.microsoft.com/office/drawing/2014/main" id="{C9132AC5-418C-C54D-821A-340AD21B2A38}"/>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B58FCE63-167D-D947-819A-AB4F901B93F6}"/>
              </a:ext>
            </a:extLst>
          </p:cNvPr>
          <p:cNvSpPr>
            <a:spLocks noGrp="1"/>
          </p:cNvSpPr>
          <p:nvPr>
            <p:ph type="sldNum" sz="quarter" idx="12"/>
          </p:nvPr>
        </p:nvSpPr>
        <p:spPr/>
        <p:txBody>
          <a:bodyPr/>
          <a:lstStyle/>
          <a:p>
            <a:fld id="{F7283078-D760-1647-8B80-66BA8B52336D}" type="slidenum">
              <a:rPr lang="sv-SE" smtClean="0"/>
              <a:t>19</a:t>
            </a:fld>
            <a:endParaRPr lang="sv-SE"/>
          </a:p>
        </p:txBody>
      </p:sp>
      <p:sp>
        <p:nvSpPr>
          <p:cNvPr id="6" name="Text Placeholder 5">
            <a:extLst>
              <a:ext uri="{FF2B5EF4-FFF2-40B4-BE49-F238E27FC236}">
                <a16:creationId xmlns:a16="http://schemas.microsoft.com/office/drawing/2014/main" id="{3101BCC3-C426-B346-92A7-F0848E2DB6BD}"/>
              </a:ext>
            </a:extLst>
          </p:cNvPr>
          <p:cNvSpPr>
            <a:spLocks noGrp="1"/>
          </p:cNvSpPr>
          <p:nvPr>
            <p:ph type="body" sz="quarter" idx="14"/>
          </p:nvPr>
        </p:nvSpPr>
        <p:spPr/>
        <p:txBody>
          <a:bodyPr/>
          <a:lstStyle/>
          <a:p>
            <a:r>
              <a:rPr lang="en-GB" dirty="0"/>
              <a:t>Zone or Local distribution</a:t>
            </a:r>
          </a:p>
        </p:txBody>
      </p:sp>
      <p:sp>
        <p:nvSpPr>
          <p:cNvPr id="9" name="Date Placeholder 8">
            <a:extLst>
              <a:ext uri="{FF2B5EF4-FFF2-40B4-BE49-F238E27FC236}">
                <a16:creationId xmlns:a16="http://schemas.microsoft.com/office/drawing/2014/main" id="{5F43BBE0-F7B4-B049-A20C-0681D5E7FE9C}"/>
              </a:ext>
            </a:extLst>
          </p:cNvPr>
          <p:cNvSpPr>
            <a:spLocks noGrp="1"/>
          </p:cNvSpPr>
          <p:nvPr>
            <p:ph type="dt" sz="half" idx="10"/>
          </p:nvPr>
        </p:nvSpPr>
        <p:spPr/>
        <p:txBody>
          <a:bodyPr/>
          <a:lstStyle/>
          <a:p>
            <a:fld id="{18896B66-0B3A-474C-9C9C-E4F07B1F5DAD}" type="datetime1">
              <a:rPr lang="sv-SE" smtClean="0"/>
              <a:t>2020-06-08</a:t>
            </a:fld>
            <a:endParaRPr lang="sv-SE" dirty="0"/>
          </a:p>
        </p:txBody>
      </p:sp>
      <p:sp>
        <p:nvSpPr>
          <p:cNvPr id="16" name="TextBox 15">
            <a:extLst>
              <a:ext uri="{FF2B5EF4-FFF2-40B4-BE49-F238E27FC236}">
                <a16:creationId xmlns:a16="http://schemas.microsoft.com/office/drawing/2014/main" id="{73C60EBE-468B-174A-984F-BED08B04B77B}"/>
              </a:ext>
            </a:extLst>
          </p:cNvPr>
          <p:cNvSpPr txBox="1"/>
          <p:nvPr/>
        </p:nvSpPr>
        <p:spPr>
          <a:xfrm>
            <a:off x="4247904" y="4358035"/>
            <a:ext cx="2916444"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tillium" pitchFamily="2" charset="77"/>
              </a:rPr>
              <a:t>Provides network outlets to devices</a:t>
            </a:r>
          </a:p>
          <a:p>
            <a:pPr marL="285750" indent="-285750">
              <a:buFont typeface="Arial" panose="020B0604020202020204" pitchFamily="34" charset="0"/>
              <a:buChar char="•"/>
            </a:pPr>
            <a:r>
              <a:rPr lang="en-GB" dirty="0">
                <a:latin typeface="Titillium" pitchFamily="2" charset="77"/>
              </a:rPr>
              <a:t>Located in all racks that need network connectivity</a:t>
            </a:r>
          </a:p>
          <a:p>
            <a:pPr marL="285750" indent="-285750">
              <a:buFont typeface="Arial" panose="020B0604020202020204" pitchFamily="34" charset="0"/>
              <a:buChar char="•"/>
            </a:pPr>
            <a:r>
              <a:rPr lang="en-GB" dirty="0">
                <a:latin typeface="Titillium" pitchFamily="2" charset="77"/>
              </a:rPr>
              <a:t>Modular system that an be easily expanded</a:t>
            </a:r>
          </a:p>
        </p:txBody>
      </p:sp>
      <p:pic>
        <p:nvPicPr>
          <p:cNvPr id="20" name="Content Placeholder 10">
            <a:extLst>
              <a:ext uri="{FF2B5EF4-FFF2-40B4-BE49-F238E27FC236}">
                <a16:creationId xmlns:a16="http://schemas.microsoft.com/office/drawing/2014/main" id="{6BCF2D00-DCF2-2D4C-ABCB-122DCF27D39D}"/>
              </a:ext>
            </a:extLst>
          </p:cNvPr>
          <p:cNvPicPr>
            <a:picLocks noChangeAspect="1"/>
          </p:cNvPicPr>
          <p:nvPr/>
        </p:nvPicPr>
        <p:blipFill>
          <a:blip r:embed="rId2"/>
          <a:stretch>
            <a:fillRect/>
          </a:stretch>
        </p:blipFill>
        <p:spPr>
          <a:xfrm>
            <a:off x="6208295" y="1577561"/>
            <a:ext cx="5428169" cy="2453258"/>
          </a:xfrm>
          <a:prstGeom prst="rect">
            <a:avLst/>
          </a:prstGeom>
        </p:spPr>
      </p:pic>
      <p:pic>
        <p:nvPicPr>
          <p:cNvPr id="21" name="Content Placeholder 12">
            <a:extLst>
              <a:ext uri="{FF2B5EF4-FFF2-40B4-BE49-F238E27FC236}">
                <a16:creationId xmlns:a16="http://schemas.microsoft.com/office/drawing/2014/main" id="{568596D0-9475-CD40-A95E-712C9D82BD4D}"/>
              </a:ext>
            </a:extLst>
          </p:cNvPr>
          <p:cNvPicPr>
            <a:picLocks noChangeAspect="1"/>
          </p:cNvPicPr>
          <p:nvPr/>
        </p:nvPicPr>
        <p:blipFill>
          <a:blip r:embed="rId3"/>
          <a:stretch>
            <a:fillRect/>
          </a:stretch>
        </p:blipFill>
        <p:spPr>
          <a:xfrm>
            <a:off x="7517180" y="4165530"/>
            <a:ext cx="4024845" cy="1893436"/>
          </a:xfrm>
          <a:prstGeom prst="rect">
            <a:avLst/>
          </a:prstGeom>
        </p:spPr>
      </p:pic>
      <p:pic>
        <p:nvPicPr>
          <p:cNvPr id="14" name="Bildobjekt 22">
            <a:extLst>
              <a:ext uri="{FF2B5EF4-FFF2-40B4-BE49-F238E27FC236}">
                <a16:creationId xmlns:a16="http://schemas.microsoft.com/office/drawing/2014/main" id="{F23DAF65-727E-BB4F-9E44-8A62345203CD}"/>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7032873" y="4299211"/>
            <a:ext cx="1581572" cy="1186179"/>
          </a:xfrm>
          <a:prstGeom prst="rect">
            <a:avLst/>
          </a:prstGeom>
          <a:ln w="19050">
            <a:solidFill>
              <a:schemeClr val="accent6">
                <a:lumMod val="75000"/>
              </a:schemeClr>
            </a:solidFill>
          </a:ln>
        </p:spPr>
      </p:pic>
      <p:sp>
        <p:nvSpPr>
          <p:cNvPr id="23" name="Rektangel med rundade hörn 6">
            <a:extLst>
              <a:ext uri="{FF2B5EF4-FFF2-40B4-BE49-F238E27FC236}">
                <a16:creationId xmlns:a16="http://schemas.microsoft.com/office/drawing/2014/main" id="{1D9A6B6A-EF41-2A46-9586-1F8578BCAD60}"/>
              </a:ext>
            </a:extLst>
          </p:cNvPr>
          <p:cNvSpPr/>
          <p:nvPr/>
        </p:nvSpPr>
        <p:spPr>
          <a:xfrm>
            <a:off x="1319812" y="5479161"/>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Main Distribution (</a:t>
            </a:r>
            <a:r>
              <a:rPr lang="en-GB" sz="1600" b="1" dirty="0">
                <a:latin typeface="Segoe UI" panose="020B0502040204020203" pitchFamily="34" charset="0"/>
                <a:cs typeface="Segoe UI" panose="020B0502040204020203" pitchFamily="34" charset="0"/>
              </a:rPr>
              <a:t>MD</a:t>
            </a:r>
            <a:r>
              <a:rPr lang="en-GB" sz="1600" dirty="0">
                <a:latin typeface="Segoe UI" panose="020B0502040204020203" pitchFamily="34" charset="0"/>
                <a:cs typeface="Segoe UI" panose="020B0502040204020203" pitchFamily="34" charset="0"/>
              </a:rPr>
              <a:t>)</a:t>
            </a:r>
          </a:p>
        </p:txBody>
      </p:sp>
      <p:sp>
        <p:nvSpPr>
          <p:cNvPr id="24" name="Rektangel med rundade hörn 8">
            <a:extLst>
              <a:ext uri="{FF2B5EF4-FFF2-40B4-BE49-F238E27FC236}">
                <a16:creationId xmlns:a16="http://schemas.microsoft.com/office/drawing/2014/main" id="{DFBBAB22-AE14-2B48-A856-3A3F8A86BDE0}"/>
              </a:ext>
            </a:extLst>
          </p:cNvPr>
          <p:cNvSpPr/>
          <p:nvPr/>
        </p:nvSpPr>
        <p:spPr>
          <a:xfrm>
            <a:off x="1319812" y="1656373"/>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Segoe UI" panose="020B0502040204020203" pitchFamily="34" charset="0"/>
                <a:cs typeface="Segoe UI" panose="020B0502040204020203" pitchFamily="34" charset="0"/>
              </a:rPr>
              <a:t>Equipment Outlets (</a:t>
            </a:r>
            <a:r>
              <a:rPr lang="en-GB" sz="1600" b="1" dirty="0" smtClean="0">
                <a:latin typeface="Segoe UI" panose="020B0502040204020203" pitchFamily="34" charset="0"/>
                <a:cs typeface="Segoe UI" panose="020B0502040204020203" pitchFamily="34" charset="0"/>
              </a:rPr>
              <a:t>EO</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sp>
        <p:nvSpPr>
          <p:cNvPr id="25" name="Freeform 24"/>
          <p:cNvSpPr/>
          <p:nvPr/>
        </p:nvSpPr>
        <p:spPr>
          <a:xfrm>
            <a:off x="2326060" y="2376536"/>
            <a:ext cx="0" cy="3110523"/>
          </a:xfrm>
          <a:custGeom>
            <a:avLst/>
            <a:gdLst>
              <a:gd name="connsiteX0" fmla="*/ 0 w 0"/>
              <a:gd name="connsiteY0" fmla="*/ 0 h 3110523"/>
              <a:gd name="connsiteX1" fmla="*/ 0 w 0"/>
              <a:gd name="connsiteY1" fmla="*/ 3110523 h 3110523"/>
            </a:gdLst>
            <a:ahLst/>
            <a:cxnLst>
              <a:cxn ang="0">
                <a:pos x="connsiteX0" y="connsiteY0"/>
              </a:cxn>
              <a:cxn ang="0">
                <a:pos x="connsiteX1" y="connsiteY1"/>
              </a:cxn>
            </a:cxnLst>
            <a:rect l="l" t="t" r="r" b="b"/>
            <a:pathLst>
              <a:path h="3110523">
                <a:moveTo>
                  <a:pt x="0" y="0"/>
                </a:moveTo>
                <a:lnTo>
                  <a:pt x="0" y="3110523"/>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ktangel med rundade hörn 7">
            <a:extLst>
              <a:ext uri="{FF2B5EF4-FFF2-40B4-BE49-F238E27FC236}">
                <a16:creationId xmlns:a16="http://schemas.microsoft.com/office/drawing/2014/main" id="{FF4D454F-2620-D64A-904D-45D24131B5C5}"/>
              </a:ext>
            </a:extLst>
          </p:cNvPr>
          <p:cNvSpPr/>
          <p:nvPr/>
        </p:nvSpPr>
        <p:spPr>
          <a:xfrm>
            <a:off x="1319812" y="4237437"/>
            <a:ext cx="19853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Intermediate Distribution (</a:t>
            </a:r>
            <a:r>
              <a:rPr lang="en-GB" sz="1600" b="1" dirty="0">
                <a:latin typeface="Segoe UI" panose="020B0502040204020203" pitchFamily="34" charset="0"/>
                <a:cs typeface="Segoe UI" panose="020B0502040204020203" pitchFamily="34" charset="0"/>
              </a:rPr>
              <a:t>ID</a:t>
            </a:r>
            <a:r>
              <a:rPr lang="en-GB" sz="1600" dirty="0">
                <a:latin typeface="Segoe UI" panose="020B0502040204020203" pitchFamily="34" charset="0"/>
                <a:cs typeface="Segoe UI" panose="020B0502040204020203" pitchFamily="34" charset="0"/>
              </a:rPr>
              <a:t>)</a:t>
            </a:r>
          </a:p>
        </p:txBody>
      </p:sp>
      <p:sp>
        <p:nvSpPr>
          <p:cNvPr id="27" name="Rektangel med rundade hörn 8">
            <a:extLst>
              <a:ext uri="{FF2B5EF4-FFF2-40B4-BE49-F238E27FC236}">
                <a16:creationId xmlns:a16="http://schemas.microsoft.com/office/drawing/2014/main" id="{DFBBAB22-AE14-2B48-A856-3A3F8A86BDE0}"/>
              </a:ext>
            </a:extLst>
          </p:cNvPr>
          <p:cNvSpPr/>
          <p:nvPr/>
        </p:nvSpPr>
        <p:spPr>
          <a:xfrm>
            <a:off x="1319812" y="3157317"/>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Zone Distribution Frame (</a:t>
            </a:r>
            <a:r>
              <a:rPr lang="en-GB" sz="1600" b="1" dirty="0">
                <a:latin typeface="Segoe UI" panose="020B0502040204020203" pitchFamily="34" charset="0"/>
                <a:cs typeface="Segoe UI" panose="020B0502040204020203" pitchFamily="34" charset="0"/>
              </a:rPr>
              <a:t>ZD</a:t>
            </a:r>
            <a:r>
              <a:rPr lang="en-GB" sz="1600" dirty="0">
                <a:latin typeface="Segoe UI" panose="020B0502040204020203" pitchFamily="34" charset="0"/>
                <a:cs typeface="Segoe UI" panose="020B0502040204020203" pitchFamily="34" charset="0"/>
              </a:rPr>
              <a:t>)</a:t>
            </a:r>
          </a:p>
        </p:txBody>
      </p:sp>
      <p:sp>
        <p:nvSpPr>
          <p:cNvPr id="19" name="Rektangel 26">
            <a:extLst>
              <a:ext uri="{FF2B5EF4-FFF2-40B4-BE49-F238E27FC236}">
                <a16:creationId xmlns:a16="http://schemas.microsoft.com/office/drawing/2014/main" id="{99F1356E-8B37-4E4C-B98F-0FFA121FD075}"/>
              </a:ext>
            </a:extLst>
          </p:cNvPr>
          <p:cNvSpPr/>
          <p:nvPr/>
        </p:nvSpPr>
        <p:spPr>
          <a:xfrm>
            <a:off x="1259068" y="3877398"/>
            <a:ext cx="2133984" cy="248504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
        <p:nvSpPr>
          <p:cNvPr id="22" name="Rektangel 18">
            <a:extLst>
              <a:ext uri="{FF2B5EF4-FFF2-40B4-BE49-F238E27FC236}">
                <a16:creationId xmlns:a16="http://schemas.microsoft.com/office/drawing/2014/main" id="{117385C6-2A67-0841-A106-4C2AF78EEC8E}"/>
              </a:ext>
            </a:extLst>
          </p:cNvPr>
          <p:cNvSpPr/>
          <p:nvPr/>
        </p:nvSpPr>
        <p:spPr>
          <a:xfrm>
            <a:off x="866627" y="1354159"/>
            <a:ext cx="2880320" cy="180315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Tree>
    <p:extLst>
      <p:ext uri="{BB962C8B-B14F-4D97-AF65-F5344CB8AC3E}">
        <p14:creationId xmlns:p14="http://schemas.microsoft.com/office/powerpoint/2010/main" val="12769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smtClean="0"/>
              <a:t>Introduction to </a:t>
            </a:r>
            <a:r>
              <a:rPr lang="en-GB" dirty="0" smtClean="0"/>
              <a:t>Neutron Instrument </a:t>
            </a:r>
            <a:r>
              <a:rPr lang="en-GB" dirty="0" smtClean="0"/>
              <a:t>networks</a:t>
            </a:r>
            <a:endParaRPr lang="en-GB"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
            </a:r>
            <a:r>
              <a:rPr lang="en-GB" dirty="0" smtClean="0"/>
              <a:t>Johan </a:t>
            </a:r>
            <a:r>
              <a:rPr lang="en-GB" dirty="0" err="1" smtClean="0"/>
              <a:t>christensson</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2020-06-08</a:t>
            </a:fld>
            <a:endParaRPr lang="en-GB" sz="1200" b="1" dirty="0">
              <a:solidFill>
                <a:schemeClr val="bg1"/>
              </a:solidFill>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0B4A-7481-DC49-A55A-B46FFD4CEA00}"/>
              </a:ext>
            </a:extLst>
          </p:cNvPr>
          <p:cNvSpPr>
            <a:spLocks noGrp="1"/>
          </p:cNvSpPr>
          <p:nvPr>
            <p:ph type="title"/>
          </p:nvPr>
        </p:nvSpPr>
        <p:spPr/>
        <p:txBody>
          <a:bodyPr/>
          <a:lstStyle/>
          <a:p>
            <a:r>
              <a:rPr lang="en-GB" dirty="0"/>
              <a:t>Physical Network Model</a:t>
            </a:r>
          </a:p>
        </p:txBody>
      </p:sp>
      <p:sp>
        <p:nvSpPr>
          <p:cNvPr id="3" name="Footer Placeholder 2">
            <a:extLst>
              <a:ext uri="{FF2B5EF4-FFF2-40B4-BE49-F238E27FC236}">
                <a16:creationId xmlns:a16="http://schemas.microsoft.com/office/drawing/2014/main" id="{2A9680E3-5E63-6F47-A441-FE40B04A9AC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9629005D-255D-FF4E-A189-F48B994D93EB}"/>
              </a:ext>
            </a:extLst>
          </p:cNvPr>
          <p:cNvSpPr>
            <a:spLocks noGrp="1"/>
          </p:cNvSpPr>
          <p:nvPr>
            <p:ph type="sldNum" sz="quarter" idx="12"/>
          </p:nvPr>
        </p:nvSpPr>
        <p:spPr/>
        <p:txBody>
          <a:bodyPr/>
          <a:lstStyle/>
          <a:p>
            <a:fld id="{F7283078-D760-1647-8B80-66BA8B52336D}" type="slidenum">
              <a:rPr lang="sv-SE" smtClean="0"/>
              <a:t>20</a:t>
            </a:fld>
            <a:endParaRPr lang="sv-SE"/>
          </a:p>
        </p:txBody>
      </p:sp>
      <p:sp>
        <p:nvSpPr>
          <p:cNvPr id="6" name="Text Placeholder 5">
            <a:extLst>
              <a:ext uri="{FF2B5EF4-FFF2-40B4-BE49-F238E27FC236}">
                <a16:creationId xmlns:a16="http://schemas.microsoft.com/office/drawing/2014/main" id="{79B1DBC1-190D-0E4D-994A-2258F7819F3C}"/>
              </a:ext>
            </a:extLst>
          </p:cNvPr>
          <p:cNvSpPr>
            <a:spLocks noGrp="1"/>
          </p:cNvSpPr>
          <p:nvPr>
            <p:ph type="body" sz="quarter" idx="14"/>
          </p:nvPr>
        </p:nvSpPr>
        <p:spPr/>
        <p:txBody>
          <a:bodyPr/>
          <a:lstStyle/>
          <a:p>
            <a:r>
              <a:rPr lang="en-GB" dirty="0"/>
              <a:t>Wall outlet</a:t>
            </a:r>
          </a:p>
        </p:txBody>
      </p:sp>
      <p:sp>
        <p:nvSpPr>
          <p:cNvPr id="9" name="Date Placeholder 8">
            <a:extLst>
              <a:ext uri="{FF2B5EF4-FFF2-40B4-BE49-F238E27FC236}">
                <a16:creationId xmlns:a16="http://schemas.microsoft.com/office/drawing/2014/main" id="{52C2ED12-1040-4145-892C-5FAFD97CD8E6}"/>
              </a:ext>
            </a:extLst>
          </p:cNvPr>
          <p:cNvSpPr>
            <a:spLocks noGrp="1"/>
          </p:cNvSpPr>
          <p:nvPr>
            <p:ph type="dt" sz="half" idx="10"/>
          </p:nvPr>
        </p:nvSpPr>
        <p:spPr/>
        <p:txBody>
          <a:bodyPr/>
          <a:lstStyle/>
          <a:p>
            <a:fld id="{18896B66-0B3A-474C-9C9C-E4F07B1F5DAD}" type="datetime1">
              <a:rPr lang="sv-SE" smtClean="0"/>
              <a:t>2020-06-08</a:t>
            </a:fld>
            <a:endParaRPr lang="sv-SE" dirty="0"/>
          </a:p>
        </p:txBody>
      </p:sp>
      <p:sp>
        <p:nvSpPr>
          <p:cNvPr id="22" name="TextBox 21">
            <a:extLst>
              <a:ext uri="{FF2B5EF4-FFF2-40B4-BE49-F238E27FC236}">
                <a16:creationId xmlns:a16="http://schemas.microsoft.com/office/drawing/2014/main" id="{85DD8E88-0910-3F4F-99DC-0989CF4D55FA}"/>
              </a:ext>
            </a:extLst>
          </p:cNvPr>
          <p:cNvSpPr txBox="1"/>
          <p:nvPr/>
        </p:nvSpPr>
        <p:spPr>
          <a:xfrm>
            <a:off x="3994392" y="4371919"/>
            <a:ext cx="2916444"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tillium" pitchFamily="2" charset="77"/>
              </a:rPr>
              <a:t>Interconnects IDs</a:t>
            </a:r>
          </a:p>
          <a:p>
            <a:pPr marL="285750" indent="-285750">
              <a:buFont typeface="Arial" panose="020B0604020202020204" pitchFamily="34" charset="0"/>
              <a:buChar char="•"/>
            </a:pPr>
            <a:r>
              <a:rPr lang="en-GB" dirty="0">
                <a:latin typeface="Titillium" pitchFamily="2" charset="77"/>
              </a:rPr>
              <a:t>Located in the instrument hutch or equipment cabinet/rack</a:t>
            </a:r>
          </a:p>
        </p:txBody>
      </p:sp>
      <p:pic>
        <p:nvPicPr>
          <p:cNvPr id="23" name="Picture 22">
            <a:extLst>
              <a:ext uri="{FF2B5EF4-FFF2-40B4-BE49-F238E27FC236}">
                <a16:creationId xmlns:a16="http://schemas.microsoft.com/office/drawing/2014/main" id="{972C64C3-34E9-464F-BC3C-04B0D52E72A6}"/>
              </a:ext>
            </a:extLst>
          </p:cNvPr>
          <p:cNvPicPr>
            <a:picLocks noChangeAspect="1"/>
          </p:cNvPicPr>
          <p:nvPr/>
        </p:nvPicPr>
        <p:blipFill>
          <a:blip r:embed="rId2"/>
          <a:stretch>
            <a:fillRect/>
          </a:stretch>
        </p:blipFill>
        <p:spPr>
          <a:xfrm>
            <a:off x="5773644" y="1566580"/>
            <a:ext cx="1743665" cy="1743665"/>
          </a:xfrm>
          <a:prstGeom prst="rect">
            <a:avLst/>
          </a:prstGeom>
        </p:spPr>
      </p:pic>
      <p:pic>
        <p:nvPicPr>
          <p:cNvPr id="24" name="Picture 23">
            <a:extLst>
              <a:ext uri="{FF2B5EF4-FFF2-40B4-BE49-F238E27FC236}">
                <a16:creationId xmlns:a16="http://schemas.microsoft.com/office/drawing/2014/main" id="{31A9A371-180B-764A-AF32-545825221C04}"/>
              </a:ext>
            </a:extLst>
          </p:cNvPr>
          <p:cNvPicPr>
            <a:picLocks noChangeAspect="1"/>
          </p:cNvPicPr>
          <p:nvPr/>
        </p:nvPicPr>
        <p:blipFill>
          <a:blip r:embed="rId3"/>
          <a:stretch>
            <a:fillRect/>
          </a:stretch>
        </p:blipFill>
        <p:spPr>
          <a:xfrm>
            <a:off x="7599628" y="3111163"/>
            <a:ext cx="2133512" cy="1417150"/>
          </a:xfrm>
          <a:prstGeom prst="rect">
            <a:avLst/>
          </a:prstGeom>
        </p:spPr>
      </p:pic>
      <p:sp>
        <p:nvSpPr>
          <p:cNvPr id="16" name="Rektangel med rundade hörn 6">
            <a:extLst>
              <a:ext uri="{FF2B5EF4-FFF2-40B4-BE49-F238E27FC236}">
                <a16:creationId xmlns:a16="http://schemas.microsoft.com/office/drawing/2014/main" id="{1D9A6B6A-EF41-2A46-9586-1F8578BCAD60}"/>
              </a:ext>
            </a:extLst>
          </p:cNvPr>
          <p:cNvSpPr/>
          <p:nvPr/>
        </p:nvSpPr>
        <p:spPr>
          <a:xfrm>
            <a:off x="1319812" y="5479161"/>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Main Distribution (</a:t>
            </a:r>
            <a:r>
              <a:rPr lang="en-GB" sz="1600" b="1" dirty="0">
                <a:latin typeface="Segoe UI" panose="020B0502040204020203" pitchFamily="34" charset="0"/>
                <a:cs typeface="Segoe UI" panose="020B0502040204020203" pitchFamily="34" charset="0"/>
              </a:rPr>
              <a:t>MD</a:t>
            </a:r>
            <a:r>
              <a:rPr lang="en-GB" sz="1600" dirty="0">
                <a:latin typeface="Segoe UI" panose="020B0502040204020203" pitchFamily="34" charset="0"/>
                <a:cs typeface="Segoe UI" panose="020B0502040204020203" pitchFamily="34" charset="0"/>
              </a:rPr>
              <a:t>)</a:t>
            </a:r>
          </a:p>
        </p:txBody>
      </p:sp>
      <p:sp>
        <p:nvSpPr>
          <p:cNvPr id="17" name="Rektangel med rundade hörn 8">
            <a:extLst>
              <a:ext uri="{FF2B5EF4-FFF2-40B4-BE49-F238E27FC236}">
                <a16:creationId xmlns:a16="http://schemas.microsoft.com/office/drawing/2014/main" id="{DFBBAB22-AE14-2B48-A856-3A3F8A86BDE0}"/>
              </a:ext>
            </a:extLst>
          </p:cNvPr>
          <p:cNvSpPr/>
          <p:nvPr/>
        </p:nvSpPr>
        <p:spPr>
          <a:xfrm>
            <a:off x="1319812" y="1656373"/>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Segoe UI" panose="020B0502040204020203" pitchFamily="34" charset="0"/>
                <a:cs typeface="Segoe UI" panose="020B0502040204020203" pitchFamily="34" charset="0"/>
              </a:rPr>
              <a:t>Equipment Outlets (</a:t>
            </a:r>
            <a:r>
              <a:rPr lang="en-GB" sz="1600" b="1" dirty="0" smtClean="0">
                <a:latin typeface="Segoe UI" panose="020B0502040204020203" pitchFamily="34" charset="0"/>
                <a:cs typeface="Segoe UI" panose="020B0502040204020203" pitchFamily="34" charset="0"/>
              </a:rPr>
              <a:t>EO</a:t>
            </a:r>
            <a:r>
              <a:rPr lang="en-GB" sz="1600" dirty="0" smtClean="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p:txBody>
      </p:sp>
      <p:sp>
        <p:nvSpPr>
          <p:cNvPr id="18" name="Freeform 17"/>
          <p:cNvSpPr/>
          <p:nvPr/>
        </p:nvSpPr>
        <p:spPr>
          <a:xfrm>
            <a:off x="2326060" y="2376536"/>
            <a:ext cx="0" cy="3110523"/>
          </a:xfrm>
          <a:custGeom>
            <a:avLst/>
            <a:gdLst>
              <a:gd name="connsiteX0" fmla="*/ 0 w 0"/>
              <a:gd name="connsiteY0" fmla="*/ 0 h 3110523"/>
              <a:gd name="connsiteX1" fmla="*/ 0 w 0"/>
              <a:gd name="connsiteY1" fmla="*/ 3110523 h 3110523"/>
            </a:gdLst>
            <a:ahLst/>
            <a:cxnLst>
              <a:cxn ang="0">
                <a:pos x="connsiteX0" y="connsiteY0"/>
              </a:cxn>
              <a:cxn ang="0">
                <a:pos x="connsiteX1" y="connsiteY1"/>
              </a:cxn>
            </a:cxnLst>
            <a:rect l="l" t="t" r="r" b="b"/>
            <a:pathLst>
              <a:path h="3110523">
                <a:moveTo>
                  <a:pt x="0" y="0"/>
                </a:moveTo>
                <a:lnTo>
                  <a:pt x="0" y="3110523"/>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ktangel med rundade hörn 7">
            <a:extLst>
              <a:ext uri="{FF2B5EF4-FFF2-40B4-BE49-F238E27FC236}">
                <a16:creationId xmlns:a16="http://schemas.microsoft.com/office/drawing/2014/main" id="{FF4D454F-2620-D64A-904D-45D24131B5C5}"/>
              </a:ext>
            </a:extLst>
          </p:cNvPr>
          <p:cNvSpPr/>
          <p:nvPr/>
        </p:nvSpPr>
        <p:spPr>
          <a:xfrm>
            <a:off x="1319812" y="4237437"/>
            <a:ext cx="19853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Intermediate Distribution (</a:t>
            </a:r>
            <a:r>
              <a:rPr lang="en-GB" sz="1600" b="1" dirty="0">
                <a:latin typeface="Segoe UI" panose="020B0502040204020203" pitchFamily="34" charset="0"/>
                <a:cs typeface="Segoe UI" panose="020B0502040204020203" pitchFamily="34" charset="0"/>
              </a:rPr>
              <a:t>ID</a:t>
            </a:r>
            <a:r>
              <a:rPr lang="en-GB" sz="1600" dirty="0">
                <a:latin typeface="Segoe UI" panose="020B0502040204020203" pitchFamily="34" charset="0"/>
                <a:cs typeface="Segoe UI" panose="020B0502040204020203" pitchFamily="34" charset="0"/>
              </a:rPr>
              <a:t>)</a:t>
            </a:r>
          </a:p>
        </p:txBody>
      </p:sp>
      <p:sp>
        <p:nvSpPr>
          <p:cNvPr id="20" name="Rektangel med rundade hörn 8">
            <a:extLst>
              <a:ext uri="{FF2B5EF4-FFF2-40B4-BE49-F238E27FC236}">
                <a16:creationId xmlns:a16="http://schemas.microsoft.com/office/drawing/2014/main" id="{DFBBAB22-AE14-2B48-A856-3A3F8A86BDE0}"/>
              </a:ext>
            </a:extLst>
          </p:cNvPr>
          <p:cNvSpPr/>
          <p:nvPr/>
        </p:nvSpPr>
        <p:spPr>
          <a:xfrm>
            <a:off x="1319812" y="3157317"/>
            <a:ext cx="1985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Segoe UI" panose="020B0502040204020203" pitchFamily="34" charset="0"/>
                <a:cs typeface="Segoe UI" panose="020B0502040204020203" pitchFamily="34" charset="0"/>
              </a:rPr>
              <a:t>Zone Distribution Frame (</a:t>
            </a:r>
            <a:r>
              <a:rPr lang="en-GB" sz="1600" b="1" dirty="0">
                <a:latin typeface="Segoe UI" panose="020B0502040204020203" pitchFamily="34" charset="0"/>
                <a:cs typeface="Segoe UI" panose="020B0502040204020203" pitchFamily="34" charset="0"/>
              </a:rPr>
              <a:t>ZD</a:t>
            </a:r>
            <a:r>
              <a:rPr lang="en-GB" sz="1600" dirty="0">
                <a:latin typeface="Segoe UI" panose="020B0502040204020203" pitchFamily="34" charset="0"/>
                <a:cs typeface="Segoe UI" panose="020B0502040204020203" pitchFamily="34" charset="0"/>
              </a:rPr>
              <a:t>)</a:t>
            </a:r>
          </a:p>
        </p:txBody>
      </p:sp>
      <p:sp>
        <p:nvSpPr>
          <p:cNvPr id="15" name="Rektangel 18">
            <a:extLst>
              <a:ext uri="{FF2B5EF4-FFF2-40B4-BE49-F238E27FC236}">
                <a16:creationId xmlns:a16="http://schemas.microsoft.com/office/drawing/2014/main" id="{6D714097-114C-3545-A318-84A047AA1EFA}"/>
              </a:ext>
            </a:extLst>
          </p:cNvPr>
          <p:cNvSpPr/>
          <p:nvPr/>
        </p:nvSpPr>
        <p:spPr>
          <a:xfrm>
            <a:off x="872348" y="2391519"/>
            <a:ext cx="2880320" cy="380772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itillium Regular" pitchFamily="2" charset="77"/>
            </a:endParaRPr>
          </a:p>
        </p:txBody>
      </p:sp>
    </p:spTree>
    <p:extLst>
      <p:ext uri="{BB962C8B-B14F-4D97-AF65-F5344CB8AC3E}">
        <p14:creationId xmlns:p14="http://schemas.microsoft.com/office/powerpoint/2010/main" val="9957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Data connections</a:t>
            </a: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p:txBody>
          <a:bodyPr/>
          <a:lstStyle/>
          <a:p>
            <a:r>
              <a:rPr lang="en-GB" dirty="0"/>
              <a:t>Connections between grounding zones and infrastructure racks</a:t>
            </a:r>
          </a:p>
        </p:txBody>
      </p:sp>
      <p:pic>
        <p:nvPicPr>
          <p:cNvPr id="6" name="Graphic 5">
            <a:extLst>
              <a:ext uri="{FF2B5EF4-FFF2-40B4-BE49-F238E27FC236}">
                <a16:creationId xmlns:a16="http://schemas.microsoft.com/office/drawing/2014/main" id="{717FEF8D-35D0-5345-8430-903D4E22F77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67326" y="1503244"/>
            <a:ext cx="10138611" cy="5354756"/>
          </a:xfrm>
          <a:prstGeom prst="rect">
            <a:avLst/>
          </a:prstGeom>
        </p:spPr>
      </p:pic>
      <p:sp>
        <p:nvSpPr>
          <p:cNvPr id="7" name="TextBox 6">
            <a:extLst>
              <a:ext uri="{FF2B5EF4-FFF2-40B4-BE49-F238E27FC236}">
                <a16:creationId xmlns:a16="http://schemas.microsoft.com/office/drawing/2014/main" id="{A2FCC6A2-93A5-7241-A2B7-6CC24426246E}"/>
              </a:ext>
            </a:extLst>
          </p:cNvPr>
          <p:cNvSpPr txBox="1"/>
          <p:nvPr/>
        </p:nvSpPr>
        <p:spPr>
          <a:xfrm>
            <a:off x="1341971" y="3525989"/>
            <a:ext cx="8684942" cy="369332"/>
          </a:xfrm>
          <a:prstGeom prst="rect">
            <a:avLst/>
          </a:prstGeom>
          <a:noFill/>
        </p:spPr>
        <p:txBody>
          <a:bodyPr wrap="none" rtlCol="0">
            <a:spAutoFit/>
          </a:bodyPr>
          <a:lstStyle/>
          <a:p>
            <a:r>
              <a:rPr lang="sv-SE" dirty="0">
                <a:hlinkClick r:id="rId4"/>
              </a:rPr>
              <a:t>https://confluence.esss.lu.se/display/CSI/Physical+Network+layout+-+Neutron+Instrument</a:t>
            </a:r>
            <a:endParaRPr lang="en-GB" dirty="0">
              <a:solidFill>
                <a:srgbClr val="666666"/>
              </a:solidFill>
            </a:endParaRPr>
          </a:p>
        </p:txBody>
      </p:sp>
    </p:spTree>
    <p:extLst>
      <p:ext uri="{BB962C8B-B14F-4D97-AF65-F5344CB8AC3E}">
        <p14:creationId xmlns:p14="http://schemas.microsoft.com/office/powerpoint/2010/main" val="38914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Data connections</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a:xfrm>
            <a:off x="8173317" y="5875302"/>
            <a:ext cx="2743200" cy="365125"/>
          </a:xfrm>
        </p:spPr>
        <p:txBody>
          <a:bodyPr/>
          <a:lstStyle/>
          <a:p>
            <a:fld id="{F7283078-D760-1647-8B80-66BA8B52336D}" type="slidenum">
              <a:rPr lang="sv-SE" smtClean="0">
                <a:solidFill>
                  <a:srgbClr val="CCCCCC"/>
                </a:solidFill>
              </a:rPr>
              <a:pPr/>
              <a:t>22</a:t>
            </a:fld>
            <a:endParaRPr lang="sv-SE" dirty="0">
              <a:solidFill>
                <a:srgbClr val="CCCCCC"/>
              </a:solidFill>
            </a:endParaRP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p:txBody>
          <a:bodyPr/>
          <a:lstStyle/>
          <a:p>
            <a:r>
              <a:rPr lang="en-GB" dirty="0"/>
              <a:t>Connections between zones: infrastructure racks</a:t>
            </a:r>
          </a:p>
        </p:txBody>
      </p:sp>
      <p:sp>
        <p:nvSpPr>
          <p:cNvPr id="8" name="Platshållare för datum 3">
            <a:extLst>
              <a:ext uri="{FF2B5EF4-FFF2-40B4-BE49-F238E27FC236}">
                <a16:creationId xmlns:a16="http://schemas.microsoft.com/office/drawing/2014/main" id="{065D7B4F-031E-1443-8F0F-9F3D65F3B55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pic>
        <p:nvPicPr>
          <p:cNvPr id="73" name="Picture 72"/>
          <p:cNvPicPr>
            <a:picLocks noChangeAspect="1"/>
          </p:cNvPicPr>
          <p:nvPr/>
        </p:nvPicPr>
        <p:blipFill>
          <a:blip r:embed="rId2"/>
          <a:stretch>
            <a:fillRect/>
          </a:stretch>
        </p:blipFill>
        <p:spPr>
          <a:xfrm>
            <a:off x="3484395" y="3579943"/>
            <a:ext cx="718001" cy="2353825"/>
          </a:xfrm>
          <a:prstGeom prst="rect">
            <a:avLst/>
          </a:prstGeom>
        </p:spPr>
      </p:pic>
      <p:pic>
        <p:nvPicPr>
          <p:cNvPr id="74" name="Picture 73"/>
          <p:cNvPicPr>
            <a:picLocks noChangeAspect="1"/>
          </p:cNvPicPr>
          <p:nvPr/>
        </p:nvPicPr>
        <p:blipFill>
          <a:blip r:embed="rId3"/>
          <a:stretch>
            <a:fillRect/>
          </a:stretch>
        </p:blipFill>
        <p:spPr>
          <a:xfrm>
            <a:off x="3535133" y="3638409"/>
            <a:ext cx="609596" cy="55200"/>
          </a:xfrm>
          <a:prstGeom prst="rect">
            <a:avLst/>
          </a:prstGeom>
        </p:spPr>
      </p:pic>
      <p:pic>
        <p:nvPicPr>
          <p:cNvPr id="75" name="Picture 74"/>
          <p:cNvPicPr>
            <a:picLocks noChangeAspect="1"/>
          </p:cNvPicPr>
          <p:nvPr/>
        </p:nvPicPr>
        <p:blipFill>
          <a:blip r:embed="rId4"/>
          <a:stretch>
            <a:fillRect/>
          </a:stretch>
        </p:blipFill>
        <p:spPr>
          <a:xfrm>
            <a:off x="3539898" y="3892367"/>
            <a:ext cx="605687" cy="62254"/>
          </a:xfrm>
          <a:prstGeom prst="rect">
            <a:avLst/>
          </a:prstGeom>
        </p:spPr>
      </p:pic>
      <p:pic>
        <p:nvPicPr>
          <p:cNvPr id="76" name="Picture 75"/>
          <p:cNvPicPr>
            <a:picLocks noChangeAspect="1"/>
          </p:cNvPicPr>
          <p:nvPr/>
        </p:nvPicPr>
        <p:blipFill>
          <a:blip r:embed="rId5"/>
          <a:stretch>
            <a:fillRect/>
          </a:stretch>
        </p:blipFill>
        <p:spPr>
          <a:xfrm>
            <a:off x="3540372" y="3797054"/>
            <a:ext cx="609596" cy="55902"/>
          </a:xfrm>
          <a:prstGeom prst="rect">
            <a:avLst/>
          </a:prstGeom>
        </p:spPr>
      </p:pic>
      <p:pic>
        <p:nvPicPr>
          <p:cNvPr id="77" name="Picture 76"/>
          <p:cNvPicPr>
            <a:picLocks noChangeAspect="1"/>
          </p:cNvPicPr>
          <p:nvPr/>
        </p:nvPicPr>
        <p:blipFill>
          <a:blip r:embed="rId5"/>
          <a:stretch>
            <a:fillRect/>
          </a:stretch>
        </p:blipFill>
        <p:spPr>
          <a:xfrm>
            <a:off x="3537517" y="3741953"/>
            <a:ext cx="609596" cy="55902"/>
          </a:xfrm>
          <a:prstGeom prst="rect">
            <a:avLst/>
          </a:prstGeom>
        </p:spPr>
      </p:pic>
      <p:sp>
        <p:nvSpPr>
          <p:cNvPr id="78" name="TextBox 77"/>
          <p:cNvSpPr txBox="1"/>
          <p:nvPr/>
        </p:nvSpPr>
        <p:spPr>
          <a:xfrm>
            <a:off x="2821218" y="5876611"/>
            <a:ext cx="2026709" cy="369332"/>
          </a:xfrm>
          <a:prstGeom prst="rect">
            <a:avLst/>
          </a:prstGeom>
          <a:noFill/>
        </p:spPr>
        <p:txBody>
          <a:bodyPr wrap="none" rtlCol="0">
            <a:spAutoFit/>
          </a:bodyPr>
          <a:lstStyle/>
          <a:p>
            <a:pPr algn="l"/>
            <a:r>
              <a:rPr lang="sv-SE" dirty="0">
                <a:solidFill>
                  <a:srgbClr val="666666"/>
                </a:solidFill>
              </a:rPr>
              <a:t>Infrastructure rack</a:t>
            </a:r>
            <a:endParaRPr lang="en-US" dirty="0">
              <a:solidFill>
                <a:srgbClr val="666666"/>
              </a:solidFill>
            </a:endParaRPr>
          </a:p>
        </p:txBody>
      </p:sp>
      <p:sp>
        <p:nvSpPr>
          <p:cNvPr id="79" name="Freeform 78"/>
          <p:cNvSpPr/>
          <p:nvPr/>
        </p:nvSpPr>
        <p:spPr>
          <a:xfrm>
            <a:off x="1804770" y="3021136"/>
            <a:ext cx="1738381" cy="641058"/>
          </a:xfrm>
          <a:custGeom>
            <a:avLst/>
            <a:gdLst>
              <a:gd name="connsiteX0" fmla="*/ 882650 w 882650"/>
              <a:gd name="connsiteY0" fmla="*/ 1009650 h 1009650"/>
              <a:gd name="connsiteX1" fmla="*/ 0 w 882650"/>
              <a:gd name="connsiteY1" fmla="*/ 1009650 h 1009650"/>
              <a:gd name="connsiteX2" fmla="*/ 0 w 882650"/>
              <a:gd name="connsiteY2" fmla="*/ 0 h 1009650"/>
            </a:gdLst>
            <a:ahLst/>
            <a:cxnLst>
              <a:cxn ang="0">
                <a:pos x="connsiteX0" y="connsiteY0"/>
              </a:cxn>
              <a:cxn ang="0">
                <a:pos x="connsiteX1" y="connsiteY1"/>
              </a:cxn>
              <a:cxn ang="0">
                <a:pos x="connsiteX2" y="connsiteY2"/>
              </a:cxn>
            </a:cxnLst>
            <a:rect l="l" t="t" r="r" b="b"/>
            <a:pathLst>
              <a:path w="882650" h="1009650">
                <a:moveTo>
                  <a:pt x="882650" y="1009650"/>
                </a:moveTo>
                <a:lnTo>
                  <a:pt x="0" y="1009650"/>
                </a:lnTo>
                <a:lnTo>
                  <a:pt x="0"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a:off x="1666657" y="2526415"/>
            <a:ext cx="276225" cy="453560"/>
          </a:xfrm>
          <a:prstGeom prst="downArrow">
            <a:avLst/>
          </a:prstGeom>
          <a:solidFill>
            <a:schemeClr val="accent5"/>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11484" y="1638878"/>
            <a:ext cx="3685624" cy="830997"/>
          </a:xfrm>
          <a:prstGeom prst="rect">
            <a:avLst/>
          </a:prstGeom>
          <a:noFill/>
        </p:spPr>
        <p:txBody>
          <a:bodyPr wrap="none" rtlCol="0">
            <a:spAutoFit/>
          </a:bodyPr>
          <a:lstStyle/>
          <a:p>
            <a:pPr algn="l"/>
            <a:r>
              <a:rPr lang="sv-SE" b="1" dirty="0">
                <a:solidFill>
                  <a:srgbClr val="666666"/>
                </a:solidFill>
              </a:rPr>
              <a:t>Fibre cable from comms </a:t>
            </a:r>
          </a:p>
          <a:p>
            <a:pPr algn="l"/>
            <a:r>
              <a:rPr lang="sv-SE" b="1" dirty="0">
                <a:solidFill>
                  <a:srgbClr val="666666"/>
                </a:solidFill>
              </a:rPr>
              <a:t>room in E03/E04</a:t>
            </a:r>
          </a:p>
          <a:p>
            <a:pPr algn="l"/>
            <a:r>
              <a:rPr lang="sv-SE" sz="1200" dirty="0">
                <a:solidFill>
                  <a:srgbClr val="666666"/>
                </a:solidFill>
              </a:rPr>
              <a:t>48-strand cable carries signals for GPN, NIN and TN</a:t>
            </a:r>
            <a:endParaRPr lang="en-US" sz="1200" dirty="0">
              <a:solidFill>
                <a:srgbClr val="666666"/>
              </a:solidFill>
            </a:endParaRPr>
          </a:p>
        </p:txBody>
      </p:sp>
      <p:pic>
        <p:nvPicPr>
          <p:cNvPr id="82" name="Picture 81"/>
          <p:cNvPicPr>
            <a:picLocks noChangeAspect="1"/>
          </p:cNvPicPr>
          <p:nvPr/>
        </p:nvPicPr>
        <p:blipFill>
          <a:blip r:embed="rId2"/>
          <a:stretch>
            <a:fillRect/>
          </a:stretch>
        </p:blipFill>
        <p:spPr>
          <a:xfrm>
            <a:off x="6341895" y="3574427"/>
            <a:ext cx="718001" cy="2353825"/>
          </a:xfrm>
          <a:prstGeom prst="rect">
            <a:avLst/>
          </a:prstGeom>
        </p:spPr>
      </p:pic>
      <p:pic>
        <p:nvPicPr>
          <p:cNvPr id="83" name="Picture 82"/>
          <p:cNvPicPr>
            <a:picLocks noChangeAspect="1"/>
          </p:cNvPicPr>
          <p:nvPr/>
        </p:nvPicPr>
        <p:blipFill>
          <a:blip r:embed="rId3"/>
          <a:stretch>
            <a:fillRect/>
          </a:stretch>
        </p:blipFill>
        <p:spPr>
          <a:xfrm>
            <a:off x="6392633" y="3632893"/>
            <a:ext cx="609596" cy="55200"/>
          </a:xfrm>
          <a:prstGeom prst="rect">
            <a:avLst/>
          </a:prstGeom>
        </p:spPr>
      </p:pic>
      <p:pic>
        <p:nvPicPr>
          <p:cNvPr id="84" name="Picture 83"/>
          <p:cNvPicPr>
            <a:picLocks noChangeAspect="1"/>
          </p:cNvPicPr>
          <p:nvPr/>
        </p:nvPicPr>
        <p:blipFill>
          <a:blip r:embed="rId4"/>
          <a:stretch>
            <a:fillRect/>
          </a:stretch>
        </p:blipFill>
        <p:spPr>
          <a:xfrm>
            <a:off x="6397398" y="3886851"/>
            <a:ext cx="605687" cy="62254"/>
          </a:xfrm>
          <a:prstGeom prst="rect">
            <a:avLst/>
          </a:prstGeom>
        </p:spPr>
      </p:pic>
      <p:pic>
        <p:nvPicPr>
          <p:cNvPr id="85" name="Picture 84"/>
          <p:cNvPicPr>
            <a:picLocks noChangeAspect="1"/>
          </p:cNvPicPr>
          <p:nvPr/>
        </p:nvPicPr>
        <p:blipFill>
          <a:blip r:embed="rId5"/>
          <a:stretch>
            <a:fillRect/>
          </a:stretch>
        </p:blipFill>
        <p:spPr>
          <a:xfrm>
            <a:off x="6397872" y="3743913"/>
            <a:ext cx="609596" cy="55902"/>
          </a:xfrm>
          <a:prstGeom prst="rect">
            <a:avLst/>
          </a:prstGeom>
        </p:spPr>
      </p:pic>
      <p:pic>
        <p:nvPicPr>
          <p:cNvPr id="86" name="Picture 85"/>
          <p:cNvPicPr>
            <a:picLocks noChangeAspect="1"/>
          </p:cNvPicPr>
          <p:nvPr/>
        </p:nvPicPr>
        <p:blipFill>
          <a:blip r:embed="rId5"/>
          <a:stretch>
            <a:fillRect/>
          </a:stretch>
        </p:blipFill>
        <p:spPr>
          <a:xfrm>
            <a:off x="6395017" y="3688812"/>
            <a:ext cx="609596" cy="55902"/>
          </a:xfrm>
          <a:prstGeom prst="rect">
            <a:avLst/>
          </a:prstGeom>
        </p:spPr>
      </p:pic>
      <p:sp>
        <p:nvSpPr>
          <p:cNvPr id="87" name="TextBox 86"/>
          <p:cNvSpPr txBox="1"/>
          <p:nvPr/>
        </p:nvSpPr>
        <p:spPr>
          <a:xfrm>
            <a:off x="5678718" y="5871095"/>
            <a:ext cx="2026709" cy="369332"/>
          </a:xfrm>
          <a:prstGeom prst="rect">
            <a:avLst/>
          </a:prstGeom>
          <a:noFill/>
        </p:spPr>
        <p:txBody>
          <a:bodyPr wrap="none" rtlCol="0">
            <a:spAutoFit/>
          </a:bodyPr>
          <a:lstStyle/>
          <a:p>
            <a:pPr algn="l"/>
            <a:r>
              <a:rPr lang="sv-SE" dirty="0">
                <a:solidFill>
                  <a:srgbClr val="666666"/>
                </a:solidFill>
              </a:rPr>
              <a:t>Infrastructure rack</a:t>
            </a:r>
            <a:endParaRPr lang="en-US" dirty="0">
              <a:solidFill>
                <a:srgbClr val="666666"/>
              </a:solidFill>
            </a:endParaRPr>
          </a:p>
        </p:txBody>
      </p:sp>
      <p:pic>
        <p:nvPicPr>
          <p:cNvPr id="88" name="Picture 87"/>
          <p:cNvPicPr>
            <a:picLocks noChangeAspect="1"/>
          </p:cNvPicPr>
          <p:nvPr/>
        </p:nvPicPr>
        <p:blipFill>
          <a:blip r:embed="rId2"/>
          <a:stretch>
            <a:fillRect/>
          </a:stretch>
        </p:blipFill>
        <p:spPr>
          <a:xfrm>
            <a:off x="9199395" y="3568911"/>
            <a:ext cx="718001" cy="2353825"/>
          </a:xfrm>
          <a:prstGeom prst="rect">
            <a:avLst/>
          </a:prstGeom>
        </p:spPr>
      </p:pic>
      <p:pic>
        <p:nvPicPr>
          <p:cNvPr id="89" name="Picture 88"/>
          <p:cNvPicPr>
            <a:picLocks noChangeAspect="1"/>
          </p:cNvPicPr>
          <p:nvPr/>
        </p:nvPicPr>
        <p:blipFill>
          <a:blip r:embed="rId3"/>
          <a:stretch>
            <a:fillRect/>
          </a:stretch>
        </p:blipFill>
        <p:spPr>
          <a:xfrm>
            <a:off x="9250133" y="3627377"/>
            <a:ext cx="609596" cy="55200"/>
          </a:xfrm>
          <a:prstGeom prst="rect">
            <a:avLst/>
          </a:prstGeom>
        </p:spPr>
      </p:pic>
      <p:pic>
        <p:nvPicPr>
          <p:cNvPr id="90" name="Picture 89"/>
          <p:cNvPicPr>
            <a:picLocks noChangeAspect="1"/>
          </p:cNvPicPr>
          <p:nvPr/>
        </p:nvPicPr>
        <p:blipFill>
          <a:blip r:embed="rId4"/>
          <a:stretch>
            <a:fillRect/>
          </a:stretch>
        </p:blipFill>
        <p:spPr>
          <a:xfrm>
            <a:off x="9254898" y="3881335"/>
            <a:ext cx="605687" cy="62254"/>
          </a:xfrm>
          <a:prstGeom prst="rect">
            <a:avLst/>
          </a:prstGeom>
        </p:spPr>
      </p:pic>
      <p:pic>
        <p:nvPicPr>
          <p:cNvPr id="91" name="Picture 90"/>
          <p:cNvPicPr>
            <a:picLocks noChangeAspect="1"/>
          </p:cNvPicPr>
          <p:nvPr/>
        </p:nvPicPr>
        <p:blipFill>
          <a:blip r:embed="rId5"/>
          <a:stretch>
            <a:fillRect/>
          </a:stretch>
        </p:blipFill>
        <p:spPr>
          <a:xfrm>
            <a:off x="9255372" y="3738397"/>
            <a:ext cx="609596" cy="55902"/>
          </a:xfrm>
          <a:prstGeom prst="rect">
            <a:avLst/>
          </a:prstGeom>
        </p:spPr>
      </p:pic>
      <p:pic>
        <p:nvPicPr>
          <p:cNvPr id="92" name="Picture 91"/>
          <p:cNvPicPr>
            <a:picLocks noChangeAspect="1"/>
          </p:cNvPicPr>
          <p:nvPr/>
        </p:nvPicPr>
        <p:blipFill>
          <a:blip r:embed="rId5"/>
          <a:stretch>
            <a:fillRect/>
          </a:stretch>
        </p:blipFill>
        <p:spPr>
          <a:xfrm>
            <a:off x="9252517" y="3683296"/>
            <a:ext cx="609596" cy="55902"/>
          </a:xfrm>
          <a:prstGeom prst="rect">
            <a:avLst/>
          </a:prstGeom>
        </p:spPr>
      </p:pic>
      <p:sp>
        <p:nvSpPr>
          <p:cNvPr id="93" name="TextBox 92"/>
          <p:cNvSpPr txBox="1"/>
          <p:nvPr/>
        </p:nvSpPr>
        <p:spPr>
          <a:xfrm>
            <a:off x="8536218" y="5865579"/>
            <a:ext cx="2026709" cy="369332"/>
          </a:xfrm>
          <a:prstGeom prst="rect">
            <a:avLst/>
          </a:prstGeom>
          <a:noFill/>
        </p:spPr>
        <p:txBody>
          <a:bodyPr wrap="none" rtlCol="0">
            <a:spAutoFit/>
          </a:bodyPr>
          <a:lstStyle/>
          <a:p>
            <a:pPr algn="l"/>
            <a:r>
              <a:rPr lang="sv-SE" dirty="0">
                <a:solidFill>
                  <a:srgbClr val="666666"/>
                </a:solidFill>
              </a:rPr>
              <a:t>Infrastructure rack</a:t>
            </a:r>
            <a:endParaRPr lang="en-US" dirty="0">
              <a:solidFill>
                <a:srgbClr val="666666"/>
              </a:solidFill>
            </a:endParaRPr>
          </a:p>
        </p:txBody>
      </p:sp>
      <p:sp>
        <p:nvSpPr>
          <p:cNvPr id="96" name="Rectangle 95"/>
          <p:cNvSpPr/>
          <p:nvPr/>
        </p:nvSpPr>
        <p:spPr>
          <a:xfrm>
            <a:off x="2691482" y="3130550"/>
            <a:ext cx="2267868" cy="3536950"/>
          </a:xfrm>
          <a:prstGeom prst="rect">
            <a:avLst/>
          </a:prstGeom>
          <a:noFill/>
          <a:ln w="254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574733" y="3130550"/>
            <a:ext cx="2267868" cy="3536950"/>
          </a:xfrm>
          <a:prstGeom prst="rect">
            <a:avLst/>
          </a:prstGeom>
          <a:noFill/>
          <a:ln w="254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441916" y="3130550"/>
            <a:ext cx="2267868" cy="3536950"/>
          </a:xfrm>
          <a:prstGeom prst="rect">
            <a:avLst/>
          </a:prstGeom>
          <a:noFill/>
          <a:ln w="2540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rot="16200000">
            <a:off x="1208223" y="5281808"/>
            <a:ext cx="2582310" cy="369332"/>
          </a:xfrm>
          <a:prstGeom prst="rect">
            <a:avLst/>
          </a:prstGeom>
          <a:noFill/>
        </p:spPr>
        <p:txBody>
          <a:bodyPr wrap="none" rtlCol="0">
            <a:spAutoFit/>
          </a:bodyPr>
          <a:lstStyle/>
          <a:p>
            <a:pPr algn="l"/>
            <a:r>
              <a:rPr lang="sv-SE" b="1" dirty="0">
                <a:ln w="12700">
                  <a:solidFill>
                    <a:schemeClr val="bg1">
                      <a:lumMod val="65000"/>
                    </a:schemeClr>
                  </a:solidFill>
                </a:ln>
                <a:solidFill>
                  <a:schemeClr val="accent4">
                    <a:lumMod val="60000"/>
                    <a:lumOff val="40000"/>
                  </a:schemeClr>
                </a:solidFill>
              </a:rPr>
              <a:t>Racks on-top of hutch</a:t>
            </a:r>
            <a:endParaRPr lang="en-US" b="1" dirty="0">
              <a:ln w="12700">
                <a:solidFill>
                  <a:schemeClr val="bg1">
                    <a:lumMod val="65000"/>
                  </a:schemeClr>
                </a:solidFill>
              </a:ln>
              <a:solidFill>
                <a:schemeClr val="accent4">
                  <a:lumMod val="60000"/>
                  <a:lumOff val="40000"/>
                </a:schemeClr>
              </a:solidFill>
            </a:endParaRPr>
          </a:p>
        </p:txBody>
      </p:sp>
      <p:sp>
        <p:nvSpPr>
          <p:cNvPr id="100" name="TextBox 99"/>
          <p:cNvSpPr txBox="1"/>
          <p:nvPr/>
        </p:nvSpPr>
        <p:spPr>
          <a:xfrm rot="16200000">
            <a:off x="3823036" y="5125533"/>
            <a:ext cx="3134063" cy="369332"/>
          </a:xfrm>
          <a:prstGeom prst="rect">
            <a:avLst/>
          </a:prstGeom>
          <a:noFill/>
        </p:spPr>
        <p:txBody>
          <a:bodyPr wrap="none" rtlCol="0">
            <a:spAutoFit/>
          </a:bodyPr>
          <a:lstStyle/>
          <a:p>
            <a:pPr algn="l"/>
            <a:r>
              <a:rPr lang="sv-SE" b="1" dirty="0">
                <a:ln w="12700">
                  <a:solidFill>
                    <a:schemeClr val="bg1">
                      <a:lumMod val="65000"/>
                    </a:schemeClr>
                  </a:solidFill>
                </a:ln>
                <a:solidFill>
                  <a:schemeClr val="accent4">
                    <a:lumMod val="60000"/>
                    <a:lumOff val="40000"/>
                  </a:schemeClr>
                </a:solidFill>
              </a:rPr>
              <a:t>Racks on-top detector cave</a:t>
            </a:r>
            <a:endParaRPr lang="en-US" b="1" dirty="0">
              <a:ln w="12700">
                <a:solidFill>
                  <a:schemeClr val="bg1">
                    <a:lumMod val="65000"/>
                  </a:schemeClr>
                </a:solidFill>
              </a:ln>
              <a:solidFill>
                <a:schemeClr val="accent4">
                  <a:lumMod val="60000"/>
                  <a:lumOff val="40000"/>
                </a:schemeClr>
              </a:solidFill>
            </a:endParaRPr>
          </a:p>
        </p:txBody>
      </p:sp>
      <p:sp>
        <p:nvSpPr>
          <p:cNvPr id="101" name="TextBox 100"/>
          <p:cNvSpPr txBox="1"/>
          <p:nvPr/>
        </p:nvSpPr>
        <p:spPr>
          <a:xfrm rot="16200000">
            <a:off x="6747357" y="5198181"/>
            <a:ext cx="2985113" cy="369332"/>
          </a:xfrm>
          <a:prstGeom prst="rect">
            <a:avLst/>
          </a:prstGeom>
          <a:noFill/>
        </p:spPr>
        <p:txBody>
          <a:bodyPr wrap="none" rtlCol="0">
            <a:spAutoFit/>
          </a:bodyPr>
          <a:lstStyle/>
          <a:p>
            <a:pPr algn="l"/>
            <a:r>
              <a:rPr lang="sv-SE" b="1" dirty="0">
                <a:ln w="12700">
                  <a:solidFill>
                    <a:schemeClr val="bg1">
                      <a:lumMod val="65000"/>
                    </a:schemeClr>
                  </a:solidFill>
                </a:ln>
                <a:solidFill>
                  <a:schemeClr val="accent4">
                    <a:lumMod val="60000"/>
                    <a:lumOff val="40000"/>
                  </a:schemeClr>
                </a:solidFill>
              </a:rPr>
              <a:t>Racks on-top bunker cave</a:t>
            </a:r>
            <a:endParaRPr lang="en-US" b="1" dirty="0">
              <a:ln w="12700">
                <a:solidFill>
                  <a:schemeClr val="bg1">
                    <a:lumMod val="65000"/>
                  </a:schemeClr>
                </a:solidFill>
              </a:ln>
              <a:solidFill>
                <a:schemeClr val="accent4">
                  <a:lumMod val="60000"/>
                  <a:lumOff val="40000"/>
                </a:schemeClr>
              </a:solidFill>
            </a:endParaRPr>
          </a:p>
        </p:txBody>
      </p:sp>
      <p:sp>
        <p:nvSpPr>
          <p:cNvPr id="102" name="TextBox 101"/>
          <p:cNvSpPr txBox="1"/>
          <p:nvPr/>
        </p:nvSpPr>
        <p:spPr>
          <a:xfrm>
            <a:off x="4517165" y="1869710"/>
            <a:ext cx="1929439" cy="369332"/>
          </a:xfrm>
          <a:prstGeom prst="rect">
            <a:avLst/>
          </a:prstGeom>
          <a:noFill/>
        </p:spPr>
        <p:txBody>
          <a:bodyPr wrap="none" rtlCol="0">
            <a:spAutoFit/>
          </a:bodyPr>
          <a:lstStyle/>
          <a:p>
            <a:pPr algn="l"/>
            <a:r>
              <a:rPr lang="sv-SE" b="1" dirty="0">
                <a:ln>
                  <a:solidFill>
                    <a:schemeClr val="bg1">
                      <a:lumMod val="65000"/>
                    </a:schemeClr>
                  </a:solidFill>
                </a:ln>
                <a:solidFill>
                  <a:schemeClr val="accent4">
                    <a:lumMod val="60000"/>
                    <a:lumOff val="40000"/>
                  </a:schemeClr>
                </a:solidFill>
              </a:rPr>
              <a:t>Grounding zone</a:t>
            </a:r>
            <a:endParaRPr lang="en-US" b="1" dirty="0">
              <a:ln>
                <a:solidFill>
                  <a:schemeClr val="bg1">
                    <a:lumMod val="65000"/>
                  </a:schemeClr>
                </a:solidFill>
              </a:ln>
              <a:solidFill>
                <a:schemeClr val="accent4">
                  <a:lumMod val="60000"/>
                  <a:lumOff val="40000"/>
                </a:schemeClr>
              </a:solidFill>
            </a:endParaRPr>
          </a:p>
        </p:txBody>
      </p:sp>
      <p:cxnSp>
        <p:nvCxnSpPr>
          <p:cNvPr id="104" name="Straight Arrow Connector 103"/>
          <p:cNvCxnSpPr/>
          <p:nvPr/>
        </p:nvCxnSpPr>
        <p:spPr>
          <a:xfrm flipH="1">
            <a:off x="4410075" y="2239042"/>
            <a:ext cx="795326" cy="782094"/>
          </a:xfrm>
          <a:prstGeom prst="straightConnector1">
            <a:avLst/>
          </a:prstGeom>
          <a:ln w="25400">
            <a:solidFill>
              <a:schemeClr val="accent4">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249135" y="1335201"/>
            <a:ext cx="3204084" cy="861774"/>
          </a:xfrm>
          <a:prstGeom prst="rect">
            <a:avLst/>
          </a:prstGeom>
          <a:noFill/>
        </p:spPr>
        <p:txBody>
          <a:bodyPr wrap="square" rtlCol="0">
            <a:spAutoFit/>
          </a:bodyPr>
          <a:lstStyle/>
          <a:p>
            <a:pPr algn="l"/>
            <a:r>
              <a:rPr lang="sv-SE" b="1" dirty="0">
                <a:solidFill>
                  <a:schemeClr val="accent5"/>
                </a:solidFill>
              </a:rPr>
              <a:t>Fibre cable interconnecting infrastructure racks</a:t>
            </a:r>
          </a:p>
          <a:p>
            <a:pPr algn="l"/>
            <a:r>
              <a:rPr lang="sv-SE" sz="1200" b="1" dirty="0">
                <a:solidFill>
                  <a:schemeClr val="accent5"/>
                </a:solidFill>
              </a:rPr>
              <a:t>24-strand cable</a:t>
            </a:r>
            <a:endParaRPr lang="en-US" sz="1200" b="1" dirty="0">
              <a:solidFill>
                <a:schemeClr val="accent5"/>
              </a:solidFill>
            </a:endParaRPr>
          </a:p>
        </p:txBody>
      </p:sp>
      <p:cxnSp>
        <p:nvCxnSpPr>
          <p:cNvPr id="107" name="Straight Arrow Connector 106"/>
          <p:cNvCxnSpPr/>
          <p:nvPr/>
        </p:nvCxnSpPr>
        <p:spPr>
          <a:xfrm flipH="1">
            <a:off x="8536218" y="2206872"/>
            <a:ext cx="293457" cy="546323"/>
          </a:xfrm>
          <a:prstGeom prst="straightConnector1">
            <a:avLst/>
          </a:prstGeom>
          <a:ln w="254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stretch>
            <a:fillRect/>
          </a:stretch>
        </p:blipFill>
        <p:spPr>
          <a:xfrm>
            <a:off x="3541483" y="3692384"/>
            <a:ext cx="609596" cy="55200"/>
          </a:xfrm>
          <a:prstGeom prst="rect">
            <a:avLst/>
          </a:prstGeom>
        </p:spPr>
      </p:pic>
      <p:sp>
        <p:nvSpPr>
          <p:cNvPr id="2" name="Freeform 1"/>
          <p:cNvSpPr/>
          <p:nvPr/>
        </p:nvSpPr>
        <p:spPr>
          <a:xfrm>
            <a:off x="4138613" y="2895600"/>
            <a:ext cx="5124450" cy="819150"/>
          </a:xfrm>
          <a:custGeom>
            <a:avLst/>
            <a:gdLst>
              <a:gd name="connsiteX0" fmla="*/ 0 w 5124450"/>
              <a:gd name="connsiteY0" fmla="*/ 819150 h 819150"/>
              <a:gd name="connsiteX1" fmla="*/ 1138237 w 5124450"/>
              <a:gd name="connsiteY1" fmla="*/ 819150 h 819150"/>
              <a:gd name="connsiteX2" fmla="*/ 1138237 w 5124450"/>
              <a:gd name="connsiteY2" fmla="*/ 0 h 819150"/>
              <a:gd name="connsiteX3" fmla="*/ 4062412 w 5124450"/>
              <a:gd name="connsiteY3" fmla="*/ 0 h 819150"/>
              <a:gd name="connsiteX4" fmla="*/ 4062412 w 5124450"/>
              <a:gd name="connsiteY4" fmla="*/ 762000 h 819150"/>
              <a:gd name="connsiteX5" fmla="*/ 5124450 w 5124450"/>
              <a:gd name="connsiteY5" fmla="*/ 76200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4450" h="819150">
                <a:moveTo>
                  <a:pt x="0" y="819150"/>
                </a:moveTo>
                <a:lnTo>
                  <a:pt x="1138237" y="819150"/>
                </a:lnTo>
                <a:lnTo>
                  <a:pt x="1138237" y="0"/>
                </a:lnTo>
                <a:lnTo>
                  <a:pt x="4062412" y="0"/>
                </a:lnTo>
                <a:lnTo>
                  <a:pt x="4062412" y="762000"/>
                </a:lnTo>
                <a:lnTo>
                  <a:pt x="5124450" y="762000"/>
                </a:lnTo>
              </a:path>
            </a:pathLst>
          </a:cu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138613" y="3657600"/>
            <a:ext cx="2266950" cy="90488"/>
          </a:xfrm>
          <a:custGeom>
            <a:avLst/>
            <a:gdLst>
              <a:gd name="connsiteX0" fmla="*/ 0 w 2266950"/>
              <a:gd name="connsiteY0" fmla="*/ 90488 h 90488"/>
              <a:gd name="connsiteX1" fmla="*/ 1724025 w 2266950"/>
              <a:gd name="connsiteY1" fmla="*/ 90488 h 90488"/>
              <a:gd name="connsiteX2" fmla="*/ 1724025 w 2266950"/>
              <a:gd name="connsiteY2" fmla="*/ 0 h 90488"/>
              <a:gd name="connsiteX3" fmla="*/ 2266950 w 2266950"/>
              <a:gd name="connsiteY3" fmla="*/ 0 h 90488"/>
            </a:gdLst>
            <a:ahLst/>
            <a:cxnLst>
              <a:cxn ang="0">
                <a:pos x="connsiteX0" y="connsiteY0"/>
              </a:cxn>
              <a:cxn ang="0">
                <a:pos x="connsiteX1" y="connsiteY1"/>
              </a:cxn>
              <a:cxn ang="0">
                <a:pos x="connsiteX2" y="connsiteY2"/>
              </a:cxn>
              <a:cxn ang="0">
                <a:pos x="connsiteX3" y="connsiteY3"/>
              </a:cxn>
            </a:cxnLst>
            <a:rect l="l" t="t" r="r" b="b"/>
            <a:pathLst>
              <a:path w="2266950" h="90488">
                <a:moveTo>
                  <a:pt x="0" y="90488"/>
                </a:moveTo>
                <a:lnTo>
                  <a:pt x="1724025" y="90488"/>
                </a:lnTo>
                <a:lnTo>
                  <a:pt x="1724025" y="0"/>
                </a:lnTo>
                <a:lnTo>
                  <a:pt x="2266950" y="0"/>
                </a:lnTo>
              </a:path>
            </a:pathLst>
          </a:custGeom>
          <a:no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4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Data connections</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23</a:t>
            </a:fld>
            <a:endParaRPr lang="sv-SE" dirty="0">
              <a:solidFill>
                <a:srgbClr val="CCCCCC"/>
              </a:solidFill>
            </a:endParaRP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p:txBody>
          <a:bodyPr/>
          <a:lstStyle/>
          <a:p>
            <a:r>
              <a:rPr lang="en-GB" dirty="0"/>
              <a:t>Infrastructure racks</a:t>
            </a:r>
          </a:p>
        </p:txBody>
      </p:sp>
      <p:pic>
        <p:nvPicPr>
          <p:cNvPr id="13" name="Picture 12"/>
          <p:cNvPicPr>
            <a:picLocks noChangeAspect="1"/>
          </p:cNvPicPr>
          <p:nvPr/>
        </p:nvPicPr>
        <p:blipFill>
          <a:blip r:embed="rId2"/>
          <a:stretch>
            <a:fillRect/>
          </a:stretch>
        </p:blipFill>
        <p:spPr>
          <a:xfrm>
            <a:off x="1497790" y="3753422"/>
            <a:ext cx="718001" cy="2353825"/>
          </a:xfrm>
          <a:prstGeom prst="rect">
            <a:avLst/>
          </a:prstGeom>
        </p:spPr>
      </p:pic>
      <p:pic>
        <p:nvPicPr>
          <p:cNvPr id="16" name="Picture 15"/>
          <p:cNvPicPr>
            <a:picLocks noChangeAspect="1"/>
          </p:cNvPicPr>
          <p:nvPr/>
        </p:nvPicPr>
        <p:blipFill>
          <a:blip r:embed="rId3"/>
          <a:stretch>
            <a:fillRect/>
          </a:stretch>
        </p:blipFill>
        <p:spPr>
          <a:xfrm>
            <a:off x="1548528" y="3811888"/>
            <a:ext cx="609596" cy="55200"/>
          </a:xfrm>
          <a:prstGeom prst="rect">
            <a:avLst/>
          </a:prstGeom>
        </p:spPr>
      </p:pic>
      <p:pic>
        <p:nvPicPr>
          <p:cNvPr id="17" name="Picture 16"/>
          <p:cNvPicPr>
            <a:picLocks noChangeAspect="1"/>
          </p:cNvPicPr>
          <p:nvPr/>
        </p:nvPicPr>
        <p:blipFill>
          <a:blip r:embed="rId4"/>
          <a:stretch>
            <a:fillRect/>
          </a:stretch>
        </p:blipFill>
        <p:spPr>
          <a:xfrm>
            <a:off x="1553293" y="4069021"/>
            <a:ext cx="605687" cy="62254"/>
          </a:xfrm>
          <a:prstGeom prst="rect">
            <a:avLst/>
          </a:prstGeom>
        </p:spPr>
      </p:pic>
      <p:pic>
        <p:nvPicPr>
          <p:cNvPr id="18" name="Picture 17"/>
          <p:cNvPicPr>
            <a:picLocks noChangeAspect="1"/>
          </p:cNvPicPr>
          <p:nvPr/>
        </p:nvPicPr>
        <p:blipFill>
          <a:blip r:embed="rId5"/>
          <a:stretch>
            <a:fillRect/>
          </a:stretch>
        </p:blipFill>
        <p:spPr>
          <a:xfrm>
            <a:off x="1553767" y="3983233"/>
            <a:ext cx="609596" cy="55902"/>
          </a:xfrm>
          <a:prstGeom prst="rect">
            <a:avLst/>
          </a:prstGeom>
        </p:spPr>
      </p:pic>
      <p:pic>
        <p:nvPicPr>
          <p:cNvPr id="21" name="Picture 20"/>
          <p:cNvPicPr>
            <a:picLocks noChangeAspect="1"/>
          </p:cNvPicPr>
          <p:nvPr/>
        </p:nvPicPr>
        <p:blipFill>
          <a:blip r:embed="rId5"/>
          <a:stretch>
            <a:fillRect/>
          </a:stretch>
        </p:blipFill>
        <p:spPr>
          <a:xfrm>
            <a:off x="1550912" y="3928132"/>
            <a:ext cx="609596" cy="55902"/>
          </a:xfrm>
          <a:prstGeom prst="rect">
            <a:avLst/>
          </a:prstGeom>
        </p:spPr>
      </p:pic>
      <p:pic>
        <p:nvPicPr>
          <p:cNvPr id="22" name="Picture 21"/>
          <p:cNvPicPr>
            <a:picLocks noChangeAspect="1"/>
          </p:cNvPicPr>
          <p:nvPr/>
        </p:nvPicPr>
        <p:blipFill rotWithShape="1">
          <a:blip r:embed="rId2"/>
          <a:srcRect b="80498"/>
          <a:stretch/>
        </p:blipFill>
        <p:spPr>
          <a:xfrm>
            <a:off x="1861777" y="1991428"/>
            <a:ext cx="1555052" cy="994193"/>
          </a:xfrm>
          <a:prstGeom prst="rect">
            <a:avLst/>
          </a:prstGeom>
        </p:spPr>
      </p:pic>
      <p:pic>
        <p:nvPicPr>
          <p:cNvPr id="23" name="Picture 22"/>
          <p:cNvPicPr>
            <a:picLocks noChangeAspect="1"/>
          </p:cNvPicPr>
          <p:nvPr/>
        </p:nvPicPr>
        <p:blipFill>
          <a:blip r:embed="rId3"/>
          <a:stretch>
            <a:fillRect/>
          </a:stretch>
        </p:blipFill>
        <p:spPr>
          <a:xfrm>
            <a:off x="1983953" y="2108666"/>
            <a:ext cx="1310302" cy="117335"/>
          </a:xfrm>
          <a:prstGeom prst="rect">
            <a:avLst/>
          </a:prstGeom>
        </p:spPr>
      </p:pic>
      <p:pic>
        <p:nvPicPr>
          <p:cNvPr id="24" name="Picture 23"/>
          <p:cNvPicPr>
            <a:picLocks noChangeAspect="1"/>
          </p:cNvPicPr>
          <p:nvPr/>
        </p:nvPicPr>
        <p:blipFill>
          <a:blip r:embed="rId4"/>
          <a:stretch>
            <a:fillRect/>
          </a:stretch>
        </p:blipFill>
        <p:spPr>
          <a:xfrm>
            <a:off x="1983954" y="2670559"/>
            <a:ext cx="1304563" cy="134087"/>
          </a:xfrm>
          <a:prstGeom prst="rect">
            <a:avLst/>
          </a:prstGeom>
        </p:spPr>
      </p:pic>
      <p:pic>
        <p:nvPicPr>
          <p:cNvPr id="25" name="Picture 24"/>
          <p:cNvPicPr>
            <a:picLocks noChangeAspect="1"/>
          </p:cNvPicPr>
          <p:nvPr/>
        </p:nvPicPr>
        <p:blipFill>
          <a:blip r:embed="rId5"/>
          <a:stretch>
            <a:fillRect/>
          </a:stretch>
        </p:blipFill>
        <p:spPr>
          <a:xfrm>
            <a:off x="1983953" y="2329246"/>
            <a:ext cx="1315917" cy="120673"/>
          </a:xfrm>
          <a:prstGeom prst="rect">
            <a:avLst/>
          </a:prstGeom>
        </p:spPr>
      </p:pic>
      <p:pic>
        <p:nvPicPr>
          <p:cNvPr id="26" name="Picture 25"/>
          <p:cNvPicPr>
            <a:picLocks noChangeAspect="1"/>
          </p:cNvPicPr>
          <p:nvPr/>
        </p:nvPicPr>
        <p:blipFill>
          <a:blip r:embed="rId5"/>
          <a:stretch>
            <a:fillRect/>
          </a:stretch>
        </p:blipFill>
        <p:spPr>
          <a:xfrm>
            <a:off x="1983953" y="2443146"/>
            <a:ext cx="1315917" cy="120673"/>
          </a:xfrm>
          <a:prstGeom prst="rect">
            <a:avLst/>
          </a:prstGeom>
        </p:spPr>
      </p:pic>
      <p:grpSp>
        <p:nvGrpSpPr>
          <p:cNvPr id="55" name="Group 54"/>
          <p:cNvGrpSpPr/>
          <p:nvPr/>
        </p:nvGrpSpPr>
        <p:grpSpPr>
          <a:xfrm>
            <a:off x="1267621" y="1694358"/>
            <a:ext cx="2575667" cy="2485487"/>
            <a:chOff x="3816201" y="2120847"/>
            <a:chExt cx="2575667" cy="2485487"/>
          </a:xfrm>
        </p:grpSpPr>
        <p:sp>
          <p:nvSpPr>
            <p:cNvPr id="12" name="Oval 11"/>
            <p:cNvSpPr/>
            <p:nvPr/>
          </p:nvSpPr>
          <p:spPr>
            <a:xfrm>
              <a:off x="3816201" y="4090944"/>
              <a:ext cx="1171575" cy="515390"/>
            </a:xfrm>
            <a:prstGeom prst="ellipse">
              <a:avLst/>
            </a:prstGeom>
            <a:noFill/>
            <a:ln w="254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985405" y="2120847"/>
              <a:ext cx="2406463" cy="1630680"/>
            </a:xfrm>
            <a:prstGeom prst="ellipse">
              <a:avLst/>
            </a:prstGeom>
            <a:noFill/>
            <a:ln w="254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6" idx="2"/>
              <a:endCxn id="12" idx="2"/>
            </p:cNvCxnSpPr>
            <p:nvPr/>
          </p:nvCxnSpPr>
          <p:spPr>
            <a:xfrm flipH="1">
              <a:off x="3816201" y="2936187"/>
              <a:ext cx="169204" cy="141245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5"/>
              <a:endCxn id="12" idx="6"/>
            </p:cNvCxnSpPr>
            <p:nvPr/>
          </p:nvCxnSpPr>
          <p:spPr>
            <a:xfrm flipH="1">
              <a:off x="4987776" y="3512719"/>
              <a:ext cx="1051674" cy="83592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834613" y="6050090"/>
            <a:ext cx="2026709" cy="369332"/>
          </a:xfrm>
          <a:prstGeom prst="rect">
            <a:avLst/>
          </a:prstGeom>
          <a:noFill/>
        </p:spPr>
        <p:txBody>
          <a:bodyPr wrap="none" rtlCol="0">
            <a:spAutoFit/>
          </a:bodyPr>
          <a:lstStyle/>
          <a:p>
            <a:pPr algn="l"/>
            <a:r>
              <a:rPr lang="sv-SE" dirty="0">
                <a:solidFill>
                  <a:srgbClr val="666666"/>
                </a:solidFill>
              </a:rPr>
              <a:t>Infrastructure rack</a:t>
            </a:r>
            <a:endParaRPr lang="en-US" dirty="0">
              <a:solidFill>
                <a:srgbClr val="666666"/>
              </a:solidFill>
            </a:endParaRPr>
          </a:p>
        </p:txBody>
      </p:sp>
      <p:sp>
        <p:nvSpPr>
          <p:cNvPr id="43" name="Platshållare för innehåll 5">
            <a:extLst>
              <a:ext uri="{FF2B5EF4-FFF2-40B4-BE49-F238E27FC236}">
                <a16:creationId xmlns:a16="http://schemas.microsoft.com/office/drawing/2014/main" id="{CFEF36EF-EA79-48B1-8977-F8AA6F2C6BC7}"/>
              </a:ext>
            </a:extLst>
          </p:cNvPr>
          <p:cNvSpPr txBox="1">
            <a:spLocks/>
          </p:cNvSpPr>
          <p:nvPr/>
        </p:nvSpPr>
        <p:spPr>
          <a:xfrm>
            <a:off x="4302241" y="1388644"/>
            <a:ext cx="7599397" cy="4768062"/>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Patch panel for optical fibre cables going between infrastructure racks.</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Patch panels for copper connections going to device racks  within the same grounding zone.</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Active network equipment, network switch bridging between   optical fibre and copper cables. Each network scope needs a separate switch.</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(TBD) </a:t>
            </a:r>
            <a:r>
              <a:rPr lang="en-GB" dirty="0" err="1">
                <a:solidFill>
                  <a:schemeClr val="tx1">
                    <a:lumMod val="75000"/>
                    <a:lumOff val="25000"/>
                  </a:schemeClr>
                </a:solidFill>
              </a:rPr>
              <a:t>uMTCA</a:t>
            </a:r>
            <a:r>
              <a:rPr lang="en-GB" dirty="0">
                <a:solidFill>
                  <a:schemeClr val="tx1">
                    <a:lumMod val="75000"/>
                    <a:lumOff val="25000"/>
                  </a:schemeClr>
                </a:solidFill>
              </a:rPr>
              <a:t> for timing system</a:t>
            </a:r>
          </a:p>
          <a:p>
            <a:pPr>
              <a:spcBef>
                <a:spcPts val="600"/>
              </a:spcBef>
              <a:spcAft>
                <a:spcPts val="600"/>
              </a:spcAft>
              <a:buFont typeface="Wingdings" panose="05000000000000000000" pitchFamily="2" charset="2"/>
              <a:buChar char="§"/>
            </a:pPr>
            <a:r>
              <a:rPr lang="en-GB" dirty="0">
                <a:solidFill>
                  <a:schemeClr val="tx1">
                    <a:lumMod val="75000"/>
                    <a:lumOff val="25000"/>
                  </a:schemeClr>
                </a:solidFill>
              </a:rPr>
              <a:t> (TBD) Fibre patch panels for timing fibres. </a:t>
            </a:r>
          </a:p>
          <a:p>
            <a:pPr marL="72000" indent="-72000">
              <a:spcBef>
                <a:spcPts val="600"/>
              </a:spcBef>
              <a:spcAft>
                <a:spcPts val="600"/>
              </a:spcAft>
            </a:pPr>
            <a:endParaRPr lang="en-GB" dirty="0">
              <a:solidFill>
                <a:schemeClr val="tx1">
                  <a:lumMod val="75000"/>
                  <a:lumOff val="25000"/>
                </a:schemeClr>
              </a:solidFill>
            </a:endParaRPr>
          </a:p>
          <a:p>
            <a:pPr lvl="1"/>
            <a:endParaRPr lang="en-US" dirty="0"/>
          </a:p>
        </p:txBody>
      </p:sp>
      <p:pic>
        <p:nvPicPr>
          <p:cNvPr id="47" name="Picture 46"/>
          <p:cNvPicPr>
            <a:picLocks noChangeAspect="1"/>
          </p:cNvPicPr>
          <p:nvPr/>
        </p:nvPicPr>
        <p:blipFill>
          <a:blip r:embed="rId3"/>
          <a:stretch>
            <a:fillRect/>
          </a:stretch>
        </p:blipFill>
        <p:spPr>
          <a:xfrm>
            <a:off x="1550592" y="5855405"/>
            <a:ext cx="609596" cy="55200"/>
          </a:xfrm>
          <a:prstGeom prst="rect">
            <a:avLst/>
          </a:prstGeom>
        </p:spPr>
      </p:pic>
      <p:pic>
        <p:nvPicPr>
          <p:cNvPr id="49" name="Picture 48"/>
          <p:cNvPicPr>
            <a:picLocks noChangeAspect="1"/>
          </p:cNvPicPr>
          <p:nvPr/>
        </p:nvPicPr>
        <p:blipFill>
          <a:blip r:embed="rId3"/>
          <a:stretch>
            <a:fillRect/>
          </a:stretch>
        </p:blipFill>
        <p:spPr>
          <a:xfrm>
            <a:off x="1553767" y="5803660"/>
            <a:ext cx="609596" cy="55200"/>
          </a:xfrm>
          <a:prstGeom prst="rect">
            <a:avLst/>
          </a:prstGeom>
        </p:spPr>
      </p:pic>
      <p:sp>
        <p:nvSpPr>
          <p:cNvPr id="2" name="Rectangle 1"/>
          <p:cNvSpPr/>
          <p:nvPr/>
        </p:nvSpPr>
        <p:spPr>
          <a:xfrm>
            <a:off x="1553766" y="5488894"/>
            <a:ext cx="604357" cy="314766"/>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2276757" y="4168580"/>
            <a:ext cx="2025484" cy="1520307"/>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458015" y="2618411"/>
            <a:ext cx="810225" cy="597513"/>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3470670" y="2336467"/>
            <a:ext cx="848019" cy="173231"/>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454223" y="1821077"/>
            <a:ext cx="864466" cy="329516"/>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1976333" y="2222966"/>
            <a:ext cx="1310302" cy="117335"/>
          </a:xfrm>
          <a:prstGeom prst="rect">
            <a:avLst/>
          </a:prstGeom>
        </p:spPr>
      </p:pic>
      <p:pic>
        <p:nvPicPr>
          <p:cNvPr id="30" name="Picture 29"/>
          <p:cNvPicPr>
            <a:picLocks noChangeAspect="1"/>
          </p:cNvPicPr>
          <p:nvPr/>
        </p:nvPicPr>
        <p:blipFill>
          <a:blip r:embed="rId3"/>
          <a:stretch>
            <a:fillRect/>
          </a:stretch>
        </p:blipFill>
        <p:spPr>
          <a:xfrm>
            <a:off x="1554878" y="3869038"/>
            <a:ext cx="609596" cy="55200"/>
          </a:xfrm>
          <a:prstGeom prst="rect">
            <a:avLst/>
          </a:prstGeom>
        </p:spPr>
      </p:pic>
    </p:spTree>
    <p:extLst>
      <p:ext uri="{BB962C8B-B14F-4D97-AF65-F5344CB8AC3E}">
        <p14:creationId xmlns:p14="http://schemas.microsoft.com/office/powerpoint/2010/main" val="25494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p:txBody>
          <a:bodyPr/>
          <a:lstStyle/>
          <a:p>
            <a:r>
              <a:rPr lang="en-GB" dirty="0">
                <a:solidFill>
                  <a:schemeClr val="tx1">
                    <a:lumMod val="75000"/>
                    <a:lumOff val="25000"/>
                  </a:schemeClr>
                </a:solidFill>
              </a:rPr>
              <a:t>Data connections</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24</a:t>
            </a:fld>
            <a:endParaRPr lang="sv-SE" dirty="0">
              <a:solidFill>
                <a:srgbClr val="CCCCCC"/>
              </a:solidFill>
            </a:endParaRP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p:txBody>
          <a:bodyPr/>
          <a:lstStyle/>
          <a:p>
            <a:r>
              <a:rPr lang="en-GB" dirty="0"/>
              <a:t>Within grounding zone</a:t>
            </a:r>
          </a:p>
        </p:txBody>
      </p:sp>
      <p:pic>
        <p:nvPicPr>
          <p:cNvPr id="13" name="Picture 12"/>
          <p:cNvPicPr>
            <a:picLocks noChangeAspect="1"/>
          </p:cNvPicPr>
          <p:nvPr/>
        </p:nvPicPr>
        <p:blipFill>
          <a:blip r:embed="rId2"/>
          <a:stretch>
            <a:fillRect/>
          </a:stretch>
        </p:blipFill>
        <p:spPr>
          <a:xfrm>
            <a:off x="1497790" y="3753422"/>
            <a:ext cx="718001" cy="2353825"/>
          </a:xfrm>
          <a:prstGeom prst="rect">
            <a:avLst/>
          </a:prstGeom>
        </p:spPr>
      </p:pic>
      <p:pic>
        <p:nvPicPr>
          <p:cNvPr id="16" name="Picture 15"/>
          <p:cNvPicPr>
            <a:picLocks noChangeAspect="1"/>
          </p:cNvPicPr>
          <p:nvPr/>
        </p:nvPicPr>
        <p:blipFill>
          <a:blip r:embed="rId3"/>
          <a:stretch>
            <a:fillRect/>
          </a:stretch>
        </p:blipFill>
        <p:spPr>
          <a:xfrm>
            <a:off x="1548528" y="3811888"/>
            <a:ext cx="609596" cy="55200"/>
          </a:xfrm>
          <a:prstGeom prst="rect">
            <a:avLst/>
          </a:prstGeom>
        </p:spPr>
      </p:pic>
      <p:pic>
        <p:nvPicPr>
          <p:cNvPr id="17" name="Picture 16"/>
          <p:cNvPicPr>
            <a:picLocks noChangeAspect="1"/>
          </p:cNvPicPr>
          <p:nvPr/>
        </p:nvPicPr>
        <p:blipFill>
          <a:blip r:embed="rId4"/>
          <a:stretch>
            <a:fillRect/>
          </a:stretch>
        </p:blipFill>
        <p:spPr>
          <a:xfrm>
            <a:off x="1553293" y="4065846"/>
            <a:ext cx="605687" cy="62254"/>
          </a:xfrm>
          <a:prstGeom prst="rect">
            <a:avLst/>
          </a:prstGeom>
        </p:spPr>
      </p:pic>
      <p:pic>
        <p:nvPicPr>
          <p:cNvPr id="18" name="Picture 17"/>
          <p:cNvPicPr>
            <a:picLocks noChangeAspect="1"/>
          </p:cNvPicPr>
          <p:nvPr/>
        </p:nvPicPr>
        <p:blipFill>
          <a:blip r:embed="rId5"/>
          <a:stretch>
            <a:fillRect/>
          </a:stretch>
        </p:blipFill>
        <p:spPr>
          <a:xfrm>
            <a:off x="1553767" y="3922908"/>
            <a:ext cx="609596" cy="55902"/>
          </a:xfrm>
          <a:prstGeom prst="rect">
            <a:avLst/>
          </a:prstGeom>
        </p:spPr>
      </p:pic>
      <p:pic>
        <p:nvPicPr>
          <p:cNvPr id="21" name="Picture 20"/>
          <p:cNvPicPr>
            <a:picLocks noChangeAspect="1"/>
          </p:cNvPicPr>
          <p:nvPr/>
        </p:nvPicPr>
        <p:blipFill>
          <a:blip r:embed="rId5"/>
          <a:stretch>
            <a:fillRect/>
          </a:stretch>
        </p:blipFill>
        <p:spPr>
          <a:xfrm>
            <a:off x="1550912" y="3867807"/>
            <a:ext cx="609596" cy="55902"/>
          </a:xfrm>
          <a:prstGeom prst="rect">
            <a:avLst/>
          </a:prstGeom>
        </p:spPr>
      </p:pic>
      <p:sp>
        <p:nvSpPr>
          <p:cNvPr id="72" name="TextBox 71"/>
          <p:cNvSpPr txBox="1"/>
          <p:nvPr/>
        </p:nvSpPr>
        <p:spPr>
          <a:xfrm>
            <a:off x="834613" y="6050090"/>
            <a:ext cx="2026709" cy="369332"/>
          </a:xfrm>
          <a:prstGeom prst="rect">
            <a:avLst/>
          </a:prstGeom>
          <a:noFill/>
        </p:spPr>
        <p:txBody>
          <a:bodyPr wrap="none" rtlCol="0">
            <a:spAutoFit/>
          </a:bodyPr>
          <a:lstStyle/>
          <a:p>
            <a:pPr algn="l"/>
            <a:r>
              <a:rPr lang="sv-SE" dirty="0">
                <a:solidFill>
                  <a:srgbClr val="666666"/>
                </a:solidFill>
              </a:rPr>
              <a:t>Infrastructure rack</a:t>
            </a:r>
            <a:endParaRPr lang="en-US" dirty="0">
              <a:solidFill>
                <a:srgbClr val="666666"/>
              </a:solidFill>
            </a:endParaRPr>
          </a:p>
        </p:txBody>
      </p:sp>
      <p:pic>
        <p:nvPicPr>
          <p:cNvPr id="47" name="Picture 46"/>
          <p:cNvPicPr>
            <a:picLocks noChangeAspect="1"/>
          </p:cNvPicPr>
          <p:nvPr/>
        </p:nvPicPr>
        <p:blipFill>
          <a:blip r:embed="rId3"/>
          <a:stretch>
            <a:fillRect/>
          </a:stretch>
        </p:blipFill>
        <p:spPr>
          <a:xfrm>
            <a:off x="1550592" y="5855405"/>
            <a:ext cx="609596" cy="55200"/>
          </a:xfrm>
          <a:prstGeom prst="rect">
            <a:avLst/>
          </a:prstGeom>
        </p:spPr>
      </p:pic>
      <p:pic>
        <p:nvPicPr>
          <p:cNvPr id="49" name="Picture 48"/>
          <p:cNvPicPr>
            <a:picLocks noChangeAspect="1"/>
          </p:cNvPicPr>
          <p:nvPr/>
        </p:nvPicPr>
        <p:blipFill>
          <a:blip r:embed="rId3"/>
          <a:stretch>
            <a:fillRect/>
          </a:stretch>
        </p:blipFill>
        <p:spPr>
          <a:xfrm>
            <a:off x="1553767" y="5803660"/>
            <a:ext cx="609596" cy="55200"/>
          </a:xfrm>
          <a:prstGeom prst="rect">
            <a:avLst/>
          </a:prstGeom>
        </p:spPr>
      </p:pic>
      <p:pic>
        <p:nvPicPr>
          <p:cNvPr id="29" name="Picture 28"/>
          <p:cNvPicPr>
            <a:picLocks noChangeAspect="1"/>
          </p:cNvPicPr>
          <p:nvPr/>
        </p:nvPicPr>
        <p:blipFill>
          <a:blip r:embed="rId2"/>
          <a:stretch>
            <a:fillRect/>
          </a:stretch>
        </p:blipFill>
        <p:spPr>
          <a:xfrm>
            <a:off x="4688665" y="3753422"/>
            <a:ext cx="718001" cy="2353825"/>
          </a:xfrm>
          <a:prstGeom prst="rect">
            <a:avLst/>
          </a:prstGeom>
        </p:spPr>
      </p:pic>
      <p:pic>
        <p:nvPicPr>
          <p:cNvPr id="32" name="Picture 31"/>
          <p:cNvPicPr>
            <a:picLocks noChangeAspect="1"/>
          </p:cNvPicPr>
          <p:nvPr/>
        </p:nvPicPr>
        <p:blipFill>
          <a:blip r:embed="rId5"/>
          <a:stretch>
            <a:fillRect/>
          </a:stretch>
        </p:blipFill>
        <p:spPr>
          <a:xfrm>
            <a:off x="4744642" y="3811783"/>
            <a:ext cx="609596" cy="55902"/>
          </a:xfrm>
          <a:prstGeom prst="rect">
            <a:avLst/>
          </a:prstGeom>
        </p:spPr>
      </p:pic>
      <p:pic>
        <p:nvPicPr>
          <p:cNvPr id="38" name="Picture 37"/>
          <p:cNvPicPr>
            <a:picLocks noChangeAspect="1"/>
          </p:cNvPicPr>
          <p:nvPr/>
        </p:nvPicPr>
        <p:blipFill>
          <a:blip r:embed="rId2"/>
          <a:stretch>
            <a:fillRect/>
          </a:stretch>
        </p:blipFill>
        <p:spPr>
          <a:xfrm>
            <a:off x="5604743" y="3760899"/>
            <a:ext cx="718001" cy="2353825"/>
          </a:xfrm>
          <a:prstGeom prst="rect">
            <a:avLst/>
          </a:prstGeom>
        </p:spPr>
      </p:pic>
      <p:pic>
        <p:nvPicPr>
          <p:cNvPr id="41" name="Picture 40"/>
          <p:cNvPicPr>
            <a:picLocks noChangeAspect="1"/>
          </p:cNvPicPr>
          <p:nvPr/>
        </p:nvPicPr>
        <p:blipFill>
          <a:blip r:embed="rId5"/>
          <a:stretch>
            <a:fillRect/>
          </a:stretch>
        </p:blipFill>
        <p:spPr>
          <a:xfrm>
            <a:off x="5660720" y="3812909"/>
            <a:ext cx="609596" cy="55902"/>
          </a:xfrm>
          <a:prstGeom prst="rect">
            <a:avLst/>
          </a:prstGeom>
        </p:spPr>
      </p:pic>
      <p:sp>
        <p:nvSpPr>
          <p:cNvPr id="3" name="Freeform 2"/>
          <p:cNvSpPr/>
          <p:nvPr/>
        </p:nvSpPr>
        <p:spPr>
          <a:xfrm>
            <a:off x="2143125" y="3357563"/>
            <a:ext cx="3524250" cy="533400"/>
          </a:xfrm>
          <a:custGeom>
            <a:avLst/>
            <a:gdLst>
              <a:gd name="connsiteX0" fmla="*/ 0 w 3524250"/>
              <a:gd name="connsiteY0" fmla="*/ 533400 h 533400"/>
              <a:gd name="connsiteX1" fmla="*/ 1400175 w 3524250"/>
              <a:gd name="connsiteY1" fmla="*/ 533400 h 533400"/>
              <a:gd name="connsiteX2" fmla="*/ 1400175 w 3524250"/>
              <a:gd name="connsiteY2" fmla="*/ 0 h 533400"/>
              <a:gd name="connsiteX3" fmla="*/ 3376613 w 3524250"/>
              <a:gd name="connsiteY3" fmla="*/ 0 h 533400"/>
              <a:gd name="connsiteX4" fmla="*/ 3376613 w 3524250"/>
              <a:gd name="connsiteY4" fmla="*/ 490537 h 533400"/>
              <a:gd name="connsiteX5" fmla="*/ 3524250 w 3524250"/>
              <a:gd name="connsiteY5" fmla="*/ 490537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4250" h="533400">
                <a:moveTo>
                  <a:pt x="0" y="533400"/>
                </a:moveTo>
                <a:lnTo>
                  <a:pt x="1400175" y="533400"/>
                </a:lnTo>
                <a:lnTo>
                  <a:pt x="1400175" y="0"/>
                </a:lnTo>
                <a:lnTo>
                  <a:pt x="3376613" y="0"/>
                </a:lnTo>
                <a:lnTo>
                  <a:pt x="3376613" y="490537"/>
                </a:lnTo>
                <a:lnTo>
                  <a:pt x="3524250" y="490537"/>
                </a:ln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152650" y="3829050"/>
            <a:ext cx="2628900" cy="119063"/>
          </a:xfrm>
          <a:custGeom>
            <a:avLst/>
            <a:gdLst>
              <a:gd name="connsiteX0" fmla="*/ 0 w 2628900"/>
              <a:gd name="connsiteY0" fmla="*/ 119063 h 119063"/>
              <a:gd name="connsiteX1" fmla="*/ 1666875 w 2628900"/>
              <a:gd name="connsiteY1" fmla="*/ 119063 h 119063"/>
              <a:gd name="connsiteX2" fmla="*/ 1666875 w 2628900"/>
              <a:gd name="connsiteY2" fmla="*/ 0 h 119063"/>
              <a:gd name="connsiteX3" fmla="*/ 2628900 w 2628900"/>
              <a:gd name="connsiteY3" fmla="*/ 0 h 119063"/>
            </a:gdLst>
            <a:ahLst/>
            <a:cxnLst>
              <a:cxn ang="0">
                <a:pos x="connsiteX0" y="connsiteY0"/>
              </a:cxn>
              <a:cxn ang="0">
                <a:pos x="connsiteX1" y="connsiteY1"/>
              </a:cxn>
              <a:cxn ang="0">
                <a:pos x="connsiteX2" y="connsiteY2"/>
              </a:cxn>
              <a:cxn ang="0">
                <a:pos x="connsiteX3" y="connsiteY3"/>
              </a:cxn>
            </a:cxnLst>
            <a:rect l="l" t="t" r="r" b="b"/>
            <a:pathLst>
              <a:path w="2628900" h="119063">
                <a:moveTo>
                  <a:pt x="0" y="119063"/>
                </a:moveTo>
                <a:lnTo>
                  <a:pt x="1666875" y="119063"/>
                </a:lnTo>
                <a:lnTo>
                  <a:pt x="1666875" y="0"/>
                </a:lnTo>
                <a:lnTo>
                  <a:pt x="2628900" y="0"/>
                </a:ln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81697" y="1431925"/>
            <a:ext cx="3190861" cy="646331"/>
          </a:xfrm>
          <a:prstGeom prst="rect">
            <a:avLst/>
          </a:prstGeom>
          <a:noFill/>
        </p:spPr>
        <p:txBody>
          <a:bodyPr wrap="square" rtlCol="0">
            <a:spAutoFit/>
          </a:bodyPr>
          <a:lstStyle/>
          <a:p>
            <a:pPr algn="l"/>
            <a:r>
              <a:rPr lang="sv-SE" b="1" dirty="0">
                <a:ln>
                  <a:solidFill>
                    <a:schemeClr val="bg1">
                      <a:lumMod val="75000"/>
                    </a:schemeClr>
                  </a:solidFill>
                </a:ln>
                <a:solidFill>
                  <a:srgbClr val="7030A0"/>
                </a:solidFill>
              </a:rPr>
              <a:t>Bundle of Category 6a S/FTP, in sets of 3 cables</a:t>
            </a:r>
            <a:endParaRPr lang="en-US" b="1" dirty="0">
              <a:ln>
                <a:solidFill>
                  <a:schemeClr val="bg1">
                    <a:lumMod val="75000"/>
                  </a:schemeClr>
                </a:solidFill>
              </a:ln>
              <a:solidFill>
                <a:srgbClr val="7030A0"/>
              </a:solidFill>
            </a:endParaRPr>
          </a:p>
        </p:txBody>
      </p:sp>
      <p:cxnSp>
        <p:nvCxnSpPr>
          <p:cNvPr id="9" name="Straight Arrow Connector 8"/>
          <p:cNvCxnSpPr/>
          <p:nvPr/>
        </p:nvCxnSpPr>
        <p:spPr>
          <a:xfrm>
            <a:off x="4067175" y="2125469"/>
            <a:ext cx="238126" cy="1199569"/>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5407829" y="3612710"/>
            <a:ext cx="1171575" cy="515390"/>
          </a:xfrm>
          <a:prstGeom prst="ellipse">
            <a:avLst/>
          </a:prstGeom>
          <a:noFill/>
          <a:ln w="254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19658" y="4383247"/>
            <a:ext cx="2406463" cy="1630680"/>
          </a:xfrm>
          <a:prstGeom prst="ellipse">
            <a:avLst/>
          </a:prstGeom>
          <a:noFill/>
          <a:ln w="254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4" idx="2"/>
            <a:endCxn id="63" idx="3"/>
          </p:cNvCxnSpPr>
          <p:nvPr/>
        </p:nvCxnSpPr>
        <p:spPr>
          <a:xfrm flipH="1" flipV="1">
            <a:off x="5579402" y="4052623"/>
            <a:ext cx="940256" cy="1145964"/>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0"/>
            <a:endCxn id="63" idx="6"/>
          </p:cNvCxnSpPr>
          <p:nvPr/>
        </p:nvCxnSpPr>
        <p:spPr>
          <a:xfrm flipH="1" flipV="1">
            <a:off x="6579404" y="3870405"/>
            <a:ext cx="1143486" cy="51284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rotWithShape="1">
          <a:blip r:embed="rId2"/>
          <a:srcRect b="80498"/>
          <a:stretch/>
        </p:blipFill>
        <p:spPr>
          <a:xfrm>
            <a:off x="6945364" y="4638394"/>
            <a:ext cx="1555052" cy="994193"/>
          </a:xfrm>
          <a:prstGeom prst="rect">
            <a:avLst/>
          </a:prstGeom>
        </p:spPr>
      </p:pic>
      <p:pic>
        <p:nvPicPr>
          <p:cNvPr id="74" name="Picture 73"/>
          <p:cNvPicPr>
            <a:picLocks noChangeAspect="1"/>
          </p:cNvPicPr>
          <p:nvPr/>
        </p:nvPicPr>
        <p:blipFill>
          <a:blip r:embed="rId5"/>
          <a:stretch>
            <a:fillRect/>
          </a:stretch>
        </p:blipFill>
        <p:spPr>
          <a:xfrm>
            <a:off x="7067540" y="4761182"/>
            <a:ext cx="1315917" cy="120673"/>
          </a:xfrm>
          <a:prstGeom prst="rect">
            <a:avLst/>
          </a:prstGeom>
        </p:spPr>
      </p:pic>
      <p:sp>
        <p:nvSpPr>
          <p:cNvPr id="68" name="TextBox 67"/>
          <p:cNvSpPr txBox="1"/>
          <p:nvPr/>
        </p:nvSpPr>
        <p:spPr>
          <a:xfrm>
            <a:off x="7031089" y="1231918"/>
            <a:ext cx="5160911" cy="2769989"/>
          </a:xfrm>
          <a:prstGeom prst="rect">
            <a:avLst/>
          </a:prstGeom>
          <a:noFill/>
        </p:spPr>
        <p:txBody>
          <a:bodyPr wrap="square" rtlCol="0">
            <a:spAutoFit/>
          </a:bodyPr>
          <a:lstStyle/>
          <a:p>
            <a:pPr algn="l"/>
            <a:r>
              <a:rPr lang="sv-SE" sz="1600" b="1" dirty="0"/>
              <a:t>Patch panel housing copper connections for </a:t>
            </a:r>
          </a:p>
          <a:p>
            <a:pPr algn="l"/>
            <a:r>
              <a:rPr lang="sv-SE" sz="1600" b="1" dirty="0"/>
              <a:t>Technical Network and fibre for timing system.</a:t>
            </a:r>
          </a:p>
          <a:p>
            <a:pPr marL="285750" indent="-285750" algn="l">
              <a:buFont typeface="Arial" panose="020B0604020202020204" pitchFamily="34" charset="0"/>
              <a:buChar char="•"/>
            </a:pPr>
            <a:endParaRPr lang="sv-SE" sz="1200" b="1" dirty="0">
              <a:solidFill>
                <a:srgbClr val="666666"/>
              </a:solidFill>
            </a:endParaRPr>
          </a:p>
          <a:p>
            <a:pPr marL="171450" indent="-171450" algn="l">
              <a:buFont typeface="Wingdings" panose="05000000000000000000" pitchFamily="2" charset="2"/>
              <a:buChar char="§"/>
            </a:pPr>
            <a:r>
              <a:rPr lang="sv-SE" sz="1400" dirty="0"/>
              <a:t>Both copper and fibre are installed in sets of 3.</a:t>
            </a:r>
          </a:p>
          <a:p>
            <a:pPr marL="171450" indent="-171450" algn="l">
              <a:buFont typeface="Wingdings" panose="05000000000000000000" pitchFamily="2" charset="2"/>
              <a:buChar char="§"/>
            </a:pPr>
            <a:r>
              <a:rPr lang="sv-SE" sz="1400" dirty="0"/>
              <a:t>Combi panel that can house both copper and fibre in same unit.</a:t>
            </a:r>
          </a:p>
          <a:p>
            <a:pPr marL="171450" indent="-171450" algn="l">
              <a:buFont typeface="Wingdings" panose="05000000000000000000" pitchFamily="2" charset="2"/>
              <a:buChar char="§"/>
            </a:pPr>
            <a:r>
              <a:rPr lang="sv-SE" sz="1400" dirty="0"/>
              <a:t>Each rack unit can hold up to 24 modules.</a:t>
            </a:r>
          </a:p>
          <a:p>
            <a:pPr marL="742950" lvl="1" indent="-285750">
              <a:buFont typeface="Courier New" panose="02070309020205020404" pitchFamily="49" charset="0"/>
              <a:buChar char="o"/>
            </a:pPr>
            <a:r>
              <a:rPr lang="sv-SE" sz="1400" dirty="0"/>
              <a:t>Example:</a:t>
            </a:r>
          </a:p>
          <a:p>
            <a:pPr marL="742950" lvl="1" indent="-285750">
              <a:buFont typeface="Wingdings" panose="05000000000000000000" pitchFamily="2" charset="2"/>
              <a:buChar char="Ø"/>
            </a:pPr>
            <a:r>
              <a:rPr lang="sv-SE" sz="1400" dirty="0"/>
              <a:t>6 copper outlets</a:t>
            </a:r>
          </a:p>
          <a:p>
            <a:pPr marL="742950" lvl="1" indent="-285750">
              <a:buFont typeface="Wingdings" panose="05000000000000000000" pitchFamily="2" charset="2"/>
              <a:buChar char="Ø"/>
            </a:pPr>
            <a:r>
              <a:rPr lang="sv-SE" sz="1400" dirty="0"/>
              <a:t>3 fibres for timing signals.</a:t>
            </a:r>
          </a:p>
          <a:p>
            <a:pPr marL="742950" lvl="1" indent="-285750">
              <a:buFont typeface="Wingdings" panose="05000000000000000000" pitchFamily="2" charset="2"/>
              <a:buChar char="Ø"/>
            </a:pPr>
            <a:r>
              <a:rPr lang="sv-SE" sz="1400" dirty="0"/>
              <a:t>15 for future expansion</a:t>
            </a:r>
          </a:p>
          <a:p>
            <a:pPr marL="742950" lvl="1" indent="-285750">
              <a:buFont typeface="Arial" panose="020B0604020202020204" pitchFamily="34" charset="0"/>
              <a:buChar char="•"/>
            </a:pPr>
            <a:endParaRPr lang="en-US" dirty="0">
              <a:solidFill>
                <a:srgbClr val="666666"/>
              </a:solidFill>
            </a:endParaRPr>
          </a:p>
        </p:txBody>
      </p:sp>
      <p:sp>
        <p:nvSpPr>
          <p:cNvPr id="4" name="Freeform 3"/>
          <p:cNvSpPr/>
          <p:nvPr/>
        </p:nvSpPr>
        <p:spPr>
          <a:xfrm>
            <a:off x="2157413" y="3871913"/>
            <a:ext cx="2633662" cy="1957387"/>
          </a:xfrm>
          <a:custGeom>
            <a:avLst/>
            <a:gdLst>
              <a:gd name="connsiteX0" fmla="*/ 0 w 2633662"/>
              <a:gd name="connsiteY0" fmla="*/ 1957387 h 1957387"/>
              <a:gd name="connsiteX1" fmla="*/ 1909762 w 2633662"/>
              <a:gd name="connsiteY1" fmla="*/ 1957387 h 1957387"/>
              <a:gd name="connsiteX2" fmla="*/ 1909762 w 2633662"/>
              <a:gd name="connsiteY2" fmla="*/ 0 h 1957387"/>
              <a:gd name="connsiteX3" fmla="*/ 2633662 w 2633662"/>
              <a:gd name="connsiteY3" fmla="*/ 0 h 1957387"/>
            </a:gdLst>
            <a:ahLst/>
            <a:cxnLst>
              <a:cxn ang="0">
                <a:pos x="connsiteX0" y="connsiteY0"/>
              </a:cxn>
              <a:cxn ang="0">
                <a:pos x="connsiteX1" y="connsiteY1"/>
              </a:cxn>
              <a:cxn ang="0">
                <a:pos x="connsiteX2" y="connsiteY2"/>
              </a:cxn>
              <a:cxn ang="0">
                <a:pos x="connsiteX3" y="connsiteY3"/>
              </a:cxn>
            </a:cxnLst>
            <a:rect l="l" t="t" r="r" b="b"/>
            <a:pathLst>
              <a:path w="2633662" h="1957387">
                <a:moveTo>
                  <a:pt x="0" y="1957387"/>
                </a:moveTo>
                <a:lnTo>
                  <a:pt x="1909762" y="1957387"/>
                </a:lnTo>
                <a:lnTo>
                  <a:pt x="1909762" y="0"/>
                </a:lnTo>
                <a:lnTo>
                  <a:pt x="2633662" y="0"/>
                </a:lnTo>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828920" y="6050090"/>
            <a:ext cx="1343638" cy="369332"/>
          </a:xfrm>
          <a:prstGeom prst="rect">
            <a:avLst/>
          </a:prstGeom>
          <a:noFill/>
        </p:spPr>
        <p:txBody>
          <a:bodyPr wrap="none" rtlCol="0">
            <a:spAutoFit/>
          </a:bodyPr>
          <a:lstStyle/>
          <a:p>
            <a:pPr algn="l"/>
            <a:r>
              <a:rPr lang="sv-SE" dirty="0">
                <a:solidFill>
                  <a:srgbClr val="666666"/>
                </a:solidFill>
              </a:rPr>
              <a:t>Device rack</a:t>
            </a:r>
            <a:endParaRPr lang="en-US" dirty="0">
              <a:solidFill>
                <a:srgbClr val="666666"/>
              </a:solidFill>
            </a:endParaRPr>
          </a:p>
        </p:txBody>
      </p:sp>
      <p:cxnSp>
        <p:nvCxnSpPr>
          <p:cNvPr id="11" name="Straight Arrow Connector 10"/>
          <p:cNvCxnSpPr/>
          <p:nvPr/>
        </p:nvCxnSpPr>
        <p:spPr>
          <a:xfrm flipH="1">
            <a:off x="8239125" y="3753422"/>
            <a:ext cx="361950" cy="100776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41387" y="2496581"/>
            <a:ext cx="1918154" cy="369332"/>
          </a:xfrm>
          <a:prstGeom prst="rect">
            <a:avLst/>
          </a:prstGeom>
          <a:noFill/>
        </p:spPr>
        <p:txBody>
          <a:bodyPr wrap="none" rtlCol="0">
            <a:spAutoFit/>
          </a:bodyPr>
          <a:lstStyle/>
          <a:p>
            <a:pPr algn="l"/>
            <a:r>
              <a:rPr lang="sv-SE" b="1" dirty="0">
                <a:solidFill>
                  <a:schemeClr val="accent5"/>
                </a:solidFill>
              </a:rPr>
              <a:t>(TBD) Timing fibre</a:t>
            </a:r>
            <a:endParaRPr lang="en-US" b="1" dirty="0">
              <a:solidFill>
                <a:schemeClr val="accent5"/>
              </a:solidFill>
            </a:endParaRPr>
          </a:p>
        </p:txBody>
      </p:sp>
      <p:cxnSp>
        <p:nvCxnSpPr>
          <p:cNvPr id="27" name="Straight Arrow Connector 26"/>
          <p:cNvCxnSpPr/>
          <p:nvPr/>
        </p:nvCxnSpPr>
        <p:spPr>
          <a:xfrm>
            <a:off x="2492694" y="2946825"/>
            <a:ext cx="593406" cy="2808204"/>
          </a:xfrm>
          <a:prstGeom prst="straightConnector1">
            <a:avLst/>
          </a:prstGeom>
          <a:ln w="254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01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Data connections</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25</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Space reservations for active equipment</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 Each network scope have separate network switches. Standard setup is:</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Racks above control hutch</a:t>
            </a:r>
          </a:p>
          <a:p>
            <a:pPr lvl="4">
              <a:spcBef>
                <a:spcPts val="600"/>
              </a:spcBef>
              <a:spcAft>
                <a:spcPts val="600"/>
              </a:spcAft>
            </a:pPr>
            <a:r>
              <a:rPr lang="en-GB" dirty="0">
                <a:solidFill>
                  <a:schemeClr val="tx1">
                    <a:lumMod val="75000"/>
                    <a:lumOff val="25000"/>
                  </a:schemeClr>
                </a:solidFill>
              </a:rPr>
              <a:t>1 network switch for General Purpose Network (1 rack unit)</a:t>
            </a:r>
          </a:p>
          <a:p>
            <a:pPr lvl="4">
              <a:spcBef>
                <a:spcPts val="600"/>
              </a:spcBef>
              <a:spcAft>
                <a:spcPts val="600"/>
              </a:spcAft>
            </a:pPr>
            <a:r>
              <a:rPr lang="en-GB" dirty="0">
                <a:solidFill>
                  <a:schemeClr val="tx1">
                    <a:lumMod val="75000"/>
                    <a:lumOff val="25000"/>
                  </a:schemeClr>
                </a:solidFill>
              </a:rPr>
              <a:t>1 network switch for Technical Network (1 rack unit)</a:t>
            </a:r>
          </a:p>
          <a:p>
            <a:pPr lvl="4">
              <a:spcBef>
                <a:spcPts val="600"/>
              </a:spcBef>
              <a:spcAft>
                <a:spcPts val="600"/>
              </a:spcAft>
            </a:pPr>
            <a:r>
              <a:rPr lang="en-GB" dirty="0">
                <a:solidFill>
                  <a:schemeClr val="tx1">
                    <a:lumMod val="75000"/>
                    <a:lumOff val="25000"/>
                  </a:schemeClr>
                </a:solidFill>
              </a:rPr>
              <a:t>1 </a:t>
            </a:r>
            <a:r>
              <a:rPr lang="en-GB" dirty="0" err="1">
                <a:solidFill>
                  <a:schemeClr val="tx1">
                    <a:lumMod val="75000"/>
                    <a:lumOff val="25000"/>
                  </a:schemeClr>
                </a:solidFill>
              </a:rPr>
              <a:t>uTCA</a:t>
            </a:r>
            <a:r>
              <a:rPr lang="en-GB" dirty="0">
                <a:solidFill>
                  <a:schemeClr val="tx1">
                    <a:lumMod val="75000"/>
                    <a:lumOff val="25000"/>
                  </a:schemeClr>
                </a:solidFill>
              </a:rPr>
              <a:t> for Timing system (up to 9 rack units</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Racks above detector cave and bunker cave</a:t>
            </a:r>
          </a:p>
          <a:p>
            <a:pPr lvl="4">
              <a:spcBef>
                <a:spcPts val="600"/>
              </a:spcBef>
              <a:spcAft>
                <a:spcPts val="600"/>
              </a:spcAft>
            </a:pPr>
            <a:r>
              <a:rPr lang="en-GB" dirty="0">
                <a:solidFill>
                  <a:schemeClr val="tx1">
                    <a:lumMod val="75000"/>
                    <a:lumOff val="25000"/>
                  </a:schemeClr>
                </a:solidFill>
              </a:rPr>
              <a:t>1 network switch for Technical Network (1 rack unit)</a:t>
            </a:r>
          </a:p>
          <a:p>
            <a:pPr lvl="4">
              <a:spcBef>
                <a:spcPts val="600"/>
              </a:spcBef>
              <a:spcAft>
                <a:spcPts val="600"/>
              </a:spcAft>
            </a:pPr>
            <a:r>
              <a:rPr lang="en-GB" dirty="0">
                <a:solidFill>
                  <a:schemeClr val="tx1">
                    <a:lumMod val="75000"/>
                    <a:lumOff val="25000"/>
                  </a:schemeClr>
                </a:solidFill>
              </a:rPr>
              <a:t>(TBD) NIN equipment (x rack unit(s))</a:t>
            </a:r>
          </a:p>
          <a:p>
            <a:pPr marL="72000" indent="-72000">
              <a:spcBef>
                <a:spcPts val="600"/>
              </a:spcBef>
              <a:spcAft>
                <a:spcPts val="600"/>
              </a:spcAft>
            </a:pPr>
            <a:endParaRPr lang="en-GB" dirty="0">
              <a:solidFill>
                <a:schemeClr val="tx1">
                  <a:lumMod val="75000"/>
                  <a:lumOff val="25000"/>
                </a:schemeClr>
              </a:solidFill>
            </a:endParaRPr>
          </a:p>
          <a:p>
            <a:pPr lvl="1">
              <a:spcBef>
                <a:spcPts val="600"/>
              </a:spcBef>
              <a:spcAft>
                <a:spcPts val="600"/>
              </a:spcAft>
              <a:buFont typeface="Arial" panose="020B0604020202020204" pitchFamily="34" charset="0"/>
              <a:buChar char="•"/>
            </a:pPr>
            <a:endParaRPr lang="en-GB" dirty="0">
              <a:solidFill>
                <a:schemeClr val="tx1">
                  <a:lumMod val="75000"/>
                  <a:lumOff val="25000"/>
                </a:schemeClr>
              </a:solidFill>
            </a:endParaRPr>
          </a:p>
          <a:p>
            <a:pPr marL="0" indent="0">
              <a:spcBef>
                <a:spcPts val="600"/>
              </a:spcBef>
              <a:spcAft>
                <a:spcPts val="600"/>
              </a:spcAft>
              <a:buNone/>
            </a:pPr>
            <a:r>
              <a:rPr lang="en-GB" dirty="0">
                <a:solidFill>
                  <a:schemeClr val="tx1">
                    <a:lumMod val="75000"/>
                    <a:lumOff val="25000"/>
                  </a:schemeClr>
                </a:solidFill>
              </a:rPr>
              <a:t> </a:t>
            </a:r>
          </a:p>
          <a:p>
            <a:pPr marL="72000" indent="-72000">
              <a:spcBef>
                <a:spcPts val="600"/>
              </a:spcBef>
              <a:spcAft>
                <a:spcPts val="600"/>
              </a:spcAft>
            </a:pPr>
            <a:endParaRPr lang="en-GB" dirty="0">
              <a:solidFill>
                <a:schemeClr val="tx1">
                  <a:lumMod val="75000"/>
                  <a:lumOff val="25000"/>
                </a:schemeClr>
              </a:solidFill>
            </a:endParaRPr>
          </a:p>
          <a:p>
            <a:pPr lvl="1"/>
            <a:endParaRPr lang="en-US" dirty="0"/>
          </a:p>
        </p:txBody>
      </p:sp>
    </p:spTree>
    <p:extLst>
      <p:ext uri="{BB962C8B-B14F-4D97-AF65-F5344CB8AC3E}">
        <p14:creationId xmlns:p14="http://schemas.microsoft.com/office/powerpoint/2010/main" val="130512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Data connections</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26</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Total Space reservations</a:t>
            </a:r>
          </a:p>
          <a:p>
            <a:endParaRPr lang="en-GB" dirty="0"/>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 The number of rack units needed in the racks for the standard setup is:</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Racks above control hutch (12 units)</a:t>
            </a:r>
          </a:p>
          <a:p>
            <a:pPr lvl="4">
              <a:spcBef>
                <a:spcPts val="600"/>
              </a:spcBef>
              <a:spcAft>
                <a:spcPts val="600"/>
              </a:spcAft>
            </a:pPr>
            <a:r>
              <a:rPr lang="en-GB" dirty="0">
                <a:solidFill>
                  <a:schemeClr val="tx1">
                    <a:lumMod val="75000"/>
                    <a:lumOff val="25000"/>
                  </a:schemeClr>
                </a:solidFill>
              </a:rPr>
              <a:t>1U fibre patch for fibre from E03/E04 </a:t>
            </a:r>
            <a:r>
              <a:rPr lang="en-GB" dirty="0" err="1">
                <a:solidFill>
                  <a:schemeClr val="tx1">
                    <a:lumMod val="75000"/>
                    <a:lumOff val="25000"/>
                  </a:schemeClr>
                </a:solidFill>
              </a:rPr>
              <a:t>comms</a:t>
            </a:r>
            <a:r>
              <a:rPr lang="en-GB" dirty="0">
                <a:solidFill>
                  <a:schemeClr val="tx1">
                    <a:lumMod val="75000"/>
                    <a:lumOff val="25000"/>
                  </a:schemeClr>
                </a:solidFill>
              </a:rPr>
              <a:t> room.</a:t>
            </a:r>
          </a:p>
          <a:p>
            <a:pPr lvl="4">
              <a:spcBef>
                <a:spcPts val="600"/>
              </a:spcBef>
              <a:spcAft>
                <a:spcPts val="600"/>
              </a:spcAft>
            </a:pPr>
            <a:r>
              <a:rPr lang="en-GB" dirty="0">
                <a:solidFill>
                  <a:schemeClr val="tx1">
                    <a:lumMod val="75000"/>
                    <a:lumOff val="25000"/>
                  </a:schemeClr>
                </a:solidFill>
              </a:rPr>
              <a:t>1U fibre patch panel for fibres going to infrastructure racks on-top of detector and bunker cave.</a:t>
            </a:r>
          </a:p>
          <a:p>
            <a:pPr lvl="4">
              <a:spcBef>
                <a:spcPts val="600"/>
              </a:spcBef>
              <a:spcAft>
                <a:spcPts val="600"/>
              </a:spcAft>
            </a:pPr>
            <a:r>
              <a:rPr lang="en-GB" dirty="0">
                <a:solidFill>
                  <a:schemeClr val="tx1">
                    <a:lumMod val="75000"/>
                    <a:lumOff val="25000"/>
                  </a:schemeClr>
                </a:solidFill>
              </a:rPr>
              <a:t>1U copper patch panel for up to 24 copper outlets in device racks and outlets inside control hutch.</a:t>
            </a:r>
          </a:p>
          <a:p>
            <a:pPr lvl="4">
              <a:spcBef>
                <a:spcPts val="600"/>
              </a:spcBef>
              <a:spcAft>
                <a:spcPts val="600"/>
              </a:spcAft>
            </a:pPr>
            <a:r>
              <a:rPr lang="en-GB" dirty="0">
                <a:solidFill>
                  <a:schemeClr val="tx1">
                    <a:lumMod val="75000"/>
                    <a:lumOff val="25000"/>
                  </a:schemeClr>
                </a:solidFill>
              </a:rPr>
              <a:t>2U for network switches for GPN and TN.</a:t>
            </a:r>
          </a:p>
          <a:p>
            <a:pPr lvl="4">
              <a:spcBef>
                <a:spcPts val="600"/>
              </a:spcBef>
              <a:spcAft>
                <a:spcPts val="600"/>
              </a:spcAft>
            </a:pPr>
            <a:r>
              <a:rPr lang="en-GB" dirty="0">
                <a:solidFill>
                  <a:schemeClr val="tx1">
                    <a:lumMod val="75000"/>
                    <a:lumOff val="25000"/>
                  </a:schemeClr>
                </a:solidFill>
              </a:rPr>
              <a:t>6U for </a:t>
            </a:r>
            <a:r>
              <a:rPr lang="en-GB" dirty="0" err="1">
                <a:solidFill>
                  <a:schemeClr val="tx1">
                    <a:lumMod val="75000"/>
                    <a:lumOff val="25000"/>
                  </a:schemeClr>
                </a:solidFill>
              </a:rPr>
              <a:t>uTCA</a:t>
            </a:r>
            <a:r>
              <a:rPr lang="en-GB" dirty="0">
                <a:solidFill>
                  <a:schemeClr val="tx1">
                    <a:lumMod val="75000"/>
                    <a:lumOff val="25000"/>
                  </a:schemeClr>
                </a:solidFill>
              </a:rPr>
              <a:t> for Timing system.</a:t>
            </a:r>
          </a:p>
          <a:p>
            <a:pPr lvl="4">
              <a:spcBef>
                <a:spcPts val="600"/>
              </a:spcBef>
              <a:spcAft>
                <a:spcPts val="600"/>
              </a:spcAft>
            </a:pPr>
            <a:r>
              <a:rPr lang="en-GB" dirty="0">
                <a:solidFill>
                  <a:schemeClr val="tx1">
                    <a:lumMod val="75000"/>
                    <a:lumOff val="25000"/>
                  </a:schemeClr>
                </a:solidFill>
              </a:rPr>
              <a:t>1U for fibre patch panel for up to 24 timing fibres to device racks.</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Racks above detector cave and bunker cave (3 units)</a:t>
            </a:r>
          </a:p>
          <a:p>
            <a:pPr lvl="4">
              <a:spcBef>
                <a:spcPts val="600"/>
              </a:spcBef>
              <a:spcAft>
                <a:spcPts val="600"/>
              </a:spcAft>
            </a:pPr>
            <a:r>
              <a:rPr lang="en-GB" dirty="0">
                <a:solidFill>
                  <a:schemeClr val="tx1">
                    <a:lumMod val="75000"/>
                    <a:lumOff val="25000"/>
                  </a:schemeClr>
                </a:solidFill>
              </a:rPr>
              <a:t>1U fibre patch panel for connection to hutch infrastructure rack.</a:t>
            </a:r>
          </a:p>
          <a:p>
            <a:pPr lvl="4">
              <a:spcBef>
                <a:spcPts val="600"/>
              </a:spcBef>
              <a:spcAft>
                <a:spcPts val="600"/>
              </a:spcAft>
            </a:pPr>
            <a:r>
              <a:rPr lang="en-GB" dirty="0">
                <a:solidFill>
                  <a:schemeClr val="tx1">
                    <a:lumMod val="75000"/>
                    <a:lumOff val="25000"/>
                  </a:schemeClr>
                </a:solidFill>
              </a:rPr>
              <a:t>1U copper patch panel for up to 24 copper outlets in device racks.</a:t>
            </a:r>
          </a:p>
          <a:p>
            <a:pPr lvl="4">
              <a:spcBef>
                <a:spcPts val="600"/>
              </a:spcBef>
              <a:spcAft>
                <a:spcPts val="600"/>
              </a:spcAft>
            </a:pPr>
            <a:r>
              <a:rPr lang="en-GB" dirty="0">
                <a:solidFill>
                  <a:schemeClr val="tx1">
                    <a:lumMod val="75000"/>
                    <a:lumOff val="25000"/>
                  </a:schemeClr>
                </a:solidFill>
              </a:rPr>
              <a:t>1U for network switch for TN.</a:t>
            </a:r>
          </a:p>
          <a:p>
            <a:pPr lvl="4">
              <a:spcBef>
                <a:spcPts val="600"/>
              </a:spcBef>
              <a:spcAft>
                <a:spcPts val="600"/>
              </a:spcAft>
            </a:pPr>
            <a:r>
              <a:rPr lang="en-GB" dirty="0">
                <a:solidFill>
                  <a:schemeClr val="tx1">
                    <a:lumMod val="75000"/>
                    <a:lumOff val="25000"/>
                  </a:schemeClr>
                </a:solidFill>
              </a:rPr>
              <a:t>(Optional) 1U fibre patch panel for up to 24 timing fibres to device racks.</a:t>
            </a:r>
          </a:p>
          <a:p>
            <a:pPr marL="72000" indent="-72000">
              <a:spcBef>
                <a:spcPts val="600"/>
              </a:spcBef>
              <a:spcAft>
                <a:spcPts val="600"/>
              </a:spcAft>
            </a:pPr>
            <a:endParaRPr lang="en-GB" dirty="0">
              <a:solidFill>
                <a:schemeClr val="tx1">
                  <a:lumMod val="75000"/>
                  <a:lumOff val="25000"/>
                </a:schemeClr>
              </a:solidFill>
            </a:endParaRPr>
          </a:p>
          <a:p>
            <a:pPr lvl="1">
              <a:spcBef>
                <a:spcPts val="600"/>
              </a:spcBef>
              <a:spcAft>
                <a:spcPts val="600"/>
              </a:spcAft>
              <a:buFont typeface="Arial" panose="020B0604020202020204" pitchFamily="34" charset="0"/>
              <a:buChar char="•"/>
            </a:pPr>
            <a:endParaRPr lang="en-GB" dirty="0">
              <a:solidFill>
                <a:schemeClr val="tx1">
                  <a:lumMod val="75000"/>
                  <a:lumOff val="25000"/>
                </a:schemeClr>
              </a:solidFill>
            </a:endParaRPr>
          </a:p>
          <a:p>
            <a:pPr marL="0" indent="0">
              <a:spcBef>
                <a:spcPts val="600"/>
              </a:spcBef>
              <a:spcAft>
                <a:spcPts val="600"/>
              </a:spcAft>
              <a:buNone/>
            </a:pPr>
            <a:r>
              <a:rPr lang="en-GB" dirty="0">
                <a:solidFill>
                  <a:schemeClr val="tx1">
                    <a:lumMod val="75000"/>
                    <a:lumOff val="25000"/>
                  </a:schemeClr>
                </a:solidFill>
              </a:rPr>
              <a:t> </a:t>
            </a:r>
          </a:p>
          <a:p>
            <a:pPr marL="72000" indent="-72000">
              <a:spcBef>
                <a:spcPts val="600"/>
              </a:spcBef>
              <a:spcAft>
                <a:spcPts val="600"/>
              </a:spcAft>
            </a:pPr>
            <a:endParaRPr lang="en-GB" dirty="0">
              <a:solidFill>
                <a:schemeClr val="tx1">
                  <a:lumMod val="75000"/>
                  <a:lumOff val="25000"/>
                </a:schemeClr>
              </a:solidFill>
            </a:endParaRPr>
          </a:p>
          <a:p>
            <a:pPr lvl="1"/>
            <a:endParaRPr lang="en-US" dirty="0"/>
          </a:p>
        </p:txBody>
      </p:sp>
    </p:spTree>
    <p:extLst>
      <p:ext uri="{BB962C8B-B14F-4D97-AF65-F5344CB8AC3E}">
        <p14:creationId xmlns:p14="http://schemas.microsoft.com/office/powerpoint/2010/main" val="30056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Power and cooling requirements</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27</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Power and cooling needed in different racks.</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 Power and cooling needs in the racks for the standard setup is:</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Racks above control hutch</a:t>
            </a:r>
          </a:p>
          <a:p>
            <a:pPr lvl="4">
              <a:spcBef>
                <a:spcPts val="600"/>
              </a:spcBef>
              <a:spcAft>
                <a:spcPts val="600"/>
              </a:spcAft>
            </a:pPr>
            <a:r>
              <a:rPr lang="en-GB" dirty="0">
                <a:solidFill>
                  <a:schemeClr val="tx1">
                    <a:lumMod val="75000"/>
                    <a:lumOff val="25000"/>
                  </a:schemeClr>
                </a:solidFill>
              </a:rPr>
              <a:t>Power: 3,5kW 230V</a:t>
            </a:r>
          </a:p>
          <a:p>
            <a:pPr lvl="4">
              <a:spcBef>
                <a:spcPts val="600"/>
              </a:spcBef>
              <a:spcAft>
                <a:spcPts val="600"/>
              </a:spcAft>
            </a:pPr>
            <a:r>
              <a:rPr lang="en-GB" dirty="0">
                <a:solidFill>
                  <a:schemeClr val="tx1">
                    <a:lumMod val="75000"/>
                    <a:lumOff val="25000"/>
                  </a:schemeClr>
                </a:solidFill>
              </a:rPr>
              <a:t>Cooling: 3,5kW</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Racks above detector cave and bunker cave</a:t>
            </a:r>
          </a:p>
          <a:p>
            <a:pPr lvl="4">
              <a:spcBef>
                <a:spcPts val="600"/>
              </a:spcBef>
              <a:spcAft>
                <a:spcPts val="600"/>
              </a:spcAft>
            </a:pPr>
            <a:r>
              <a:rPr lang="en-GB" dirty="0">
                <a:solidFill>
                  <a:schemeClr val="tx1">
                    <a:lumMod val="75000"/>
                    <a:lumOff val="25000"/>
                  </a:schemeClr>
                </a:solidFill>
              </a:rPr>
              <a:t>Power: 600W, 230V</a:t>
            </a:r>
          </a:p>
          <a:p>
            <a:pPr lvl="4">
              <a:spcBef>
                <a:spcPts val="600"/>
              </a:spcBef>
              <a:spcAft>
                <a:spcPts val="600"/>
              </a:spcAft>
            </a:pPr>
            <a:r>
              <a:rPr lang="en-GB" dirty="0">
                <a:solidFill>
                  <a:schemeClr val="tx1">
                    <a:lumMod val="75000"/>
                    <a:lumOff val="25000"/>
                  </a:schemeClr>
                </a:solidFill>
              </a:rPr>
              <a:t>Cooling: 400W</a:t>
            </a:r>
          </a:p>
          <a:p>
            <a:pPr marL="72000" indent="-72000">
              <a:spcBef>
                <a:spcPts val="600"/>
              </a:spcBef>
              <a:spcAft>
                <a:spcPts val="600"/>
              </a:spcAft>
            </a:pPr>
            <a:endParaRPr lang="en-GB" dirty="0">
              <a:solidFill>
                <a:schemeClr val="tx1">
                  <a:lumMod val="75000"/>
                  <a:lumOff val="25000"/>
                </a:schemeClr>
              </a:solidFill>
            </a:endParaRPr>
          </a:p>
          <a:p>
            <a:pPr lvl="1">
              <a:spcBef>
                <a:spcPts val="600"/>
              </a:spcBef>
              <a:spcAft>
                <a:spcPts val="600"/>
              </a:spcAft>
              <a:buFont typeface="Arial" panose="020B0604020202020204" pitchFamily="34" charset="0"/>
              <a:buChar char="•"/>
            </a:pPr>
            <a:endParaRPr lang="en-GB" dirty="0">
              <a:solidFill>
                <a:schemeClr val="tx1">
                  <a:lumMod val="75000"/>
                  <a:lumOff val="25000"/>
                </a:schemeClr>
              </a:solidFill>
            </a:endParaRPr>
          </a:p>
          <a:p>
            <a:pPr marL="0" indent="0">
              <a:spcBef>
                <a:spcPts val="600"/>
              </a:spcBef>
              <a:spcAft>
                <a:spcPts val="600"/>
              </a:spcAft>
              <a:buNone/>
            </a:pPr>
            <a:r>
              <a:rPr lang="en-GB" dirty="0">
                <a:solidFill>
                  <a:schemeClr val="tx1">
                    <a:lumMod val="75000"/>
                    <a:lumOff val="25000"/>
                  </a:schemeClr>
                </a:solidFill>
              </a:rPr>
              <a:t> </a:t>
            </a:r>
          </a:p>
          <a:p>
            <a:pPr marL="72000" indent="-72000">
              <a:spcBef>
                <a:spcPts val="600"/>
              </a:spcBef>
              <a:spcAft>
                <a:spcPts val="600"/>
              </a:spcAft>
            </a:pPr>
            <a:endParaRPr lang="en-GB" dirty="0">
              <a:solidFill>
                <a:schemeClr val="tx1">
                  <a:lumMod val="75000"/>
                  <a:lumOff val="25000"/>
                </a:schemeClr>
              </a:solidFill>
            </a:endParaRPr>
          </a:p>
          <a:p>
            <a:pPr lvl="1"/>
            <a:endParaRPr lang="en-US" dirty="0"/>
          </a:p>
        </p:txBody>
      </p:sp>
    </p:spTree>
    <p:extLst>
      <p:ext uri="{BB962C8B-B14F-4D97-AF65-F5344CB8AC3E}">
        <p14:creationId xmlns:p14="http://schemas.microsoft.com/office/powerpoint/2010/main" val="30367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Budget </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28</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Cost considerations</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 ICS Infrastructure to fund inter/intra building fibres</a:t>
            </a:r>
          </a:p>
          <a:p>
            <a:pPr lvl="3">
              <a:spcBef>
                <a:spcPts val="600"/>
              </a:spcBef>
              <a:spcAft>
                <a:spcPts val="600"/>
              </a:spcAft>
              <a:buFont typeface="Arial" panose="020B0604020202020204" pitchFamily="34" charset="0"/>
              <a:buChar char="•"/>
            </a:pPr>
            <a:r>
              <a:rPr lang="en-GB" dirty="0">
                <a:solidFill>
                  <a:schemeClr val="tx1">
                    <a:lumMod val="75000"/>
                    <a:lumOff val="25000"/>
                  </a:schemeClr>
                </a:solidFill>
              </a:rPr>
              <a:t>Fibre connections between infrastructure racks and device racks</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Neutron Instrument to fund structured cabling (hutch, with racks).</a:t>
            </a:r>
          </a:p>
          <a:p>
            <a:pPr lvl="3">
              <a:spcBef>
                <a:spcPts val="600"/>
              </a:spcBef>
              <a:spcAft>
                <a:spcPts val="600"/>
              </a:spcAft>
              <a:buFont typeface="Arial" panose="020B0604020202020204" pitchFamily="34" charset="0"/>
              <a:buChar char="•"/>
            </a:pPr>
            <a:r>
              <a:rPr lang="en-GB" dirty="0">
                <a:solidFill>
                  <a:schemeClr val="tx1">
                    <a:lumMod val="75000"/>
                    <a:lumOff val="25000"/>
                  </a:schemeClr>
                </a:solidFill>
              </a:rPr>
              <a:t>Fibre and copper connections between infrastructure racks and device racks</a:t>
            </a:r>
            <a:endParaRPr lang="en-GB" b="1" dirty="0">
              <a:solidFill>
                <a:schemeClr val="tx1">
                  <a:lumMod val="75000"/>
                  <a:lumOff val="25000"/>
                </a:schemeClr>
              </a:solidFill>
            </a:endParaRPr>
          </a:p>
          <a:p>
            <a:pPr lvl="3">
              <a:spcBef>
                <a:spcPts val="600"/>
              </a:spcBef>
              <a:spcAft>
                <a:spcPts val="600"/>
              </a:spcAft>
              <a:buFont typeface="Arial" panose="020B0604020202020204" pitchFamily="34" charset="0"/>
              <a:buChar char="•"/>
            </a:pPr>
            <a:r>
              <a:rPr lang="en-GB" dirty="0">
                <a:solidFill>
                  <a:schemeClr val="tx1">
                    <a:lumMod val="75000"/>
                    <a:lumOff val="25000"/>
                  </a:schemeClr>
                </a:solidFill>
              </a:rPr>
              <a:t>Network switches</a:t>
            </a:r>
            <a:endParaRPr lang="en-GB" b="1" dirty="0">
              <a:solidFill>
                <a:schemeClr val="tx1">
                  <a:lumMod val="75000"/>
                  <a:lumOff val="25000"/>
                </a:schemeClr>
              </a:solidFill>
            </a:endParaRPr>
          </a:p>
          <a:p>
            <a:pPr marL="72000" indent="-72000">
              <a:spcBef>
                <a:spcPts val="600"/>
              </a:spcBef>
              <a:spcAft>
                <a:spcPts val="600"/>
              </a:spcAft>
            </a:pPr>
            <a:endParaRPr lang="en-GB" dirty="0">
              <a:solidFill>
                <a:schemeClr val="tx1">
                  <a:lumMod val="75000"/>
                  <a:lumOff val="25000"/>
                </a:schemeClr>
              </a:solidFill>
            </a:endParaRPr>
          </a:p>
          <a:p>
            <a:pPr lvl="1">
              <a:spcBef>
                <a:spcPts val="600"/>
              </a:spcBef>
              <a:spcAft>
                <a:spcPts val="600"/>
              </a:spcAft>
              <a:buFont typeface="Arial" panose="020B0604020202020204" pitchFamily="34" charset="0"/>
              <a:buChar char="•"/>
            </a:pPr>
            <a:endParaRPr lang="en-GB" dirty="0">
              <a:solidFill>
                <a:schemeClr val="tx1">
                  <a:lumMod val="75000"/>
                  <a:lumOff val="25000"/>
                </a:schemeClr>
              </a:solidFill>
            </a:endParaRPr>
          </a:p>
          <a:p>
            <a:pPr marL="0" indent="0">
              <a:spcBef>
                <a:spcPts val="600"/>
              </a:spcBef>
              <a:spcAft>
                <a:spcPts val="600"/>
              </a:spcAft>
              <a:buNone/>
            </a:pPr>
            <a:r>
              <a:rPr lang="en-GB" dirty="0">
                <a:solidFill>
                  <a:schemeClr val="tx1">
                    <a:lumMod val="75000"/>
                    <a:lumOff val="25000"/>
                  </a:schemeClr>
                </a:solidFill>
              </a:rPr>
              <a:t> </a:t>
            </a:r>
          </a:p>
          <a:p>
            <a:pPr marL="72000" indent="-72000">
              <a:spcBef>
                <a:spcPts val="600"/>
              </a:spcBef>
              <a:spcAft>
                <a:spcPts val="600"/>
              </a:spcAft>
            </a:pPr>
            <a:endParaRPr lang="en-GB" dirty="0">
              <a:solidFill>
                <a:schemeClr val="tx1">
                  <a:lumMod val="75000"/>
                  <a:lumOff val="25000"/>
                </a:schemeClr>
              </a:solidFill>
            </a:endParaRPr>
          </a:p>
          <a:p>
            <a:pPr lvl="1"/>
            <a:endParaRPr lang="en-US" dirty="0"/>
          </a:p>
        </p:txBody>
      </p:sp>
    </p:spTree>
    <p:extLst>
      <p:ext uri="{BB962C8B-B14F-4D97-AF65-F5344CB8AC3E}">
        <p14:creationId xmlns:p14="http://schemas.microsoft.com/office/powerpoint/2010/main" val="30044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986F-03BC-DF40-9D05-763A6BE1E7F1}"/>
              </a:ext>
            </a:extLst>
          </p:cNvPr>
          <p:cNvSpPr>
            <a:spLocks noGrp="1"/>
          </p:cNvSpPr>
          <p:nvPr>
            <p:ph type="title"/>
          </p:nvPr>
        </p:nvSpPr>
        <p:spPr/>
        <p:txBody>
          <a:bodyPr/>
          <a:lstStyle/>
          <a:p>
            <a:r>
              <a:rPr lang="en-GB" dirty="0"/>
              <a:t>Additional Services</a:t>
            </a:r>
          </a:p>
        </p:txBody>
      </p:sp>
      <p:sp>
        <p:nvSpPr>
          <p:cNvPr id="3" name="Footer Placeholder 2">
            <a:extLst>
              <a:ext uri="{FF2B5EF4-FFF2-40B4-BE49-F238E27FC236}">
                <a16:creationId xmlns:a16="http://schemas.microsoft.com/office/drawing/2014/main" id="{EE8DCCD7-CBE7-B945-9908-6B0F2953C511}"/>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813EF4B6-BECD-574D-A31E-D0ADC85E2822}"/>
              </a:ext>
            </a:extLst>
          </p:cNvPr>
          <p:cNvSpPr>
            <a:spLocks noGrp="1"/>
          </p:cNvSpPr>
          <p:nvPr>
            <p:ph type="sldNum" sz="quarter" idx="12"/>
          </p:nvPr>
        </p:nvSpPr>
        <p:spPr/>
        <p:txBody>
          <a:bodyPr/>
          <a:lstStyle/>
          <a:p>
            <a:fld id="{F7283078-D760-1647-8B80-66BA8B52336D}" type="slidenum">
              <a:rPr lang="sv-SE" smtClean="0"/>
              <a:t>29</a:t>
            </a:fld>
            <a:endParaRPr lang="sv-SE"/>
          </a:p>
        </p:txBody>
      </p:sp>
      <p:sp>
        <p:nvSpPr>
          <p:cNvPr id="5" name="Content Placeholder 4">
            <a:extLst>
              <a:ext uri="{FF2B5EF4-FFF2-40B4-BE49-F238E27FC236}">
                <a16:creationId xmlns:a16="http://schemas.microsoft.com/office/drawing/2014/main" id="{C5F282C5-B9E9-4C47-8D9C-06BCD7EFF208}"/>
              </a:ext>
            </a:extLst>
          </p:cNvPr>
          <p:cNvSpPr>
            <a:spLocks noGrp="1"/>
          </p:cNvSpPr>
          <p:nvPr>
            <p:ph idx="1"/>
          </p:nvPr>
        </p:nvSpPr>
        <p:spPr/>
        <p:txBody>
          <a:bodyPr/>
          <a:lstStyle/>
          <a:p>
            <a:pPr>
              <a:buFont typeface="Wingdings" pitchFamily="2" charset="2"/>
              <a:buChar char="§"/>
            </a:pPr>
            <a:r>
              <a:rPr lang="en-GB" dirty="0"/>
              <a:t>Registration of equipment</a:t>
            </a:r>
          </a:p>
          <a:p>
            <a:pPr lvl="1">
              <a:buFont typeface="Wingdings" pitchFamily="2" charset="2"/>
              <a:buChar char="§"/>
            </a:pPr>
            <a:r>
              <a:rPr lang="en-GB" dirty="0" err="1"/>
              <a:t>CSEntry</a:t>
            </a:r>
            <a:r>
              <a:rPr lang="en-GB" dirty="0"/>
              <a:t> (Hostname, IP, Mac address)</a:t>
            </a:r>
          </a:p>
        </p:txBody>
      </p:sp>
      <p:sp>
        <p:nvSpPr>
          <p:cNvPr id="6" name="Text Placeholder 5">
            <a:extLst>
              <a:ext uri="{FF2B5EF4-FFF2-40B4-BE49-F238E27FC236}">
                <a16:creationId xmlns:a16="http://schemas.microsoft.com/office/drawing/2014/main" id="{23A9DF14-8973-6342-9881-6C232EA6D4BD}"/>
              </a:ext>
            </a:extLst>
          </p:cNvPr>
          <p:cNvSpPr>
            <a:spLocks noGrp="1"/>
          </p:cNvSpPr>
          <p:nvPr>
            <p:ph type="body" sz="quarter" idx="14"/>
          </p:nvPr>
        </p:nvSpPr>
        <p:spPr/>
        <p:txBody>
          <a:bodyPr/>
          <a:lstStyle/>
          <a:p>
            <a:r>
              <a:rPr lang="en-GB" dirty="0"/>
              <a:t>Registering hosts on the network</a:t>
            </a:r>
          </a:p>
        </p:txBody>
      </p:sp>
      <p:sp>
        <p:nvSpPr>
          <p:cNvPr id="9" name="Date Placeholder 8">
            <a:extLst>
              <a:ext uri="{FF2B5EF4-FFF2-40B4-BE49-F238E27FC236}">
                <a16:creationId xmlns:a16="http://schemas.microsoft.com/office/drawing/2014/main" id="{1502AE28-0A8E-094E-BE61-F98746002270}"/>
              </a:ext>
            </a:extLst>
          </p:cNvPr>
          <p:cNvSpPr>
            <a:spLocks noGrp="1"/>
          </p:cNvSpPr>
          <p:nvPr>
            <p:ph type="dt" sz="half" idx="10"/>
          </p:nvPr>
        </p:nvSpPr>
        <p:spPr/>
        <p:txBody>
          <a:bodyPr/>
          <a:lstStyle/>
          <a:p>
            <a:fld id="{18896B66-0B3A-474C-9C9C-E4F07B1F5DAD}" type="datetime1">
              <a:rPr lang="sv-SE" smtClean="0"/>
              <a:t>2020-06-08</a:t>
            </a:fld>
            <a:endParaRPr lang="sv-SE" dirty="0"/>
          </a:p>
        </p:txBody>
      </p:sp>
      <p:pic>
        <p:nvPicPr>
          <p:cNvPr id="11" name="Picture 10">
            <a:extLst>
              <a:ext uri="{FF2B5EF4-FFF2-40B4-BE49-F238E27FC236}">
                <a16:creationId xmlns:a16="http://schemas.microsoft.com/office/drawing/2014/main" id="{86D09D28-2081-0941-8FC6-76A8099F32E9}"/>
              </a:ext>
            </a:extLst>
          </p:cNvPr>
          <p:cNvPicPr>
            <a:picLocks noChangeAspect="1"/>
          </p:cNvPicPr>
          <p:nvPr/>
        </p:nvPicPr>
        <p:blipFill>
          <a:blip r:embed="rId2"/>
          <a:stretch>
            <a:fillRect/>
          </a:stretch>
        </p:blipFill>
        <p:spPr>
          <a:xfrm>
            <a:off x="2288767" y="3325707"/>
            <a:ext cx="9504451" cy="3077159"/>
          </a:xfrm>
          <a:prstGeom prst="rect">
            <a:avLst/>
          </a:prstGeom>
        </p:spPr>
      </p:pic>
      <p:sp>
        <p:nvSpPr>
          <p:cNvPr id="12" name="Rectangle 11">
            <a:extLst>
              <a:ext uri="{FF2B5EF4-FFF2-40B4-BE49-F238E27FC236}">
                <a16:creationId xmlns:a16="http://schemas.microsoft.com/office/drawing/2014/main" id="{C1D10B3C-91F9-4242-96C0-E3E57D9CD23D}"/>
              </a:ext>
            </a:extLst>
          </p:cNvPr>
          <p:cNvSpPr/>
          <p:nvPr/>
        </p:nvSpPr>
        <p:spPr>
          <a:xfrm>
            <a:off x="9801014" y="4680373"/>
            <a:ext cx="1801706" cy="25738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023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3639239894"/>
              </p:ext>
            </p:extLst>
          </p:nvPr>
        </p:nvGraphicFramePr>
        <p:xfrm>
          <a:off x="1195647" y="1633448"/>
          <a:ext cx="10134600" cy="3204558"/>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1	Introduction</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marL="0" indent="0">
                        <a:buNone/>
                        <a:tabLst>
                          <a:tab pos="357188" algn="l"/>
                        </a:tabLst>
                      </a:pPr>
                      <a:r>
                        <a:rPr lang="en-GB" sz="2000" b="0" noProof="0" dirty="0" smtClean="0">
                          <a:solidFill>
                            <a:schemeClr val="bg1"/>
                          </a:solidFill>
                        </a:rPr>
                        <a:t>2   Considerations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57794">
                <a:tc>
                  <a:txBody>
                    <a:bodyPr/>
                    <a:lstStyle/>
                    <a:p>
                      <a:pPr>
                        <a:tabLst>
                          <a:tab pos="357188" algn="l"/>
                        </a:tabLst>
                      </a:pPr>
                      <a:r>
                        <a:rPr lang="en-GB" sz="2000" b="0" noProof="0" dirty="0">
                          <a:solidFill>
                            <a:schemeClr val="bg1"/>
                          </a:solidFill>
                        </a:rPr>
                        <a:t>3	</a:t>
                      </a:r>
                      <a:r>
                        <a:rPr lang="en-GB" sz="2000" b="0" noProof="0" dirty="0" smtClean="0">
                          <a:solidFill>
                            <a:schemeClr val="bg1"/>
                          </a:solidFill>
                        </a:rPr>
                        <a:t>Network documentation</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57794">
                <a:tc>
                  <a:txBody>
                    <a:bodyPr/>
                    <a:lstStyle/>
                    <a:p>
                      <a:pPr>
                        <a:tabLst>
                          <a:tab pos="357188" algn="l"/>
                        </a:tabLst>
                      </a:pPr>
                      <a:r>
                        <a:rPr lang="en-GB" sz="2000" b="0" noProof="0" dirty="0">
                          <a:solidFill>
                            <a:schemeClr val="bg1"/>
                          </a:solidFill>
                        </a:rPr>
                        <a:t>4	</a:t>
                      </a:r>
                      <a:r>
                        <a:rPr lang="en-GB" sz="2000" b="0" noProof="0" dirty="0" smtClean="0">
                          <a:solidFill>
                            <a:schemeClr val="bg1"/>
                          </a:solidFill>
                        </a:rPr>
                        <a:t>Physical network layout</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r h="457794">
                <a:tc>
                  <a:txBody>
                    <a:bodyPr/>
                    <a:lstStyle/>
                    <a:p>
                      <a:pPr>
                        <a:tabLst>
                          <a:tab pos="357188" algn="l"/>
                        </a:tabLst>
                      </a:pPr>
                      <a:r>
                        <a:rPr lang="en-GB" sz="2000" b="0" noProof="0" dirty="0">
                          <a:solidFill>
                            <a:schemeClr val="bg1"/>
                          </a:solidFill>
                        </a:rPr>
                        <a:t>5	</a:t>
                      </a:r>
                      <a:r>
                        <a:rPr lang="en-GB" sz="2000" b="0" noProof="0" dirty="0" smtClean="0">
                          <a:solidFill>
                            <a:schemeClr val="bg1"/>
                          </a:solidFill>
                        </a:rPr>
                        <a:t>Data</a:t>
                      </a:r>
                      <a:r>
                        <a:rPr lang="en-GB" sz="2000" b="0" baseline="0" noProof="0" dirty="0" smtClean="0">
                          <a:solidFill>
                            <a:schemeClr val="bg1"/>
                          </a:solidFill>
                        </a:rPr>
                        <a:t> connections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86532126"/>
                  </a:ext>
                </a:extLst>
              </a:tr>
              <a:tr h="457794">
                <a:tc>
                  <a:txBody>
                    <a:bodyPr/>
                    <a:lstStyle/>
                    <a:p>
                      <a:pPr>
                        <a:tabLst>
                          <a:tab pos="357188" algn="l"/>
                        </a:tabLst>
                      </a:pPr>
                      <a:r>
                        <a:rPr lang="en-GB" sz="2000" b="0" noProof="0" dirty="0">
                          <a:solidFill>
                            <a:schemeClr val="bg1"/>
                          </a:solidFill>
                        </a:rPr>
                        <a:t>6	</a:t>
                      </a:r>
                      <a:r>
                        <a:rPr lang="en-GB" sz="2000" b="0" noProof="0" dirty="0" smtClean="0">
                          <a:solidFill>
                            <a:schemeClr val="bg1"/>
                          </a:solidFill>
                        </a:rPr>
                        <a:t>Requirements</a:t>
                      </a:r>
                      <a:r>
                        <a:rPr lang="en-GB" sz="2000" b="0" baseline="0" noProof="0" dirty="0" smtClean="0">
                          <a:solidFill>
                            <a:schemeClr val="bg1"/>
                          </a:solidFill>
                        </a:rPr>
                        <a:t> / Budget / Additional services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80096166"/>
                  </a:ext>
                </a:extLst>
              </a:tr>
              <a:tr h="457794">
                <a:tc>
                  <a:txBody>
                    <a:bodyPr/>
                    <a:lstStyle/>
                    <a:p>
                      <a:pPr>
                        <a:tabLst>
                          <a:tab pos="357188" algn="l"/>
                        </a:tabLst>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39522269"/>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2020-06-08</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4B37-59FE-1B49-8363-D06DB3A4BDA1}"/>
              </a:ext>
            </a:extLst>
          </p:cNvPr>
          <p:cNvSpPr>
            <a:spLocks noGrp="1"/>
          </p:cNvSpPr>
          <p:nvPr>
            <p:ph type="title"/>
          </p:nvPr>
        </p:nvSpPr>
        <p:spPr/>
        <p:txBody>
          <a:bodyPr/>
          <a:lstStyle/>
          <a:p>
            <a:r>
              <a:rPr lang="en-GB" dirty="0"/>
              <a:t>Additional Information</a:t>
            </a:r>
          </a:p>
        </p:txBody>
      </p:sp>
      <p:sp>
        <p:nvSpPr>
          <p:cNvPr id="3" name="Footer Placeholder 2">
            <a:extLst>
              <a:ext uri="{FF2B5EF4-FFF2-40B4-BE49-F238E27FC236}">
                <a16:creationId xmlns:a16="http://schemas.microsoft.com/office/drawing/2014/main" id="{28B7D650-3A88-0E4F-9582-F502E2AE0ADF}"/>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EA4656DF-621A-0D41-A868-78162BE9BDA8}"/>
              </a:ext>
            </a:extLst>
          </p:cNvPr>
          <p:cNvSpPr>
            <a:spLocks noGrp="1"/>
          </p:cNvSpPr>
          <p:nvPr>
            <p:ph type="sldNum" sz="quarter" idx="12"/>
          </p:nvPr>
        </p:nvSpPr>
        <p:spPr/>
        <p:txBody>
          <a:bodyPr/>
          <a:lstStyle/>
          <a:p>
            <a:fld id="{F7283078-D760-1647-8B80-66BA8B52336D}" type="slidenum">
              <a:rPr lang="sv-SE" smtClean="0"/>
              <a:t>30</a:t>
            </a:fld>
            <a:endParaRPr lang="sv-SE"/>
          </a:p>
        </p:txBody>
      </p:sp>
      <p:sp>
        <p:nvSpPr>
          <p:cNvPr id="6" name="Text Placeholder 5">
            <a:extLst>
              <a:ext uri="{FF2B5EF4-FFF2-40B4-BE49-F238E27FC236}">
                <a16:creationId xmlns:a16="http://schemas.microsoft.com/office/drawing/2014/main" id="{8BE8B850-073B-9840-A26C-04512DAC0A29}"/>
              </a:ext>
            </a:extLst>
          </p:cNvPr>
          <p:cNvSpPr>
            <a:spLocks noGrp="1"/>
          </p:cNvSpPr>
          <p:nvPr>
            <p:ph type="body" sz="quarter" idx="14"/>
          </p:nvPr>
        </p:nvSpPr>
        <p:spPr/>
        <p:txBody>
          <a:bodyPr/>
          <a:lstStyle/>
          <a:p>
            <a:r>
              <a:rPr lang="en-GB" dirty="0"/>
              <a:t>Network equipment - Statistics</a:t>
            </a:r>
          </a:p>
        </p:txBody>
      </p:sp>
      <p:sp>
        <p:nvSpPr>
          <p:cNvPr id="9" name="Date Placeholder 8">
            <a:extLst>
              <a:ext uri="{FF2B5EF4-FFF2-40B4-BE49-F238E27FC236}">
                <a16:creationId xmlns:a16="http://schemas.microsoft.com/office/drawing/2014/main" id="{0244AABF-1E9D-F244-94D4-E73BBEDF1C3A}"/>
              </a:ext>
            </a:extLst>
          </p:cNvPr>
          <p:cNvSpPr>
            <a:spLocks noGrp="1"/>
          </p:cNvSpPr>
          <p:nvPr>
            <p:ph type="dt" sz="half" idx="10"/>
          </p:nvPr>
        </p:nvSpPr>
        <p:spPr/>
        <p:txBody>
          <a:bodyPr/>
          <a:lstStyle/>
          <a:p>
            <a:fld id="{18896B66-0B3A-474C-9C9C-E4F07B1F5DAD}" type="datetime1">
              <a:rPr lang="sv-SE" smtClean="0"/>
              <a:t>2020-06-08</a:t>
            </a:fld>
            <a:endParaRPr lang="sv-SE" dirty="0"/>
          </a:p>
        </p:txBody>
      </p:sp>
      <p:sp>
        <p:nvSpPr>
          <p:cNvPr id="10" name="Platshållare för innehåll 2">
            <a:extLst>
              <a:ext uri="{FF2B5EF4-FFF2-40B4-BE49-F238E27FC236}">
                <a16:creationId xmlns:a16="http://schemas.microsoft.com/office/drawing/2014/main" id="{A6BC3A61-18B1-E548-80F2-CCABA5B407AD}"/>
              </a:ext>
            </a:extLst>
          </p:cNvPr>
          <p:cNvSpPr txBox="1">
            <a:spLocks/>
          </p:cNvSpPr>
          <p:nvPr/>
        </p:nvSpPr>
        <p:spPr>
          <a:xfrm>
            <a:off x="1195647" y="1640840"/>
            <a:ext cx="8229600" cy="4525963"/>
          </a:xfrm>
          <a:prstGeom prst="rect">
            <a:avLst/>
          </a:prstGeom>
        </p:spPr>
        <p:txBody>
          <a:bodyPr vert="horz" lIns="0" tIns="45720" rIns="18000" bIns="45720" rtlCol="0">
            <a:normAutofit fontScale="70000" lnSpcReduction="20000"/>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975"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tillium Regular Upright" pitchFamily="2" charset="77"/>
              </a:rPr>
              <a:t>We </a:t>
            </a:r>
            <a:r>
              <a:rPr lang="en-US" dirty="0">
                <a:latin typeface="Titillium Regular Upright" pitchFamily="2" charset="77"/>
              </a:rPr>
              <a:t>will most likely use </a:t>
            </a:r>
            <a:r>
              <a:rPr lang="en-US" dirty="0" smtClean="0">
                <a:latin typeface="Titillium Regular Upright" pitchFamily="2" charset="77"/>
              </a:rPr>
              <a:t>switches </a:t>
            </a:r>
            <a:r>
              <a:rPr lang="en-US" dirty="0">
                <a:latin typeface="Titillium Regular Upright" pitchFamily="2" charset="77"/>
              </a:rPr>
              <a:t>from the same vendor </a:t>
            </a:r>
            <a:r>
              <a:rPr lang="en-US" dirty="0" smtClean="0">
                <a:latin typeface="Titillium Regular Upright" pitchFamily="2" charset="77"/>
              </a:rPr>
              <a:t>as we previously procured.</a:t>
            </a:r>
          </a:p>
          <a:p>
            <a:pPr marL="0" indent="0">
              <a:buNone/>
            </a:pPr>
            <a:r>
              <a:rPr lang="en-US" dirty="0" smtClean="0">
                <a:latin typeface="Titillium Regular Upright" pitchFamily="2" charset="77"/>
              </a:rPr>
              <a:t> </a:t>
            </a:r>
            <a:r>
              <a:rPr lang="en-US" dirty="0">
                <a:latin typeface="Titillium Regular Upright" pitchFamily="2" charset="77"/>
              </a:rPr>
              <a:t> </a:t>
            </a:r>
            <a:r>
              <a:rPr lang="en-US" dirty="0" smtClean="0">
                <a:latin typeface="Titillium Regular Upright" pitchFamily="2" charset="77"/>
              </a:rPr>
              <a:t>In the previous procurement we standardized around 3 </a:t>
            </a:r>
            <a:r>
              <a:rPr lang="en-US" dirty="0">
                <a:latin typeface="Titillium Regular Upright" pitchFamily="2" charset="77"/>
              </a:rPr>
              <a:t>different types:</a:t>
            </a:r>
          </a:p>
          <a:p>
            <a:pPr lvl="1"/>
            <a:r>
              <a:rPr lang="en-US" dirty="0">
                <a:latin typeface="Titillium Regular Upright" pitchFamily="2" charset="77"/>
              </a:rPr>
              <a:t>Access/Edge switches:</a:t>
            </a:r>
          </a:p>
          <a:p>
            <a:pPr lvl="2"/>
            <a:r>
              <a:rPr lang="en-US" dirty="0">
                <a:latin typeface="Titillium Regular Upright" pitchFamily="2" charset="77"/>
              </a:rPr>
              <a:t>2 types (client devices and servers POE+)</a:t>
            </a:r>
          </a:p>
          <a:p>
            <a:pPr lvl="2"/>
            <a:r>
              <a:rPr lang="en-US" b="1" dirty="0">
                <a:latin typeface="Titillium Regular Upright" pitchFamily="2" charset="77"/>
              </a:rPr>
              <a:t>6900 1Gbit</a:t>
            </a:r>
            <a:r>
              <a:rPr lang="en-US" dirty="0">
                <a:latin typeface="Titillium Regular Upright" pitchFamily="2" charset="77"/>
              </a:rPr>
              <a:t> copper connections</a:t>
            </a:r>
            <a:br>
              <a:rPr lang="en-US" dirty="0">
                <a:latin typeface="Titillium Regular Upright" pitchFamily="2" charset="77"/>
              </a:rPr>
            </a:br>
            <a:r>
              <a:rPr lang="en-US" dirty="0">
                <a:latin typeface="Titillium Regular Upright" pitchFamily="2" charset="77"/>
              </a:rPr>
              <a:t>2100 of them with </a:t>
            </a:r>
            <a:r>
              <a:rPr lang="en-US" dirty="0" err="1">
                <a:latin typeface="Titillium Regular Upright" pitchFamily="2" charset="77"/>
              </a:rPr>
              <a:t>PoE</a:t>
            </a:r>
            <a:r>
              <a:rPr lang="en-US" dirty="0">
                <a:latin typeface="Titillium Regular Upright" pitchFamily="2" charset="77"/>
              </a:rPr>
              <a:t>+</a:t>
            </a:r>
          </a:p>
          <a:p>
            <a:pPr lvl="2"/>
            <a:r>
              <a:rPr lang="en-US" b="1" dirty="0">
                <a:latin typeface="Titillium Regular Upright" pitchFamily="2" charset="77"/>
              </a:rPr>
              <a:t>1080 10Gbit/s</a:t>
            </a:r>
            <a:r>
              <a:rPr lang="en-US" dirty="0">
                <a:latin typeface="Titillium Regular Upright" pitchFamily="2" charset="77"/>
              </a:rPr>
              <a:t> connections</a:t>
            </a:r>
          </a:p>
          <a:p>
            <a:pPr lvl="2"/>
            <a:r>
              <a:rPr lang="en-US" b="1" dirty="0">
                <a:latin typeface="Titillium Regular Upright" pitchFamily="2" charset="77"/>
              </a:rPr>
              <a:t>468 40Gbit/s</a:t>
            </a:r>
            <a:r>
              <a:rPr lang="en-US" dirty="0">
                <a:latin typeface="Titillium Regular Upright" pitchFamily="2" charset="77"/>
              </a:rPr>
              <a:t> connections</a:t>
            </a:r>
          </a:p>
          <a:p>
            <a:pPr lvl="1"/>
            <a:r>
              <a:rPr lang="en-US" dirty="0">
                <a:latin typeface="Titillium Regular Upright" pitchFamily="2" charset="77"/>
              </a:rPr>
              <a:t>Network Core switches</a:t>
            </a:r>
          </a:p>
          <a:p>
            <a:pPr lvl="2"/>
            <a:r>
              <a:rPr lang="en-US" b="1" dirty="0">
                <a:latin typeface="Titillium Regular Upright" pitchFamily="2" charset="77"/>
              </a:rPr>
              <a:t>1008 10Gbit/s </a:t>
            </a:r>
            <a:r>
              <a:rPr lang="en-US" dirty="0">
                <a:latin typeface="Titillium Regular Upright" pitchFamily="2" charset="77"/>
              </a:rPr>
              <a:t>connections, or….</a:t>
            </a:r>
            <a:endParaRPr lang="en-US" b="1" dirty="0">
              <a:latin typeface="Titillium Regular Upright" pitchFamily="2" charset="77"/>
            </a:endParaRPr>
          </a:p>
          <a:p>
            <a:pPr lvl="2"/>
            <a:r>
              <a:rPr lang="en-US" b="1" dirty="0">
                <a:latin typeface="Titillium Regular Upright" pitchFamily="2" charset="77"/>
              </a:rPr>
              <a:t>252 40Gbit/s </a:t>
            </a:r>
            <a:r>
              <a:rPr lang="en-US" dirty="0">
                <a:latin typeface="Titillium Regular Upright" pitchFamily="2" charset="77"/>
              </a:rPr>
              <a:t>connections, or…</a:t>
            </a:r>
            <a:endParaRPr lang="en-US" b="1" dirty="0">
              <a:latin typeface="Titillium Regular Upright" pitchFamily="2" charset="77"/>
            </a:endParaRPr>
          </a:p>
          <a:p>
            <a:pPr lvl="2"/>
            <a:r>
              <a:rPr lang="en-US" b="1" dirty="0">
                <a:latin typeface="Titillium Regular Upright" pitchFamily="2" charset="77"/>
              </a:rPr>
              <a:t>84 100Gbit/s</a:t>
            </a:r>
            <a:r>
              <a:rPr lang="en-US" dirty="0">
                <a:latin typeface="Titillium Regular Upright" pitchFamily="2" charset="77"/>
              </a:rPr>
              <a:t> connections</a:t>
            </a:r>
          </a:p>
          <a:p>
            <a:pPr lvl="1"/>
            <a:r>
              <a:rPr lang="en-US" dirty="0">
                <a:latin typeface="Titillium Regular Upright" pitchFamily="2" charset="77"/>
              </a:rPr>
              <a:t>1400 optical transceivers</a:t>
            </a:r>
            <a:br>
              <a:rPr lang="en-US" dirty="0">
                <a:latin typeface="Titillium Regular Upright" pitchFamily="2" charset="77"/>
              </a:rPr>
            </a:br>
            <a:r>
              <a:rPr lang="en-US" dirty="0">
                <a:latin typeface="Titillium Regular Upright" pitchFamily="2" charset="77"/>
              </a:rPr>
              <a:t>between 1 – 100Gbit/s</a:t>
            </a:r>
          </a:p>
          <a:p>
            <a:pPr lvl="1"/>
            <a:r>
              <a:rPr lang="en-US" dirty="0">
                <a:latin typeface="Titillium Regular Upright" pitchFamily="2" charset="77"/>
              </a:rPr>
              <a:t>All switches have dual power supply.</a:t>
            </a:r>
          </a:p>
          <a:p>
            <a:pPr lvl="1"/>
            <a:r>
              <a:rPr lang="en-US" dirty="0">
                <a:latin typeface="Titillium Regular Upright" pitchFamily="2" charset="77"/>
              </a:rPr>
              <a:t>All access switches can be configured in stacks.</a:t>
            </a:r>
          </a:p>
          <a:p>
            <a:pPr lvl="2"/>
            <a:endParaRPr lang="sv-SE" dirty="0">
              <a:latin typeface="Titillium Regular Upright" pitchFamily="2" charset="77"/>
            </a:endParaRPr>
          </a:p>
          <a:p>
            <a:pPr lvl="1"/>
            <a:endParaRPr lang="sv-SE" dirty="0">
              <a:latin typeface="Titillium Regular Upright" pitchFamily="2" charset="77"/>
            </a:endParaRPr>
          </a:p>
        </p:txBody>
      </p:sp>
      <p:pic>
        <p:nvPicPr>
          <p:cNvPr id="11" name="Bildobjekt 6">
            <a:extLst>
              <a:ext uri="{FF2B5EF4-FFF2-40B4-BE49-F238E27FC236}">
                <a16:creationId xmlns:a16="http://schemas.microsoft.com/office/drawing/2014/main" id="{4CBD345B-D5EB-FE4B-9CDD-0F9B276F380F}"/>
              </a:ext>
            </a:extLst>
          </p:cNvPr>
          <p:cNvPicPr>
            <a:picLocks noChangeAspect="1"/>
          </p:cNvPicPr>
          <p:nvPr/>
        </p:nvPicPr>
        <p:blipFill>
          <a:blip r:embed="rId2"/>
          <a:stretch>
            <a:fillRect/>
          </a:stretch>
        </p:blipFill>
        <p:spPr>
          <a:xfrm>
            <a:off x="6390567" y="2343934"/>
            <a:ext cx="2736304" cy="302547"/>
          </a:xfrm>
          <a:prstGeom prst="rect">
            <a:avLst/>
          </a:prstGeom>
        </p:spPr>
      </p:pic>
      <p:pic>
        <p:nvPicPr>
          <p:cNvPr id="12" name="Bildobjekt 7">
            <a:extLst>
              <a:ext uri="{FF2B5EF4-FFF2-40B4-BE49-F238E27FC236}">
                <a16:creationId xmlns:a16="http://schemas.microsoft.com/office/drawing/2014/main" id="{AFA25D8C-C358-F046-8DFC-93586EF138AC}"/>
              </a:ext>
            </a:extLst>
          </p:cNvPr>
          <p:cNvPicPr>
            <a:picLocks noChangeAspect="1"/>
          </p:cNvPicPr>
          <p:nvPr/>
        </p:nvPicPr>
        <p:blipFill>
          <a:blip r:embed="rId3"/>
          <a:stretch>
            <a:fillRect/>
          </a:stretch>
        </p:blipFill>
        <p:spPr>
          <a:xfrm>
            <a:off x="6390567" y="2973059"/>
            <a:ext cx="2776392" cy="306979"/>
          </a:xfrm>
          <a:prstGeom prst="rect">
            <a:avLst/>
          </a:prstGeom>
        </p:spPr>
      </p:pic>
      <p:pic>
        <p:nvPicPr>
          <p:cNvPr id="13" name="Picture 22">
            <a:extLst>
              <a:ext uri="{FF2B5EF4-FFF2-40B4-BE49-F238E27FC236}">
                <a16:creationId xmlns:a16="http://schemas.microsoft.com/office/drawing/2014/main" id="{4DA01B9E-FEFA-8A4E-AD95-28A22615CE29}"/>
              </a:ext>
            </a:extLst>
          </p:cNvPr>
          <p:cNvPicPr>
            <a:picLocks noChangeAspect="1"/>
          </p:cNvPicPr>
          <p:nvPr/>
        </p:nvPicPr>
        <p:blipFill>
          <a:blip r:embed="rId4"/>
          <a:stretch>
            <a:fillRect/>
          </a:stretch>
        </p:blipFill>
        <p:spPr>
          <a:xfrm>
            <a:off x="6396276" y="3891307"/>
            <a:ext cx="2736304" cy="532881"/>
          </a:xfrm>
          <a:prstGeom prst="rect">
            <a:avLst/>
          </a:prstGeom>
        </p:spPr>
      </p:pic>
      <p:sp>
        <p:nvSpPr>
          <p:cNvPr id="14" name="textruta 9">
            <a:extLst>
              <a:ext uri="{FF2B5EF4-FFF2-40B4-BE49-F238E27FC236}">
                <a16:creationId xmlns:a16="http://schemas.microsoft.com/office/drawing/2014/main" id="{46500782-83B4-CD43-B215-9A8C6663E645}"/>
              </a:ext>
            </a:extLst>
          </p:cNvPr>
          <p:cNvSpPr txBox="1"/>
          <p:nvPr/>
        </p:nvSpPr>
        <p:spPr>
          <a:xfrm>
            <a:off x="6318559" y="4432166"/>
            <a:ext cx="1579278" cy="261610"/>
          </a:xfrm>
          <a:prstGeom prst="rect">
            <a:avLst/>
          </a:prstGeom>
          <a:noFill/>
        </p:spPr>
        <p:txBody>
          <a:bodyPr wrap="none" rtlCol="0">
            <a:spAutoFit/>
          </a:bodyPr>
          <a:lstStyle/>
          <a:p>
            <a:r>
              <a:rPr lang="sv-SE" sz="1100" b="1" dirty="0">
                <a:latin typeface="Titillium Regular Upright" pitchFamily="2" charset="77"/>
              </a:rPr>
              <a:t>Juniper QFX10002-72Q</a:t>
            </a:r>
          </a:p>
        </p:txBody>
      </p:sp>
      <p:sp>
        <p:nvSpPr>
          <p:cNvPr id="15" name="textruta 10">
            <a:extLst>
              <a:ext uri="{FF2B5EF4-FFF2-40B4-BE49-F238E27FC236}">
                <a16:creationId xmlns:a16="http://schemas.microsoft.com/office/drawing/2014/main" id="{10151D59-9610-5249-BDBC-B942D3E589FA}"/>
              </a:ext>
            </a:extLst>
          </p:cNvPr>
          <p:cNvSpPr txBox="1"/>
          <p:nvPr/>
        </p:nvSpPr>
        <p:spPr>
          <a:xfrm>
            <a:off x="6318559" y="2586380"/>
            <a:ext cx="2449710" cy="261610"/>
          </a:xfrm>
          <a:prstGeom prst="rect">
            <a:avLst/>
          </a:prstGeom>
          <a:noFill/>
        </p:spPr>
        <p:txBody>
          <a:bodyPr wrap="none" rtlCol="0">
            <a:spAutoFit/>
          </a:bodyPr>
          <a:lstStyle/>
          <a:p>
            <a:r>
              <a:rPr lang="sv-SE" sz="1100" b="1" dirty="0">
                <a:latin typeface="Titillium Regular Upright" pitchFamily="2" charset="77"/>
              </a:rPr>
              <a:t>Juniper EX3400-48T and EX3400-48P</a:t>
            </a:r>
          </a:p>
        </p:txBody>
      </p:sp>
      <p:sp>
        <p:nvSpPr>
          <p:cNvPr id="16" name="textruta 11">
            <a:extLst>
              <a:ext uri="{FF2B5EF4-FFF2-40B4-BE49-F238E27FC236}">
                <a16:creationId xmlns:a16="http://schemas.microsoft.com/office/drawing/2014/main" id="{4B318FEA-A935-4A42-9892-A493E99E00EE}"/>
              </a:ext>
            </a:extLst>
          </p:cNvPr>
          <p:cNvSpPr txBox="1"/>
          <p:nvPr/>
        </p:nvSpPr>
        <p:spPr>
          <a:xfrm>
            <a:off x="6318559" y="3208030"/>
            <a:ext cx="1391728" cy="261610"/>
          </a:xfrm>
          <a:prstGeom prst="rect">
            <a:avLst/>
          </a:prstGeom>
          <a:noFill/>
        </p:spPr>
        <p:txBody>
          <a:bodyPr wrap="none" rtlCol="0">
            <a:spAutoFit/>
          </a:bodyPr>
          <a:lstStyle/>
          <a:p>
            <a:r>
              <a:rPr lang="sv-SE" sz="1100" b="1" dirty="0">
                <a:latin typeface="Titillium Regular Upright" pitchFamily="2" charset="77"/>
              </a:rPr>
              <a:t>Juniper EX4600-40F</a:t>
            </a:r>
          </a:p>
        </p:txBody>
      </p:sp>
    </p:spTree>
    <p:extLst>
      <p:ext uri="{BB962C8B-B14F-4D97-AF65-F5344CB8AC3E}">
        <p14:creationId xmlns:p14="http://schemas.microsoft.com/office/powerpoint/2010/main" val="120317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ED9DD06-9F49-DD49-99EC-7FCB2517DB73}"/>
              </a:ext>
            </a:extLst>
          </p:cNvPr>
          <p:cNvGrpSpPr/>
          <p:nvPr/>
        </p:nvGrpSpPr>
        <p:grpSpPr>
          <a:xfrm>
            <a:off x="2684813" y="3935831"/>
            <a:ext cx="2602630" cy="2370693"/>
            <a:chOff x="1162596" y="1525676"/>
            <a:chExt cx="2602630" cy="1814105"/>
          </a:xfrm>
        </p:grpSpPr>
        <p:sp>
          <p:nvSpPr>
            <p:cNvPr id="29" name="Rectangle 28">
              <a:extLst>
                <a:ext uri="{FF2B5EF4-FFF2-40B4-BE49-F238E27FC236}">
                  <a16:creationId xmlns:a16="http://schemas.microsoft.com/office/drawing/2014/main" id="{506283DB-5224-494F-ADD5-752C4E5E374F}"/>
                </a:ext>
              </a:extLst>
            </p:cNvPr>
            <p:cNvSpPr/>
            <p:nvPr/>
          </p:nvSpPr>
          <p:spPr>
            <a:xfrm>
              <a:off x="1162596" y="2798091"/>
              <a:ext cx="2602630" cy="541690"/>
            </a:xfrm>
            <a:prstGeom prst="rect">
              <a:avLst/>
            </a:prstGeom>
            <a:gradFill flip="none" rotWithShape="1">
              <a:gsLst>
                <a:gs pos="68000">
                  <a:schemeClr val="accent4">
                    <a:lumMod val="5000"/>
                    <a:lumOff val="95000"/>
                  </a:schemeClr>
                </a:gs>
                <a:gs pos="7000">
                  <a:schemeClr val="accent4">
                    <a:lumMod val="45000"/>
                    <a:lumOff val="55000"/>
                  </a:schemeClr>
                </a:gs>
                <a:gs pos="17000">
                  <a:schemeClr val="accent4">
                    <a:lumMod val="45000"/>
                    <a:lumOff val="55000"/>
                  </a:schemeClr>
                </a:gs>
                <a:gs pos="27000">
                  <a:schemeClr val="accent4">
                    <a:lumMod val="30000"/>
                    <a:lumOff val="70000"/>
                  </a:schemeClr>
                </a:gs>
              </a:gsLst>
              <a:lin ang="21594000" scaled="0"/>
              <a:tileRect/>
            </a:gradFill>
          </p:spPr>
          <p:txBody>
            <a:bodyPr wrap="square">
              <a:spAutoFit/>
            </a:bodyPr>
            <a:lstStyle/>
            <a:p>
              <a:r>
                <a:rPr lang="en-GB" sz="1600" b="1">
                  <a:solidFill>
                    <a:srgbClr val="336699"/>
                  </a:solidFill>
                  <a:latin typeface="Arial" panose="020B0604020202020204" pitchFamily="34" charset="0"/>
                </a:rPr>
                <a:t>ESS-27xxxxx</a:t>
              </a:r>
              <a:endParaRPr lang="en-GB" sz="1600">
                <a:solidFill>
                  <a:srgbClr val="3D3D3D"/>
                </a:solidFill>
                <a:latin typeface="Arial" panose="020B0604020202020204" pitchFamily="34" charset="0"/>
              </a:endParaRPr>
            </a:p>
            <a:p>
              <a:r>
                <a:rPr lang="en-GB" sz="1200" b="1">
                  <a:solidFill>
                    <a:srgbClr val="336699"/>
                  </a:solidFill>
                  <a:latin typeface="Arial" panose="020B0604020202020204" pitchFamily="34" charset="0"/>
                </a:rPr>
                <a:t>Detailed networking wiring diagram for NN</a:t>
              </a:r>
              <a:endParaRPr lang="en-GB" sz="1200" b="0" i="0">
                <a:solidFill>
                  <a:srgbClr val="3D3D3D"/>
                </a:solidFill>
                <a:effectLst/>
                <a:latin typeface="Arial" panose="020B0604020202020204" pitchFamily="34" charset="0"/>
              </a:endParaRPr>
            </a:p>
          </p:txBody>
        </p:sp>
        <p:cxnSp>
          <p:nvCxnSpPr>
            <p:cNvPr id="30" name="Straight Connector 29">
              <a:extLst>
                <a:ext uri="{FF2B5EF4-FFF2-40B4-BE49-F238E27FC236}">
                  <a16:creationId xmlns:a16="http://schemas.microsoft.com/office/drawing/2014/main" id="{CBEC5E60-0468-674B-9CE0-C171DC88F3E9}"/>
                </a:ext>
              </a:extLst>
            </p:cNvPr>
            <p:cNvCxnSpPr>
              <a:cxnSpLocks/>
            </p:cNvCxnSpPr>
            <p:nvPr/>
          </p:nvCxnSpPr>
          <p:spPr>
            <a:xfrm>
              <a:off x="1182825" y="1525676"/>
              <a:ext cx="0" cy="1803293"/>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0EC2136-9C91-0C44-9E7F-241CB110C199}"/>
              </a:ext>
            </a:extLst>
          </p:cNvPr>
          <p:cNvGrpSpPr/>
          <p:nvPr/>
        </p:nvGrpSpPr>
        <p:grpSpPr>
          <a:xfrm>
            <a:off x="2459490" y="3935832"/>
            <a:ext cx="2602630" cy="1803293"/>
            <a:chOff x="1171554" y="1525676"/>
            <a:chExt cx="2602630" cy="1803293"/>
          </a:xfrm>
        </p:grpSpPr>
        <p:sp>
          <p:nvSpPr>
            <p:cNvPr id="25" name="Rectangle 24">
              <a:extLst>
                <a:ext uri="{FF2B5EF4-FFF2-40B4-BE49-F238E27FC236}">
                  <a16:creationId xmlns:a16="http://schemas.microsoft.com/office/drawing/2014/main" id="{7C6A9063-0E90-A84F-837B-D7C16BFA0197}"/>
                </a:ext>
              </a:extLst>
            </p:cNvPr>
            <p:cNvSpPr/>
            <p:nvPr/>
          </p:nvSpPr>
          <p:spPr>
            <a:xfrm>
              <a:off x="1171554" y="2621083"/>
              <a:ext cx="2602630" cy="707886"/>
            </a:xfrm>
            <a:prstGeom prst="rect">
              <a:avLst/>
            </a:prstGeom>
            <a:gradFill flip="none" rotWithShape="1">
              <a:gsLst>
                <a:gs pos="68000">
                  <a:schemeClr val="accent4">
                    <a:lumMod val="5000"/>
                    <a:lumOff val="95000"/>
                  </a:schemeClr>
                </a:gs>
                <a:gs pos="7000">
                  <a:schemeClr val="accent4">
                    <a:lumMod val="45000"/>
                    <a:lumOff val="55000"/>
                  </a:schemeClr>
                </a:gs>
                <a:gs pos="17000">
                  <a:schemeClr val="accent4">
                    <a:lumMod val="45000"/>
                    <a:lumOff val="55000"/>
                  </a:schemeClr>
                </a:gs>
                <a:gs pos="27000">
                  <a:schemeClr val="accent4">
                    <a:lumMod val="30000"/>
                    <a:lumOff val="70000"/>
                  </a:schemeClr>
                </a:gs>
              </a:gsLst>
              <a:lin ang="21594000" scaled="0"/>
              <a:tileRect/>
            </a:gradFill>
          </p:spPr>
          <p:txBody>
            <a:bodyPr wrap="square">
              <a:spAutoFit/>
            </a:bodyPr>
            <a:lstStyle/>
            <a:p>
              <a:r>
                <a:rPr lang="en-GB" sz="1600" b="1">
                  <a:solidFill>
                    <a:srgbClr val="336699"/>
                  </a:solidFill>
                  <a:latin typeface="Arial" panose="020B0604020202020204" pitchFamily="34" charset="0"/>
                </a:rPr>
                <a:t>ESS-27xxxxx</a:t>
              </a:r>
              <a:endParaRPr lang="en-GB" sz="1600">
                <a:solidFill>
                  <a:srgbClr val="3D3D3D"/>
                </a:solidFill>
                <a:latin typeface="Arial" panose="020B0604020202020204" pitchFamily="34" charset="0"/>
              </a:endParaRPr>
            </a:p>
            <a:p>
              <a:r>
                <a:rPr lang="en-GB" sz="1200" b="1">
                  <a:solidFill>
                    <a:srgbClr val="336699"/>
                  </a:solidFill>
                  <a:latin typeface="Arial" panose="020B0604020202020204" pitchFamily="34" charset="0"/>
                </a:rPr>
                <a:t>Detailed networking wiring diagram for LoKi</a:t>
              </a:r>
              <a:endParaRPr lang="en-GB" sz="1200" b="0" i="0">
                <a:solidFill>
                  <a:srgbClr val="3D3D3D"/>
                </a:solidFill>
                <a:effectLst/>
                <a:latin typeface="Arial" panose="020B0604020202020204" pitchFamily="34" charset="0"/>
              </a:endParaRPr>
            </a:p>
          </p:txBody>
        </p:sp>
        <p:cxnSp>
          <p:nvCxnSpPr>
            <p:cNvPr id="26" name="Straight Connector 25">
              <a:extLst>
                <a:ext uri="{FF2B5EF4-FFF2-40B4-BE49-F238E27FC236}">
                  <a16:creationId xmlns:a16="http://schemas.microsoft.com/office/drawing/2014/main" id="{00D5E4D0-4BC5-064E-A2CB-9F22B7D78108}"/>
                </a:ext>
              </a:extLst>
            </p:cNvPr>
            <p:cNvCxnSpPr>
              <a:cxnSpLocks/>
            </p:cNvCxnSpPr>
            <p:nvPr/>
          </p:nvCxnSpPr>
          <p:spPr>
            <a:xfrm>
              <a:off x="1182825" y="1525676"/>
              <a:ext cx="0" cy="1803293"/>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94A289A-6417-2A48-93DE-3630CFAEC5BA}"/>
              </a:ext>
            </a:extLst>
          </p:cNvPr>
          <p:cNvSpPr>
            <a:spLocks noGrp="1"/>
          </p:cNvSpPr>
          <p:nvPr>
            <p:ph type="title"/>
          </p:nvPr>
        </p:nvSpPr>
        <p:spPr/>
        <p:txBody>
          <a:bodyPr/>
          <a:lstStyle/>
          <a:p>
            <a:r>
              <a:rPr lang="en-GB"/>
              <a:t>Next steps</a:t>
            </a:r>
          </a:p>
        </p:txBody>
      </p:sp>
      <p:sp>
        <p:nvSpPr>
          <p:cNvPr id="3" name="Footer Placeholder 2">
            <a:extLst>
              <a:ext uri="{FF2B5EF4-FFF2-40B4-BE49-F238E27FC236}">
                <a16:creationId xmlns:a16="http://schemas.microsoft.com/office/drawing/2014/main" id="{0EB14073-6E1E-ED4C-AF7C-28D4EBF0AF3B}"/>
              </a:ext>
            </a:extLst>
          </p:cNvPr>
          <p:cNvSpPr>
            <a:spLocks noGrp="1"/>
          </p:cNvSpPr>
          <p:nvPr>
            <p:ph type="ftr" sz="quarter" idx="11"/>
          </p:nvPr>
        </p:nvSpPr>
        <p:spPr/>
        <p:txBody>
          <a:bodyPr/>
          <a:lstStyle/>
          <a:p>
            <a:r>
              <a:rPr lang="en-GB"/>
              <a:t>PRESENTATION TITLE/FOOTER</a:t>
            </a:r>
          </a:p>
        </p:txBody>
      </p:sp>
      <p:sp>
        <p:nvSpPr>
          <p:cNvPr id="4" name="Slide Number Placeholder 3">
            <a:extLst>
              <a:ext uri="{FF2B5EF4-FFF2-40B4-BE49-F238E27FC236}">
                <a16:creationId xmlns:a16="http://schemas.microsoft.com/office/drawing/2014/main" id="{65B53CC1-2FFE-BC47-BAEF-E73C84303C79}"/>
              </a:ext>
            </a:extLst>
          </p:cNvPr>
          <p:cNvSpPr>
            <a:spLocks noGrp="1"/>
          </p:cNvSpPr>
          <p:nvPr>
            <p:ph type="sldNum" sz="quarter" idx="12"/>
          </p:nvPr>
        </p:nvSpPr>
        <p:spPr/>
        <p:txBody>
          <a:bodyPr/>
          <a:lstStyle/>
          <a:p>
            <a:fld id="{F7283078-D760-1647-8B80-66BA8B52336D}" type="slidenum">
              <a:rPr lang="en-GB" smtClean="0"/>
              <a:t>31</a:t>
            </a:fld>
            <a:endParaRPr lang="en-GB"/>
          </a:p>
        </p:txBody>
      </p:sp>
      <p:sp>
        <p:nvSpPr>
          <p:cNvPr id="6" name="Text Placeholder 5">
            <a:extLst>
              <a:ext uri="{FF2B5EF4-FFF2-40B4-BE49-F238E27FC236}">
                <a16:creationId xmlns:a16="http://schemas.microsoft.com/office/drawing/2014/main" id="{8F98A729-3142-E049-9EED-C9A286B49AD2}"/>
              </a:ext>
            </a:extLst>
          </p:cNvPr>
          <p:cNvSpPr>
            <a:spLocks noGrp="1"/>
          </p:cNvSpPr>
          <p:nvPr>
            <p:ph type="body" sz="quarter" idx="14"/>
          </p:nvPr>
        </p:nvSpPr>
        <p:spPr/>
        <p:txBody>
          <a:bodyPr/>
          <a:lstStyle/>
          <a:p>
            <a:r>
              <a:rPr lang="en-GB" dirty="0"/>
              <a:t>Documentations and installation milestones</a:t>
            </a:r>
          </a:p>
        </p:txBody>
      </p:sp>
      <p:sp>
        <p:nvSpPr>
          <p:cNvPr id="9" name="Date Placeholder 8">
            <a:extLst>
              <a:ext uri="{FF2B5EF4-FFF2-40B4-BE49-F238E27FC236}">
                <a16:creationId xmlns:a16="http://schemas.microsoft.com/office/drawing/2014/main" id="{8E40411B-BF12-5D4F-8762-ECB30B47E935}"/>
              </a:ext>
            </a:extLst>
          </p:cNvPr>
          <p:cNvSpPr>
            <a:spLocks noGrp="1"/>
          </p:cNvSpPr>
          <p:nvPr>
            <p:ph type="dt" sz="half" idx="10"/>
          </p:nvPr>
        </p:nvSpPr>
        <p:spPr/>
        <p:txBody>
          <a:bodyPr/>
          <a:lstStyle/>
          <a:p>
            <a:fld id="{18896B66-0B3A-474C-9C9C-E4F07B1F5DAD}" type="datetime1">
              <a:rPr lang="en-GB" smtClean="0"/>
              <a:t>09/06/2020</a:t>
            </a:fld>
            <a:endParaRPr lang="en-GB"/>
          </a:p>
        </p:txBody>
      </p:sp>
      <p:sp>
        <p:nvSpPr>
          <p:cNvPr id="10" name="Pentagon 9">
            <a:extLst>
              <a:ext uri="{FF2B5EF4-FFF2-40B4-BE49-F238E27FC236}">
                <a16:creationId xmlns:a16="http://schemas.microsoft.com/office/drawing/2014/main" id="{520D68CE-6F25-DC4E-8B1E-CAA944FC104A}"/>
              </a:ext>
            </a:extLst>
          </p:cNvPr>
          <p:cNvSpPr/>
          <p:nvPr/>
        </p:nvSpPr>
        <p:spPr>
          <a:xfrm>
            <a:off x="296985" y="3532553"/>
            <a:ext cx="2629141" cy="5861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2020</a:t>
            </a:r>
          </a:p>
        </p:txBody>
      </p:sp>
      <p:sp>
        <p:nvSpPr>
          <p:cNvPr id="11" name="Chevron 10">
            <a:extLst>
              <a:ext uri="{FF2B5EF4-FFF2-40B4-BE49-F238E27FC236}">
                <a16:creationId xmlns:a16="http://schemas.microsoft.com/office/drawing/2014/main" id="{805AC88D-DDD6-1745-B75F-72C3CFBC5B5F}"/>
              </a:ext>
            </a:extLst>
          </p:cNvPr>
          <p:cNvSpPr/>
          <p:nvPr/>
        </p:nvSpPr>
        <p:spPr>
          <a:xfrm>
            <a:off x="2820490" y="3532553"/>
            <a:ext cx="2625969" cy="5861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2"/>
                </a:solidFill>
              </a:rPr>
              <a:t>2021</a:t>
            </a:r>
          </a:p>
        </p:txBody>
      </p:sp>
      <p:grpSp>
        <p:nvGrpSpPr>
          <p:cNvPr id="19" name="Group 18">
            <a:extLst>
              <a:ext uri="{FF2B5EF4-FFF2-40B4-BE49-F238E27FC236}">
                <a16:creationId xmlns:a16="http://schemas.microsoft.com/office/drawing/2014/main" id="{500AAC58-5C9B-CB44-B27F-0A60DC462E61}"/>
              </a:ext>
            </a:extLst>
          </p:cNvPr>
          <p:cNvGrpSpPr/>
          <p:nvPr/>
        </p:nvGrpSpPr>
        <p:grpSpPr>
          <a:xfrm>
            <a:off x="1488416" y="2646416"/>
            <a:ext cx="2602630" cy="945668"/>
            <a:chOff x="1182825" y="2586885"/>
            <a:chExt cx="2602630" cy="945668"/>
          </a:xfrm>
        </p:grpSpPr>
        <p:sp>
          <p:nvSpPr>
            <p:cNvPr id="14" name="Rectangle 13">
              <a:extLst>
                <a:ext uri="{FF2B5EF4-FFF2-40B4-BE49-F238E27FC236}">
                  <a16:creationId xmlns:a16="http://schemas.microsoft.com/office/drawing/2014/main" id="{59FA863F-F938-2A40-A5D7-5EF806DB8CDC}"/>
                </a:ext>
              </a:extLst>
            </p:cNvPr>
            <p:cNvSpPr/>
            <p:nvPr/>
          </p:nvSpPr>
          <p:spPr>
            <a:xfrm>
              <a:off x="1182825" y="2586885"/>
              <a:ext cx="2602630" cy="707886"/>
            </a:xfrm>
            <a:prstGeom prst="rect">
              <a:avLst/>
            </a:prstGeom>
            <a:gradFill flip="none" rotWithShape="1">
              <a:gsLst>
                <a:gs pos="68000">
                  <a:schemeClr val="accent4">
                    <a:lumMod val="5000"/>
                    <a:lumOff val="95000"/>
                  </a:schemeClr>
                </a:gs>
                <a:gs pos="7000">
                  <a:schemeClr val="accent4">
                    <a:lumMod val="45000"/>
                    <a:lumOff val="55000"/>
                  </a:schemeClr>
                </a:gs>
                <a:gs pos="17000">
                  <a:schemeClr val="accent4">
                    <a:lumMod val="45000"/>
                    <a:lumOff val="55000"/>
                  </a:schemeClr>
                </a:gs>
                <a:gs pos="27000">
                  <a:schemeClr val="accent4">
                    <a:lumMod val="30000"/>
                    <a:lumOff val="70000"/>
                  </a:schemeClr>
                </a:gs>
              </a:gsLst>
              <a:lin ang="21594000" scaled="0"/>
              <a:tileRect/>
            </a:gradFill>
          </p:spPr>
          <p:txBody>
            <a:bodyPr wrap="square">
              <a:spAutoFit/>
            </a:bodyPr>
            <a:lstStyle/>
            <a:p>
              <a:r>
                <a:rPr lang="en-GB" sz="1600" b="1">
                  <a:solidFill>
                    <a:srgbClr val="336699"/>
                  </a:solidFill>
                  <a:latin typeface="Arial" panose="020B0604020202020204" pitchFamily="34" charset="0"/>
                </a:rPr>
                <a:t>ESS-2700991</a:t>
              </a:r>
              <a:endParaRPr lang="en-GB" sz="1600">
                <a:solidFill>
                  <a:srgbClr val="3D3D3D"/>
                </a:solidFill>
                <a:latin typeface="Arial" panose="020B0604020202020204" pitchFamily="34" charset="0"/>
              </a:endParaRPr>
            </a:p>
            <a:p>
              <a:r>
                <a:rPr lang="en-GB" sz="1200" b="1">
                  <a:solidFill>
                    <a:srgbClr val="336699"/>
                  </a:solidFill>
                  <a:latin typeface="Arial" panose="020B0604020202020204" pitchFamily="34" charset="0"/>
                </a:rPr>
                <a:t>Physical Network requirements </a:t>
              </a:r>
            </a:p>
            <a:p>
              <a:r>
                <a:rPr lang="en-GB" sz="1200" b="1">
                  <a:solidFill>
                    <a:srgbClr val="336699"/>
                  </a:solidFill>
                  <a:latin typeface="Arial" panose="020B0604020202020204" pitchFamily="34" charset="0"/>
                </a:rPr>
                <a:t>for Neutron Instruments</a:t>
              </a:r>
              <a:endParaRPr lang="en-GB" sz="1200" b="0" i="0">
                <a:solidFill>
                  <a:srgbClr val="3D3D3D"/>
                </a:solidFill>
                <a:effectLst/>
                <a:latin typeface="Arial" panose="020B0604020202020204" pitchFamily="34" charset="0"/>
              </a:endParaRPr>
            </a:p>
          </p:txBody>
        </p:sp>
        <p:cxnSp>
          <p:nvCxnSpPr>
            <p:cNvPr id="18" name="Straight Connector 17">
              <a:extLst>
                <a:ext uri="{FF2B5EF4-FFF2-40B4-BE49-F238E27FC236}">
                  <a16:creationId xmlns:a16="http://schemas.microsoft.com/office/drawing/2014/main" id="{C0236E9E-FB4C-3948-BE22-33A81ADDD55E}"/>
                </a:ext>
              </a:extLst>
            </p:cNvPr>
            <p:cNvCxnSpPr>
              <a:cxnSpLocks/>
            </p:cNvCxnSpPr>
            <p:nvPr/>
          </p:nvCxnSpPr>
          <p:spPr>
            <a:xfrm>
              <a:off x="1182825" y="2586885"/>
              <a:ext cx="0" cy="945668"/>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CFB4CE9-F944-7242-A828-FEF6434BDD07}"/>
              </a:ext>
            </a:extLst>
          </p:cNvPr>
          <p:cNvGrpSpPr/>
          <p:nvPr/>
        </p:nvGrpSpPr>
        <p:grpSpPr>
          <a:xfrm>
            <a:off x="2256709" y="3935832"/>
            <a:ext cx="2602630" cy="1250023"/>
            <a:chOff x="1182825" y="2078946"/>
            <a:chExt cx="2602630" cy="1250023"/>
          </a:xfrm>
        </p:grpSpPr>
        <p:sp>
          <p:nvSpPr>
            <p:cNvPr id="21" name="Rectangle 20">
              <a:extLst>
                <a:ext uri="{FF2B5EF4-FFF2-40B4-BE49-F238E27FC236}">
                  <a16:creationId xmlns:a16="http://schemas.microsoft.com/office/drawing/2014/main" id="{FB9FC38B-D275-1849-89BA-F6C320AE8B81}"/>
                </a:ext>
              </a:extLst>
            </p:cNvPr>
            <p:cNvSpPr/>
            <p:nvPr/>
          </p:nvSpPr>
          <p:spPr>
            <a:xfrm>
              <a:off x="1182825" y="2621083"/>
              <a:ext cx="2602630" cy="707886"/>
            </a:xfrm>
            <a:prstGeom prst="rect">
              <a:avLst/>
            </a:prstGeom>
            <a:gradFill flip="none" rotWithShape="1">
              <a:gsLst>
                <a:gs pos="68000">
                  <a:schemeClr val="accent4">
                    <a:lumMod val="5000"/>
                    <a:lumOff val="95000"/>
                  </a:schemeClr>
                </a:gs>
                <a:gs pos="7000">
                  <a:schemeClr val="accent4">
                    <a:lumMod val="45000"/>
                    <a:lumOff val="55000"/>
                  </a:schemeClr>
                </a:gs>
                <a:gs pos="17000">
                  <a:schemeClr val="accent4">
                    <a:lumMod val="45000"/>
                    <a:lumOff val="55000"/>
                  </a:schemeClr>
                </a:gs>
                <a:gs pos="27000">
                  <a:schemeClr val="accent4">
                    <a:lumMod val="30000"/>
                    <a:lumOff val="70000"/>
                  </a:schemeClr>
                </a:gs>
              </a:gsLst>
              <a:lin ang="21594000" scaled="0"/>
              <a:tileRect/>
            </a:gradFill>
          </p:spPr>
          <p:txBody>
            <a:bodyPr wrap="square">
              <a:spAutoFit/>
            </a:bodyPr>
            <a:lstStyle/>
            <a:p>
              <a:r>
                <a:rPr lang="en-GB" sz="1600" b="1">
                  <a:solidFill>
                    <a:srgbClr val="336699"/>
                  </a:solidFill>
                  <a:latin typeface="Arial" panose="020B0604020202020204" pitchFamily="34" charset="0"/>
                </a:rPr>
                <a:t>ESS-27xxxxxx</a:t>
              </a:r>
              <a:endParaRPr lang="en-GB" sz="1600">
                <a:solidFill>
                  <a:srgbClr val="3D3D3D"/>
                </a:solidFill>
                <a:latin typeface="Arial" panose="020B0604020202020204" pitchFamily="34" charset="0"/>
              </a:endParaRPr>
            </a:p>
            <a:p>
              <a:r>
                <a:rPr lang="en-GB" sz="1200" b="1">
                  <a:solidFill>
                    <a:srgbClr val="336699"/>
                  </a:solidFill>
                  <a:latin typeface="Arial" panose="020B0604020202020204" pitchFamily="34" charset="0"/>
                </a:rPr>
                <a:t>Detailed networking wiring diagram for NMX</a:t>
              </a:r>
              <a:endParaRPr lang="en-GB" sz="1200" b="0" i="0">
                <a:solidFill>
                  <a:srgbClr val="3D3D3D"/>
                </a:solidFill>
                <a:effectLst/>
                <a:latin typeface="Arial" panose="020B0604020202020204" pitchFamily="34" charset="0"/>
              </a:endParaRPr>
            </a:p>
          </p:txBody>
        </p:sp>
        <p:cxnSp>
          <p:nvCxnSpPr>
            <p:cNvPr id="22" name="Straight Connector 21">
              <a:extLst>
                <a:ext uri="{FF2B5EF4-FFF2-40B4-BE49-F238E27FC236}">
                  <a16:creationId xmlns:a16="http://schemas.microsoft.com/office/drawing/2014/main" id="{0F7C2645-ECF0-7B48-87AC-5022F2A8F12C}"/>
                </a:ext>
              </a:extLst>
            </p:cNvPr>
            <p:cNvCxnSpPr>
              <a:cxnSpLocks/>
            </p:cNvCxnSpPr>
            <p:nvPr/>
          </p:nvCxnSpPr>
          <p:spPr>
            <a:xfrm>
              <a:off x="1182825" y="2078946"/>
              <a:ext cx="0" cy="1250023"/>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A01982D-ADD4-1445-924B-28C048BDDCAC}"/>
              </a:ext>
            </a:extLst>
          </p:cNvPr>
          <p:cNvGrpSpPr/>
          <p:nvPr/>
        </p:nvGrpSpPr>
        <p:grpSpPr>
          <a:xfrm>
            <a:off x="3982592" y="2597120"/>
            <a:ext cx="2602630" cy="945668"/>
            <a:chOff x="1182825" y="2586885"/>
            <a:chExt cx="2602630" cy="945668"/>
          </a:xfrm>
        </p:grpSpPr>
        <p:sp>
          <p:nvSpPr>
            <p:cNvPr id="36" name="Rectangle 35">
              <a:extLst>
                <a:ext uri="{FF2B5EF4-FFF2-40B4-BE49-F238E27FC236}">
                  <a16:creationId xmlns:a16="http://schemas.microsoft.com/office/drawing/2014/main" id="{CF79B729-3CC6-6343-939C-07AC0FB7C99A}"/>
                </a:ext>
              </a:extLst>
            </p:cNvPr>
            <p:cNvSpPr/>
            <p:nvPr/>
          </p:nvSpPr>
          <p:spPr>
            <a:xfrm>
              <a:off x="1182825" y="2586885"/>
              <a:ext cx="2602630" cy="52322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a:spAutoFit/>
            </a:bodyPr>
            <a:lstStyle/>
            <a:p>
              <a:r>
                <a:rPr lang="en-GB" sz="1600" b="1">
                  <a:solidFill>
                    <a:srgbClr val="336699"/>
                  </a:solidFill>
                  <a:latin typeface="Arial" panose="020B0604020202020204" pitchFamily="34" charset="0"/>
                </a:rPr>
                <a:t>Installation</a:t>
              </a:r>
              <a:endParaRPr lang="en-GB" sz="1600">
                <a:solidFill>
                  <a:srgbClr val="3D3D3D"/>
                </a:solidFill>
                <a:latin typeface="Arial" panose="020B0604020202020204" pitchFamily="34" charset="0"/>
              </a:endParaRPr>
            </a:p>
            <a:p>
              <a:r>
                <a:rPr lang="en-GB" sz="1200" b="1" i="0">
                  <a:solidFill>
                    <a:srgbClr val="336699"/>
                  </a:solidFill>
                  <a:effectLst/>
                  <a:latin typeface="Arial" panose="020B0604020202020204" pitchFamily="34" charset="0"/>
                </a:rPr>
                <a:t>NM</a:t>
              </a:r>
              <a:r>
                <a:rPr lang="en-GB" sz="1200" b="1">
                  <a:solidFill>
                    <a:srgbClr val="336699"/>
                  </a:solidFill>
                  <a:latin typeface="Arial" panose="020B0604020202020204" pitchFamily="34" charset="0"/>
                </a:rPr>
                <a:t>X July-2021</a:t>
              </a:r>
              <a:endParaRPr lang="en-GB" sz="1200" b="0" i="0">
                <a:solidFill>
                  <a:srgbClr val="3D3D3D"/>
                </a:solidFill>
                <a:effectLst/>
                <a:latin typeface="Arial" panose="020B0604020202020204" pitchFamily="34" charset="0"/>
              </a:endParaRPr>
            </a:p>
          </p:txBody>
        </p:sp>
        <p:cxnSp>
          <p:nvCxnSpPr>
            <p:cNvPr id="37" name="Straight Connector 36">
              <a:extLst>
                <a:ext uri="{FF2B5EF4-FFF2-40B4-BE49-F238E27FC236}">
                  <a16:creationId xmlns:a16="http://schemas.microsoft.com/office/drawing/2014/main" id="{64CC85C9-D9B9-BF49-8952-BDDB911F231B}"/>
                </a:ext>
              </a:extLst>
            </p:cNvPr>
            <p:cNvCxnSpPr>
              <a:cxnSpLocks/>
            </p:cNvCxnSpPr>
            <p:nvPr/>
          </p:nvCxnSpPr>
          <p:spPr>
            <a:xfrm>
              <a:off x="1182825" y="2586885"/>
              <a:ext cx="0" cy="945668"/>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E3ED7780-3464-5A46-8D79-4AE738614152}"/>
              </a:ext>
            </a:extLst>
          </p:cNvPr>
          <p:cNvGrpSpPr/>
          <p:nvPr/>
        </p:nvGrpSpPr>
        <p:grpSpPr>
          <a:xfrm>
            <a:off x="3815437" y="2218813"/>
            <a:ext cx="2602630" cy="1313740"/>
            <a:chOff x="1182825" y="2586885"/>
            <a:chExt cx="2602630" cy="1313740"/>
          </a:xfrm>
        </p:grpSpPr>
        <p:sp>
          <p:nvSpPr>
            <p:cNvPr id="39" name="Rectangle 38">
              <a:extLst>
                <a:ext uri="{FF2B5EF4-FFF2-40B4-BE49-F238E27FC236}">
                  <a16:creationId xmlns:a16="http://schemas.microsoft.com/office/drawing/2014/main" id="{C24BC4B2-DF90-EA46-8382-1AC68477C766}"/>
                </a:ext>
              </a:extLst>
            </p:cNvPr>
            <p:cNvSpPr/>
            <p:nvPr/>
          </p:nvSpPr>
          <p:spPr>
            <a:xfrm>
              <a:off x="1182825" y="2586885"/>
              <a:ext cx="2602630" cy="52322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a:spAutoFit/>
            </a:bodyPr>
            <a:lstStyle/>
            <a:p>
              <a:r>
                <a:rPr lang="en-GB" sz="1600" b="1">
                  <a:solidFill>
                    <a:srgbClr val="336699"/>
                  </a:solidFill>
                  <a:latin typeface="Arial" panose="020B0604020202020204" pitchFamily="34" charset="0"/>
                </a:rPr>
                <a:t>Installation</a:t>
              </a:r>
              <a:endParaRPr lang="en-GB" sz="1600">
                <a:solidFill>
                  <a:srgbClr val="3D3D3D"/>
                </a:solidFill>
                <a:latin typeface="Arial" panose="020B0604020202020204" pitchFamily="34" charset="0"/>
              </a:endParaRPr>
            </a:p>
            <a:p>
              <a:r>
                <a:rPr lang="en-GB" sz="1200" b="1" i="0">
                  <a:solidFill>
                    <a:srgbClr val="336699"/>
                  </a:solidFill>
                  <a:effectLst/>
                  <a:latin typeface="Arial" panose="020B0604020202020204" pitchFamily="34" charset="0"/>
                </a:rPr>
                <a:t>LOKI</a:t>
              </a:r>
              <a:r>
                <a:rPr lang="en-GB" sz="1200" b="1">
                  <a:solidFill>
                    <a:srgbClr val="336699"/>
                  </a:solidFill>
                  <a:latin typeface="Arial" panose="020B0604020202020204" pitchFamily="34" charset="0"/>
                </a:rPr>
                <a:t> June-2021</a:t>
              </a:r>
              <a:endParaRPr lang="en-GB" sz="1200" b="0" i="0">
                <a:solidFill>
                  <a:srgbClr val="3D3D3D"/>
                </a:solidFill>
                <a:effectLst/>
                <a:latin typeface="Arial" panose="020B0604020202020204" pitchFamily="34" charset="0"/>
              </a:endParaRPr>
            </a:p>
          </p:txBody>
        </p:sp>
        <p:cxnSp>
          <p:nvCxnSpPr>
            <p:cNvPr id="40" name="Straight Connector 39">
              <a:extLst>
                <a:ext uri="{FF2B5EF4-FFF2-40B4-BE49-F238E27FC236}">
                  <a16:creationId xmlns:a16="http://schemas.microsoft.com/office/drawing/2014/main" id="{4CD3DAB5-8C0C-F744-ABE1-EAC37536C2F8}"/>
                </a:ext>
              </a:extLst>
            </p:cNvPr>
            <p:cNvCxnSpPr>
              <a:cxnSpLocks/>
            </p:cNvCxnSpPr>
            <p:nvPr/>
          </p:nvCxnSpPr>
          <p:spPr>
            <a:xfrm>
              <a:off x="1182825" y="2586885"/>
              <a:ext cx="0" cy="1313740"/>
            </a:xfrm>
            <a:prstGeom prst="line">
              <a:avLst/>
            </a:prstGeom>
            <a:ln w="15875"/>
          </p:spPr>
          <p:style>
            <a:lnRef idx="1">
              <a:schemeClr val="accent1"/>
            </a:lnRef>
            <a:fillRef idx="0">
              <a:schemeClr val="accent1"/>
            </a:fillRef>
            <a:effectRef idx="0">
              <a:schemeClr val="accent1"/>
            </a:effectRef>
            <a:fontRef idx="minor">
              <a:schemeClr val="tx1"/>
            </a:fontRef>
          </p:style>
        </p:cxnSp>
      </p:grpSp>
      <p:graphicFrame>
        <p:nvGraphicFramePr>
          <p:cNvPr id="42" name="Table 41">
            <a:extLst>
              <a:ext uri="{FF2B5EF4-FFF2-40B4-BE49-F238E27FC236}">
                <a16:creationId xmlns:a16="http://schemas.microsoft.com/office/drawing/2014/main" id="{95E60BD1-F527-374B-8B0A-36D992B834D0}"/>
              </a:ext>
            </a:extLst>
          </p:cNvPr>
          <p:cNvGraphicFramePr>
            <a:graphicFrameLocks noGrp="1"/>
          </p:cNvGraphicFramePr>
          <p:nvPr>
            <p:extLst/>
          </p:nvPr>
        </p:nvGraphicFramePr>
        <p:xfrm>
          <a:off x="5735775" y="1517061"/>
          <a:ext cx="5670496" cy="5203291"/>
        </p:xfrm>
        <a:graphic>
          <a:graphicData uri="http://schemas.openxmlformats.org/drawingml/2006/table">
            <a:tbl>
              <a:tblPr>
                <a:tableStyleId>{5C22544A-7EE6-4342-B048-85BDC9FD1C3A}</a:tableStyleId>
              </a:tblPr>
              <a:tblGrid>
                <a:gridCol w="586603">
                  <a:extLst>
                    <a:ext uri="{9D8B030D-6E8A-4147-A177-3AD203B41FA5}">
                      <a16:colId xmlns:a16="http://schemas.microsoft.com/office/drawing/2014/main" val="153369923"/>
                    </a:ext>
                  </a:extLst>
                </a:gridCol>
                <a:gridCol w="3910687">
                  <a:extLst>
                    <a:ext uri="{9D8B030D-6E8A-4147-A177-3AD203B41FA5}">
                      <a16:colId xmlns:a16="http://schemas.microsoft.com/office/drawing/2014/main" val="2255264818"/>
                    </a:ext>
                  </a:extLst>
                </a:gridCol>
                <a:gridCol w="586603">
                  <a:extLst>
                    <a:ext uri="{9D8B030D-6E8A-4147-A177-3AD203B41FA5}">
                      <a16:colId xmlns:a16="http://schemas.microsoft.com/office/drawing/2014/main" val="885594548"/>
                    </a:ext>
                  </a:extLst>
                </a:gridCol>
                <a:gridCol w="586603">
                  <a:extLst>
                    <a:ext uri="{9D8B030D-6E8A-4147-A177-3AD203B41FA5}">
                      <a16:colId xmlns:a16="http://schemas.microsoft.com/office/drawing/2014/main" val="307480484"/>
                    </a:ext>
                  </a:extLst>
                </a:gridCol>
              </a:tblGrid>
              <a:tr h="144013">
                <a:tc>
                  <a:txBody>
                    <a:bodyPr/>
                    <a:lstStyle/>
                    <a:p>
                      <a:pPr algn="l" fontAlgn="b"/>
                      <a:r>
                        <a:rPr lang="en-GB" sz="800" b="1" u="none" strike="noStrike" noProof="0">
                          <a:effectLst/>
                        </a:rPr>
                        <a:t>Activity ID</a:t>
                      </a:r>
                      <a:endParaRPr lang="en-GB" sz="800" b="1"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800" b="1" u="none" strike="noStrike" noProof="0">
                          <a:effectLst/>
                        </a:rPr>
                        <a:t>Activity Name</a:t>
                      </a:r>
                      <a:endParaRPr lang="en-GB" sz="800" b="1"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800" b="1" u="none" strike="noStrike" noProof="0">
                          <a:effectLst/>
                        </a:rPr>
                        <a:t>Start</a:t>
                      </a:r>
                      <a:endParaRPr lang="en-GB" sz="800" b="1"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800" b="1" u="none" strike="noStrike" noProof="0">
                          <a:effectLst/>
                        </a:rPr>
                        <a:t>Finish</a:t>
                      </a:r>
                      <a:endParaRPr lang="en-GB" sz="800" b="1"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1918789979"/>
                  </a:ext>
                </a:extLst>
              </a:tr>
              <a:tr h="265973">
                <a:tc>
                  <a:txBody>
                    <a:bodyPr/>
                    <a:lstStyle/>
                    <a:p>
                      <a:pPr algn="l" fontAlgn="b"/>
                      <a:r>
                        <a:rPr lang="en-GB" sz="900" u="none" strike="noStrike" noProof="0">
                          <a:effectLst/>
                        </a:rPr>
                        <a:t>        A20152790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Collect requirements for neutron instruments</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2020-03-31</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2020-04-28</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351130539"/>
                  </a:ext>
                </a:extLst>
              </a:tr>
              <a:tr h="265973">
                <a:tc>
                  <a:txBody>
                    <a:bodyPr/>
                    <a:lstStyle/>
                    <a:p>
                      <a:pPr algn="l" fontAlgn="b"/>
                      <a:r>
                        <a:rPr lang="en-GB" sz="900" u="none" strike="noStrike" noProof="0">
                          <a:effectLst/>
                        </a:rPr>
                        <a:t>        A20152800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Compile Physical Network requirements for Neutron Instruments</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2020-05-05</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2020-06-28</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2258535992"/>
                  </a:ext>
                </a:extLst>
              </a:tr>
              <a:tr h="265973">
                <a:tc>
                  <a:txBody>
                    <a:bodyPr/>
                    <a:lstStyle/>
                    <a:p>
                      <a:pPr algn="l" fontAlgn="b"/>
                      <a:r>
                        <a:rPr lang="en-GB" sz="900" u="none" strike="noStrike" noProof="0">
                          <a:effectLst/>
                        </a:rPr>
                        <a:t>        A20160400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dirty="0">
                          <a:effectLst/>
                        </a:rPr>
                        <a:t>MS Network requirements for Neutron instruments completed</a:t>
                      </a:r>
                      <a:endParaRPr lang="en-GB" sz="900" b="0" i="0" u="none" strike="noStrike" noProof="0" dirty="0">
                        <a:solidFill>
                          <a:srgbClr val="000000"/>
                        </a:solidFill>
                        <a:effectLst/>
                        <a:latin typeface="Calibri" panose="020F0502020204030204" pitchFamily="34" charset="0"/>
                      </a:endParaRPr>
                    </a:p>
                  </a:txBody>
                  <a:tcPr marL="6751" marR="6751" marT="6751" marB="0" anchor="b"/>
                </a:tc>
                <a:tc>
                  <a:txBody>
                    <a:bodyPr/>
                    <a:lstStyle/>
                    <a:p>
                      <a:pPr algn="l" fontAlgn="b"/>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2020-07-28</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943106713"/>
                  </a:ext>
                </a:extLst>
              </a:tr>
              <a:tr h="265973">
                <a:tc>
                  <a:txBody>
                    <a:bodyPr/>
                    <a:lstStyle/>
                    <a:p>
                      <a:pPr algn="l" fontAlgn="b"/>
                      <a:r>
                        <a:rPr lang="en-GB" sz="900" u="none" strike="noStrike" noProof="0">
                          <a:effectLst/>
                        </a:rPr>
                        <a:t>        A20152790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LoKI</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2020-09-01</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2020-09-07</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367202672"/>
                  </a:ext>
                </a:extLst>
              </a:tr>
              <a:tr h="144013">
                <a:tc>
                  <a:txBody>
                    <a:bodyPr/>
                    <a:lstStyle/>
                    <a:p>
                      <a:pPr algn="l" fontAlgn="b"/>
                      <a:r>
                        <a:rPr lang="en-GB" sz="900" u="none" strike="noStrike" noProof="0">
                          <a:effectLst/>
                        </a:rPr>
                        <a:t> </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NMX</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2020-09-08</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2020-09-16</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227699224"/>
                  </a:ext>
                </a:extLst>
              </a:tr>
              <a:tr h="265973">
                <a:tc>
                  <a:txBody>
                    <a:bodyPr/>
                    <a:lstStyle/>
                    <a:p>
                      <a:pPr algn="l" fontAlgn="b"/>
                      <a:r>
                        <a:rPr lang="en-GB" sz="900" u="none" strike="noStrike" noProof="0">
                          <a:effectLst/>
                        </a:rPr>
                        <a:t>        A20152800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ODIN</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2020-09-17</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2020-09-24</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991059656"/>
                  </a:ext>
                </a:extLst>
              </a:tr>
              <a:tr h="265973">
                <a:tc>
                  <a:txBody>
                    <a:bodyPr/>
                    <a:lstStyle/>
                    <a:p>
                      <a:pPr algn="l" fontAlgn="b"/>
                      <a:r>
                        <a:rPr lang="en-GB" sz="900" u="none" strike="noStrike" noProof="0">
                          <a:effectLst/>
                        </a:rPr>
                        <a:t>        A20160400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BEER</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2020-09-25</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2020-10-01</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951614972"/>
                  </a:ext>
                </a:extLst>
              </a:tr>
              <a:tr h="144013">
                <a:tc>
                  <a:txBody>
                    <a:bodyPr/>
                    <a:lstStyle/>
                    <a:p>
                      <a:pPr algn="l" fontAlgn="b"/>
                      <a:r>
                        <a:rPr lang="en-GB" sz="900" u="none" strike="noStrike" noProof="0">
                          <a:effectLst/>
                        </a:rPr>
                        <a:t> </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SKADI</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2020-10-02</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2020-10-09</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2437996663"/>
                  </a:ext>
                </a:extLst>
              </a:tr>
              <a:tr h="265973">
                <a:tc>
                  <a:txBody>
                    <a:bodyPr/>
                    <a:lstStyle/>
                    <a:p>
                      <a:pPr algn="l" fontAlgn="b"/>
                      <a:r>
                        <a:rPr lang="en-GB" sz="900" u="none" strike="noStrike" noProof="0">
                          <a:effectLst/>
                        </a:rPr>
                        <a:t>        A20152790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DREAM</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2020-10-10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2020-10-17</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2703354839"/>
                  </a:ext>
                </a:extLst>
              </a:tr>
              <a:tr h="265973">
                <a:tc>
                  <a:txBody>
                    <a:bodyPr/>
                    <a:lstStyle/>
                    <a:p>
                      <a:pPr algn="l" fontAlgn="b"/>
                      <a:r>
                        <a:rPr lang="en-GB" sz="900" u="none" strike="noStrike" noProof="0">
                          <a:effectLst/>
                        </a:rPr>
                        <a:t>        A20152800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ESTIA</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2020-10-18</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2020-10-25</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244390984"/>
                  </a:ext>
                </a:extLst>
              </a:tr>
              <a:tr h="265973">
                <a:tc>
                  <a:txBody>
                    <a:bodyPr/>
                    <a:lstStyle/>
                    <a:p>
                      <a:pPr algn="l" fontAlgn="b"/>
                      <a:r>
                        <a:rPr lang="en-GB" sz="900" u="none" strike="noStrike" noProof="0">
                          <a:effectLst/>
                        </a:rPr>
                        <a:t>        A20160400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C-SPEC</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2020-11-02</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2020-11-09</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2042513240"/>
                  </a:ext>
                </a:extLst>
              </a:tr>
              <a:tr h="265973">
                <a:tc>
                  <a:txBody>
                    <a:bodyPr/>
                    <a:lstStyle/>
                    <a:p>
                      <a:pPr algn="l" fontAlgn="b"/>
                      <a:r>
                        <a:rPr lang="en-GB" sz="900" u="none" strike="noStrike" noProof="0">
                          <a:effectLst/>
                        </a:rPr>
                        <a:t>        A20152790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FREIA</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2020-11-16</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2020-11-23</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795627720"/>
                  </a:ext>
                </a:extLst>
              </a:tr>
              <a:tr h="265973">
                <a:tc>
                  <a:txBody>
                    <a:bodyPr/>
                    <a:lstStyle/>
                    <a:p>
                      <a:pPr algn="l" fontAlgn="b"/>
                      <a:r>
                        <a:rPr lang="en-GB" sz="900" u="none" strike="noStrike" noProof="0">
                          <a:effectLst/>
                        </a:rPr>
                        <a:t>        A20152800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HEIMDAL</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2020-11-30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2020-12-07</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891846763"/>
                  </a:ext>
                </a:extLst>
              </a:tr>
              <a:tr h="265973">
                <a:tc>
                  <a:txBody>
                    <a:bodyPr/>
                    <a:lstStyle/>
                    <a:p>
                      <a:pPr algn="l" fontAlgn="b"/>
                      <a:r>
                        <a:rPr lang="en-GB" sz="900" u="none" strike="noStrike" noProof="0">
                          <a:effectLst/>
                        </a:rPr>
                        <a:t>        A20160400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BIFROST</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2021-01-15</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2020-01-23</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309614944"/>
                  </a:ext>
                </a:extLst>
              </a:tr>
              <a:tr h="265973">
                <a:tc>
                  <a:txBody>
                    <a:bodyPr/>
                    <a:lstStyle/>
                    <a:p>
                      <a:pPr algn="l" fontAlgn="b"/>
                      <a:r>
                        <a:rPr lang="en-GB" sz="900" u="none" strike="noStrike" noProof="0">
                          <a:effectLst/>
                        </a:rPr>
                        <a:t>        A20152790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T-REX</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2021-01-24</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2021-02-02</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2552319661"/>
                  </a:ext>
                </a:extLst>
              </a:tr>
              <a:tr h="144013">
                <a:tc>
                  <a:txBody>
                    <a:bodyPr/>
                    <a:lstStyle/>
                    <a:p>
                      <a:pPr algn="l" fontAlgn="b"/>
                      <a:r>
                        <a:rPr lang="en-GB" sz="900" u="none" strike="noStrike" noProof="0">
                          <a:effectLst/>
                        </a:rPr>
                        <a:t> </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MIRACLES</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2021-02-03</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2021-02-10</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3260857215"/>
                  </a:ext>
                </a:extLst>
              </a:tr>
              <a:tr h="265973">
                <a:tc>
                  <a:txBody>
                    <a:bodyPr/>
                    <a:lstStyle/>
                    <a:p>
                      <a:pPr algn="l" fontAlgn="b"/>
                      <a:r>
                        <a:rPr lang="en-GB" sz="900" u="none" strike="noStrike" noProof="0">
                          <a:effectLst/>
                        </a:rPr>
                        <a:t>        A20152800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VESPA</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2021-02-11</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20201-02-18</a:t>
                      </a:r>
                      <a:endParaRPr lang="en-GB" sz="900" b="0" i="0" u="none" strike="noStrike" noProof="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936678014"/>
                  </a:ext>
                </a:extLst>
              </a:tr>
              <a:tr h="265973">
                <a:tc>
                  <a:txBody>
                    <a:bodyPr/>
                    <a:lstStyle/>
                    <a:p>
                      <a:pPr algn="l" fontAlgn="b"/>
                      <a:r>
                        <a:rPr lang="en-GB" sz="900" u="none" strike="noStrike" noProof="0">
                          <a:effectLst/>
                        </a:rPr>
                        <a:t>        A20160400</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l" fontAlgn="b"/>
                      <a:r>
                        <a:rPr lang="en-GB" sz="900" u="none" strike="noStrike" noProof="0">
                          <a:effectLst/>
                        </a:rPr>
                        <a:t>Detailed networking wiring diagram for MAGIC</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a:effectLst/>
                        </a:rPr>
                        <a:t>2021-02-19</a:t>
                      </a:r>
                      <a:endParaRPr lang="en-GB" sz="900" b="0" i="0" u="none" strike="noStrike" noProof="0">
                        <a:solidFill>
                          <a:srgbClr val="000000"/>
                        </a:solidFill>
                        <a:effectLst/>
                        <a:latin typeface="Calibri" panose="020F0502020204030204" pitchFamily="34" charset="0"/>
                      </a:endParaRPr>
                    </a:p>
                  </a:txBody>
                  <a:tcPr marL="6751" marR="6751" marT="6751" marB="0" anchor="b"/>
                </a:tc>
                <a:tc>
                  <a:txBody>
                    <a:bodyPr/>
                    <a:lstStyle/>
                    <a:p>
                      <a:pPr algn="r" fontAlgn="b"/>
                      <a:r>
                        <a:rPr lang="en-GB" sz="900" u="none" strike="noStrike" noProof="0" dirty="0">
                          <a:effectLst/>
                        </a:rPr>
                        <a:t>2021-02-26</a:t>
                      </a:r>
                      <a:endParaRPr lang="en-GB" sz="900" b="0" i="0" u="none" strike="noStrike" noProof="0" dirty="0">
                        <a:solidFill>
                          <a:srgbClr val="000000"/>
                        </a:solidFill>
                        <a:effectLst/>
                        <a:latin typeface="Calibri" panose="020F0502020204030204" pitchFamily="34" charset="0"/>
                      </a:endParaRPr>
                    </a:p>
                  </a:txBody>
                  <a:tcPr marL="6751" marR="6751" marT="6751" marB="0" anchor="b"/>
                </a:tc>
                <a:extLst>
                  <a:ext uri="{0D108BD9-81ED-4DB2-BD59-A6C34878D82A}">
                    <a16:rowId xmlns:a16="http://schemas.microsoft.com/office/drawing/2014/main" val="1460402868"/>
                  </a:ext>
                </a:extLst>
              </a:tr>
            </a:tbl>
          </a:graphicData>
        </a:graphic>
      </p:graphicFrame>
      <p:sp>
        <p:nvSpPr>
          <p:cNvPr id="43" name="TextBox 42">
            <a:extLst>
              <a:ext uri="{FF2B5EF4-FFF2-40B4-BE49-F238E27FC236}">
                <a16:creationId xmlns:a16="http://schemas.microsoft.com/office/drawing/2014/main" id="{527527D9-25E3-9343-ACC1-EFCDFE187E64}"/>
              </a:ext>
            </a:extLst>
          </p:cNvPr>
          <p:cNvSpPr txBox="1"/>
          <p:nvPr/>
        </p:nvSpPr>
        <p:spPr>
          <a:xfrm rot="19947917">
            <a:off x="228351" y="2093028"/>
            <a:ext cx="2591287" cy="400110"/>
          </a:xfrm>
          <a:prstGeom prst="rect">
            <a:avLst/>
          </a:prstGeom>
          <a:noFill/>
        </p:spPr>
        <p:txBody>
          <a:bodyPr wrap="none" rtlCol="0">
            <a:spAutoFit/>
          </a:bodyPr>
          <a:lstStyle/>
          <a:p>
            <a:pPr algn="l"/>
            <a:r>
              <a:rPr lang="en-GB" sz="2000" dirty="0">
                <a:solidFill>
                  <a:srgbClr val="FF0000"/>
                </a:solidFill>
              </a:rPr>
              <a:t>Will need to </a:t>
            </a:r>
            <a:r>
              <a:rPr lang="en-GB" sz="2000" dirty="0" err="1">
                <a:solidFill>
                  <a:srgbClr val="FF0000"/>
                </a:solidFill>
              </a:rPr>
              <a:t>rebaseline</a:t>
            </a:r>
            <a:endParaRPr lang="en-GB" sz="2000" dirty="0">
              <a:solidFill>
                <a:srgbClr val="FF0000"/>
              </a:solidFill>
            </a:endParaRPr>
          </a:p>
        </p:txBody>
      </p:sp>
    </p:spTree>
    <p:extLst>
      <p:ext uri="{BB962C8B-B14F-4D97-AF65-F5344CB8AC3E}">
        <p14:creationId xmlns:p14="http://schemas.microsoft.com/office/powerpoint/2010/main" val="73551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Introduction</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323474"/>
            <a:ext cx="9084316" cy="5245768"/>
          </a:xfrm>
        </p:spPr>
        <p:txBody>
          <a:bodyPr/>
          <a:lstStyle/>
          <a:p>
            <a:pPr marL="342900" indent="-342900">
              <a:spcBef>
                <a:spcPts val="600"/>
              </a:spcBef>
              <a:spcAft>
                <a:spcPts val="600"/>
              </a:spcAft>
              <a:buFont typeface="+mj-lt"/>
              <a:buAutoNum type="arabicPeriod"/>
            </a:pPr>
            <a:r>
              <a:rPr lang="en-GB" sz="1800" b="1" dirty="0">
                <a:solidFill>
                  <a:schemeClr val="tx1">
                    <a:lumMod val="75000"/>
                    <a:lumOff val="25000"/>
                  </a:schemeClr>
                </a:solidFill>
              </a:rPr>
              <a:t>Communicate </a:t>
            </a:r>
          </a:p>
          <a:p>
            <a:pPr marL="347663" lvl="2" indent="0">
              <a:spcBef>
                <a:spcPts val="600"/>
              </a:spcBef>
              <a:spcAft>
                <a:spcPts val="600"/>
              </a:spcAft>
              <a:buNone/>
            </a:pPr>
            <a:r>
              <a:rPr lang="en-GB" sz="1600" dirty="0">
                <a:solidFill>
                  <a:schemeClr val="tx1">
                    <a:lumMod val="75000"/>
                    <a:lumOff val="25000"/>
                  </a:schemeClr>
                </a:solidFill>
              </a:rPr>
              <a:t>A data network working group exists. </a:t>
            </a:r>
          </a:p>
          <a:p>
            <a:pPr marL="347663" lvl="2" indent="0">
              <a:spcBef>
                <a:spcPts val="600"/>
              </a:spcBef>
              <a:spcAft>
                <a:spcPts val="600"/>
              </a:spcAft>
              <a:buNone/>
            </a:pPr>
            <a:r>
              <a:rPr lang="en-GB" sz="1600" dirty="0">
                <a:solidFill>
                  <a:schemeClr val="tx1">
                    <a:lumMod val="75000"/>
                    <a:lumOff val="25000"/>
                  </a:schemeClr>
                </a:solidFill>
              </a:rPr>
              <a:t>To present some high-level information on the work done so far.</a:t>
            </a:r>
          </a:p>
          <a:p>
            <a:pPr marL="342900" indent="-342900">
              <a:spcBef>
                <a:spcPts val="600"/>
              </a:spcBef>
              <a:spcAft>
                <a:spcPts val="600"/>
              </a:spcAft>
              <a:buFont typeface="+mj-lt"/>
              <a:buAutoNum type="arabicPeriod"/>
            </a:pPr>
            <a:r>
              <a:rPr lang="en-GB" sz="1800" b="1" dirty="0">
                <a:solidFill>
                  <a:schemeClr val="tx1">
                    <a:lumMod val="75000"/>
                    <a:lumOff val="25000"/>
                  </a:schemeClr>
                </a:solidFill>
              </a:rPr>
              <a:t>Notify</a:t>
            </a:r>
          </a:p>
          <a:p>
            <a:pPr marL="347663" lvl="2" indent="0">
              <a:spcBef>
                <a:spcPts val="600"/>
              </a:spcBef>
              <a:spcAft>
                <a:spcPts val="600"/>
              </a:spcAft>
              <a:buNone/>
            </a:pPr>
            <a:r>
              <a:rPr lang="en-GB" sz="1600" dirty="0">
                <a:solidFill>
                  <a:schemeClr val="tx1">
                    <a:lumMod val="75000"/>
                    <a:lumOff val="25000"/>
                  </a:schemeClr>
                </a:solidFill>
              </a:rPr>
              <a:t>Heads-up on the commencement of the detailed design of networks for neutron instruments (instrument halls, labs, etc).</a:t>
            </a:r>
          </a:p>
          <a:p>
            <a:pPr marL="342900" indent="-342900">
              <a:spcBef>
                <a:spcPts val="600"/>
              </a:spcBef>
              <a:spcAft>
                <a:spcPts val="600"/>
              </a:spcAft>
              <a:buFont typeface="+mj-lt"/>
              <a:buAutoNum type="arabicPeriod"/>
            </a:pPr>
            <a:r>
              <a:rPr lang="en-GB" sz="1800" b="1" dirty="0">
                <a:solidFill>
                  <a:schemeClr val="tx1">
                    <a:lumMod val="75000"/>
                    <a:lumOff val="25000"/>
                  </a:schemeClr>
                </a:solidFill>
              </a:rPr>
              <a:t>Agree</a:t>
            </a:r>
            <a:endParaRPr lang="en-US" sz="1800" b="1" dirty="0">
              <a:solidFill>
                <a:schemeClr val="tx1">
                  <a:lumMod val="75000"/>
                  <a:lumOff val="25000"/>
                </a:schemeClr>
              </a:solidFill>
            </a:endParaRPr>
          </a:p>
          <a:p>
            <a:pPr marL="0" indent="0">
              <a:spcBef>
                <a:spcPts val="600"/>
              </a:spcBef>
              <a:spcAft>
                <a:spcPts val="600"/>
              </a:spcAft>
              <a:buNone/>
            </a:pPr>
            <a:r>
              <a:rPr lang="en-US" sz="1600" b="1" dirty="0">
                <a:solidFill>
                  <a:schemeClr val="tx1">
                    <a:lumMod val="75000"/>
                    <a:lumOff val="25000"/>
                  </a:schemeClr>
                </a:solidFill>
              </a:rPr>
              <a:t>       </a:t>
            </a:r>
            <a:r>
              <a:rPr lang="en-GB" sz="1600" dirty="0">
                <a:solidFill>
                  <a:schemeClr val="tx1">
                    <a:lumMod val="75000"/>
                    <a:lumOff val="25000"/>
                  </a:schemeClr>
                </a:solidFill>
              </a:rPr>
              <a:t> Space reservation</a:t>
            </a:r>
          </a:p>
          <a:p>
            <a:pPr marL="347663" lvl="2" indent="0">
              <a:spcBef>
                <a:spcPts val="600"/>
              </a:spcBef>
              <a:spcAft>
                <a:spcPts val="600"/>
              </a:spcAft>
              <a:buNone/>
            </a:pPr>
            <a:r>
              <a:rPr lang="en-GB" sz="1600" dirty="0">
                <a:solidFill>
                  <a:schemeClr val="tx1">
                    <a:lumMod val="75000"/>
                    <a:lumOff val="25000"/>
                  </a:schemeClr>
                </a:solidFill>
              </a:rPr>
              <a:t>Use existing resources (Frame-work agreements) and standards for uniformity.</a:t>
            </a:r>
          </a:p>
          <a:p>
            <a:pPr marL="0" indent="0">
              <a:spcBef>
                <a:spcPts val="600"/>
              </a:spcBef>
              <a:spcAft>
                <a:spcPts val="600"/>
              </a:spcAft>
              <a:buNone/>
            </a:pPr>
            <a:endParaRPr lang="en-GB" sz="1800" b="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Intention</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368681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Introduction</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323474"/>
            <a:ext cx="9084316" cy="5245768"/>
          </a:xfrm>
        </p:spPr>
        <p:txBody>
          <a:bodyPr/>
          <a:lstStyle/>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GPN (General Purpose Network)</a:t>
            </a:r>
          </a:p>
          <a:p>
            <a:pPr marL="347663" lvl="2" indent="0">
              <a:spcBef>
                <a:spcPts val="600"/>
              </a:spcBef>
              <a:spcAft>
                <a:spcPts val="600"/>
              </a:spcAft>
              <a:buNone/>
            </a:pPr>
            <a:r>
              <a:rPr lang="en-GB" sz="1600" dirty="0">
                <a:solidFill>
                  <a:schemeClr val="tx1">
                    <a:lumMod val="75000"/>
                    <a:lumOff val="25000"/>
                  </a:schemeClr>
                </a:solidFill>
              </a:rPr>
              <a:t>Groups of office sub-networks. Used for general use by all ESS users. Access to services like E-mail, </a:t>
            </a:r>
            <a:r>
              <a:rPr lang="en-GB" sz="1600" dirty="0" err="1">
                <a:solidFill>
                  <a:schemeClr val="tx1">
                    <a:lumMod val="75000"/>
                    <a:lumOff val="25000"/>
                  </a:schemeClr>
                </a:solidFill>
              </a:rPr>
              <a:t>ESSOn</a:t>
            </a:r>
            <a:r>
              <a:rPr lang="en-GB" sz="1600" dirty="0">
                <a:solidFill>
                  <a:schemeClr val="tx1">
                    <a:lumMod val="75000"/>
                    <a:lumOff val="25000"/>
                  </a:schemeClr>
                </a:solidFill>
              </a:rPr>
              <a:t>, Confluence, Internet access, etc.</a:t>
            </a:r>
          </a:p>
          <a:p>
            <a:pPr marL="347663" lvl="2" indent="0">
              <a:spcBef>
                <a:spcPts val="600"/>
              </a:spcBef>
              <a:spcAft>
                <a:spcPts val="600"/>
              </a:spcAft>
              <a:buNone/>
            </a:pPr>
            <a:r>
              <a:rPr lang="en-GB" sz="1600" dirty="0">
                <a:solidFill>
                  <a:schemeClr val="tx1">
                    <a:lumMod val="75000"/>
                    <a:lumOff val="25000"/>
                  </a:schemeClr>
                </a:solidFill>
              </a:rPr>
              <a:t>Available on both wired and wireless networks</a:t>
            </a:r>
          </a:p>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TN (Technical Networks)</a:t>
            </a:r>
          </a:p>
          <a:p>
            <a:pPr marL="347663" lvl="2" indent="0">
              <a:spcBef>
                <a:spcPts val="600"/>
              </a:spcBef>
              <a:spcAft>
                <a:spcPts val="600"/>
              </a:spcAft>
              <a:buNone/>
            </a:pPr>
            <a:r>
              <a:rPr lang="en-GB" sz="1600" dirty="0">
                <a:solidFill>
                  <a:schemeClr val="tx1">
                    <a:lumMod val="75000"/>
                    <a:lumOff val="25000"/>
                  </a:schemeClr>
                </a:solidFill>
              </a:rPr>
              <a:t>Grouping of sub-networks for the operational technologies. Includes the controls network (EPICS/SCADA systems), including PLC networks, either for facilities control and monitoring (HVAC) or for the machine (LINAC, Cryogenics, Target or Neutron Instrument), as well as radiation and environment monitoring and interfaces to safety or safety related systems.</a:t>
            </a:r>
          </a:p>
          <a:p>
            <a:pPr marL="347663" lvl="2" indent="0">
              <a:spcBef>
                <a:spcPts val="600"/>
              </a:spcBef>
              <a:spcAft>
                <a:spcPts val="600"/>
              </a:spcAft>
              <a:buNone/>
            </a:pPr>
            <a:r>
              <a:rPr lang="en-GB" sz="1600" dirty="0">
                <a:solidFill>
                  <a:schemeClr val="tx1">
                    <a:lumMod val="75000"/>
                    <a:lumOff val="25000"/>
                  </a:schemeClr>
                </a:solidFill>
              </a:rPr>
              <a:t>Only available on wired networks</a:t>
            </a:r>
          </a:p>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NIN (Neutron Instrument Network)</a:t>
            </a:r>
          </a:p>
          <a:p>
            <a:pPr marL="347663" lvl="2" indent="0">
              <a:spcBef>
                <a:spcPts val="600"/>
              </a:spcBef>
              <a:spcAft>
                <a:spcPts val="600"/>
              </a:spcAft>
              <a:buNone/>
            </a:pPr>
            <a:r>
              <a:rPr lang="en-GB" sz="1600" dirty="0">
                <a:solidFill>
                  <a:schemeClr val="tx1">
                    <a:lumMod val="75000"/>
                    <a:lumOff val="25000"/>
                  </a:schemeClr>
                </a:solidFill>
              </a:rPr>
              <a:t>Experimental Data acquisition/curation networks. Data analyses, high-performance computing clusters. </a:t>
            </a:r>
          </a:p>
          <a:p>
            <a:pPr marL="347663" lvl="2" indent="0">
              <a:spcBef>
                <a:spcPts val="600"/>
              </a:spcBef>
              <a:spcAft>
                <a:spcPts val="600"/>
              </a:spcAft>
              <a:buNone/>
            </a:pPr>
            <a:r>
              <a:rPr lang="en-GB" sz="1600" dirty="0">
                <a:solidFill>
                  <a:schemeClr val="tx1">
                    <a:lumMod val="75000"/>
                    <a:lumOff val="25000"/>
                  </a:schemeClr>
                </a:solidFill>
              </a:rPr>
              <a:t>Available on wired networks</a:t>
            </a:r>
          </a:p>
          <a:p>
            <a:pPr lvl="1"/>
            <a:endParaRPr lang="en-US" sz="1800"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ESS networks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31785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Introduction</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marL="72000" indent="-72000">
              <a:spcBef>
                <a:spcPts val="600"/>
              </a:spcBef>
              <a:spcAft>
                <a:spcPts val="600"/>
              </a:spcAft>
            </a:pPr>
            <a:r>
              <a:rPr lang="en-GB" b="1" dirty="0">
                <a:solidFill>
                  <a:schemeClr val="tx1">
                    <a:lumMod val="75000"/>
                    <a:lumOff val="25000"/>
                  </a:schemeClr>
                </a:solidFill>
              </a:rPr>
              <a:t>DMSC – Data Systems Technology (DST) Group - NIN</a:t>
            </a:r>
          </a:p>
          <a:p>
            <a:pPr marL="72000" indent="-72000">
              <a:spcBef>
                <a:spcPts val="600"/>
              </a:spcBef>
              <a:spcAft>
                <a:spcPts val="600"/>
              </a:spcAft>
            </a:pPr>
            <a:r>
              <a:rPr lang="en-GB" b="1" dirty="0">
                <a:solidFill>
                  <a:schemeClr val="tx1">
                    <a:lumMod val="75000"/>
                    <a:lumOff val="25000"/>
                  </a:schemeClr>
                </a:solidFill>
              </a:rPr>
              <a:t>ICS – Controls System Infrastructure (CSI) Group - TN</a:t>
            </a:r>
          </a:p>
          <a:p>
            <a:pPr marL="72000" indent="-72000">
              <a:spcBef>
                <a:spcPts val="600"/>
              </a:spcBef>
              <a:spcAft>
                <a:spcPts val="600"/>
              </a:spcAft>
            </a:pPr>
            <a:r>
              <a:rPr lang="en-GB" b="1" dirty="0">
                <a:solidFill>
                  <a:schemeClr val="tx1">
                    <a:lumMod val="75000"/>
                    <a:lumOff val="25000"/>
                  </a:schemeClr>
                </a:solidFill>
              </a:rPr>
              <a:t>IT – IT Operations &amp; Support Group - GPN</a:t>
            </a:r>
            <a:endParaRPr lang="en-US"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Areas of responsibilities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Introduction</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Physical network distribution</a:t>
            </a:r>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pic>
        <p:nvPicPr>
          <p:cNvPr id="12" name="Picture 11"/>
          <p:cNvPicPr>
            <a:picLocks noChangeAspect="1"/>
          </p:cNvPicPr>
          <p:nvPr/>
        </p:nvPicPr>
        <p:blipFill>
          <a:blip r:embed="rId3"/>
          <a:stretch>
            <a:fillRect/>
          </a:stretch>
        </p:blipFill>
        <p:spPr>
          <a:xfrm rot="13362159">
            <a:off x="9719317" y="4653207"/>
            <a:ext cx="2071995" cy="1403520"/>
          </a:xfrm>
          <a:prstGeom prst="rect">
            <a:avLst/>
          </a:prstGeom>
        </p:spPr>
      </p:pic>
      <p:pic>
        <p:nvPicPr>
          <p:cNvPr id="13" name="Picture 12"/>
          <p:cNvPicPr>
            <a:picLocks noChangeAspect="1"/>
          </p:cNvPicPr>
          <p:nvPr/>
        </p:nvPicPr>
        <p:blipFill>
          <a:blip r:embed="rId4"/>
          <a:stretch>
            <a:fillRect/>
          </a:stretch>
        </p:blipFill>
        <p:spPr>
          <a:xfrm rot="1960036">
            <a:off x="9484313" y="1352478"/>
            <a:ext cx="2542004" cy="2542004"/>
          </a:xfrm>
          <a:prstGeom prst="rect">
            <a:avLst/>
          </a:prstGeom>
        </p:spPr>
      </p:pic>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Optical fibre (intra-</a:t>
            </a:r>
            <a:r>
              <a:rPr lang="en-GB" sz="1800" b="1" dirty="0" err="1">
                <a:solidFill>
                  <a:schemeClr val="tx1">
                    <a:lumMod val="75000"/>
                    <a:lumOff val="25000"/>
                  </a:schemeClr>
                </a:solidFill>
              </a:rPr>
              <a:t>builing</a:t>
            </a:r>
            <a:r>
              <a:rPr lang="en-GB" sz="1800" b="1" dirty="0">
                <a:solidFill>
                  <a:schemeClr val="tx1">
                    <a:lumMod val="75000"/>
                    <a:lumOff val="25000"/>
                  </a:schemeClr>
                </a:solidFill>
              </a:rPr>
              <a:t>)</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Distance &gt;100m.</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Immune to Electro-Magnetic Interference (EMI) and Radio Frequency Interference (RFI).</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Greater considerations needed during installation. More expensive compare to copper.</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Bonding and grounding not needed and can there for be used between grounding zones without additional considerations.</a:t>
            </a:r>
          </a:p>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Copper (structured cabling)</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Distance &lt; 100m.</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Not immune to EMI and RFI.</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Both installation and active equipment have a relatively lower cost (compared to optical fibre) and installations are less challenging.</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Used for local distribution networks and within grounding zones.</a:t>
            </a:r>
          </a:p>
          <a:p>
            <a:pPr marL="0" indent="0">
              <a:spcBef>
                <a:spcPts val="600"/>
              </a:spcBef>
              <a:spcAft>
                <a:spcPts val="600"/>
              </a:spcAft>
              <a:buNone/>
            </a:pPr>
            <a:r>
              <a:rPr lang="en-GB" sz="1800" dirty="0">
                <a:solidFill>
                  <a:schemeClr val="tx1">
                    <a:lumMod val="75000"/>
                    <a:lumOff val="25000"/>
                  </a:schemeClr>
                </a:solidFill>
              </a:rPr>
              <a:t> </a:t>
            </a:r>
          </a:p>
          <a:p>
            <a:pPr marL="72000" indent="-72000">
              <a:spcBef>
                <a:spcPts val="600"/>
              </a:spcBef>
              <a:spcAft>
                <a:spcPts val="600"/>
              </a:spcAft>
            </a:pPr>
            <a:endParaRPr lang="en-GB" sz="1800" dirty="0">
              <a:solidFill>
                <a:schemeClr val="tx1">
                  <a:lumMod val="75000"/>
                  <a:lumOff val="25000"/>
                </a:schemeClr>
              </a:solidFill>
            </a:endParaRPr>
          </a:p>
          <a:p>
            <a:pPr lvl="1"/>
            <a:endParaRPr lang="en-US" sz="1800" dirty="0"/>
          </a:p>
        </p:txBody>
      </p:sp>
    </p:spTree>
    <p:extLst>
      <p:ext uri="{BB962C8B-B14F-4D97-AF65-F5344CB8AC3E}">
        <p14:creationId xmlns:p14="http://schemas.microsoft.com/office/powerpoint/2010/main" val="8707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Introduction</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Data Connections – structured cabling</a:t>
            </a:r>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2020-06-08</a:t>
            </a:fld>
            <a:endParaRPr lang="sv-SE" dirty="0"/>
          </a:p>
        </p:txBody>
      </p:sp>
      <p:sp>
        <p:nvSpPr>
          <p:cNvPr id="11"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084316" cy="4768062"/>
          </a:xfrm>
        </p:spPr>
        <p:txBody>
          <a:bodyPr/>
          <a:lstStyle/>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Network wall/panel/equipment outlets</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Located in hutch, offices, beams, etc.</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Usage reserved for PCs, laptops, WIFI access points, printers, etc.</a:t>
            </a:r>
          </a:p>
          <a:p>
            <a:pPr marL="601300" lvl="1" indent="-342900">
              <a:spcBef>
                <a:spcPts val="600"/>
              </a:spcBef>
              <a:spcAft>
                <a:spcPts val="600"/>
              </a:spcAft>
              <a:buFont typeface="Arial" panose="020B0604020202020204" pitchFamily="34" charset="0"/>
              <a:buChar char="•"/>
            </a:pPr>
            <a:endParaRPr lang="en-GB" sz="1800" dirty="0">
              <a:solidFill>
                <a:schemeClr val="tx1">
                  <a:lumMod val="75000"/>
                  <a:lumOff val="25000"/>
                </a:schemeClr>
              </a:solidFill>
            </a:endParaRPr>
          </a:p>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Copper patch panel</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Termination of network wall/panel or rack outlets.</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Only available in cabinets or industrial racks (where required).</a:t>
            </a:r>
          </a:p>
          <a:p>
            <a:pPr lvl="1">
              <a:spcBef>
                <a:spcPts val="600"/>
              </a:spcBef>
              <a:spcAft>
                <a:spcPts val="600"/>
              </a:spcAft>
              <a:buFont typeface="Arial" panose="020B0604020202020204" pitchFamily="34" charset="0"/>
              <a:buChar char="•"/>
            </a:pPr>
            <a:endParaRPr lang="en-GB" sz="1800" dirty="0">
              <a:solidFill>
                <a:schemeClr val="tx1">
                  <a:lumMod val="75000"/>
                  <a:lumOff val="25000"/>
                </a:schemeClr>
              </a:solidFill>
            </a:endParaRPr>
          </a:p>
          <a:p>
            <a:pPr>
              <a:spcBef>
                <a:spcPts val="600"/>
              </a:spcBef>
              <a:spcAft>
                <a:spcPts val="600"/>
              </a:spcAft>
              <a:buFont typeface="Arial" panose="020B0604020202020204" pitchFamily="34" charset="0"/>
              <a:buChar char="•"/>
            </a:pPr>
            <a:r>
              <a:rPr lang="en-GB" sz="1800" b="1" dirty="0">
                <a:solidFill>
                  <a:schemeClr val="tx1">
                    <a:lumMod val="75000"/>
                    <a:lumOff val="25000"/>
                  </a:schemeClr>
                </a:solidFill>
              </a:rPr>
              <a:t>Fibre optic patch panel</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Detector readout, network switches, timing system.</a:t>
            </a:r>
          </a:p>
          <a:p>
            <a:pPr marL="601300" lvl="1" indent="-342900">
              <a:spcBef>
                <a:spcPts val="600"/>
              </a:spcBef>
              <a:spcAft>
                <a:spcPts val="600"/>
              </a:spcAft>
              <a:buFont typeface="Arial" panose="020B0604020202020204" pitchFamily="34" charset="0"/>
              <a:buChar char="•"/>
            </a:pPr>
            <a:r>
              <a:rPr lang="en-GB" sz="1800" dirty="0">
                <a:solidFill>
                  <a:schemeClr val="tx1">
                    <a:lumMod val="75000"/>
                    <a:lumOff val="25000"/>
                  </a:schemeClr>
                </a:solidFill>
              </a:rPr>
              <a:t>Only available in cabinets or industrial racks (where required).</a:t>
            </a:r>
          </a:p>
          <a:p>
            <a:pPr marL="258400" lvl="1" indent="0">
              <a:spcBef>
                <a:spcPts val="600"/>
              </a:spcBef>
              <a:spcAft>
                <a:spcPts val="600"/>
              </a:spcAft>
              <a:buNone/>
            </a:pPr>
            <a:endParaRPr lang="en-GB" sz="1800" dirty="0">
              <a:solidFill>
                <a:schemeClr val="tx1">
                  <a:lumMod val="75000"/>
                  <a:lumOff val="25000"/>
                </a:schemeClr>
              </a:solidFill>
            </a:endParaRPr>
          </a:p>
          <a:p>
            <a:pPr marL="258400" lvl="1" indent="0">
              <a:spcBef>
                <a:spcPts val="600"/>
              </a:spcBef>
              <a:spcAft>
                <a:spcPts val="600"/>
              </a:spcAft>
              <a:buNone/>
            </a:pPr>
            <a:endParaRPr lang="en-GB" sz="1800" dirty="0">
              <a:solidFill>
                <a:schemeClr val="tx1">
                  <a:lumMod val="75000"/>
                  <a:lumOff val="25000"/>
                </a:schemeClr>
              </a:solidFill>
            </a:endParaRPr>
          </a:p>
          <a:p>
            <a:pPr marL="0" indent="0">
              <a:spcBef>
                <a:spcPts val="600"/>
              </a:spcBef>
              <a:spcAft>
                <a:spcPts val="600"/>
              </a:spcAft>
              <a:buNone/>
            </a:pPr>
            <a:r>
              <a:rPr lang="en-GB" sz="1800" dirty="0">
                <a:solidFill>
                  <a:schemeClr val="tx1">
                    <a:lumMod val="75000"/>
                    <a:lumOff val="25000"/>
                  </a:schemeClr>
                </a:solidFill>
              </a:rPr>
              <a:t> </a:t>
            </a:r>
          </a:p>
          <a:p>
            <a:pPr marL="72000" indent="-72000">
              <a:spcBef>
                <a:spcPts val="600"/>
              </a:spcBef>
              <a:spcAft>
                <a:spcPts val="600"/>
              </a:spcAft>
            </a:pPr>
            <a:endParaRPr lang="en-GB" sz="1800" dirty="0">
              <a:solidFill>
                <a:schemeClr val="tx1">
                  <a:lumMod val="75000"/>
                  <a:lumOff val="25000"/>
                </a:schemeClr>
              </a:solidFill>
            </a:endParaRPr>
          </a:p>
          <a:p>
            <a:pPr lvl="1"/>
            <a:endParaRPr lang="en-US" sz="1800" dirty="0"/>
          </a:p>
        </p:txBody>
      </p:sp>
      <p:pic>
        <p:nvPicPr>
          <p:cNvPr id="3" name="Picture 2">
            <a:extLst>
              <a:ext uri="{FF2B5EF4-FFF2-40B4-BE49-F238E27FC236}">
                <a16:creationId xmlns:a16="http://schemas.microsoft.com/office/drawing/2014/main" id="{CB1CC4D9-9924-8D48-B1DC-7C6258B1C585}"/>
              </a:ext>
            </a:extLst>
          </p:cNvPr>
          <p:cNvPicPr>
            <a:picLocks noChangeAspect="1"/>
          </p:cNvPicPr>
          <p:nvPr/>
        </p:nvPicPr>
        <p:blipFill>
          <a:blip r:embed="rId3"/>
          <a:stretch>
            <a:fillRect/>
          </a:stretch>
        </p:blipFill>
        <p:spPr>
          <a:xfrm>
            <a:off x="8720044" y="1205957"/>
            <a:ext cx="1743665" cy="1743665"/>
          </a:xfrm>
          <a:prstGeom prst="rect">
            <a:avLst/>
          </a:prstGeom>
        </p:spPr>
      </p:pic>
      <p:pic>
        <p:nvPicPr>
          <p:cNvPr id="6" name="Picture 5">
            <a:extLst>
              <a:ext uri="{FF2B5EF4-FFF2-40B4-BE49-F238E27FC236}">
                <a16:creationId xmlns:a16="http://schemas.microsoft.com/office/drawing/2014/main" id="{3BA40057-D750-6F48-AF91-1B98D898F993}"/>
              </a:ext>
            </a:extLst>
          </p:cNvPr>
          <p:cNvPicPr>
            <a:picLocks noChangeAspect="1"/>
          </p:cNvPicPr>
          <p:nvPr/>
        </p:nvPicPr>
        <p:blipFill>
          <a:blip r:embed="rId4"/>
          <a:stretch>
            <a:fillRect/>
          </a:stretch>
        </p:blipFill>
        <p:spPr>
          <a:xfrm>
            <a:off x="8735292" y="3366913"/>
            <a:ext cx="2133512" cy="1417150"/>
          </a:xfrm>
          <a:prstGeom prst="rect">
            <a:avLst/>
          </a:prstGeom>
        </p:spPr>
      </p:pic>
      <p:pic>
        <p:nvPicPr>
          <p:cNvPr id="8" name="Picture 7">
            <a:extLst>
              <a:ext uri="{FF2B5EF4-FFF2-40B4-BE49-F238E27FC236}">
                <a16:creationId xmlns:a16="http://schemas.microsoft.com/office/drawing/2014/main" id="{495A7A15-10C6-EE44-A9D8-294B6633E96B}"/>
              </a:ext>
            </a:extLst>
          </p:cNvPr>
          <p:cNvPicPr>
            <a:picLocks noChangeAspect="1"/>
          </p:cNvPicPr>
          <p:nvPr/>
        </p:nvPicPr>
        <p:blipFill>
          <a:blip r:embed="rId5"/>
          <a:stretch>
            <a:fillRect/>
          </a:stretch>
        </p:blipFill>
        <p:spPr>
          <a:xfrm>
            <a:off x="8757819" y="5174762"/>
            <a:ext cx="1739900" cy="1155700"/>
          </a:xfrm>
          <a:prstGeom prst="rect">
            <a:avLst/>
          </a:prstGeom>
        </p:spPr>
      </p:pic>
    </p:spTree>
    <p:extLst>
      <p:ext uri="{BB962C8B-B14F-4D97-AF65-F5344CB8AC3E}">
        <p14:creationId xmlns:p14="http://schemas.microsoft.com/office/powerpoint/2010/main" val="181304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wn Arrow 25">
            <a:extLst>
              <a:ext uri="{FF2B5EF4-FFF2-40B4-BE49-F238E27FC236}">
                <a16:creationId xmlns:a16="http://schemas.microsoft.com/office/drawing/2014/main" id="{B18545E0-BA0D-1E43-B66F-E5ED922A5441}"/>
              </a:ext>
            </a:extLst>
          </p:cNvPr>
          <p:cNvSpPr/>
          <p:nvPr/>
        </p:nvSpPr>
        <p:spPr>
          <a:xfrm>
            <a:off x="8358293" y="2157873"/>
            <a:ext cx="223520" cy="2436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a:extLst>
              <a:ext uri="{FF2B5EF4-FFF2-40B4-BE49-F238E27FC236}">
                <a16:creationId xmlns:a16="http://schemas.microsoft.com/office/drawing/2014/main" id="{CB18F0C1-4079-624C-9632-5FB946989B9E}"/>
              </a:ext>
            </a:extLst>
          </p:cNvPr>
          <p:cNvSpPr/>
          <p:nvPr/>
        </p:nvSpPr>
        <p:spPr>
          <a:xfrm>
            <a:off x="6746240" y="2157873"/>
            <a:ext cx="223520" cy="1720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a:extLst>
              <a:ext uri="{FF2B5EF4-FFF2-40B4-BE49-F238E27FC236}">
                <a16:creationId xmlns:a16="http://schemas.microsoft.com/office/drawing/2014/main" id="{7F8D7A1A-C9C5-D449-9528-0A93B40C6130}"/>
              </a:ext>
            </a:extLst>
          </p:cNvPr>
          <p:cNvSpPr/>
          <p:nvPr/>
        </p:nvSpPr>
        <p:spPr>
          <a:xfrm>
            <a:off x="4978400" y="2153921"/>
            <a:ext cx="223520" cy="948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2E243AE-8AA4-7646-9B32-6FC3946599DD}"/>
              </a:ext>
            </a:extLst>
          </p:cNvPr>
          <p:cNvSpPr>
            <a:spLocks noGrp="1"/>
          </p:cNvSpPr>
          <p:nvPr>
            <p:ph type="title"/>
          </p:nvPr>
        </p:nvSpPr>
        <p:spPr/>
        <p:txBody>
          <a:bodyPr/>
          <a:lstStyle/>
          <a:p>
            <a:r>
              <a:rPr lang="en-GB" dirty="0"/>
              <a:t>Introduction</a:t>
            </a:r>
          </a:p>
        </p:txBody>
      </p:sp>
      <p:sp>
        <p:nvSpPr>
          <p:cNvPr id="3" name="Footer Placeholder 2">
            <a:extLst>
              <a:ext uri="{FF2B5EF4-FFF2-40B4-BE49-F238E27FC236}">
                <a16:creationId xmlns:a16="http://schemas.microsoft.com/office/drawing/2014/main" id="{1C5E2CFB-17F1-1F4A-BFDD-7252A243CE81}"/>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024BE206-0C34-B342-88D9-FA699B9109A3}"/>
              </a:ext>
            </a:extLst>
          </p:cNvPr>
          <p:cNvSpPr>
            <a:spLocks noGrp="1"/>
          </p:cNvSpPr>
          <p:nvPr>
            <p:ph type="sldNum" sz="quarter" idx="12"/>
          </p:nvPr>
        </p:nvSpPr>
        <p:spPr/>
        <p:txBody>
          <a:bodyPr/>
          <a:lstStyle/>
          <a:p>
            <a:fld id="{F7283078-D760-1647-8B80-66BA8B52336D}" type="slidenum">
              <a:rPr lang="sv-SE" smtClean="0"/>
              <a:t>9</a:t>
            </a:fld>
            <a:endParaRPr lang="sv-SE"/>
          </a:p>
        </p:txBody>
      </p:sp>
      <p:sp>
        <p:nvSpPr>
          <p:cNvPr id="6" name="Text Placeholder 5">
            <a:extLst>
              <a:ext uri="{FF2B5EF4-FFF2-40B4-BE49-F238E27FC236}">
                <a16:creationId xmlns:a16="http://schemas.microsoft.com/office/drawing/2014/main" id="{7BF4911C-2566-9343-ACBF-5FBD44F3AC9E}"/>
              </a:ext>
            </a:extLst>
          </p:cNvPr>
          <p:cNvSpPr>
            <a:spLocks noGrp="1"/>
          </p:cNvSpPr>
          <p:nvPr>
            <p:ph type="body" sz="quarter" idx="14"/>
          </p:nvPr>
        </p:nvSpPr>
        <p:spPr/>
        <p:txBody>
          <a:bodyPr/>
          <a:lstStyle/>
          <a:p>
            <a:r>
              <a:rPr lang="en-GB" dirty="0"/>
              <a:t>Engineering workflow</a:t>
            </a:r>
          </a:p>
        </p:txBody>
      </p:sp>
      <p:sp>
        <p:nvSpPr>
          <p:cNvPr id="9" name="Date Placeholder 8">
            <a:extLst>
              <a:ext uri="{FF2B5EF4-FFF2-40B4-BE49-F238E27FC236}">
                <a16:creationId xmlns:a16="http://schemas.microsoft.com/office/drawing/2014/main" id="{3BEE2121-2628-9E4E-9A98-140D88F81819}"/>
              </a:ext>
            </a:extLst>
          </p:cNvPr>
          <p:cNvSpPr>
            <a:spLocks noGrp="1"/>
          </p:cNvSpPr>
          <p:nvPr>
            <p:ph type="dt" sz="half" idx="10"/>
          </p:nvPr>
        </p:nvSpPr>
        <p:spPr/>
        <p:txBody>
          <a:bodyPr/>
          <a:lstStyle/>
          <a:p>
            <a:fld id="{18896B66-0B3A-474C-9C9C-E4F07B1F5DAD}" type="datetime1">
              <a:rPr lang="sv-SE" smtClean="0"/>
              <a:t>2020-06-08</a:t>
            </a:fld>
            <a:endParaRPr lang="sv-SE" dirty="0"/>
          </a:p>
        </p:txBody>
      </p:sp>
      <p:sp>
        <p:nvSpPr>
          <p:cNvPr id="10" name="Rectangle 2">
            <a:extLst>
              <a:ext uri="{FF2B5EF4-FFF2-40B4-BE49-F238E27FC236}">
                <a16:creationId xmlns:a16="http://schemas.microsoft.com/office/drawing/2014/main" id="{4BBF2BFB-3740-694D-9B4B-4CA8A72EFA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Pentagon 11">
            <a:extLst>
              <a:ext uri="{FF2B5EF4-FFF2-40B4-BE49-F238E27FC236}">
                <a16:creationId xmlns:a16="http://schemas.microsoft.com/office/drawing/2014/main" id="{49641FB4-6EB6-104F-8F2A-488337964A5E}"/>
              </a:ext>
            </a:extLst>
          </p:cNvPr>
          <p:cNvSpPr/>
          <p:nvPr/>
        </p:nvSpPr>
        <p:spPr>
          <a:xfrm>
            <a:off x="887307" y="1666241"/>
            <a:ext cx="1815253" cy="487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Requirements &amp; Analysis Phase</a:t>
            </a:r>
          </a:p>
        </p:txBody>
      </p:sp>
      <p:sp>
        <p:nvSpPr>
          <p:cNvPr id="14" name="Chevron 13">
            <a:extLst>
              <a:ext uri="{FF2B5EF4-FFF2-40B4-BE49-F238E27FC236}">
                <a16:creationId xmlns:a16="http://schemas.microsoft.com/office/drawing/2014/main" id="{3EECF90C-8DDC-2945-B4A4-379C732033F5}"/>
              </a:ext>
            </a:extLst>
          </p:cNvPr>
          <p:cNvSpPr/>
          <p:nvPr/>
        </p:nvSpPr>
        <p:spPr>
          <a:xfrm>
            <a:off x="2580640" y="1666241"/>
            <a:ext cx="1828800" cy="487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solidFill>
              </a:rPr>
              <a:t>Conceptual Design</a:t>
            </a:r>
          </a:p>
        </p:txBody>
      </p:sp>
      <p:sp>
        <p:nvSpPr>
          <p:cNvPr id="15" name="Chevron 14">
            <a:extLst>
              <a:ext uri="{FF2B5EF4-FFF2-40B4-BE49-F238E27FC236}">
                <a16:creationId xmlns:a16="http://schemas.microsoft.com/office/drawing/2014/main" id="{78C20962-DF7D-504C-B0FB-439175524C8F}"/>
              </a:ext>
            </a:extLst>
          </p:cNvPr>
          <p:cNvSpPr/>
          <p:nvPr/>
        </p:nvSpPr>
        <p:spPr>
          <a:xfrm>
            <a:off x="4287520" y="1666241"/>
            <a:ext cx="1828800" cy="487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solidFill>
              </a:rPr>
              <a:t>Detailed Design</a:t>
            </a:r>
          </a:p>
        </p:txBody>
      </p:sp>
      <p:sp>
        <p:nvSpPr>
          <p:cNvPr id="16" name="Chevron 15">
            <a:extLst>
              <a:ext uri="{FF2B5EF4-FFF2-40B4-BE49-F238E27FC236}">
                <a16:creationId xmlns:a16="http://schemas.microsoft.com/office/drawing/2014/main" id="{8DDB29CA-DFDA-7144-86CF-0D28358712C4}"/>
              </a:ext>
            </a:extLst>
          </p:cNvPr>
          <p:cNvSpPr/>
          <p:nvPr/>
        </p:nvSpPr>
        <p:spPr>
          <a:xfrm>
            <a:off x="6021493" y="1666241"/>
            <a:ext cx="1828800" cy="487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solidFill>
              </a:rPr>
              <a:t>Installation Phase</a:t>
            </a:r>
          </a:p>
        </p:txBody>
      </p:sp>
      <p:sp>
        <p:nvSpPr>
          <p:cNvPr id="17" name="Chevron 16">
            <a:extLst>
              <a:ext uri="{FF2B5EF4-FFF2-40B4-BE49-F238E27FC236}">
                <a16:creationId xmlns:a16="http://schemas.microsoft.com/office/drawing/2014/main" id="{3AD7841F-8AC7-EF43-80B3-763622E1D182}"/>
              </a:ext>
            </a:extLst>
          </p:cNvPr>
          <p:cNvSpPr/>
          <p:nvPr/>
        </p:nvSpPr>
        <p:spPr>
          <a:xfrm>
            <a:off x="7728373" y="1666241"/>
            <a:ext cx="1828800" cy="487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solidFill>
              </a:rPr>
              <a:t>Testing Phase</a:t>
            </a:r>
          </a:p>
        </p:txBody>
      </p:sp>
      <p:sp>
        <p:nvSpPr>
          <p:cNvPr id="18" name="TextBox 17">
            <a:extLst>
              <a:ext uri="{FF2B5EF4-FFF2-40B4-BE49-F238E27FC236}">
                <a16:creationId xmlns:a16="http://schemas.microsoft.com/office/drawing/2014/main" id="{ECC3BE19-A997-0C4C-BE21-07B581E5BE32}"/>
              </a:ext>
            </a:extLst>
          </p:cNvPr>
          <p:cNvSpPr txBox="1"/>
          <p:nvPr/>
        </p:nvSpPr>
        <p:spPr>
          <a:xfrm>
            <a:off x="819229" y="2468677"/>
            <a:ext cx="5776390" cy="369332"/>
          </a:xfrm>
          <a:prstGeom prst="rect">
            <a:avLst/>
          </a:prstGeom>
          <a:solidFill>
            <a:schemeClr val="bg2"/>
          </a:solidFill>
        </p:spPr>
        <p:txBody>
          <a:bodyPr wrap="none" rtlCol="0">
            <a:spAutoFit/>
          </a:bodyPr>
          <a:lstStyle/>
          <a:p>
            <a:r>
              <a:rPr lang="sv-SE" dirty="0">
                <a:hlinkClick r:id="rId2"/>
              </a:rPr>
              <a:t>ESS-0062062 Technical Network requirements specification</a:t>
            </a:r>
            <a:r>
              <a:rPr lang="sv-SE" dirty="0"/>
              <a:t> </a:t>
            </a:r>
            <a:endParaRPr lang="en-GB" dirty="0">
              <a:solidFill>
                <a:srgbClr val="666666"/>
              </a:solidFill>
            </a:endParaRPr>
          </a:p>
        </p:txBody>
      </p:sp>
      <p:sp>
        <p:nvSpPr>
          <p:cNvPr id="19" name="Down Arrow 18">
            <a:extLst>
              <a:ext uri="{FF2B5EF4-FFF2-40B4-BE49-F238E27FC236}">
                <a16:creationId xmlns:a16="http://schemas.microsoft.com/office/drawing/2014/main" id="{D329092B-A0F7-E94B-8E53-E4A21C067FD2}"/>
              </a:ext>
            </a:extLst>
          </p:cNvPr>
          <p:cNvSpPr/>
          <p:nvPr/>
        </p:nvSpPr>
        <p:spPr>
          <a:xfrm>
            <a:off x="1632296" y="2153921"/>
            <a:ext cx="223520" cy="314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a:extLst>
              <a:ext uri="{FF2B5EF4-FFF2-40B4-BE49-F238E27FC236}">
                <a16:creationId xmlns:a16="http://schemas.microsoft.com/office/drawing/2014/main" id="{6EFAAFB6-592E-0C41-B8BB-CA37769684AC}"/>
              </a:ext>
            </a:extLst>
          </p:cNvPr>
          <p:cNvSpPr/>
          <p:nvPr/>
        </p:nvSpPr>
        <p:spPr>
          <a:xfrm>
            <a:off x="3356109" y="2153921"/>
            <a:ext cx="223520" cy="314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228294-DEF9-2247-A968-9BD62F9F91A3}"/>
              </a:ext>
            </a:extLst>
          </p:cNvPr>
          <p:cNvSpPr txBox="1"/>
          <p:nvPr/>
        </p:nvSpPr>
        <p:spPr>
          <a:xfrm>
            <a:off x="1403551" y="3147157"/>
            <a:ext cx="8312404" cy="369332"/>
          </a:xfrm>
          <a:prstGeom prst="rect">
            <a:avLst/>
          </a:prstGeom>
          <a:solidFill>
            <a:schemeClr val="bg2"/>
          </a:solidFill>
        </p:spPr>
        <p:txBody>
          <a:bodyPr wrap="none" rtlCol="0">
            <a:spAutoFit/>
          </a:bodyPr>
          <a:lstStyle/>
          <a:p>
            <a:r>
              <a:rPr lang="sv-SE" dirty="0">
                <a:hlinkClick r:id="rId3"/>
              </a:rPr>
              <a:t>ESS-0092617 European Spallation Source - Technical Network data cables specification</a:t>
            </a:r>
            <a:r>
              <a:rPr lang="sv-SE" dirty="0"/>
              <a:t> </a:t>
            </a:r>
            <a:endParaRPr lang="en-GB" dirty="0">
              <a:solidFill>
                <a:srgbClr val="666666"/>
              </a:solidFill>
            </a:endParaRPr>
          </a:p>
        </p:txBody>
      </p:sp>
      <p:sp>
        <p:nvSpPr>
          <p:cNvPr id="23" name="TextBox 22">
            <a:extLst>
              <a:ext uri="{FF2B5EF4-FFF2-40B4-BE49-F238E27FC236}">
                <a16:creationId xmlns:a16="http://schemas.microsoft.com/office/drawing/2014/main" id="{59167CBA-B958-9A47-979E-557403ADEBC4}"/>
              </a:ext>
            </a:extLst>
          </p:cNvPr>
          <p:cNvSpPr txBox="1"/>
          <p:nvPr/>
        </p:nvSpPr>
        <p:spPr>
          <a:xfrm>
            <a:off x="2290318" y="3878079"/>
            <a:ext cx="8014310" cy="369332"/>
          </a:xfrm>
          <a:prstGeom prst="rect">
            <a:avLst/>
          </a:prstGeom>
          <a:solidFill>
            <a:schemeClr val="bg2"/>
          </a:solidFill>
        </p:spPr>
        <p:txBody>
          <a:bodyPr wrap="none" rtlCol="0">
            <a:spAutoFit/>
          </a:bodyPr>
          <a:lstStyle/>
          <a:p>
            <a:r>
              <a:rPr lang="sv-SE" dirty="0">
                <a:hlinkClick r:id="rId4"/>
              </a:rPr>
              <a:t>ESS-0110333 Framework Agreement regarding the supply and installation of cables</a:t>
            </a:r>
            <a:r>
              <a:rPr lang="sv-SE" dirty="0"/>
              <a:t> </a:t>
            </a:r>
            <a:endParaRPr lang="en-GB" dirty="0">
              <a:solidFill>
                <a:srgbClr val="666666"/>
              </a:solidFill>
            </a:endParaRPr>
          </a:p>
        </p:txBody>
      </p:sp>
      <p:sp>
        <p:nvSpPr>
          <p:cNvPr id="25" name="TextBox 24">
            <a:extLst>
              <a:ext uri="{FF2B5EF4-FFF2-40B4-BE49-F238E27FC236}">
                <a16:creationId xmlns:a16="http://schemas.microsoft.com/office/drawing/2014/main" id="{9CF63E65-E152-4243-BCDE-27952BEC98B8}"/>
              </a:ext>
            </a:extLst>
          </p:cNvPr>
          <p:cNvSpPr txBox="1"/>
          <p:nvPr/>
        </p:nvSpPr>
        <p:spPr>
          <a:xfrm>
            <a:off x="6255106" y="4594761"/>
            <a:ext cx="3598742" cy="369332"/>
          </a:xfrm>
          <a:prstGeom prst="rect">
            <a:avLst/>
          </a:prstGeom>
          <a:noFill/>
        </p:spPr>
        <p:txBody>
          <a:bodyPr wrap="none" rtlCol="0">
            <a:spAutoFit/>
          </a:bodyPr>
          <a:lstStyle/>
          <a:p>
            <a:r>
              <a:rPr lang="sv-SE" dirty="0">
                <a:hlinkClick r:id="rId5"/>
              </a:rPr>
              <a:t>ESS-0222810 Network Test Template</a:t>
            </a:r>
            <a:endParaRPr lang="en-GB" dirty="0">
              <a:solidFill>
                <a:srgbClr val="666666"/>
              </a:solidFill>
            </a:endParaRPr>
          </a:p>
        </p:txBody>
      </p:sp>
    </p:spTree>
    <p:extLst>
      <p:ext uri="{BB962C8B-B14F-4D97-AF65-F5344CB8AC3E}">
        <p14:creationId xmlns:p14="http://schemas.microsoft.com/office/powerpoint/2010/main" val="41474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ESS-0060907 - Chess Core Powerpoint</Template>
  <TotalTime>7850</TotalTime>
  <Words>1985</Words>
  <Application>Microsoft Office PowerPoint</Application>
  <PresentationFormat>Widescreen</PresentationFormat>
  <Paragraphs>466</Paragraphs>
  <Slides>32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Courier New</vt:lpstr>
      <vt:lpstr>Segoe UI</vt:lpstr>
      <vt:lpstr>Segoe UI Light</vt:lpstr>
      <vt:lpstr>Segoe UI Semibold</vt:lpstr>
      <vt:lpstr>Titillium</vt:lpstr>
      <vt:lpstr>Titillium Regular</vt:lpstr>
      <vt:lpstr>Titillium Regular Upright</vt:lpstr>
      <vt:lpstr>Wingdings</vt:lpstr>
      <vt:lpstr>Office-tema</vt:lpstr>
      <vt:lpstr>PowerPoint Presentation</vt:lpstr>
      <vt:lpstr>Introduction to Neutron Instrument networks</vt:lpstr>
      <vt:lpstr>Agenda</vt:lpstr>
      <vt:lpstr>Introduction</vt:lpstr>
      <vt:lpstr>Introduction</vt:lpstr>
      <vt:lpstr>Introduction</vt:lpstr>
      <vt:lpstr>Introduction</vt:lpstr>
      <vt:lpstr>Introduction</vt:lpstr>
      <vt:lpstr>Introduction</vt:lpstr>
      <vt:lpstr>Introduction</vt:lpstr>
      <vt:lpstr>Considerations: Redundancy</vt:lpstr>
      <vt:lpstr>Considerations: Grounding zones</vt:lpstr>
      <vt:lpstr>Considerations</vt:lpstr>
      <vt:lpstr>Network Documentation</vt:lpstr>
      <vt:lpstr>Network Documentation</vt:lpstr>
      <vt:lpstr>Physical Network Model</vt:lpstr>
      <vt:lpstr>Physical Network Layout</vt:lpstr>
      <vt:lpstr>Physical Network Model</vt:lpstr>
      <vt:lpstr>Physical Network Model</vt:lpstr>
      <vt:lpstr>Physical Network Model</vt:lpstr>
      <vt:lpstr>Data connections</vt:lpstr>
      <vt:lpstr>Data connections</vt:lpstr>
      <vt:lpstr>Data connections</vt:lpstr>
      <vt:lpstr>Data connections</vt:lpstr>
      <vt:lpstr>Data connections</vt:lpstr>
      <vt:lpstr>Data connections</vt:lpstr>
      <vt:lpstr>Power and cooling requirements</vt:lpstr>
      <vt:lpstr>Budget </vt:lpstr>
      <vt:lpstr>Additional Services</vt:lpstr>
      <vt:lpstr>Additional Information</vt:lpstr>
      <vt:lpstr>Next steps</vt:lpstr>
      <vt:lpstr>Finish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Johan Christensson</cp:lastModifiedBy>
  <cp:revision>134</cp:revision>
  <cp:lastPrinted>2019-03-08T10:27:30Z</cp:lastPrinted>
  <dcterms:created xsi:type="dcterms:W3CDTF">2020-06-02T20:38:19Z</dcterms:created>
  <dcterms:modified xsi:type="dcterms:W3CDTF">2020-06-09T06:36:41Z</dcterms:modified>
</cp:coreProperties>
</file>