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84" r:id="rId6"/>
    <p:sldMasterId id="2147485074" r:id="rId7"/>
    <p:sldMasterId id="2147485080" r:id="rId8"/>
  </p:sldMasterIdLst>
  <p:notesMasterIdLst>
    <p:notesMasterId r:id="rId32"/>
  </p:notesMasterIdLst>
  <p:sldIdLst>
    <p:sldId id="446" r:id="rId9"/>
    <p:sldId id="447" r:id="rId10"/>
    <p:sldId id="455" r:id="rId11"/>
    <p:sldId id="456" r:id="rId12"/>
    <p:sldId id="457" r:id="rId13"/>
    <p:sldId id="458" r:id="rId14"/>
    <p:sldId id="461" r:id="rId15"/>
    <p:sldId id="459" r:id="rId16"/>
    <p:sldId id="462" r:id="rId17"/>
    <p:sldId id="463" r:id="rId18"/>
    <p:sldId id="464" r:id="rId19"/>
    <p:sldId id="465" r:id="rId20"/>
    <p:sldId id="466" r:id="rId21"/>
    <p:sldId id="478" r:id="rId22"/>
    <p:sldId id="484" r:id="rId23"/>
    <p:sldId id="477" r:id="rId24"/>
    <p:sldId id="479" r:id="rId25"/>
    <p:sldId id="480" r:id="rId26"/>
    <p:sldId id="481" r:id="rId27"/>
    <p:sldId id="483" r:id="rId28"/>
    <p:sldId id="482" r:id="rId29"/>
    <p:sldId id="485" r:id="rId30"/>
    <p:sldId id="449" r:id="rId31"/>
  </p:sldIdLst>
  <p:sldSz cx="9144000" cy="6858000" type="screen4x3"/>
  <p:notesSz cx="6797675" cy="9928225"/>
  <p:defaultTextStyle>
    <a:defPPr>
      <a:defRPr lang="en-GB"/>
    </a:defPPr>
    <a:lvl1pPr algn="l" rtl="0" fontAlgn="base">
      <a:spcBef>
        <a:spcPct val="0"/>
      </a:spcBef>
      <a:spcAft>
        <a:spcPct val="0"/>
      </a:spcAft>
      <a:defRPr sz="2400" kern="1200">
        <a:solidFill>
          <a:schemeClr val="tx1"/>
        </a:solidFill>
        <a:latin typeface="Lucida Grande" pitchFamily="84" charset="0"/>
        <a:ea typeface="ヒラギノ角ゴ Pro W3" pitchFamily="84" charset="-128"/>
        <a:cs typeface="+mn-cs"/>
      </a:defRPr>
    </a:lvl1pPr>
    <a:lvl2pPr marL="457200" algn="l" rtl="0" fontAlgn="base">
      <a:spcBef>
        <a:spcPct val="0"/>
      </a:spcBef>
      <a:spcAft>
        <a:spcPct val="0"/>
      </a:spcAft>
      <a:defRPr sz="2400" kern="1200">
        <a:solidFill>
          <a:schemeClr val="tx1"/>
        </a:solidFill>
        <a:latin typeface="Lucida Grande" pitchFamily="84" charset="0"/>
        <a:ea typeface="ヒラギノ角ゴ Pro W3" pitchFamily="84" charset="-128"/>
        <a:cs typeface="+mn-cs"/>
      </a:defRPr>
    </a:lvl2pPr>
    <a:lvl3pPr marL="914400" algn="l" rtl="0" fontAlgn="base">
      <a:spcBef>
        <a:spcPct val="0"/>
      </a:spcBef>
      <a:spcAft>
        <a:spcPct val="0"/>
      </a:spcAft>
      <a:defRPr sz="2400" kern="1200">
        <a:solidFill>
          <a:schemeClr val="tx1"/>
        </a:solidFill>
        <a:latin typeface="Lucida Grande" pitchFamily="84" charset="0"/>
        <a:ea typeface="ヒラギノ角ゴ Pro W3" pitchFamily="84" charset="-128"/>
        <a:cs typeface="+mn-cs"/>
      </a:defRPr>
    </a:lvl3pPr>
    <a:lvl4pPr marL="1371600" algn="l" rtl="0" fontAlgn="base">
      <a:spcBef>
        <a:spcPct val="0"/>
      </a:spcBef>
      <a:spcAft>
        <a:spcPct val="0"/>
      </a:spcAft>
      <a:defRPr sz="2400" kern="1200">
        <a:solidFill>
          <a:schemeClr val="tx1"/>
        </a:solidFill>
        <a:latin typeface="Lucida Grande" pitchFamily="84" charset="0"/>
        <a:ea typeface="ヒラギノ角ゴ Pro W3" pitchFamily="84" charset="-128"/>
        <a:cs typeface="+mn-cs"/>
      </a:defRPr>
    </a:lvl4pPr>
    <a:lvl5pPr marL="1828800" algn="l" rtl="0" fontAlgn="base">
      <a:spcBef>
        <a:spcPct val="0"/>
      </a:spcBef>
      <a:spcAft>
        <a:spcPct val="0"/>
      </a:spcAft>
      <a:defRPr sz="2400" kern="1200">
        <a:solidFill>
          <a:schemeClr val="tx1"/>
        </a:solidFill>
        <a:latin typeface="Lucida Grande" pitchFamily="84" charset="0"/>
        <a:ea typeface="ヒラギノ角ゴ Pro W3" pitchFamily="84" charset="-128"/>
        <a:cs typeface="+mn-cs"/>
      </a:defRPr>
    </a:lvl5pPr>
    <a:lvl6pPr marL="2286000" algn="l" defTabSz="914400" rtl="0" eaLnBrk="1" latinLnBrk="0" hangingPunct="1">
      <a:defRPr sz="2400" kern="1200">
        <a:solidFill>
          <a:schemeClr val="tx1"/>
        </a:solidFill>
        <a:latin typeface="Lucida Grande" pitchFamily="84" charset="0"/>
        <a:ea typeface="ヒラギノ角ゴ Pro W3" pitchFamily="84" charset="-128"/>
        <a:cs typeface="+mn-cs"/>
      </a:defRPr>
    </a:lvl6pPr>
    <a:lvl7pPr marL="2743200" algn="l" defTabSz="914400" rtl="0" eaLnBrk="1" latinLnBrk="0" hangingPunct="1">
      <a:defRPr sz="2400" kern="1200">
        <a:solidFill>
          <a:schemeClr val="tx1"/>
        </a:solidFill>
        <a:latin typeface="Lucida Grande" pitchFamily="84" charset="0"/>
        <a:ea typeface="ヒラギノ角ゴ Pro W3" pitchFamily="84" charset="-128"/>
        <a:cs typeface="+mn-cs"/>
      </a:defRPr>
    </a:lvl7pPr>
    <a:lvl8pPr marL="3200400" algn="l" defTabSz="914400" rtl="0" eaLnBrk="1" latinLnBrk="0" hangingPunct="1">
      <a:defRPr sz="2400" kern="1200">
        <a:solidFill>
          <a:schemeClr val="tx1"/>
        </a:solidFill>
        <a:latin typeface="Lucida Grande" pitchFamily="84" charset="0"/>
        <a:ea typeface="ヒラギノ角ゴ Pro W3" pitchFamily="84" charset="-128"/>
        <a:cs typeface="+mn-cs"/>
      </a:defRPr>
    </a:lvl8pPr>
    <a:lvl9pPr marL="3657600" algn="l" defTabSz="914400" rtl="0" eaLnBrk="1" latinLnBrk="0" hangingPunct="1">
      <a:defRPr sz="2400" kern="1200">
        <a:solidFill>
          <a:schemeClr val="tx1"/>
        </a:solidFill>
        <a:latin typeface="Lucida Grande" pitchFamily="84" charset="0"/>
        <a:ea typeface="ヒラギノ角ゴ Pro W3" pitchFamily="8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FFFF66"/>
    <a:srgbClr val="E1E1FF"/>
    <a:srgbClr val="D0EA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5" autoAdjust="0"/>
    <p:restoredTop sz="86509" autoAdjust="0"/>
  </p:normalViewPr>
  <p:slideViewPr>
    <p:cSldViewPr>
      <p:cViewPr>
        <p:scale>
          <a:sx n="100" d="100"/>
          <a:sy n="100" d="100"/>
        </p:scale>
        <p:origin x="-294"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pjck34\Local%20Settings\Temporary%20Internet%20Files\Content.Outlook\GTAON9B3\ISIS%20Visitors%20by%20Country%202009_10.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40"/>
      <c:rotY val="20"/>
      <c:depthPercent val="100"/>
      <c:rAngAx val="0"/>
      <c:perspective val="30"/>
    </c:view3D>
    <c:floor>
      <c:thickness val="0"/>
    </c:floor>
    <c:sideWall>
      <c:thickness val="0"/>
    </c:sideWall>
    <c:backWall>
      <c:thickness val="0"/>
    </c:backWall>
    <c:plotArea>
      <c:layout>
        <c:manualLayout>
          <c:layoutTarget val="inner"/>
          <c:xMode val="edge"/>
          <c:yMode val="edge"/>
          <c:x val="0"/>
          <c:y val="2.1732721747267272E-2"/>
          <c:w val="1"/>
          <c:h val="0.56301205878257854"/>
        </c:manualLayout>
      </c:layout>
      <c:pie3DChart>
        <c:varyColors val="1"/>
        <c:ser>
          <c:idx val="0"/>
          <c:order val="0"/>
          <c:explosion val="25"/>
          <c:cat>
            <c:strRef>
              <c:f>'Country summary'!$D$5:$D$36</c:f>
              <c:strCache>
                <c:ptCount val="32"/>
                <c:pt idx="0">
                  <c:v>Argentina</c:v>
                </c:pt>
                <c:pt idx="1">
                  <c:v>Australia</c:v>
                </c:pt>
                <c:pt idx="2">
                  <c:v>Austria</c:v>
                </c:pt>
                <c:pt idx="3">
                  <c:v>Belgium</c:v>
                </c:pt>
                <c:pt idx="4">
                  <c:v>Canada</c:v>
                </c:pt>
                <c:pt idx="5">
                  <c:v>China</c:v>
                </c:pt>
                <c:pt idx="6">
                  <c:v>Czech Republic</c:v>
                </c:pt>
                <c:pt idx="7">
                  <c:v>Denmark</c:v>
                </c:pt>
                <c:pt idx="8">
                  <c:v>France</c:v>
                </c:pt>
                <c:pt idx="9">
                  <c:v>Germany</c:v>
                </c:pt>
                <c:pt idx="10">
                  <c:v>Greece</c:v>
                </c:pt>
                <c:pt idx="11">
                  <c:v>Hunagary</c:v>
                </c:pt>
                <c:pt idx="12">
                  <c:v>India</c:v>
                </c:pt>
                <c:pt idx="13">
                  <c:v>Ireland</c:v>
                </c:pt>
                <c:pt idx="14">
                  <c:v>Italy</c:v>
                </c:pt>
                <c:pt idx="15">
                  <c:v>Japan</c:v>
                </c:pt>
                <c:pt idx="16">
                  <c:v>Korea, Republic of</c:v>
                </c:pt>
                <c:pt idx="17">
                  <c:v>Netherlands</c:v>
                </c:pt>
                <c:pt idx="18">
                  <c:v>Norway</c:v>
                </c:pt>
                <c:pt idx="19">
                  <c:v>Poland</c:v>
                </c:pt>
                <c:pt idx="20">
                  <c:v>Portugal</c:v>
                </c:pt>
                <c:pt idx="21">
                  <c:v>Romania</c:v>
                </c:pt>
                <c:pt idx="22">
                  <c:v>Russian Federation</c:v>
                </c:pt>
                <c:pt idx="23">
                  <c:v>Singapore</c:v>
                </c:pt>
                <c:pt idx="24">
                  <c:v>Slovenia</c:v>
                </c:pt>
                <c:pt idx="25">
                  <c:v>South Africa</c:v>
                </c:pt>
                <c:pt idx="26">
                  <c:v>Spain</c:v>
                </c:pt>
                <c:pt idx="27">
                  <c:v>Sweden</c:v>
                </c:pt>
                <c:pt idx="28">
                  <c:v>Switzerland</c:v>
                </c:pt>
                <c:pt idx="29">
                  <c:v>Turkey</c:v>
                </c:pt>
                <c:pt idx="30">
                  <c:v>United Kingdom</c:v>
                </c:pt>
                <c:pt idx="31">
                  <c:v>USA</c:v>
                </c:pt>
              </c:strCache>
            </c:strRef>
          </c:cat>
          <c:val>
            <c:numRef>
              <c:f>'Country summary'!$E$5:$E$36</c:f>
              <c:numCache>
                <c:formatCode>General</c:formatCode>
                <c:ptCount val="32"/>
                <c:pt idx="0">
                  <c:v>2</c:v>
                </c:pt>
                <c:pt idx="1">
                  <c:v>24</c:v>
                </c:pt>
                <c:pt idx="2">
                  <c:v>11</c:v>
                </c:pt>
                <c:pt idx="3">
                  <c:v>3</c:v>
                </c:pt>
                <c:pt idx="4">
                  <c:v>2</c:v>
                </c:pt>
                <c:pt idx="5">
                  <c:v>2</c:v>
                </c:pt>
                <c:pt idx="6">
                  <c:v>2</c:v>
                </c:pt>
                <c:pt idx="7">
                  <c:v>9</c:v>
                </c:pt>
                <c:pt idx="8">
                  <c:v>30</c:v>
                </c:pt>
                <c:pt idx="9">
                  <c:v>40</c:v>
                </c:pt>
                <c:pt idx="10">
                  <c:v>8</c:v>
                </c:pt>
                <c:pt idx="11">
                  <c:v>2</c:v>
                </c:pt>
                <c:pt idx="12">
                  <c:v>2</c:v>
                </c:pt>
                <c:pt idx="13">
                  <c:v>3</c:v>
                </c:pt>
                <c:pt idx="14">
                  <c:v>65</c:v>
                </c:pt>
                <c:pt idx="15">
                  <c:v>16</c:v>
                </c:pt>
                <c:pt idx="16">
                  <c:v>1</c:v>
                </c:pt>
                <c:pt idx="17">
                  <c:v>10</c:v>
                </c:pt>
                <c:pt idx="18">
                  <c:v>2</c:v>
                </c:pt>
                <c:pt idx="19">
                  <c:v>9</c:v>
                </c:pt>
                <c:pt idx="20">
                  <c:v>9</c:v>
                </c:pt>
                <c:pt idx="21">
                  <c:v>2</c:v>
                </c:pt>
                <c:pt idx="22">
                  <c:v>8</c:v>
                </c:pt>
                <c:pt idx="23">
                  <c:v>3</c:v>
                </c:pt>
                <c:pt idx="24">
                  <c:v>1</c:v>
                </c:pt>
                <c:pt idx="25">
                  <c:v>2</c:v>
                </c:pt>
                <c:pt idx="26">
                  <c:v>35</c:v>
                </c:pt>
                <c:pt idx="27">
                  <c:v>21</c:v>
                </c:pt>
                <c:pt idx="28">
                  <c:v>10</c:v>
                </c:pt>
                <c:pt idx="29">
                  <c:v>1</c:v>
                </c:pt>
                <c:pt idx="30">
                  <c:v>621</c:v>
                </c:pt>
                <c:pt idx="31">
                  <c:v>40</c:v>
                </c:pt>
              </c:numCache>
            </c:numRef>
          </c:val>
        </c:ser>
        <c:dLbls>
          <c:showLegendKey val="0"/>
          <c:showVal val="0"/>
          <c:showCatName val="0"/>
          <c:showSerName val="0"/>
          <c:showPercent val="0"/>
          <c:showBubbleSize val="0"/>
          <c:showLeaderLines val="1"/>
        </c:dLbls>
      </c:pie3DChart>
    </c:plotArea>
    <c:legend>
      <c:legendPos val="b"/>
      <c:legendEntry>
        <c:idx val="2"/>
        <c:txPr>
          <a:bodyPr/>
          <a:lstStyle/>
          <a:p>
            <a:pPr>
              <a:defRPr sz="1500" b="1" i="0" baseline="0">
                <a:solidFill>
                  <a:schemeClr val="tx1"/>
                </a:solidFill>
                <a:latin typeface="Calibri" pitchFamily="34" charset="0"/>
              </a:defRPr>
            </a:pPr>
            <a:endParaRPr lang="en-US"/>
          </a:p>
        </c:txPr>
      </c:legendEntry>
      <c:legendEntry>
        <c:idx val="3"/>
        <c:txPr>
          <a:bodyPr/>
          <a:lstStyle/>
          <a:p>
            <a:pPr>
              <a:defRPr sz="1500" b="1" i="0" baseline="0">
                <a:solidFill>
                  <a:schemeClr val="tx1"/>
                </a:solidFill>
                <a:latin typeface="Calibri" pitchFamily="34" charset="0"/>
              </a:defRPr>
            </a:pPr>
            <a:endParaRPr lang="en-US"/>
          </a:p>
        </c:txPr>
      </c:legendEntry>
      <c:legendEntry>
        <c:idx val="6"/>
        <c:txPr>
          <a:bodyPr/>
          <a:lstStyle/>
          <a:p>
            <a:pPr>
              <a:defRPr sz="1500" b="1" i="0" baseline="0">
                <a:solidFill>
                  <a:schemeClr val="tx1"/>
                </a:solidFill>
                <a:latin typeface="Calibri" pitchFamily="34" charset="0"/>
              </a:defRPr>
            </a:pPr>
            <a:endParaRPr lang="en-US"/>
          </a:p>
        </c:txPr>
      </c:legendEntry>
      <c:legendEntry>
        <c:idx val="7"/>
        <c:txPr>
          <a:bodyPr/>
          <a:lstStyle/>
          <a:p>
            <a:pPr>
              <a:defRPr sz="1500" b="1" i="0" baseline="0">
                <a:solidFill>
                  <a:schemeClr val="tx1"/>
                </a:solidFill>
                <a:latin typeface="Calibri" pitchFamily="34" charset="0"/>
              </a:defRPr>
            </a:pPr>
            <a:endParaRPr lang="en-US"/>
          </a:p>
        </c:txPr>
      </c:legendEntry>
      <c:legendEntry>
        <c:idx val="8"/>
        <c:txPr>
          <a:bodyPr/>
          <a:lstStyle/>
          <a:p>
            <a:pPr>
              <a:defRPr sz="1500" b="1" i="0" baseline="0">
                <a:solidFill>
                  <a:schemeClr val="tx1"/>
                </a:solidFill>
                <a:latin typeface="Calibri" pitchFamily="34" charset="0"/>
              </a:defRPr>
            </a:pPr>
            <a:endParaRPr lang="en-US"/>
          </a:p>
        </c:txPr>
      </c:legendEntry>
      <c:legendEntry>
        <c:idx val="9"/>
        <c:txPr>
          <a:bodyPr/>
          <a:lstStyle/>
          <a:p>
            <a:pPr>
              <a:defRPr sz="1500" b="1" i="0" baseline="0">
                <a:solidFill>
                  <a:schemeClr val="tx1"/>
                </a:solidFill>
                <a:latin typeface="Calibri" pitchFamily="34" charset="0"/>
              </a:defRPr>
            </a:pPr>
            <a:endParaRPr lang="en-US"/>
          </a:p>
        </c:txPr>
      </c:legendEntry>
      <c:legendEntry>
        <c:idx val="10"/>
        <c:txPr>
          <a:bodyPr/>
          <a:lstStyle/>
          <a:p>
            <a:pPr>
              <a:defRPr sz="1500" b="1" i="0" baseline="0">
                <a:solidFill>
                  <a:schemeClr val="tx1"/>
                </a:solidFill>
                <a:latin typeface="Calibri" pitchFamily="34" charset="0"/>
              </a:defRPr>
            </a:pPr>
            <a:endParaRPr lang="en-US"/>
          </a:p>
        </c:txPr>
      </c:legendEntry>
      <c:legendEntry>
        <c:idx val="11"/>
        <c:txPr>
          <a:bodyPr/>
          <a:lstStyle/>
          <a:p>
            <a:pPr>
              <a:defRPr sz="1500" b="1" i="0" baseline="0">
                <a:solidFill>
                  <a:schemeClr val="tx1"/>
                </a:solidFill>
                <a:latin typeface="Calibri" pitchFamily="34" charset="0"/>
              </a:defRPr>
            </a:pPr>
            <a:endParaRPr lang="en-US"/>
          </a:p>
        </c:txPr>
      </c:legendEntry>
      <c:legendEntry>
        <c:idx val="13"/>
        <c:txPr>
          <a:bodyPr/>
          <a:lstStyle/>
          <a:p>
            <a:pPr>
              <a:defRPr sz="1500" b="1" i="0" baseline="0">
                <a:solidFill>
                  <a:schemeClr val="tx1"/>
                </a:solidFill>
                <a:latin typeface="Calibri" pitchFamily="34" charset="0"/>
              </a:defRPr>
            </a:pPr>
            <a:endParaRPr lang="en-US"/>
          </a:p>
        </c:txPr>
      </c:legendEntry>
      <c:legendEntry>
        <c:idx val="14"/>
        <c:txPr>
          <a:bodyPr/>
          <a:lstStyle/>
          <a:p>
            <a:pPr>
              <a:defRPr sz="1500" b="1" i="0" baseline="0">
                <a:solidFill>
                  <a:schemeClr val="tx1"/>
                </a:solidFill>
                <a:latin typeface="Calibri" pitchFamily="34" charset="0"/>
              </a:defRPr>
            </a:pPr>
            <a:endParaRPr lang="en-US"/>
          </a:p>
        </c:txPr>
      </c:legendEntry>
      <c:legendEntry>
        <c:idx val="17"/>
        <c:txPr>
          <a:bodyPr/>
          <a:lstStyle/>
          <a:p>
            <a:pPr>
              <a:defRPr sz="1500" b="1" i="0" baseline="0">
                <a:solidFill>
                  <a:schemeClr val="tx1"/>
                </a:solidFill>
                <a:latin typeface="Calibri" pitchFamily="34" charset="0"/>
              </a:defRPr>
            </a:pPr>
            <a:endParaRPr lang="en-US"/>
          </a:p>
        </c:txPr>
      </c:legendEntry>
      <c:legendEntry>
        <c:idx val="18"/>
        <c:txPr>
          <a:bodyPr/>
          <a:lstStyle/>
          <a:p>
            <a:pPr>
              <a:defRPr sz="1500" b="1" i="0" baseline="0">
                <a:solidFill>
                  <a:schemeClr val="tx1"/>
                </a:solidFill>
                <a:latin typeface="Calibri" pitchFamily="34" charset="0"/>
              </a:defRPr>
            </a:pPr>
            <a:endParaRPr lang="en-US"/>
          </a:p>
        </c:txPr>
      </c:legendEntry>
      <c:legendEntry>
        <c:idx val="19"/>
        <c:txPr>
          <a:bodyPr/>
          <a:lstStyle/>
          <a:p>
            <a:pPr>
              <a:defRPr sz="1500" b="1" i="0" baseline="0">
                <a:solidFill>
                  <a:schemeClr val="tx1"/>
                </a:solidFill>
                <a:latin typeface="Calibri" pitchFamily="34" charset="0"/>
              </a:defRPr>
            </a:pPr>
            <a:endParaRPr lang="en-US"/>
          </a:p>
        </c:txPr>
      </c:legendEntry>
      <c:legendEntry>
        <c:idx val="20"/>
        <c:txPr>
          <a:bodyPr/>
          <a:lstStyle/>
          <a:p>
            <a:pPr>
              <a:defRPr sz="1500" b="1" i="0" baseline="0">
                <a:solidFill>
                  <a:schemeClr val="tx1"/>
                </a:solidFill>
                <a:latin typeface="Calibri" pitchFamily="34" charset="0"/>
              </a:defRPr>
            </a:pPr>
            <a:endParaRPr lang="en-US"/>
          </a:p>
        </c:txPr>
      </c:legendEntry>
      <c:legendEntry>
        <c:idx val="21"/>
        <c:txPr>
          <a:bodyPr/>
          <a:lstStyle/>
          <a:p>
            <a:pPr>
              <a:defRPr sz="1500" b="1" i="0" baseline="0">
                <a:solidFill>
                  <a:schemeClr val="tx1"/>
                </a:solidFill>
                <a:latin typeface="Calibri" pitchFamily="34" charset="0"/>
              </a:defRPr>
            </a:pPr>
            <a:endParaRPr lang="en-US"/>
          </a:p>
        </c:txPr>
      </c:legendEntry>
      <c:legendEntry>
        <c:idx val="24"/>
        <c:txPr>
          <a:bodyPr/>
          <a:lstStyle/>
          <a:p>
            <a:pPr>
              <a:defRPr sz="1500" b="1" i="0" baseline="0">
                <a:solidFill>
                  <a:schemeClr val="tx1"/>
                </a:solidFill>
                <a:latin typeface="Calibri" pitchFamily="34" charset="0"/>
              </a:defRPr>
            </a:pPr>
            <a:endParaRPr lang="en-US"/>
          </a:p>
        </c:txPr>
      </c:legendEntry>
      <c:legendEntry>
        <c:idx val="26"/>
        <c:txPr>
          <a:bodyPr/>
          <a:lstStyle/>
          <a:p>
            <a:pPr>
              <a:defRPr sz="1500" b="1" i="0" baseline="0">
                <a:solidFill>
                  <a:schemeClr val="tx1"/>
                </a:solidFill>
                <a:latin typeface="Calibri" pitchFamily="34" charset="0"/>
              </a:defRPr>
            </a:pPr>
            <a:endParaRPr lang="en-US"/>
          </a:p>
        </c:txPr>
      </c:legendEntry>
      <c:legendEntry>
        <c:idx val="27"/>
        <c:txPr>
          <a:bodyPr/>
          <a:lstStyle/>
          <a:p>
            <a:pPr>
              <a:defRPr sz="1500" b="1" i="0" baseline="0">
                <a:solidFill>
                  <a:schemeClr val="tx1"/>
                </a:solidFill>
                <a:latin typeface="Calibri" pitchFamily="34" charset="0"/>
              </a:defRPr>
            </a:pPr>
            <a:endParaRPr lang="en-US"/>
          </a:p>
        </c:txPr>
      </c:legendEntry>
      <c:legendEntry>
        <c:idx val="28"/>
        <c:txPr>
          <a:bodyPr/>
          <a:lstStyle/>
          <a:p>
            <a:pPr>
              <a:defRPr sz="1500" b="1" i="0" baseline="0">
                <a:solidFill>
                  <a:schemeClr val="tx1"/>
                </a:solidFill>
                <a:latin typeface="Calibri" pitchFamily="34" charset="0"/>
              </a:defRPr>
            </a:pPr>
            <a:endParaRPr lang="en-US"/>
          </a:p>
        </c:txPr>
      </c:legendEntry>
      <c:layout>
        <c:manualLayout>
          <c:xMode val="edge"/>
          <c:yMode val="edge"/>
          <c:x val="3.8027187187498557E-4"/>
          <c:y val="0.55148699038513682"/>
          <c:w val="0.97362700533018565"/>
          <c:h val="0.44851299632724545"/>
        </c:manualLayout>
      </c:layout>
      <c:overlay val="0"/>
      <c:txPr>
        <a:bodyPr/>
        <a:lstStyle/>
        <a:p>
          <a:pPr>
            <a:defRPr sz="1500" b="1" i="0" baseline="0">
              <a:solidFill>
                <a:schemeClr val="tx1"/>
              </a:solidFill>
              <a:latin typeface="Calibri" pitchFamily="34" charset="0"/>
            </a:defRPr>
          </a:pPr>
          <a:endParaRPr lang="en-US"/>
        </a:p>
      </c:txPr>
    </c:legend>
    <c:plotVisOnly val="1"/>
    <c:dispBlanksAs val="gap"/>
    <c:showDLblsOverMax val="0"/>
  </c:chart>
  <c:spPr>
    <a:effectLst/>
    <a:scene3d>
      <a:camera prst="orthographicFront"/>
      <a:lightRig rig="threePt" dir="t"/>
    </a:scene3d>
    <a:sp3d/>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Lucida Grande" pitchFamily="84" charset="0"/>
                <a:ea typeface="ヒラギノ角ゴ Pro W3" pitchFamily="84" charset="-128"/>
                <a:cs typeface="+mn-cs"/>
              </a:defRPr>
            </a:lvl1pPr>
          </a:lstStyle>
          <a:p>
            <a:pPr>
              <a:defRPr/>
            </a:pPr>
            <a:endParaRPr lang="en-US"/>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Lucida Grande" pitchFamily="84" charset="0"/>
                <a:ea typeface="ヒラギノ角ゴ Pro W3" pitchFamily="84" charset="-128"/>
                <a:cs typeface="+mn-cs"/>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Lucida Grande" pitchFamily="84" charset="0"/>
                <a:ea typeface="ヒラギノ角ゴ Pro W3" pitchFamily="84"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Lucida Grande" pitchFamily="84" charset="0"/>
                <a:ea typeface="ヒラギノ角ゴ Pro W3" pitchFamily="84" charset="-128"/>
                <a:cs typeface="+mn-cs"/>
              </a:defRPr>
            </a:lvl1pPr>
          </a:lstStyle>
          <a:p>
            <a:pPr>
              <a:defRPr/>
            </a:pPr>
            <a:fld id="{04EAD4D0-9C3B-4F76-9FAF-C6EFA32D4F31}" type="slidenum">
              <a:rPr lang="en-US"/>
              <a:pPr>
                <a:defRPr/>
              </a:pPr>
              <a:t>‹#›</a:t>
            </a:fld>
            <a:endParaRPr lang="en-US" dirty="0"/>
          </a:p>
        </p:txBody>
      </p:sp>
    </p:spTree>
    <p:extLst>
      <p:ext uri="{BB962C8B-B14F-4D97-AF65-F5344CB8AC3E}">
        <p14:creationId xmlns:p14="http://schemas.microsoft.com/office/powerpoint/2010/main" val="39429696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1pPr>
    <a:lvl2pPr marL="4572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2pPr>
    <a:lvl3pPr marL="9144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3pPr>
    <a:lvl4pPr marL="13716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4pPr>
    <a:lvl5pPr marL="18288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917575" y="744538"/>
            <a:ext cx="4962525" cy="3722687"/>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Lucida Grande" pitchFamily="84" charset="0"/>
                <a:ea typeface="ヒラギノ角ゴ Pro W3" pitchFamily="84" charset="-128"/>
              </a:defRPr>
            </a:lvl1pPr>
            <a:lvl2pPr marL="742950" indent="-285750" eaLnBrk="0" hangingPunct="0">
              <a:spcBef>
                <a:spcPct val="30000"/>
              </a:spcBef>
              <a:defRPr sz="1200">
                <a:solidFill>
                  <a:schemeClr val="tx1"/>
                </a:solidFill>
                <a:latin typeface="Lucida Grande" pitchFamily="84" charset="0"/>
                <a:ea typeface="ヒラギノ角ゴ Pro W3" pitchFamily="84" charset="-128"/>
              </a:defRPr>
            </a:lvl2pPr>
            <a:lvl3pPr marL="1143000" indent="-228600" eaLnBrk="0" hangingPunct="0">
              <a:spcBef>
                <a:spcPct val="30000"/>
              </a:spcBef>
              <a:defRPr sz="1200">
                <a:solidFill>
                  <a:schemeClr val="tx1"/>
                </a:solidFill>
                <a:latin typeface="Lucida Grande" pitchFamily="84" charset="0"/>
                <a:ea typeface="ヒラギノ角ゴ Pro W3" pitchFamily="84" charset="-128"/>
              </a:defRPr>
            </a:lvl3pPr>
            <a:lvl4pPr marL="1600200" indent="-228600" eaLnBrk="0" hangingPunct="0">
              <a:spcBef>
                <a:spcPct val="30000"/>
              </a:spcBef>
              <a:defRPr sz="1200">
                <a:solidFill>
                  <a:schemeClr val="tx1"/>
                </a:solidFill>
                <a:latin typeface="Lucida Grande" pitchFamily="84" charset="0"/>
                <a:ea typeface="ヒラギノ角ゴ Pro W3" pitchFamily="84" charset="-128"/>
              </a:defRPr>
            </a:lvl4pPr>
            <a:lvl5pPr marL="2057400" indent="-228600" eaLnBrk="0" hangingPunct="0">
              <a:spcBef>
                <a:spcPct val="30000"/>
              </a:spcBef>
              <a:defRPr sz="1200">
                <a:solidFill>
                  <a:schemeClr val="tx1"/>
                </a:solidFill>
                <a:latin typeface="Lucida Grande" pitchFamily="8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Lucida Grande" pitchFamily="8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Lucida Grande" pitchFamily="8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Lucida Grande" pitchFamily="8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Lucida Grande" pitchFamily="84" charset="0"/>
                <a:ea typeface="ヒラギノ角ゴ Pro W3" pitchFamily="84" charset="-128"/>
              </a:defRPr>
            </a:lvl9pPr>
          </a:lstStyle>
          <a:p>
            <a:pPr>
              <a:spcBef>
                <a:spcPct val="0"/>
              </a:spcBef>
            </a:pPr>
            <a:fld id="{1913D27F-99BB-4F5E-BDE4-46FA4EE00DCD}" type="slidenum">
              <a:rPr lang="en-US" altLang="en-US" smtClean="0"/>
              <a:pPr>
                <a:spcBef>
                  <a:spcPct val="0"/>
                </a:spcBef>
              </a:pPr>
              <a:t>1</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Lucida Grande" pitchFamily="84" charset="0"/>
                <a:ea typeface="ヒラギノ角ゴ Pro W3" pitchFamily="84" charset="-128"/>
              </a:defRPr>
            </a:lvl1pPr>
            <a:lvl2pPr marL="742950" indent="-285750" eaLnBrk="0" hangingPunct="0">
              <a:spcBef>
                <a:spcPct val="30000"/>
              </a:spcBef>
              <a:defRPr sz="1200">
                <a:solidFill>
                  <a:schemeClr val="tx1"/>
                </a:solidFill>
                <a:latin typeface="Lucida Grande" pitchFamily="84" charset="0"/>
                <a:ea typeface="ヒラギノ角ゴ Pro W3" pitchFamily="84" charset="-128"/>
              </a:defRPr>
            </a:lvl2pPr>
            <a:lvl3pPr marL="1143000" indent="-228600" eaLnBrk="0" hangingPunct="0">
              <a:spcBef>
                <a:spcPct val="30000"/>
              </a:spcBef>
              <a:defRPr sz="1200">
                <a:solidFill>
                  <a:schemeClr val="tx1"/>
                </a:solidFill>
                <a:latin typeface="Lucida Grande" pitchFamily="84" charset="0"/>
                <a:ea typeface="ヒラギノ角ゴ Pro W3" pitchFamily="84" charset="-128"/>
              </a:defRPr>
            </a:lvl3pPr>
            <a:lvl4pPr marL="1600200" indent="-228600" eaLnBrk="0" hangingPunct="0">
              <a:spcBef>
                <a:spcPct val="30000"/>
              </a:spcBef>
              <a:defRPr sz="1200">
                <a:solidFill>
                  <a:schemeClr val="tx1"/>
                </a:solidFill>
                <a:latin typeface="Lucida Grande" pitchFamily="84" charset="0"/>
                <a:ea typeface="ヒラギノ角ゴ Pro W3" pitchFamily="84" charset="-128"/>
              </a:defRPr>
            </a:lvl4pPr>
            <a:lvl5pPr marL="2057400" indent="-228600" eaLnBrk="0" hangingPunct="0">
              <a:spcBef>
                <a:spcPct val="30000"/>
              </a:spcBef>
              <a:defRPr sz="1200">
                <a:solidFill>
                  <a:schemeClr val="tx1"/>
                </a:solidFill>
                <a:latin typeface="Lucida Grande" pitchFamily="84" charset="0"/>
                <a:ea typeface="ヒラギノ角ゴ Pro W3" pitchFamily="84" charset="-128"/>
              </a:defRPr>
            </a:lvl5pPr>
            <a:lvl6pPr marL="2514600" indent="-228600" eaLnBrk="0" fontAlgn="base" hangingPunct="0">
              <a:spcBef>
                <a:spcPct val="30000"/>
              </a:spcBef>
              <a:spcAft>
                <a:spcPct val="0"/>
              </a:spcAft>
              <a:defRPr sz="1200">
                <a:solidFill>
                  <a:schemeClr val="tx1"/>
                </a:solidFill>
                <a:latin typeface="Lucida Grande" pitchFamily="84" charset="0"/>
                <a:ea typeface="ヒラギノ角ゴ Pro W3" pitchFamily="84" charset="-128"/>
              </a:defRPr>
            </a:lvl6pPr>
            <a:lvl7pPr marL="2971800" indent="-228600" eaLnBrk="0" fontAlgn="base" hangingPunct="0">
              <a:spcBef>
                <a:spcPct val="30000"/>
              </a:spcBef>
              <a:spcAft>
                <a:spcPct val="0"/>
              </a:spcAft>
              <a:defRPr sz="1200">
                <a:solidFill>
                  <a:schemeClr val="tx1"/>
                </a:solidFill>
                <a:latin typeface="Lucida Grande" pitchFamily="84" charset="0"/>
                <a:ea typeface="ヒラギノ角ゴ Pro W3" pitchFamily="84" charset="-128"/>
              </a:defRPr>
            </a:lvl7pPr>
            <a:lvl8pPr marL="3429000" indent="-228600" eaLnBrk="0" fontAlgn="base" hangingPunct="0">
              <a:spcBef>
                <a:spcPct val="30000"/>
              </a:spcBef>
              <a:spcAft>
                <a:spcPct val="0"/>
              </a:spcAft>
              <a:defRPr sz="1200">
                <a:solidFill>
                  <a:schemeClr val="tx1"/>
                </a:solidFill>
                <a:latin typeface="Lucida Grande" pitchFamily="84" charset="0"/>
                <a:ea typeface="ヒラギノ角ゴ Pro W3" pitchFamily="84" charset="-128"/>
              </a:defRPr>
            </a:lvl8pPr>
            <a:lvl9pPr marL="3886200" indent="-228600" eaLnBrk="0" fontAlgn="base" hangingPunct="0">
              <a:spcBef>
                <a:spcPct val="30000"/>
              </a:spcBef>
              <a:spcAft>
                <a:spcPct val="0"/>
              </a:spcAft>
              <a:defRPr sz="1200">
                <a:solidFill>
                  <a:schemeClr val="tx1"/>
                </a:solidFill>
                <a:latin typeface="Lucida Grande" pitchFamily="84" charset="0"/>
                <a:ea typeface="ヒラギノ角ゴ Pro W3" pitchFamily="84" charset="-128"/>
              </a:defRPr>
            </a:lvl9pPr>
          </a:lstStyle>
          <a:p>
            <a:pPr eaLnBrk="1" hangingPunct="1">
              <a:spcBef>
                <a:spcPct val="0"/>
              </a:spcBef>
            </a:pPr>
            <a:fld id="{72570ED8-09B8-48A9-91ED-73118C8FA6C6}" type="slidenum">
              <a:rPr lang="en-US" altLang="en-US" smtClean="0">
                <a:latin typeface="Arial" charset="0"/>
              </a:rPr>
              <a:pPr eaLnBrk="1" hangingPunct="1">
                <a:spcBef>
                  <a:spcPct val="0"/>
                </a:spcBef>
              </a:pPr>
              <a:t>7</a:t>
            </a:fld>
            <a:endParaRPr lang="en-US" altLang="en-US" smtClean="0">
              <a:latin typeface="Arial" charset="0"/>
            </a:endParaRPr>
          </a:p>
        </p:txBody>
      </p:sp>
      <p:sp>
        <p:nvSpPr>
          <p:cNvPr id="52227" name="Rectangle 2"/>
          <p:cNvSpPr>
            <a:spLocks noGrp="1" noRot="1" noChangeAspect="1" noChangeArrowheads="1" noTextEdit="1"/>
          </p:cNvSpPr>
          <p:nvPr>
            <p:ph type="sldImg"/>
          </p:nvPr>
        </p:nvSpPr>
        <p:spPr>
          <a:xfrm>
            <a:off x="917575" y="744538"/>
            <a:ext cx="4962525" cy="3722687"/>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lvl1pPr>
              <a:defRPr sz="4400">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D6FE2B-A1CD-4B5C-BFA9-87735675B486}" type="slidenum">
              <a:rPr lang="en-US"/>
              <a:pPr>
                <a:defRPr/>
              </a:pPr>
              <a:t>‹#›</a:t>
            </a:fld>
            <a:endParaRPr lang="en-US" dirty="0"/>
          </a:p>
        </p:txBody>
      </p:sp>
    </p:spTree>
    <p:extLst>
      <p:ext uri="{BB962C8B-B14F-4D97-AF65-F5344CB8AC3E}">
        <p14:creationId xmlns:p14="http://schemas.microsoft.com/office/powerpoint/2010/main" val="2401240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50461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59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084776"/>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p:txBody>
      </p:sp>
      <p:sp>
        <p:nvSpPr>
          <p:cNvPr id="4" name="Text Placeholder 3"/>
          <p:cNvSpPr>
            <a:spLocks noGrp="1"/>
          </p:cNvSpPr>
          <p:nvPr>
            <p:ph type="body" sz="half" idx="2"/>
          </p:nvPr>
        </p:nvSpPr>
        <p:spPr>
          <a:xfrm>
            <a:off x="457200" y="1435100"/>
            <a:ext cx="3008313" cy="4851419"/>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26676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800" b="1">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930409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lvl1pPr>
              <a:defRPr sz="4400">
                <a:solidFill>
                  <a:schemeClr val="accent1">
                    <a:lumMod val="50000"/>
                  </a:schemeClr>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B8A4C-71E4-4CF3-814F-3128F8A5164C}" type="slidenum">
              <a:rPr lang="en-US"/>
              <a:pPr>
                <a:defRPr/>
              </a:pPr>
              <a:t>‹#›</a:t>
            </a:fld>
            <a:endParaRPr lang="en-US" dirty="0"/>
          </a:p>
        </p:txBody>
      </p:sp>
    </p:spTree>
    <p:extLst>
      <p:ext uri="{BB962C8B-B14F-4D97-AF65-F5344CB8AC3E}">
        <p14:creationId xmlns:p14="http://schemas.microsoft.com/office/powerpoint/2010/main" val="1794284616"/>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9144000" cy="1143000"/>
          </a:xfrm>
        </p:spPr>
        <p:txBody>
          <a:bodyPr/>
          <a:lstStyle>
            <a:lvl1pPr>
              <a:defRPr>
                <a:solidFill>
                  <a:schemeClr val="accent1">
                    <a:lumMod val="50000"/>
                  </a:schemeClr>
                </a:solidFill>
                <a:latin typeface="Arial" pitchFamily="34" charset="0"/>
                <a:cs typeface="Arial" pitchFamily="34" charset="0"/>
              </a:defRPr>
            </a:lvl1p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1A112C-7BE5-49FB-9DD7-B31241D04782}" type="slidenum">
              <a:rPr lang="en-US"/>
              <a:pPr>
                <a:defRPr/>
              </a:pPr>
              <a:t>‹#›</a:t>
            </a:fld>
            <a:endParaRPr lang="en-US" dirty="0"/>
          </a:p>
        </p:txBody>
      </p:sp>
    </p:spTree>
    <p:extLst>
      <p:ext uri="{BB962C8B-B14F-4D97-AF65-F5344CB8AC3E}">
        <p14:creationId xmlns:p14="http://schemas.microsoft.com/office/powerpoint/2010/main" val="34498195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36FD29-DBF6-4D38-B868-1D9A8367857A}" type="slidenum">
              <a:rPr lang="en-US"/>
              <a:pPr>
                <a:defRPr/>
              </a:pPr>
              <a:t>‹#›</a:t>
            </a:fld>
            <a:endParaRPr lang="en-US" dirty="0"/>
          </a:p>
        </p:txBody>
      </p:sp>
    </p:spTree>
    <p:extLst>
      <p:ext uri="{BB962C8B-B14F-4D97-AF65-F5344CB8AC3E}">
        <p14:creationId xmlns:p14="http://schemas.microsoft.com/office/powerpoint/2010/main" val="405471219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3F395CD-65B1-4E96-AB90-D144141FE66D}" type="datetimeFigureOut">
              <a:rPr lang="en-GB"/>
              <a:pPr>
                <a:defRPr/>
              </a:pPr>
              <a:t>25/02/2014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852180F-E4EE-413B-8209-8051857575CB}" type="slidenum">
              <a:rPr lang="en-GB"/>
              <a:pPr>
                <a:defRPr/>
              </a:pPr>
              <a:t>‹#›</a:t>
            </a:fld>
            <a:endParaRPr lang="en-GB"/>
          </a:p>
        </p:txBody>
      </p:sp>
    </p:spTree>
    <p:extLst>
      <p:ext uri="{BB962C8B-B14F-4D97-AF65-F5344CB8AC3E}">
        <p14:creationId xmlns:p14="http://schemas.microsoft.com/office/powerpoint/2010/main" val="4159847359"/>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557338"/>
            <a:ext cx="3810000" cy="4514868"/>
          </a:xfrm>
        </p:spPr>
        <p:txBody>
          <a:bodyPr/>
          <a:lstStyle>
            <a:lvl1pPr>
              <a:defRPr sz="2400">
                <a:solidFill>
                  <a:schemeClr val="tx1"/>
                </a:solidFill>
              </a:defRPr>
            </a:lvl1pPr>
            <a:lvl2pPr>
              <a:defRPr sz="2200">
                <a:solidFill>
                  <a:schemeClr val="accent1">
                    <a:lumMod val="50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648200" y="1557338"/>
            <a:ext cx="3810000" cy="3800488"/>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69338283"/>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8640"/>
            <a:ext cx="9144000" cy="1470025"/>
          </a:xfrm>
        </p:spPr>
        <p:txBody>
          <a:bodyPr/>
          <a:lstStyle>
            <a:lvl1pPr>
              <a:defRPr sz="4400">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4740557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9144000" cy="1143000"/>
          </a:xfrm>
        </p:spPr>
        <p:txBody>
          <a:bodyPr/>
          <a:lstStyle>
            <a:lvl1pPr>
              <a:defRPr>
                <a:solidFill>
                  <a:schemeClr val="accent1">
                    <a:lumMod val="50000"/>
                  </a:schemeClr>
                </a:solidFill>
                <a:latin typeface="Arial" pitchFamily="34" charset="0"/>
                <a:cs typeface="Arial" pitchFamily="34" charset="0"/>
              </a:defRPr>
            </a:lvl1p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9EC60E3-1151-45D3-B107-7166ADEA9372}" type="slidenum">
              <a:rPr lang="en-US"/>
              <a:pPr>
                <a:defRPr/>
              </a:pPr>
              <a:t>‹#›</a:t>
            </a:fld>
            <a:endParaRPr lang="en-US" dirty="0"/>
          </a:p>
        </p:txBody>
      </p:sp>
    </p:spTree>
    <p:extLst>
      <p:ext uri="{BB962C8B-B14F-4D97-AF65-F5344CB8AC3E}">
        <p14:creationId xmlns:p14="http://schemas.microsoft.com/office/powerpoint/2010/main" val="2860073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lvl1pPr>
              <a:defRPr sz="2400">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solidFill>
                  <a:schemeClr val="accent1">
                    <a:lumMod val="50000"/>
                  </a:schemeClr>
                </a:solidFill>
                <a:latin typeface="Arial" pitchFamily="34" charset="0"/>
                <a:cs typeface="Arial" pitchFamily="34" charset="0"/>
              </a:defRPr>
            </a:lvl3pPr>
            <a:lvl4pPr>
              <a:buNone/>
              <a:defRPr>
                <a:latin typeface="Arial" pitchFamily="34" charset="0"/>
                <a:cs typeface="Arial"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endParaRPr lang="en-US" dirty="0"/>
          </a:p>
        </p:txBody>
      </p:sp>
    </p:spTree>
    <p:extLst>
      <p:ext uri="{BB962C8B-B14F-4D97-AF65-F5344CB8AC3E}">
        <p14:creationId xmlns:p14="http://schemas.microsoft.com/office/powerpoint/2010/main" val="236543981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3568" y="2786047"/>
            <a:ext cx="7848872" cy="1362075"/>
          </a:xfrm>
        </p:spPr>
        <p:txBody>
          <a:bodyPr anchor="t"/>
          <a:lstStyle>
            <a:lvl1pPr algn="l">
              <a:defRPr sz="4400" b="1" cap="none">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40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1467532278"/>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557338"/>
            <a:ext cx="3810000" cy="4514868"/>
          </a:xfrm>
        </p:spPr>
        <p:txBody>
          <a:bodyPr/>
          <a:lstStyle>
            <a:lvl1pPr>
              <a:defRPr sz="2400">
                <a:solidFill>
                  <a:schemeClr val="tx1"/>
                </a:solidFill>
              </a:defRPr>
            </a:lvl1pPr>
            <a:lvl2pPr>
              <a:defRPr sz="2200">
                <a:solidFill>
                  <a:schemeClr val="accent1">
                    <a:lumMod val="50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648200" y="1557338"/>
            <a:ext cx="3810000" cy="3800488"/>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6281460"/>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67544" y="1484784"/>
            <a:ext cx="4040188" cy="639762"/>
          </a:xfrm>
        </p:spPr>
        <p:txBody>
          <a:bodyPr anchor="b"/>
          <a:lstStyle>
            <a:lvl1pPr marL="0" indent="0">
              <a:buNone/>
              <a:defRPr sz="2800" b="1">
                <a:solidFill>
                  <a:schemeClr val="accent1">
                    <a:lumMod val="50000"/>
                  </a:schemeClr>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solidFill>
                  <a:schemeClr val="accent1">
                    <a:lumMod val="50000"/>
                  </a:schemeClr>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748291771"/>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52559337"/>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957618"/>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084776"/>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p:txBody>
      </p:sp>
      <p:sp>
        <p:nvSpPr>
          <p:cNvPr id="4" name="Text Placeholder 3"/>
          <p:cNvSpPr>
            <a:spLocks noGrp="1"/>
          </p:cNvSpPr>
          <p:nvPr>
            <p:ph type="body" sz="half" idx="2"/>
          </p:nvPr>
        </p:nvSpPr>
        <p:spPr>
          <a:xfrm>
            <a:off x="457200" y="1435100"/>
            <a:ext cx="3008313" cy="4851419"/>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660338716"/>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800" b="1">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2664039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072D75-D54D-40AD-A38A-365CE053BEA1}" type="slidenum">
              <a:rPr lang="en-US"/>
              <a:pPr>
                <a:defRPr/>
              </a:pPr>
              <a:t>‹#›</a:t>
            </a:fld>
            <a:endParaRPr lang="en-US" dirty="0"/>
          </a:p>
        </p:txBody>
      </p:sp>
    </p:spTree>
    <p:extLst>
      <p:ext uri="{BB962C8B-B14F-4D97-AF65-F5344CB8AC3E}">
        <p14:creationId xmlns:p14="http://schemas.microsoft.com/office/powerpoint/2010/main" val="411526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557338"/>
            <a:ext cx="3810000" cy="4514868"/>
          </a:xfrm>
        </p:spPr>
        <p:txBody>
          <a:bodyPr/>
          <a:lstStyle>
            <a:lvl1pPr>
              <a:defRPr sz="2400">
                <a:solidFill>
                  <a:schemeClr val="tx1"/>
                </a:solidFill>
              </a:defRPr>
            </a:lvl1pPr>
            <a:lvl2pPr>
              <a:defRPr sz="2200">
                <a:solidFill>
                  <a:schemeClr val="accent1">
                    <a:lumMod val="50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648200" y="1557338"/>
            <a:ext cx="3810000" cy="3800488"/>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1160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8640"/>
            <a:ext cx="9144000" cy="1470025"/>
          </a:xfrm>
        </p:spPr>
        <p:txBody>
          <a:bodyPr/>
          <a:lstStyle>
            <a:lvl1pPr>
              <a:defRPr sz="4400">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1750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lvl1pPr>
              <a:defRPr sz="2400">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solidFill>
                  <a:schemeClr val="accent1">
                    <a:lumMod val="50000"/>
                  </a:schemeClr>
                </a:solidFill>
                <a:latin typeface="Arial" pitchFamily="34" charset="0"/>
                <a:cs typeface="Arial" pitchFamily="34" charset="0"/>
              </a:defRPr>
            </a:lvl3pPr>
            <a:lvl4pPr>
              <a:buNone/>
              <a:defRPr>
                <a:latin typeface="Arial" pitchFamily="34" charset="0"/>
                <a:cs typeface="Arial"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endParaRPr lang="en-US" dirty="0"/>
          </a:p>
        </p:txBody>
      </p:sp>
    </p:spTree>
    <p:extLst>
      <p:ext uri="{BB962C8B-B14F-4D97-AF65-F5344CB8AC3E}">
        <p14:creationId xmlns:p14="http://schemas.microsoft.com/office/powerpoint/2010/main" val="3568996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3568" y="2786047"/>
            <a:ext cx="7848872" cy="1362075"/>
          </a:xfrm>
        </p:spPr>
        <p:txBody>
          <a:bodyPr anchor="t"/>
          <a:lstStyle>
            <a:lvl1pPr algn="l">
              <a:defRPr sz="4400" b="1" cap="none">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40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536882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557338"/>
            <a:ext cx="3810000" cy="4514868"/>
          </a:xfrm>
        </p:spPr>
        <p:txBody>
          <a:bodyPr/>
          <a:lstStyle>
            <a:lvl1pPr>
              <a:defRPr sz="2400">
                <a:solidFill>
                  <a:schemeClr val="tx1"/>
                </a:solidFill>
              </a:defRPr>
            </a:lvl1pPr>
            <a:lvl2pPr>
              <a:defRPr sz="2200">
                <a:solidFill>
                  <a:schemeClr val="accent1">
                    <a:lumMod val="50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648200" y="1557338"/>
            <a:ext cx="3810000" cy="3800488"/>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178415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67544" y="1484784"/>
            <a:ext cx="4040188" cy="639762"/>
          </a:xfrm>
        </p:spPr>
        <p:txBody>
          <a:bodyPr anchor="b"/>
          <a:lstStyle>
            <a:lvl1pPr marL="0" indent="0">
              <a:buNone/>
              <a:defRPr sz="2800" b="1">
                <a:solidFill>
                  <a:schemeClr val="accent1">
                    <a:lumMod val="50000"/>
                  </a:schemeClr>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solidFill>
                  <a:schemeClr val="accent1">
                    <a:lumMod val="50000"/>
                  </a:schemeClr>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17577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2.pn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png"/><Relationship Id="rId5" Type="http://schemas.openxmlformats.org/officeDocument/2006/relationships/slideLayout" Target="../slideLayouts/slideLayout23.xml"/><Relationship Id="rId10" Type="http://schemas.openxmlformats.org/officeDocument/2006/relationships/theme" Target="../theme/theme4.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685800" y="3929063"/>
            <a:ext cx="7772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Arial" pitchFamily="34" charset="0"/>
                <a:cs typeface="Arial" pitchFamily="34" charset="0"/>
              </a:defRPr>
            </a:lvl1pPr>
          </a:lstStyle>
          <a:p>
            <a:pPr>
              <a:defRPr/>
            </a:pPr>
            <a:fld id="{734B2F10-51C3-4675-9E10-5C93C5244AF3}" type="slidenum">
              <a:rPr lang="en-US"/>
              <a:pPr>
                <a:defRPr/>
              </a:pPr>
              <a:t>‹#›</a:t>
            </a:fld>
            <a:endParaRPr lang="en-US" dirty="0"/>
          </a:p>
        </p:txBody>
      </p:sp>
      <p:pic>
        <p:nvPicPr>
          <p:cNvPr id="1031" name="Picture 19" descr="STFC_t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41" r:id="rId4"/>
  </p:sldLayoutIdLst>
  <p:timing>
    <p:tnLst>
      <p:par>
        <p:cTn id="1" dur="indefinite" restart="never" nodeType="tmRoot"/>
      </p:par>
    </p:tnLst>
  </p:timing>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ctr" rtl="0" eaLnBrk="0" fontAlgn="base" hangingPunct="0">
        <a:spcBef>
          <a:spcPct val="20000"/>
        </a:spcBef>
        <a:spcAft>
          <a:spcPct val="0"/>
        </a:spcAft>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a:defRPr/>
            </a:pPr>
            <a:fld id="{4DE9B88E-20AC-4CC6-8D33-EDC2C729B738}" type="slidenum">
              <a:rPr lang="en-US"/>
              <a:pPr>
                <a:defRPr/>
              </a:pPr>
              <a:t>‹#›</a:t>
            </a:fld>
            <a:endParaRPr lang="en-US" dirty="0"/>
          </a:p>
        </p:txBody>
      </p:sp>
      <p:pic>
        <p:nvPicPr>
          <p:cNvPr id="2055" name="Picture 19" descr="SCI41098_PPT_Templates_bottom_STF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Lst>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286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3075" name="Rectangle 3"/>
          <p:cNvSpPr>
            <a:spLocks noGrp="1" noChangeArrowheads="1"/>
          </p:cNvSpPr>
          <p:nvPr>
            <p:ph type="body" idx="1"/>
          </p:nvPr>
        </p:nvSpPr>
        <p:spPr bwMode="auto">
          <a:xfrm>
            <a:off x="685800" y="3929063"/>
            <a:ext cx="7772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34" charset="0"/>
                <a:ea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34" charset="0"/>
                <a:ea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itchFamily="34" charset="0"/>
                <a:ea typeface="Arial" pitchFamily="34" charset="0"/>
                <a:cs typeface="Arial" pitchFamily="34" charset="0"/>
              </a:defRPr>
            </a:lvl1pPr>
          </a:lstStyle>
          <a:p>
            <a:pPr>
              <a:defRPr/>
            </a:pPr>
            <a:fld id="{C7E06220-69C0-4D63-AB59-F68FDBDC76E9}" type="slidenum">
              <a:rPr lang="en-US"/>
              <a:pPr>
                <a:defRPr/>
              </a:pPr>
              <a:t>‹#›</a:t>
            </a:fld>
            <a:endParaRPr lang="en-US" dirty="0"/>
          </a:p>
        </p:txBody>
      </p:sp>
      <p:pic>
        <p:nvPicPr>
          <p:cNvPr id="3079" name="Picture 19" descr="STFC_t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938" r:id="rId1"/>
    <p:sldLayoutId id="2147485939" r:id="rId2"/>
    <p:sldLayoutId id="2147485940" r:id="rId3"/>
    <p:sldLayoutId id="2147485951" r:id="rId4"/>
    <p:sldLayoutId id="2147485952" r:id="rId5"/>
  </p:sldLayoutIdLst>
  <p:transition spd="slow"/>
  <p:timing>
    <p:tnLst>
      <p:par>
        <p:cTn id="1" dur="indefinite" restart="never" nodeType="tmRoot"/>
      </p:par>
    </p:tnLst>
  </p:timing>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ctr" rtl="0" eaLnBrk="0" fontAlgn="base" hangingPunct="0">
        <a:spcBef>
          <a:spcPct val="20000"/>
        </a:spcBef>
        <a:spcAft>
          <a:spcPct val="0"/>
        </a:spcAft>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4099"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pitchFamily="84" charset="0"/>
                <a:ea typeface="ヒラギノ角ゴ Pro W3" pitchFamily="8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pitchFamily="84" charset="0"/>
                <a:ea typeface="ヒラギノ角ゴ Pro W3" pitchFamily="8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pitchFamily="84" charset="0"/>
                <a:ea typeface="ヒラギノ角ゴ Pro W3" pitchFamily="84" charset="-128"/>
                <a:cs typeface="+mn-cs"/>
              </a:defRPr>
            </a:lvl1pPr>
          </a:lstStyle>
          <a:p>
            <a:pPr>
              <a:defRPr/>
            </a:pPr>
            <a:fld id="{831753DC-32B2-4D20-9248-16527D511558}" type="slidenum">
              <a:rPr lang="en-US"/>
              <a:pPr>
                <a:defRPr/>
              </a:pPr>
              <a:t>‹#›</a:t>
            </a:fld>
            <a:endParaRPr lang="en-US" dirty="0"/>
          </a:p>
        </p:txBody>
      </p:sp>
      <p:pic>
        <p:nvPicPr>
          <p:cNvPr id="4103" name="Picture 19" descr="SCI41098_PPT_Templates_bottom_STF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953" r:id="rId1"/>
    <p:sldLayoutId id="2147485954" r:id="rId2"/>
    <p:sldLayoutId id="2147485955" r:id="rId3"/>
    <p:sldLayoutId id="2147485956" r:id="rId4"/>
    <p:sldLayoutId id="2147485957" r:id="rId5"/>
    <p:sldLayoutId id="2147485958" r:id="rId6"/>
    <p:sldLayoutId id="2147485959" r:id="rId7"/>
    <p:sldLayoutId id="2147485960" r:id="rId8"/>
    <p:sldLayoutId id="2147485961" r:id="rId9"/>
  </p:sldLayoutIdLst>
  <p:transition spd="slow"/>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3.pn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5.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GB" dirty="0" smtClean="0"/>
              <a:t>In-Kind at ISIS</a:t>
            </a:r>
            <a:endParaRPr lang="en-GB" dirty="0"/>
          </a:p>
        </p:txBody>
      </p:sp>
      <p:sp>
        <p:nvSpPr>
          <p:cNvPr id="26627" name="Subtitle 3"/>
          <p:cNvSpPr>
            <a:spLocks noGrp="1"/>
          </p:cNvSpPr>
          <p:nvPr>
            <p:ph type="subTitle" idx="1"/>
          </p:nvPr>
        </p:nvSpPr>
        <p:spPr>
          <a:xfrm>
            <a:off x="1331913" y="3860800"/>
            <a:ext cx="6400800" cy="1752600"/>
          </a:xfrm>
        </p:spPr>
        <p:txBody>
          <a:bodyPr/>
          <a:lstStyle/>
          <a:p>
            <a:r>
              <a:rPr lang="en-GB" altLang="en-US" smtClean="0">
                <a:latin typeface="Arial" charset="0"/>
                <a:cs typeface="Arial" charset="0"/>
              </a:rPr>
              <a:t>Matt Fletcher</a:t>
            </a:r>
          </a:p>
          <a:p>
            <a:endParaRPr lang="en-GB" altLang="en-US" smtClean="0">
              <a:latin typeface="Arial" charset="0"/>
              <a:cs typeface="Arial" charset="0"/>
            </a:endParaRPr>
          </a:p>
          <a:p>
            <a:r>
              <a:rPr lang="en-GB" altLang="en-US" sz="2000" smtClean="0">
                <a:latin typeface="Arial" charset="0"/>
                <a:cs typeface="Arial" charset="0"/>
              </a:rPr>
              <a:t>ISIS Design Division Head</a:t>
            </a:r>
          </a:p>
          <a:p>
            <a:r>
              <a:rPr lang="en-GB" altLang="en-US" sz="2000" smtClean="0">
                <a:latin typeface="Arial" charset="0"/>
                <a:cs typeface="Arial" charset="0"/>
              </a:rPr>
              <a:t>26/2/14</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0"/>
          <p:cNvGraphicFramePr>
            <a:graphicFrameLocks noChangeAspect="1"/>
          </p:cNvGraphicFramePr>
          <p:nvPr/>
        </p:nvGraphicFramePr>
        <p:xfrm>
          <a:off x="179388" y="377825"/>
          <a:ext cx="4679950" cy="3222625"/>
        </p:xfrm>
        <a:graphic>
          <a:graphicData uri="http://schemas.openxmlformats.org/presentationml/2006/ole">
            <mc:AlternateContent xmlns:mc="http://schemas.openxmlformats.org/markup-compatibility/2006">
              <mc:Choice xmlns:v="urn:schemas-microsoft-com:vml" Requires="v">
                <p:oleObj spid="_x0000_s35849" name="Worksheet" r:id="rId3" imgW="6581160" imgH="8055000" progId="Excel.Sheet.8">
                  <p:embed/>
                </p:oleObj>
              </mc:Choice>
              <mc:Fallback>
                <p:oleObj name="Worksheet" r:id="rId3" imgW="6581160" imgH="8055000" progId="Excel.Sheet.8">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77825"/>
                        <a:ext cx="46799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3" name="Text Box 4"/>
          <p:cNvSpPr txBox="1">
            <a:spLocks noChangeArrowheads="1"/>
          </p:cNvSpPr>
          <p:nvPr/>
        </p:nvSpPr>
        <p:spPr bwMode="auto">
          <a:xfrm>
            <a:off x="-30163" y="3573463"/>
            <a:ext cx="5259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algn="ctr" eaLnBrk="1" hangingPunct="1">
              <a:spcBef>
                <a:spcPct val="0"/>
              </a:spcBef>
              <a:buFontTx/>
              <a:buNone/>
            </a:pPr>
            <a:r>
              <a:rPr lang="en-GB" altLang="en-US" b="1">
                <a:solidFill>
                  <a:srgbClr val="000000"/>
                </a:solidFill>
                <a:latin typeface="Lucida Grande" pitchFamily="84" charset="0"/>
              </a:rPr>
              <a:t>Instrument </a:t>
            </a:r>
            <a:r>
              <a:rPr lang="en-GB" altLang="en-US" sz="1800" b="1">
                <a:solidFill>
                  <a:srgbClr val="000000"/>
                </a:solidFill>
                <a:latin typeface="Lucida Grande" pitchFamily="84" charset="0"/>
              </a:rPr>
              <a:t>Developments</a:t>
            </a:r>
            <a:r>
              <a:rPr lang="en-GB" altLang="en-US" b="1">
                <a:solidFill>
                  <a:srgbClr val="000000"/>
                </a:solidFill>
                <a:latin typeface="Lucida Grande" pitchFamily="84" charset="0"/>
              </a:rPr>
              <a:t> 1993- 1998</a:t>
            </a:r>
          </a:p>
        </p:txBody>
      </p:sp>
      <p:sp>
        <p:nvSpPr>
          <p:cNvPr id="2" name="Title 1"/>
          <p:cNvSpPr>
            <a:spLocks noGrp="1"/>
          </p:cNvSpPr>
          <p:nvPr>
            <p:ph type="title"/>
          </p:nvPr>
        </p:nvSpPr>
        <p:spPr/>
        <p:txBody>
          <a:bodyPr/>
          <a:lstStyle/>
          <a:p>
            <a:pPr>
              <a:defRPr/>
            </a:pPr>
            <a:endParaRPr lang="en-GB" dirty="0"/>
          </a:p>
        </p:txBody>
      </p:sp>
      <p:pic>
        <p:nvPicPr>
          <p:cNvPr id="3584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4016375"/>
            <a:ext cx="5432425" cy="27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549275"/>
            <a:ext cx="4183063"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4383088"/>
            <a:ext cx="3409950"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3271838"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extBox 4"/>
          <p:cNvSpPr txBox="1">
            <a:spLocks noChangeArrowheads="1"/>
          </p:cNvSpPr>
          <p:nvPr/>
        </p:nvSpPr>
        <p:spPr bwMode="auto">
          <a:xfrm>
            <a:off x="7019925" y="692150"/>
            <a:ext cx="1990725"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eaLnBrk="1" hangingPunct="1">
              <a:spcBef>
                <a:spcPct val="0"/>
              </a:spcBef>
              <a:spcAft>
                <a:spcPts val="600"/>
              </a:spcAft>
              <a:buFontTx/>
              <a:buNone/>
            </a:pPr>
            <a:r>
              <a:rPr lang="en-GB" altLang="en-US" sz="2800">
                <a:solidFill>
                  <a:schemeClr val="accent2"/>
                </a:solidFill>
                <a:latin typeface="Calibri" pitchFamily="34" charset="0"/>
              </a:rPr>
              <a:t>2012/13:</a:t>
            </a:r>
          </a:p>
          <a:p>
            <a:pPr eaLnBrk="1" hangingPunct="1">
              <a:spcBef>
                <a:spcPct val="0"/>
              </a:spcBef>
              <a:spcAft>
                <a:spcPts val="600"/>
              </a:spcAft>
              <a:buFontTx/>
              <a:buNone/>
            </a:pPr>
            <a:r>
              <a:rPr lang="en-GB" altLang="en-US" sz="2800">
                <a:solidFill>
                  <a:schemeClr val="accent2"/>
                </a:solidFill>
                <a:latin typeface="Calibri" pitchFamily="34" charset="0"/>
              </a:rPr>
              <a:t>Breakdown of users by country</a:t>
            </a:r>
          </a:p>
          <a:p>
            <a:pPr eaLnBrk="1" hangingPunct="1">
              <a:spcBef>
                <a:spcPct val="0"/>
              </a:spcBef>
              <a:buFontTx/>
              <a:buNone/>
            </a:pPr>
            <a:endParaRPr lang="en-GB" altLang="en-US" sz="2800">
              <a:latin typeface="Lucida Grande" pitchFamily="84" charset="0"/>
            </a:endParaRPr>
          </a:p>
        </p:txBody>
      </p:sp>
      <p:sp>
        <p:nvSpPr>
          <p:cNvPr id="36868" name="TextBox 5"/>
          <p:cNvSpPr txBox="1">
            <a:spLocks noChangeArrowheads="1"/>
          </p:cNvSpPr>
          <p:nvPr/>
        </p:nvSpPr>
        <p:spPr bwMode="auto">
          <a:xfrm>
            <a:off x="3059113" y="234950"/>
            <a:ext cx="2952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eaLnBrk="1" hangingPunct="1">
              <a:spcBef>
                <a:spcPct val="0"/>
              </a:spcBef>
              <a:buFontTx/>
              <a:buNone/>
            </a:pPr>
            <a:r>
              <a:rPr lang="en-GB" altLang="en-US" sz="4800" b="1">
                <a:solidFill>
                  <a:srgbClr val="0033CC"/>
                </a:solidFill>
                <a:latin typeface="Calibri" pitchFamily="34" charset="0"/>
              </a:rPr>
              <a:t>Use of ISIS</a:t>
            </a:r>
          </a:p>
        </p:txBody>
      </p:sp>
      <p:graphicFrame>
        <p:nvGraphicFramePr>
          <p:cNvPr id="7" name="Chart 6"/>
          <p:cNvGraphicFramePr/>
          <p:nvPr/>
        </p:nvGraphicFramePr>
        <p:xfrm>
          <a:off x="1547664" y="1196752"/>
          <a:ext cx="7328967" cy="43520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eaLnBrk="1" hangingPunct="1">
              <a:spcBef>
                <a:spcPct val="0"/>
              </a:spcBef>
              <a:buFontTx/>
              <a:buNone/>
            </a:pPr>
            <a:endParaRPr lang="en-US" altLang="en-US">
              <a:latin typeface="Lucida Grande" pitchFamily="84" charset="0"/>
            </a:endParaRPr>
          </a:p>
        </p:txBody>
      </p:sp>
      <p:pic>
        <p:nvPicPr>
          <p:cNvPr id="378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981075"/>
            <a:ext cx="7827962"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Point to this history lesson…</a:t>
            </a:r>
            <a:endParaRPr lang="en-GB" dirty="0"/>
          </a:p>
        </p:txBody>
      </p:sp>
      <p:sp>
        <p:nvSpPr>
          <p:cNvPr id="3" name="Content Placeholder 2"/>
          <p:cNvSpPr>
            <a:spLocks noGrp="1"/>
          </p:cNvSpPr>
          <p:nvPr>
            <p:ph idx="1"/>
          </p:nvPr>
        </p:nvSpPr>
        <p:spPr>
          <a:xfrm>
            <a:off x="684213" y="1341438"/>
            <a:ext cx="7772400" cy="3800475"/>
          </a:xfrm>
        </p:spPr>
        <p:txBody>
          <a:bodyPr/>
          <a:lstStyle/>
          <a:p>
            <a:pPr>
              <a:defRPr/>
            </a:pPr>
            <a:r>
              <a:rPr lang="en-GB" dirty="0" smtClean="0"/>
              <a:t>ISIS is mature, means we have</a:t>
            </a:r>
            <a:r>
              <a:rPr lang="en-GB" dirty="0">
                <a:sym typeface="Wingdings" panose="05000000000000000000" pitchFamily="2" charset="2"/>
              </a:rPr>
              <a:t>:</a:t>
            </a:r>
            <a:endParaRPr lang="en-GB" dirty="0" smtClean="0"/>
          </a:p>
          <a:p>
            <a:pPr lvl="2">
              <a:defRPr/>
            </a:pPr>
            <a:r>
              <a:rPr lang="en-GB" dirty="0" smtClean="0"/>
              <a:t>experience in operations </a:t>
            </a:r>
          </a:p>
          <a:p>
            <a:pPr lvl="2">
              <a:defRPr/>
            </a:pPr>
            <a:r>
              <a:rPr lang="en-GB" dirty="0" smtClean="0"/>
              <a:t>stable structure </a:t>
            </a:r>
          </a:p>
          <a:p>
            <a:pPr marL="1714500" lvl="3" indent="-342900">
              <a:buFont typeface="Arial" panose="020B0604020202020204" pitchFamily="34" charset="0"/>
              <a:buChar char="•"/>
              <a:defRPr/>
            </a:pPr>
            <a:r>
              <a:rPr lang="en-GB" sz="1800" dirty="0" smtClean="0"/>
              <a:t>Long serving staff</a:t>
            </a:r>
          </a:p>
          <a:p>
            <a:pPr marL="2171700" lvl="4" indent="-342900">
              <a:buFont typeface="Arial" panose="020B0604020202020204" pitchFamily="34" charset="0"/>
              <a:buChar char="•"/>
              <a:defRPr/>
            </a:pPr>
            <a:r>
              <a:rPr lang="en-GB" dirty="0" smtClean="0"/>
              <a:t>Can have downsides – assumed knowledge across all which does not exist </a:t>
            </a:r>
            <a:r>
              <a:rPr lang="en-GB" dirty="0" err="1" smtClean="0"/>
              <a:t>etc</a:t>
            </a:r>
            <a:endParaRPr lang="en-GB" dirty="0"/>
          </a:p>
          <a:p>
            <a:pPr lvl="2">
              <a:defRPr/>
            </a:pPr>
            <a:r>
              <a:rPr lang="en-GB" dirty="0" smtClean="0"/>
              <a:t>delivery capability in </a:t>
            </a:r>
            <a:r>
              <a:rPr lang="en-GB" dirty="0" smtClean="0">
                <a:solidFill>
                  <a:srgbClr val="FF0000"/>
                </a:solidFill>
              </a:rPr>
              <a:t>most</a:t>
            </a:r>
            <a:r>
              <a:rPr lang="en-GB" dirty="0" smtClean="0"/>
              <a:t> areas (but not all)</a:t>
            </a:r>
          </a:p>
          <a:p>
            <a:pPr lvl="2">
              <a:defRPr/>
            </a:pPr>
            <a:r>
              <a:rPr lang="en-GB" dirty="0" smtClean="0"/>
              <a:t>Almost constant instrument upgrades</a:t>
            </a:r>
          </a:p>
          <a:p>
            <a:pPr>
              <a:defRPr/>
            </a:pPr>
            <a:r>
              <a:rPr lang="en-GB" dirty="0" smtClean="0"/>
              <a:t>With TS2 </a:t>
            </a:r>
            <a:endParaRPr lang="en-GB" dirty="0"/>
          </a:p>
          <a:p>
            <a:pPr lvl="1">
              <a:defRPr/>
            </a:pPr>
            <a:r>
              <a:rPr lang="en-GB" dirty="0" smtClean="0"/>
              <a:t>7 new instruments, 2005-2008 </a:t>
            </a:r>
          </a:p>
          <a:p>
            <a:pPr lvl="1">
              <a:defRPr/>
            </a:pPr>
            <a:r>
              <a:rPr lang="en-GB" dirty="0" smtClean="0"/>
              <a:t>4 new instruments, 2010-2014</a:t>
            </a:r>
            <a:endParaRPr lang="en-GB" dirty="0"/>
          </a:p>
          <a:p>
            <a:pPr>
              <a:defRPr/>
            </a:pPr>
            <a:r>
              <a:rPr lang="en-GB" dirty="0" smtClean="0"/>
              <a:t>Additional capacity (7 available </a:t>
            </a:r>
            <a:r>
              <a:rPr lang="en-GB" dirty="0" err="1" smtClean="0"/>
              <a:t>beamports</a:t>
            </a:r>
            <a:r>
              <a:rPr lang="en-GB" dirty="0" smtClean="0"/>
              <a:t>)</a:t>
            </a:r>
          </a:p>
          <a:p>
            <a:pPr lvl="1">
              <a:defRPr/>
            </a:pPr>
            <a:r>
              <a:rPr lang="en-GB" dirty="0" smtClean="0"/>
              <a:t>Retain delivery capability</a:t>
            </a:r>
          </a:p>
          <a:p>
            <a:pPr>
              <a:defRPr/>
            </a:pPr>
            <a:r>
              <a:rPr lang="en-GB" dirty="0" smtClean="0"/>
              <a:t>Mainly funded from UK</a:t>
            </a:r>
            <a:endParaRPr lang="en-GB"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Delivery routes</a:t>
            </a:r>
            <a:endParaRPr lang="en-GB" dirty="0"/>
          </a:p>
        </p:txBody>
      </p:sp>
      <p:sp>
        <p:nvSpPr>
          <p:cNvPr id="3" name="Content Placeholder 2"/>
          <p:cNvSpPr>
            <a:spLocks noGrp="1"/>
          </p:cNvSpPr>
          <p:nvPr>
            <p:ph idx="1"/>
          </p:nvPr>
        </p:nvSpPr>
        <p:spPr>
          <a:xfrm>
            <a:off x="685800" y="1557338"/>
            <a:ext cx="4751388" cy="3800475"/>
          </a:xfrm>
        </p:spPr>
        <p:txBody>
          <a:bodyPr/>
          <a:lstStyle/>
          <a:p>
            <a:pPr>
              <a:defRPr/>
            </a:pPr>
            <a:r>
              <a:rPr lang="en-GB" dirty="0" smtClean="0"/>
              <a:t>Do it yourself</a:t>
            </a:r>
          </a:p>
          <a:p>
            <a:pPr lvl="1">
              <a:defRPr/>
            </a:pPr>
            <a:r>
              <a:rPr lang="en-GB" dirty="0" smtClean="0"/>
              <a:t>Requires you to know how and to have capability and capacity</a:t>
            </a:r>
          </a:p>
          <a:p>
            <a:pPr>
              <a:defRPr/>
            </a:pPr>
            <a:r>
              <a:rPr lang="en-GB" dirty="0" smtClean="0"/>
              <a:t>Buy it in (contract)</a:t>
            </a:r>
          </a:p>
          <a:p>
            <a:pPr lvl="1">
              <a:defRPr/>
            </a:pPr>
            <a:r>
              <a:rPr lang="en-GB" dirty="0" smtClean="0"/>
              <a:t>Requires you to know what you want – as you will create a specification</a:t>
            </a:r>
          </a:p>
          <a:p>
            <a:pPr>
              <a:defRPr/>
            </a:pPr>
            <a:r>
              <a:rPr lang="en-GB" dirty="0" smtClean="0"/>
              <a:t>In-Kind</a:t>
            </a:r>
          </a:p>
          <a:p>
            <a:pPr lvl="1">
              <a:defRPr/>
            </a:pPr>
            <a:r>
              <a:rPr lang="en-GB" dirty="0" smtClean="0"/>
              <a:t>Can be brilliant – but it is more like an artistic commission. </a:t>
            </a:r>
            <a:endParaRPr lang="en-GB" dirty="0"/>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406525"/>
            <a:ext cx="1731963"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Disclaimer</a:t>
            </a:r>
            <a:endParaRPr lang="en-GB" dirty="0"/>
          </a:p>
        </p:txBody>
      </p:sp>
      <p:sp>
        <p:nvSpPr>
          <p:cNvPr id="40963" name="Content Placeholder 2"/>
          <p:cNvSpPr>
            <a:spLocks noGrp="1"/>
          </p:cNvSpPr>
          <p:nvPr>
            <p:ph idx="1"/>
          </p:nvPr>
        </p:nvSpPr>
        <p:spPr>
          <a:xfrm>
            <a:off x="685800" y="1557338"/>
            <a:ext cx="7772400" cy="3800475"/>
          </a:xfrm>
        </p:spPr>
        <p:txBody>
          <a:bodyPr/>
          <a:lstStyle/>
          <a:p>
            <a:pPr marL="0" indent="0" algn="ctr">
              <a:buFontTx/>
              <a:buNone/>
            </a:pPr>
            <a:r>
              <a:rPr lang="en-GB" altLang="en-US" sz="4000" smtClean="0">
                <a:latin typeface="Arial" charset="0"/>
                <a:cs typeface="Arial" charset="0"/>
              </a:rPr>
              <a:t>The following comments and pictures have absolutely no correlation – just some recent examples of some in-kind contributions</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In-Kind at ISIS</a:t>
            </a:r>
            <a:endParaRPr lang="en-GB" dirty="0"/>
          </a:p>
        </p:txBody>
      </p:sp>
      <p:sp>
        <p:nvSpPr>
          <p:cNvPr id="3" name="Content Placeholder 2"/>
          <p:cNvSpPr>
            <a:spLocks noGrp="1"/>
          </p:cNvSpPr>
          <p:nvPr>
            <p:ph idx="1"/>
          </p:nvPr>
        </p:nvSpPr>
        <p:spPr>
          <a:xfrm>
            <a:off x="685800" y="1557338"/>
            <a:ext cx="4894263" cy="3800475"/>
          </a:xfrm>
        </p:spPr>
        <p:txBody>
          <a:bodyPr/>
          <a:lstStyle/>
          <a:p>
            <a:pPr>
              <a:defRPr/>
            </a:pPr>
            <a:r>
              <a:rPr lang="en-GB" dirty="0" smtClean="0"/>
              <a:t>In general we have been a receiver rather than a deliverer</a:t>
            </a:r>
          </a:p>
          <a:p>
            <a:pPr>
              <a:defRPr/>
            </a:pPr>
            <a:r>
              <a:rPr lang="en-GB" dirty="0" smtClean="0"/>
              <a:t>Examples of Excellent value and also not</a:t>
            </a:r>
          </a:p>
          <a:p>
            <a:pPr>
              <a:defRPr/>
            </a:pPr>
            <a:r>
              <a:rPr lang="en-GB" dirty="0"/>
              <a:t>Examples where we could not do it ourselves (capability) – therefore excellent value</a:t>
            </a:r>
          </a:p>
          <a:p>
            <a:pPr>
              <a:defRPr/>
            </a:pPr>
            <a:r>
              <a:rPr lang="en-GB" dirty="0" smtClean="0"/>
              <a:t>Value as measured in a project sense is mostly poor</a:t>
            </a:r>
          </a:p>
          <a:p>
            <a:pPr lvl="1">
              <a:defRPr/>
            </a:pPr>
            <a:r>
              <a:rPr lang="en-GB" dirty="0" smtClean="0"/>
              <a:t>The price put on the deliverable is significantly higher than it might cost to do yourself</a:t>
            </a:r>
          </a:p>
          <a:p>
            <a:pPr>
              <a:defRPr/>
            </a:pPr>
            <a:endParaRPr lang="en-GB" dirty="0"/>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681163"/>
            <a:ext cx="3698875"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Some thoughts on what makes it go well</a:t>
            </a:r>
            <a:endParaRPr lang="en-GB" dirty="0"/>
          </a:p>
        </p:txBody>
      </p:sp>
      <p:sp>
        <p:nvSpPr>
          <p:cNvPr id="3" name="Content Placeholder 2"/>
          <p:cNvSpPr>
            <a:spLocks noGrp="1"/>
          </p:cNvSpPr>
          <p:nvPr>
            <p:ph idx="1"/>
          </p:nvPr>
        </p:nvSpPr>
        <p:spPr>
          <a:xfrm>
            <a:off x="684213" y="1557338"/>
            <a:ext cx="4751387" cy="3800475"/>
          </a:xfrm>
        </p:spPr>
        <p:txBody>
          <a:bodyPr/>
          <a:lstStyle/>
          <a:p>
            <a:pPr>
              <a:defRPr/>
            </a:pPr>
            <a:r>
              <a:rPr lang="en-GB" sz="2000" dirty="0" smtClean="0"/>
              <a:t>Experience is everything – for everyone involved</a:t>
            </a:r>
          </a:p>
          <a:p>
            <a:pPr lvl="1">
              <a:defRPr/>
            </a:pPr>
            <a:r>
              <a:rPr lang="en-GB" sz="2000" dirty="0" smtClean="0"/>
              <a:t>Technical is perhaps obvious</a:t>
            </a:r>
          </a:p>
          <a:p>
            <a:pPr lvl="1">
              <a:defRPr/>
            </a:pPr>
            <a:r>
              <a:rPr lang="en-GB" sz="2000" dirty="0" smtClean="0"/>
              <a:t>Experience of working in-kind…</a:t>
            </a:r>
          </a:p>
          <a:p>
            <a:pPr lvl="1">
              <a:defRPr/>
            </a:pPr>
            <a:r>
              <a:rPr lang="en-GB" sz="2000" dirty="0" smtClean="0"/>
              <a:t>At remote ultimate destinations</a:t>
            </a:r>
          </a:p>
          <a:p>
            <a:pPr lvl="1">
              <a:defRPr/>
            </a:pPr>
            <a:r>
              <a:rPr lang="en-GB" sz="2000" dirty="0" smtClean="0"/>
              <a:t>Experience of delivering </a:t>
            </a:r>
          </a:p>
          <a:p>
            <a:pPr>
              <a:defRPr/>
            </a:pPr>
            <a:r>
              <a:rPr lang="en-GB" sz="2000" dirty="0" smtClean="0"/>
              <a:t>Clarity</a:t>
            </a:r>
          </a:p>
          <a:p>
            <a:pPr lvl="1">
              <a:defRPr/>
            </a:pPr>
            <a:r>
              <a:rPr lang="en-GB" sz="2000" dirty="0" smtClean="0"/>
              <a:t>What / How / Who / When / Where </a:t>
            </a:r>
          </a:p>
          <a:p>
            <a:pPr lvl="1">
              <a:defRPr/>
            </a:pPr>
            <a:r>
              <a:rPr lang="en-GB" sz="2000" dirty="0" smtClean="0"/>
              <a:t>not forgetting the WHY</a:t>
            </a:r>
          </a:p>
          <a:p>
            <a:pPr lvl="1">
              <a:defRPr/>
            </a:pPr>
            <a:r>
              <a:rPr lang="en-GB" sz="2000" dirty="0" smtClean="0"/>
              <a:t>Has to be clear to everyone involved</a:t>
            </a:r>
          </a:p>
          <a:p>
            <a:pPr lvl="1">
              <a:defRPr/>
            </a:pPr>
            <a:r>
              <a:rPr lang="en-GB" sz="2000" dirty="0" smtClean="0"/>
              <a:t>Interface complexity</a:t>
            </a:r>
          </a:p>
          <a:p>
            <a:pPr lvl="1">
              <a:defRPr/>
            </a:pPr>
            <a:endParaRPr lang="en-GB" sz="2000" dirty="0" smtClean="0"/>
          </a:p>
          <a:p>
            <a:pPr>
              <a:defRPr/>
            </a:pPr>
            <a:endParaRPr lang="en-GB" sz="2000" dirty="0" smtClean="0"/>
          </a:p>
          <a:p>
            <a:pPr>
              <a:defRPr/>
            </a:pPr>
            <a:endParaRPr lang="en-GB" sz="2000" dirty="0" smtClean="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950" y="1773238"/>
            <a:ext cx="3430588"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650" y="1125538"/>
            <a:ext cx="4824413" cy="4953000"/>
          </a:xfrm>
        </p:spPr>
        <p:txBody>
          <a:bodyPr/>
          <a:lstStyle/>
          <a:p>
            <a:pPr>
              <a:defRPr/>
            </a:pPr>
            <a:r>
              <a:rPr lang="en-GB" dirty="0"/>
              <a:t>Alignment of objectives </a:t>
            </a:r>
          </a:p>
          <a:p>
            <a:pPr lvl="1">
              <a:defRPr/>
            </a:pPr>
            <a:r>
              <a:rPr lang="en-GB" dirty="0"/>
              <a:t>Different organisations</a:t>
            </a:r>
          </a:p>
          <a:p>
            <a:pPr lvl="1">
              <a:defRPr/>
            </a:pPr>
            <a:r>
              <a:rPr lang="en-GB" dirty="0"/>
              <a:t>Try to build </a:t>
            </a:r>
            <a:r>
              <a:rPr lang="en-GB" dirty="0" smtClean="0"/>
              <a:t>teams</a:t>
            </a:r>
          </a:p>
          <a:p>
            <a:pPr>
              <a:defRPr/>
            </a:pPr>
            <a:r>
              <a:rPr lang="en-GB" dirty="0" smtClean="0"/>
              <a:t>Visibility </a:t>
            </a:r>
            <a:r>
              <a:rPr lang="en-GB" dirty="0"/>
              <a:t>of what is happening</a:t>
            </a:r>
          </a:p>
          <a:p>
            <a:pPr lvl="1">
              <a:defRPr/>
            </a:pPr>
            <a:r>
              <a:rPr lang="en-GB" dirty="0"/>
              <a:t>When changes come (and they will) – early raising of issues</a:t>
            </a:r>
          </a:p>
          <a:p>
            <a:pPr>
              <a:defRPr/>
            </a:pPr>
            <a:r>
              <a:rPr lang="en-GB" dirty="0"/>
              <a:t>Communication</a:t>
            </a:r>
          </a:p>
          <a:p>
            <a:pPr lvl="1">
              <a:defRPr/>
            </a:pPr>
            <a:r>
              <a:rPr lang="en-GB" dirty="0"/>
              <a:t>Clear lines of communication identified</a:t>
            </a:r>
          </a:p>
          <a:p>
            <a:pPr lvl="1">
              <a:defRPr/>
            </a:pPr>
            <a:r>
              <a:rPr lang="en-GB" dirty="0"/>
              <a:t>Not just up / </a:t>
            </a:r>
            <a:r>
              <a:rPr lang="en-GB" dirty="0" smtClean="0"/>
              <a:t>down</a:t>
            </a:r>
          </a:p>
          <a:p>
            <a:pPr lvl="1">
              <a:defRPr/>
            </a:pPr>
            <a:r>
              <a:rPr lang="en-GB" dirty="0" smtClean="0"/>
              <a:t>Co-locate teams (or parts, or at times)</a:t>
            </a:r>
          </a:p>
          <a:p>
            <a:pPr>
              <a:defRPr/>
            </a:pPr>
            <a:endParaRPr lang="en-GB" dirty="0"/>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260350"/>
            <a:ext cx="3267075"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3" y="717550"/>
            <a:ext cx="4965700" cy="3800475"/>
          </a:xfrm>
        </p:spPr>
        <p:txBody>
          <a:bodyPr/>
          <a:lstStyle/>
          <a:p>
            <a:pPr>
              <a:defRPr/>
            </a:pPr>
            <a:r>
              <a:rPr lang="en-GB" dirty="0" smtClean="0"/>
              <a:t>Different cultures in the laboratories</a:t>
            </a:r>
          </a:p>
          <a:p>
            <a:pPr lvl="1">
              <a:defRPr/>
            </a:pPr>
            <a:r>
              <a:rPr lang="en-GB" dirty="0" smtClean="0"/>
              <a:t>Operational expectations</a:t>
            </a:r>
          </a:p>
          <a:p>
            <a:pPr lvl="1">
              <a:defRPr/>
            </a:pPr>
            <a:r>
              <a:rPr lang="en-GB" dirty="0" smtClean="0"/>
              <a:t>Health and Safety</a:t>
            </a:r>
          </a:p>
          <a:p>
            <a:pPr lvl="1">
              <a:defRPr/>
            </a:pPr>
            <a:r>
              <a:rPr lang="en-GB" dirty="0" smtClean="0"/>
              <a:t>Codes to be applied</a:t>
            </a:r>
          </a:p>
          <a:p>
            <a:pPr lvl="1">
              <a:defRPr/>
            </a:pPr>
            <a:r>
              <a:rPr lang="en-GB" dirty="0" smtClean="0"/>
              <a:t>Quality expectations</a:t>
            </a:r>
          </a:p>
          <a:p>
            <a:pPr lvl="2">
              <a:defRPr/>
            </a:pPr>
            <a:r>
              <a:rPr lang="en-GB" dirty="0" smtClean="0"/>
              <a:t>Fit for purpose or looks good also</a:t>
            </a:r>
          </a:p>
          <a:p>
            <a:pPr lvl="2">
              <a:defRPr/>
            </a:pPr>
            <a:r>
              <a:rPr lang="en-GB" dirty="0" smtClean="0"/>
              <a:t>Expectations for life and maintenance / fixing ‘bugs’ – what is an acceptable level of ‘bugs’</a:t>
            </a:r>
          </a:p>
          <a:p>
            <a:pPr lvl="2">
              <a:defRPr/>
            </a:pPr>
            <a:r>
              <a:rPr lang="en-GB" dirty="0" smtClean="0"/>
              <a:t>Documentation </a:t>
            </a:r>
            <a:r>
              <a:rPr lang="en-GB" dirty="0" err="1" smtClean="0"/>
              <a:t>etc</a:t>
            </a:r>
            <a:r>
              <a:rPr lang="en-GB" dirty="0" smtClean="0"/>
              <a:t> </a:t>
            </a:r>
            <a:r>
              <a:rPr lang="en-GB" dirty="0" err="1" smtClean="0"/>
              <a:t>etc</a:t>
            </a:r>
            <a:endParaRPr lang="en-GB" dirty="0"/>
          </a:p>
        </p:txBody>
      </p:sp>
      <p:pic>
        <p:nvPicPr>
          <p:cNvPr id="450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438" y="2924175"/>
            <a:ext cx="2351087" cy="313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88913"/>
            <a:ext cx="30861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defRPr/>
            </a:pPr>
            <a:r>
              <a:rPr lang="en-GB" dirty="0" smtClean="0"/>
              <a:t>Talk content</a:t>
            </a:r>
            <a:endParaRPr lang="en-GB" dirty="0"/>
          </a:p>
        </p:txBody>
      </p:sp>
      <p:sp>
        <p:nvSpPr>
          <p:cNvPr id="27651" name="Content Placeholder 2"/>
          <p:cNvSpPr>
            <a:spLocks noGrp="1"/>
          </p:cNvSpPr>
          <p:nvPr>
            <p:ph idx="1"/>
          </p:nvPr>
        </p:nvSpPr>
        <p:spPr>
          <a:xfrm>
            <a:off x="685800" y="1557338"/>
            <a:ext cx="5830888" cy="3671887"/>
          </a:xfrm>
        </p:spPr>
        <p:txBody>
          <a:bodyPr/>
          <a:lstStyle/>
          <a:p>
            <a:r>
              <a:rPr lang="en-GB" altLang="en-US" smtClean="0">
                <a:latin typeface="Arial" charset="0"/>
                <a:cs typeface="Arial" charset="0"/>
              </a:rPr>
              <a:t>ISIS and context to In-kind</a:t>
            </a:r>
          </a:p>
          <a:p>
            <a:r>
              <a:rPr lang="en-GB" altLang="en-US" smtClean="0">
                <a:latin typeface="Arial" charset="0"/>
                <a:cs typeface="Arial" charset="0"/>
              </a:rPr>
              <a:t>View on In-Kind</a:t>
            </a:r>
          </a:p>
          <a:p>
            <a:r>
              <a:rPr lang="en-GB" altLang="en-US" smtClean="0">
                <a:latin typeface="Arial" charset="0"/>
                <a:cs typeface="Arial" charset="0"/>
              </a:rPr>
              <a:t>Summary</a:t>
            </a:r>
          </a:p>
          <a:p>
            <a:endParaRPr lang="en-GB" altLang="en-US" smtClean="0">
              <a:latin typeface="Arial" charset="0"/>
              <a:cs typeface="Arial" charset="0"/>
            </a:endParaRPr>
          </a:p>
          <a:p>
            <a:r>
              <a:rPr lang="en-GB" altLang="en-US" smtClean="0">
                <a:latin typeface="Arial" charset="0"/>
                <a:cs typeface="Arial" charset="0"/>
              </a:rPr>
              <a:t>My viewpoint in an open and honest way – doesn’t mean it’s right though</a:t>
            </a:r>
          </a:p>
          <a:p>
            <a:endParaRPr lang="en-GB" altLang="en-US" smtClean="0">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1">
                                            <p:txEl>
                                              <p:pRg st="4" end="4"/>
                                            </p:txEl>
                                          </p:spTgt>
                                        </p:tgtEl>
                                        <p:attrNameLst>
                                          <p:attrName>style.visibility</p:attrName>
                                        </p:attrNameLst>
                                      </p:cBhvr>
                                      <p:to>
                                        <p:strVal val="visible"/>
                                      </p:to>
                                    </p:set>
                                    <p:anim calcmode="lin" valueType="num">
                                      <p:cBhvr additive="base">
                                        <p:cTn id="25"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a:defRPr/>
            </a:pPr>
            <a:r>
              <a:rPr lang="en-GB" dirty="0" smtClean="0"/>
              <a:t>Considerations</a:t>
            </a:r>
            <a:endParaRPr lang="en-GB" dirty="0"/>
          </a:p>
        </p:txBody>
      </p:sp>
      <p:sp>
        <p:nvSpPr>
          <p:cNvPr id="3" name="Content Placeholder 2"/>
          <p:cNvSpPr>
            <a:spLocks noGrp="1"/>
          </p:cNvSpPr>
          <p:nvPr>
            <p:ph idx="1"/>
          </p:nvPr>
        </p:nvSpPr>
        <p:spPr>
          <a:xfrm>
            <a:off x="684213" y="1412875"/>
            <a:ext cx="7772400" cy="3800475"/>
          </a:xfrm>
        </p:spPr>
        <p:txBody>
          <a:bodyPr/>
          <a:lstStyle/>
          <a:p>
            <a:pPr>
              <a:defRPr/>
            </a:pPr>
            <a:r>
              <a:rPr lang="en-GB" dirty="0" smtClean="0"/>
              <a:t>Upgradability</a:t>
            </a:r>
          </a:p>
          <a:p>
            <a:pPr>
              <a:defRPr/>
            </a:pPr>
            <a:r>
              <a:rPr lang="en-GB" dirty="0" smtClean="0"/>
              <a:t>Technical support</a:t>
            </a:r>
          </a:p>
          <a:p>
            <a:pPr lvl="1">
              <a:defRPr/>
            </a:pPr>
            <a:r>
              <a:rPr lang="en-GB" dirty="0" smtClean="0"/>
              <a:t>When things break / need upgrading</a:t>
            </a:r>
          </a:p>
          <a:p>
            <a:pPr lvl="1">
              <a:defRPr/>
            </a:pPr>
            <a:r>
              <a:rPr lang="en-GB" dirty="0" err="1" smtClean="0"/>
              <a:t>Comissioning</a:t>
            </a:r>
            <a:r>
              <a:rPr lang="en-GB" dirty="0" smtClean="0"/>
              <a:t> – technical and scientific</a:t>
            </a:r>
          </a:p>
          <a:p>
            <a:pPr lvl="2">
              <a:defRPr/>
            </a:pPr>
            <a:r>
              <a:rPr lang="en-GB" dirty="0" smtClean="0"/>
              <a:t>Knowledge retention</a:t>
            </a:r>
          </a:p>
          <a:p>
            <a:pPr>
              <a:defRPr/>
            </a:pPr>
            <a:r>
              <a:rPr lang="en-GB" dirty="0" smtClean="0"/>
              <a:t>Operational input at design review</a:t>
            </a:r>
          </a:p>
          <a:p>
            <a:pPr lvl="1">
              <a:defRPr/>
            </a:pPr>
            <a:r>
              <a:rPr lang="en-GB" dirty="0" smtClean="0"/>
              <a:t>Maintainability</a:t>
            </a:r>
          </a:p>
          <a:p>
            <a:pPr lvl="1">
              <a:defRPr/>
            </a:pPr>
            <a:r>
              <a:rPr lang="en-GB" dirty="0" smtClean="0"/>
              <a:t>Operational use</a:t>
            </a:r>
          </a:p>
          <a:p>
            <a:pPr>
              <a:defRPr/>
            </a:pPr>
            <a:r>
              <a:rPr lang="en-GB" dirty="0"/>
              <a:t>Small amount of in-kind into existing </a:t>
            </a:r>
            <a:r>
              <a:rPr lang="en-GB" dirty="0" smtClean="0"/>
              <a:t>structure (ISIS)</a:t>
            </a:r>
            <a:endParaRPr lang="en-GB" dirty="0"/>
          </a:p>
          <a:p>
            <a:pPr>
              <a:defRPr/>
            </a:pPr>
            <a:r>
              <a:rPr lang="en-GB" dirty="0" smtClean="0"/>
              <a:t>Standardisation – Relatively simple for ISIS</a:t>
            </a:r>
          </a:p>
          <a:p>
            <a:pPr lvl="1">
              <a:defRPr/>
            </a:pPr>
            <a:r>
              <a:rPr lang="en-GB" dirty="0" smtClean="0"/>
              <a:t>Expect this to be critical for ESS in operations</a:t>
            </a:r>
          </a:p>
          <a:p>
            <a:pPr lvl="1">
              <a:defRPr/>
            </a:pPr>
            <a:r>
              <a:rPr lang="en-GB" dirty="0" smtClean="0"/>
              <a:t>Additional challenge </a:t>
            </a:r>
          </a:p>
          <a:p>
            <a:pPr>
              <a:defRPr/>
            </a:pPr>
            <a:endParaRPr lang="en-GB"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Summary</a:t>
            </a:r>
            <a:endParaRPr lang="en-GB" dirty="0"/>
          </a:p>
        </p:txBody>
      </p:sp>
      <p:sp>
        <p:nvSpPr>
          <p:cNvPr id="3" name="Content Placeholder 2"/>
          <p:cNvSpPr>
            <a:spLocks noGrp="1"/>
          </p:cNvSpPr>
          <p:nvPr>
            <p:ph idx="1"/>
          </p:nvPr>
        </p:nvSpPr>
        <p:spPr>
          <a:xfrm>
            <a:off x="685800" y="1557338"/>
            <a:ext cx="5110163" cy="3800475"/>
          </a:xfrm>
        </p:spPr>
        <p:txBody>
          <a:bodyPr/>
          <a:lstStyle/>
          <a:p>
            <a:pPr>
              <a:defRPr/>
            </a:pPr>
            <a:r>
              <a:rPr lang="en-GB" dirty="0" smtClean="0"/>
              <a:t>In-kind is extremely complex and difficult – but </a:t>
            </a:r>
            <a:r>
              <a:rPr lang="en-GB" smtClean="0"/>
              <a:t>can </a:t>
            </a:r>
            <a:r>
              <a:rPr lang="en-GB" dirty="0" err="1"/>
              <a:t>b</a:t>
            </a:r>
            <a:r>
              <a:rPr lang="en-GB" smtClean="0"/>
              <a:t>e </a:t>
            </a:r>
            <a:r>
              <a:rPr lang="en-GB" dirty="0" smtClean="0"/>
              <a:t>great</a:t>
            </a:r>
          </a:p>
          <a:p>
            <a:pPr>
              <a:defRPr/>
            </a:pPr>
            <a:r>
              <a:rPr lang="en-GB" dirty="0" smtClean="0"/>
              <a:t>Likely higher cost to the value</a:t>
            </a:r>
          </a:p>
          <a:p>
            <a:pPr lvl="1">
              <a:defRPr/>
            </a:pPr>
            <a:r>
              <a:rPr lang="en-GB" dirty="0" smtClean="0"/>
              <a:t>Increased effort in communication</a:t>
            </a:r>
          </a:p>
          <a:p>
            <a:pPr lvl="1">
              <a:defRPr/>
            </a:pPr>
            <a:r>
              <a:rPr lang="en-GB" dirty="0" err="1" smtClean="0"/>
              <a:t>Mis</a:t>
            </a:r>
            <a:r>
              <a:rPr lang="en-GB" dirty="0" smtClean="0"/>
              <a:t>-alignment of objectives</a:t>
            </a:r>
          </a:p>
          <a:p>
            <a:pPr>
              <a:defRPr/>
            </a:pPr>
            <a:r>
              <a:rPr lang="en-GB" dirty="0" smtClean="0"/>
              <a:t>Experience is Key</a:t>
            </a:r>
          </a:p>
          <a:p>
            <a:pPr lvl="1">
              <a:defRPr/>
            </a:pPr>
            <a:r>
              <a:rPr lang="en-GB" dirty="0" smtClean="0"/>
              <a:t>Picking the right work to the right people</a:t>
            </a:r>
          </a:p>
          <a:p>
            <a:pPr>
              <a:defRPr/>
            </a:pPr>
            <a:r>
              <a:rPr lang="en-GB" dirty="0"/>
              <a:t>Timescale </a:t>
            </a:r>
            <a:r>
              <a:rPr lang="en-GB" dirty="0" smtClean="0"/>
              <a:t>and Quality NOT </a:t>
            </a:r>
            <a:r>
              <a:rPr lang="en-GB" dirty="0"/>
              <a:t>just </a:t>
            </a:r>
            <a:r>
              <a:rPr lang="en-GB" dirty="0" smtClean="0"/>
              <a:t>cost</a:t>
            </a:r>
          </a:p>
          <a:p>
            <a:pPr>
              <a:defRPr/>
            </a:pPr>
            <a:r>
              <a:rPr lang="en-GB" dirty="0" smtClean="0"/>
              <a:t>Operations</a:t>
            </a:r>
            <a:endParaRPr lang="en-GB" dirty="0"/>
          </a:p>
          <a:p>
            <a:pPr>
              <a:defRPr/>
            </a:pPr>
            <a:endParaRPr lang="en-GB" dirty="0" smtClean="0"/>
          </a:p>
          <a:p>
            <a:pPr>
              <a:defRPr/>
            </a:pPr>
            <a:endParaRPr lang="en-GB" dirty="0" smtClean="0"/>
          </a:p>
          <a:p>
            <a:pPr>
              <a:defRPr/>
            </a:pPr>
            <a:endParaRPr lang="en-GB" dirty="0" smtClean="0"/>
          </a:p>
          <a:p>
            <a:pPr>
              <a:defRPr/>
            </a:pPr>
            <a:endParaRPr lang="en-GB" dirty="0"/>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675" y="4035425"/>
            <a:ext cx="3457575"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15888"/>
            <a:ext cx="2716212" cy="20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4675" y="1916113"/>
            <a:ext cx="2674938" cy="22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12725"/>
            <a:ext cx="3294063" cy="276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1557338"/>
            <a:ext cx="3810000" cy="247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437063"/>
            <a:ext cx="4265612" cy="216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a:spLocks noChangeArrowheads="1"/>
          </p:cNvSpPr>
          <p:nvPr/>
        </p:nvSpPr>
        <p:spPr bwMode="auto">
          <a:xfrm>
            <a:off x="5670550" y="3141663"/>
            <a:ext cx="32400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eaLnBrk="1" hangingPunct="1">
              <a:spcBef>
                <a:spcPct val="0"/>
              </a:spcBef>
              <a:buFontTx/>
              <a:buNone/>
            </a:pPr>
            <a:r>
              <a:rPr lang="en-GB" altLang="en-US">
                <a:latin typeface="Lucida Grande" pitchFamily="84" charset="0"/>
              </a:rPr>
              <a:t>At the end – has to be a success</a:t>
            </a:r>
          </a:p>
        </p:txBody>
      </p:sp>
      <p:sp>
        <p:nvSpPr>
          <p:cNvPr id="4" name="TextBox 3"/>
          <p:cNvSpPr txBox="1">
            <a:spLocks noChangeArrowheads="1"/>
          </p:cNvSpPr>
          <p:nvPr/>
        </p:nvSpPr>
        <p:spPr bwMode="auto">
          <a:xfrm>
            <a:off x="896938" y="620713"/>
            <a:ext cx="33829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eaLnBrk="1" hangingPunct="1">
              <a:spcBef>
                <a:spcPct val="0"/>
              </a:spcBef>
              <a:buFontTx/>
              <a:buNone/>
            </a:pPr>
            <a:r>
              <a:rPr lang="en-GB" altLang="en-US">
                <a:latin typeface="Lucida Grande" pitchFamily="84" charset="0"/>
              </a:rPr>
              <a:t>Standardisation – </a:t>
            </a:r>
            <a:r>
              <a:rPr lang="en-GB" altLang="en-US" sz="1800">
                <a:latin typeface="Lucida Grande" pitchFamily="84" charset="0"/>
              </a:rPr>
              <a:t>(follow instructions)</a:t>
            </a:r>
            <a:endParaRPr lang="en-GB" altLang="en-US">
              <a:latin typeface="Lucida Grande" pitchFamily="84" charset="0"/>
            </a:endParaRPr>
          </a:p>
        </p:txBody>
      </p:sp>
      <p:sp>
        <p:nvSpPr>
          <p:cNvPr id="5" name="TextBox 4"/>
          <p:cNvSpPr txBox="1">
            <a:spLocks noChangeArrowheads="1"/>
          </p:cNvSpPr>
          <p:nvPr/>
        </p:nvSpPr>
        <p:spPr bwMode="auto">
          <a:xfrm>
            <a:off x="5148263" y="4343400"/>
            <a:ext cx="3762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eaLnBrk="1" hangingPunct="1">
              <a:spcBef>
                <a:spcPct val="0"/>
              </a:spcBef>
              <a:buFontTx/>
              <a:buNone/>
            </a:pPr>
            <a:r>
              <a:rPr lang="en-GB" altLang="en-US">
                <a:latin typeface="Lucida Grande" pitchFamily="84" charset="0"/>
              </a:rPr>
              <a:t>Responsibility for delivery and operations rests with the project team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8133"/>
                                        </p:tgtEl>
                                        <p:attrNameLst>
                                          <p:attrName>style.visibility</p:attrName>
                                        </p:attrNameLst>
                                      </p:cBhvr>
                                      <p:to>
                                        <p:strVal val="visible"/>
                                      </p:to>
                                    </p:set>
                                    <p:animEffect transition="in" filter="fade">
                                      <p:cBhvr>
                                        <p:cTn id="13" dur="500"/>
                                        <p:tgtEl>
                                          <p:spTgt spid="4813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48132"/>
                                        </p:tgtEl>
                                        <p:attrNameLst>
                                          <p:attrName>style.visibility</p:attrName>
                                        </p:attrNameLst>
                                      </p:cBhvr>
                                      <p:to>
                                        <p:strVal val="visible"/>
                                      </p:to>
                                    </p:set>
                                    <p:animEffect transition="in" filter="fade">
                                      <p:cBhvr>
                                        <p:cTn id="24" dur="500"/>
                                        <p:tgtEl>
                                          <p:spTgt spid="4813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48134"/>
                                        </p:tgtEl>
                                        <p:attrNameLst>
                                          <p:attrName>style.visibility</p:attrName>
                                        </p:attrNameLst>
                                      </p:cBhvr>
                                      <p:to>
                                        <p:strVal val="visible"/>
                                      </p:to>
                                    </p:set>
                                    <p:animEffect transition="in" filter="fade">
                                      <p:cBhvr>
                                        <p:cTn id="35"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15888"/>
            <a:ext cx="9493250" cy="674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225" y="979488"/>
            <a:ext cx="5041900" cy="442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a:grpSpLocks/>
          </p:cNvGrpSpPr>
          <p:nvPr/>
        </p:nvGrpSpPr>
        <p:grpSpPr bwMode="auto">
          <a:xfrm>
            <a:off x="244475" y="649288"/>
            <a:ext cx="5316538" cy="2541587"/>
            <a:chOff x="264141" y="1196752"/>
            <a:chExt cx="5315971" cy="2541523"/>
          </a:xfrm>
        </p:grpSpPr>
        <p:grpSp>
          <p:nvGrpSpPr>
            <p:cNvPr id="28688" name="Group 3"/>
            <p:cNvGrpSpPr>
              <a:grpSpLocks/>
            </p:cNvGrpSpPr>
            <p:nvPr/>
          </p:nvGrpSpPr>
          <p:grpSpPr bwMode="auto">
            <a:xfrm>
              <a:off x="264141" y="1196752"/>
              <a:ext cx="3227739" cy="1740436"/>
              <a:chOff x="264141" y="1268760"/>
              <a:chExt cx="3227739" cy="1740436"/>
            </a:xfrm>
          </p:grpSpPr>
          <p:pic>
            <p:nvPicPr>
              <p:cNvPr id="286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880" y="1268760"/>
                <a:ext cx="2160000" cy="174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91" name="Text Box 8"/>
              <p:cNvSpPr txBox="1">
                <a:spLocks noChangeArrowheads="1"/>
              </p:cNvSpPr>
              <p:nvPr/>
            </p:nvSpPr>
            <p:spPr bwMode="auto">
              <a:xfrm>
                <a:off x="264141" y="1600369"/>
                <a:ext cx="101822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algn="ctr" eaLnBrk="1" hangingPunct="1">
                  <a:spcBef>
                    <a:spcPct val="0"/>
                  </a:spcBef>
                  <a:buFontTx/>
                  <a:buNone/>
                </a:pPr>
                <a:r>
                  <a:rPr lang="en-GB" altLang="en-US" sz="1600">
                    <a:solidFill>
                      <a:srgbClr val="000066"/>
                    </a:solidFill>
                    <a:latin typeface="Lucida Sans" pitchFamily="34" charset="0"/>
                  </a:rPr>
                  <a:t>The</a:t>
                </a:r>
              </a:p>
              <a:p>
                <a:pPr algn="ctr" eaLnBrk="1" hangingPunct="1">
                  <a:spcBef>
                    <a:spcPct val="0"/>
                  </a:spcBef>
                  <a:buFontTx/>
                  <a:buNone/>
                </a:pPr>
                <a:r>
                  <a:rPr lang="en-GB" altLang="en-US" sz="1600">
                    <a:solidFill>
                      <a:srgbClr val="000066"/>
                    </a:solidFill>
                    <a:latin typeface="Lucida Sans" pitchFamily="34" charset="0"/>
                  </a:rPr>
                  <a:t>Harwell</a:t>
                </a:r>
              </a:p>
              <a:p>
                <a:pPr algn="ctr" eaLnBrk="1" hangingPunct="1">
                  <a:spcBef>
                    <a:spcPct val="0"/>
                  </a:spcBef>
                  <a:buFontTx/>
                  <a:buNone/>
                </a:pPr>
                <a:r>
                  <a:rPr lang="en-GB" altLang="en-US" sz="1600">
                    <a:solidFill>
                      <a:srgbClr val="000066"/>
                    </a:solidFill>
                    <a:latin typeface="Lucida Sans" pitchFamily="34" charset="0"/>
                  </a:rPr>
                  <a:t>Linac</a:t>
                </a:r>
              </a:p>
              <a:p>
                <a:pPr algn="ctr" eaLnBrk="1" hangingPunct="1">
                  <a:spcBef>
                    <a:spcPct val="0"/>
                  </a:spcBef>
                  <a:buFontTx/>
                  <a:buNone/>
                </a:pPr>
                <a:r>
                  <a:rPr lang="en-GB" altLang="en-US" sz="1600">
                    <a:solidFill>
                      <a:srgbClr val="000066"/>
                    </a:solidFill>
                    <a:latin typeface="Lucida Sans" pitchFamily="34" charset="0"/>
                  </a:rPr>
                  <a:t>(HELIOS)</a:t>
                </a:r>
              </a:p>
            </p:txBody>
          </p:sp>
        </p:grpSp>
        <p:cxnSp>
          <p:nvCxnSpPr>
            <p:cNvPr id="28689" name="Straight Connector 4"/>
            <p:cNvCxnSpPr>
              <a:cxnSpLocks noChangeShapeType="1"/>
              <a:stCxn id="28690" idx="3"/>
            </p:cNvCxnSpPr>
            <p:nvPr/>
          </p:nvCxnSpPr>
          <p:spPr bwMode="auto">
            <a:xfrm>
              <a:off x="3491880" y="2066970"/>
              <a:ext cx="2088232" cy="1671305"/>
            </a:xfrm>
            <a:prstGeom prst="line">
              <a:avLst/>
            </a:prstGeom>
            <a:noFill/>
            <a:ln w="25400" algn="ctr">
              <a:solidFill>
                <a:srgbClr val="000066"/>
              </a:solidFill>
              <a:round/>
              <a:headEnd/>
              <a:tailEnd/>
            </a:ln>
            <a:extLst>
              <a:ext uri="{909E8E84-426E-40DD-AFC4-6F175D3DCCD1}">
                <a14:hiddenFill xmlns:a14="http://schemas.microsoft.com/office/drawing/2010/main">
                  <a:noFill/>
                </a14:hiddenFill>
              </a:ext>
            </a:extLst>
          </p:spPr>
        </p:cxnSp>
      </p:grpSp>
      <p:grpSp>
        <p:nvGrpSpPr>
          <p:cNvPr id="8" name="Group 7"/>
          <p:cNvGrpSpPr>
            <a:grpSpLocks/>
          </p:cNvGrpSpPr>
          <p:nvPr/>
        </p:nvGrpSpPr>
        <p:grpSpPr bwMode="auto">
          <a:xfrm>
            <a:off x="246063" y="2644775"/>
            <a:ext cx="5891212" cy="1738313"/>
            <a:chOff x="265743" y="3191258"/>
            <a:chExt cx="5890433" cy="1738964"/>
          </a:xfrm>
        </p:grpSpPr>
        <p:grpSp>
          <p:nvGrpSpPr>
            <p:cNvPr id="28684" name="Group 8"/>
            <p:cNvGrpSpPr>
              <a:grpSpLocks/>
            </p:cNvGrpSpPr>
            <p:nvPr/>
          </p:nvGrpSpPr>
          <p:grpSpPr bwMode="auto">
            <a:xfrm>
              <a:off x="265743" y="3191258"/>
              <a:ext cx="3226137" cy="1738964"/>
              <a:chOff x="265743" y="3274212"/>
              <a:chExt cx="3226137" cy="1738964"/>
            </a:xfrm>
          </p:grpSpPr>
          <p:pic>
            <p:nvPicPr>
              <p:cNvPr id="286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880" y="3274212"/>
                <a:ext cx="2160000" cy="173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7" name="Text Box 8"/>
              <p:cNvSpPr txBox="1">
                <a:spLocks noChangeArrowheads="1"/>
              </p:cNvSpPr>
              <p:nvPr/>
            </p:nvSpPr>
            <p:spPr bwMode="auto">
              <a:xfrm>
                <a:off x="265743" y="3974417"/>
                <a:ext cx="101502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algn="ctr" eaLnBrk="1" hangingPunct="1">
                  <a:spcBef>
                    <a:spcPct val="0"/>
                  </a:spcBef>
                  <a:buFontTx/>
                  <a:buNone/>
                </a:pPr>
                <a:r>
                  <a:rPr lang="en-GB" altLang="en-US" sz="1600">
                    <a:solidFill>
                      <a:srgbClr val="000066"/>
                    </a:solidFill>
                    <a:latin typeface="Lucida Sans" pitchFamily="34" charset="0"/>
                  </a:rPr>
                  <a:t>NIMROD</a:t>
                </a:r>
              </a:p>
            </p:txBody>
          </p:sp>
        </p:grpSp>
        <p:cxnSp>
          <p:nvCxnSpPr>
            <p:cNvPr id="28685" name="Straight Connector 9"/>
            <p:cNvCxnSpPr>
              <a:cxnSpLocks noChangeShapeType="1"/>
              <a:stCxn id="28686" idx="3"/>
            </p:cNvCxnSpPr>
            <p:nvPr/>
          </p:nvCxnSpPr>
          <p:spPr bwMode="auto">
            <a:xfrm>
              <a:off x="3491880" y="4060740"/>
              <a:ext cx="2664296" cy="169277"/>
            </a:xfrm>
            <a:prstGeom prst="line">
              <a:avLst/>
            </a:prstGeom>
            <a:noFill/>
            <a:ln w="25400" algn="ctr">
              <a:solidFill>
                <a:srgbClr val="000066"/>
              </a:solidFill>
              <a:round/>
              <a:headEnd/>
              <a:tailEnd/>
            </a:ln>
            <a:extLst>
              <a:ext uri="{909E8E84-426E-40DD-AFC4-6F175D3DCCD1}">
                <a14:hiddenFill xmlns:a14="http://schemas.microsoft.com/office/drawing/2010/main">
                  <a:noFill/>
                </a14:hiddenFill>
              </a:ext>
            </a:extLst>
          </p:spPr>
        </p:cxnSp>
      </p:grpSp>
      <p:grpSp>
        <p:nvGrpSpPr>
          <p:cNvPr id="13" name="Group 12"/>
          <p:cNvGrpSpPr>
            <a:grpSpLocks/>
          </p:cNvGrpSpPr>
          <p:nvPr/>
        </p:nvGrpSpPr>
        <p:grpSpPr bwMode="auto">
          <a:xfrm>
            <a:off x="301625" y="4637088"/>
            <a:ext cx="4214813" cy="1485900"/>
            <a:chOff x="321047" y="5184292"/>
            <a:chExt cx="4214949" cy="1485068"/>
          </a:xfrm>
        </p:grpSpPr>
        <p:grpSp>
          <p:nvGrpSpPr>
            <p:cNvPr id="28680" name="Group 13"/>
            <p:cNvGrpSpPr>
              <a:grpSpLocks/>
            </p:cNvGrpSpPr>
            <p:nvPr/>
          </p:nvGrpSpPr>
          <p:grpSpPr bwMode="auto">
            <a:xfrm>
              <a:off x="321047" y="5184292"/>
              <a:ext cx="3170833" cy="1485068"/>
              <a:chOff x="321047" y="5184292"/>
              <a:chExt cx="3170833" cy="1485068"/>
            </a:xfrm>
          </p:grpSpPr>
          <p:pic>
            <p:nvPicPr>
              <p:cNvPr id="2868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880" y="5184292"/>
                <a:ext cx="2160000" cy="148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3" name="Text Box 8"/>
              <p:cNvSpPr txBox="1">
                <a:spLocks noChangeArrowheads="1"/>
              </p:cNvSpPr>
              <p:nvPr/>
            </p:nvSpPr>
            <p:spPr bwMode="auto">
              <a:xfrm>
                <a:off x="321047" y="5511328"/>
                <a:ext cx="9044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algn="ctr" eaLnBrk="1" hangingPunct="1">
                  <a:spcBef>
                    <a:spcPct val="0"/>
                  </a:spcBef>
                  <a:buFontTx/>
                  <a:buNone/>
                </a:pPr>
                <a:r>
                  <a:rPr lang="en-GB" altLang="en-US" sz="1600">
                    <a:solidFill>
                      <a:srgbClr val="000066"/>
                    </a:solidFill>
                    <a:latin typeface="Lucida Sans" pitchFamily="34" charset="0"/>
                  </a:rPr>
                  <a:t>PLUTO </a:t>
                </a:r>
              </a:p>
              <a:p>
                <a:pPr algn="ctr" eaLnBrk="1" hangingPunct="1">
                  <a:spcBef>
                    <a:spcPct val="0"/>
                  </a:spcBef>
                  <a:buFontTx/>
                  <a:buNone/>
                </a:pPr>
                <a:r>
                  <a:rPr lang="en-GB" altLang="en-US" sz="1600">
                    <a:solidFill>
                      <a:srgbClr val="000066"/>
                    </a:solidFill>
                    <a:latin typeface="Lucida Sans" pitchFamily="34" charset="0"/>
                  </a:rPr>
                  <a:t>and</a:t>
                </a:r>
              </a:p>
              <a:p>
                <a:pPr algn="ctr" eaLnBrk="1" hangingPunct="1">
                  <a:spcBef>
                    <a:spcPct val="0"/>
                  </a:spcBef>
                  <a:buFontTx/>
                  <a:buNone/>
                </a:pPr>
                <a:r>
                  <a:rPr lang="en-GB" altLang="en-US" sz="1600">
                    <a:solidFill>
                      <a:srgbClr val="000066"/>
                    </a:solidFill>
                    <a:latin typeface="Lucida Sans" pitchFamily="34" charset="0"/>
                  </a:rPr>
                  <a:t>DIDO</a:t>
                </a:r>
              </a:p>
            </p:txBody>
          </p:sp>
        </p:grpSp>
        <p:cxnSp>
          <p:nvCxnSpPr>
            <p:cNvPr id="28681" name="Straight Connector 14"/>
            <p:cNvCxnSpPr>
              <a:cxnSpLocks noChangeShapeType="1"/>
              <a:stCxn id="28682" idx="3"/>
            </p:cNvCxnSpPr>
            <p:nvPr/>
          </p:nvCxnSpPr>
          <p:spPr bwMode="auto">
            <a:xfrm flipV="1">
              <a:off x="3491880" y="5373216"/>
              <a:ext cx="1044116" cy="553610"/>
            </a:xfrm>
            <a:prstGeom prst="line">
              <a:avLst/>
            </a:prstGeom>
            <a:noFill/>
            <a:ln w="25400" algn="ctr">
              <a:solidFill>
                <a:srgbClr val="000066"/>
              </a:solidFill>
              <a:round/>
              <a:headEnd/>
              <a:tailEnd/>
            </a:ln>
            <a:extLst>
              <a:ext uri="{909E8E84-426E-40DD-AFC4-6F175D3DCCD1}">
                <a14:hiddenFill xmlns:a14="http://schemas.microsoft.com/office/drawing/2010/main">
                  <a:noFill/>
                </a14:hiddenFill>
              </a:ext>
            </a:extLst>
          </p:spPr>
        </p:cxnSp>
      </p:grpSp>
      <p:sp>
        <p:nvSpPr>
          <p:cNvPr id="18" name="TextBox 1"/>
          <p:cNvSpPr txBox="1">
            <a:spLocks noChangeArrowheads="1"/>
          </p:cNvSpPr>
          <p:nvPr/>
        </p:nvSpPr>
        <p:spPr bwMode="auto">
          <a:xfrm>
            <a:off x="912813" y="146050"/>
            <a:ext cx="7280275" cy="522288"/>
          </a:xfrm>
          <a:prstGeom prst="rect">
            <a:avLst/>
          </a:prstGeom>
          <a:noFill/>
          <a:ln>
            <a:noFill/>
          </a:ln>
          <a:extLst/>
        </p:spPr>
        <p:txBody>
          <a:bodyPr>
            <a:spAutoFit/>
          </a:bodyPr>
          <a:lstStyle>
            <a:lvl1pPr>
              <a:defRPr sz="2400">
                <a:solidFill>
                  <a:schemeClr val="tx1"/>
                </a:solidFill>
                <a:latin typeface="Lucida Grande" charset="0"/>
                <a:ea typeface="ヒラギノ角ゴ Pro W3" charset="0"/>
                <a:cs typeface="ヒラギノ角ゴ Pro W3" charset="0"/>
              </a:defRPr>
            </a:lvl1pPr>
            <a:lvl2pPr marL="742950" indent="-285750">
              <a:defRPr sz="2400">
                <a:solidFill>
                  <a:schemeClr val="tx1"/>
                </a:solidFill>
                <a:latin typeface="Lucida Grande" charset="0"/>
                <a:ea typeface="ヒラギノ角ゴ Pro W3" charset="0"/>
                <a:cs typeface="ヒラギノ角ゴ Pro W3" charset="0"/>
              </a:defRPr>
            </a:lvl2pPr>
            <a:lvl3pPr marL="1143000" indent="-228600">
              <a:defRPr sz="2400">
                <a:solidFill>
                  <a:schemeClr val="tx1"/>
                </a:solidFill>
                <a:latin typeface="Lucida Grande" charset="0"/>
                <a:ea typeface="ヒラギノ角ゴ Pro W3" charset="0"/>
                <a:cs typeface="ヒラギノ角ゴ Pro W3" charset="0"/>
              </a:defRPr>
            </a:lvl3pPr>
            <a:lvl4pPr marL="1600200" indent="-228600">
              <a:defRPr sz="2400">
                <a:solidFill>
                  <a:schemeClr val="tx1"/>
                </a:solidFill>
                <a:latin typeface="Lucida Grande" charset="0"/>
                <a:ea typeface="ヒラギノ角ゴ Pro W3" charset="0"/>
                <a:cs typeface="ヒラギノ角ゴ Pro W3" charset="0"/>
              </a:defRPr>
            </a:lvl4pPr>
            <a:lvl5pPr marL="2057400" indent="-228600">
              <a:defRPr sz="2400">
                <a:solidFill>
                  <a:schemeClr val="tx1"/>
                </a:solidFill>
                <a:latin typeface="Lucida Grande"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9pPr>
          </a:lstStyle>
          <a:p>
            <a:pPr algn="ctr">
              <a:defRPr/>
            </a:pPr>
            <a:r>
              <a:rPr lang="en-GB" sz="2800" dirty="0" smtClean="0">
                <a:solidFill>
                  <a:srgbClr val="000066"/>
                </a:solidFill>
                <a:latin typeface="+mj-lt"/>
                <a:cs typeface="Lucida Grande"/>
              </a:rPr>
              <a:t>ISIS: a short history</a:t>
            </a:r>
          </a:p>
        </p:txBody>
      </p:sp>
      <p:sp>
        <p:nvSpPr>
          <p:cNvPr id="28679" name="Rectangle 18"/>
          <p:cNvSpPr>
            <a:spLocks noChangeArrowheads="1"/>
          </p:cNvSpPr>
          <p:nvPr/>
        </p:nvSpPr>
        <p:spPr bwMode="auto">
          <a:xfrm>
            <a:off x="3832225" y="542131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eaLnBrk="1" hangingPunct="1">
              <a:spcBef>
                <a:spcPct val="0"/>
              </a:spcBef>
              <a:buFontTx/>
              <a:buNone/>
            </a:pPr>
            <a:r>
              <a:rPr lang="en-GB" altLang="en-US" sz="900">
                <a:latin typeface="Lucida Grande" pitchFamily="84" charset="0"/>
              </a:rPr>
              <a:t>Nimrod was a 7 GeV proton synchrotron operating in the Rutherford Appleton Laboratory in the United Kingdom between 1964 and 1978. It was used for studies of nuclear and sub-nuclear phenomena. Nimrod was dismantled and the space it occupied reused for the synchrotron of the ISIS neutron source.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302000"/>
            <a:ext cx="4957763" cy="345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2" descr="partynew0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754063"/>
            <a:ext cx="4695825"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8"/>
          <p:cNvSpPr txBox="1">
            <a:spLocks noChangeArrowheads="1"/>
          </p:cNvSpPr>
          <p:nvPr/>
        </p:nvSpPr>
        <p:spPr bwMode="auto">
          <a:xfrm>
            <a:off x="2474913" y="138113"/>
            <a:ext cx="41735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algn="ctr" eaLnBrk="1" hangingPunct="1">
              <a:spcBef>
                <a:spcPct val="0"/>
              </a:spcBef>
              <a:buFontTx/>
              <a:buNone/>
            </a:pPr>
            <a:r>
              <a:rPr lang="en-GB" altLang="en-US" sz="2000">
                <a:solidFill>
                  <a:srgbClr val="000066"/>
                </a:solidFill>
                <a:latin typeface="Lucida Sans" pitchFamily="34" charset="0"/>
              </a:rPr>
              <a:t>… from the ashes of NIMROD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513" y="2852738"/>
            <a:ext cx="4991100" cy="383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4" descr="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752475"/>
            <a:ext cx="4351338"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8"/>
          <p:cNvSpPr txBox="1">
            <a:spLocks noChangeArrowheads="1"/>
          </p:cNvSpPr>
          <p:nvPr/>
        </p:nvSpPr>
        <p:spPr bwMode="auto">
          <a:xfrm>
            <a:off x="3603625" y="138113"/>
            <a:ext cx="19494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algn="ctr" eaLnBrk="1" hangingPunct="1">
              <a:spcBef>
                <a:spcPct val="0"/>
              </a:spcBef>
              <a:buFontTx/>
              <a:buNone/>
            </a:pPr>
            <a:r>
              <a:rPr lang="en-GB" altLang="en-US" sz="2000">
                <a:solidFill>
                  <a:srgbClr val="000066"/>
                </a:solidFill>
                <a:latin typeface="Lucida Sans" pitchFamily="34" charset="0"/>
              </a:rPr>
              <a:t>… ISIS rises …</a:t>
            </a:r>
          </a:p>
        </p:txBody>
      </p:sp>
      <p:grpSp>
        <p:nvGrpSpPr>
          <p:cNvPr id="30725" name="Group 4"/>
          <p:cNvGrpSpPr>
            <a:grpSpLocks/>
          </p:cNvGrpSpPr>
          <p:nvPr/>
        </p:nvGrpSpPr>
        <p:grpSpPr bwMode="auto">
          <a:xfrm>
            <a:off x="5046663" y="968375"/>
            <a:ext cx="3773487" cy="1739900"/>
            <a:chOff x="5004048" y="1731333"/>
            <a:chExt cx="3444163" cy="1225206"/>
          </a:xfrm>
        </p:grpSpPr>
        <p:pic>
          <p:nvPicPr>
            <p:cNvPr id="307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3491" y="1731333"/>
              <a:ext cx="524720" cy="11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732016"/>
              <a:ext cx="2592288" cy="122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726" name="Rectangle 7"/>
          <p:cNvSpPr>
            <a:spLocks noChangeArrowheads="1"/>
          </p:cNvSpPr>
          <p:nvPr/>
        </p:nvSpPr>
        <p:spPr bwMode="auto">
          <a:xfrm>
            <a:off x="144463" y="4221163"/>
            <a:ext cx="37068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eaLnBrk="1" hangingPunct="1">
              <a:spcBef>
                <a:spcPct val="0"/>
              </a:spcBef>
              <a:buFontTx/>
              <a:buNone/>
            </a:pPr>
            <a:r>
              <a:rPr lang="en-GB" altLang="en-US" sz="1400">
                <a:latin typeface="Lucida Grande" pitchFamily="84" charset="0"/>
              </a:rPr>
              <a:t>The name ISIS is not an acronym: it refers to the Ancient Egyptian goddess and the local name for the River Thames. The name was selected for the official opening of the facility in 1985, prior to this it was known as the SNS, or Spallation Neutron Source. The name was considered appropriate as Isis was a goddess who could restore life to the dead, and ISIS made use of equipment previously constructed for the Nimrod and NINA accelerators.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Wikipedia</a:t>
            </a:r>
            <a:endParaRPr lang="en-GB" dirty="0"/>
          </a:p>
        </p:txBody>
      </p:sp>
      <p:sp>
        <p:nvSpPr>
          <p:cNvPr id="3" name="Content Placeholder 2"/>
          <p:cNvSpPr>
            <a:spLocks noGrp="1"/>
          </p:cNvSpPr>
          <p:nvPr>
            <p:ph idx="1"/>
          </p:nvPr>
        </p:nvSpPr>
        <p:spPr>
          <a:xfrm>
            <a:off x="685800" y="1557338"/>
            <a:ext cx="7772400" cy="3800475"/>
          </a:xfrm>
        </p:spPr>
        <p:txBody>
          <a:bodyPr>
            <a:normAutofit fontScale="62500" lnSpcReduction="20000"/>
          </a:bodyPr>
          <a:lstStyle/>
          <a:p>
            <a:pPr>
              <a:defRPr/>
            </a:pPr>
            <a:r>
              <a:rPr lang="en-GB" dirty="0"/>
              <a:t>History and background of ISIS[edit]The source was approved in 1977 for the RAL site on the Harwell campus and recycled components from earlier UK science programmes including the accelerator hall which had previously been occupied by the Nimrod accelerator. The first beam was produced in 1984, and the facility was formally opened by the then Prime Minister Margaret Thatcher in October 1985.[3</a:t>
            </a:r>
            <a:r>
              <a:rPr lang="en-GB" dirty="0" smtClean="0"/>
              <a:t>]</a:t>
            </a:r>
            <a:endParaRPr lang="en-GB" dirty="0"/>
          </a:p>
          <a:p>
            <a:pPr>
              <a:defRPr/>
            </a:pPr>
            <a:endParaRPr lang="en-GB" dirty="0"/>
          </a:p>
          <a:p>
            <a:pPr>
              <a:defRPr/>
            </a:pPr>
            <a:r>
              <a:rPr lang="en-GB" dirty="0"/>
              <a:t>The second target station was given funding in 2003 by Lord Sainsbury, then science minister, and was completed in 2009, on time and budget, with the opening of 7 instruments. In April 2010, the Science Minster, David </a:t>
            </a:r>
            <a:r>
              <a:rPr lang="en-GB" dirty="0" err="1"/>
              <a:t>Willetts</a:t>
            </a:r>
            <a:r>
              <a:rPr lang="en-GB" dirty="0"/>
              <a:t> gave a £21 million investment[4] to build 4 new instruments, which are due to be completed in 2013.</a:t>
            </a:r>
          </a:p>
          <a:p>
            <a:pPr>
              <a:defRPr/>
            </a:pPr>
            <a:endParaRPr lang="en-GB" dirty="0"/>
          </a:p>
          <a:p>
            <a:pPr>
              <a:defRPr/>
            </a:pPr>
            <a:r>
              <a:rPr lang="en-GB" dirty="0"/>
              <a:t>ISIS was originally expected to have an operational life of 20 years (1985 to 2005), but its continued success led to a process of refurbishment and further investment, which has extended its operational life for a further 20 years. [5]</a:t>
            </a:r>
          </a:p>
          <a:p>
            <a:pPr>
              <a:defRPr/>
            </a:pPr>
            <a:endParaRPr lang="en-GB" dirty="0"/>
          </a:p>
          <a:p>
            <a:pPr>
              <a:defRPr/>
            </a:pPr>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er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3500438"/>
            <a:ext cx="5053013"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9525"/>
            <a:ext cx="5256212"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25" y="3271838"/>
            <a:ext cx="5307013"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fade">
                                      <p:cBhvr>
                                        <p:cTn id="12"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8"/>
          <p:cNvSpPr txBox="1">
            <a:spLocks noChangeArrowheads="1"/>
          </p:cNvSpPr>
          <p:nvPr/>
        </p:nvSpPr>
        <p:spPr bwMode="auto">
          <a:xfrm>
            <a:off x="3151188" y="225425"/>
            <a:ext cx="2851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ea typeface="ヒラギノ角ゴ Pro W3" pitchFamily="84" charset="-128"/>
                <a:cs typeface="Arial" charset="0"/>
              </a:defRPr>
            </a:lvl1pPr>
            <a:lvl2pPr marL="742950" indent="-285750" eaLnBrk="0" hangingPunct="0">
              <a:spcBef>
                <a:spcPct val="20000"/>
              </a:spcBef>
              <a:buChar char="–"/>
              <a:defRPr sz="2200">
                <a:solidFill>
                  <a:srgbClr val="3C8C93"/>
                </a:solidFill>
                <a:latin typeface="Arial" charset="0"/>
                <a:ea typeface="ヒラギノ角ゴ Pro W3" pitchFamily="84" charset="-128"/>
                <a:cs typeface="Arial" charset="0"/>
              </a:defRPr>
            </a:lvl2pPr>
            <a:lvl3pPr marL="1143000" indent="-228600" eaLnBrk="0" hangingPunct="0">
              <a:spcBef>
                <a:spcPct val="20000"/>
              </a:spcBef>
              <a:buChar char="•"/>
              <a:defRPr sz="2400">
                <a:solidFill>
                  <a:schemeClr val="tx1"/>
                </a:solidFill>
                <a:latin typeface="Calibri" pitchFamily="34" charset="0"/>
                <a:ea typeface="ヒラギノ角ゴ Pro W3" pitchFamily="84" charset="-128"/>
                <a:cs typeface="Calibri" pitchFamily="34" charset="0"/>
              </a:defRPr>
            </a:lvl3pPr>
            <a:lvl4pPr marL="16002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4pPr>
            <a:lvl5pPr marL="2057400" indent="-228600" eaLnBrk="0" hangingPunct="0">
              <a:spcBef>
                <a:spcPct val="20000"/>
              </a:spcBef>
              <a:buChar char="»"/>
              <a:defRPr sz="2000">
                <a:solidFill>
                  <a:schemeClr val="tx1"/>
                </a:solidFill>
                <a:latin typeface="Calibri" pitchFamily="34" charset="0"/>
                <a:ea typeface="ヒラギノ角ゴ Pro W3" pitchFamily="84" charset="-128"/>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pitchFamily="84" charset="-128"/>
                <a:cs typeface="Calibri" pitchFamily="34" charset="0"/>
              </a:defRPr>
            </a:lvl9pPr>
          </a:lstStyle>
          <a:p>
            <a:pPr algn="ctr" eaLnBrk="1" hangingPunct="1">
              <a:spcBef>
                <a:spcPct val="0"/>
              </a:spcBef>
              <a:buFontTx/>
              <a:buNone/>
            </a:pPr>
            <a:r>
              <a:rPr lang="en-GB" altLang="en-US" sz="2000">
                <a:solidFill>
                  <a:srgbClr val="000066"/>
                </a:solidFill>
                <a:latin typeface="Lucida Sans" pitchFamily="34" charset="0"/>
              </a:rPr>
              <a:t>ISIS TS1 &amp; TS2 (2013)</a:t>
            </a:r>
          </a:p>
        </p:txBody>
      </p:sp>
      <p:pic>
        <p:nvPicPr>
          <p:cNvPr id="337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6763" y="625475"/>
            <a:ext cx="3740150"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117600"/>
            <a:ext cx="4024313"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2" descr="W:\experimental hall\TS2 Experimental Hall\10EC1760 ISIS TS2 interior view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3941763"/>
            <a:ext cx="49911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TS2 Phase II</a:t>
            </a:r>
            <a:endParaRPr lang="en-GB" dirty="0"/>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412875"/>
            <a:ext cx="6432550" cy="43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nut 2"/>
          <p:cNvSpPr/>
          <p:nvPr/>
        </p:nvSpPr>
        <p:spPr>
          <a:xfrm>
            <a:off x="-107950" y="4797425"/>
            <a:ext cx="107950" cy="46038"/>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5" name="TextBox 4"/>
          <p:cNvSpPr txBox="1"/>
          <p:nvPr/>
        </p:nvSpPr>
        <p:spPr>
          <a:xfrm>
            <a:off x="7157988" y="4797871"/>
            <a:ext cx="1080120" cy="523220"/>
          </a:xfrm>
          <a:prstGeom prst="rect">
            <a:avLst/>
          </a:prstGeom>
          <a:solidFill>
            <a:schemeClr val="accent6"/>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defRPr/>
            </a:pPr>
            <a:r>
              <a:rPr lang="en-GB" sz="2800" dirty="0">
                <a:solidFill>
                  <a:schemeClr val="bg1"/>
                </a:solidFill>
              </a:rPr>
              <a:t>IMAT</a:t>
            </a:r>
            <a:endParaRPr lang="en-GB" sz="3200" dirty="0">
              <a:solidFill>
                <a:schemeClr val="bg1"/>
              </a:solidFill>
            </a:endParaRPr>
          </a:p>
        </p:txBody>
      </p:sp>
      <p:sp>
        <p:nvSpPr>
          <p:cNvPr id="7" name="TextBox 6"/>
          <p:cNvSpPr txBox="1"/>
          <p:nvPr/>
        </p:nvSpPr>
        <p:spPr>
          <a:xfrm>
            <a:off x="593750" y="4213096"/>
            <a:ext cx="1440160" cy="523220"/>
          </a:xfrm>
          <a:prstGeom prst="rect">
            <a:avLst/>
          </a:prstGeom>
          <a:solidFill>
            <a:schemeClr val="accent6"/>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defRPr/>
            </a:pPr>
            <a:r>
              <a:rPr lang="en-GB" sz="2800" dirty="0" err="1">
                <a:solidFill>
                  <a:schemeClr val="bg1"/>
                </a:solidFill>
              </a:rPr>
              <a:t>Larmor</a:t>
            </a:r>
            <a:endParaRPr lang="en-GB" sz="3200" dirty="0">
              <a:solidFill>
                <a:schemeClr val="bg1"/>
              </a:solidFill>
            </a:endParaRPr>
          </a:p>
        </p:txBody>
      </p:sp>
      <p:sp>
        <p:nvSpPr>
          <p:cNvPr id="8" name="TextBox 7"/>
          <p:cNvSpPr txBox="1"/>
          <p:nvPr/>
        </p:nvSpPr>
        <p:spPr>
          <a:xfrm>
            <a:off x="1078094" y="1687412"/>
            <a:ext cx="1136702" cy="523220"/>
          </a:xfrm>
          <a:prstGeom prst="rect">
            <a:avLst/>
          </a:prstGeom>
          <a:solidFill>
            <a:schemeClr val="accent6"/>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defRPr/>
            </a:pPr>
            <a:r>
              <a:rPr lang="en-GB" sz="2800" dirty="0">
                <a:solidFill>
                  <a:schemeClr val="bg1"/>
                </a:solidFill>
              </a:rPr>
              <a:t>Zoom</a:t>
            </a:r>
            <a:endParaRPr lang="en-GB" sz="3200" dirty="0">
              <a:solidFill>
                <a:schemeClr val="bg1"/>
              </a:solidFill>
            </a:endParaRPr>
          </a:p>
        </p:txBody>
      </p:sp>
      <p:sp>
        <p:nvSpPr>
          <p:cNvPr id="9" name="TextBox 8"/>
          <p:cNvSpPr txBox="1"/>
          <p:nvPr/>
        </p:nvSpPr>
        <p:spPr>
          <a:xfrm>
            <a:off x="5778326" y="1989559"/>
            <a:ext cx="1224136" cy="523220"/>
          </a:xfrm>
          <a:prstGeom prst="rect">
            <a:avLst/>
          </a:prstGeom>
          <a:solidFill>
            <a:schemeClr val="accent6"/>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defRPr/>
            </a:pPr>
            <a:r>
              <a:rPr lang="en-GB" sz="2800" dirty="0" err="1">
                <a:solidFill>
                  <a:schemeClr val="bg1"/>
                </a:solidFill>
              </a:rPr>
              <a:t>Chipir</a:t>
            </a:r>
            <a:endParaRPr lang="en-GB" sz="2800"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FC_PowerPoint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FC_PowerPoint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ABF215B8A3384E874FC40A3B0B2302" ma:contentTypeVersion="4" ma:contentTypeDescription="Create a new document." ma:contentTypeScope="" ma:versionID="f198c3dfa143f328b4bfb76fd905c4a6">
  <xsd:schema xmlns:xsd="http://www.w3.org/2001/XMLSchema" xmlns:xs="http://www.w3.org/2001/XMLSchema" xmlns:p="http://schemas.microsoft.com/office/2006/metadata/properties" xmlns:ns1="http://schemas.microsoft.com/sharepoint/v3" targetNamespace="http://schemas.microsoft.com/office/2006/metadata/properties" ma:root="true" ma:fieldsID="e66758ad48435124b95dc0df0729e68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3DFA70B-2EBB-489B-8E34-F6A10FA685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E48F0D-BF64-462E-8350-40C896A295A7}">
  <ds:schemaRefs>
    <ds:schemaRef ds:uri="http://schemas.microsoft.com/office/2006/metadata/longProperties"/>
  </ds:schemaRefs>
</ds:datastoreItem>
</file>

<file path=customXml/itemProps3.xml><?xml version="1.0" encoding="utf-8"?>
<ds:datastoreItem xmlns:ds="http://schemas.openxmlformats.org/officeDocument/2006/customXml" ds:itemID="{2AEDD1CD-9190-4F8F-B585-354F10A56AC8}">
  <ds:schemaRefs>
    <ds:schemaRef ds:uri="http://schemas.microsoft.com/sharepoint/v3/contenttype/forms"/>
  </ds:schemaRefs>
</ds:datastoreItem>
</file>

<file path=customXml/itemProps4.xml><?xml version="1.0" encoding="utf-8"?>
<ds:datastoreItem xmlns:ds="http://schemas.openxmlformats.org/officeDocument/2006/customXml" ds:itemID="{C2EFA843-6370-4CAA-85AC-86DBCC2E6C5E}">
  <ds:schemaRefs>
    <ds:schemaRef ds:uri="http://www.w3.org/XML/1998/namespace"/>
    <ds:schemaRef ds:uri="http://schemas.microsoft.com/sharepoint/v3"/>
    <ds:schemaRef ds:uri="http://schemas.microsoft.com/office/2006/metadata/properties"/>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STFC_PowerPoint_template</Template>
  <TotalTime>3112</TotalTime>
  <Words>883</Words>
  <Application>Microsoft Office PowerPoint</Application>
  <PresentationFormat>On-screen Show (4:3)</PresentationFormat>
  <Paragraphs>127</Paragraphs>
  <Slides>23</Slides>
  <Notes>2</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34" baseType="lpstr">
      <vt:lpstr>Lucida Grande</vt:lpstr>
      <vt:lpstr>ヒラギノ角ゴ Pro W3</vt:lpstr>
      <vt:lpstr>Arial</vt:lpstr>
      <vt:lpstr>Calibri</vt:lpstr>
      <vt:lpstr>Lucida Sans</vt:lpstr>
      <vt:lpstr>Wingdings</vt:lpstr>
      <vt:lpstr>STFC_PowerPoint_template</vt:lpstr>
      <vt:lpstr>1_Blank Presentation</vt:lpstr>
      <vt:lpstr>1_STFC_PowerPoint_template</vt:lpstr>
      <vt:lpstr>2_Blank Presentation</vt:lpstr>
      <vt:lpstr>Worksheet</vt:lpstr>
      <vt:lpstr>In-Kind at ISIS</vt:lpstr>
      <vt:lpstr>Talk content</vt:lpstr>
      <vt:lpstr>PowerPoint Presentation</vt:lpstr>
      <vt:lpstr>PowerPoint Presentation</vt:lpstr>
      <vt:lpstr>PowerPoint Presentation</vt:lpstr>
      <vt:lpstr>Wikipedia</vt:lpstr>
      <vt:lpstr>PowerPoint Presentation</vt:lpstr>
      <vt:lpstr>PowerPoint Presentation</vt:lpstr>
      <vt:lpstr>TS2 Phase II</vt:lpstr>
      <vt:lpstr>PowerPoint Presentation</vt:lpstr>
      <vt:lpstr>PowerPoint Presentation</vt:lpstr>
      <vt:lpstr>PowerPoint Presentation</vt:lpstr>
      <vt:lpstr>Point to this history lesson…</vt:lpstr>
      <vt:lpstr>Delivery routes</vt:lpstr>
      <vt:lpstr>Disclaimer</vt:lpstr>
      <vt:lpstr>In-Kind at ISIS</vt:lpstr>
      <vt:lpstr>Some thoughts on what makes it go well</vt:lpstr>
      <vt:lpstr>PowerPoint Presentation</vt:lpstr>
      <vt:lpstr>PowerPoint Presentation</vt:lpstr>
      <vt:lpstr>Considerations</vt:lpstr>
      <vt:lpstr>Summary</vt:lpstr>
      <vt:lpstr>PowerPoint Presentation</vt:lpstr>
      <vt:lpstr>PowerPoint Presentation</vt:lpstr>
    </vt:vector>
  </TitlesOfParts>
  <Company>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Corporate PowerPoint Template</dc:title>
  <dc:creator>kw77</dc:creator>
  <cp:lastModifiedBy> </cp:lastModifiedBy>
  <cp:revision>90</cp:revision>
  <dcterms:created xsi:type="dcterms:W3CDTF">2012-07-12T11:46:55Z</dcterms:created>
  <dcterms:modified xsi:type="dcterms:W3CDTF">2014-02-25T16:40:24Z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display_urn:schemas-microsoft-com:office:office#Editor">
    <vt:lpwstr>Summers, Karen (STFC,RAL,OBR)</vt:lpwstr>
  </property>
  <property fmtid="{D5CDD505-2E9C-101B-9397-08002B2CF9AE}" pid="4" name="xd_Signature">
    <vt:lpwstr/>
  </property>
  <property fmtid="{D5CDD505-2E9C-101B-9397-08002B2CF9AE}" pid="5" name="display_urn:schemas-microsoft-com:office:office#Author">
    <vt:lpwstr>Summers, Karen (STFC,RAL,OBR)</vt:lpwstr>
  </property>
  <property fmtid="{D5CDD505-2E9C-101B-9397-08002B2CF9AE}" pid="6" name="TemplateUrl">
    <vt:lpwstr/>
  </property>
  <property fmtid="{D5CDD505-2E9C-101B-9397-08002B2CF9AE}" pid="7" name="xd_ProgID">
    <vt:lpwstr/>
  </property>
  <property fmtid="{D5CDD505-2E9C-101B-9397-08002B2CF9AE}" pid="8" name="ContentTypeId">
    <vt:lpwstr>0x010100F731947B08D5984288BC8B16A979FF50</vt:lpwstr>
  </property>
  <property fmtid="{D5CDD505-2E9C-101B-9397-08002B2CF9AE}" pid="9" name="_SourceUrl">
    <vt:lpwstr/>
  </property>
</Properties>
</file>