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64" r:id="rId4"/>
    <p:sldId id="267" r:id="rId5"/>
    <p:sldId id="268" r:id="rId6"/>
    <p:sldId id="271" r:id="rId7"/>
    <p:sldId id="274" r:id="rId8"/>
    <p:sldId id="275" r:id="rId9"/>
    <p:sldId id="278" r:id="rId10"/>
    <p:sldId id="28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43" r:id="rId21"/>
    <p:sldId id="331" r:id="rId22"/>
    <p:sldId id="336" r:id="rId23"/>
    <p:sldId id="332" r:id="rId24"/>
    <p:sldId id="333" r:id="rId25"/>
    <p:sldId id="334" r:id="rId26"/>
    <p:sldId id="335" r:id="rId27"/>
    <p:sldId id="337" r:id="rId28"/>
    <p:sldId id="338" r:id="rId29"/>
    <p:sldId id="339" r:id="rId30"/>
    <p:sldId id="340" r:id="rId31"/>
    <p:sldId id="341" r:id="rId32"/>
    <p:sldId id="287" r:id="rId33"/>
    <p:sldId id="347" r:id="rId34"/>
    <p:sldId id="345" r:id="rId35"/>
    <p:sldId id="344" r:id="rId36"/>
    <p:sldId id="342" r:id="rId37"/>
    <p:sldId id="348" r:id="rId38"/>
    <p:sldId id="259" r:id="rId39"/>
    <p:sldId id="262" r:id="rId40"/>
    <p:sldId id="263" r:id="rId41"/>
    <p:sldId id="269" r:id="rId42"/>
    <p:sldId id="346" r:id="rId43"/>
  </p:sldIdLst>
  <p:sldSz cx="13004800" cy="9753600"/>
  <p:notesSz cx="6858000" cy="9144000"/>
  <p:defaultTextStyle>
    <a:defPPr>
      <a:defRPr lang="en-US"/>
    </a:defPPr>
    <a:lvl1pPr algn="l" defTabSz="584200" rtl="0" fontAlgn="base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1pPr>
    <a:lvl2pPr marL="342900" indent="114300" algn="l" defTabSz="584200" rtl="0" fontAlgn="base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2pPr>
    <a:lvl3pPr marL="685800" indent="228600" algn="l" defTabSz="584200" rtl="0" fontAlgn="base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3pPr>
    <a:lvl4pPr marL="1028700" indent="342900" algn="l" defTabSz="584200" rtl="0" fontAlgn="base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4pPr>
    <a:lvl5pPr marL="1371600" indent="457200" algn="l" defTabSz="584200" rtl="0" fontAlgn="base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5pPr>
    <a:lvl6pPr marL="2286000" algn="l" defTabSz="914400" rtl="0" eaLnBrk="1" latinLnBrk="0" hangingPunct="1">
      <a:defRPr sz="36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6pPr>
    <a:lvl7pPr marL="2743200" algn="l" defTabSz="914400" rtl="0" eaLnBrk="1" latinLnBrk="0" hangingPunct="1">
      <a:defRPr sz="36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7pPr>
    <a:lvl8pPr marL="3200400" algn="l" defTabSz="914400" rtl="0" eaLnBrk="1" latinLnBrk="0" hangingPunct="1">
      <a:defRPr sz="36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8pPr>
    <a:lvl9pPr marL="3657600" algn="l" defTabSz="914400" rtl="0" eaLnBrk="1" latinLnBrk="0" hangingPunct="1">
      <a:defRPr sz="36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19" y="-20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050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Noteworthy Bold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Noteworthy Bold" charset="0"/>
              </a:rPr>
              <a:t>Second level</a:t>
            </a:r>
          </a:p>
          <a:p>
            <a:pPr lvl="2"/>
            <a:r>
              <a:rPr lang="en-US" noProof="0" smtClean="0">
                <a:sym typeface="Noteworthy Bold" charset="0"/>
              </a:rPr>
              <a:t>Third level</a:t>
            </a:r>
          </a:p>
          <a:p>
            <a:pPr lvl="3"/>
            <a:r>
              <a:rPr lang="en-US" noProof="0" smtClean="0">
                <a:sym typeface="Noteworthy Bold" charset="0"/>
              </a:rPr>
              <a:t>Fourth level</a:t>
            </a:r>
          </a:p>
          <a:p>
            <a:pPr lvl="4"/>
            <a:r>
              <a:rPr lang="en-US" noProof="0" smtClean="0">
                <a:sym typeface="Noteworthy Bold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75529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/>
      </a:defRPr>
    </a:lvl1pPr>
    <a:lvl2pPr marL="342900" algn="l" defTabSz="457200" rtl="0" eaLnBrk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/>
      </a:defRPr>
    </a:lvl2pPr>
    <a:lvl3pPr marL="685800" algn="l" defTabSz="457200" rtl="0" eaLnBrk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/>
      </a:defRPr>
    </a:lvl3pPr>
    <a:lvl4pPr marL="1028700" algn="l" defTabSz="457200" rtl="0" eaLnBrk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/>
      </a:defRPr>
    </a:lvl4pPr>
    <a:lvl5pPr marL="1371600" algn="l" defTabSz="457200" rtl="0" eaLnBrk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065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en-US" altLang="en-US" smtClean="0">
                <a:latin typeface="Noteworthy Bold"/>
                <a:ea typeface="Noteworthy Bold"/>
                <a:cs typeface="Noteworthy Bold"/>
              </a:rPr>
              <a:t>The mean surface mass density profile as a function of the distance from the centre of</a:t>
            </a:r>
          </a:p>
          <a:p>
            <a:pPr eaLnBrk="1"/>
            <a:r>
              <a:rPr lang="en-US" altLang="en-US" smtClean="0">
                <a:latin typeface="Noteworthy Bold"/>
                <a:ea typeface="Noteworthy Bold"/>
                <a:cs typeface="Noteworthy Bold"/>
              </a:rPr>
              <a:t>galaxies. The thick solid curve is the mean of all haloes above the mass threshold. The dash-dotted</a:t>
            </a:r>
          </a:p>
          <a:p>
            <a:pPr eaLnBrk="1"/>
            <a:r>
              <a:rPr lang="en-US" altLang="en-US" smtClean="0">
                <a:latin typeface="Noteworthy Bold"/>
                <a:ea typeface="Noteworthy Bold"/>
                <a:cs typeface="Noteworthy Bold"/>
              </a:rPr>
              <a:t>curve represents the contribution from particles bound to haloes, i.e., particles that reside within</a:t>
            </a:r>
          </a:p>
          <a:p>
            <a:pPr eaLnBrk="1"/>
            <a:r>
              <a:rPr lang="en-US" altLang="en-US" smtClean="0">
                <a:latin typeface="Noteworthy Bold"/>
                <a:ea typeface="Noteworthy Bold"/>
                <a:cs typeface="Noteworthy Bold"/>
              </a:rPr>
              <a:t>the virial radius of all haloes. The data with error bars are the observational estimate by MSFR</a:t>
            </a:r>
          </a:p>
          <a:p>
            <a:pPr eaLnBrk="1"/>
            <a:r>
              <a:rPr lang="en-US" altLang="en-US" smtClean="0">
                <a:latin typeface="Noteworthy Bold"/>
                <a:ea typeface="Noteworthy Bold"/>
                <a:cs typeface="Noteworthy Bold"/>
              </a:rPr>
              <a:t>as in the previous figure.</a:t>
            </a:r>
          </a:p>
          <a:p>
            <a:pPr eaLnBrk="1"/>
            <a:r>
              <a:rPr lang="en-US" altLang="en-US" smtClean="0">
                <a:latin typeface="Noteworthy Bold"/>
                <a:ea typeface="Noteworthy Bold"/>
                <a:cs typeface="Noteworthy Bold"/>
              </a:rPr>
              <a:t>(h = 0.719, the Hubble constant in units of 100 km s−1 Mpc−1)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09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8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50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62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0480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0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00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1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83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6607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8759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Light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Light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Light"/>
              </a:rPr>
              <a:t>Second level</a:t>
            </a:r>
          </a:p>
          <a:p>
            <a:pPr lvl="2"/>
            <a:r>
              <a:rPr lang="en-US" altLang="en-US" smtClean="0">
                <a:sym typeface="Helvetica Light"/>
              </a:rPr>
              <a:t>Third level</a:t>
            </a:r>
          </a:p>
          <a:p>
            <a:pPr lvl="3"/>
            <a:r>
              <a:rPr lang="en-US" altLang="en-US" smtClean="0">
                <a:sym typeface="Helvetica Light"/>
              </a:rPr>
              <a:t>Fourth level</a:t>
            </a:r>
          </a:p>
          <a:p>
            <a:pPr lvl="4"/>
            <a:r>
              <a:rPr lang="en-US" altLang="en-US" smtClean="0">
                <a:sym typeface="Helvetica Light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marL="381000" indent="-381000" algn="l" defTabSz="584200" rtl="0" eaLnBrk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1pPr>
      <a:lvl2pPr marL="762000" indent="-381000" algn="l" defTabSz="584200" rtl="0" eaLnBrk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2pPr>
      <a:lvl3pPr marL="1143000" indent="-381000" algn="l" defTabSz="584200" rtl="0" eaLnBrk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3pPr>
      <a:lvl4pPr marL="1524000" indent="-381000" algn="l" defTabSz="584200" rtl="0" eaLnBrk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4pPr>
      <a:lvl5pPr marL="1905000" indent="-381000" algn="l" defTabSz="584200" rtl="0" eaLnBrk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5pPr>
      <a:lvl6pPr marL="23622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28194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32766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37338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8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7.png"/><Relationship Id="rId2" Type="http://schemas.openxmlformats.org/officeDocument/2006/relationships/image" Target="../media/image43.jpeg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5" Type="http://schemas.openxmlformats.org/officeDocument/2006/relationships/image" Target="../media/image41.pn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gif"/><Relationship Id="rId4" Type="http://schemas.openxmlformats.org/officeDocument/2006/relationships/image" Target="../media/image7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2053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054" name="Rectangle 5"/>
          <p:cNvSpPr>
            <a:spLocks/>
          </p:cNvSpPr>
          <p:nvPr/>
        </p:nvSpPr>
        <p:spPr bwMode="auto">
          <a:xfrm>
            <a:off x="639763" y="9353550"/>
            <a:ext cx="3830637" cy="254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grpSp>
        <p:nvGrpSpPr>
          <p:cNvPr id="2055" name="Group 6"/>
          <p:cNvGrpSpPr>
            <a:grpSpLocks/>
          </p:cNvGrpSpPr>
          <p:nvPr/>
        </p:nvGrpSpPr>
        <p:grpSpPr bwMode="auto">
          <a:xfrm>
            <a:off x="84138" y="0"/>
            <a:ext cx="352425" cy="2700338"/>
            <a:chOff x="0" y="0"/>
            <a:chExt cx="28" cy="213"/>
          </a:xfrm>
        </p:grpSpPr>
        <p:sp>
          <p:nvSpPr>
            <p:cNvPr id="2060" name="Rectangle 7"/>
            <p:cNvSpPr>
              <a:spLocks/>
            </p:cNvSpPr>
            <p:nvPr/>
          </p:nvSpPr>
          <p:spPr bwMode="auto">
            <a:xfrm>
              <a:off x="0" y="0"/>
              <a:ext cx="28" cy="107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72517" tIns="72517" rIns="72517" bIns="72517" anchor="ctr"/>
            <a:lstStyle>
              <a:lvl1pPr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742950" indent="-28575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11430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16002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20574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2061" name="Rectangle 8"/>
            <p:cNvSpPr>
              <a:spLocks/>
            </p:cNvSpPr>
            <p:nvPr/>
          </p:nvSpPr>
          <p:spPr bwMode="auto">
            <a:xfrm>
              <a:off x="0" y="106"/>
              <a:ext cx="28" cy="107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72517" tIns="72517" rIns="72517" bIns="72517" anchor="ctr"/>
            <a:lstStyle>
              <a:lvl1pPr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742950" indent="-28575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11430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16002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20574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eaLnBrk="1"/>
              <a:endParaRPr lang="en-US" altLang="en-US"/>
            </a:p>
          </p:txBody>
        </p:sp>
      </p:grpSp>
      <p:pic>
        <p:nvPicPr>
          <p:cNvPr id="2056" name="Picture 9" descr="imag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509588"/>
            <a:ext cx="1446212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057" name="Rectangle 10"/>
          <p:cNvSpPr>
            <a:spLocks noGrp="1" noChangeArrowheads="1"/>
          </p:cNvSpPr>
          <p:nvPr>
            <p:ph type="title"/>
          </p:nvPr>
        </p:nvSpPr>
        <p:spPr>
          <a:xfrm>
            <a:off x="2209800" y="509588"/>
            <a:ext cx="9815513" cy="1155700"/>
          </a:xfrm>
        </p:spPr>
        <p:txBody>
          <a:bodyPr lIns="126905" tIns="72517" rIns="126905" bIns="72517"/>
          <a:lstStyle/>
          <a:p>
            <a:pPr algn="l" defTabSz="1290638" eaLnBrk="1"/>
            <a:r>
              <a:rPr lang="en-US" altLang="en-US" sz="34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Construction of ATLAS at the CERN LHC</a:t>
            </a:r>
            <a:endParaRPr lang="en-US" altLang="en-US" dirty="0" smtClean="0"/>
          </a:p>
        </p:txBody>
      </p:sp>
      <p:sp>
        <p:nvSpPr>
          <p:cNvPr id="2058" name="Rectangle 11"/>
          <p:cNvSpPr>
            <a:spLocks/>
          </p:cNvSpPr>
          <p:nvPr/>
        </p:nvSpPr>
        <p:spPr bwMode="auto">
          <a:xfrm>
            <a:off x="2675731" y="1711325"/>
            <a:ext cx="8666957" cy="747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 anchor="ctr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24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Scientific motivation</a:t>
            </a:r>
          </a:p>
          <a:p>
            <a:pPr algn="l" eaLnBrk="1"/>
            <a:endParaRPr lang="en-US" altLang="en-US" sz="2400" dirty="0" smtClean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l" eaLnBrk="1"/>
            <a:r>
              <a:rPr lang="en-US" altLang="en-US" sz="24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CERN &amp; LHC</a:t>
            </a:r>
            <a:endParaRPr lang="en-US" altLang="en-US" sz="2400" dirty="0" smtClean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l" eaLnBrk="1"/>
            <a:endParaRPr lang="en-US" altLang="en-US" sz="2400" dirty="0" smtClean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l" eaLnBrk="1"/>
            <a:r>
              <a:rPr lang="en-US" altLang="en-US" sz="24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ATLAS</a:t>
            </a:r>
          </a:p>
          <a:p>
            <a:pPr algn="l" eaLnBrk="1"/>
            <a:r>
              <a:rPr lang="en-US" altLang="en-US" sz="2400" dirty="0">
                <a:latin typeface="Arial" pitchFamily="34" charset="0"/>
                <a:cs typeface="Arial" pitchFamily="34" charset="0"/>
                <a:sym typeface="Arial" pitchFamily="34" charset="0"/>
              </a:rPr>
              <a:t>	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Layout</a:t>
            </a:r>
          </a:p>
          <a:p>
            <a:pPr algn="l" eaLnBrk="1"/>
            <a:r>
              <a:rPr lang="en-US" altLang="en-US" sz="2400" dirty="0">
                <a:latin typeface="Arial" pitchFamily="34" charset="0"/>
                <a:cs typeface="Arial" pitchFamily="34" charset="0"/>
                <a:sym typeface="Arial" pitchFamily="34" charset="0"/>
              </a:rPr>
              <a:t>	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Different detectors</a:t>
            </a:r>
          </a:p>
          <a:p>
            <a:pPr algn="l" eaLnBrk="1"/>
            <a:r>
              <a:rPr lang="en-US" altLang="en-US" sz="2400" dirty="0">
                <a:latin typeface="Arial" pitchFamily="34" charset="0"/>
                <a:cs typeface="Arial" pitchFamily="34" charset="0"/>
                <a:sym typeface="Arial" pitchFamily="34" charset="0"/>
              </a:rPr>
              <a:t>	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Key numbers</a:t>
            </a:r>
          </a:p>
          <a:p>
            <a:pPr algn="l" eaLnBrk="1"/>
            <a:endParaRPr lang="en-US" altLang="en-US" sz="2400" dirty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l" eaLnBrk="1"/>
            <a:r>
              <a:rPr lang="en-US" altLang="en-US" sz="24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Collaboration</a:t>
            </a:r>
          </a:p>
          <a:p>
            <a:pPr algn="l" eaLnBrk="1"/>
            <a:r>
              <a:rPr lang="en-US" altLang="en-US" sz="2400" dirty="0">
                <a:latin typeface="Arial" pitchFamily="34" charset="0"/>
                <a:cs typeface="Arial" pitchFamily="34" charset="0"/>
                <a:sym typeface="Arial" pitchFamily="34" charset="0"/>
              </a:rPr>
              <a:t>	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Scientists, institutions, Funding Agencies</a:t>
            </a:r>
          </a:p>
          <a:p>
            <a:pPr algn="l" eaLnBrk="1"/>
            <a:endParaRPr lang="en-US" altLang="en-US" sz="2400" dirty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l" eaLnBrk="1"/>
            <a:r>
              <a:rPr lang="en-US" altLang="en-US" sz="24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Organization</a:t>
            </a:r>
          </a:p>
          <a:p>
            <a:pPr algn="l" eaLnBrk="1"/>
            <a:r>
              <a:rPr lang="en-US" altLang="en-US" sz="2400" dirty="0">
                <a:latin typeface="Arial" pitchFamily="34" charset="0"/>
                <a:cs typeface="Arial" pitchFamily="34" charset="0"/>
                <a:sym typeface="Arial" pitchFamily="34" charset="0"/>
              </a:rPr>
              <a:t>	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Governance</a:t>
            </a:r>
          </a:p>
          <a:p>
            <a:pPr algn="l" eaLnBrk="1"/>
            <a:r>
              <a:rPr lang="en-US" altLang="en-US" sz="2400" dirty="0">
                <a:latin typeface="Arial" pitchFamily="34" charset="0"/>
                <a:cs typeface="Arial" pitchFamily="34" charset="0"/>
                <a:sym typeface="Arial" pitchFamily="34" charset="0"/>
              </a:rPr>
              <a:t>	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Management</a:t>
            </a:r>
          </a:p>
          <a:p>
            <a:pPr algn="l" eaLnBrk="1"/>
            <a:endParaRPr lang="en-US" altLang="en-US" sz="2400" dirty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l" eaLnBrk="1"/>
            <a:r>
              <a:rPr lang="en-US" altLang="en-US" sz="24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The construction &amp; commissioning</a:t>
            </a:r>
          </a:p>
          <a:p>
            <a:pPr algn="l" eaLnBrk="1"/>
            <a:endParaRPr lang="en-US" altLang="en-US" sz="2400" dirty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l" eaLnBrk="1"/>
            <a:r>
              <a:rPr lang="en-US" altLang="en-US" sz="24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Physics output</a:t>
            </a:r>
            <a:r>
              <a:rPr lang="en-US" altLang="en-US" sz="2200" dirty="0">
                <a:latin typeface="Arial" pitchFamily="34" charset="0"/>
                <a:cs typeface="Arial" pitchFamily="34" charset="0"/>
                <a:sym typeface="Arial" pitchFamily="34" charset="0"/>
              </a:rPr>
              <a:t/>
            </a:r>
            <a:br>
              <a:rPr lang="en-US" altLang="en-US" sz="2200" dirty="0"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altLang="en-US" sz="2200" dirty="0">
                <a:latin typeface="Arial" pitchFamily="34" charset="0"/>
                <a:cs typeface="Arial" pitchFamily="34" charset="0"/>
                <a:sym typeface="Arial" pitchFamily="34" charset="0"/>
              </a:rPr>
              <a:t>	</a:t>
            </a:r>
            <a:endParaRPr lang="en-US" altLang="en-US" sz="2500" dirty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3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4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5" name="Rectangle 6"/>
          <p:cNvSpPr>
            <a:spLocks noGrp="1" noChangeArrowheads="1"/>
          </p:cNvSpPr>
          <p:nvPr>
            <p:ph type="title"/>
          </p:nvPr>
        </p:nvSpPr>
        <p:spPr>
          <a:xfrm>
            <a:off x="832008" y="196280"/>
            <a:ext cx="11561763" cy="989657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42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Inner Tracker: 100 million r/o channels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40" y="2284512"/>
            <a:ext cx="10058400" cy="619809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3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4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79" y="1192470"/>
            <a:ext cx="11125505" cy="771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6"/>
          <p:cNvSpPr>
            <a:spLocks noGrp="1" noChangeArrowheads="1"/>
          </p:cNvSpPr>
          <p:nvPr>
            <p:ph type="title"/>
          </p:nvPr>
        </p:nvSpPr>
        <p:spPr>
          <a:xfrm>
            <a:off x="832008" y="268288"/>
            <a:ext cx="11561763" cy="989657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42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Inner Tracker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02759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3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4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5" name="Rectangle 6"/>
          <p:cNvSpPr>
            <a:spLocks noGrp="1" noChangeArrowheads="1"/>
          </p:cNvSpPr>
          <p:nvPr>
            <p:ph type="title"/>
          </p:nvPr>
        </p:nvSpPr>
        <p:spPr>
          <a:xfrm>
            <a:off x="730250" y="340296"/>
            <a:ext cx="11561763" cy="1061665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42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Calorimeter: 120’000 r/o channels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75" y="1425575"/>
            <a:ext cx="10058400" cy="676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460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3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4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5" name="Rectangle 6"/>
          <p:cNvSpPr>
            <a:spLocks noGrp="1" noChangeArrowheads="1"/>
          </p:cNvSpPr>
          <p:nvPr>
            <p:ph type="title"/>
          </p:nvPr>
        </p:nvSpPr>
        <p:spPr>
          <a:xfrm>
            <a:off x="730250" y="340296"/>
            <a:ext cx="11561763" cy="1061665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42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Calorimeter</a:t>
            </a:r>
            <a:endParaRPr lang="en-US" altLang="en-US" dirty="0" smtClean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01" y="1134090"/>
            <a:ext cx="10388044" cy="719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8519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3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4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5" name="Rectangle 6"/>
          <p:cNvSpPr>
            <a:spLocks noGrp="1" noChangeArrowheads="1"/>
          </p:cNvSpPr>
          <p:nvPr>
            <p:ph type="title"/>
          </p:nvPr>
        </p:nvSpPr>
        <p:spPr>
          <a:xfrm>
            <a:off x="453728" y="142727"/>
            <a:ext cx="12097344" cy="1061665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4200" b="1" dirty="0" err="1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Muon</a:t>
            </a:r>
            <a:r>
              <a:rPr lang="en-US" altLang="en-US" sz="42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Spectrometer: 1.25 million r/o channels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00" y="1204392"/>
            <a:ext cx="10924935" cy="819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237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3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4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5" name="Rectangle 6"/>
          <p:cNvSpPr>
            <a:spLocks noGrp="1" noChangeArrowheads="1"/>
          </p:cNvSpPr>
          <p:nvPr>
            <p:ph type="title"/>
          </p:nvPr>
        </p:nvSpPr>
        <p:spPr>
          <a:xfrm>
            <a:off x="730250" y="124272"/>
            <a:ext cx="11561763" cy="792088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4200" b="1" dirty="0" err="1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Muon</a:t>
            </a:r>
            <a:r>
              <a:rPr lang="en-US" altLang="en-US" sz="42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Spectrometer</a:t>
            </a:r>
            <a:endParaRPr lang="en-US" altLang="en-US" dirty="0" smtClean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50" y="1060376"/>
            <a:ext cx="11894060" cy="784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976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3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4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5" name="Rectangle 6"/>
          <p:cNvSpPr>
            <a:spLocks noGrp="1" noChangeArrowheads="1"/>
          </p:cNvSpPr>
          <p:nvPr>
            <p:ph type="title"/>
          </p:nvPr>
        </p:nvSpPr>
        <p:spPr>
          <a:xfrm>
            <a:off x="730250" y="124272"/>
            <a:ext cx="11561763" cy="792088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42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Magnets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" y="916360"/>
            <a:ext cx="12492040" cy="8136904"/>
          </a:xfrm>
          <a:prstGeom prst="rect">
            <a:avLst/>
          </a:prstGeom>
        </p:spPr>
      </p:pic>
      <p:pic>
        <p:nvPicPr>
          <p:cNvPr id="10" name="Picture 9" descr="F:\Dsc019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924" y="124272"/>
            <a:ext cx="4892842" cy="387055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660510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3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4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5" name="Rectangle 6"/>
          <p:cNvSpPr>
            <a:spLocks noGrp="1" noChangeArrowheads="1"/>
          </p:cNvSpPr>
          <p:nvPr>
            <p:ph type="title"/>
          </p:nvPr>
        </p:nvSpPr>
        <p:spPr>
          <a:xfrm>
            <a:off x="9601793" y="196280"/>
            <a:ext cx="3309319" cy="792088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42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Magnets</a:t>
            </a:r>
            <a:endParaRPr lang="en-US" altLang="en-US" dirty="0" smtClean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348" y="4398163"/>
            <a:ext cx="776287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0" name="Picture 2" descr="https://mediastream.cern.ch/MediaArchive/Photo/Public/2003/0301017/0301017_01/0301017_01-A5-at-72-dp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12"/>
            <a:ext cx="6036254" cy="393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9598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3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5" name="Rectangle 6"/>
          <p:cNvSpPr>
            <a:spLocks noGrp="1" noChangeArrowheads="1"/>
          </p:cNvSpPr>
          <p:nvPr>
            <p:ph type="title"/>
          </p:nvPr>
        </p:nvSpPr>
        <p:spPr>
          <a:xfrm>
            <a:off x="730250" y="124272"/>
            <a:ext cx="11561763" cy="792088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28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Collaboration: 38 countries, 174 institutions, 3000 scientists</a:t>
            </a:r>
            <a:endParaRPr lang="en-US" altLang="en-US" sz="5400" dirty="0" smtClean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844351"/>
            <a:ext cx="11593288" cy="80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4299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3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5" name="Rectangle 6"/>
          <p:cNvSpPr>
            <a:spLocks noGrp="1" noChangeArrowheads="1"/>
          </p:cNvSpPr>
          <p:nvPr>
            <p:ph type="title"/>
          </p:nvPr>
        </p:nvSpPr>
        <p:spPr>
          <a:xfrm>
            <a:off x="730250" y="124272"/>
            <a:ext cx="11561763" cy="792088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28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Collaboration: 38 countries, 174 institutions, 3000 scientists</a:t>
            </a:r>
            <a:endParaRPr lang="en-US" altLang="en-US" sz="5400" dirty="0" smtClean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62" y="794216"/>
            <a:ext cx="10945216" cy="842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893888" y="3436640"/>
            <a:ext cx="9238426" cy="792088"/>
            <a:chOff x="1893888" y="3436640"/>
            <a:chExt cx="9238426" cy="792088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1893888" y="3436640"/>
              <a:ext cx="9238426" cy="792088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584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893888" y="3436640"/>
              <a:ext cx="92384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 dominating national or international actor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2334957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3076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7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3078" name="Rectangle 5"/>
          <p:cNvSpPr>
            <a:spLocks/>
          </p:cNvSpPr>
          <p:nvPr/>
        </p:nvSpPr>
        <p:spPr bwMode="auto">
          <a:xfrm>
            <a:off x="639763" y="9353550"/>
            <a:ext cx="3830637" cy="254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3079" name="Rectangle 6"/>
          <p:cNvSpPr>
            <a:spLocks noGrp="1" noChangeArrowheads="1"/>
          </p:cNvSpPr>
          <p:nvPr>
            <p:ph type="title"/>
          </p:nvPr>
        </p:nvSpPr>
        <p:spPr>
          <a:xfrm>
            <a:off x="730250" y="733425"/>
            <a:ext cx="11561763" cy="1627188"/>
          </a:xfrm>
        </p:spPr>
        <p:txBody>
          <a:bodyPr lIns="126905" tIns="72517" rIns="126905" bIns="72517"/>
          <a:lstStyle/>
          <a:p>
            <a:pPr algn="l" defTabSz="1290638" eaLnBrk="1"/>
            <a:r>
              <a:rPr lang="en-US" altLang="en-US" sz="4200" b="1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Particle Physics</a:t>
            </a:r>
            <a:endParaRPr lang="en-US" altLang="en-US" smtClean="0"/>
          </a:p>
        </p:txBody>
      </p:sp>
      <p:sp>
        <p:nvSpPr>
          <p:cNvPr id="308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727075" y="2011363"/>
            <a:ext cx="11122025" cy="6376987"/>
          </a:xfrm>
        </p:spPr>
        <p:txBody>
          <a:bodyPr lIns="126905" tIns="72517" rIns="126905" bIns="72517" anchor="t"/>
          <a:lstStyle/>
          <a:p>
            <a:pPr marL="0" indent="0" defTabSz="1290638" eaLnBrk="1">
              <a:spcBef>
                <a:spcPts val="500"/>
              </a:spcBef>
              <a:buSzTx/>
              <a:buFontTx/>
              <a:buNone/>
            </a:pPr>
            <a:r>
              <a:rPr lang="en-US" altLang="en-US" sz="31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/>
            </a:r>
            <a:br>
              <a:rPr lang="en-US" altLang="en-US" sz="3100" dirty="0" smtClean="0"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altLang="en-US" sz="22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endParaRPr lang="en-US" altLang="en-US" sz="3100" dirty="0" smtClean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0" indent="0" defTabSz="1290638" eaLnBrk="1">
              <a:spcBef>
                <a:spcPts val="500"/>
              </a:spcBef>
              <a:buSzTx/>
              <a:buFontTx/>
              <a:buNone/>
            </a:pPr>
            <a:r>
              <a:rPr lang="en-US" altLang="en-US" sz="22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The fundamental principles governing our world; forces and basic constituents. The conceptual picture is quantified by mathematically formulated theories (laws of nature). </a:t>
            </a:r>
            <a:br>
              <a:rPr lang="en-US" altLang="en-US" sz="2200" dirty="0" smtClean="0">
                <a:latin typeface="Arial" pitchFamily="34" charset="0"/>
                <a:cs typeface="Arial" pitchFamily="34" charset="0"/>
                <a:sym typeface="Arial" pitchFamily="34" charset="0"/>
              </a:rPr>
            </a:br>
            <a:endParaRPr lang="en-US" altLang="en-US" sz="2200" dirty="0" smtClean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0" indent="0" defTabSz="1290638" eaLnBrk="1">
              <a:spcBef>
                <a:spcPts val="500"/>
              </a:spcBef>
              <a:buSzTx/>
              <a:buFontTx/>
              <a:buNone/>
            </a:pPr>
            <a:r>
              <a:rPr lang="en-US" altLang="en-US" sz="22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Evolves through experiments, development of theories and models. Today’s theory is the </a:t>
            </a:r>
            <a:r>
              <a:rPr lang="en-US" altLang="en-US" sz="220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Standard Model </a:t>
            </a:r>
            <a:r>
              <a:rPr lang="en-US" altLang="en-US" sz="22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which has an exceptional predictive power, but is incomplete. </a:t>
            </a:r>
            <a:br>
              <a:rPr lang="en-US" altLang="en-US" sz="2200" dirty="0" smtClean="0">
                <a:latin typeface="Arial" pitchFamily="34" charset="0"/>
                <a:cs typeface="Arial" pitchFamily="34" charset="0"/>
                <a:sym typeface="Arial" pitchFamily="34" charset="0"/>
              </a:rPr>
            </a:br>
            <a:endParaRPr lang="en-US" altLang="en-US" sz="2200" dirty="0" smtClean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0" indent="0" defTabSz="1290638" eaLnBrk="1">
              <a:spcBef>
                <a:spcPts val="500"/>
              </a:spcBef>
              <a:buSzTx/>
              <a:buFontTx/>
              <a:buNone/>
            </a:pPr>
            <a:r>
              <a:rPr lang="en-US" altLang="en-US" sz="22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We explore the predictions of the Standard Model and seek a more complete understanding, i.e. </a:t>
            </a:r>
            <a:r>
              <a:rPr lang="en-US" altLang="en-US" sz="220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Beyond the Standard Model</a:t>
            </a:r>
            <a:r>
              <a:rPr lang="en-US" altLang="en-US" sz="22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. </a:t>
            </a:r>
            <a:br>
              <a:rPr lang="en-US" altLang="en-US" sz="2200" dirty="0" smtClean="0">
                <a:latin typeface="Arial" pitchFamily="34" charset="0"/>
                <a:cs typeface="Arial" pitchFamily="34" charset="0"/>
                <a:sym typeface="Arial" pitchFamily="34" charset="0"/>
              </a:rPr>
            </a:br>
            <a:endParaRPr lang="en-US" altLang="en-US" sz="2200" dirty="0" smtClean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27653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5" name="Rectangle 6"/>
          <p:cNvSpPr>
            <a:spLocks noGrp="1" noChangeArrowheads="1"/>
          </p:cNvSpPr>
          <p:nvPr>
            <p:ph type="title"/>
          </p:nvPr>
        </p:nvSpPr>
        <p:spPr>
          <a:xfrm>
            <a:off x="730250" y="124272"/>
            <a:ext cx="11561763" cy="792088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28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Collaboration: 38 countries, 174 institutions, 3000 scientists</a:t>
            </a:r>
            <a:endParaRPr lang="en-US" altLang="en-US" sz="5400" dirty="0" smtClean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211" y="1492424"/>
            <a:ext cx="10693805" cy="666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6673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3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5" name="Rectangle 6"/>
          <p:cNvSpPr>
            <a:spLocks noGrp="1" noChangeArrowheads="1"/>
          </p:cNvSpPr>
          <p:nvPr>
            <p:ph type="title"/>
          </p:nvPr>
        </p:nvSpPr>
        <p:spPr>
          <a:xfrm>
            <a:off x="730250" y="124272"/>
            <a:ext cx="11561763" cy="792088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28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Construction contributions</a:t>
            </a:r>
            <a:endParaRPr lang="en-US" altLang="en-US" sz="5400" dirty="0" smtClean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9677601"/>
              </p:ext>
            </p:extLst>
          </p:nvPr>
        </p:nvGraphicFramePr>
        <p:xfrm>
          <a:off x="914399" y="1112838"/>
          <a:ext cx="11503857" cy="7676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9" name="Chart" r:id="rId4" imgW="6095979" imgH="4069049" progId="MSGraph.Chart.8">
                  <p:embed followColorScheme="full"/>
                </p:oleObj>
              </mc:Choice>
              <mc:Fallback>
                <p:oleObj name="Chart" r:id="rId4" imgW="6095979" imgH="4069049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399" y="1112838"/>
                        <a:ext cx="11503857" cy="7676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23788" dir="7909210" algn="ctr" rotWithShape="0">
                          <a:srgbClr val="80808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37362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3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5" name="Rectangle 6"/>
          <p:cNvSpPr>
            <a:spLocks noGrp="1" noChangeArrowheads="1"/>
          </p:cNvSpPr>
          <p:nvPr>
            <p:ph type="title"/>
          </p:nvPr>
        </p:nvSpPr>
        <p:spPr>
          <a:xfrm>
            <a:off x="1270000" y="254000"/>
            <a:ext cx="10464800" cy="806376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36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Cost</a:t>
            </a:r>
            <a:endParaRPr lang="en-US" altLang="en-US" sz="66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060375"/>
            <a:ext cx="4944368" cy="817569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 smtClean="0"/>
              <a:t>Universal cost estimate </a:t>
            </a:r>
            <a:r>
              <a:rPr lang="en-US" sz="2400" b="1" dirty="0" smtClean="0"/>
              <a:t>difficult</a:t>
            </a:r>
            <a:r>
              <a:rPr lang="en-US" sz="2400" dirty="0" smtClean="0"/>
              <a:t> </a:t>
            </a:r>
            <a:r>
              <a:rPr lang="en-US" sz="2400" smtClean="0"/>
              <a:t>to establish </a:t>
            </a:r>
            <a:r>
              <a:rPr lang="en-US" sz="2400" dirty="0" smtClean="0"/>
              <a:t>for a project largely composed of </a:t>
            </a:r>
            <a:r>
              <a:rPr lang="en-US" sz="2400" dirty="0" err="1" smtClean="0"/>
              <a:t>inkind</a:t>
            </a:r>
            <a:r>
              <a:rPr lang="en-US" sz="2400" dirty="0" smtClean="0"/>
              <a:t> </a:t>
            </a:r>
            <a:r>
              <a:rPr lang="en-US" sz="2400" dirty="0" smtClean="0"/>
              <a:t>contributions</a:t>
            </a:r>
            <a:endParaRPr lang="en-US" sz="2400" dirty="0" smtClean="0"/>
          </a:p>
          <a:p>
            <a:pPr lvl="1">
              <a:spcBef>
                <a:spcPts val="1200"/>
              </a:spcBef>
            </a:pPr>
            <a:r>
              <a:rPr lang="en-US" sz="2000" dirty="0" smtClean="0"/>
              <a:t>Salaries different in different countries</a:t>
            </a:r>
          </a:p>
          <a:p>
            <a:pPr lvl="1">
              <a:spcBef>
                <a:spcPts val="1200"/>
              </a:spcBef>
            </a:pPr>
            <a:r>
              <a:rPr lang="en-US" sz="2000" dirty="0" smtClean="0"/>
              <a:t>Procurement rules varies</a:t>
            </a:r>
          </a:p>
          <a:p>
            <a:pPr lvl="1">
              <a:spcBef>
                <a:spcPts val="1200"/>
              </a:spcBef>
            </a:pPr>
            <a:r>
              <a:rPr lang="en-US" sz="2000" dirty="0" smtClean="0"/>
              <a:t>Overhead rules are different</a:t>
            </a:r>
          </a:p>
          <a:p>
            <a:pPr lvl="1">
              <a:spcBef>
                <a:spcPts val="1200"/>
              </a:spcBef>
            </a:pPr>
            <a:r>
              <a:rPr lang="en-US" sz="2000" dirty="0" smtClean="0"/>
              <a:t>…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CORE cost: An estimate largely based on procurement from CERN, no overhead, assuming free institutional technical manpower for engineering</a:t>
            </a:r>
          </a:p>
          <a:p>
            <a:pPr lvl="1">
              <a:spcBef>
                <a:spcPts val="1200"/>
              </a:spcBef>
            </a:pPr>
            <a:r>
              <a:rPr lang="en-US" sz="2000" dirty="0" smtClean="0"/>
              <a:t>Purpose: A standardized yardstick to compare contributions</a:t>
            </a:r>
            <a:endParaRPr lang="en-GB" sz="2000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6958632" y="1060376"/>
            <a:ext cx="4944368" cy="817569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 smtClean="0"/>
              <a:t>CORE-cost of ATLAS: About 500 MCHF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Corresponding green field cost: About 1’000 M€</a:t>
            </a:r>
            <a:endParaRPr lang="en-US" sz="2000" dirty="0"/>
          </a:p>
          <a:p>
            <a:pPr>
              <a:spcBef>
                <a:spcPts val="1200"/>
              </a:spcBef>
            </a:pPr>
            <a:r>
              <a:rPr lang="en-US" sz="2000" dirty="0" smtClean="0"/>
              <a:t>Computing not included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0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/>
              <a:t>About 65% correspond to detectors with electronics, that has been developed by the collaborating institutions: Institutional </a:t>
            </a:r>
            <a:r>
              <a:rPr lang="en-US" sz="2000" b="1" dirty="0" smtClean="0"/>
              <a:t>deliverables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endParaRPr lang="en-US" sz="20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/>
              <a:t>Remaining 45% in general big engineering objects: Superconducting magnets, Cryostats, Support Structure, etc.  But also services like geodesics, manpower, installation </a:t>
            </a:r>
            <a:r>
              <a:rPr lang="en-US" sz="2000" dirty="0" err="1" smtClean="0"/>
              <a:t>etc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dirty="0" smtClean="0"/>
              <a:t>2/3 of these were also transformed to deliverables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84478" y="8693224"/>
            <a:ext cx="9977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Deliverable: </a:t>
            </a:r>
            <a:r>
              <a:rPr lang="en-US" sz="2400" b="1" dirty="0" err="1" smtClean="0"/>
              <a:t>Inkind</a:t>
            </a:r>
            <a:r>
              <a:rPr lang="en-US" sz="2400" b="1" dirty="0" smtClean="0"/>
              <a:t> where the provider takes full cost responsibility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2920816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3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5" name="Rectangle 6"/>
          <p:cNvSpPr>
            <a:spLocks noGrp="1" noChangeArrowheads="1"/>
          </p:cNvSpPr>
          <p:nvPr>
            <p:ph type="title"/>
          </p:nvPr>
        </p:nvSpPr>
        <p:spPr>
          <a:xfrm>
            <a:off x="1270000" y="254000"/>
            <a:ext cx="10464800" cy="878384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54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Legal Framework</a:t>
            </a:r>
            <a:endParaRPr lang="en-US" altLang="en-US" sz="96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780456"/>
            <a:ext cx="5156200" cy="670314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ATLAS is not a legal entity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CERN takes that role on behalf of the scientific collaboration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CERN is the enabler of the Collaboration</a:t>
            </a:r>
          </a:p>
          <a:p>
            <a:pPr lvl="2">
              <a:spcBef>
                <a:spcPts val="1200"/>
              </a:spcBef>
            </a:pPr>
            <a:r>
              <a:rPr lang="en-US" dirty="0" smtClean="0"/>
              <a:t>Accounts</a:t>
            </a:r>
          </a:p>
          <a:p>
            <a:pPr lvl="2">
              <a:spcBef>
                <a:spcPts val="1200"/>
              </a:spcBef>
            </a:pPr>
            <a:r>
              <a:rPr lang="en-US" dirty="0" smtClean="0"/>
              <a:t>Purchases</a:t>
            </a:r>
          </a:p>
          <a:p>
            <a:pPr lvl="2">
              <a:spcBef>
                <a:spcPts val="1200"/>
              </a:spcBef>
            </a:pPr>
            <a:r>
              <a:rPr lang="en-US" dirty="0" smtClean="0"/>
              <a:t>Work/residence permits</a:t>
            </a:r>
          </a:p>
          <a:p>
            <a:pPr lvl="2">
              <a:spcBef>
                <a:spcPts val="1200"/>
              </a:spcBef>
            </a:pPr>
            <a:r>
              <a:rPr lang="en-US" dirty="0" smtClean="0"/>
              <a:t>Short term employments/per diem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CERN oversees ATLAS through peer reviews and by requiring that some key personnel should be CERN staff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6818808" y="1780456"/>
            <a:ext cx="5156200" cy="670314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Formal steps</a:t>
            </a:r>
          </a:p>
          <a:p>
            <a:pPr lvl="1">
              <a:spcBef>
                <a:spcPts val="1200"/>
              </a:spcBef>
            </a:pPr>
            <a:r>
              <a:rPr lang="en-US" dirty="0" err="1" smtClean="0"/>
              <a:t>LoI</a:t>
            </a:r>
            <a:r>
              <a:rPr lang="en-US" dirty="0" smtClean="0"/>
              <a:t>, Proposal, TDRs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Document: </a:t>
            </a:r>
            <a:r>
              <a:rPr lang="en-US" i="1" dirty="0" smtClean="0"/>
              <a:t>Conditions for Experiment at CERN</a:t>
            </a:r>
          </a:p>
          <a:p>
            <a:pPr lvl="2">
              <a:spcBef>
                <a:spcPts val="1200"/>
              </a:spcBef>
            </a:pPr>
            <a:r>
              <a:rPr lang="en-US" dirty="0" smtClean="0"/>
              <a:t>CERN requirements on the Collaboration and its organization</a:t>
            </a:r>
          </a:p>
          <a:p>
            <a:pPr lvl="2">
              <a:spcBef>
                <a:spcPts val="1200"/>
              </a:spcBef>
            </a:pPr>
            <a:r>
              <a:rPr lang="en-US" dirty="0" smtClean="0"/>
              <a:t>General principles defining the interfaces between CERN and the Collaboration (electricity cost,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Memorandum of Understanding between CERN and each National Funding Agency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7366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3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5" name="Rectangle 6"/>
          <p:cNvSpPr>
            <a:spLocks noGrp="1" noChangeArrowheads="1"/>
          </p:cNvSpPr>
          <p:nvPr>
            <p:ph type="title"/>
          </p:nvPr>
        </p:nvSpPr>
        <p:spPr>
          <a:xfrm>
            <a:off x="1447800" y="268288"/>
            <a:ext cx="10464800" cy="878384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54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Governance</a:t>
            </a:r>
            <a:endParaRPr lang="en-US" altLang="en-US" sz="9600" dirty="0" smtClean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636440"/>
            <a:ext cx="12849225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10112" y="5443572"/>
            <a:ext cx="133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CERN staff</a:t>
            </a:r>
            <a:endParaRPr lang="en-GB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7798544" y="5443572"/>
            <a:ext cx="133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CERN staff</a:t>
            </a:r>
            <a:endParaRPr lang="en-GB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1677864" y="2563252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Institutions 3/year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34648" y="2491244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Funding agencies 2/year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87434" y="2563252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All scientists 3/year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2853559" y="3074173"/>
            <a:ext cx="7493772" cy="3074379"/>
          </a:xfrm>
          <a:custGeom>
            <a:avLst/>
            <a:gdLst>
              <a:gd name="connsiteX0" fmla="*/ 2427889 w 7493772"/>
              <a:gd name="connsiteY0" fmla="*/ 15868 h 3074379"/>
              <a:gd name="connsiteX1" fmla="*/ 2333296 w 7493772"/>
              <a:gd name="connsiteY1" fmla="*/ 110461 h 3074379"/>
              <a:gd name="connsiteX2" fmla="*/ 2286000 w 7493772"/>
              <a:gd name="connsiteY2" fmla="*/ 126227 h 3074379"/>
              <a:gd name="connsiteX3" fmla="*/ 2144110 w 7493772"/>
              <a:gd name="connsiteY3" fmla="*/ 236586 h 3074379"/>
              <a:gd name="connsiteX4" fmla="*/ 1939158 w 7493772"/>
              <a:gd name="connsiteY4" fmla="*/ 378475 h 3074379"/>
              <a:gd name="connsiteX5" fmla="*/ 1844565 w 7493772"/>
              <a:gd name="connsiteY5" fmla="*/ 410006 h 3074379"/>
              <a:gd name="connsiteX6" fmla="*/ 1797269 w 7493772"/>
              <a:gd name="connsiteY6" fmla="*/ 425772 h 3074379"/>
              <a:gd name="connsiteX7" fmla="*/ 1718441 w 7493772"/>
              <a:gd name="connsiteY7" fmla="*/ 473068 h 3074379"/>
              <a:gd name="connsiteX8" fmla="*/ 1686910 w 7493772"/>
              <a:gd name="connsiteY8" fmla="*/ 520365 h 3074379"/>
              <a:gd name="connsiteX9" fmla="*/ 1592317 w 7493772"/>
              <a:gd name="connsiteY9" fmla="*/ 583427 h 3074379"/>
              <a:gd name="connsiteX10" fmla="*/ 1481958 w 7493772"/>
              <a:gd name="connsiteY10" fmla="*/ 693786 h 3074379"/>
              <a:gd name="connsiteX11" fmla="*/ 1403131 w 7493772"/>
              <a:gd name="connsiteY11" fmla="*/ 772613 h 3074379"/>
              <a:gd name="connsiteX12" fmla="*/ 1245475 w 7493772"/>
              <a:gd name="connsiteY12" fmla="*/ 867206 h 3074379"/>
              <a:gd name="connsiteX13" fmla="*/ 1087820 w 7493772"/>
              <a:gd name="connsiteY13" fmla="*/ 1024861 h 3074379"/>
              <a:gd name="connsiteX14" fmla="*/ 1056289 w 7493772"/>
              <a:gd name="connsiteY14" fmla="*/ 1056393 h 3074379"/>
              <a:gd name="connsiteX15" fmla="*/ 1008993 w 7493772"/>
              <a:gd name="connsiteY15" fmla="*/ 1087924 h 3074379"/>
              <a:gd name="connsiteX16" fmla="*/ 945931 w 7493772"/>
              <a:gd name="connsiteY16" fmla="*/ 1119455 h 3074379"/>
              <a:gd name="connsiteX17" fmla="*/ 898634 w 7493772"/>
              <a:gd name="connsiteY17" fmla="*/ 1166751 h 3074379"/>
              <a:gd name="connsiteX18" fmla="*/ 835572 w 7493772"/>
              <a:gd name="connsiteY18" fmla="*/ 1214048 h 3074379"/>
              <a:gd name="connsiteX19" fmla="*/ 756744 w 7493772"/>
              <a:gd name="connsiteY19" fmla="*/ 1355937 h 3074379"/>
              <a:gd name="connsiteX20" fmla="*/ 662151 w 7493772"/>
              <a:gd name="connsiteY20" fmla="*/ 1466296 h 3074379"/>
              <a:gd name="connsiteX21" fmla="*/ 614855 w 7493772"/>
              <a:gd name="connsiteY21" fmla="*/ 1482061 h 3074379"/>
              <a:gd name="connsiteX22" fmla="*/ 551793 w 7493772"/>
              <a:gd name="connsiteY22" fmla="*/ 1545124 h 3074379"/>
              <a:gd name="connsiteX23" fmla="*/ 504496 w 7493772"/>
              <a:gd name="connsiteY23" fmla="*/ 1560889 h 3074379"/>
              <a:gd name="connsiteX24" fmla="*/ 409903 w 7493772"/>
              <a:gd name="connsiteY24" fmla="*/ 1655482 h 3074379"/>
              <a:gd name="connsiteX25" fmla="*/ 362607 w 7493772"/>
              <a:gd name="connsiteY25" fmla="*/ 1702779 h 3074379"/>
              <a:gd name="connsiteX26" fmla="*/ 252248 w 7493772"/>
              <a:gd name="connsiteY26" fmla="*/ 1781606 h 3074379"/>
              <a:gd name="connsiteX27" fmla="*/ 189186 w 7493772"/>
              <a:gd name="connsiteY27" fmla="*/ 1813137 h 3074379"/>
              <a:gd name="connsiteX28" fmla="*/ 157655 w 7493772"/>
              <a:gd name="connsiteY28" fmla="*/ 1876199 h 3074379"/>
              <a:gd name="connsiteX29" fmla="*/ 110358 w 7493772"/>
              <a:gd name="connsiteY29" fmla="*/ 1891965 h 3074379"/>
              <a:gd name="connsiteX30" fmla="*/ 63062 w 7493772"/>
              <a:gd name="connsiteY30" fmla="*/ 1939261 h 3074379"/>
              <a:gd name="connsiteX31" fmla="*/ 0 w 7493772"/>
              <a:gd name="connsiteY31" fmla="*/ 2033855 h 3074379"/>
              <a:gd name="connsiteX32" fmla="*/ 15765 w 7493772"/>
              <a:gd name="connsiteY32" fmla="*/ 2459524 h 3074379"/>
              <a:gd name="connsiteX33" fmla="*/ 47296 w 7493772"/>
              <a:gd name="connsiteY33" fmla="*/ 2506820 h 3074379"/>
              <a:gd name="connsiteX34" fmla="*/ 63062 w 7493772"/>
              <a:gd name="connsiteY34" fmla="*/ 2554117 h 3074379"/>
              <a:gd name="connsiteX35" fmla="*/ 94593 w 7493772"/>
              <a:gd name="connsiteY35" fmla="*/ 2774834 h 3074379"/>
              <a:gd name="connsiteX36" fmla="*/ 173420 w 7493772"/>
              <a:gd name="connsiteY36" fmla="*/ 2853661 h 3074379"/>
              <a:gd name="connsiteX37" fmla="*/ 204951 w 7493772"/>
              <a:gd name="connsiteY37" fmla="*/ 2885193 h 3074379"/>
              <a:gd name="connsiteX38" fmla="*/ 252248 w 7493772"/>
              <a:gd name="connsiteY38" fmla="*/ 2900958 h 3074379"/>
              <a:gd name="connsiteX39" fmla="*/ 504496 w 7493772"/>
              <a:gd name="connsiteY39" fmla="*/ 2948255 h 3074379"/>
              <a:gd name="connsiteX40" fmla="*/ 2459420 w 7493772"/>
              <a:gd name="connsiteY40" fmla="*/ 2964020 h 3074379"/>
              <a:gd name="connsiteX41" fmla="*/ 3026979 w 7493772"/>
              <a:gd name="connsiteY41" fmla="*/ 2995551 h 3074379"/>
              <a:gd name="connsiteX42" fmla="*/ 3831020 w 7493772"/>
              <a:gd name="connsiteY42" fmla="*/ 3011317 h 3074379"/>
              <a:gd name="connsiteX43" fmla="*/ 4477407 w 7493772"/>
              <a:gd name="connsiteY43" fmla="*/ 3042848 h 3074379"/>
              <a:gd name="connsiteX44" fmla="*/ 5707117 w 7493772"/>
              <a:gd name="connsiteY44" fmla="*/ 3074379 h 3074379"/>
              <a:gd name="connsiteX45" fmla="*/ 6716110 w 7493772"/>
              <a:gd name="connsiteY45" fmla="*/ 3058613 h 3074379"/>
              <a:gd name="connsiteX46" fmla="*/ 6810703 w 7493772"/>
              <a:gd name="connsiteY46" fmla="*/ 3027082 h 3074379"/>
              <a:gd name="connsiteX47" fmla="*/ 6968358 w 7493772"/>
              <a:gd name="connsiteY47" fmla="*/ 2995551 h 3074379"/>
              <a:gd name="connsiteX48" fmla="*/ 7062951 w 7493772"/>
              <a:gd name="connsiteY48" fmla="*/ 2932489 h 3074379"/>
              <a:gd name="connsiteX49" fmla="*/ 7110248 w 7493772"/>
              <a:gd name="connsiteY49" fmla="*/ 2900958 h 3074379"/>
              <a:gd name="connsiteX50" fmla="*/ 7173310 w 7493772"/>
              <a:gd name="connsiteY50" fmla="*/ 2837896 h 3074379"/>
              <a:gd name="connsiteX51" fmla="*/ 7252138 w 7493772"/>
              <a:gd name="connsiteY51" fmla="*/ 2727537 h 3074379"/>
              <a:gd name="connsiteX52" fmla="*/ 7378262 w 7493772"/>
              <a:gd name="connsiteY52" fmla="*/ 2601413 h 3074379"/>
              <a:gd name="connsiteX53" fmla="*/ 7394027 w 7493772"/>
              <a:gd name="connsiteY53" fmla="*/ 2554117 h 3074379"/>
              <a:gd name="connsiteX54" fmla="*/ 7425558 w 7493772"/>
              <a:gd name="connsiteY54" fmla="*/ 2506820 h 3074379"/>
              <a:gd name="connsiteX55" fmla="*/ 7457089 w 7493772"/>
              <a:gd name="connsiteY55" fmla="*/ 2412227 h 3074379"/>
              <a:gd name="connsiteX56" fmla="*/ 7472855 w 7493772"/>
              <a:gd name="connsiteY56" fmla="*/ 2364930 h 3074379"/>
              <a:gd name="connsiteX57" fmla="*/ 7472855 w 7493772"/>
              <a:gd name="connsiteY57" fmla="*/ 1813137 h 3074379"/>
              <a:gd name="connsiteX58" fmla="*/ 7441324 w 7493772"/>
              <a:gd name="connsiteY58" fmla="*/ 1765841 h 3074379"/>
              <a:gd name="connsiteX59" fmla="*/ 7409793 w 7493772"/>
              <a:gd name="connsiteY59" fmla="*/ 1671248 h 3074379"/>
              <a:gd name="connsiteX60" fmla="*/ 7378262 w 7493772"/>
              <a:gd name="connsiteY60" fmla="*/ 1623951 h 3074379"/>
              <a:gd name="connsiteX61" fmla="*/ 7362496 w 7493772"/>
              <a:gd name="connsiteY61" fmla="*/ 1576655 h 3074379"/>
              <a:gd name="connsiteX62" fmla="*/ 7315200 w 7493772"/>
              <a:gd name="connsiteY62" fmla="*/ 1545124 h 3074379"/>
              <a:gd name="connsiteX63" fmla="*/ 7236372 w 7493772"/>
              <a:gd name="connsiteY63" fmla="*/ 1482061 h 3074379"/>
              <a:gd name="connsiteX64" fmla="*/ 7204841 w 7493772"/>
              <a:gd name="connsiteY64" fmla="*/ 1434765 h 3074379"/>
              <a:gd name="connsiteX65" fmla="*/ 7157544 w 7493772"/>
              <a:gd name="connsiteY65" fmla="*/ 1403234 h 3074379"/>
              <a:gd name="connsiteX66" fmla="*/ 7047186 w 7493772"/>
              <a:gd name="connsiteY66" fmla="*/ 1292875 h 3074379"/>
              <a:gd name="connsiteX67" fmla="*/ 6936827 w 7493772"/>
              <a:gd name="connsiteY67" fmla="*/ 1245579 h 3074379"/>
              <a:gd name="connsiteX68" fmla="*/ 6889531 w 7493772"/>
              <a:gd name="connsiteY68" fmla="*/ 1198282 h 3074379"/>
              <a:gd name="connsiteX69" fmla="*/ 6842234 w 7493772"/>
              <a:gd name="connsiteY69" fmla="*/ 1182517 h 3074379"/>
              <a:gd name="connsiteX70" fmla="*/ 6794938 w 7493772"/>
              <a:gd name="connsiteY70" fmla="*/ 1150986 h 3074379"/>
              <a:gd name="connsiteX71" fmla="*/ 6763407 w 7493772"/>
              <a:gd name="connsiteY71" fmla="*/ 1103689 h 3074379"/>
              <a:gd name="connsiteX72" fmla="*/ 6747641 w 7493772"/>
              <a:gd name="connsiteY72" fmla="*/ 1056393 h 3074379"/>
              <a:gd name="connsiteX73" fmla="*/ 6684579 w 7493772"/>
              <a:gd name="connsiteY73" fmla="*/ 1024861 h 3074379"/>
              <a:gd name="connsiteX74" fmla="*/ 6589986 w 7493772"/>
              <a:gd name="connsiteY74" fmla="*/ 946034 h 3074379"/>
              <a:gd name="connsiteX75" fmla="*/ 6542689 w 7493772"/>
              <a:gd name="connsiteY75" fmla="*/ 882972 h 3074379"/>
              <a:gd name="connsiteX76" fmla="*/ 6448096 w 7493772"/>
              <a:gd name="connsiteY76" fmla="*/ 725317 h 3074379"/>
              <a:gd name="connsiteX77" fmla="*/ 6306207 w 7493772"/>
              <a:gd name="connsiteY77" fmla="*/ 520365 h 3074379"/>
              <a:gd name="connsiteX78" fmla="*/ 6211613 w 7493772"/>
              <a:gd name="connsiteY78" fmla="*/ 504599 h 3074379"/>
              <a:gd name="connsiteX79" fmla="*/ 6164317 w 7493772"/>
              <a:gd name="connsiteY79" fmla="*/ 473068 h 3074379"/>
              <a:gd name="connsiteX80" fmla="*/ 6117020 w 7493772"/>
              <a:gd name="connsiteY80" fmla="*/ 425772 h 3074379"/>
              <a:gd name="connsiteX81" fmla="*/ 6069724 w 7493772"/>
              <a:gd name="connsiteY81" fmla="*/ 410006 h 3074379"/>
              <a:gd name="connsiteX82" fmla="*/ 5912069 w 7493772"/>
              <a:gd name="connsiteY82" fmla="*/ 299648 h 3074379"/>
              <a:gd name="connsiteX83" fmla="*/ 5864772 w 7493772"/>
              <a:gd name="connsiteY83" fmla="*/ 283882 h 3074379"/>
              <a:gd name="connsiteX84" fmla="*/ 5801710 w 7493772"/>
              <a:gd name="connsiteY84" fmla="*/ 236586 h 3074379"/>
              <a:gd name="connsiteX85" fmla="*/ 5612524 w 7493772"/>
              <a:gd name="connsiteY85" fmla="*/ 205055 h 3074379"/>
              <a:gd name="connsiteX86" fmla="*/ 5060731 w 7493772"/>
              <a:gd name="connsiteY86" fmla="*/ 157758 h 3074379"/>
              <a:gd name="connsiteX87" fmla="*/ 4650827 w 7493772"/>
              <a:gd name="connsiteY87" fmla="*/ 141993 h 3074379"/>
              <a:gd name="connsiteX88" fmla="*/ 4240924 w 7493772"/>
              <a:gd name="connsiteY88" fmla="*/ 141993 h 3074379"/>
              <a:gd name="connsiteX89" fmla="*/ 3484179 w 7493772"/>
              <a:gd name="connsiteY89" fmla="*/ 110461 h 3074379"/>
              <a:gd name="connsiteX90" fmla="*/ 3421117 w 7493772"/>
              <a:gd name="connsiteY90" fmla="*/ 94696 h 3074379"/>
              <a:gd name="connsiteX91" fmla="*/ 3058510 w 7493772"/>
              <a:gd name="connsiteY91" fmla="*/ 63165 h 3074379"/>
              <a:gd name="connsiteX92" fmla="*/ 2932386 w 7493772"/>
              <a:gd name="connsiteY92" fmla="*/ 31634 h 3074379"/>
              <a:gd name="connsiteX93" fmla="*/ 2317531 w 7493772"/>
              <a:gd name="connsiteY93" fmla="*/ 15868 h 307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7493772" h="3074379">
                <a:moveTo>
                  <a:pt x="2427889" y="15868"/>
                </a:moveTo>
                <a:cubicBezTo>
                  <a:pt x="2396358" y="47399"/>
                  <a:pt x="2368494" y="83084"/>
                  <a:pt x="2333296" y="110461"/>
                </a:cubicBezTo>
                <a:cubicBezTo>
                  <a:pt x="2320178" y="120664"/>
                  <a:pt x="2299827" y="117009"/>
                  <a:pt x="2286000" y="126227"/>
                </a:cubicBezTo>
                <a:cubicBezTo>
                  <a:pt x="2236145" y="159464"/>
                  <a:pt x="2191603" y="200053"/>
                  <a:pt x="2144110" y="236586"/>
                </a:cubicBezTo>
                <a:cubicBezTo>
                  <a:pt x="2098247" y="271865"/>
                  <a:pt x="1967326" y="369086"/>
                  <a:pt x="1939158" y="378475"/>
                </a:cubicBezTo>
                <a:lnTo>
                  <a:pt x="1844565" y="410006"/>
                </a:lnTo>
                <a:cubicBezTo>
                  <a:pt x="1828800" y="415261"/>
                  <a:pt x="1811519" y="417222"/>
                  <a:pt x="1797269" y="425772"/>
                </a:cubicBezTo>
                <a:lnTo>
                  <a:pt x="1718441" y="473068"/>
                </a:lnTo>
                <a:cubicBezTo>
                  <a:pt x="1707931" y="488834"/>
                  <a:pt x="1701170" y="507888"/>
                  <a:pt x="1686910" y="520365"/>
                </a:cubicBezTo>
                <a:cubicBezTo>
                  <a:pt x="1658391" y="545319"/>
                  <a:pt x="1615054" y="553111"/>
                  <a:pt x="1592317" y="583427"/>
                </a:cubicBezTo>
                <a:cubicBezTo>
                  <a:pt x="1502978" y="702544"/>
                  <a:pt x="1592317" y="595689"/>
                  <a:pt x="1481958" y="693786"/>
                </a:cubicBezTo>
                <a:cubicBezTo>
                  <a:pt x="1454185" y="718473"/>
                  <a:pt x="1432463" y="749799"/>
                  <a:pt x="1403131" y="772613"/>
                </a:cubicBezTo>
                <a:cubicBezTo>
                  <a:pt x="1291168" y="859696"/>
                  <a:pt x="1383821" y="728860"/>
                  <a:pt x="1245475" y="867206"/>
                </a:cubicBezTo>
                <a:lnTo>
                  <a:pt x="1087820" y="1024861"/>
                </a:lnTo>
                <a:cubicBezTo>
                  <a:pt x="1077310" y="1035372"/>
                  <a:pt x="1068657" y="1048148"/>
                  <a:pt x="1056289" y="1056393"/>
                </a:cubicBezTo>
                <a:cubicBezTo>
                  <a:pt x="1040524" y="1066903"/>
                  <a:pt x="1025444" y="1078523"/>
                  <a:pt x="1008993" y="1087924"/>
                </a:cubicBezTo>
                <a:cubicBezTo>
                  <a:pt x="988588" y="1099584"/>
                  <a:pt x="965055" y="1105795"/>
                  <a:pt x="945931" y="1119455"/>
                </a:cubicBezTo>
                <a:cubicBezTo>
                  <a:pt x="927788" y="1132414"/>
                  <a:pt x="915562" y="1152241"/>
                  <a:pt x="898634" y="1166751"/>
                </a:cubicBezTo>
                <a:cubicBezTo>
                  <a:pt x="878684" y="1183851"/>
                  <a:pt x="856593" y="1198282"/>
                  <a:pt x="835572" y="1214048"/>
                </a:cubicBezTo>
                <a:cubicBezTo>
                  <a:pt x="807823" y="1297296"/>
                  <a:pt x="829026" y="1247515"/>
                  <a:pt x="756744" y="1355937"/>
                </a:cubicBezTo>
                <a:cubicBezTo>
                  <a:pt x="726443" y="1401388"/>
                  <a:pt x="710810" y="1431540"/>
                  <a:pt x="662151" y="1466296"/>
                </a:cubicBezTo>
                <a:cubicBezTo>
                  <a:pt x="648628" y="1475955"/>
                  <a:pt x="630620" y="1476806"/>
                  <a:pt x="614855" y="1482061"/>
                </a:cubicBezTo>
                <a:cubicBezTo>
                  <a:pt x="593834" y="1503082"/>
                  <a:pt x="575984" y="1527845"/>
                  <a:pt x="551793" y="1545124"/>
                </a:cubicBezTo>
                <a:cubicBezTo>
                  <a:pt x="538270" y="1554783"/>
                  <a:pt x="517614" y="1550686"/>
                  <a:pt x="504496" y="1560889"/>
                </a:cubicBezTo>
                <a:cubicBezTo>
                  <a:pt x="469297" y="1588265"/>
                  <a:pt x="441434" y="1623951"/>
                  <a:pt x="409903" y="1655482"/>
                </a:cubicBezTo>
                <a:cubicBezTo>
                  <a:pt x="394138" y="1671248"/>
                  <a:pt x="380444" y="1689402"/>
                  <a:pt x="362607" y="1702779"/>
                </a:cubicBezTo>
                <a:cubicBezTo>
                  <a:pt x="335545" y="1723075"/>
                  <a:pt x="284516" y="1763167"/>
                  <a:pt x="252248" y="1781606"/>
                </a:cubicBezTo>
                <a:cubicBezTo>
                  <a:pt x="231843" y="1793266"/>
                  <a:pt x="210207" y="1802627"/>
                  <a:pt x="189186" y="1813137"/>
                </a:cubicBezTo>
                <a:cubicBezTo>
                  <a:pt x="178676" y="1834158"/>
                  <a:pt x="174273" y="1859581"/>
                  <a:pt x="157655" y="1876199"/>
                </a:cubicBezTo>
                <a:cubicBezTo>
                  <a:pt x="145904" y="1887950"/>
                  <a:pt x="124185" y="1882747"/>
                  <a:pt x="110358" y="1891965"/>
                </a:cubicBezTo>
                <a:cubicBezTo>
                  <a:pt x="91807" y="1904332"/>
                  <a:pt x="76750" y="1921662"/>
                  <a:pt x="63062" y="1939261"/>
                </a:cubicBezTo>
                <a:cubicBezTo>
                  <a:pt x="39796" y="1969174"/>
                  <a:pt x="0" y="2033855"/>
                  <a:pt x="0" y="2033855"/>
                </a:cubicBezTo>
                <a:cubicBezTo>
                  <a:pt x="5255" y="2175745"/>
                  <a:pt x="1637" y="2318242"/>
                  <a:pt x="15765" y="2459524"/>
                </a:cubicBezTo>
                <a:cubicBezTo>
                  <a:pt x="17650" y="2478378"/>
                  <a:pt x="38822" y="2489873"/>
                  <a:pt x="47296" y="2506820"/>
                </a:cubicBezTo>
                <a:cubicBezTo>
                  <a:pt x="54728" y="2521684"/>
                  <a:pt x="57807" y="2538351"/>
                  <a:pt x="63062" y="2554117"/>
                </a:cubicBezTo>
                <a:cubicBezTo>
                  <a:pt x="73572" y="2627689"/>
                  <a:pt x="77571" y="2702490"/>
                  <a:pt x="94593" y="2774834"/>
                </a:cubicBezTo>
                <a:cubicBezTo>
                  <a:pt x="105560" y="2821444"/>
                  <a:pt x="141433" y="2828071"/>
                  <a:pt x="173420" y="2853661"/>
                </a:cubicBezTo>
                <a:cubicBezTo>
                  <a:pt x="185027" y="2862947"/>
                  <a:pt x="192205" y="2877545"/>
                  <a:pt x="204951" y="2885193"/>
                </a:cubicBezTo>
                <a:cubicBezTo>
                  <a:pt x="219201" y="2893743"/>
                  <a:pt x="236973" y="2894412"/>
                  <a:pt x="252248" y="2900958"/>
                </a:cubicBezTo>
                <a:cubicBezTo>
                  <a:pt x="379470" y="2955481"/>
                  <a:pt x="271532" y="2944829"/>
                  <a:pt x="504496" y="2948255"/>
                </a:cubicBezTo>
                <a:lnTo>
                  <a:pt x="2459420" y="2964020"/>
                </a:lnTo>
                <a:lnTo>
                  <a:pt x="3026979" y="2995551"/>
                </a:lnTo>
                <a:lnTo>
                  <a:pt x="3831020" y="3011317"/>
                </a:lnTo>
                <a:cubicBezTo>
                  <a:pt x="4115639" y="3051975"/>
                  <a:pt x="3917207" y="3027842"/>
                  <a:pt x="4477407" y="3042848"/>
                </a:cubicBezTo>
                <a:lnTo>
                  <a:pt x="5707117" y="3074379"/>
                </a:lnTo>
                <a:cubicBezTo>
                  <a:pt x="6043448" y="3069124"/>
                  <a:pt x="6380046" y="3073016"/>
                  <a:pt x="6716110" y="3058613"/>
                </a:cubicBezTo>
                <a:cubicBezTo>
                  <a:pt x="6749316" y="3057190"/>
                  <a:pt x="6779172" y="3037592"/>
                  <a:pt x="6810703" y="3027082"/>
                </a:cubicBezTo>
                <a:cubicBezTo>
                  <a:pt x="6893249" y="2999567"/>
                  <a:pt x="6841558" y="3013666"/>
                  <a:pt x="6968358" y="2995551"/>
                </a:cubicBezTo>
                <a:lnTo>
                  <a:pt x="7062951" y="2932489"/>
                </a:lnTo>
                <a:cubicBezTo>
                  <a:pt x="7078717" y="2921979"/>
                  <a:pt x="7096850" y="2914356"/>
                  <a:pt x="7110248" y="2900958"/>
                </a:cubicBezTo>
                <a:lnTo>
                  <a:pt x="7173310" y="2837896"/>
                </a:lnTo>
                <a:cubicBezTo>
                  <a:pt x="7199031" y="2735008"/>
                  <a:pt x="7167395" y="2805218"/>
                  <a:pt x="7252138" y="2727537"/>
                </a:cubicBezTo>
                <a:cubicBezTo>
                  <a:pt x="7295966" y="2687362"/>
                  <a:pt x="7378262" y="2601413"/>
                  <a:pt x="7378262" y="2601413"/>
                </a:cubicBezTo>
                <a:cubicBezTo>
                  <a:pt x="7383517" y="2585648"/>
                  <a:pt x="7386595" y="2568981"/>
                  <a:pt x="7394027" y="2554117"/>
                </a:cubicBezTo>
                <a:cubicBezTo>
                  <a:pt x="7402501" y="2537169"/>
                  <a:pt x="7417863" y="2524135"/>
                  <a:pt x="7425558" y="2506820"/>
                </a:cubicBezTo>
                <a:cubicBezTo>
                  <a:pt x="7439057" y="2476448"/>
                  <a:pt x="7446579" y="2443758"/>
                  <a:pt x="7457089" y="2412227"/>
                </a:cubicBezTo>
                <a:lnTo>
                  <a:pt x="7472855" y="2364930"/>
                </a:lnTo>
                <a:cubicBezTo>
                  <a:pt x="7495884" y="2134631"/>
                  <a:pt x="7505217" y="2115183"/>
                  <a:pt x="7472855" y="1813137"/>
                </a:cubicBezTo>
                <a:cubicBezTo>
                  <a:pt x="7470836" y="1794297"/>
                  <a:pt x="7449019" y="1783156"/>
                  <a:pt x="7441324" y="1765841"/>
                </a:cubicBezTo>
                <a:cubicBezTo>
                  <a:pt x="7427825" y="1735469"/>
                  <a:pt x="7428229" y="1698903"/>
                  <a:pt x="7409793" y="1671248"/>
                </a:cubicBezTo>
                <a:cubicBezTo>
                  <a:pt x="7399283" y="1655482"/>
                  <a:pt x="7386736" y="1640898"/>
                  <a:pt x="7378262" y="1623951"/>
                </a:cubicBezTo>
                <a:cubicBezTo>
                  <a:pt x="7370830" y="1609087"/>
                  <a:pt x="7372877" y="1589632"/>
                  <a:pt x="7362496" y="1576655"/>
                </a:cubicBezTo>
                <a:cubicBezTo>
                  <a:pt x="7350659" y="1561859"/>
                  <a:pt x="7330358" y="1556493"/>
                  <a:pt x="7315200" y="1545124"/>
                </a:cubicBezTo>
                <a:cubicBezTo>
                  <a:pt x="7288280" y="1524934"/>
                  <a:pt x="7260166" y="1505855"/>
                  <a:pt x="7236372" y="1482061"/>
                </a:cubicBezTo>
                <a:cubicBezTo>
                  <a:pt x="7222974" y="1468663"/>
                  <a:pt x="7218239" y="1448163"/>
                  <a:pt x="7204841" y="1434765"/>
                </a:cubicBezTo>
                <a:cubicBezTo>
                  <a:pt x="7191443" y="1421367"/>
                  <a:pt x="7171628" y="1415910"/>
                  <a:pt x="7157544" y="1403234"/>
                </a:cubicBezTo>
                <a:cubicBezTo>
                  <a:pt x="7118875" y="1368432"/>
                  <a:pt x="7096540" y="1309326"/>
                  <a:pt x="7047186" y="1292875"/>
                </a:cubicBezTo>
                <a:cubicBezTo>
                  <a:pt x="6977593" y="1269678"/>
                  <a:pt x="7014753" y="1284542"/>
                  <a:pt x="6936827" y="1245579"/>
                </a:cubicBezTo>
                <a:cubicBezTo>
                  <a:pt x="6921062" y="1229813"/>
                  <a:pt x="6908082" y="1210649"/>
                  <a:pt x="6889531" y="1198282"/>
                </a:cubicBezTo>
                <a:cubicBezTo>
                  <a:pt x="6875704" y="1189064"/>
                  <a:pt x="6857098" y="1189949"/>
                  <a:pt x="6842234" y="1182517"/>
                </a:cubicBezTo>
                <a:cubicBezTo>
                  <a:pt x="6825287" y="1174043"/>
                  <a:pt x="6810703" y="1161496"/>
                  <a:pt x="6794938" y="1150986"/>
                </a:cubicBezTo>
                <a:cubicBezTo>
                  <a:pt x="6784428" y="1135220"/>
                  <a:pt x="6771881" y="1120636"/>
                  <a:pt x="6763407" y="1103689"/>
                </a:cubicBezTo>
                <a:cubicBezTo>
                  <a:pt x="6755975" y="1088825"/>
                  <a:pt x="6759392" y="1068144"/>
                  <a:pt x="6747641" y="1056393"/>
                </a:cubicBezTo>
                <a:cubicBezTo>
                  <a:pt x="6731023" y="1039775"/>
                  <a:pt x="6705600" y="1035372"/>
                  <a:pt x="6684579" y="1024861"/>
                </a:cubicBezTo>
                <a:cubicBezTo>
                  <a:pt x="6604175" y="904256"/>
                  <a:pt x="6714445" y="1052713"/>
                  <a:pt x="6589986" y="946034"/>
                </a:cubicBezTo>
                <a:cubicBezTo>
                  <a:pt x="6570036" y="928934"/>
                  <a:pt x="6558455" y="903993"/>
                  <a:pt x="6542689" y="882972"/>
                </a:cubicBezTo>
                <a:cubicBezTo>
                  <a:pt x="6485626" y="711784"/>
                  <a:pt x="6549088" y="855165"/>
                  <a:pt x="6448096" y="725317"/>
                </a:cubicBezTo>
                <a:cubicBezTo>
                  <a:pt x="6417137" y="685512"/>
                  <a:pt x="6344800" y="526797"/>
                  <a:pt x="6306207" y="520365"/>
                </a:cubicBezTo>
                <a:lnTo>
                  <a:pt x="6211613" y="504599"/>
                </a:lnTo>
                <a:cubicBezTo>
                  <a:pt x="6195848" y="494089"/>
                  <a:pt x="6178873" y="485198"/>
                  <a:pt x="6164317" y="473068"/>
                </a:cubicBezTo>
                <a:cubicBezTo>
                  <a:pt x="6147189" y="458795"/>
                  <a:pt x="6135571" y="438139"/>
                  <a:pt x="6117020" y="425772"/>
                </a:cubicBezTo>
                <a:cubicBezTo>
                  <a:pt x="6103193" y="416554"/>
                  <a:pt x="6085489" y="415261"/>
                  <a:pt x="6069724" y="410006"/>
                </a:cubicBezTo>
                <a:cubicBezTo>
                  <a:pt x="6040944" y="388421"/>
                  <a:pt x="5935359" y="307411"/>
                  <a:pt x="5912069" y="299648"/>
                </a:cubicBezTo>
                <a:lnTo>
                  <a:pt x="5864772" y="283882"/>
                </a:lnTo>
                <a:cubicBezTo>
                  <a:pt x="5843751" y="268117"/>
                  <a:pt x="5825212" y="248337"/>
                  <a:pt x="5801710" y="236586"/>
                </a:cubicBezTo>
                <a:cubicBezTo>
                  <a:pt x="5766985" y="219224"/>
                  <a:pt x="5624365" y="206535"/>
                  <a:pt x="5612524" y="205055"/>
                </a:cubicBezTo>
                <a:cubicBezTo>
                  <a:pt x="5399431" y="151780"/>
                  <a:pt x="5508226" y="174969"/>
                  <a:pt x="5060731" y="157758"/>
                </a:cubicBezTo>
                <a:lnTo>
                  <a:pt x="4650827" y="141993"/>
                </a:lnTo>
                <a:cubicBezTo>
                  <a:pt x="4462944" y="95021"/>
                  <a:pt x="4676408" y="141993"/>
                  <a:pt x="4240924" y="141993"/>
                </a:cubicBezTo>
                <a:cubicBezTo>
                  <a:pt x="4084751" y="141993"/>
                  <a:pt x="3667496" y="119627"/>
                  <a:pt x="3484179" y="110461"/>
                </a:cubicBezTo>
                <a:cubicBezTo>
                  <a:pt x="3463158" y="105206"/>
                  <a:pt x="3442533" y="97991"/>
                  <a:pt x="3421117" y="94696"/>
                </a:cubicBezTo>
                <a:cubicBezTo>
                  <a:pt x="3317491" y="78754"/>
                  <a:pt x="3153759" y="69968"/>
                  <a:pt x="3058510" y="63165"/>
                </a:cubicBezTo>
                <a:lnTo>
                  <a:pt x="2932386" y="31634"/>
                </a:lnTo>
                <a:cubicBezTo>
                  <a:pt x="2690880" y="-28743"/>
                  <a:pt x="2891035" y="15868"/>
                  <a:pt x="2317531" y="15868"/>
                </a:cubicBezTo>
              </a:path>
            </a:pathLst>
          </a:custGeom>
          <a:noFill/>
          <a:ln w="57150" cap="flat" cmpd="sng" algn="ctr">
            <a:solidFill>
              <a:schemeClr val="bg1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45432" y="3724672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The overall management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08542" y="7037040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Project leaders with management 1/month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06256" y="6244952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Chair: Spokesperson</a:t>
            </a:r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06256" y="1699156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Chair: Spokesperson</a:t>
            </a:r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02600" y="1708448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Chair: CERN Director of research</a:t>
            </a:r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92330" y="1780456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Chair: CB chair</a:t>
            </a:r>
            <a:endParaRPr lang="en-GB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55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3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7655" name="Rectangle 6"/>
          <p:cNvSpPr>
            <a:spLocks noGrp="1" noChangeArrowheads="1"/>
          </p:cNvSpPr>
          <p:nvPr>
            <p:ph type="title"/>
          </p:nvPr>
        </p:nvSpPr>
        <p:spPr>
          <a:xfrm>
            <a:off x="1447800" y="268288"/>
            <a:ext cx="10464800" cy="878384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54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System governance</a:t>
            </a:r>
            <a:endParaRPr lang="en-US" altLang="en-US" sz="96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677864" y="2563252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Institutions 3/year</a:t>
            </a:r>
            <a:endParaRPr lang="en-GB" sz="1800" b="1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748171" y="3652664"/>
            <a:ext cx="3482421" cy="1080120"/>
            <a:chOff x="4311469" y="4876800"/>
            <a:chExt cx="3482421" cy="108012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4311469" y="4876800"/>
              <a:ext cx="3482421" cy="108012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584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86176" y="4948808"/>
              <a:ext cx="3129383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Steering group</a:t>
              </a:r>
            </a:p>
            <a:p>
              <a:r>
                <a:rPr lang="en-US" sz="2400" dirty="0" smtClean="0"/>
                <a:t>Chair: Project Leader</a:t>
              </a:r>
              <a:endParaRPr lang="en-GB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98635" y="1780456"/>
            <a:ext cx="7204165" cy="2013974"/>
            <a:chOff x="3330683" y="1852464"/>
            <a:chExt cx="7204165" cy="2013974"/>
          </a:xfrm>
        </p:grpSpPr>
        <p:sp>
          <p:nvSpPr>
            <p:cNvPr id="2" name="Rectangle 1"/>
            <p:cNvSpPr/>
            <p:nvPr/>
          </p:nvSpPr>
          <p:spPr bwMode="auto">
            <a:xfrm>
              <a:off x="3330683" y="1871918"/>
              <a:ext cx="3482421" cy="108012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584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550072" y="1968024"/>
              <a:ext cx="2502608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Institute Board</a:t>
              </a:r>
            </a:p>
            <a:p>
              <a:r>
                <a:rPr lang="en-US" sz="2400" dirty="0" smtClean="0"/>
                <a:t>Chair: IB-chair</a:t>
              </a:r>
              <a:endParaRPr lang="en-GB" sz="2400" dirty="0"/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052427" y="1852464"/>
              <a:ext cx="3482421" cy="108012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584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66496" y="1996480"/>
              <a:ext cx="27847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Plenary Meeting</a:t>
              </a:r>
            </a:p>
            <a:p>
              <a:r>
                <a:rPr lang="en-US" sz="2000" dirty="0" smtClean="0"/>
                <a:t>Chair: Project Leader</a:t>
              </a:r>
              <a:endParaRPr lang="en-GB" sz="2000" dirty="0"/>
            </a:p>
          </p:txBody>
        </p:sp>
        <p:cxnSp>
          <p:nvCxnSpPr>
            <p:cNvPr id="7" name="Elbow Connector 6"/>
            <p:cNvCxnSpPr>
              <a:stCxn id="2" idx="2"/>
            </p:cNvCxnSpPr>
            <p:nvPr/>
          </p:nvCxnSpPr>
          <p:spPr bwMode="auto">
            <a:xfrm>
              <a:off x="5071893" y="2952038"/>
              <a:ext cx="914400" cy="914400"/>
            </a:xfrm>
            <a:prstGeom prst="bentConnector3">
              <a:avLst/>
            </a:prstGeom>
            <a:solidFill>
              <a:srgbClr val="095CC4"/>
            </a:solidFill>
            <a:ln w="12700" cap="flat" cmpd="sng" algn="ctr">
              <a:noFill/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  <p:cxnSp>
          <p:nvCxnSpPr>
            <p:cNvPr id="9" name="Elbow Connector 8"/>
            <p:cNvCxnSpPr>
              <a:stCxn id="2" idx="2"/>
              <a:endCxn id="23" idx="2"/>
            </p:cNvCxnSpPr>
            <p:nvPr/>
          </p:nvCxnSpPr>
          <p:spPr bwMode="auto">
            <a:xfrm rot="5400000" flipH="1" flipV="1">
              <a:off x="6923039" y="1081439"/>
              <a:ext cx="19454" cy="3721744"/>
            </a:xfrm>
            <a:prstGeom prst="bentConnector3">
              <a:avLst>
                <a:gd name="adj1" fmla="val -1175080"/>
              </a:avLst>
            </a:prstGeom>
            <a:solidFill>
              <a:srgbClr val="095CC4"/>
            </a:solidFill>
            <a:ln w="28575" cap="flat" cmpd="sng" algn="ctr">
              <a:solidFill>
                <a:schemeClr val="tx1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7" name="Straight Connector 26"/>
          <p:cNvCxnSpPr>
            <a:endCxn id="25" idx="0"/>
          </p:cNvCxnSpPr>
          <p:nvPr/>
        </p:nvCxnSpPr>
        <p:spPr bwMode="auto">
          <a:xfrm flipH="1">
            <a:off x="6489382" y="3076600"/>
            <a:ext cx="11336" cy="576064"/>
          </a:xfrm>
          <a:prstGeom prst="line">
            <a:avLst/>
          </a:prstGeom>
          <a:solidFill>
            <a:srgbClr val="095CC4"/>
          </a:solidFill>
          <a:ln w="28575" cap="flat" cmpd="sng" algn="ctr">
            <a:solidFill>
              <a:schemeClr val="tx1"/>
            </a:solidFill>
            <a:prstDash val="solid"/>
            <a:miter lim="0"/>
            <a:headEnd type="none" w="med" len="med"/>
            <a:tailEnd type="none" w="med" len="med"/>
          </a:ln>
          <a:effectLst/>
        </p:spPr>
      </p:cxnSp>
      <p:grpSp>
        <p:nvGrpSpPr>
          <p:cNvPr id="34" name="Group 33"/>
          <p:cNvGrpSpPr/>
          <p:nvPr/>
        </p:nvGrpSpPr>
        <p:grpSpPr>
          <a:xfrm>
            <a:off x="453729" y="5308848"/>
            <a:ext cx="2257721" cy="749116"/>
            <a:chOff x="4311469" y="4876800"/>
            <a:chExt cx="2799666" cy="1080120"/>
          </a:xfrm>
        </p:grpSpPr>
        <p:sp>
          <p:nvSpPr>
            <p:cNvPr id="35" name="Rectangle 34"/>
            <p:cNvSpPr/>
            <p:nvPr/>
          </p:nvSpPr>
          <p:spPr bwMode="auto">
            <a:xfrm>
              <a:off x="4311469" y="4876800"/>
              <a:ext cx="2799666" cy="108012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584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486176" y="4948808"/>
              <a:ext cx="2473208" cy="576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Activity leader 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948535" y="5308848"/>
            <a:ext cx="2257721" cy="749116"/>
            <a:chOff x="4311469" y="4876800"/>
            <a:chExt cx="2799666" cy="108012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4311469" y="4876800"/>
              <a:ext cx="2799666" cy="108012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584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86176" y="4948808"/>
              <a:ext cx="2473208" cy="576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Activity leader 1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429254" y="5308847"/>
            <a:ext cx="2833786" cy="757828"/>
            <a:chOff x="9429254" y="5308847"/>
            <a:chExt cx="2833786" cy="757828"/>
          </a:xfrm>
        </p:grpSpPr>
        <p:sp>
          <p:nvSpPr>
            <p:cNvPr id="41" name="Rectangle 40"/>
            <p:cNvSpPr/>
            <p:nvPr/>
          </p:nvSpPr>
          <p:spPr bwMode="auto">
            <a:xfrm>
              <a:off x="9429254" y="5308847"/>
              <a:ext cx="2689769" cy="757827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584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554260" y="5358789"/>
              <a:ext cx="27087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ATLAS management</a:t>
              </a:r>
            </a:p>
            <a:p>
              <a:r>
                <a:rPr lang="en-US" sz="2000" dirty="0" smtClean="0"/>
                <a:t>Ex-officio</a:t>
              </a:r>
            </a:p>
          </p:txBody>
        </p:sp>
      </p:grpSp>
      <p:sp>
        <p:nvSpPr>
          <p:cNvPr id="29" name="Oval 28"/>
          <p:cNvSpPr/>
          <p:nvPr/>
        </p:nvSpPr>
        <p:spPr bwMode="auto">
          <a:xfrm>
            <a:off x="5926336" y="5558844"/>
            <a:ext cx="216024" cy="200055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6574408" y="5596880"/>
            <a:ext cx="216024" cy="200055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7366496" y="5596880"/>
            <a:ext cx="216024" cy="200055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8302600" y="5596880"/>
            <a:ext cx="216024" cy="200055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cxnSp>
        <p:nvCxnSpPr>
          <p:cNvPr id="53" name="Elbow Connector 52"/>
          <p:cNvCxnSpPr>
            <a:stCxn id="35" idx="0"/>
            <a:endCxn id="41" idx="0"/>
          </p:cNvCxnSpPr>
          <p:nvPr/>
        </p:nvCxnSpPr>
        <p:spPr bwMode="auto">
          <a:xfrm rot="5400000" flipH="1" flipV="1">
            <a:off x="6178364" y="713074"/>
            <a:ext cx="1" cy="9191549"/>
          </a:xfrm>
          <a:prstGeom prst="bentConnector3">
            <a:avLst>
              <a:gd name="adj1" fmla="val 22860100000"/>
            </a:avLst>
          </a:prstGeom>
          <a:solidFill>
            <a:srgbClr val="095CC4"/>
          </a:solidFill>
          <a:ln w="12700" cap="flat" cmpd="sng" algn="ctr">
            <a:solidFill>
              <a:schemeClr val="tx1"/>
            </a:solidFill>
            <a:prstDash val="solid"/>
            <a:miter lim="0"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>
            <a:stCxn id="38" idx="0"/>
          </p:cNvCxnSpPr>
          <p:nvPr/>
        </p:nvCxnSpPr>
        <p:spPr bwMode="auto">
          <a:xfrm flipH="1" flipV="1">
            <a:off x="4077395" y="5092824"/>
            <a:ext cx="1" cy="216024"/>
          </a:xfrm>
          <a:prstGeom prst="line">
            <a:avLst/>
          </a:prstGeom>
          <a:solidFill>
            <a:srgbClr val="095CC4"/>
          </a:solidFill>
          <a:ln w="12700" cap="flat" cmpd="sng" algn="ctr">
            <a:solidFill>
              <a:schemeClr val="tx1"/>
            </a:solidFill>
            <a:prstDash val="solid"/>
            <a:miter lim="0"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endCxn id="25" idx="2"/>
          </p:cNvCxnSpPr>
          <p:nvPr/>
        </p:nvCxnSpPr>
        <p:spPr bwMode="auto">
          <a:xfrm flipV="1">
            <a:off x="6487569" y="4732784"/>
            <a:ext cx="1813" cy="360040"/>
          </a:xfrm>
          <a:prstGeom prst="line">
            <a:avLst/>
          </a:prstGeom>
          <a:solidFill>
            <a:srgbClr val="095CC4"/>
          </a:solidFill>
          <a:ln w="12700" cap="flat" cmpd="sng" algn="ctr">
            <a:solidFill>
              <a:schemeClr val="tx1"/>
            </a:solidFill>
            <a:prstDash val="solid"/>
            <a:miter lim="0"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1677864" y="7253064"/>
            <a:ext cx="65087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Project Leader is selected by the Institute Board</a:t>
            </a:r>
            <a:br>
              <a:rPr lang="en-US" sz="2000" dirty="0" smtClean="0"/>
            </a:br>
            <a:r>
              <a:rPr lang="en-US" sz="2000" dirty="0" smtClean="0"/>
              <a:t>in process followed by the Spokesperson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The Spokesperson proposes the Project Leader</a:t>
            </a:r>
            <a:br>
              <a:rPr lang="en-US" sz="2000" dirty="0" smtClean="0"/>
            </a:br>
            <a:r>
              <a:rPr lang="en-US" sz="2000" dirty="0" smtClean="0"/>
              <a:t>as Executive Board member, to the Collaboration Board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428468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7655" name="Rectangle 6"/>
          <p:cNvSpPr>
            <a:spLocks noGrp="1" noChangeArrowheads="1"/>
          </p:cNvSpPr>
          <p:nvPr>
            <p:ph type="title"/>
          </p:nvPr>
        </p:nvSpPr>
        <p:spPr>
          <a:xfrm>
            <a:off x="1447800" y="268288"/>
            <a:ext cx="10464800" cy="878384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54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Technical management</a:t>
            </a:r>
            <a:endParaRPr lang="en-US" altLang="en-US" sz="9600" dirty="0" smtClean="0"/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685800" y="2859360"/>
            <a:ext cx="3810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marL="381000" indent="-381000" algn="l" defTabSz="584200" rtl="0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762000" indent="-381000" algn="l" defTabSz="584200" rtl="0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143000" indent="-381000" algn="l" defTabSz="584200" rtl="0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524000" indent="-381000" algn="l" defTabSz="584200" rtl="0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905000" indent="-381000" algn="l" defTabSz="584200" rtl="0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marL="2362200" indent="-381000" algn="l" defTabSz="584200" rtl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 charset="0"/>
              </a:defRPr>
            </a:lvl6pPr>
            <a:lvl7pPr marL="2819400" indent="-381000" algn="l" defTabSz="584200" rtl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 charset="0"/>
              </a:defRPr>
            </a:lvl7pPr>
            <a:lvl8pPr marL="3276600" indent="-381000" algn="l" defTabSz="584200" rtl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 charset="0"/>
              </a:defRPr>
            </a:lvl8pPr>
            <a:lvl9pPr marL="3733800" indent="-381000" algn="l" defTabSz="584200" rtl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 charset="0"/>
              </a:defRPr>
            </a:lvl9pPr>
          </a:lstStyle>
          <a:p>
            <a:r>
              <a:rPr lang="sv-SE" altLang="en-US" sz="2000" kern="0" dirty="0" smtClean="0"/>
              <a:t>Routinely executed formal reviews (average 1 per week)</a:t>
            </a:r>
          </a:p>
          <a:p>
            <a:r>
              <a:rPr lang="en-US" altLang="en-US" sz="2000" kern="0" dirty="0" smtClean="0"/>
              <a:t>Well defined procedures for configuration management and control</a:t>
            </a:r>
          </a:p>
          <a:p>
            <a:r>
              <a:rPr lang="en-US" altLang="en-US" sz="2000" kern="0" dirty="0" smtClean="0"/>
              <a:t>Breakdown structured schedule for construction, installation and computing. </a:t>
            </a:r>
          </a:p>
          <a:p>
            <a:pPr lvl="1"/>
            <a:r>
              <a:rPr lang="en-US" altLang="en-US" sz="1800" kern="0" dirty="0" smtClean="0"/>
              <a:t>Well-defined computerized follow-up-procedure</a:t>
            </a:r>
          </a:p>
          <a:p>
            <a:pPr lvl="1"/>
            <a:r>
              <a:rPr lang="en-US" altLang="en-US" sz="1800" kern="0" dirty="0" smtClean="0"/>
              <a:t>1’500 milestones</a:t>
            </a:r>
          </a:p>
          <a:p>
            <a:r>
              <a:rPr lang="en-US" altLang="en-US" sz="2000" kern="0" dirty="0" smtClean="0"/>
              <a:t>Computerized www-based </a:t>
            </a:r>
            <a:r>
              <a:rPr lang="en-US" altLang="en-US" sz="2000" kern="0" dirty="0" err="1" smtClean="0"/>
              <a:t>workpackage</a:t>
            </a:r>
            <a:r>
              <a:rPr lang="en-US" altLang="en-US" sz="2000" kern="0" dirty="0" smtClean="0"/>
              <a:t> reporting system for all institutions</a:t>
            </a:r>
            <a:endParaRPr lang="en-US" altLang="en-US" sz="2000" kern="0" dirty="0"/>
          </a:p>
        </p:txBody>
      </p:sp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08" y="1636440"/>
            <a:ext cx="4853384" cy="689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7" descr="E:\dev\Chap_1_9_Organisational_Matters\07-Scheduling\Figures-C7\fig7-0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08" y="2428603"/>
            <a:ext cx="6139092" cy="491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08" y="2703240"/>
            <a:ext cx="6893016" cy="385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5438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7655" name="Rectangle 6"/>
          <p:cNvSpPr>
            <a:spLocks noGrp="1" noChangeArrowheads="1"/>
          </p:cNvSpPr>
          <p:nvPr>
            <p:ph type="title"/>
          </p:nvPr>
        </p:nvSpPr>
        <p:spPr>
          <a:xfrm>
            <a:off x="1447800" y="268288"/>
            <a:ext cx="10464800" cy="878384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54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Technical management</a:t>
            </a:r>
            <a:endParaRPr lang="en-US" altLang="en-US" sz="9600" dirty="0" smtClean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11508162" cy="5320394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86200"/>
            <a:ext cx="11505690" cy="415895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283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2" y="124272"/>
            <a:ext cx="12879607" cy="885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3" descr="C:\My Documents\ATLAS\LHCC\Pictures\convert\conv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367" y="6604992"/>
            <a:ext cx="4497317" cy="3027040"/>
          </a:xfrm>
          <a:prstGeom prst="rect">
            <a:avLst/>
          </a:prstGeom>
          <a:noFill/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05" dir="81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4" y="5735638"/>
            <a:ext cx="55245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502400" y="3040596"/>
            <a:ext cx="173495" cy="180020"/>
            <a:chOff x="6554755" y="9197280"/>
            <a:chExt cx="327338" cy="296416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6554755" y="9269288"/>
              <a:ext cx="307685" cy="216024"/>
            </a:xfrm>
            <a:prstGeom prst="line">
              <a:avLst/>
            </a:prstGeom>
            <a:solidFill>
              <a:srgbClr val="095CC4"/>
            </a:solidFill>
            <a:ln w="57150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6574408" y="9197280"/>
              <a:ext cx="307685" cy="296416"/>
            </a:xfrm>
            <a:prstGeom prst="line">
              <a:avLst/>
            </a:prstGeom>
            <a:solidFill>
              <a:srgbClr val="095CC4"/>
            </a:solidFill>
            <a:ln w="57150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6430392" y="2716560"/>
            <a:ext cx="173495" cy="180020"/>
            <a:chOff x="6554755" y="9197280"/>
            <a:chExt cx="327338" cy="296416"/>
          </a:xfrm>
        </p:grpSpPr>
        <p:cxnSp>
          <p:nvCxnSpPr>
            <p:cNvPr id="16" name="Straight Connector 15"/>
            <p:cNvCxnSpPr/>
            <p:nvPr/>
          </p:nvCxnSpPr>
          <p:spPr bwMode="auto">
            <a:xfrm>
              <a:off x="6554755" y="9269288"/>
              <a:ext cx="307685" cy="216024"/>
            </a:xfrm>
            <a:prstGeom prst="line">
              <a:avLst/>
            </a:prstGeom>
            <a:solidFill>
              <a:srgbClr val="095CC4"/>
            </a:solidFill>
            <a:ln w="57150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6574408" y="9197280"/>
              <a:ext cx="307685" cy="296416"/>
            </a:xfrm>
            <a:prstGeom prst="line">
              <a:avLst/>
            </a:prstGeom>
            <a:solidFill>
              <a:srgbClr val="095CC4"/>
            </a:solidFill>
            <a:ln w="57150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6286376" y="2788568"/>
            <a:ext cx="173495" cy="180020"/>
            <a:chOff x="6554755" y="9197280"/>
            <a:chExt cx="327338" cy="296416"/>
          </a:xfrm>
        </p:grpSpPr>
        <p:cxnSp>
          <p:nvCxnSpPr>
            <p:cNvPr id="19" name="Straight Connector 18"/>
            <p:cNvCxnSpPr/>
            <p:nvPr/>
          </p:nvCxnSpPr>
          <p:spPr bwMode="auto">
            <a:xfrm>
              <a:off x="6554755" y="9269288"/>
              <a:ext cx="307685" cy="216024"/>
            </a:xfrm>
            <a:prstGeom prst="line">
              <a:avLst/>
            </a:prstGeom>
            <a:solidFill>
              <a:srgbClr val="095CC4"/>
            </a:solidFill>
            <a:ln w="57150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flipV="1">
              <a:off x="6574408" y="9197280"/>
              <a:ext cx="307685" cy="296416"/>
            </a:xfrm>
            <a:prstGeom prst="line">
              <a:avLst/>
            </a:prstGeom>
            <a:solidFill>
              <a:srgbClr val="095CC4"/>
            </a:solidFill>
            <a:ln w="57150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6286376" y="2500536"/>
            <a:ext cx="173495" cy="180020"/>
            <a:chOff x="6554755" y="9197280"/>
            <a:chExt cx="327338" cy="296416"/>
          </a:xfrm>
        </p:grpSpPr>
        <p:cxnSp>
          <p:nvCxnSpPr>
            <p:cNvPr id="22" name="Straight Connector 21"/>
            <p:cNvCxnSpPr/>
            <p:nvPr/>
          </p:nvCxnSpPr>
          <p:spPr bwMode="auto">
            <a:xfrm>
              <a:off x="6554755" y="9269288"/>
              <a:ext cx="307685" cy="216024"/>
            </a:xfrm>
            <a:prstGeom prst="line">
              <a:avLst/>
            </a:prstGeom>
            <a:solidFill>
              <a:srgbClr val="095CC4"/>
            </a:solidFill>
            <a:ln w="57150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flipV="1">
              <a:off x="6574408" y="9197280"/>
              <a:ext cx="307685" cy="296416"/>
            </a:xfrm>
            <a:prstGeom prst="line">
              <a:avLst/>
            </a:prstGeom>
            <a:solidFill>
              <a:srgbClr val="095CC4"/>
            </a:solidFill>
            <a:ln w="57150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oup 23"/>
          <p:cNvGrpSpPr/>
          <p:nvPr/>
        </p:nvGrpSpPr>
        <p:grpSpPr>
          <a:xfrm>
            <a:off x="7337017" y="2320516"/>
            <a:ext cx="173495" cy="180020"/>
            <a:chOff x="6554755" y="9197280"/>
            <a:chExt cx="327338" cy="296416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6554755" y="9269288"/>
              <a:ext cx="307685" cy="216024"/>
            </a:xfrm>
            <a:prstGeom prst="line">
              <a:avLst/>
            </a:prstGeom>
            <a:solidFill>
              <a:srgbClr val="095CC4"/>
            </a:solidFill>
            <a:ln w="57150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V="1">
              <a:off x="6574408" y="9197280"/>
              <a:ext cx="307685" cy="296416"/>
            </a:xfrm>
            <a:prstGeom prst="line">
              <a:avLst/>
            </a:prstGeom>
            <a:solidFill>
              <a:srgbClr val="095CC4"/>
            </a:solidFill>
            <a:ln w="57150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7" name="Group 26"/>
          <p:cNvGrpSpPr/>
          <p:nvPr/>
        </p:nvGrpSpPr>
        <p:grpSpPr>
          <a:xfrm>
            <a:off x="7438504" y="2284512"/>
            <a:ext cx="173495" cy="180020"/>
            <a:chOff x="6554755" y="9197280"/>
            <a:chExt cx="327338" cy="296416"/>
          </a:xfrm>
        </p:grpSpPr>
        <p:cxnSp>
          <p:nvCxnSpPr>
            <p:cNvPr id="28" name="Straight Connector 27"/>
            <p:cNvCxnSpPr/>
            <p:nvPr/>
          </p:nvCxnSpPr>
          <p:spPr bwMode="auto">
            <a:xfrm>
              <a:off x="6554755" y="9269288"/>
              <a:ext cx="307685" cy="216024"/>
            </a:xfrm>
            <a:prstGeom prst="line">
              <a:avLst/>
            </a:prstGeom>
            <a:solidFill>
              <a:srgbClr val="095CC4"/>
            </a:solidFill>
            <a:ln w="57150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flipV="1">
              <a:off x="6574408" y="9197280"/>
              <a:ext cx="307685" cy="296416"/>
            </a:xfrm>
            <a:prstGeom prst="line">
              <a:avLst/>
            </a:prstGeom>
            <a:solidFill>
              <a:srgbClr val="095CC4"/>
            </a:solidFill>
            <a:ln w="57150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" name="Group 29"/>
          <p:cNvGrpSpPr/>
          <p:nvPr/>
        </p:nvGrpSpPr>
        <p:grpSpPr>
          <a:xfrm>
            <a:off x="3694088" y="3040596"/>
            <a:ext cx="173495" cy="180020"/>
            <a:chOff x="6554755" y="9197280"/>
            <a:chExt cx="327338" cy="296416"/>
          </a:xfrm>
        </p:grpSpPr>
        <p:cxnSp>
          <p:nvCxnSpPr>
            <p:cNvPr id="31" name="Straight Connector 30"/>
            <p:cNvCxnSpPr/>
            <p:nvPr/>
          </p:nvCxnSpPr>
          <p:spPr bwMode="auto">
            <a:xfrm>
              <a:off x="6554755" y="9269288"/>
              <a:ext cx="307685" cy="216024"/>
            </a:xfrm>
            <a:prstGeom prst="line">
              <a:avLst/>
            </a:prstGeom>
            <a:solidFill>
              <a:srgbClr val="095CC4"/>
            </a:solidFill>
            <a:ln w="57150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flipV="1">
              <a:off x="6574408" y="9197280"/>
              <a:ext cx="307685" cy="296416"/>
            </a:xfrm>
            <a:prstGeom prst="line">
              <a:avLst/>
            </a:prstGeom>
            <a:solidFill>
              <a:srgbClr val="095CC4"/>
            </a:solidFill>
            <a:ln w="57150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3" name="Group 32"/>
          <p:cNvGrpSpPr/>
          <p:nvPr/>
        </p:nvGrpSpPr>
        <p:grpSpPr>
          <a:xfrm>
            <a:off x="3190032" y="3040596"/>
            <a:ext cx="173495" cy="180020"/>
            <a:chOff x="6554755" y="9197280"/>
            <a:chExt cx="327338" cy="296416"/>
          </a:xfrm>
        </p:grpSpPr>
        <p:cxnSp>
          <p:nvCxnSpPr>
            <p:cNvPr id="34" name="Straight Connector 33"/>
            <p:cNvCxnSpPr/>
            <p:nvPr/>
          </p:nvCxnSpPr>
          <p:spPr bwMode="auto">
            <a:xfrm>
              <a:off x="6554755" y="9269288"/>
              <a:ext cx="307685" cy="216024"/>
            </a:xfrm>
            <a:prstGeom prst="line">
              <a:avLst/>
            </a:prstGeom>
            <a:solidFill>
              <a:srgbClr val="095CC4"/>
            </a:solidFill>
            <a:ln w="57150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V="1">
              <a:off x="6574408" y="9197280"/>
              <a:ext cx="307685" cy="296416"/>
            </a:xfrm>
            <a:prstGeom prst="line">
              <a:avLst/>
            </a:prstGeom>
            <a:solidFill>
              <a:srgbClr val="095CC4"/>
            </a:solidFill>
            <a:ln w="57150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1893888" y="2788568"/>
            <a:ext cx="173495" cy="180020"/>
            <a:chOff x="6554755" y="9197280"/>
            <a:chExt cx="327338" cy="296416"/>
          </a:xfrm>
        </p:grpSpPr>
        <p:cxnSp>
          <p:nvCxnSpPr>
            <p:cNvPr id="37" name="Straight Connector 36"/>
            <p:cNvCxnSpPr/>
            <p:nvPr/>
          </p:nvCxnSpPr>
          <p:spPr bwMode="auto">
            <a:xfrm>
              <a:off x="6554755" y="9269288"/>
              <a:ext cx="307685" cy="216024"/>
            </a:xfrm>
            <a:prstGeom prst="line">
              <a:avLst/>
            </a:prstGeom>
            <a:solidFill>
              <a:srgbClr val="095CC4"/>
            </a:solidFill>
            <a:ln w="57150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 flipV="1">
              <a:off x="6574408" y="9197280"/>
              <a:ext cx="307685" cy="296416"/>
            </a:xfrm>
            <a:prstGeom prst="line">
              <a:avLst/>
            </a:prstGeom>
            <a:solidFill>
              <a:srgbClr val="095CC4"/>
            </a:solidFill>
            <a:ln w="57150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438768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47" descr="http://preprints.cern.ch/archive/electronic/cern/others/PHO/photo-di/980302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04" y="1322216"/>
            <a:ext cx="11612998" cy="813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5F5F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48"/>
          <p:cNvGrpSpPr>
            <a:grpSpLocks/>
          </p:cNvGrpSpPr>
          <p:nvPr/>
        </p:nvGrpSpPr>
        <p:grpSpPr bwMode="auto">
          <a:xfrm>
            <a:off x="4962106" y="542707"/>
            <a:ext cx="5930095" cy="6510303"/>
            <a:chOff x="2976" y="33"/>
            <a:chExt cx="2784" cy="2991"/>
          </a:xfrm>
        </p:grpSpPr>
        <p:grpSp>
          <p:nvGrpSpPr>
            <p:cNvPr id="41" name="Group 49"/>
            <p:cNvGrpSpPr>
              <a:grpSpLocks/>
            </p:cNvGrpSpPr>
            <p:nvPr/>
          </p:nvGrpSpPr>
          <p:grpSpPr bwMode="auto">
            <a:xfrm>
              <a:off x="3264" y="33"/>
              <a:ext cx="2496" cy="2991"/>
              <a:chOff x="3264" y="609"/>
              <a:chExt cx="2496" cy="2991"/>
            </a:xfrm>
          </p:grpSpPr>
          <p:pic>
            <p:nvPicPr>
              <p:cNvPr id="43" name="Picture 50" descr="Y:\talks\Vertex2001\wafer_sensor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4" y="609"/>
                <a:ext cx="2496" cy="1683"/>
              </a:xfrm>
              <a:prstGeom prst="rect">
                <a:avLst/>
              </a:prstGeom>
              <a:noFill/>
              <a:ln w="9525">
                <a:solidFill>
                  <a:srgbClr val="5F5F5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51" descr="Y:\Flex_Hybrid\module_flex2.x\fh_ge4_picture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" y="2496"/>
                <a:ext cx="2448" cy="1104"/>
              </a:xfrm>
              <a:prstGeom prst="rect">
                <a:avLst/>
              </a:prstGeom>
              <a:noFill/>
              <a:ln w="9525">
                <a:solidFill>
                  <a:srgbClr val="5F5F5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Line 52"/>
            <p:cNvSpPr>
              <a:spLocks noChangeShapeType="1"/>
            </p:cNvSpPr>
            <p:nvPr/>
          </p:nvSpPr>
          <p:spPr bwMode="auto">
            <a:xfrm flipH="1">
              <a:off x="2976" y="2544"/>
              <a:ext cx="192" cy="0"/>
            </a:xfrm>
            <a:prstGeom prst="line">
              <a:avLst/>
            </a:prstGeom>
            <a:noFill/>
            <a:ln w="28575">
              <a:solidFill>
                <a:srgbClr val="5F5F5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5" name="Rectangle 53"/>
          <p:cNvSpPr>
            <a:spLocks noChangeArrowheads="1"/>
          </p:cNvSpPr>
          <p:nvPr/>
        </p:nvSpPr>
        <p:spPr bwMode="auto">
          <a:xfrm>
            <a:off x="923506" y="1088671"/>
            <a:ext cx="10428788" cy="940305"/>
          </a:xfrm>
          <a:prstGeom prst="rect">
            <a:avLst/>
          </a:prstGeom>
          <a:noFill/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sv-SE" altLang="en-US" sz="360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ATLAS facility</a:t>
            </a:r>
            <a:endParaRPr lang="en-US" altLang="en-US" sz="3600">
              <a:solidFill>
                <a:srgbClr val="777777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46" name="Group 54"/>
          <p:cNvGrpSpPr>
            <a:grpSpLocks/>
          </p:cNvGrpSpPr>
          <p:nvPr/>
        </p:nvGrpSpPr>
        <p:grpSpPr bwMode="auto">
          <a:xfrm>
            <a:off x="237705" y="4470657"/>
            <a:ext cx="6339069" cy="4159541"/>
            <a:chOff x="0" y="2409"/>
            <a:chExt cx="2976" cy="1911"/>
          </a:xfrm>
        </p:grpSpPr>
        <p:pic>
          <p:nvPicPr>
            <p:cNvPr id="47" name="Picture 55" descr="barrel-detail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09"/>
              <a:ext cx="2448" cy="1911"/>
            </a:xfrm>
            <a:prstGeom prst="rect">
              <a:avLst/>
            </a:prstGeom>
            <a:noFill/>
            <a:ln w="9525">
              <a:solidFill>
                <a:srgbClr val="5F5F5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Line 56"/>
            <p:cNvSpPr>
              <a:spLocks noChangeShapeType="1"/>
            </p:cNvSpPr>
            <p:nvPr/>
          </p:nvSpPr>
          <p:spPr bwMode="auto">
            <a:xfrm flipV="1">
              <a:off x="2448" y="2544"/>
              <a:ext cx="528" cy="96"/>
            </a:xfrm>
            <a:prstGeom prst="line">
              <a:avLst/>
            </a:prstGeom>
            <a:noFill/>
            <a:ln w="38100">
              <a:solidFill>
                <a:srgbClr val="5F5F5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9" name="Group 57"/>
          <p:cNvGrpSpPr>
            <a:grpSpLocks/>
          </p:cNvGrpSpPr>
          <p:nvPr/>
        </p:nvGrpSpPr>
        <p:grpSpPr bwMode="auto">
          <a:xfrm>
            <a:off x="5190704" y="4621341"/>
            <a:ext cx="5623365" cy="3970175"/>
            <a:chOff x="3120" y="2496"/>
            <a:chExt cx="2640" cy="1824"/>
          </a:xfrm>
        </p:grpSpPr>
        <p:pic>
          <p:nvPicPr>
            <p:cNvPr id="50" name="Picture 58" descr="C:\WINDOWS\Desktop\Omlingbesök\Bilder\TR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592"/>
              <a:ext cx="2304" cy="1728"/>
            </a:xfrm>
            <a:prstGeom prst="rect">
              <a:avLst/>
            </a:prstGeom>
            <a:noFill/>
            <a:ln w="9525">
              <a:solidFill>
                <a:srgbClr val="5F5F5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Line 59"/>
            <p:cNvSpPr>
              <a:spLocks noChangeShapeType="1"/>
            </p:cNvSpPr>
            <p:nvPr/>
          </p:nvSpPr>
          <p:spPr bwMode="auto">
            <a:xfrm flipH="1" flipV="1">
              <a:off x="3120" y="2496"/>
              <a:ext cx="336" cy="624"/>
            </a:xfrm>
            <a:prstGeom prst="line">
              <a:avLst/>
            </a:prstGeom>
            <a:noFill/>
            <a:ln w="38100">
              <a:solidFill>
                <a:srgbClr val="5F5F5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2" name="Group 60"/>
          <p:cNvGrpSpPr>
            <a:grpSpLocks/>
          </p:cNvGrpSpPr>
          <p:nvPr/>
        </p:nvGrpSpPr>
        <p:grpSpPr bwMode="auto">
          <a:xfrm>
            <a:off x="3590505" y="2882611"/>
            <a:ext cx="7157012" cy="3761218"/>
            <a:chOff x="2112" y="1392"/>
            <a:chExt cx="3360" cy="1728"/>
          </a:xfrm>
        </p:grpSpPr>
        <p:pic>
          <p:nvPicPr>
            <p:cNvPr id="53" name="Picture 61" descr="C:\WINDOWS\Desktop\Omlingbesök\Bilder\ECT-s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392"/>
              <a:ext cx="2304" cy="1728"/>
            </a:xfrm>
            <a:prstGeom prst="rect">
              <a:avLst/>
            </a:prstGeom>
            <a:noFill/>
            <a:ln w="9525">
              <a:solidFill>
                <a:srgbClr val="5F5F5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Line 62"/>
            <p:cNvSpPr>
              <a:spLocks noChangeShapeType="1"/>
            </p:cNvSpPr>
            <p:nvPr/>
          </p:nvSpPr>
          <p:spPr bwMode="auto">
            <a:xfrm flipH="1">
              <a:off x="2112" y="1968"/>
              <a:ext cx="1056" cy="96"/>
            </a:xfrm>
            <a:prstGeom prst="line">
              <a:avLst/>
            </a:prstGeom>
            <a:noFill/>
            <a:ln w="38100">
              <a:solidFill>
                <a:srgbClr val="5F5F5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5" name="Group 63"/>
          <p:cNvGrpSpPr>
            <a:grpSpLocks/>
          </p:cNvGrpSpPr>
          <p:nvPr/>
        </p:nvGrpSpPr>
        <p:grpSpPr bwMode="auto">
          <a:xfrm>
            <a:off x="237705" y="485551"/>
            <a:ext cx="6236823" cy="6582132"/>
            <a:chOff x="0" y="0"/>
            <a:chExt cx="2928" cy="3024"/>
          </a:xfrm>
        </p:grpSpPr>
        <p:pic>
          <p:nvPicPr>
            <p:cNvPr id="56" name="Picture 64" descr="C:\WINDOWS\Desktop\Omlingbesök\Bilder\BT-s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92" cy="1949"/>
            </a:xfrm>
            <a:prstGeom prst="rect">
              <a:avLst/>
            </a:prstGeom>
            <a:noFill/>
            <a:ln w="9525">
              <a:solidFill>
                <a:srgbClr val="5F5F5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Line 65"/>
            <p:cNvSpPr>
              <a:spLocks noChangeShapeType="1"/>
            </p:cNvSpPr>
            <p:nvPr/>
          </p:nvSpPr>
          <p:spPr bwMode="auto">
            <a:xfrm>
              <a:off x="1776" y="1920"/>
              <a:ext cx="1152" cy="1104"/>
            </a:xfrm>
            <a:prstGeom prst="line">
              <a:avLst/>
            </a:prstGeom>
            <a:noFill/>
            <a:ln w="38100">
              <a:solidFill>
                <a:srgbClr val="5F5F5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8" name="Group 66"/>
          <p:cNvGrpSpPr>
            <a:grpSpLocks/>
          </p:cNvGrpSpPr>
          <p:nvPr/>
        </p:nvGrpSpPr>
        <p:grpSpPr bwMode="auto">
          <a:xfrm>
            <a:off x="4885905" y="1029518"/>
            <a:ext cx="6032338" cy="4366323"/>
            <a:chOff x="2928" y="250"/>
            <a:chExt cx="2832" cy="2006"/>
          </a:xfrm>
        </p:grpSpPr>
        <p:pic>
          <p:nvPicPr>
            <p:cNvPr id="59" name="Picture 67" descr="C:\WINDOWS\Desktop\Omlingbesök\Bilder\tile-s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50"/>
              <a:ext cx="2208" cy="1400"/>
            </a:xfrm>
            <a:prstGeom prst="rect">
              <a:avLst/>
            </a:prstGeom>
            <a:noFill/>
            <a:ln w="9525">
              <a:solidFill>
                <a:srgbClr val="5F5F5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Line 68"/>
            <p:cNvSpPr>
              <a:spLocks noChangeShapeType="1"/>
            </p:cNvSpPr>
            <p:nvPr/>
          </p:nvSpPr>
          <p:spPr bwMode="auto">
            <a:xfrm flipH="1">
              <a:off x="2928" y="768"/>
              <a:ext cx="624" cy="1488"/>
            </a:xfrm>
            <a:prstGeom prst="line">
              <a:avLst/>
            </a:prstGeom>
            <a:noFill/>
            <a:ln w="38100">
              <a:solidFill>
                <a:srgbClr val="5F5F5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1" name="Group 69"/>
          <p:cNvGrpSpPr>
            <a:grpSpLocks/>
          </p:cNvGrpSpPr>
          <p:nvPr/>
        </p:nvGrpSpPr>
        <p:grpSpPr bwMode="auto">
          <a:xfrm>
            <a:off x="466304" y="506131"/>
            <a:ext cx="11962433" cy="9141850"/>
            <a:chOff x="144" y="120"/>
            <a:chExt cx="5616" cy="4200"/>
          </a:xfrm>
        </p:grpSpPr>
        <p:grpSp>
          <p:nvGrpSpPr>
            <p:cNvPr id="62" name="Group 70"/>
            <p:cNvGrpSpPr>
              <a:grpSpLocks/>
            </p:cNvGrpSpPr>
            <p:nvPr/>
          </p:nvGrpSpPr>
          <p:grpSpPr bwMode="auto">
            <a:xfrm>
              <a:off x="1056" y="120"/>
              <a:ext cx="4704" cy="2895"/>
              <a:chOff x="1056" y="120"/>
              <a:chExt cx="4704" cy="2895"/>
            </a:xfrm>
          </p:grpSpPr>
          <p:grpSp>
            <p:nvGrpSpPr>
              <p:cNvPr id="65" name="Group 71"/>
              <p:cNvGrpSpPr>
                <a:grpSpLocks/>
              </p:cNvGrpSpPr>
              <p:nvPr/>
            </p:nvGrpSpPr>
            <p:grpSpPr bwMode="auto">
              <a:xfrm>
                <a:off x="3024" y="1296"/>
                <a:ext cx="2736" cy="1719"/>
                <a:chOff x="3024" y="1296"/>
                <a:chExt cx="2736" cy="1719"/>
              </a:xfrm>
            </p:grpSpPr>
            <p:pic>
              <p:nvPicPr>
                <p:cNvPr id="67" name="Picture 72" descr="C:\WINDOWS\Desktop\Omlingbesök\Bilder\Cryostat-s.jpg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59" y="1296"/>
                  <a:ext cx="2201" cy="1719"/>
                </a:xfrm>
                <a:prstGeom prst="rect">
                  <a:avLst/>
                </a:prstGeom>
                <a:noFill/>
                <a:ln w="9525">
                  <a:solidFill>
                    <a:srgbClr val="5F5F5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8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3024" y="1920"/>
                  <a:ext cx="528" cy="480"/>
                </a:xfrm>
                <a:prstGeom prst="line">
                  <a:avLst/>
                </a:prstGeom>
                <a:noFill/>
                <a:ln w="38100">
                  <a:solidFill>
                    <a:srgbClr val="5F5F5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pic>
            <p:nvPicPr>
              <p:cNvPr id="66" name="Picture 74" descr="C:\My Documents\ATLAS\LHCC\Pictures\Calorimeters\LAr\em-barrel-photo.gif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66" t="5692" r="8531" b="56920"/>
              <a:stretch>
                <a:fillRect/>
              </a:stretch>
            </p:blipFill>
            <p:spPr bwMode="auto">
              <a:xfrm>
                <a:off x="1056" y="120"/>
                <a:ext cx="2256" cy="1450"/>
              </a:xfrm>
              <a:prstGeom prst="rect">
                <a:avLst/>
              </a:prstGeom>
              <a:noFill/>
              <a:ln w="9525">
                <a:solidFill>
                  <a:srgbClr val="5F5F5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97566" dir="81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3" name="Picture 75" descr="C:\Documents and Settings\jenni2\Desktop\MVC-692L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952"/>
              <a:ext cx="1824" cy="1368"/>
            </a:xfrm>
            <a:prstGeom prst="rect">
              <a:avLst/>
            </a:prstGeom>
            <a:noFill/>
            <a:ln w="9525">
              <a:solidFill>
                <a:srgbClr val="5F5F5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76" descr="C:\Documents and Settings\jenni2\Desktop\HEC-1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706"/>
              <a:ext cx="1728" cy="1326"/>
            </a:xfrm>
            <a:prstGeom prst="rect">
              <a:avLst/>
            </a:prstGeom>
            <a:noFill/>
            <a:ln w="9525">
              <a:solidFill>
                <a:srgbClr val="5F5F5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" name="Group 77"/>
          <p:cNvGrpSpPr>
            <a:grpSpLocks/>
          </p:cNvGrpSpPr>
          <p:nvPr/>
        </p:nvGrpSpPr>
        <p:grpSpPr bwMode="auto">
          <a:xfrm>
            <a:off x="237704" y="1150727"/>
            <a:ext cx="6441311" cy="4597046"/>
            <a:chOff x="0" y="336"/>
            <a:chExt cx="3024" cy="2112"/>
          </a:xfrm>
        </p:grpSpPr>
        <p:pic>
          <p:nvPicPr>
            <p:cNvPr id="70" name="Picture 78" descr="F:\top-photo-pv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6"/>
              <a:ext cx="2640" cy="1780"/>
            </a:xfrm>
            <a:prstGeom prst="rect">
              <a:avLst/>
            </a:prstGeom>
            <a:noFill/>
            <a:ln w="9525">
              <a:solidFill>
                <a:srgbClr val="5F5F5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Line 79"/>
            <p:cNvSpPr>
              <a:spLocks noChangeShapeType="1"/>
            </p:cNvSpPr>
            <p:nvPr/>
          </p:nvSpPr>
          <p:spPr bwMode="auto">
            <a:xfrm>
              <a:off x="2640" y="1776"/>
              <a:ext cx="384" cy="672"/>
            </a:xfrm>
            <a:prstGeom prst="line">
              <a:avLst/>
            </a:prstGeom>
            <a:noFill/>
            <a:ln w="28575">
              <a:solidFill>
                <a:srgbClr val="5F5F5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2" name="Group 80"/>
          <p:cNvGrpSpPr>
            <a:grpSpLocks/>
          </p:cNvGrpSpPr>
          <p:nvPr/>
        </p:nvGrpSpPr>
        <p:grpSpPr bwMode="auto">
          <a:xfrm>
            <a:off x="237705" y="298291"/>
            <a:ext cx="11144489" cy="9403045"/>
            <a:chOff x="0" y="0"/>
            <a:chExt cx="5232" cy="4320"/>
          </a:xfrm>
        </p:grpSpPr>
        <p:grpSp>
          <p:nvGrpSpPr>
            <p:cNvPr id="73" name="Group 81"/>
            <p:cNvGrpSpPr>
              <a:grpSpLocks/>
            </p:cNvGrpSpPr>
            <p:nvPr/>
          </p:nvGrpSpPr>
          <p:grpSpPr bwMode="auto">
            <a:xfrm>
              <a:off x="0" y="0"/>
              <a:ext cx="5232" cy="4320"/>
              <a:chOff x="0" y="0"/>
              <a:chExt cx="5232" cy="4320"/>
            </a:xfrm>
          </p:grpSpPr>
          <p:grpSp>
            <p:nvGrpSpPr>
              <p:cNvPr id="75" name="Group 82"/>
              <p:cNvGrpSpPr>
                <a:grpSpLocks/>
              </p:cNvGrpSpPr>
              <p:nvPr/>
            </p:nvGrpSpPr>
            <p:grpSpPr bwMode="auto">
              <a:xfrm>
                <a:off x="2160" y="0"/>
                <a:ext cx="3072" cy="1680"/>
                <a:chOff x="2160" y="0"/>
                <a:chExt cx="3072" cy="1680"/>
              </a:xfrm>
            </p:grpSpPr>
            <p:pic>
              <p:nvPicPr>
                <p:cNvPr id="78" name="Picture 83" descr="C:\My Documents\ATLAS\LHCC\Pictures\convert\conv4.gif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36" y="0"/>
                  <a:ext cx="2496" cy="1680"/>
                </a:xfrm>
                <a:prstGeom prst="rect">
                  <a:avLst/>
                </a:prstGeom>
                <a:noFill/>
                <a:ln w="9525">
                  <a:solidFill>
                    <a:srgbClr val="5F5F5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05" dir="81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9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2160" y="1248"/>
                  <a:ext cx="576" cy="336"/>
                </a:xfrm>
                <a:prstGeom prst="line">
                  <a:avLst/>
                </a:prstGeom>
                <a:noFill/>
                <a:ln w="38100">
                  <a:solidFill>
                    <a:srgbClr val="5F5F5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pic>
            <p:nvPicPr>
              <p:cNvPr id="76" name="Picture 85" descr="F:\mu2.jp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928"/>
                <a:ext cx="2052" cy="1392"/>
              </a:xfrm>
              <a:prstGeom prst="rect">
                <a:avLst/>
              </a:prstGeom>
              <a:noFill/>
              <a:ln w="9525">
                <a:solidFill>
                  <a:srgbClr val="5F5F5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86" descr="TGCnew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103" cy="1578"/>
              </a:xfrm>
              <a:prstGeom prst="rect">
                <a:avLst/>
              </a:prstGeom>
              <a:noFill/>
              <a:ln w="9525">
                <a:solidFill>
                  <a:srgbClr val="5F5F5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4" name="Picture 8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256"/>
              <a:ext cx="1283" cy="1716"/>
            </a:xfrm>
            <a:prstGeom prst="rect">
              <a:avLst/>
            </a:prstGeom>
            <a:noFill/>
            <a:ln w="9525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4438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10244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5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10246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10247" name="Rectangle 6"/>
          <p:cNvSpPr>
            <a:spLocks noGrp="1" noChangeArrowheads="1"/>
          </p:cNvSpPr>
          <p:nvPr>
            <p:ph type="title"/>
          </p:nvPr>
        </p:nvSpPr>
        <p:spPr>
          <a:xfrm>
            <a:off x="730250" y="569913"/>
            <a:ext cx="11561763" cy="1020762"/>
          </a:xfrm>
        </p:spPr>
        <p:txBody>
          <a:bodyPr lIns="126905" tIns="72517" rIns="126905" bIns="72517"/>
          <a:lstStyle/>
          <a:p>
            <a:pPr algn="l" defTabSz="1290638" eaLnBrk="1"/>
            <a:r>
              <a:rPr lang="en-US" altLang="en-US" sz="3400" b="1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SM and Masses: Higgs; we need it in the toolbox</a:t>
            </a:r>
            <a:endParaRPr lang="en-US" altLang="en-US" smtClean="0"/>
          </a:p>
        </p:txBody>
      </p:sp>
      <p:sp>
        <p:nvSpPr>
          <p:cNvPr id="102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727075" y="1685925"/>
            <a:ext cx="5453063" cy="7381875"/>
          </a:xfrm>
        </p:spPr>
        <p:txBody>
          <a:bodyPr lIns="126905" tIns="72517" rIns="126905" bIns="72517" anchor="t"/>
          <a:lstStyle/>
          <a:p>
            <a:pPr marL="246063" indent="-246063" defTabSz="1290638" eaLnBrk="1">
              <a:spcBef>
                <a:spcPts val="600"/>
              </a:spcBef>
              <a:buClr>
                <a:srgbClr val="000000"/>
              </a:buClr>
              <a:buFont typeface="ArialMT"/>
              <a:buChar char="•"/>
            </a:pPr>
            <a:r>
              <a:rPr lang="en-US" altLang="en-US" sz="2400" dirty="0">
                <a:latin typeface="Arial" pitchFamily="34" charset="0"/>
                <a:cs typeface="Arial" pitchFamily="34" charset="0"/>
                <a:sym typeface="Arial" pitchFamily="34" charset="0"/>
              </a:rPr>
              <a:t>The Standard Model is a toolbox </a:t>
            </a:r>
            <a:br>
              <a:rPr lang="en-US" altLang="en-US" sz="2400" dirty="0">
                <a:latin typeface="Arial" pitchFamily="34" charset="0"/>
                <a:cs typeface="Arial" pitchFamily="34" charset="0"/>
                <a:sym typeface="Arial" pitchFamily="34" charset="0"/>
              </a:rPr>
            </a:br>
            <a:endParaRPr lang="en-US" altLang="en-US" sz="2400" dirty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246063" indent="-246063" defTabSz="1290638" eaLnBrk="1">
              <a:spcBef>
                <a:spcPts val="600"/>
              </a:spcBef>
              <a:buClr>
                <a:srgbClr val="000000"/>
              </a:buClr>
              <a:buFont typeface="ArialMT"/>
              <a:buChar char="•"/>
            </a:pPr>
            <a:r>
              <a:rPr lang="en-US" altLang="en-US" sz="2400" dirty="0">
                <a:latin typeface="Arial" pitchFamily="34" charset="0"/>
                <a:cs typeface="Arial" pitchFamily="34" charset="0"/>
                <a:sym typeface="Arial" pitchFamily="34" charset="0"/>
              </a:rPr>
              <a:t>Does not work if the W and the Z</a:t>
            </a:r>
            <a:r>
              <a:rPr lang="en-US" altLang="en-US" sz="2400" baseline="31000" dirty="0">
                <a:latin typeface="Arial" pitchFamily="34" charset="0"/>
                <a:cs typeface="Arial" pitchFamily="34" charset="0"/>
                <a:sym typeface="Arial" pitchFamily="34" charset="0"/>
              </a:rPr>
              <a:t>0</a:t>
            </a:r>
            <a:r>
              <a:rPr lang="en-US" altLang="en-US" sz="2400" dirty="0">
                <a:latin typeface="Arial" pitchFamily="34" charset="0"/>
                <a:cs typeface="Arial" pitchFamily="34" charset="0"/>
                <a:sym typeface="Arial" pitchFamily="34" charset="0"/>
              </a:rPr>
              <a:t> are just assigned 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masses</a:t>
            </a:r>
          </a:p>
          <a:p>
            <a:pPr marL="0" indent="0" defTabSz="1290638" eaLnBrk="1">
              <a:spcBef>
                <a:spcPts val="600"/>
              </a:spcBef>
              <a:buClr>
                <a:srgbClr val="000000"/>
              </a:buClr>
              <a:buNone/>
            </a:pPr>
            <a:endParaRPr lang="en-US" altLang="en-US" sz="2200" dirty="0" smtClean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217488" indent="-217488" defTabSz="1290638" eaLnBrk="1">
              <a:spcBef>
                <a:spcPts val="600"/>
              </a:spcBef>
              <a:buClr>
                <a:srgbClr val="000000"/>
              </a:buClr>
              <a:buFont typeface="ArialMT"/>
              <a:buChar char="•"/>
            </a:pPr>
            <a:r>
              <a:rPr lang="en-US" altLang="en-US" sz="22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The </a:t>
            </a:r>
            <a:r>
              <a:rPr lang="en-US" altLang="en-US" sz="22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world is permeated by a field, the Higgs field. W and Z</a:t>
            </a:r>
            <a:r>
              <a:rPr lang="en-US" altLang="en-US" sz="2200" baseline="310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0</a:t>
            </a:r>
            <a:r>
              <a:rPr lang="en-US" altLang="en-US" sz="22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 have masses because they interact with this field.</a:t>
            </a:r>
            <a:br>
              <a:rPr lang="en-US" altLang="en-US" sz="2200" dirty="0" smtClean="0">
                <a:latin typeface="Arial" pitchFamily="34" charset="0"/>
                <a:cs typeface="Arial" pitchFamily="34" charset="0"/>
                <a:sym typeface="Arial" pitchFamily="34" charset="0"/>
              </a:rPr>
            </a:br>
            <a:endParaRPr lang="en-US" altLang="en-US" sz="2200" dirty="0" smtClean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217488" indent="-217488" defTabSz="1290638" eaLnBrk="1">
              <a:spcBef>
                <a:spcPts val="600"/>
              </a:spcBef>
              <a:buClr>
                <a:srgbClr val="000000"/>
              </a:buClr>
              <a:buFont typeface="ArialMT"/>
              <a:buChar char="•"/>
            </a:pPr>
            <a:r>
              <a:rPr lang="en-US" altLang="en-US" sz="22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--&gt; the corresponding field particle should exist and can be produced</a:t>
            </a:r>
            <a:br>
              <a:rPr lang="en-US" altLang="en-US" sz="2200" dirty="0" smtClean="0">
                <a:latin typeface="Arial" pitchFamily="34" charset="0"/>
                <a:cs typeface="Arial" pitchFamily="34" charset="0"/>
                <a:sym typeface="Arial" pitchFamily="34" charset="0"/>
              </a:rPr>
            </a:br>
            <a:endParaRPr lang="en-US" altLang="en-US" sz="2200" dirty="0" smtClean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217488" indent="-217488" defTabSz="1290638" eaLnBrk="1">
              <a:spcBef>
                <a:spcPts val="600"/>
              </a:spcBef>
              <a:buClr>
                <a:srgbClr val="000000"/>
              </a:buClr>
              <a:buFont typeface="ArialMT"/>
              <a:buChar char="•"/>
            </a:pPr>
            <a:r>
              <a:rPr lang="en-US" altLang="en-US" sz="22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The Standard Model predicts</a:t>
            </a:r>
            <a:endParaRPr lang="en-US" altLang="en-US" sz="3900" dirty="0" smtClean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654050" lvl="1" indent="-201613" defTabSz="1290638" eaLnBrk="1">
              <a:spcBef>
                <a:spcPts val="500"/>
              </a:spcBef>
              <a:buClr>
                <a:srgbClr val="000000"/>
              </a:buClr>
              <a:buFont typeface="ArialMT"/>
              <a:buChar char="–"/>
            </a:pPr>
            <a:r>
              <a:rPr lang="en-US" altLang="en-US" sz="17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 how it should be produced and how it decays</a:t>
            </a:r>
            <a:endParaRPr lang="en-US" altLang="en-US" sz="3400" dirty="0" smtClean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654050" lvl="1" indent="-201613" defTabSz="1290638" eaLnBrk="1">
              <a:spcBef>
                <a:spcPts val="500"/>
              </a:spcBef>
              <a:buClr>
                <a:srgbClr val="000000"/>
              </a:buClr>
              <a:buFont typeface="ArialMT"/>
              <a:buChar char="–"/>
            </a:pPr>
            <a:r>
              <a:rPr lang="en-US" altLang="en-US" sz="17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A wide mass range for the Higgs; The LHC covers this range</a:t>
            </a:r>
            <a:br>
              <a:rPr lang="en-US" altLang="en-US" sz="1700" dirty="0" smtClean="0">
                <a:latin typeface="Arial" pitchFamily="34" charset="0"/>
                <a:cs typeface="Arial" pitchFamily="34" charset="0"/>
                <a:sym typeface="Arial" pitchFamily="34" charset="0"/>
              </a:rPr>
            </a:br>
            <a:endParaRPr lang="en-US" altLang="en-US" sz="1700" dirty="0" smtClean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217488" indent="-217488" defTabSz="1290638" eaLnBrk="1">
              <a:spcBef>
                <a:spcPts val="600"/>
              </a:spcBef>
              <a:buClr>
                <a:srgbClr val="000000"/>
              </a:buClr>
              <a:buFont typeface="ArialMT"/>
              <a:buChar char="•"/>
            </a:pPr>
            <a:r>
              <a:rPr lang="en-US" altLang="en-US" sz="22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LHC: Discovered that this particle exists</a:t>
            </a:r>
            <a:endParaRPr lang="en-US" altLang="en-US" dirty="0" smtClean="0"/>
          </a:p>
        </p:txBody>
      </p:sp>
      <p:sp>
        <p:nvSpPr>
          <p:cNvPr id="10249" name="Rectangle 8"/>
          <p:cNvSpPr>
            <a:spLocks/>
          </p:cNvSpPr>
          <p:nvPr/>
        </p:nvSpPr>
        <p:spPr bwMode="auto">
          <a:xfrm>
            <a:off x="6854825" y="1820863"/>
            <a:ext cx="37782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2500">
                <a:latin typeface="Arial" pitchFamily="34" charset="0"/>
                <a:cs typeface="Arial" pitchFamily="34" charset="0"/>
                <a:sym typeface="Arial" pitchFamily="34" charset="0"/>
              </a:rPr>
              <a:t>Example WW scattering</a:t>
            </a:r>
            <a:endParaRPr lang="en-US" altLang="en-US"/>
          </a:p>
        </p:txBody>
      </p:sp>
      <p:pic>
        <p:nvPicPr>
          <p:cNvPr id="10250" name="Picture 9" descr="image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2433638"/>
            <a:ext cx="35750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10251" name="Picture 10" descr="image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4772025"/>
            <a:ext cx="59959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0252" name="Rectangle 11"/>
          <p:cNvSpPr>
            <a:spLocks/>
          </p:cNvSpPr>
          <p:nvPr/>
        </p:nvSpPr>
        <p:spPr bwMode="auto">
          <a:xfrm>
            <a:off x="6881813" y="6076950"/>
            <a:ext cx="487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2500">
                <a:latin typeface="Arial" pitchFamily="34" charset="0"/>
                <a:cs typeface="Arial" pitchFamily="34" charset="0"/>
                <a:sym typeface="Arial" pitchFamily="34" charset="0"/>
              </a:rPr>
              <a:t>the divergence is cancelled by: </a:t>
            </a:r>
            <a:endParaRPr lang="en-US" altLang="en-US"/>
          </a:p>
        </p:txBody>
      </p:sp>
      <p:pic>
        <p:nvPicPr>
          <p:cNvPr id="10253" name="Picture 12" descr="image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6946900"/>
            <a:ext cx="37671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0254" name="Rectangle 13"/>
          <p:cNvSpPr>
            <a:spLocks/>
          </p:cNvSpPr>
          <p:nvPr/>
        </p:nvSpPr>
        <p:spPr bwMode="auto">
          <a:xfrm>
            <a:off x="10440988" y="4891088"/>
            <a:ext cx="1851025" cy="6016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2" y="4804792"/>
            <a:ext cx="5506640" cy="413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0" name="Picture 4" descr="http://www.atlas.ch/news/images/stories/first-magne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3" y="253430"/>
            <a:ext cx="5718331" cy="383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http://cds.cern.ch/record/737473/files/magnet-2004-002_03.jpg?subformat=icon-1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223" y="1996480"/>
            <a:ext cx="656820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351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5" name="Picture 12" descr="ux15_geneva_031031_0940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124272"/>
            <a:ext cx="11769178" cy="962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ux15_geneva_040101_08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124272"/>
            <a:ext cx="11769178" cy="962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ux15_geneva_040701_003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124272"/>
            <a:ext cx="11769178" cy="962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ux15_geneva_050101_003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124272"/>
            <a:ext cx="11769178" cy="962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ux15_geneva_050701_040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124272"/>
            <a:ext cx="11769178" cy="962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ux15_geneva_060101_000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124272"/>
            <a:ext cx="11769178" cy="962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ux15_geneva_060701_0400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124272"/>
            <a:ext cx="11769178" cy="962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ux15_geneva_070101_0100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124272"/>
            <a:ext cx="11769178" cy="962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ux15_geneva_070701_00000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124272"/>
            <a:ext cx="11769178" cy="962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ux15_geneva_080101_04000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124272"/>
            <a:ext cx="11769178" cy="962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ux15_geneva_080428_1630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124272"/>
            <a:ext cx="11769178" cy="962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95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33796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797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33798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4" name="Rectangle 6"/>
          <p:cNvSpPr>
            <a:spLocks noGrp="1" noChangeArrowheads="1"/>
          </p:cNvSpPr>
          <p:nvPr>
            <p:ph type="title"/>
          </p:nvPr>
        </p:nvSpPr>
        <p:spPr>
          <a:xfrm>
            <a:off x="237703" y="196280"/>
            <a:ext cx="12457335" cy="842962"/>
          </a:xfrm>
        </p:spPr>
        <p:txBody>
          <a:bodyPr lIns="126905" tIns="72517" rIns="126905" bIns="72517"/>
          <a:lstStyle/>
          <a:p>
            <a:r>
              <a:rPr lang="en-US" sz="2800" b="1" dirty="0" smtClean="0">
                <a:solidFill>
                  <a:srgbClr val="993300"/>
                </a:solidFill>
              </a:rPr>
              <a:t>Achieved top-level milestones with time</a:t>
            </a:r>
            <a:endParaRPr lang="en-US" altLang="en-US" sz="5400" dirty="0" smtClean="0">
              <a:solidFill>
                <a:srgbClr val="993300"/>
              </a:solidFill>
            </a:endParaRPr>
          </a:p>
        </p:txBody>
      </p:sp>
      <p:pic>
        <p:nvPicPr>
          <p:cNvPr id="95235" name="Picture 1" descr="ATLAS-Millestones-2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2" y="914400"/>
            <a:ext cx="8599487" cy="861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33796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797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33798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4" name="Rectangle 6"/>
          <p:cNvSpPr>
            <a:spLocks noGrp="1" noChangeArrowheads="1"/>
          </p:cNvSpPr>
          <p:nvPr>
            <p:ph type="title"/>
          </p:nvPr>
        </p:nvSpPr>
        <p:spPr>
          <a:xfrm>
            <a:off x="237703" y="196280"/>
            <a:ext cx="12457335" cy="842962"/>
          </a:xfrm>
        </p:spPr>
        <p:txBody>
          <a:bodyPr lIns="126905" tIns="72517" rIns="126905" bIns="72517"/>
          <a:lstStyle/>
          <a:p>
            <a:r>
              <a:rPr lang="en-US" sz="2800" b="1" dirty="0">
                <a:solidFill>
                  <a:srgbClr val="993300"/>
                </a:solidFill>
              </a:rPr>
              <a:t>First collisions at the LHC end of November 2009 </a:t>
            </a:r>
            <a:r>
              <a:rPr lang="en-US" sz="2800" b="1" dirty="0" smtClean="0">
                <a:solidFill>
                  <a:srgbClr val="993300"/>
                </a:solidFill>
              </a:rPr>
              <a:t>with </a:t>
            </a:r>
            <a:r>
              <a:rPr lang="en-US" sz="2800" b="1" dirty="0">
                <a:solidFill>
                  <a:srgbClr val="993300"/>
                </a:solidFill>
              </a:rPr>
              <a:t>beams at the injection energy of 450 </a:t>
            </a:r>
            <a:r>
              <a:rPr lang="en-US" sz="2800" b="1" dirty="0" err="1">
                <a:solidFill>
                  <a:srgbClr val="993300"/>
                </a:solidFill>
              </a:rPr>
              <a:t>GeV</a:t>
            </a:r>
            <a:r>
              <a:rPr lang="en-US" sz="2800" b="1" dirty="0">
                <a:solidFill>
                  <a:srgbClr val="993300"/>
                </a:solidFill>
              </a:rPr>
              <a:t> </a:t>
            </a:r>
            <a:endParaRPr lang="en-US" altLang="en-US" sz="5400" dirty="0" smtClean="0">
              <a:solidFill>
                <a:srgbClr val="993300"/>
              </a:solidFill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4" y="1060895"/>
            <a:ext cx="12457335" cy="864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4350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33796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797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33798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4" name="Rectangle 6"/>
          <p:cNvSpPr>
            <a:spLocks noGrp="1" noChangeArrowheads="1"/>
          </p:cNvSpPr>
          <p:nvPr>
            <p:ph type="title"/>
          </p:nvPr>
        </p:nvSpPr>
        <p:spPr>
          <a:xfrm>
            <a:off x="237703" y="196280"/>
            <a:ext cx="12457335" cy="842962"/>
          </a:xfrm>
        </p:spPr>
        <p:txBody>
          <a:bodyPr lIns="126905" tIns="72517" rIns="126905" bIns="72517"/>
          <a:lstStyle/>
          <a:p>
            <a:r>
              <a:rPr lang="en-US" sz="2800" b="1" dirty="0" smtClean="0">
                <a:solidFill>
                  <a:srgbClr val="993300"/>
                </a:solidFill>
              </a:rPr>
              <a:t>Delivered number of proton collisions</a:t>
            </a:r>
            <a:endParaRPr lang="en-US" altLang="en-US" sz="5400" dirty="0" smtClean="0">
              <a:solidFill>
                <a:srgbClr val="9933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64096" y="1309613"/>
            <a:ext cx="11182920" cy="8103691"/>
            <a:chOff x="0" y="1631256"/>
            <a:chExt cx="5053841" cy="365304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31256"/>
              <a:ext cx="5053841" cy="3653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 bwMode="auto">
            <a:xfrm>
              <a:off x="850005" y="3859693"/>
              <a:ext cx="1657038" cy="3279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04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552185" y="2502997"/>
              <a:ext cx="1657038" cy="3279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04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9936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33796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797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33798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4076032" y="5422353"/>
            <a:ext cx="5206166" cy="390551"/>
          </a:xfrm>
          <a:prstGeom prst="rect">
            <a:avLst/>
          </a:prstGeom>
        </p:spPr>
        <p:txBody>
          <a:bodyPr/>
          <a:lstStyle>
            <a:lvl1pPr marL="381000" indent="-381000" algn="l" defTabSz="584200" rtl="0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3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762000" indent="-381000" algn="l" defTabSz="584200" rtl="0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3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143000" indent="-381000" algn="l" defTabSz="584200" rtl="0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3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524000" indent="-381000" algn="l" defTabSz="584200" rtl="0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3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905000" indent="-381000" algn="l" defTabSz="584200" rtl="0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3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marL="2362200" indent="-381000" algn="l" defTabSz="584200" rtl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3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 charset="0"/>
              </a:defRPr>
            </a:lvl6pPr>
            <a:lvl7pPr marL="2819400" indent="-381000" algn="l" defTabSz="584200" rtl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3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 charset="0"/>
              </a:defRPr>
            </a:lvl7pPr>
            <a:lvl8pPr marL="3276600" indent="-381000" algn="l" defTabSz="584200" rtl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3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 charset="0"/>
              </a:defRPr>
            </a:lvl8pPr>
            <a:lvl9pPr marL="3733800" indent="-381000" algn="l" defTabSz="584200" rtl="0" fontAlgn="base" hangingPunct="0">
              <a:spcBef>
                <a:spcPts val="4200"/>
              </a:spcBef>
              <a:spcAft>
                <a:spcPct val="0"/>
              </a:spcAft>
              <a:buSzPct val="100000"/>
              <a:buChar char="•"/>
              <a:defRPr sz="3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 charset="0"/>
              </a:defRPr>
            </a:lvl9pPr>
          </a:lstStyle>
          <a:p>
            <a:pPr marL="0" indent="0">
              <a:buFontTx/>
              <a:buNone/>
            </a:pPr>
            <a:r>
              <a:rPr lang="en-US" sz="1800" b="1" kern="0" dirty="0" smtClean="0"/>
              <a:t>Most important result: Discovery of the </a:t>
            </a:r>
            <a:r>
              <a:rPr lang="en-US" sz="1800" b="1" kern="0" dirty="0" smtClean="0"/>
              <a:t>Higgs</a:t>
            </a:r>
            <a:endParaRPr lang="en-GB" sz="1800" b="1" kern="0" dirty="0"/>
          </a:p>
        </p:txBody>
      </p:sp>
      <p:pic>
        <p:nvPicPr>
          <p:cNvPr id="17" name="Picture 2" descr="https://twiki.cern.ch/twiki/pub/AtlasPublic/HiggsPublicResults/Hgg-FixedScale-Short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168" y="5776871"/>
            <a:ext cx="3897977" cy="37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twiki.cern.ch/twiki/pub/AtlasPublic/HiggsPublicResults/4l-FixedScale-NoMuProf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8" y="5716289"/>
            <a:ext cx="3960440" cy="384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twiki.cern.ch/twiki/pub/AtlasPublic/HiggsPublicResults/WW-FixedScal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640" y="5746159"/>
            <a:ext cx="3972294" cy="3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59" y="1420416"/>
            <a:ext cx="1256738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6"/>
          <p:cNvSpPr>
            <a:spLocks noGrp="1" noChangeArrowheads="1"/>
          </p:cNvSpPr>
          <p:nvPr>
            <p:ph type="title"/>
          </p:nvPr>
        </p:nvSpPr>
        <p:spPr>
          <a:xfrm>
            <a:off x="2181920" y="340296"/>
            <a:ext cx="8551948" cy="842962"/>
          </a:xfrm>
        </p:spPr>
        <p:txBody>
          <a:bodyPr lIns="126905" tIns="72517" rIns="126905" bIns="72517"/>
          <a:lstStyle/>
          <a:p>
            <a:pPr algn="l" defTabSz="1290638" eaLnBrk="1"/>
            <a:r>
              <a:rPr lang="en-US" altLang="en-US" sz="42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Scientific output up to last week</a:t>
            </a:r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9958784" y="1420416"/>
            <a:ext cx="1728192" cy="419721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2411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33797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33798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14" name="Rectangle 13"/>
          <p:cNvSpPr>
            <a:spLocks/>
          </p:cNvSpPr>
          <p:nvPr/>
        </p:nvSpPr>
        <p:spPr bwMode="auto">
          <a:xfrm>
            <a:off x="189148" y="6537924"/>
            <a:ext cx="4470459" cy="44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/>
          <a:p>
            <a:pPr defTabSz="1290638" hangingPunct="0"/>
            <a:r>
              <a:rPr lang="en-US" sz="1700" dirty="0" err="1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</a:t>
            </a:r>
            <a:r>
              <a:rPr lang="en-US" sz="1700" dirty="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sz="1700" dirty="0" err="1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universitet</a:t>
            </a:r>
            <a:r>
              <a:rPr lang="en-US" sz="1700" dirty="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/ </a:t>
            </a:r>
            <a:r>
              <a:rPr lang="en-US" sz="1700" dirty="0" err="1" smtClean="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Pres</a:t>
            </a:r>
            <a:endParaRPr lang="en-US" dirty="0"/>
          </a:p>
        </p:txBody>
      </p:sp>
      <p:sp>
        <p:nvSpPr>
          <p:cNvPr id="15" name="Rectangle 14"/>
          <p:cNvSpPr>
            <a:spLocks/>
          </p:cNvSpPr>
          <p:nvPr/>
        </p:nvSpPr>
        <p:spPr bwMode="auto">
          <a:xfrm>
            <a:off x="203556" y="6531575"/>
            <a:ext cx="4552534" cy="44474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/>
          <a:p>
            <a:pPr algn="ctr" hangingPunct="0"/>
            <a:endParaRPr lang="en-US"/>
          </a:p>
        </p:txBody>
      </p:sp>
      <p:sp>
        <p:nvSpPr>
          <p:cNvPr id="20" name="Rectangle 19"/>
          <p:cNvSpPr>
            <a:spLocks/>
          </p:cNvSpPr>
          <p:nvPr/>
        </p:nvSpPr>
        <p:spPr bwMode="auto">
          <a:xfrm>
            <a:off x="203556" y="6531575"/>
            <a:ext cx="4552534" cy="44474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/>
          <a:p>
            <a:pPr algn="ctr" hangingPunct="0"/>
            <a:endParaRPr lang="en-US"/>
          </a:p>
        </p:txBody>
      </p:sp>
      <p:pic>
        <p:nvPicPr>
          <p:cNvPr id="32" name="Picture 11" descr="image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0" y="484312"/>
            <a:ext cx="12890723" cy="828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34" name="Picture 2" descr="C:\Users\torsten\AppData\Local\Microsoft\Windows\Temporary Internet Files\Content.Outlook\OE6AQJ2J\bi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7" y="540591"/>
            <a:ext cx="12726587" cy="851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192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64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5124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5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5126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5127" name="Rectangle 6"/>
          <p:cNvSpPr>
            <a:spLocks noGrp="1" noChangeArrowheads="1"/>
          </p:cNvSpPr>
          <p:nvPr>
            <p:ph type="title"/>
          </p:nvPr>
        </p:nvSpPr>
        <p:spPr>
          <a:xfrm>
            <a:off x="730250" y="44450"/>
            <a:ext cx="11561763" cy="858838"/>
          </a:xfrm>
        </p:spPr>
        <p:txBody>
          <a:bodyPr lIns="126905" tIns="72517" rIns="126905" bIns="72517"/>
          <a:lstStyle/>
          <a:p>
            <a:pPr algn="l" defTabSz="1290638" eaLnBrk="1"/>
            <a:r>
              <a:rPr lang="en-US" altLang="en-US" sz="4200" b="1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Standard Model</a:t>
            </a:r>
            <a:endParaRPr lang="en-US" altLang="en-US" smtClean="0"/>
          </a:p>
        </p:txBody>
      </p:sp>
      <p:pic>
        <p:nvPicPr>
          <p:cNvPr id="5128" name="Picture 7" descr="image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375"/>
            <a:ext cx="82486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6152" name="AutoShape 8"/>
          <p:cNvSpPr>
            <a:spLocks/>
          </p:cNvSpPr>
          <p:nvPr/>
        </p:nvSpPr>
        <p:spPr bwMode="auto">
          <a:xfrm>
            <a:off x="3222625" y="6434138"/>
            <a:ext cx="690563" cy="271462"/>
          </a:xfrm>
          <a:custGeom>
            <a:avLst/>
            <a:gdLst>
              <a:gd name="T0" fmla="*/ 345282 w 21600"/>
              <a:gd name="T1" fmla="*/ 135731 h 21600"/>
              <a:gd name="T2" fmla="*/ 345282 w 21600"/>
              <a:gd name="T3" fmla="*/ 135731 h 21600"/>
              <a:gd name="T4" fmla="*/ 345282 w 21600"/>
              <a:gd name="T5" fmla="*/ 135731 h 21600"/>
              <a:gd name="T6" fmla="*/ 345282 w 21600"/>
              <a:gd name="T7" fmla="*/ 13573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0799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799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lnTo>
                  <a:pt x="10800" y="21599"/>
                </a:lnTo>
                <a:cubicBezTo>
                  <a:pt x="4835" y="21599"/>
                  <a:pt x="0" y="16764"/>
                  <a:pt x="0" y="10800"/>
                </a:cubicBezTo>
                <a:cubicBezTo>
                  <a:pt x="0" y="10799"/>
                  <a:pt x="0" y="10799"/>
                  <a:pt x="0" y="10799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40791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lIns="72517" tIns="72517" rIns="72517" bIns="72517" anchor="ctr"/>
          <a:lstStyle/>
          <a:p>
            <a:endParaRPr lang="en-GB"/>
          </a:p>
        </p:txBody>
      </p:sp>
      <p:sp>
        <p:nvSpPr>
          <p:cNvPr id="6153" name="AutoShape 9"/>
          <p:cNvSpPr>
            <a:spLocks/>
          </p:cNvSpPr>
          <p:nvPr/>
        </p:nvSpPr>
        <p:spPr bwMode="auto">
          <a:xfrm>
            <a:off x="4095750" y="6383338"/>
            <a:ext cx="811213" cy="373062"/>
          </a:xfrm>
          <a:custGeom>
            <a:avLst/>
            <a:gdLst>
              <a:gd name="T0" fmla="*/ 405607 w 21600"/>
              <a:gd name="T1" fmla="*/ 186531 h 21600"/>
              <a:gd name="T2" fmla="*/ 405607 w 21600"/>
              <a:gd name="T3" fmla="*/ 186531 h 21600"/>
              <a:gd name="T4" fmla="*/ 405607 w 21600"/>
              <a:gd name="T5" fmla="*/ 186531 h 21600"/>
              <a:gd name="T6" fmla="*/ 405607 w 21600"/>
              <a:gd name="T7" fmla="*/ 18653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0799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799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lnTo>
                  <a:pt x="10800" y="21599"/>
                </a:lnTo>
                <a:cubicBezTo>
                  <a:pt x="4835" y="21599"/>
                  <a:pt x="0" y="16764"/>
                  <a:pt x="0" y="10800"/>
                </a:cubicBezTo>
                <a:cubicBezTo>
                  <a:pt x="0" y="10799"/>
                  <a:pt x="0" y="10799"/>
                  <a:pt x="0" y="10799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40791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grpSp>
        <p:nvGrpSpPr>
          <p:cNvPr id="5135" name="Group 14"/>
          <p:cNvGrpSpPr>
            <a:grpSpLocks/>
          </p:cNvGrpSpPr>
          <p:nvPr/>
        </p:nvGrpSpPr>
        <p:grpSpPr bwMode="auto">
          <a:xfrm>
            <a:off x="2082800" y="6705600"/>
            <a:ext cx="7896225" cy="2135188"/>
            <a:chOff x="0" y="0"/>
            <a:chExt cx="622" cy="169"/>
          </a:xfrm>
        </p:grpSpPr>
        <p:pic>
          <p:nvPicPr>
            <p:cNvPr id="5147" name="Picture 15" descr="image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"/>
              <a:ext cx="222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</p:pic>
        <p:pic>
          <p:nvPicPr>
            <p:cNvPr id="5148" name="Picture 16" descr="image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" y="21"/>
              <a:ext cx="20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</p:pic>
        <p:pic>
          <p:nvPicPr>
            <p:cNvPr id="5149" name="Picture 17" descr="image7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2"/>
              <a:ext cx="190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</p:pic>
        <p:sp>
          <p:nvSpPr>
            <p:cNvPr id="5150" name="Rectangle 18"/>
            <p:cNvSpPr>
              <a:spLocks/>
            </p:cNvSpPr>
            <p:nvPr/>
          </p:nvSpPr>
          <p:spPr bwMode="auto">
            <a:xfrm>
              <a:off x="12" y="0"/>
              <a:ext cx="188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126905" tIns="72517" rIns="126905" bIns="72517"/>
            <a:lstStyle>
              <a:lvl1pPr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742950" indent="-285750"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1143000" indent="-228600"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1600200" indent="-228600"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2057400" indent="-228600"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2514600" indent="-228600" algn="ctr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2971800" indent="-228600" algn="ctr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3429000" indent="-228600" algn="ctr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3886200" indent="-228600" algn="ctr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algn="l" eaLnBrk="1"/>
              <a:r>
                <a:rPr lang="en-US" altLang="en-US" sz="1700">
                  <a:latin typeface="Arial" pitchFamily="34" charset="0"/>
                  <a:cs typeface="Arial" pitchFamily="34" charset="0"/>
                  <a:sym typeface="Arial" pitchFamily="34" charset="0"/>
                </a:rPr>
                <a:t>Electromagnetic force</a:t>
              </a:r>
              <a:endParaRPr lang="en-US" altLang="en-US"/>
            </a:p>
          </p:txBody>
        </p:sp>
        <p:sp>
          <p:nvSpPr>
            <p:cNvPr id="5151" name="Rectangle 19"/>
            <p:cNvSpPr>
              <a:spLocks/>
            </p:cNvSpPr>
            <p:nvPr/>
          </p:nvSpPr>
          <p:spPr bwMode="auto">
            <a:xfrm>
              <a:off x="221" y="7"/>
              <a:ext cx="115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126905" tIns="72517" rIns="126905" bIns="72517"/>
            <a:lstStyle>
              <a:lvl1pPr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742950" indent="-285750"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1143000" indent="-228600"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1600200" indent="-228600"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2057400" indent="-228600"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2514600" indent="-228600" algn="ctr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2971800" indent="-228600" algn="ctr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3429000" indent="-228600" algn="ctr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3886200" indent="-228600" algn="ctr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algn="l" eaLnBrk="1"/>
              <a:r>
                <a:rPr lang="en-US" altLang="en-US" sz="1700">
                  <a:latin typeface="Arial" pitchFamily="34" charset="0"/>
                  <a:cs typeface="Arial" pitchFamily="34" charset="0"/>
                  <a:sym typeface="Arial" pitchFamily="34" charset="0"/>
                </a:rPr>
                <a:t>Strong force</a:t>
              </a:r>
              <a:endParaRPr lang="en-US" altLang="en-US"/>
            </a:p>
          </p:txBody>
        </p:sp>
        <p:sp>
          <p:nvSpPr>
            <p:cNvPr id="5152" name="Rectangle 20"/>
            <p:cNvSpPr>
              <a:spLocks/>
            </p:cNvSpPr>
            <p:nvPr/>
          </p:nvSpPr>
          <p:spPr bwMode="auto">
            <a:xfrm>
              <a:off x="432" y="8"/>
              <a:ext cx="109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126905" tIns="72517" rIns="126905" bIns="72517"/>
            <a:lstStyle>
              <a:lvl1pPr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742950" indent="-285750"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1143000" indent="-228600"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1600200" indent="-228600"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2057400" indent="-228600"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2514600" indent="-228600" algn="ctr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2971800" indent="-228600" algn="ctr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3429000" indent="-228600" algn="ctr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3886200" indent="-228600" algn="ctr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algn="l" eaLnBrk="1"/>
              <a:r>
                <a:rPr lang="en-US" altLang="en-US" sz="1700">
                  <a:latin typeface="Arial" pitchFamily="34" charset="0"/>
                  <a:cs typeface="Arial" pitchFamily="34" charset="0"/>
                  <a:sym typeface="Arial" pitchFamily="34" charset="0"/>
                </a:rPr>
                <a:t>Weak force</a:t>
              </a:r>
              <a:endParaRPr lang="en-US" altLang="en-US"/>
            </a:p>
          </p:txBody>
        </p:sp>
        <p:sp>
          <p:nvSpPr>
            <p:cNvPr id="5153" name="Rectangle 21"/>
            <p:cNvSpPr>
              <a:spLocks/>
            </p:cNvSpPr>
            <p:nvPr/>
          </p:nvSpPr>
          <p:spPr bwMode="auto">
            <a:xfrm>
              <a:off x="127" y="93"/>
              <a:ext cx="28" cy="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2517" tIns="72517" rIns="72517" bIns="72517" anchor="ctr"/>
            <a:lstStyle>
              <a:lvl1pPr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742950" indent="-28575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11430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16002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20574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5154" name="Rectangle 22"/>
            <p:cNvSpPr>
              <a:spLocks/>
            </p:cNvSpPr>
            <p:nvPr/>
          </p:nvSpPr>
          <p:spPr bwMode="auto">
            <a:xfrm>
              <a:off x="336" y="90"/>
              <a:ext cx="28" cy="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2517" tIns="72517" rIns="72517" bIns="72517" anchor="ctr"/>
            <a:lstStyle>
              <a:lvl1pPr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742950" indent="-28575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11430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16002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20574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5155" name="Rectangle 23"/>
            <p:cNvSpPr>
              <a:spLocks/>
            </p:cNvSpPr>
            <p:nvPr/>
          </p:nvSpPr>
          <p:spPr bwMode="auto">
            <a:xfrm>
              <a:off x="548" y="95"/>
              <a:ext cx="27" cy="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2517" tIns="72517" rIns="72517" bIns="72517" anchor="ctr"/>
            <a:lstStyle>
              <a:lvl1pPr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742950" indent="-28575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11430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16002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20574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5156" name="Rectangle 24"/>
            <p:cNvSpPr>
              <a:spLocks/>
            </p:cNvSpPr>
            <p:nvPr/>
          </p:nvSpPr>
          <p:spPr bwMode="auto">
            <a:xfrm>
              <a:off x="302" y="129"/>
              <a:ext cx="28" cy="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2517" tIns="72517" rIns="72517" bIns="72517" anchor="ctr"/>
            <a:lstStyle>
              <a:lvl1pPr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742950" indent="-28575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11430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16002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20574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5157" name="Rectangle 25"/>
            <p:cNvSpPr>
              <a:spLocks/>
            </p:cNvSpPr>
            <p:nvPr/>
          </p:nvSpPr>
          <p:spPr bwMode="auto">
            <a:xfrm>
              <a:off x="300" y="43"/>
              <a:ext cx="27" cy="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2517" tIns="72517" rIns="72517" bIns="72517" anchor="ctr"/>
            <a:lstStyle>
              <a:lvl1pPr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742950" indent="-28575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11430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16002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20574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5158" name="Rectangle 26"/>
            <p:cNvSpPr>
              <a:spLocks/>
            </p:cNvSpPr>
            <p:nvPr/>
          </p:nvSpPr>
          <p:spPr bwMode="auto">
            <a:xfrm>
              <a:off x="512" y="51"/>
              <a:ext cx="28" cy="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2517" tIns="72517" rIns="72517" bIns="72517" anchor="ctr"/>
            <a:lstStyle>
              <a:lvl1pPr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742950" indent="-28575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11430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16002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20574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5159" name="Rectangle 27"/>
            <p:cNvSpPr>
              <a:spLocks/>
            </p:cNvSpPr>
            <p:nvPr/>
          </p:nvSpPr>
          <p:spPr bwMode="auto">
            <a:xfrm>
              <a:off x="515" y="138"/>
              <a:ext cx="28" cy="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2517" tIns="72517" rIns="72517" bIns="72517" anchor="ctr"/>
            <a:lstStyle>
              <a:lvl1pPr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742950" indent="-28575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11430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16002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20574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5160" name="Rectangle 28"/>
            <p:cNvSpPr>
              <a:spLocks/>
            </p:cNvSpPr>
            <p:nvPr/>
          </p:nvSpPr>
          <p:spPr bwMode="auto">
            <a:xfrm>
              <a:off x="348" y="99"/>
              <a:ext cx="27" cy="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2517" tIns="72517" rIns="72517" bIns="72517" anchor="ctr"/>
            <a:lstStyle>
              <a:lvl1pPr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742950" indent="-28575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11430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16002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20574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5161" name="Rectangle 29"/>
            <p:cNvSpPr>
              <a:spLocks/>
            </p:cNvSpPr>
            <p:nvPr/>
          </p:nvSpPr>
          <p:spPr bwMode="auto">
            <a:xfrm>
              <a:off x="92" y="126"/>
              <a:ext cx="28" cy="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2517" tIns="72517" rIns="72517" bIns="72517" anchor="ctr"/>
            <a:lstStyle>
              <a:lvl1pPr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742950" indent="-28575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11430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16002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20574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5162" name="Rectangle 30"/>
            <p:cNvSpPr>
              <a:spLocks/>
            </p:cNvSpPr>
            <p:nvPr/>
          </p:nvSpPr>
          <p:spPr bwMode="auto">
            <a:xfrm>
              <a:off x="91" y="44"/>
              <a:ext cx="27" cy="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2517" tIns="72517" rIns="72517" bIns="72517" anchor="ctr"/>
            <a:lstStyle>
              <a:lvl1pPr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742950" indent="-28575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11430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16002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20574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eaLnBrk="1"/>
              <a:endParaRPr lang="en-US" altLang="en-US"/>
            </a:p>
          </p:txBody>
        </p:sp>
        <p:sp>
          <p:nvSpPr>
            <p:cNvPr id="5163" name="Rectangle 31"/>
            <p:cNvSpPr>
              <a:spLocks/>
            </p:cNvSpPr>
            <p:nvPr/>
          </p:nvSpPr>
          <p:spPr bwMode="auto">
            <a:xfrm>
              <a:off x="539" y="96"/>
              <a:ext cx="65" cy="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6905" tIns="72517" rIns="126905" bIns="72517"/>
            <a:lstStyle>
              <a:lvl1pPr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742950" indent="-285750"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1143000" indent="-228600"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1600200" indent="-228600"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2057400" indent="-228600"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2514600" indent="-228600" algn="ctr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2971800" indent="-228600" algn="ctr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3429000" indent="-228600" algn="ctr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3886200" indent="-228600" algn="ctr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algn="l" eaLnBrk="1"/>
              <a:r>
                <a:rPr lang="en-US" altLang="en-US" sz="1900">
                  <a:latin typeface="Arial" pitchFamily="34" charset="0"/>
                  <a:cs typeface="Arial" pitchFamily="34" charset="0"/>
                  <a:sym typeface="Arial" pitchFamily="34" charset="0"/>
                </a:rPr>
                <a:t>Z, W</a:t>
              </a:r>
              <a:endParaRPr lang="en-US" altLang="en-US"/>
            </a:p>
          </p:txBody>
        </p:sp>
      </p:grpSp>
      <p:sp>
        <p:nvSpPr>
          <p:cNvPr id="5136" name="AutoShape 32"/>
          <p:cNvSpPr>
            <a:spLocks/>
          </p:cNvSpPr>
          <p:nvPr/>
        </p:nvSpPr>
        <p:spPr bwMode="auto">
          <a:xfrm>
            <a:off x="10583863" y="1404938"/>
            <a:ext cx="946150" cy="877887"/>
          </a:xfrm>
          <a:custGeom>
            <a:avLst/>
            <a:gdLst>
              <a:gd name="T0" fmla="*/ 473075 w 21600"/>
              <a:gd name="T1" fmla="*/ 438944 h 21600"/>
              <a:gd name="T2" fmla="*/ 473075 w 21600"/>
              <a:gd name="T3" fmla="*/ 438944 h 21600"/>
              <a:gd name="T4" fmla="*/ 473075 w 21600"/>
              <a:gd name="T5" fmla="*/ 438944 h 21600"/>
              <a:gd name="T6" fmla="*/ 473075 w 21600"/>
              <a:gd name="T7" fmla="*/ 43894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0799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799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lnTo>
                  <a:pt x="10800" y="21599"/>
                </a:lnTo>
                <a:cubicBezTo>
                  <a:pt x="4835" y="21599"/>
                  <a:pt x="0" y="16764"/>
                  <a:pt x="0" y="10800"/>
                </a:cubicBezTo>
                <a:cubicBezTo>
                  <a:pt x="0" y="10799"/>
                  <a:pt x="0" y="10799"/>
                  <a:pt x="0" y="10799"/>
                </a:cubicBezTo>
                <a:close/>
              </a:path>
            </a:pathLst>
          </a:custGeom>
          <a:solidFill>
            <a:srgbClr val="F2F2F2"/>
          </a:solidFill>
          <a:ln w="13597" cap="flat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72517" tIns="72517" rIns="72517" bIns="72517" anchor="ctr"/>
          <a:lstStyle/>
          <a:p>
            <a:endParaRPr lang="en-GB"/>
          </a:p>
        </p:txBody>
      </p:sp>
      <p:sp>
        <p:nvSpPr>
          <p:cNvPr id="5137" name="Rectangle 33"/>
          <p:cNvSpPr>
            <a:spLocks/>
          </p:cNvSpPr>
          <p:nvPr/>
        </p:nvSpPr>
        <p:spPr bwMode="auto">
          <a:xfrm>
            <a:off x="10680700" y="1504950"/>
            <a:ext cx="7874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r>
              <a:rPr lang="en-US" altLang="en-US" sz="1900" b="1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u  </a:t>
            </a:r>
            <a:r>
              <a:rPr lang="en-US" altLang="en-US" sz="1900" b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u</a:t>
            </a:r>
          </a:p>
          <a:p>
            <a:pPr eaLnBrk="1"/>
            <a:r>
              <a:rPr lang="en-US" altLang="en-US" sz="1900" b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</a:t>
            </a:r>
            <a:endParaRPr lang="en-US" altLang="en-US"/>
          </a:p>
        </p:txBody>
      </p:sp>
      <p:sp>
        <p:nvSpPr>
          <p:cNvPr id="5138" name="Rectangle 34"/>
          <p:cNvSpPr>
            <a:spLocks/>
          </p:cNvSpPr>
          <p:nvPr/>
        </p:nvSpPr>
        <p:spPr bwMode="auto">
          <a:xfrm>
            <a:off x="10455275" y="903288"/>
            <a:ext cx="1323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2500" b="1">
                <a:latin typeface="Arial" pitchFamily="34" charset="0"/>
                <a:cs typeface="Arial" pitchFamily="34" charset="0"/>
                <a:sym typeface="Arial" pitchFamily="34" charset="0"/>
              </a:rPr>
              <a:t>Proton</a:t>
            </a:r>
            <a:endParaRPr lang="en-US" altLang="en-US"/>
          </a:p>
        </p:txBody>
      </p:sp>
      <p:sp>
        <p:nvSpPr>
          <p:cNvPr id="5139" name="AutoShape 35"/>
          <p:cNvSpPr>
            <a:spLocks/>
          </p:cNvSpPr>
          <p:nvPr/>
        </p:nvSpPr>
        <p:spPr bwMode="auto">
          <a:xfrm>
            <a:off x="10752138" y="3444875"/>
            <a:ext cx="946150" cy="879475"/>
          </a:xfrm>
          <a:custGeom>
            <a:avLst/>
            <a:gdLst>
              <a:gd name="T0" fmla="*/ 473075 w 21600"/>
              <a:gd name="T1" fmla="*/ 439738 h 21600"/>
              <a:gd name="T2" fmla="*/ 473075 w 21600"/>
              <a:gd name="T3" fmla="*/ 439738 h 21600"/>
              <a:gd name="T4" fmla="*/ 473075 w 21600"/>
              <a:gd name="T5" fmla="*/ 439738 h 21600"/>
              <a:gd name="T6" fmla="*/ 473075 w 21600"/>
              <a:gd name="T7" fmla="*/ 43973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0799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799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lnTo>
                  <a:pt x="10800" y="21599"/>
                </a:lnTo>
                <a:cubicBezTo>
                  <a:pt x="4835" y="21599"/>
                  <a:pt x="0" y="16764"/>
                  <a:pt x="0" y="10800"/>
                </a:cubicBezTo>
                <a:cubicBezTo>
                  <a:pt x="0" y="10799"/>
                  <a:pt x="0" y="10799"/>
                  <a:pt x="0" y="10799"/>
                </a:cubicBezTo>
                <a:close/>
              </a:path>
            </a:pathLst>
          </a:custGeom>
          <a:solidFill>
            <a:srgbClr val="F2F2F2"/>
          </a:solidFill>
          <a:ln w="13597" cap="flat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5140" name="Rectangle 36"/>
          <p:cNvSpPr>
            <a:spLocks/>
          </p:cNvSpPr>
          <p:nvPr/>
        </p:nvSpPr>
        <p:spPr bwMode="auto">
          <a:xfrm>
            <a:off x="10839450" y="3546475"/>
            <a:ext cx="8080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r>
              <a:rPr lang="en-US" altLang="en-US" sz="1900" b="1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u  </a:t>
            </a:r>
            <a:r>
              <a:rPr lang="en-US" altLang="en-US" sz="1900" b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</a:t>
            </a:r>
            <a:endParaRPr lang="en-US" altLang="en-US" sz="2500" b="1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/>
            <a:r>
              <a:rPr lang="en-US" altLang="en-US" sz="1900" b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</a:t>
            </a:r>
            <a:endParaRPr lang="en-US" altLang="en-US"/>
          </a:p>
        </p:txBody>
      </p:sp>
      <p:sp>
        <p:nvSpPr>
          <p:cNvPr id="5141" name="Rectangle 37"/>
          <p:cNvSpPr>
            <a:spLocks/>
          </p:cNvSpPr>
          <p:nvPr/>
        </p:nvSpPr>
        <p:spPr bwMode="auto">
          <a:xfrm>
            <a:off x="10455275" y="2917825"/>
            <a:ext cx="15255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2500" b="1">
                <a:latin typeface="Arial" pitchFamily="34" charset="0"/>
                <a:cs typeface="Arial" pitchFamily="34" charset="0"/>
                <a:sym typeface="Arial" pitchFamily="34" charset="0"/>
              </a:rPr>
              <a:t>Neutron</a:t>
            </a:r>
            <a:endParaRPr lang="en-US" altLang="en-US"/>
          </a:p>
        </p:txBody>
      </p:sp>
      <p:sp>
        <p:nvSpPr>
          <p:cNvPr id="5142" name="AutoShape 38"/>
          <p:cNvSpPr>
            <a:spLocks/>
          </p:cNvSpPr>
          <p:nvPr/>
        </p:nvSpPr>
        <p:spPr bwMode="auto">
          <a:xfrm>
            <a:off x="10883900" y="5148263"/>
            <a:ext cx="717550" cy="890587"/>
          </a:xfrm>
          <a:custGeom>
            <a:avLst/>
            <a:gdLst>
              <a:gd name="T0" fmla="*/ 358775 w 21600"/>
              <a:gd name="T1" fmla="*/ 445294 h 21600"/>
              <a:gd name="T2" fmla="*/ 358775 w 21600"/>
              <a:gd name="T3" fmla="*/ 445294 h 21600"/>
              <a:gd name="T4" fmla="*/ 358775 w 21600"/>
              <a:gd name="T5" fmla="*/ 445294 h 21600"/>
              <a:gd name="T6" fmla="*/ 358775 w 21600"/>
              <a:gd name="T7" fmla="*/ 44529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0799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799"/>
                </a:cubicBezTo>
                <a:cubicBezTo>
                  <a:pt x="21600" y="10799"/>
                  <a:pt x="21600" y="10799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10800" y="21600"/>
                  <a:pt x="10800" y="21600"/>
                  <a:pt x="10799" y="21600"/>
                </a:cubicBezTo>
                <a:lnTo>
                  <a:pt x="10799" y="21599"/>
                </a:lnTo>
                <a:cubicBezTo>
                  <a:pt x="4835" y="21599"/>
                  <a:pt x="0" y="16764"/>
                  <a:pt x="0" y="10799"/>
                </a:cubicBezTo>
                <a:cubicBezTo>
                  <a:pt x="0" y="10799"/>
                  <a:pt x="0" y="10799"/>
                  <a:pt x="0" y="10799"/>
                </a:cubicBezTo>
                <a:close/>
              </a:path>
            </a:pathLst>
          </a:custGeom>
          <a:solidFill>
            <a:srgbClr val="F2F2F2"/>
          </a:solidFill>
          <a:ln w="13597" cap="flat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5143" name="Rectangle 39"/>
          <p:cNvSpPr>
            <a:spLocks/>
          </p:cNvSpPr>
          <p:nvPr/>
        </p:nvSpPr>
        <p:spPr bwMode="auto">
          <a:xfrm>
            <a:off x="11042650" y="4621213"/>
            <a:ext cx="6429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2500" b="1">
                <a:latin typeface="Arial" pitchFamily="34" charset="0"/>
                <a:cs typeface="Arial" pitchFamily="34" charset="0"/>
                <a:sym typeface="Arial" pitchFamily="34" charset="0"/>
              </a:rPr>
              <a:t>π</a:t>
            </a:r>
            <a:r>
              <a:rPr lang="en-US" altLang="en-US" sz="2500" b="1" baseline="31000">
                <a:latin typeface="Arial" pitchFamily="34" charset="0"/>
                <a:cs typeface="Arial" pitchFamily="34" charset="0"/>
                <a:sym typeface="Arial" pitchFamily="34" charset="0"/>
              </a:rPr>
              <a:t>+</a:t>
            </a:r>
            <a:endParaRPr lang="en-US" altLang="en-US"/>
          </a:p>
        </p:txBody>
      </p:sp>
      <p:sp>
        <p:nvSpPr>
          <p:cNvPr id="5144" name="Rectangle 40"/>
          <p:cNvSpPr>
            <a:spLocks/>
          </p:cNvSpPr>
          <p:nvPr/>
        </p:nvSpPr>
        <p:spPr bwMode="auto">
          <a:xfrm>
            <a:off x="10964863" y="5183188"/>
            <a:ext cx="5619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r>
              <a:rPr lang="en-US" altLang="en-US" sz="1900" b="1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u </a:t>
            </a:r>
            <a:endParaRPr lang="en-US" altLang="en-US" sz="1900" b="1">
              <a:solidFill>
                <a:srgbClr val="FF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/>
            <a:r>
              <a:rPr lang="en-US" altLang="en-US" sz="1900" b="1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</a:t>
            </a:r>
            <a:endParaRPr lang="en-US" altLang="en-US"/>
          </a:p>
        </p:txBody>
      </p:sp>
      <p:sp>
        <p:nvSpPr>
          <p:cNvPr id="5145" name="Line 41"/>
          <p:cNvSpPr>
            <a:spLocks noChangeShapeType="1"/>
          </p:cNvSpPr>
          <p:nvPr/>
        </p:nvSpPr>
        <p:spPr bwMode="auto">
          <a:xfrm>
            <a:off x="11187113" y="5557838"/>
            <a:ext cx="115887" cy="0"/>
          </a:xfrm>
          <a:prstGeom prst="line">
            <a:avLst/>
          </a:prstGeom>
          <a:noFill/>
          <a:ln w="40791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46" name="Rectangle 42"/>
          <p:cNvSpPr>
            <a:spLocks/>
          </p:cNvSpPr>
          <p:nvPr/>
        </p:nvSpPr>
        <p:spPr bwMode="auto">
          <a:xfrm>
            <a:off x="6859588" y="1866900"/>
            <a:ext cx="3548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r>
              <a:rPr lang="en-US" altLang="en-US" sz="2300" b="1"/>
              <a:t>+ antimatter partners</a:t>
            </a:r>
            <a:endParaRPr lang="en-US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animBg="1"/>
      <p:bldP spid="615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8196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7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8198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8199" name="Rectangle 6"/>
          <p:cNvSpPr>
            <a:spLocks noGrp="1" noChangeArrowheads="1"/>
          </p:cNvSpPr>
          <p:nvPr>
            <p:ph type="title"/>
          </p:nvPr>
        </p:nvSpPr>
        <p:spPr>
          <a:xfrm>
            <a:off x="730250" y="733425"/>
            <a:ext cx="11561763" cy="1627188"/>
          </a:xfrm>
        </p:spPr>
        <p:txBody>
          <a:bodyPr lIns="126905" tIns="72517" rIns="126905" bIns="72517"/>
          <a:lstStyle/>
          <a:p>
            <a:pPr algn="l" defTabSz="1290638" eaLnBrk="1"/>
            <a:r>
              <a:rPr lang="en-US" altLang="en-US" sz="4200" b="1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Standard Model and Masses</a:t>
            </a:r>
            <a:endParaRPr lang="en-US" altLang="en-US" smtClean="0"/>
          </a:p>
        </p:txBody>
      </p:sp>
      <p:sp>
        <p:nvSpPr>
          <p:cNvPr id="820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727075" y="2360613"/>
            <a:ext cx="5453063" cy="6027737"/>
          </a:xfrm>
        </p:spPr>
        <p:txBody>
          <a:bodyPr lIns="126905" tIns="72517" rIns="126905" bIns="72517" anchor="t"/>
          <a:lstStyle/>
          <a:p>
            <a:pPr marL="246063" indent="-246063" defTabSz="1290638" eaLnBrk="1">
              <a:spcBef>
                <a:spcPts val="600"/>
              </a:spcBef>
              <a:buClr>
                <a:srgbClr val="000000"/>
              </a:buClr>
              <a:buFont typeface="ArialMT"/>
              <a:buChar char="•"/>
            </a:pPr>
            <a:r>
              <a:rPr lang="en-US" altLang="en-US" sz="25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The Standard Model is a toolbox </a:t>
            </a:r>
            <a:br>
              <a:rPr lang="en-US" altLang="en-US" sz="2500" dirty="0" smtClean="0">
                <a:latin typeface="Arial" pitchFamily="34" charset="0"/>
                <a:cs typeface="Arial" pitchFamily="34" charset="0"/>
                <a:sym typeface="Arial" pitchFamily="34" charset="0"/>
              </a:rPr>
            </a:br>
            <a:endParaRPr lang="en-US" altLang="en-US" sz="2500" dirty="0" smtClean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246063" indent="-246063" defTabSz="1290638" eaLnBrk="1">
              <a:spcBef>
                <a:spcPts val="600"/>
              </a:spcBef>
              <a:buClr>
                <a:srgbClr val="000000"/>
              </a:buClr>
              <a:buFont typeface="ArialMT"/>
              <a:buChar char="•"/>
            </a:pPr>
            <a:r>
              <a:rPr lang="en-US" altLang="en-US" sz="25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Does not work if the W and the Z</a:t>
            </a:r>
            <a:r>
              <a:rPr lang="en-US" altLang="en-US" sz="2500" baseline="310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0</a:t>
            </a:r>
            <a:r>
              <a:rPr lang="en-US" altLang="en-US" sz="25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 are just assigned masses</a:t>
            </a:r>
            <a:br>
              <a:rPr lang="en-US" altLang="en-US" sz="2500" dirty="0" smtClean="0">
                <a:latin typeface="Arial" pitchFamily="34" charset="0"/>
                <a:cs typeface="Arial" pitchFamily="34" charset="0"/>
                <a:sym typeface="Arial" pitchFamily="34" charset="0"/>
              </a:rPr>
            </a:br>
            <a:endParaRPr lang="en-US" altLang="en-US" sz="2500" dirty="0" smtClean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246063" indent="-246063" defTabSz="1290638" eaLnBrk="1">
              <a:spcBef>
                <a:spcPts val="600"/>
              </a:spcBef>
              <a:buClr>
                <a:srgbClr val="000000"/>
              </a:buClr>
              <a:buFont typeface="ArialMT"/>
              <a:buChar char="•"/>
            </a:pPr>
            <a:r>
              <a:rPr lang="en-US" altLang="en-US" sz="25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W and Z</a:t>
            </a:r>
            <a:r>
              <a:rPr lang="en-US" altLang="en-US" sz="2500" baseline="310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0</a:t>
            </a:r>
            <a:r>
              <a:rPr lang="en-US" altLang="en-US" sz="25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2500" u="sng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have</a:t>
            </a:r>
            <a:r>
              <a:rPr lang="en-US" altLang="en-US" sz="25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 masses; that’s why weak interaction is weak</a:t>
            </a:r>
            <a:endParaRPr lang="en-US" altLang="en-US" dirty="0" smtClean="0"/>
          </a:p>
        </p:txBody>
      </p:sp>
      <p:sp>
        <p:nvSpPr>
          <p:cNvPr id="8201" name="Rectangle 8"/>
          <p:cNvSpPr>
            <a:spLocks/>
          </p:cNvSpPr>
          <p:nvPr/>
        </p:nvSpPr>
        <p:spPr bwMode="auto">
          <a:xfrm>
            <a:off x="6397625" y="2133600"/>
            <a:ext cx="545147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marL="246063" indent="-246063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20725" indent="-268288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>
              <a:spcBef>
                <a:spcPts val="600"/>
              </a:spcBef>
              <a:buClr>
                <a:srgbClr val="000000"/>
              </a:buClr>
              <a:buSzPct val="100000"/>
              <a:buFont typeface="ArialMT"/>
              <a:buChar char="•"/>
            </a:pPr>
            <a:r>
              <a:rPr lang="en-US" altLang="en-US" sz="2500">
                <a:latin typeface="Arial" pitchFamily="34" charset="0"/>
                <a:cs typeface="Arial" pitchFamily="34" charset="0"/>
                <a:sym typeface="Arial" pitchFamily="34" charset="0"/>
              </a:rPr>
              <a:t>Mixing between electro-magnetism and the weak force; </a:t>
            </a:r>
            <a:r>
              <a:rPr lang="en-US" altLang="en-US" sz="2500">
                <a:latin typeface="Helvetica" pitchFamily="34" charset="0"/>
                <a:cs typeface="Helvetica" pitchFamily="34" charset="0"/>
                <a:sym typeface="Helvetica" pitchFamily="34" charset="0"/>
              </a:rPr>
              <a:t>γ</a:t>
            </a:r>
            <a:r>
              <a:rPr lang="en-US" altLang="en-US" sz="2500">
                <a:latin typeface="Arial" pitchFamily="34" charset="0"/>
                <a:cs typeface="Arial" pitchFamily="34" charset="0"/>
                <a:sym typeface="Arial" pitchFamily="34" charset="0"/>
              </a:rPr>
              <a:t> and Z</a:t>
            </a:r>
            <a:r>
              <a:rPr lang="en-US" altLang="en-US" sz="2500" baseline="31000">
                <a:latin typeface="Arial" pitchFamily="34" charset="0"/>
                <a:cs typeface="Arial" pitchFamily="34" charset="0"/>
                <a:sym typeface="Arial" pitchFamily="34" charset="0"/>
              </a:rPr>
              <a:t>0</a:t>
            </a:r>
            <a:r>
              <a:rPr lang="en-US" altLang="en-US" sz="2500">
                <a:latin typeface="Arial" pitchFamily="34" charset="0"/>
                <a:cs typeface="Arial" pitchFamily="34" charset="0"/>
                <a:sym typeface="Arial" pitchFamily="34" charset="0"/>
              </a:rPr>
              <a:t> are combinations from the two sectors</a:t>
            </a:r>
            <a:endParaRPr lang="en-US" altLang="en-US" sz="390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lvl="1" algn="l" eaLnBrk="1">
              <a:spcBef>
                <a:spcPts val="500"/>
              </a:spcBef>
              <a:buClr>
                <a:srgbClr val="000000"/>
              </a:buClr>
              <a:buSzPct val="100000"/>
              <a:buFont typeface="ArialMT"/>
              <a:buChar char="–"/>
            </a:pPr>
            <a: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  <a:t>Z</a:t>
            </a:r>
            <a:r>
              <a:rPr lang="en-US" altLang="en-US" sz="2200" baseline="31000">
                <a:latin typeface="Arial" pitchFamily="34" charset="0"/>
                <a:cs typeface="Arial" pitchFamily="34" charset="0"/>
                <a:sym typeface="Arial" pitchFamily="34" charset="0"/>
              </a:rPr>
              <a:t>0</a:t>
            </a:r>
            <a: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  <a:t> = -B</a:t>
            </a:r>
            <a:r>
              <a:rPr lang="en-US" altLang="en-US" sz="2200" baseline="31000">
                <a:latin typeface="Arial" pitchFamily="34" charset="0"/>
                <a:cs typeface="Arial" pitchFamily="34" charset="0"/>
                <a:sym typeface="Arial" pitchFamily="34" charset="0"/>
              </a:rPr>
              <a:t>0</a:t>
            </a:r>
            <a: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  <a:t>sin</a:t>
            </a:r>
            <a:r>
              <a:rPr lang="en-US" altLang="en-US" sz="2200">
                <a:latin typeface="Helvetica" pitchFamily="34" charset="0"/>
                <a:cs typeface="Helvetica" pitchFamily="34" charset="0"/>
                <a:sym typeface="Helvetica" pitchFamily="34" charset="0"/>
              </a:rPr>
              <a:t>Θ</a:t>
            </a:r>
            <a:r>
              <a:rPr lang="en-US" altLang="en-US" sz="2200" baseline="-19000">
                <a:latin typeface="Arial" pitchFamily="34" charset="0"/>
                <a:cs typeface="Arial" pitchFamily="34" charset="0"/>
                <a:sym typeface="Arial" pitchFamily="34" charset="0"/>
              </a:rPr>
              <a:t>W</a:t>
            </a:r>
            <a: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  <a:t> + W</a:t>
            </a:r>
            <a:r>
              <a:rPr lang="en-US" altLang="en-US" sz="2200" baseline="31000">
                <a:latin typeface="Arial" pitchFamily="34" charset="0"/>
                <a:cs typeface="Arial" pitchFamily="34" charset="0"/>
                <a:sym typeface="Arial" pitchFamily="34" charset="0"/>
              </a:rPr>
              <a:t>0</a:t>
            </a:r>
            <a: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  <a:t>cos</a:t>
            </a:r>
            <a:r>
              <a:rPr lang="en-US" altLang="en-US" sz="2200">
                <a:latin typeface="Helvetica" pitchFamily="34" charset="0"/>
                <a:cs typeface="Helvetica" pitchFamily="34" charset="0"/>
                <a:sym typeface="Helvetica" pitchFamily="34" charset="0"/>
              </a:rPr>
              <a:t>Θ</a:t>
            </a:r>
            <a:r>
              <a:rPr lang="en-US" altLang="en-US" sz="2200" baseline="-19000">
                <a:latin typeface="Arial" pitchFamily="34" charset="0"/>
                <a:cs typeface="Arial" pitchFamily="34" charset="0"/>
                <a:sym typeface="Arial" pitchFamily="34" charset="0"/>
              </a:rPr>
              <a:t>W</a:t>
            </a:r>
            <a:endParaRPr lang="en-US" altLang="en-US" sz="2200">
              <a:latin typeface="Helvetica" pitchFamily="34" charset="0"/>
              <a:cs typeface="Helvetica" pitchFamily="34" charset="0"/>
              <a:sym typeface="Helvetica" pitchFamily="34" charset="0"/>
            </a:endParaRPr>
          </a:p>
          <a:p>
            <a:pPr lvl="1" algn="l" eaLnBrk="1">
              <a:spcBef>
                <a:spcPts val="500"/>
              </a:spcBef>
              <a:buClr>
                <a:srgbClr val="000000"/>
              </a:buClr>
              <a:buSzPct val="100000"/>
              <a:buFont typeface="ArialMT"/>
              <a:buChar char="–"/>
            </a:pPr>
            <a: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2200">
                <a:latin typeface="Helvetica" pitchFamily="34" charset="0"/>
                <a:cs typeface="Helvetica" pitchFamily="34" charset="0"/>
                <a:sym typeface="Helvetica" pitchFamily="34" charset="0"/>
              </a:rPr>
              <a:t>γ</a:t>
            </a:r>
            <a: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  <a:t>  =  B</a:t>
            </a:r>
            <a:r>
              <a:rPr lang="en-US" altLang="en-US" sz="2200" baseline="31000">
                <a:latin typeface="Arial" pitchFamily="34" charset="0"/>
                <a:cs typeface="Arial" pitchFamily="34" charset="0"/>
                <a:sym typeface="Arial" pitchFamily="34" charset="0"/>
              </a:rPr>
              <a:t>0</a:t>
            </a:r>
            <a: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  <a:t>cos</a:t>
            </a:r>
            <a:r>
              <a:rPr lang="en-US" altLang="en-US" sz="2200">
                <a:latin typeface="Helvetica" pitchFamily="34" charset="0"/>
                <a:cs typeface="Helvetica" pitchFamily="34" charset="0"/>
                <a:sym typeface="Helvetica" pitchFamily="34" charset="0"/>
              </a:rPr>
              <a:t>Θ</a:t>
            </a:r>
            <a:r>
              <a:rPr lang="en-US" altLang="en-US" sz="2200" baseline="-19000">
                <a:latin typeface="Arial" pitchFamily="34" charset="0"/>
                <a:cs typeface="Arial" pitchFamily="34" charset="0"/>
                <a:sym typeface="Arial" pitchFamily="34" charset="0"/>
              </a:rPr>
              <a:t>W</a:t>
            </a:r>
            <a: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  <a:t> + W</a:t>
            </a:r>
            <a:r>
              <a:rPr lang="en-US" altLang="en-US" sz="2200" baseline="31000">
                <a:latin typeface="Arial" pitchFamily="34" charset="0"/>
                <a:cs typeface="Arial" pitchFamily="34" charset="0"/>
                <a:sym typeface="Arial" pitchFamily="34" charset="0"/>
              </a:rPr>
              <a:t>0</a:t>
            </a:r>
            <a: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  <a:t>sin</a:t>
            </a:r>
            <a:r>
              <a:rPr lang="en-US" altLang="en-US" sz="2200">
                <a:latin typeface="Helvetica" pitchFamily="34" charset="0"/>
                <a:cs typeface="Helvetica" pitchFamily="34" charset="0"/>
                <a:sym typeface="Helvetica" pitchFamily="34" charset="0"/>
              </a:rPr>
              <a:t>Θ</a:t>
            </a:r>
            <a:r>
              <a:rPr lang="en-US" altLang="en-US" sz="2200" baseline="-19000">
                <a:latin typeface="Arial" pitchFamily="34" charset="0"/>
                <a:cs typeface="Arial" pitchFamily="34" charset="0"/>
                <a:sym typeface="Arial" pitchFamily="34" charset="0"/>
              </a:rPr>
              <a:t>W</a:t>
            </a:r>
            <a:endParaRPr lang="en-US" altLang="en-US"/>
          </a:p>
        </p:txBody>
      </p:sp>
      <p:sp>
        <p:nvSpPr>
          <p:cNvPr id="8202" name="Rectangle 9"/>
          <p:cNvSpPr>
            <a:spLocks/>
          </p:cNvSpPr>
          <p:nvPr/>
        </p:nvSpPr>
        <p:spPr bwMode="auto">
          <a:xfrm>
            <a:off x="6434138" y="5233988"/>
            <a:ext cx="607695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2200">
                <a:latin typeface="Helvetica" pitchFamily="34" charset="0"/>
                <a:cs typeface="Helvetica" pitchFamily="34" charset="0"/>
                <a:sym typeface="Helvetica" pitchFamily="34" charset="0"/>
              </a:rPr>
              <a:t>Θ</a:t>
            </a:r>
            <a:r>
              <a:rPr lang="en-US" altLang="en-US" sz="2200" baseline="-19000">
                <a:latin typeface="Arial" pitchFamily="34" charset="0"/>
                <a:cs typeface="Arial" pitchFamily="34" charset="0"/>
                <a:sym typeface="Arial" pitchFamily="34" charset="0"/>
              </a:rPr>
              <a:t>W</a:t>
            </a:r>
            <a: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  <a:t> is e.g determined from the ratio between </a:t>
            </a:r>
            <a:b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  <a:t>charged and neutral current reactions </a:t>
            </a:r>
            <a:endParaRPr lang="en-US" altLang="en-US"/>
          </a:p>
        </p:txBody>
      </p:sp>
      <p:pic>
        <p:nvPicPr>
          <p:cNvPr id="8203" name="Picture 10" descr="image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6751638"/>
            <a:ext cx="9428162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13316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17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13318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13319" name="Rectangle 6"/>
          <p:cNvSpPr>
            <a:spLocks noGrp="1" noChangeArrowheads="1"/>
          </p:cNvSpPr>
          <p:nvPr>
            <p:ph type="title"/>
          </p:nvPr>
        </p:nvSpPr>
        <p:spPr>
          <a:xfrm>
            <a:off x="730250" y="352425"/>
            <a:ext cx="11561763" cy="830263"/>
          </a:xfrm>
        </p:spPr>
        <p:txBody>
          <a:bodyPr lIns="126905" tIns="72517" rIns="126905" bIns="72517"/>
          <a:lstStyle/>
          <a:p>
            <a:pPr algn="l" defTabSz="1290638" eaLnBrk="1"/>
            <a:r>
              <a:rPr lang="en-US" altLang="en-US" sz="2500" b="1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Incompleteness of the Standard Model; </a:t>
            </a:r>
            <a:r>
              <a:rPr lang="en-US" altLang="en-US" sz="2500" b="1" u="sng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cannot predict the quark masses</a:t>
            </a:r>
            <a:endParaRPr lang="en-US" altLang="en-US" smtClean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062538" y="2324100"/>
            <a:ext cx="7856537" cy="6270625"/>
            <a:chOff x="0" y="0"/>
            <a:chExt cx="619" cy="494"/>
          </a:xfrm>
        </p:grpSpPr>
        <p:grpSp>
          <p:nvGrpSpPr>
            <p:cNvPr id="13329" name="Group 8"/>
            <p:cNvGrpSpPr>
              <a:grpSpLocks/>
            </p:cNvGrpSpPr>
            <p:nvPr/>
          </p:nvGrpSpPr>
          <p:grpSpPr bwMode="auto">
            <a:xfrm>
              <a:off x="233" y="0"/>
              <a:ext cx="386" cy="377"/>
              <a:chOff x="0" y="0"/>
              <a:chExt cx="386" cy="377"/>
            </a:xfrm>
          </p:grpSpPr>
          <p:sp>
            <p:nvSpPr>
              <p:cNvPr id="13335" name="AutoShape 9"/>
              <p:cNvSpPr>
                <a:spLocks/>
              </p:cNvSpPr>
              <p:nvPr/>
            </p:nvSpPr>
            <p:spPr bwMode="auto">
              <a:xfrm>
                <a:off x="0" y="0"/>
                <a:ext cx="386" cy="377"/>
              </a:xfrm>
              <a:custGeom>
                <a:avLst/>
                <a:gdLst>
                  <a:gd name="T0" fmla="*/ 193 w 21600"/>
                  <a:gd name="T1" fmla="*/ 189 h 21600"/>
                  <a:gd name="T2" fmla="*/ 193 w 21600"/>
                  <a:gd name="T3" fmla="*/ 189 h 21600"/>
                  <a:gd name="T4" fmla="*/ 193 w 21600"/>
                  <a:gd name="T5" fmla="*/ 189 h 21600"/>
                  <a:gd name="T6" fmla="*/ 193 w 21600"/>
                  <a:gd name="T7" fmla="*/ 18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10799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16764"/>
                      <a:pt x="16764" y="21600"/>
                      <a:pt x="10800" y="21600"/>
                    </a:cubicBezTo>
                    <a:cubicBezTo>
                      <a:pt x="10800" y="21600"/>
                      <a:pt x="10800" y="21600"/>
                      <a:pt x="10799" y="21600"/>
                    </a:cubicBezTo>
                    <a:cubicBezTo>
                      <a:pt x="4835" y="21600"/>
                      <a:pt x="0" y="16764"/>
                      <a:pt x="0" y="10800"/>
                    </a:cubicBezTo>
                    <a:close/>
                  </a:path>
                </a:pathLst>
              </a:custGeom>
              <a:solidFill>
                <a:srgbClr val="FF0000"/>
              </a:solidFill>
              <a:ln w="13597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72517" tIns="72517" rIns="72517" bIns="72517" anchor="ctr"/>
              <a:lstStyle/>
              <a:p>
                <a:endParaRPr lang="en-GB"/>
              </a:p>
            </p:txBody>
          </p:sp>
          <p:sp>
            <p:nvSpPr>
              <p:cNvPr id="13336" name="Rectangle 10"/>
              <p:cNvSpPr>
                <a:spLocks/>
              </p:cNvSpPr>
              <p:nvPr/>
            </p:nvSpPr>
            <p:spPr bwMode="auto">
              <a:xfrm>
                <a:off x="71" y="104"/>
                <a:ext cx="243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</a:extLst>
            </p:spPr>
            <p:txBody>
              <a:bodyPr lIns="126905" tIns="72517" rIns="126905" bIns="72517" anchor="ctr"/>
              <a:lstStyle>
                <a:lvl1pPr algn="ctr" defTabSz="1304925" eaLnBrk="0" hangingPunct="0"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marL="742950" indent="-285750" algn="ctr" defTabSz="1304925" eaLnBrk="0" hangingPunct="0"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marL="1143000" indent="-228600" algn="ctr" defTabSz="1304925" eaLnBrk="0" hangingPunct="0"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marL="1600200" indent="-228600" algn="ctr" defTabSz="1304925" eaLnBrk="0" hangingPunct="0"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marL="2057400" indent="-228600" algn="ctr" defTabSz="1304925" eaLnBrk="0" hangingPunct="0"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marL="2514600" indent="-228600" algn="ctr" defTabSz="13049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marL="2971800" indent="-228600" algn="ctr" defTabSz="13049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marL="3429000" indent="-228600" algn="ctr" defTabSz="13049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marL="3886200" indent="-228600" algn="ctr" defTabSz="13049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 eaLnBrk="1"/>
                <a:r>
                  <a:rPr lang="en-US" altLang="en-US" sz="4500" b="1">
                    <a:latin typeface="Arial" pitchFamily="34" charset="0"/>
                    <a:cs typeface="Arial" pitchFamily="34" charset="0"/>
                    <a:sym typeface="Arial" pitchFamily="34" charset="0"/>
                  </a:rPr>
                  <a:t>top quark</a:t>
                </a:r>
              </a:p>
              <a:p>
                <a:pPr eaLnBrk="1"/>
                <a:endParaRPr lang="en-US" altLang="en-US" sz="4500" b="1">
                  <a:latin typeface="Arial" pitchFamily="34" charset="0"/>
                  <a:cs typeface="Arial" pitchFamily="34" charset="0"/>
                  <a:sym typeface="Arial" pitchFamily="34" charset="0"/>
                </a:endParaRPr>
              </a:p>
            </p:txBody>
          </p:sp>
        </p:grpSp>
        <p:sp>
          <p:nvSpPr>
            <p:cNvPr id="13330" name="AutoShape 11"/>
            <p:cNvSpPr>
              <a:spLocks/>
            </p:cNvSpPr>
            <p:nvPr/>
          </p:nvSpPr>
          <p:spPr bwMode="auto">
            <a:xfrm>
              <a:off x="127" y="183"/>
              <a:ext cx="52" cy="52"/>
            </a:xfrm>
            <a:custGeom>
              <a:avLst/>
              <a:gdLst>
                <a:gd name="T0" fmla="*/ 26 w 21600"/>
                <a:gd name="T1" fmla="*/ 26 h 21600"/>
                <a:gd name="T2" fmla="*/ 26 w 21600"/>
                <a:gd name="T3" fmla="*/ 26 h 21600"/>
                <a:gd name="T4" fmla="*/ 26 w 21600"/>
                <a:gd name="T5" fmla="*/ 26 h 21600"/>
                <a:gd name="T6" fmla="*/ 26 w 21600"/>
                <a:gd name="T7" fmla="*/ 2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10799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799"/>
                  </a:cubicBezTo>
                  <a:cubicBezTo>
                    <a:pt x="21600" y="10799"/>
                    <a:pt x="21600" y="10800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10800" y="21600"/>
                    <a:pt x="10800" y="21600"/>
                    <a:pt x="10799" y="21600"/>
                  </a:cubicBezTo>
                  <a:cubicBezTo>
                    <a:pt x="4835" y="21600"/>
                    <a:pt x="0" y="16764"/>
                    <a:pt x="0" y="10800"/>
                  </a:cubicBezTo>
                  <a:close/>
                </a:path>
              </a:pathLst>
            </a:custGeom>
            <a:solidFill>
              <a:srgbClr val="FF0000"/>
            </a:solidFill>
            <a:ln w="13597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n-GB"/>
            </a:p>
          </p:txBody>
        </p:sp>
        <p:sp>
          <p:nvSpPr>
            <p:cNvPr id="13331" name="AutoShape 12"/>
            <p:cNvSpPr>
              <a:spLocks/>
            </p:cNvSpPr>
            <p:nvPr/>
          </p:nvSpPr>
          <p:spPr bwMode="auto">
            <a:xfrm>
              <a:off x="380" y="416"/>
              <a:ext cx="79" cy="78"/>
            </a:xfrm>
            <a:custGeom>
              <a:avLst/>
              <a:gdLst>
                <a:gd name="T0" fmla="*/ 40 w 21600"/>
                <a:gd name="T1" fmla="*/ 39 h 21600"/>
                <a:gd name="T2" fmla="*/ 40 w 21600"/>
                <a:gd name="T3" fmla="*/ 39 h 21600"/>
                <a:gd name="T4" fmla="*/ 40 w 21600"/>
                <a:gd name="T5" fmla="*/ 39 h 21600"/>
                <a:gd name="T6" fmla="*/ 40 w 21600"/>
                <a:gd name="T7" fmla="*/ 39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10799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799"/>
                  </a:cubicBezTo>
                  <a:cubicBezTo>
                    <a:pt x="21600" y="10799"/>
                    <a:pt x="21600" y="10799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lnTo>
                    <a:pt x="10800" y="21599"/>
                  </a:lnTo>
                  <a:cubicBezTo>
                    <a:pt x="4835" y="21599"/>
                    <a:pt x="0" y="16764"/>
                    <a:pt x="0" y="10799"/>
                  </a:cubicBezTo>
                  <a:cubicBezTo>
                    <a:pt x="0" y="10799"/>
                    <a:pt x="0" y="10799"/>
                    <a:pt x="0" y="10799"/>
                  </a:cubicBezTo>
                  <a:close/>
                </a:path>
              </a:pathLst>
            </a:custGeom>
            <a:solidFill>
              <a:srgbClr val="FF0000"/>
            </a:solidFill>
            <a:ln w="13597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n-GB"/>
            </a:p>
          </p:txBody>
        </p:sp>
        <p:sp>
          <p:nvSpPr>
            <p:cNvPr id="13332" name="AutoShape 13"/>
            <p:cNvSpPr>
              <a:spLocks/>
            </p:cNvSpPr>
            <p:nvPr/>
          </p:nvSpPr>
          <p:spPr bwMode="auto">
            <a:xfrm>
              <a:off x="136" y="436"/>
              <a:ext cx="35" cy="36"/>
            </a:xfrm>
            <a:custGeom>
              <a:avLst/>
              <a:gdLst>
                <a:gd name="T0" fmla="*/ 18 w 21600"/>
                <a:gd name="T1" fmla="*/ 18 h 21600"/>
                <a:gd name="T2" fmla="*/ 18 w 21600"/>
                <a:gd name="T3" fmla="*/ 18 h 21600"/>
                <a:gd name="T4" fmla="*/ 18 w 21600"/>
                <a:gd name="T5" fmla="*/ 18 h 21600"/>
                <a:gd name="T6" fmla="*/ 18 w 21600"/>
                <a:gd name="T7" fmla="*/ 1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10799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799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lnTo>
                    <a:pt x="10800" y="21599"/>
                  </a:lnTo>
                  <a:cubicBezTo>
                    <a:pt x="4835" y="21599"/>
                    <a:pt x="0" y="16764"/>
                    <a:pt x="0" y="10800"/>
                  </a:cubicBezTo>
                  <a:cubicBezTo>
                    <a:pt x="0" y="10799"/>
                    <a:pt x="0" y="10799"/>
                    <a:pt x="0" y="10799"/>
                  </a:cubicBezTo>
                  <a:close/>
                </a:path>
              </a:pathLst>
            </a:custGeom>
            <a:solidFill>
              <a:srgbClr val="FF0000"/>
            </a:solidFill>
            <a:ln w="13597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n-GB"/>
            </a:p>
          </p:txBody>
        </p:sp>
        <p:sp>
          <p:nvSpPr>
            <p:cNvPr id="13333" name="AutoShape 14"/>
            <p:cNvSpPr>
              <a:spLocks/>
            </p:cNvSpPr>
            <p:nvPr/>
          </p:nvSpPr>
          <p:spPr bwMode="auto">
            <a:xfrm>
              <a:off x="0" y="210"/>
              <a:ext cx="9" cy="9"/>
            </a:xfrm>
            <a:custGeom>
              <a:avLst/>
              <a:gdLst>
                <a:gd name="T0" fmla="*/ 5 w 21600"/>
                <a:gd name="T1" fmla="*/ 5 h 21600"/>
                <a:gd name="T2" fmla="*/ 5 w 21600"/>
                <a:gd name="T3" fmla="*/ 5 h 21600"/>
                <a:gd name="T4" fmla="*/ 5 w 21600"/>
                <a:gd name="T5" fmla="*/ 5 h 21600"/>
                <a:gd name="T6" fmla="*/ 5 w 21600"/>
                <a:gd name="T7" fmla="*/ 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10800"/>
                    <a:pt x="0" y="10800"/>
                    <a:pt x="0" y="10800"/>
                  </a:cubicBezTo>
                  <a:close/>
                </a:path>
              </a:pathLst>
            </a:custGeom>
            <a:solidFill>
              <a:srgbClr val="FF0000"/>
            </a:solidFill>
            <a:ln w="13597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n-GB"/>
            </a:p>
          </p:txBody>
        </p:sp>
        <p:sp>
          <p:nvSpPr>
            <p:cNvPr id="13334" name="AutoShape 15"/>
            <p:cNvSpPr>
              <a:spLocks/>
            </p:cNvSpPr>
            <p:nvPr/>
          </p:nvSpPr>
          <p:spPr bwMode="auto">
            <a:xfrm>
              <a:off x="1" y="453"/>
              <a:ext cx="10" cy="9"/>
            </a:xfrm>
            <a:custGeom>
              <a:avLst/>
              <a:gdLst>
                <a:gd name="T0" fmla="*/ 5 w 21600"/>
                <a:gd name="T1" fmla="*/ 5 h 21600"/>
                <a:gd name="T2" fmla="*/ 5 w 21600"/>
                <a:gd name="T3" fmla="*/ 5 h 21600"/>
                <a:gd name="T4" fmla="*/ 5 w 21600"/>
                <a:gd name="T5" fmla="*/ 5 h 21600"/>
                <a:gd name="T6" fmla="*/ 5 w 21600"/>
                <a:gd name="T7" fmla="*/ 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10800"/>
                    <a:pt x="0" y="10800"/>
                    <a:pt x="0" y="10800"/>
                  </a:cubicBezTo>
                  <a:close/>
                </a:path>
              </a:pathLst>
            </a:custGeom>
            <a:solidFill>
              <a:srgbClr val="FF0000"/>
            </a:solidFill>
            <a:ln w="13597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n-GB"/>
            </a:p>
          </p:txBody>
        </p:sp>
      </p:grpSp>
      <p:sp>
        <p:nvSpPr>
          <p:cNvPr id="13321" name="Rectangle 16"/>
          <p:cNvSpPr>
            <a:spLocks/>
          </p:cNvSpPr>
          <p:nvPr/>
        </p:nvSpPr>
        <p:spPr bwMode="auto">
          <a:xfrm>
            <a:off x="1255713" y="8553450"/>
            <a:ext cx="10931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r>
              <a:rPr lang="en-US" altLang="en-US" sz="2500" b="1">
                <a:latin typeface="Arial" pitchFamily="34" charset="0"/>
                <a:cs typeface="Arial" pitchFamily="34" charset="0"/>
                <a:sym typeface="Arial" pitchFamily="34" charset="0"/>
              </a:rPr>
              <a:t>(Mass ~ surface, while all quark sizes &lt; 10</a:t>
            </a:r>
            <a:r>
              <a:rPr lang="en-US" altLang="en-US" sz="2500" b="1" baseline="31000">
                <a:latin typeface="Arial" pitchFamily="34" charset="0"/>
                <a:cs typeface="Arial" pitchFamily="34" charset="0"/>
                <a:sym typeface="Arial" pitchFamily="34" charset="0"/>
              </a:rPr>
              <a:t>-18</a:t>
            </a:r>
            <a:r>
              <a:rPr lang="en-US" altLang="en-US" sz="2500" b="1">
                <a:latin typeface="Arial" pitchFamily="34" charset="0"/>
                <a:cs typeface="Arial" pitchFamily="34" charset="0"/>
                <a:sym typeface="Arial" pitchFamily="34" charset="0"/>
              </a:rPr>
              <a:t> m)</a:t>
            </a:r>
            <a:endParaRPr lang="en-US" altLang="en-US"/>
          </a:p>
        </p:txBody>
      </p:sp>
      <p:pic>
        <p:nvPicPr>
          <p:cNvPr id="14353" name="Picture 17" descr="image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570038"/>
            <a:ext cx="5221288" cy="2708275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>
            <a:outerShdw dist="107763" dir="8100000" algn="ctr" rotWithShape="0">
              <a:srgbClr val="808080"/>
            </a:outerShdw>
          </a:effectLst>
        </p:spPr>
      </p:pic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958850" y="1708150"/>
            <a:ext cx="6988175" cy="6680200"/>
            <a:chOff x="0" y="0"/>
            <a:chExt cx="551" cy="527"/>
          </a:xfrm>
        </p:grpSpPr>
        <p:sp>
          <p:nvSpPr>
            <p:cNvPr id="13324" name="Rectangle 19"/>
            <p:cNvSpPr>
              <a:spLocks/>
            </p:cNvSpPr>
            <p:nvPr/>
          </p:nvSpPr>
          <p:spPr bwMode="auto">
            <a:xfrm>
              <a:off x="0" y="0"/>
              <a:ext cx="551" cy="527"/>
            </a:xfrm>
            <a:prstGeom prst="rect">
              <a:avLst/>
            </a:prstGeom>
            <a:solidFill>
              <a:srgbClr val="000099"/>
            </a:solidFill>
            <a:ln w="13597">
              <a:solidFill>
                <a:srgbClr val="000000"/>
              </a:solidFill>
              <a:miter lim="0"/>
              <a:headEnd/>
              <a:tailEnd/>
            </a:ln>
          </p:spPr>
          <p:txBody>
            <a:bodyPr lIns="72517" tIns="72517" rIns="72517" bIns="72517" anchor="ctr"/>
            <a:lstStyle>
              <a:lvl1pPr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742950" indent="-28575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11430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16002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20574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eaLnBrk="1"/>
              <a:endParaRPr lang="en-US" altLang="en-US"/>
            </a:p>
          </p:txBody>
        </p:sp>
        <p:grpSp>
          <p:nvGrpSpPr>
            <p:cNvPr id="13325" name="Group 20"/>
            <p:cNvGrpSpPr>
              <a:grpSpLocks/>
            </p:cNvGrpSpPr>
            <p:nvPr/>
          </p:nvGrpSpPr>
          <p:grpSpPr bwMode="auto">
            <a:xfrm>
              <a:off x="40" y="16"/>
              <a:ext cx="454" cy="430"/>
              <a:chOff x="0" y="0"/>
              <a:chExt cx="454" cy="429"/>
            </a:xfrm>
          </p:grpSpPr>
          <p:sp>
            <p:nvSpPr>
              <p:cNvPr id="13327" name="AutoShape 21"/>
              <p:cNvSpPr>
                <a:spLocks/>
              </p:cNvSpPr>
              <p:nvPr/>
            </p:nvSpPr>
            <p:spPr bwMode="auto">
              <a:xfrm>
                <a:off x="0" y="0"/>
                <a:ext cx="454" cy="429"/>
              </a:xfrm>
              <a:custGeom>
                <a:avLst/>
                <a:gdLst>
                  <a:gd name="T0" fmla="*/ 227 w 21600"/>
                  <a:gd name="T1" fmla="*/ 215 h 21600"/>
                  <a:gd name="T2" fmla="*/ 227 w 21600"/>
                  <a:gd name="T3" fmla="*/ 215 h 21600"/>
                  <a:gd name="T4" fmla="*/ 227 w 21600"/>
                  <a:gd name="T5" fmla="*/ 215 h 21600"/>
                  <a:gd name="T6" fmla="*/ 227 w 21600"/>
                  <a:gd name="T7" fmla="*/ 215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10799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799"/>
                    </a:cubicBezTo>
                    <a:cubicBezTo>
                      <a:pt x="21600" y="10799"/>
                      <a:pt x="21600" y="10800"/>
                      <a:pt x="21600" y="10800"/>
                    </a:cubicBezTo>
                    <a:cubicBezTo>
                      <a:pt x="21600" y="16764"/>
                      <a:pt x="16764" y="21600"/>
                      <a:pt x="10800" y="21600"/>
                    </a:cubicBezTo>
                    <a:cubicBezTo>
                      <a:pt x="10800" y="21600"/>
                      <a:pt x="10800" y="21600"/>
                      <a:pt x="10799" y="21600"/>
                    </a:cubicBezTo>
                    <a:cubicBezTo>
                      <a:pt x="4835" y="21600"/>
                      <a:pt x="0" y="16764"/>
                      <a:pt x="0" y="10800"/>
                    </a:cubicBezTo>
                    <a:close/>
                  </a:path>
                </a:pathLst>
              </a:custGeom>
              <a:solidFill>
                <a:srgbClr val="4D4D4D"/>
              </a:solidFill>
              <a:ln w="13597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72517" tIns="72517" rIns="72517" bIns="72517" anchor="ctr"/>
              <a:lstStyle/>
              <a:p>
                <a:endParaRPr lang="en-GB"/>
              </a:p>
            </p:txBody>
          </p:sp>
          <p:sp>
            <p:nvSpPr>
              <p:cNvPr id="13328" name="Rectangle 22"/>
              <p:cNvSpPr>
                <a:spLocks/>
              </p:cNvSpPr>
              <p:nvPr/>
            </p:nvSpPr>
            <p:spPr bwMode="auto">
              <a:xfrm>
                <a:off x="113" y="183"/>
                <a:ext cx="228" cy="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</a:extLst>
            </p:spPr>
            <p:txBody>
              <a:bodyPr lIns="126905" tIns="72517" rIns="126905" bIns="72517" anchor="ctr"/>
              <a:lstStyle>
                <a:lvl1pPr algn="ctr" defTabSz="1304925" eaLnBrk="0" hangingPunct="0"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marL="742950" indent="-285750" algn="ctr" defTabSz="1304925" eaLnBrk="0" hangingPunct="0"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marL="1143000" indent="-228600" algn="ctr" defTabSz="1304925" eaLnBrk="0" hangingPunct="0"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marL="1600200" indent="-228600" algn="ctr" defTabSz="1304925" eaLnBrk="0" hangingPunct="0"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marL="2057400" indent="-228600" algn="ctr" defTabSz="1304925" eaLnBrk="0" hangingPunct="0"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marL="2514600" indent="-228600" algn="ctr" defTabSz="13049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marL="2971800" indent="-228600" algn="ctr" defTabSz="13049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marL="3429000" indent="-228600" algn="ctr" defTabSz="13049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marL="3886200" indent="-228600" algn="ctr" defTabSz="13049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 eaLnBrk="1"/>
                <a:r>
                  <a:rPr lang="en-US" altLang="en-US" sz="4500" b="1">
                    <a:latin typeface="Arial" pitchFamily="34" charset="0"/>
                    <a:cs typeface="Arial" pitchFamily="34" charset="0"/>
                    <a:sym typeface="Arial" pitchFamily="34" charset="0"/>
                  </a:rPr>
                  <a:t>Pb-nuclei</a:t>
                </a:r>
                <a:endParaRPr lang="en-US" altLang="en-US"/>
              </a:p>
            </p:txBody>
          </p:sp>
        </p:grpSp>
        <p:sp>
          <p:nvSpPr>
            <p:cNvPr id="13326" name="Rectangle 23"/>
            <p:cNvSpPr>
              <a:spLocks/>
            </p:cNvSpPr>
            <p:nvPr/>
          </p:nvSpPr>
          <p:spPr bwMode="auto">
            <a:xfrm>
              <a:off x="51" y="463"/>
              <a:ext cx="38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126905" tIns="72517" rIns="126905" bIns="72517"/>
            <a:lstStyle>
              <a:lvl1pPr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742950" indent="-285750"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1143000" indent="-228600"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1600200" indent="-228600"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2057400" indent="-228600" algn="ctr" defTabSz="1304925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2514600" indent="-228600" algn="ctr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2971800" indent="-228600" algn="ctr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3429000" indent="-228600" algn="ctr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3886200" indent="-228600" algn="ctr" defTabSz="130492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algn="l" eaLnBrk="1"/>
              <a:r>
                <a:rPr lang="en-US" altLang="en-US" sz="25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Pb-volume &gt; 10</a:t>
              </a:r>
              <a:r>
                <a:rPr lang="en-US" altLang="en-US" sz="2500" b="1" baseline="3100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12</a:t>
              </a:r>
              <a:r>
                <a:rPr lang="en-US" altLang="en-US" sz="25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times larger</a:t>
              </a:r>
              <a:endParaRPr lang="en-US" alt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9220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21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9222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9223" name="Rectangle 6"/>
          <p:cNvSpPr>
            <a:spLocks noGrp="1" noChangeArrowheads="1"/>
          </p:cNvSpPr>
          <p:nvPr>
            <p:ph type="title"/>
          </p:nvPr>
        </p:nvSpPr>
        <p:spPr>
          <a:xfrm>
            <a:off x="730250" y="733425"/>
            <a:ext cx="11561763" cy="1627188"/>
          </a:xfrm>
        </p:spPr>
        <p:txBody>
          <a:bodyPr lIns="126905" tIns="72517" rIns="126905" bIns="72517"/>
          <a:lstStyle/>
          <a:p>
            <a:pPr algn="l" defTabSz="1290638" eaLnBrk="1"/>
            <a:r>
              <a:rPr lang="en-US" altLang="en-US" sz="4200" b="1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Standard Model and Masses</a:t>
            </a:r>
            <a:endParaRPr lang="en-US" altLang="en-US" smtClean="0"/>
          </a:p>
        </p:txBody>
      </p:sp>
      <p:pic>
        <p:nvPicPr>
          <p:cNvPr id="9224" name="Picture 7" descr="image1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3133725"/>
            <a:ext cx="34544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9225" name="Rectangle 8"/>
          <p:cNvSpPr>
            <a:spLocks/>
          </p:cNvSpPr>
          <p:nvPr/>
        </p:nvSpPr>
        <p:spPr bwMode="auto">
          <a:xfrm>
            <a:off x="3306763" y="2360613"/>
            <a:ext cx="2471737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  <a:t>cos</a:t>
            </a:r>
            <a:r>
              <a:rPr lang="en-US" altLang="en-US" sz="2200">
                <a:latin typeface="Helvetica" pitchFamily="34" charset="0"/>
                <a:cs typeface="Helvetica" pitchFamily="34" charset="0"/>
                <a:sym typeface="Helvetica" pitchFamily="34" charset="0"/>
              </a:rPr>
              <a:t>Θ</a:t>
            </a:r>
            <a:r>
              <a:rPr lang="en-US" altLang="en-US" sz="2200" baseline="-19000">
                <a:latin typeface="Arial" pitchFamily="34" charset="0"/>
                <a:cs typeface="Arial" pitchFamily="34" charset="0"/>
                <a:sym typeface="Arial" pitchFamily="34" charset="0"/>
              </a:rPr>
              <a:t>W</a:t>
            </a:r>
            <a: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  <a:t> = M</a:t>
            </a:r>
            <a:r>
              <a:rPr lang="en-US" altLang="en-US" sz="2200" baseline="-19000">
                <a:latin typeface="Arial" pitchFamily="34" charset="0"/>
                <a:cs typeface="Arial" pitchFamily="34" charset="0"/>
                <a:sym typeface="Arial" pitchFamily="34" charset="0"/>
              </a:rPr>
              <a:t>W </a:t>
            </a:r>
            <a: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  <a:t>/ M</a:t>
            </a:r>
            <a:r>
              <a:rPr lang="en-US" altLang="en-US" sz="2200" baseline="-19000">
                <a:latin typeface="Arial" pitchFamily="34" charset="0"/>
                <a:cs typeface="Arial" pitchFamily="34" charset="0"/>
                <a:sym typeface="Arial" pitchFamily="34" charset="0"/>
              </a:rPr>
              <a:t>Z</a:t>
            </a:r>
            <a:endParaRPr lang="en-US" altLang="en-US"/>
          </a:p>
        </p:txBody>
      </p:sp>
      <p:pic>
        <p:nvPicPr>
          <p:cNvPr id="9226" name="Picture 9" descr="image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6491288"/>
            <a:ext cx="3614738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9227" name="Picture 10" descr="image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3205163"/>
            <a:ext cx="4173538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9228" name="Picture 11" descr="image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5" y="8659813"/>
            <a:ext cx="29305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9229" name="Picture 12" descr="image1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6321425"/>
            <a:ext cx="3373437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9230" name="Rectangle 13"/>
          <p:cNvSpPr>
            <a:spLocks/>
          </p:cNvSpPr>
          <p:nvPr/>
        </p:nvSpPr>
        <p:spPr bwMode="auto">
          <a:xfrm>
            <a:off x="9234488" y="5651500"/>
            <a:ext cx="31813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  <a:t>M</a:t>
            </a:r>
            <a:r>
              <a:rPr lang="en-US" altLang="en-US" sz="2200" baseline="-19000">
                <a:latin typeface="Arial" pitchFamily="34" charset="0"/>
                <a:cs typeface="Arial" pitchFamily="34" charset="0"/>
                <a:sym typeface="Arial" pitchFamily="34" charset="0"/>
              </a:rPr>
              <a:t>W </a:t>
            </a:r>
            <a: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  <a:t>= </a:t>
            </a:r>
            <a:r>
              <a:rPr lang="en-US" altLang="en-US" sz="2200">
                <a:latin typeface="Helvetica" pitchFamily="34" charset="0"/>
                <a:cs typeface="Helvetica" pitchFamily="34" charset="0"/>
                <a:sym typeface="Helvetica" pitchFamily="34" charset="0"/>
              </a:rPr>
              <a:t>πα</a:t>
            </a:r>
            <a: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  <a:t>/(√2G</a:t>
            </a:r>
            <a:r>
              <a:rPr lang="en-US" altLang="en-US" sz="2200" baseline="-19000"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  <a:t>sin</a:t>
            </a:r>
            <a:r>
              <a:rPr lang="en-US" altLang="en-US" sz="2200" baseline="31000">
                <a:latin typeface="Arial" pitchFamily="34" charset="0"/>
                <a:cs typeface="Arial" pitchFamily="34" charset="0"/>
                <a:sym typeface="Arial" pitchFamily="34" charset="0"/>
              </a:rPr>
              <a:t>2</a:t>
            </a:r>
            <a:r>
              <a:rPr lang="en-US" altLang="en-US" sz="2200">
                <a:latin typeface="Helvetica" pitchFamily="34" charset="0"/>
                <a:cs typeface="Helvetica" pitchFamily="34" charset="0"/>
                <a:sym typeface="Helvetica" pitchFamily="34" charset="0"/>
              </a:rPr>
              <a:t>Θ</a:t>
            </a:r>
            <a:r>
              <a:rPr lang="en-US" altLang="en-US" sz="2200" baseline="-19000">
                <a:latin typeface="Arial" pitchFamily="34" charset="0"/>
                <a:cs typeface="Arial" pitchFamily="34" charset="0"/>
                <a:sym typeface="Arial" pitchFamily="34" charset="0"/>
              </a:rPr>
              <a:t>W</a:t>
            </a:r>
            <a:r>
              <a:rPr lang="en-US" altLang="en-US" sz="2200"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endParaRPr lang="en-US" altLang="en-US"/>
          </a:p>
        </p:txBody>
      </p:sp>
      <p:sp>
        <p:nvSpPr>
          <p:cNvPr id="9231" name="Line 14"/>
          <p:cNvSpPr>
            <a:spLocks noChangeShapeType="1"/>
          </p:cNvSpPr>
          <p:nvPr/>
        </p:nvSpPr>
        <p:spPr bwMode="auto">
          <a:xfrm flipH="1">
            <a:off x="11083925" y="4214813"/>
            <a:ext cx="271463" cy="1436687"/>
          </a:xfrm>
          <a:prstGeom prst="line">
            <a:avLst/>
          </a:prstGeom>
          <a:noFill/>
          <a:ln w="13597">
            <a:solidFill>
              <a:srgbClr val="0000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32" name="Rectangle 15"/>
          <p:cNvSpPr>
            <a:spLocks/>
          </p:cNvSpPr>
          <p:nvPr/>
        </p:nvSpPr>
        <p:spPr bwMode="auto">
          <a:xfrm>
            <a:off x="10499725" y="3357563"/>
            <a:ext cx="1906588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latin typeface="Arial" pitchFamily="34" charset="0"/>
                <a:cs typeface="Arial" pitchFamily="34" charset="0"/>
                <a:sym typeface="Arial" pitchFamily="34" charset="0"/>
              </a:rPr>
              <a:t>Strength of</a:t>
            </a:r>
            <a:br>
              <a:rPr lang="en-US" altLang="en-US" sz="1700"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altLang="en-US" sz="1700">
                <a:latin typeface="Arial" pitchFamily="34" charset="0"/>
                <a:cs typeface="Arial" pitchFamily="34" charset="0"/>
                <a:sym typeface="Arial" pitchFamily="34" charset="0"/>
              </a:rPr>
              <a:t>weak interaction;</a:t>
            </a:r>
            <a:br>
              <a:rPr lang="en-US" altLang="en-US" sz="1700"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altLang="en-US" sz="1700">
                <a:latin typeface="Arial" pitchFamily="34" charset="0"/>
                <a:cs typeface="Arial" pitchFamily="34" charset="0"/>
                <a:sym typeface="Arial" pitchFamily="34" charset="0"/>
              </a:rPr>
              <a:t>Fermi Constant</a:t>
            </a:r>
            <a:endParaRPr lang="en-US" altLang="en-US"/>
          </a:p>
        </p:txBody>
      </p:sp>
      <p:sp>
        <p:nvSpPr>
          <p:cNvPr id="9233" name="Line 16"/>
          <p:cNvSpPr>
            <a:spLocks noChangeShapeType="1"/>
          </p:cNvSpPr>
          <p:nvPr/>
        </p:nvSpPr>
        <p:spPr bwMode="auto">
          <a:xfrm flipH="1" flipV="1">
            <a:off x="10294938" y="5995988"/>
            <a:ext cx="204787" cy="720725"/>
          </a:xfrm>
          <a:prstGeom prst="line">
            <a:avLst/>
          </a:prstGeom>
          <a:noFill/>
          <a:ln w="13597">
            <a:solidFill>
              <a:srgbClr val="0000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34" name="Rectangle 17"/>
          <p:cNvSpPr>
            <a:spLocks/>
          </p:cNvSpPr>
          <p:nvPr/>
        </p:nvSpPr>
        <p:spPr bwMode="auto">
          <a:xfrm>
            <a:off x="10067925" y="6716713"/>
            <a:ext cx="81121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latin typeface="Arial" pitchFamily="34" charset="0"/>
                <a:cs typeface="Arial" pitchFamily="34" charset="0"/>
                <a:sym typeface="Arial" pitchFamily="34" charset="0"/>
              </a:rPr>
              <a:t>1/137</a:t>
            </a:r>
            <a:endParaRPr lang="en-US" altLang="en-US"/>
          </a:p>
        </p:txBody>
      </p:sp>
      <p:pic>
        <p:nvPicPr>
          <p:cNvPr id="10258" name="Picture 18" descr="image1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5991225"/>
            <a:ext cx="3163887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10259" name="Picture 19" descr="image1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5991225"/>
            <a:ext cx="32924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15364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65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15366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15367" name="Rectangle 6"/>
          <p:cNvSpPr>
            <a:spLocks noGrp="1" noChangeArrowheads="1"/>
          </p:cNvSpPr>
          <p:nvPr>
            <p:ph type="title"/>
          </p:nvPr>
        </p:nvSpPr>
        <p:spPr>
          <a:xfrm>
            <a:off x="730250" y="352425"/>
            <a:ext cx="11561763" cy="830263"/>
          </a:xfrm>
        </p:spPr>
        <p:txBody>
          <a:bodyPr lIns="126905" tIns="72517" rIns="126905" bIns="72517"/>
          <a:lstStyle/>
          <a:p>
            <a:pPr algn="l" defTabSz="1290638" eaLnBrk="1"/>
            <a:r>
              <a:rPr lang="en-US" altLang="en-US" sz="3400" b="1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Incompleteness of the Standard Model</a:t>
            </a:r>
            <a:endParaRPr lang="en-US" altLang="en-US" smtClean="0"/>
          </a:p>
        </p:txBody>
      </p:sp>
      <p:pic>
        <p:nvPicPr>
          <p:cNvPr id="15368" name="Picture 7" descr="image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568575"/>
            <a:ext cx="6043613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5369" name="Rectangle 8"/>
          <p:cNvSpPr>
            <a:spLocks/>
          </p:cNvSpPr>
          <p:nvPr/>
        </p:nvSpPr>
        <p:spPr bwMode="auto">
          <a:xfrm>
            <a:off x="6418263" y="1439863"/>
            <a:ext cx="58737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marL="349250" indent="-3492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>
              <a:spcBef>
                <a:spcPts val="400"/>
              </a:spcBef>
              <a:buClr>
                <a:srgbClr val="404040"/>
              </a:buClr>
              <a:buSzPct val="100000"/>
              <a:buFont typeface="ArialMT"/>
              <a:buChar char="•"/>
            </a:pPr>
            <a:r>
              <a:rPr lang="en-US" altLang="en-US" sz="2500">
                <a:solidFill>
                  <a:srgbClr val="40404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No force unification in the early universe</a:t>
            </a:r>
            <a:br>
              <a:rPr lang="en-US" altLang="en-US" sz="2500">
                <a:solidFill>
                  <a:srgbClr val="40404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endParaRPr lang="en-US" altLang="en-US" sz="2500">
              <a:solidFill>
                <a:srgbClr val="40404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l" eaLnBrk="1">
              <a:spcBef>
                <a:spcPts val="400"/>
              </a:spcBef>
              <a:buClr>
                <a:srgbClr val="404040"/>
              </a:buClr>
              <a:buSzPct val="100000"/>
              <a:buFont typeface="ArialMT"/>
              <a:buChar char="•"/>
            </a:pPr>
            <a:r>
              <a:rPr lang="en-US" altLang="en-US" sz="2200">
                <a:solidFill>
                  <a:srgbClr val="40404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Cannot explain the matter-antimatter imbalance</a:t>
            </a:r>
            <a:br>
              <a:rPr lang="en-US" altLang="en-US" sz="2200">
                <a:solidFill>
                  <a:srgbClr val="40404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endParaRPr lang="en-US" altLang="en-US" sz="2200">
              <a:solidFill>
                <a:srgbClr val="40404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l" eaLnBrk="1">
              <a:spcBef>
                <a:spcPts val="400"/>
              </a:spcBef>
              <a:buClr>
                <a:srgbClr val="404040"/>
              </a:buClr>
              <a:buSzPct val="100000"/>
              <a:buFont typeface="ArialMT"/>
              <a:buChar char="•"/>
            </a:pPr>
            <a:r>
              <a:rPr lang="en-US" altLang="en-US" sz="2200">
                <a:solidFill>
                  <a:srgbClr val="40404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Cannot explain why there are only three fermion families</a:t>
            </a:r>
            <a:br>
              <a:rPr lang="en-US" altLang="en-US" sz="2200">
                <a:solidFill>
                  <a:srgbClr val="40404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endParaRPr lang="en-US" altLang="en-US" sz="2200" b="1">
              <a:solidFill>
                <a:srgbClr val="40404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l" eaLnBrk="1">
              <a:spcBef>
                <a:spcPts val="400"/>
              </a:spcBef>
              <a:buClr>
                <a:srgbClr val="404040"/>
              </a:buClr>
              <a:buSzPct val="100000"/>
              <a:buFont typeface="ArialMT"/>
              <a:buChar char="•"/>
            </a:pPr>
            <a:r>
              <a:rPr lang="en-US" altLang="en-US" sz="2200" b="1">
                <a:solidFill>
                  <a:srgbClr val="40404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How does gravity fit in?</a:t>
            </a:r>
            <a:endParaRPr lang="en-US" altLang="en-US"/>
          </a:p>
        </p:txBody>
      </p:sp>
      <p:sp>
        <p:nvSpPr>
          <p:cNvPr id="15370" name="Rectangle 9"/>
          <p:cNvSpPr>
            <a:spLocks/>
          </p:cNvSpPr>
          <p:nvPr/>
        </p:nvSpPr>
        <p:spPr bwMode="auto">
          <a:xfrm>
            <a:off x="5607050" y="7559675"/>
            <a:ext cx="456565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2500" b="1">
                <a:latin typeface="Arial" pitchFamily="34" charset="0"/>
                <a:cs typeface="Arial" pitchFamily="34" charset="0"/>
                <a:sym typeface="Arial" pitchFamily="34" charset="0"/>
              </a:rPr>
              <a:t>Have we really reached the </a:t>
            </a:r>
            <a:br>
              <a:rPr lang="en-US" altLang="en-US" sz="2500" b="1"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altLang="en-US" sz="2500" b="1">
                <a:latin typeface="Arial" pitchFamily="34" charset="0"/>
                <a:cs typeface="Arial" pitchFamily="34" charset="0"/>
                <a:sym typeface="Arial" pitchFamily="34" charset="0"/>
              </a:rPr>
              <a:t>fundamental scale?</a:t>
            </a:r>
            <a:endParaRPr lang="en-US" altLang="en-US"/>
          </a:p>
        </p:txBody>
      </p:sp>
      <p:sp>
        <p:nvSpPr>
          <p:cNvPr id="17418" name="AutoShape 10"/>
          <p:cNvSpPr>
            <a:spLocks/>
          </p:cNvSpPr>
          <p:nvPr/>
        </p:nvSpPr>
        <p:spPr bwMode="auto">
          <a:xfrm>
            <a:off x="5032375" y="7029450"/>
            <a:ext cx="5602288" cy="1916113"/>
          </a:xfrm>
          <a:prstGeom prst="roundRect">
            <a:avLst>
              <a:gd name="adj" fmla="val 11676"/>
            </a:avLst>
          </a:prstGeom>
          <a:solidFill>
            <a:srgbClr val="000000">
              <a:alpha val="0"/>
            </a:srgbClr>
          </a:solidFill>
          <a:ln w="13597" cap="flat" cmpd="sng">
            <a:solidFill>
              <a:srgbClr val="B3B3B3"/>
            </a:solidFill>
            <a:prstDash val="solid"/>
            <a:round/>
            <a:headEnd/>
            <a:tailEnd/>
          </a:ln>
          <a:effectLst>
            <a:outerShdw dist="38100" dir="5400000" algn="ctr" rotWithShape="0">
              <a:srgbClr val="000000">
                <a:alpha val="39999"/>
              </a:srgbClr>
            </a:outerShdw>
          </a:effectLst>
        </p:spPr>
        <p:txBody>
          <a:bodyPr lIns="72517" tIns="72517" rIns="72517" bIns="72517" anchor="ctr"/>
          <a:lstStyle/>
          <a:p>
            <a:pPr algn="ctr" hangingPunct="0">
              <a:defRPr/>
            </a:pPr>
            <a:endParaRPr lang="en-US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33796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797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33798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4" name="Rectangle 6"/>
          <p:cNvSpPr>
            <a:spLocks noGrp="1" noChangeArrowheads="1"/>
          </p:cNvSpPr>
          <p:nvPr>
            <p:ph type="title"/>
          </p:nvPr>
        </p:nvSpPr>
        <p:spPr>
          <a:xfrm>
            <a:off x="237703" y="196280"/>
            <a:ext cx="12457335" cy="842962"/>
          </a:xfrm>
        </p:spPr>
        <p:txBody>
          <a:bodyPr lIns="126905" tIns="72517" rIns="126905" bIns="72517"/>
          <a:lstStyle/>
          <a:p>
            <a:r>
              <a:rPr lang="en-US" sz="2800" b="1" dirty="0" smtClean="0">
                <a:solidFill>
                  <a:srgbClr val="993300"/>
                </a:solidFill>
              </a:rPr>
              <a:t>Luminosity</a:t>
            </a:r>
            <a:endParaRPr lang="en-US" altLang="en-US" sz="5400" dirty="0" smtClean="0">
              <a:solidFill>
                <a:srgbClr val="9933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3934" y="1078397"/>
            <a:ext cx="11953328" cy="815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52475"/>
            <a:r>
              <a:rPr lang="en-US" sz="2400" dirty="0" smtClean="0"/>
              <a:t>Reactions/unit time  </a:t>
            </a:r>
            <a:r>
              <a:rPr lang="en-US" sz="2400" dirty="0"/>
              <a:t>= Flux      × </a:t>
            </a:r>
            <a:r>
              <a:rPr lang="en-US" sz="2400" dirty="0" smtClean="0"/>
              <a:t>Number scattering </a:t>
            </a:r>
            <a:r>
              <a:rPr lang="en-US" sz="2400" dirty="0" err="1" smtClean="0"/>
              <a:t>centra</a:t>
            </a:r>
            <a:r>
              <a:rPr lang="en-US" sz="2400" dirty="0" smtClean="0"/>
              <a:t> </a:t>
            </a:r>
            <a:r>
              <a:rPr lang="en-US" sz="2400" dirty="0"/>
              <a:t>× </a:t>
            </a:r>
            <a:r>
              <a:rPr lang="en-US" sz="2400" dirty="0">
                <a:latin typeface="Symbol" pitchFamily="18" charset="2"/>
              </a:rPr>
              <a:t>s</a:t>
            </a:r>
            <a:r>
              <a:rPr lang="en-US" sz="2400" dirty="0"/>
              <a:t> </a:t>
            </a:r>
          </a:p>
          <a:p>
            <a:pPr defTabSz="752475"/>
            <a:r>
              <a:rPr lang="en-US" sz="2400" dirty="0"/>
              <a:t>[1/T]                          	  = [1/TL</a:t>
            </a:r>
            <a:r>
              <a:rPr lang="en-US" sz="2400" baseline="30000" dirty="0"/>
              <a:t>2</a:t>
            </a:r>
            <a:r>
              <a:rPr lang="en-US" sz="2400" dirty="0"/>
              <a:t>]   ×[ ]	                            × [L</a:t>
            </a:r>
            <a:r>
              <a:rPr lang="en-US" sz="2400" baseline="30000" dirty="0"/>
              <a:t>2</a:t>
            </a:r>
            <a:r>
              <a:rPr lang="en-US" sz="2400" dirty="0"/>
              <a:t>]</a:t>
            </a:r>
          </a:p>
          <a:p>
            <a:pPr defTabSz="752475"/>
            <a:endParaRPr lang="en-US" sz="2400" dirty="0"/>
          </a:p>
          <a:p>
            <a:pPr defTabSz="752475"/>
            <a:r>
              <a:rPr lang="en-US" sz="2400" dirty="0"/>
              <a:t>Reactions/unit time</a:t>
            </a:r>
            <a:r>
              <a:rPr lang="en-US" sz="2400" dirty="0" smtClean="0"/>
              <a:t>  </a:t>
            </a:r>
            <a:r>
              <a:rPr lang="en-US" sz="2400" dirty="0"/>
              <a:t>= </a:t>
            </a:r>
            <a:r>
              <a:rPr lang="en-US" sz="2400" dirty="0" smtClean="0"/>
              <a:t>Luminosity  </a:t>
            </a:r>
            <a:r>
              <a:rPr lang="en-US" sz="2400" dirty="0"/>
              <a:t>(</a:t>
            </a:r>
            <a:r>
              <a:rPr lang="en-US" sz="2400" dirty="0">
                <a:latin typeface="Lucida Calligraphy" pitchFamily="66" charset="0"/>
              </a:rPr>
              <a:t>L</a:t>
            </a:r>
            <a:r>
              <a:rPr lang="en-US" sz="2400" dirty="0"/>
              <a:t>)                               × </a:t>
            </a:r>
            <a:r>
              <a:rPr lang="en-US" sz="2400" dirty="0">
                <a:latin typeface="Symbol" pitchFamily="18" charset="2"/>
              </a:rPr>
              <a:t>s</a:t>
            </a:r>
          </a:p>
          <a:p>
            <a:pPr defTabSz="752475"/>
            <a:r>
              <a:rPr lang="en-US" sz="2400" dirty="0">
                <a:latin typeface="Symbol" pitchFamily="18" charset="2"/>
              </a:rPr>
              <a:t>				</a:t>
            </a:r>
            <a:r>
              <a:rPr lang="en-US" sz="4400" dirty="0"/>
              <a:t>[</a:t>
            </a:r>
            <a:r>
              <a:rPr lang="en-US" sz="2400" dirty="0">
                <a:latin typeface="Lucida Calligraphy" pitchFamily="66" charset="0"/>
              </a:rPr>
              <a:t>L</a:t>
            </a:r>
            <a:r>
              <a:rPr lang="en-US" sz="4400" dirty="0"/>
              <a:t>] </a:t>
            </a:r>
            <a:r>
              <a:rPr lang="en-US" sz="3200" dirty="0"/>
              <a:t>= cm</a:t>
            </a:r>
            <a:r>
              <a:rPr lang="en-US" sz="3200" baseline="30000" dirty="0"/>
              <a:t>-2</a:t>
            </a:r>
            <a:r>
              <a:rPr lang="en-US" sz="3200" dirty="0"/>
              <a:t>s</a:t>
            </a:r>
            <a:r>
              <a:rPr lang="en-US" sz="3200" baseline="30000" dirty="0"/>
              <a:t>-1</a:t>
            </a:r>
            <a:endParaRPr lang="en-US" sz="4400" dirty="0"/>
          </a:p>
          <a:p>
            <a:pPr defTabSz="752475"/>
            <a:endParaRPr lang="en-US" sz="4400" dirty="0"/>
          </a:p>
          <a:p>
            <a:pPr defTabSz="752475"/>
            <a:r>
              <a:rPr lang="en-US" sz="2800" dirty="0" smtClean="0"/>
              <a:t>Number of reactions </a:t>
            </a:r>
            <a:r>
              <a:rPr lang="en-US" sz="2800" dirty="0"/>
              <a:t>= </a:t>
            </a:r>
            <a:r>
              <a:rPr lang="en-US" sz="2400" dirty="0">
                <a:sym typeface="Symbol"/>
              </a:rPr>
              <a:t></a:t>
            </a:r>
            <a:r>
              <a:rPr lang="en-US" sz="2400" dirty="0">
                <a:latin typeface="Lucida Calligraphy" pitchFamily="66" charset="0"/>
              </a:rPr>
              <a:t>L </a:t>
            </a:r>
            <a:r>
              <a:rPr lang="en-US" sz="2400" dirty="0" err="1"/>
              <a:t>dt</a:t>
            </a:r>
            <a:r>
              <a:rPr lang="en-US" sz="2400" dirty="0"/>
              <a:t> × </a:t>
            </a:r>
            <a:r>
              <a:rPr lang="en-US" sz="2400" dirty="0">
                <a:latin typeface="Symbol" pitchFamily="18" charset="2"/>
              </a:rPr>
              <a:t>s</a:t>
            </a:r>
            <a:r>
              <a:rPr lang="en-US" sz="2400" dirty="0"/>
              <a:t> </a:t>
            </a:r>
            <a:endParaRPr lang="en-US" sz="4400" dirty="0"/>
          </a:p>
          <a:p>
            <a:pPr defTabSz="752475"/>
            <a:endParaRPr lang="en-US" sz="4400" dirty="0"/>
          </a:p>
          <a:p>
            <a:pPr defTabSz="752475"/>
            <a:r>
              <a:rPr lang="en-US" sz="2400" dirty="0">
                <a:latin typeface="Symbol" pitchFamily="18" charset="2"/>
              </a:rPr>
              <a:t>s</a:t>
            </a:r>
            <a:r>
              <a:rPr lang="en-US" sz="4400" dirty="0"/>
              <a:t> </a:t>
            </a:r>
            <a:r>
              <a:rPr lang="en-US" sz="2400" dirty="0"/>
              <a:t>e</a:t>
            </a:r>
            <a:r>
              <a:rPr lang="en-US" sz="2400" dirty="0" smtClean="0"/>
              <a:t>xpressed in </a:t>
            </a:r>
            <a:r>
              <a:rPr lang="en-US" sz="2400" dirty="0"/>
              <a:t>cm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  <a:r>
              <a:rPr lang="en-US" sz="2400" dirty="0" smtClean="0"/>
              <a:t>or </a:t>
            </a:r>
            <a:r>
              <a:rPr lang="en-US" sz="2400" dirty="0"/>
              <a:t>b; 1 b = 10</a:t>
            </a:r>
            <a:r>
              <a:rPr lang="en-US" sz="2400" baseline="30000" dirty="0"/>
              <a:t>-24</a:t>
            </a:r>
            <a:r>
              <a:rPr lang="en-US" sz="2400" dirty="0"/>
              <a:t> cm</a:t>
            </a:r>
            <a:r>
              <a:rPr lang="en-US" sz="2400" baseline="30000" dirty="0"/>
              <a:t>2</a:t>
            </a:r>
            <a:r>
              <a:rPr lang="en-US" sz="2400" dirty="0"/>
              <a:t>; 1 </a:t>
            </a:r>
            <a:r>
              <a:rPr lang="en-US" sz="2400" dirty="0" err="1"/>
              <a:t>pb</a:t>
            </a:r>
            <a:r>
              <a:rPr lang="en-US" sz="2400" dirty="0"/>
              <a:t> = 10</a:t>
            </a:r>
            <a:r>
              <a:rPr lang="en-US" sz="2400" baseline="30000" dirty="0"/>
              <a:t>-12</a:t>
            </a:r>
            <a:r>
              <a:rPr lang="en-US" sz="2400" dirty="0"/>
              <a:t> b; 1 fb = 10</a:t>
            </a:r>
            <a:r>
              <a:rPr lang="en-US" sz="2400" baseline="30000" dirty="0"/>
              <a:t>-15</a:t>
            </a:r>
            <a:r>
              <a:rPr lang="en-US" sz="2400" dirty="0"/>
              <a:t> b </a:t>
            </a:r>
          </a:p>
          <a:p>
            <a:pPr defTabSz="752475"/>
            <a:r>
              <a:rPr lang="en-US" sz="4400" dirty="0"/>
              <a:t> </a:t>
            </a:r>
          </a:p>
          <a:p>
            <a:pPr defTabSz="752475"/>
            <a:r>
              <a:rPr lang="en-US" sz="2400" dirty="0" err="1"/>
              <a:t>Integrerad</a:t>
            </a:r>
            <a:r>
              <a:rPr lang="en-US" sz="2400" dirty="0"/>
              <a:t> </a:t>
            </a:r>
            <a:r>
              <a:rPr lang="en-US" sz="2400" dirty="0" smtClean="0"/>
              <a:t>luminosity  </a:t>
            </a:r>
            <a:r>
              <a:rPr lang="en-US" sz="2400" dirty="0">
                <a:sym typeface="Symbol"/>
              </a:rPr>
              <a:t></a:t>
            </a:r>
            <a:r>
              <a:rPr lang="en-US" sz="2400" dirty="0">
                <a:latin typeface="Lucida Calligraphy" pitchFamily="66" charset="0"/>
              </a:rPr>
              <a:t>L </a:t>
            </a:r>
            <a:r>
              <a:rPr lang="en-US" sz="2400" dirty="0" err="1"/>
              <a:t>dt</a:t>
            </a:r>
            <a:r>
              <a:rPr lang="en-US" sz="2400" dirty="0"/>
              <a:t> </a:t>
            </a:r>
            <a:r>
              <a:rPr lang="en-US" sz="2400" dirty="0" smtClean="0"/>
              <a:t>given in</a:t>
            </a:r>
            <a:r>
              <a:rPr lang="en-US" sz="1200" dirty="0" smtClean="0"/>
              <a:t> </a:t>
            </a:r>
            <a:r>
              <a:rPr lang="en-US" sz="2400" dirty="0"/>
              <a:t>cm</a:t>
            </a:r>
            <a:r>
              <a:rPr lang="en-US" sz="2400" baseline="30000" dirty="0"/>
              <a:t>-2 </a:t>
            </a:r>
            <a:r>
              <a:rPr lang="en-US" sz="2400" dirty="0" err="1"/>
              <a:t>eller</a:t>
            </a:r>
            <a:r>
              <a:rPr lang="en-US" sz="2400" dirty="0"/>
              <a:t> t ex fb</a:t>
            </a:r>
            <a:r>
              <a:rPr lang="en-US" sz="2400" baseline="30000" dirty="0"/>
              <a:t>-1</a:t>
            </a:r>
          </a:p>
          <a:p>
            <a:pPr defTabSz="752475"/>
            <a:endParaRPr lang="en-US" sz="2400" baseline="30000" dirty="0"/>
          </a:p>
          <a:p>
            <a:pPr defTabSz="752475"/>
            <a:r>
              <a:rPr lang="en-US" sz="2400" dirty="0"/>
              <a:t>O(</a:t>
            </a:r>
            <a:r>
              <a:rPr lang="en-US" sz="2400" dirty="0">
                <a:latin typeface="Symbol" pitchFamily="18" charset="2"/>
              </a:rPr>
              <a:t>s</a:t>
            </a:r>
            <a:r>
              <a:rPr lang="en-US" sz="2400" dirty="0"/>
              <a:t>(pp)) = 100 </a:t>
            </a:r>
            <a:r>
              <a:rPr lang="en-US" sz="2400" dirty="0" err="1"/>
              <a:t>mb</a:t>
            </a:r>
            <a:r>
              <a:rPr lang="en-US" sz="2400" dirty="0"/>
              <a:t>; O(</a:t>
            </a:r>
            <a:r>
              <a:rPr lang="en-US" sz="2400" dirty="0">
                <a:latin typeface="Symbol" pitchFamily="18" charset="2"/>
              </a:rPr>
              <a:t>s</a:t>
            </a:r>
            <a:r>
              <a:rPr lang="en-US" sz="2400" dirty="0"/>
              <a:t>(Higgs)) = 10 </a:t>
            </a:r>
            <a:r>
              <a:rPr lang="en-US" sz="2400" dirty="0" err="1"/>
              <a:t>pb</a:t>
            </a:r>
            <a:r>
              <a:rPr lang="en-US" sz="2400" dirty="0"/>
              <a:t>; O(</a:t>
            </a:r>
            <a:r>
              <a:rPr lang="en-US" sz="2400" dirty="0">
                <a:latin typeface="Symbol" pitchFamily="18" charset="2"/>
              </a:rPr>
              <a:t>s</a:t>
            </a:r>
            <a:r>
              <a:rPr lang="en-US" sz="2400" dirty="0"/>
              <a:t>(H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 err="1">
                <a:latin typeface="Symbol" pitchFamily="18" charset="2"/>
                <a:sym typeface="Wingdings" pitchFamily="2" charset="2"/>
              </a:rPr>
              <a:t>gg</a:t>
            </a:r>
            <a:r>
              <a:rPr lang="en-US" sz="2400" dirty="0"/>
              <a:t>)) = 10 fb </a:t>
            </a:r>
          </a:p>
          <a:p>
            <a:pPr defTabSz="752475"/>
            <a:endParaRPr lang="en-US" sz="2400" dirty="0"/>
          </a:p>
          <a:p>
            <a:pPr defTabSz="752475"/>
            <a:r>
              <a:rPr lang="en-US" sz="2400" dirty="0"/>
              <a:t>LHC</a:t>
            </a:r>
          </a:p>
          <a:p>
            <a:pPr defTabSz="752475"/>
            <a:r>
              <a:rPr lang="en-US" sz="2400" dirty="0"/>
              <a:t>	O(</a:t>
            </a:r>
            <a:r>
              <a:rPr lang="en-US" sz="2400" dirty="0">
                <a:latin typeface="Lucida Calligraphy" pitchFamily="66" charset="0"/>
              </a:rPr>
              <a:t>L</a:t>
            </a:r>
            <a:r>
              <a:rPr lang="en-US" sz="2400" dirty="0"/>
              <a:t>) = 10</a:t>
            </a:r>
            <a:r>
              <a:rPr lang="en-US" sz="2400" baseline="30000" dirty="0"/>
              <a:t>33</a:t>
            </a:r>
            <a:r>
              <a:rPr lang="en-US" sz="2400" dirty="0"/>
              <a:t> cm</a:t>
            </a:r>
            <a:r>
              <a:rPr lang="en-US" sz="2400" baseline="30000" dirty="0"/>
              <a:t>-2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  <a:r>
              <a:rPr lang="en-US" sz="2400" dirty="0"/>
              <a:t> = 10</a:t>
            </a:r>
            <a:r>
              <a:rPr lang="en-US" sz="2400" baseline="30000" dirty="0"/>
              <a:t>-3</a:t>
            </a:r>
            <a:r>
              <a:rPr lang="en-US" sz="2400" dirty="0"/>
              <a:t> pb</a:t>
            </a:r>
            <a:r>
              <a:rPr lang="en-US" sz="2400" baseline="30000" dirty="0"/>
              <a:t>-1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</a:p>
          <a:p>
            <a:pPr defTabSz="752475"/>
            <a:r>
              <a:rPr lang="en-US" sz="2400" dirty="0">
                <a:sym typeface="Symbol"/>
              </a:rPr>
              <a:t>	</a:t>
            </a:r>
            <a:r>
              <a:rPr lang="en-US" sz="2400" dirty="0">
                <a:latin typeface="Lucida Calligraphy" pitchFamily="66" charset="0"/>
              </a:rPr>
              <a:t>L </a:t>
            </a:r>
            <a:r>
              <a:rPr lang="en-US" sz="2400" dirty="0" err="1"/>
              <a:t>dt</a:t>
            </a:r>
            <a:r>
              <a:rPr lang="en-US" sz="2400" dirty="0"/>
              <a:t> = 25 fb</a:t>
            </a:r>
            <a:r>
              <a:rPr lang="en-US" sz="2400" baseline="30000" dirty="0"/>
              <a:t>-1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eof</a:t>
            </a:r>
            <a:r>
              <a:rPr lang="en-US" sz="2400" dirty="0" smtClean="0"/>
              <a:t> </a:t>
            </a:r>
            <a:r>
              <a:rPr lang="en-US" sz="2400" dirty="0"/>
              <a:t>2012)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39838398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im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14340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1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14342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14343" name="Rectangle 6"/>
          <p:cNvSpPr>
            <a:spLocks noGrp="1" noChangeArrowheads="1"/>
          </p:cNvSpPr>
          <p:nvPr>
            <p:ph type="title"/>
          </p:nvPr>
        </p:nvSpPr>
        <p:spPr>
          <a:xfrm>
            <a:off x="741363" y="339725"/>
            <a:ext cx="11561762" cy="830263"/>
          </a:xfrm>
        </p:spPr>
        <p:txBody>
          <a:bodyPr lIns="126905" tIns="72517" rIns="126905" bIns="72517"/>
          <a:lstStyle/>
          <a:p>
            <a:pPr algn="l" defTabSz="1290638" eaLnBrk="1"/>
            <a:r>
              <a:rPr lang="en-US" altLang="en-US" sz="2700" b="1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Incompleteness of the Standard Model; </a:t>
            </a:r>
            <a:r>
              <a:rPr lang="en-US" altLang="en-US" sz="2700" b="1" u="sng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no candidate for Dark Matter</a:t>
            </a:r>
            <a:endParaRPr lang="en-US" altLang="en-US" smtClean="0"/>
          </a:p>
        </p:txBody>
      </p:sp>
      <p:pic>
        <p:nvPicPr>
          <p:cNvPr id="14344" name="Picture 7" descr="image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1439863"/>
            <a:ext cx="49720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4345" name="Rectangle 8"/>
          <p:cNvSpPr>
            <a:spLocks/>
          </p:cNvSpPr>
          <p:nvPr/>
        </p:nvSpPr>
        <p:spPr bwMode="auto">
          <a:xfrm>
            <a:off x="5832475" y="1439863"/>
            <a:ext cx="6113463" cy="735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marL="339725" indent="-339725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65175" indent="-312738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>
              <a:spcBef>
                <a:spcPts val="400"/>
              </a:spcBef>
              <a:buClr>
                <a:srgbClr val="404040"/>
              </a:buClr>
              <a:buSzPct val="100000"/>
              <a:buFont typeface="ArialMT"/>
              <a:buChar char="•"/>
            </a:pPr>
            <a:r>
              <a:rPr lang="en-US" altLang="en-US" sz="2200">
                <a:solidFill>
                  <a:srgbClr val="40404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Jan Oort, 1932</a:t>
            </a:r>
            <a:endParaRPr lang="en-US" altLang="en-US" sz="2500" b="1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lvl="1" algn="l" eaLnBrk="1">
              <a:spcBef>
                <a:spcPts val="400"/>
              </a:spcBef>
              <a:buClr>
                <a:srgbClr val="404040"/>
              </a:buClr>
              <a:buSzPct val="100000"/>
              <a:buFont typeface="ArialMT"/>
              <a:buChar char="–"/>
            </a:pPr>
            <a:r>
              <a:rPr lang="en-US" altLang="en-US" sz="1900" b="1">
                <a:solidFill>
                  <a:srgbClr val="40404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Despite the velocity of the stars perpendicular to the galactic plane, the galaxies are not dissolved</a:t>
            </a:r>
            <a:br>
              <a:rPr lang="en-US" altLang="en-US" sz="1900" b="1">
                <a:solidFill>
                  <a:srgbClr val="40404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endParaRPr lang="en-US" altLang="en-US" sz="1900" b="1">
              <a:solidFill>
                <a:srgbClr val="40404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l" eaLnBrk="1">
              <a:spcBef>
                <a:spcPts val="400"/>
              </a:spcBef>
              <a:buClr>
                <a:srgbClr val="404040"/>
              </a:buClr>
              <a:buSzPct val="100000"/>
              <a:buFont typeface="ArialMT"/>
              <a:buChar char="•"/>
            </a:pPr>
            <a:r>
              <a:rPr lang="en-US" altLang="en-US" sz="2200">
                <a:solidFill>
                  <a:srgbClr val="40404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Fritz Zwicky, 1933</a:t>
            </a:r>
            <a:endParaRPr lang="en-US" altLang="en-US" sz="2500" b="1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lvl="1" algn="l" eaLnBrk="1">
              <a:spcBef>
                <a:spcPts val="400"/>
              </a:spcBef>
              <a:buClr>
                <a:srgbClr val="404040"/>
              </a:buClr>
              <a:buSzPct val="100000"/>
              <a:buFont typeface="ArialMT"/>
              <a:buChar char="–"/>
            </a:pPr>
            <a:r>
              <a:rPr lang="en-US" altLang="en-US" sz="1900" b="1">
                <a:solidFill>
                  <a:srgbClr val="40404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galaxies move in the galaxy clusters as if there is more materia than what emits and absorbs radiation</a:t>
            </a:r>
            <a:br>
              <a:rPr lang="en-US" altLang="en-US" sz="1900" b="1">
                <a:solidFill>
                  <a:srgbClr val="40404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endParaRPr lang="en-US" altLang="en-US" sz="1900" b="1">
              <a:solidFill>
                <a:srgbClr val="40404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l" eaLnBrk="1">
              <a:spcBef>
                <a:spcPts val="400"/>
              </a:spcBef>
              <a:buClr>
                <a:srgbClr val="404040"/>
              </a:buClr>
              <a:buSzPct val="100000"/>
              <a:buFont typeface="ArialMT"/>
              <a:buChar char="•"/>
            </a:pPr>
            <a:r>
              <a:rPr lang="en-US" altLang="en-US" sz="2200">
                <a:solidFill>
                  <a:srgbClr val="40404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Vera Rubin, 1970</a:t>
            </a:r>
            <a:endParaRPr lang="en-US" altLang="en-US" sz="2500" b="1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lvl="1" algn="l" eaLnBrk="1">
              <a:spcBef>
                <a:spcPts val="400"/>
              </a:spcBef>
              <a:buClr>
                <a:srgbClr val="404040"/>
              </a:buClr>
              <a:buSzPct val="100000"/>
              <a:buFont typeface="ArialMT"/>
              <a:buChar char="–"/>
            </a:pPr>
            <a:r>
              <a:rPr lang="en-US" altLang="en-US" sz="1900" b="1">
                <a:solidFill>
                  <a:srgbClr val="40404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Galaxies rotate as if there is more materia than what emits and absorbs radiation </a:t>
            </a:r>
            <a:br>
              <a:rPr lang="en-US" altLang="en-US" sz="1900" b="1">
                <a:solidFill>
                  <a:srgbClr val="40404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endParaRPr lang="en-US" altLang="en-US" sz="1900" b="1">
              <a:solidFill>
                <a:srgbClr val="40404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l" eaLnBrk="1">
              <a:spcBef>
                <a:spcPts val="400"/>
              </a:spcBef>
              <a:buClr>
                <a:srgbClr val="404040"/>
              </a:buClr>
              <a:buSzPct val="100000"/>
              <a:buFont typeface="ArialMT"/>
              <a:buChar char="•"/>
            </a:pPr>
            <a:r>
              <a:rPr lang="en-US" altLang="en-US" sz="2200">
                <a:solidFill>
                  <a:srgbClr val="40404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 Masaki et al, February 2012 [1]</a:t>
            </a:r>
            <a:endParaRPr lang="en-US" altLang="en-US" sz="2500" b="1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lvl="1" algn="l" eaLnBrk="1">
              <a:spcBef>
                <a:spcPts val="400"/>
              </a:spcBef>
              <a:buClr>
                <a:srgbClr val="404040"/>
              </a:buClr>
              <a:buSzPct val="100000"/>
              <a:buFont typeface="ArialMT"/>
              <a:buChar char="–"/>
            </a:pPr>
            <a:r>
              <a:rPr lang="en-US" altLang="en-US" sz="1900" b="1">
                <a:solidFill>
                  <a:srgbClr val="40404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intergalactic space is filled with Dark Matter; simulation results using gravitational lensing measured around millions of galaxies using SDSS</a:t>
            </a:r>
            <a:endParaRPr lang="en-US" altLang="en-US" sz="2500" b="1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pic>
        <p:nvPicPr>
          <p:cNvPr id="14346" name="Picture 9" descr="image2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4975225"/>
            <a:ext cx="4033838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4347" name="Rectangle 12"/>
          <p:cNvSpPr>
            <a:spLocks/>
          </p:cNvSpPr>
          <p:nvPr/>
        </p:nvSpPr>
        <p:spPr bwMode="auto">
          <a:xfrm>
            <a:off x="6207125" y="9231313"/>
            <a:ext cx="49752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400">
                <a:latin typeface="Arial" pitchFamily="34" charset="0"/>
                <a:cs typeface="Arial" pitchFamily="34" charset="0"/>
                <a:sym typeface="Arial" pitchFamily="34" charset="0"/>
              </a:rPr>
              <a:t>[1] The Astrophysical Journal 746, 38 ( 2012 February 10 )</a:t>
            </a:r>
            <a:endParaRPr lang="en-US" alt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774825" y="881063"/>
            <a:ext cx="8859838" cy="8702675"/>
            <a:chOff x="1774825" y="881063"/>
            <a:chExt cx="8859838" cy="8702675"/>
          </a:xfrm>
        </p:grpSpPr>
        <p:sp>
          <p:nvSpPr>
            <p:cNvPr id="14349" name="Line 10"/>
            <p:cNvSpPr>
              <a:spLocks noChangeShapeType="1"/>
            </p:cNvSpPr>
            <p:nvPr/>
          </p:nvSpPr>
          <p:spPr bwMode="auto">
            <a:xfrm flipH="1" flipV="1">
              <a:off x="5454650" y="4254500"/>
              <a:ext cx="828675" cy="979488"/>
            </a:xfrm>
            <a:prstGeom prst="line">
              <a:avLst/>
            </a:prstGeom>
            <a:noFill/>
            <a:ln w="40791">
              <a:solidFill>
                <a:srgbClr val="00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50" name="Line 11"/>
            <p:cNvSpPr>
              <a:spLocks noChangeShapeType="1"/>
            </p:cNvSpPr>
            <p:nvPr/>
          </p:nvSpPr>
          <p:spPr bwMode="auto">
            <a:xfrm flipH="1">
              <a:off x="5278438" y="7096125"/>
              <a:ext cx="1004887" cy="14288"/>
            </a:xfrm>
            <a:prstGeom prst="line">
              <a:avLst/>
            </a:prstGeom>
            <a:noFill/>
            <a:ln w="40791">
              <a:solidFill>
                <a:srgbClr val="00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51" name="Line 13"/>
            <p:cNvSpPr>
              <a:spLocks noChangeShapeType="1"/>
            </p:cNvSpPr>
            <p:nvPr/>
          </p:nvSpPr>
          <p:spPr bwMode="auto">
            <a:xfrm flipH="1">
              <a:off x="1774825" y="7526338"/>
              <a:ext cx="708025" cy="0"/>
            </a:xfrm>
            <a:prstGeom prst="line">
              <a:avLst/>
            </a:prstGeom>
            <a:noFill/>
            <a:ln w="13597">
              <a:solidFill>
                <a:srgbClr val="000000"/>
              </a:solidFill>
              <a:round/>
              <a:headEnd type="arrow" w="lg" len="lg"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352" name="Group 14"/>
            <p:cNvGrpSpPr>
              <a:grpSpLocks/>
            </p:cNvGrpSpPr>
            <p:nvPr/>
          </p:nvGrpSpPr>
          <p:grpSpPr bwMode="auto">
            <a:xfrm>
              <a:off x="1933575" y="881063"/>
              <a:ext cx="8701088" cy="8702675"/>
              <a:chOff x="0" y="0"/>
              <a:chExt cx="686" cy="686"/>
            </a:xfrm>
          </p:grpSpPr>
          <p:pic>
            <p:nvPicPr>
              <p:cNvPr id="14354" name="Picture 15" descr="image28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686" cy="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</a:extLst>
            </p:spPr>
          </p:pic>
          <p:sp>
            <p:nvSpPr>
              <p:cNvPr id="14355" name="Line 16"/>
              <p:cNvSpPr>
                <a:spLocks noChangeShapeType="1"/>
              </p:cNvSpPr>
              <p:nvPr/>
            </p:nvSpPr>
            <p:spPr bwMode="auto">
              <a:xfrm>
                <a:off x="0" y="657"/>
                <a:ext cx="686" cy="1"/>
              </a:xfrm>
              <a:prstGeom prst="line">
                <a:avLst/>
              </a:prstGeom>
              <a:noFill/>
              <a:ln w="40791">
                <a:solidFill>
                  <a:srgbClr val="FFFFFF"/>
                </a:solidFill>
                <a:round/>
                <a:headEnd type="arrow" w="lg" len="lg"/>
                <a:tailEnd type="arrow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4353" name="TextBox 17"/>
            <p:cNvSpPr txBox="1">
              <a:spLocks noChangeArrowheads="1"/>
            </p:cNvSpPr>
            <p:nvPr/>
          </p:nvSpPr>
          <p:spPr bwMode="auto">
            <a:xfrm>
              <a:off x="5350272" y="8477200"/>
              <a:ext cx="169790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742950" indent="-28575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11430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16002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2057400" indent="-228600" algn="ctr" eaLnBrk="0" hangingPunct="0"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eaLnBrk="1"/>
              <a:r>
                <a:rPr lang="en-US" altLang="en-US">
                  <a:solidFill>
                    <a:schemeClr val="bg1"/>
                  </a:solidFill>
                </a:rPr>
                <a:t>30 Mpc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17412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3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17414" name="Rectangle 5"/>
          <p:cNvSpPr>
            <a:spLocks/>
          </p:cNvSpPr>
          <p:nvPr/>
        </p:nvSpPr>
        <p:spPr bwMode="auto">
          <a:xfrm>
            <a:off x="639763" y="9353550"/>
            <a:ext cx="3830637" cy="254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pic>
        <p:nvPicPr>
          <p:cNvPr id="17415" name="Picture 6" descr="image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3" y="113283"/>
            <a:ext cx="12668250" cy="944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7416" name="Rectangle 7"/>
          <p:cNvSpPr>
            <a:spLocks noGrp="1" noChangeArrowheads="1"/>
          </p:cNvSpPr>
          <p:nvPr>
            <p:ph type="title"/>
          </p:nvPr>
        </p:nvSpPr>
        <p:spPr>
          <a:xfrm>
            <a:off x="1146175" y="1301750"/>
            <a:ext cx="10674350" cy="3687763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39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CERN; a European project and </a:t>
            </a:r>
            <a:br>
              <a:rPr lang="en-US" altLang="en-US" sz="39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altLang="en-US" sz="39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global centre for Particle Physics</a:t>
            </a:r>
            <a:endParaRPr lang="en-US" altLang="en-US" smtClean="0"/>
          </a:p>
        </p:txBody>
      </p:sp>
      <p:sp>
        <p:nvSpPr>
          <p:cNvPr id="19464" name="AutoShape 8"/>
          <p:cNvSpPr>
            <a:spLocks/>
          </p:cNvSpPr>
          <p:nvPr/>
        </p:nvSpPr>
        <p:spPr bwMode="auto">
          <a:xfrm>
            <a:off x="3236913" y="4468813"/>
            <a:ext cx="6732587" cy="2355850"/>
          </a:xfrm>
          <a:prstGeom prst="roundRect">
            <a:avLst>
              <a:gd name="adj" fmla="val 11676"/>
            </a:avLst>
          </a:prstGeom>
          <a:solidFill>
            <a:srgbClr val="FFFFFF"/>
          </a:solidFill>
          <a:ln w="28575" cap="flat" cmpd="sng">
            <a:noFill/>
            <a:prstDash val="solid"/>
            <a:round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lIns="72517" tIns="72517" rIns="72517" bIns="72517" anchor="ctr"/>
          <a:lstStyle/>
          <a:p>
            <a:pPr algn="ctr" hangingPunct="0">
              <a:defRPr/>
            </a:pPr>
            <a:endParaRPr lang="en-US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7418" name="Rectangle 9"/>
          <p:cNvSpPr>
            <a:spLocks/>
          </p:cNvSpPr>
          <p:nvPr/>
        </p:nvSpPr>
        <p:spPr bwMode="auto">
          <a:xfrm>
            <a:off x="3276600" y="4468813"/>
            <a:ext cx="6692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4572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spcBef>
                <a:spcPts val="400"/>
              </a:spcBef>
            </a:pPr>
            <a:r>
              <a:rPr lang="en-US" altLang="en-US" sz="1900">
                <a:latin typeface="Arial" pitchFamily="34" charset="0"/>
                <a:cs typeface="Arial" pitchFamily="34" charset="0"/>
                <a:sym typeface="Arial" pitchFamily="34" charset="0"/>
              </a:rPr>
              <a:t>Annual budget of ~ 7’300 Mkr</a:t>
            </a:r>
            <a:endParaRPr lang="en-US" altLang="en-US" sz="2500" b="1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lvl="1" indent="0" eaLnBrk="1">
              <a:spcBef>
                <a:spcPts val="400"/>
              </a:spcBef>
            </a:pPr>
            <a:r>
              <a:rPr lang="en-US" altLang="en-US" sz="1900">
                <a:latin typeface="Arial" pitchFamily="34" charset="0"/>
                <a:cs typeface="Arial" pitchFamily="34" charset="0"/>
                <a:sym typeface="Arial" pitchFamily="34" charset="0"/>
              </a:rPr>
              <a:t>Swedish contribution ~ 170 Mkr</a:t>
            </a:r>
            <a:br>
              <a:rPr lang="en-US" altLang="en-US" sz="1900">
                <a:latin typeface="Arial" pitchFamily="34" charset="0"/>
                <a:cs typeface="Arial" pitchFamily="34" charset="0"/>
                <a:sym typeface="Arial" pitchFamily="34" charset="0"/>
              </a:rPr>
            </a:br>
            <a:endParaRPr lang="en-US" altLang="en-US" sz="190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>
              <a:spcBef>
                <a:spcPts val="400"/>
              </a:spcBef>
            </a:pPr>
            <a:r>
              <a:rPr lang="en-US" altLang="en-US" sz="1900">
                <a:latin typeface="Arial" pitchFamily="34" charset="0"/>
                <a:cs typeface="Arial" pitchFamily="34" charset="0"/>
                <a:sym typeface="Arial" pitchFamily="34" charset="0"/>
              </a:rPr>
              <a:t>People paid by CERN: ~ 3’500 whereof ~ 2’400 staff</a:t>
            </a:r>
            <a:br>
              <a:rPr lang="en-US" altLang="en-US" sz="1900">
                <a:latin typeface="Arial" pitchFamily="34" charset="0"/>
                <a:cs typeface="Arial" pitchFamily="34" charset="0"/>
                <a:sym typeface="Arial" pitchFamily="34" charset="0"/>
              </a:rPr>
            </a:br>
            <a:endParaRPr lang="en-US" altLang="en-US" sz="190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>
              <a:spcBef>
                <a:spcPts val="400"/>
              </a:spcBef>
            </a:pPr>
            <a:r>
              <a:rPr lang="en-US" altLang="en-US" sz="1900">
                <a:latin typeface="Arial" pitchFamily="34" charset="0"/>
                <a:cs typeface="Arial" pitchFamily="34" charset="0"/>
                <a:sym typeface="Arial" pitchFamily="34" charset="0"/>
              </a:rPr>
              <a:t>Scientific users: ~ 10’000</a:t>
            </a:r>
            <a:endParaRPr lang="en-US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20484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5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0486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4138" y="1189038"/>
            <a:ext cx="12849225" cy="8575675"/>
            <a:chOff x="0" y="0"/>
            <a:chExt cx="1012" cy="676"/>
          </a:xfrm>
        </p:grpSpPr>
        <p:pic>
          <p:nvPicPr>
            <p:cNvPr id="20492" name="Picture 7" descr="image3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12" cy="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</p:pic>
        <p:pic>
          <p:nvPicPr>
            <p:cNvPr id="20493" name="Picture 8" descr="image34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" y="326"/>
              <a:ext cx="525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</p:pic>
      </p:grpSp>
      <p:sp>
        <p:nvSpPr>
          <p:cNvPr id="20488" name="Rectangle 9"/>
          <p:cNvSpPr>
            <a:spLocks noGrp="1" noChangeArrowheads="1"/>
          </p:cNvSpPr>
          <p:nvPr>
            <p:ph type="title"/>
          </p:nvPr>
        </p:nvSpPr>
        <p:spPr>
          <a:xfrm>
            <a:off x="2352675" y="111125"/>
            <a:ext cx="9315450" cy="1141413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2800" b="1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Accelerators supplied by CERN and experiments by the Universities/Research Councils</a:t>
            </a:r>
            <a:endParaRPr lang="en-US" altLang="en-US" smtClean="0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71475" y="1189038"/>
            <a:ext cx="12561888" cy="8204200"/>
            <a:chOff x="0" y="0"/>
            <a:chExt cx="990" cy="647"/>
          </a:xfrm>
        </p:grpSpPr>
        <p:pic>
          <p:nvPicPr>
            <p:cNvPr id="20490" name="Picture 11" descr="image3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"/>
              <a:ext cx="976" cy="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</p:pic>
        <p:pic>
          <p:nvPicPr>
            <p:cNvPr id="20491" name="Picture 12" descr="image36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" y="0"/>
              <a:ext cx="500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21508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09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1510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1511" name="Rectangle 6"/>
          <p:cNvSpPr>
            <a:spLocks noGrp="1" noChangeArrowheads="1"/>
          </p:cNvSpPr>
          <p:nvPr>
            <p:ph type="title"/>
          </p:nvPr>
        </p:nvSpPr>
        <p:spPr>
          <a:xfrm>
            <a:off x="730250" y="124272"/>
            <a:ext cx="11561763" cy="952500"/>
          </a:xfrm>
        </p:spPr>
        <p:txBody>
          <a:bodyPr lIns="126905" tIns="72517" rIns="126905" bIns="72517"/>
          <a:lstStyle/>
          <a:p>
            <a:pPr algn="l" defTabSz="1290638" eaLnBrk="1"/>
            <a:r>
              <a:rPr lang="en-US" altLang="en-US" sz="42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Large Hadron Collider [1]</a:t>
            </a:r>
            <a:endParaRPr lang="en-US" altLang="en-US" dirty="0" smtClean="0"/>
          </a:p>
        </p:txBody>
      </p:sp>
      <p:sp>
        <p:nvSpPr>
          <p:cNvPr id="21515" name="Rectangle 10"/>
          <p:cNvSpPr>
            <a:spLocks/>
          </p:cNvSpPr>
          <p:nvPr/>
        </p:nvSpPr>
        <p:spPr bwMode="auto">
          <a:xfrm>
            <a:off x="515938" y="9194800"/>
            <a:ext cx="67024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304925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304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latin typeface="Arial" pitchFamily="34" charset="0"/>
                <a:cs typeface="Arial" pitchFamily="34" charset="0"/>
                <a:sym typeface="Arial" pitchFamily="34" charset="0"/>
              </a:rPr>
              <a:t>[1] http://en.wikipedia.org/wiki/Large_Hadron_Collider</a:t>
            </a:r>
            <a:endParaRPr lang="en-US" altLang="en-US"/>
          </a:p>
        </p:txBody>
      </p:sp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625" y="1132384"/>
            <a:ext cx="7924800" cy="722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7" descr="image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1863725"/>
            <a:ext cx="46720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21513" name="Picture 8" descr="image3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3" y="5617369"/>
            <a:ext cx="5544616" cy="305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42360" y="8261176"/>
            <a:ext cx="65167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~9300 magnets</a:t>
            </a:r>
          </a:p>
          <a:p>
            <a:r>
              <a:rPr lang="en-US" sz="2000" dirty="0" smtClean="0"/>
              <a:t>8’870 MJ stored energy in dipole magnets ( 2 tons TNT)</a:t>
            </a:r>
          </a:p>
          <a:p>
            <a:r>
              <a:rPr lang="en-US" sz="2000" dirty="0" smtClean="0"/>
              <a:t>334 MJ energy in each proton beam (90 kg TNT)</a:t>
            </a:r>
            <a:endParaRPr lang="en-GB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7813675"/>
            <a:ext cx="20415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4579" name="Rectangle 2"/>
          <p:cNvSpPr>
            <a:spLocks/>
          </p:cNvSpPr>
          <p:nvPr/>
        </p:nvSpPr>
        <p:spPr bwMode="auto">
          <a:xfrm>
            <a:off x="730250" y="9305925"/>
            <a:ext cx="3890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26905" tIns="72517" rIns="126905" bIns="72517"/>
          <a:lstStyle>
            <a:lvl1pPr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defTabSz="1290638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12906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eaLnBrk="1"/>
            <a:r>
              <a:rPr lang="en-US" altLang="en-US" sz="1700">
                <a:solidFill>
                  <a:srgbClr val="80808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Lunds universitet / Presentation 2010</a:t>
            </a:r>
            <a:endParaRPr lang="en-US" altLang="en-US"/>
          </a:p>
        </p:txBody>
      </p:sp>
      <p:sp>
        <p:nvSpPr>
          <p:cNvPr id="24580" name="Line 3"/>
          <p:cNvSpPr>
            <a:spLocks noChangeShapeType="1"/>
          </p:cNvSpPr>
          <p:nvPr/>
        </p:nvSpPr>
        <p:spPr bwMode="auto">
          <a:xfrm>
            <a:off x="838200" y="9236075"/>
            <a:ext cx="9658350" cy="0"/>
          </a:xfrm>
          <a:prstGeom prst="line">
            <a:avLst/>
          </a:prstGeom>
          <a:noFill/>
          <a:ln w="9064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81" name="Rectangle 4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sp>
        <p:nvSpPr>
          <p:cNvPr id="24582" name="Rectangle 5"/>
          <p:cNvSpPr>
            <a:spLocks/>
          </p:cNvSpPr>
          <p:nvPr/>
        </p:nvSpPr>
        <p:spPr bwMode="auto">
          <a:xfrm>
            <a:off x="730250" y="9299575"/>
            <a:ext cx="3962400" cy="409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517" tIns="72517" rIns="72517" bIns="72517" anchor="ctr"/>
          <a:lstStyle>
            <a:lvl1pPr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algn="ctr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en-US" altLang="en-US"/>
          </a:p>
        </p:txBody>
      </p:sp>
      <p:pic>
        <p:nvPicPr>
          <p:cNvPr id="24583" name="Picture 6" descr="image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1585913"/>
            <a:ext cx="7069137" cy="726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4584" name="Rectangle 7"/>
          <p:cNvSpPr>
            <a:spLocks noGrp="1" noChangeArrowheads="1"/>
          </p:cNvSpPr>
          <p:nvPr>
            <p:ph type="title"/>
          </p:nvPr>
        </p:nvSpPr>
        <p:spPr>
          <a:xfrm>
            <a:off x="730250" y="250825"/>
            <a:ext cx="11561763" cy="881063"/>
          </a:xfrm>
        </p:spPr>
        <p:txBody>
          <a:bodyPr lIns="126905" tIns="72517" rIns="126905" bIns="72517"/>
          <a:lstStyle/>
          <a:p>
            <a:pPr defTabSz="1290638" eaLnBrk="1"/>
            <a:r>
              <a:rPr lang="en-US" altLang="en-US" sz="42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ATLAS</a:t>
            </a:r>
            <a:endParaRPr lang="en-US" altLang="en-US" dirty="0" smtClean="0"/>
          </a:p>
        </p:txBody>
      </p:sp>
      <p:pic>
        <p:nvPicPr>
          <p:cNvPr id="26632" name="Picture 8" descr="image4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155700"/>
            <a:ext cx="12542838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0" y="3162300"/>
            <a:ext cx="508000" cy="933450"/>
            <a:chOff x="0" y="0"/>
            <a:chExt cx="41" cy="74"/>
          </a:xfrm>
        </p:grpSpPr>
        <p:sp>
          <p:nvSpPr>
            <p:cNvPr id="24592" name="Line 10"/>
            <p:cNvSpPr>
              <a:spLocks noChangeShapeType="1"/>
            </p:cNvSpPr>
            <p:nvPr/>
          </p:nvSpPr>
          <p:spPr bwMode="auto">
            <a:xfrm>
              <a:off x="0" y="0"/>
              <a:ext cx="1" cy="74"/>
            </a:xfrm>
            <a:prstGeom prst="line">
              <a:avLst/>
            </a:prstGeom>
            <a:noFill/>
            <a:ln w="27194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3" name="Line 11"/>
            <p:cNvSpPr>
              <a:spLocks noChangeShapeType="1"/>
            </p:cNvSpPr>
            <p:nvPr/>
          </p:nvSpPr>
          <p:spPr bwMode="auto">
            <a:xfrm flipV="1">
              <a:off x="0" y="49"/>
              <a:ext cx="41" cy="25"/>
            </a:xfrm>
            <a:prstGeom prst="line">
              <a:avLst/>
            </a:prstGeom>
            <a:noFill/>
            <a:ln w="27194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4" name="AutoShape 12"/>
            <p:cNvSpPr>
              <a:spLocks/>
            </p:cNvSpPr>
            <p:nvPr/>
          </p:nvSpPr>
          <p:spPr bwMode="auto">
            <a:xfrm>
              <a:off x="0" y="0"/>
              <a:ext cx="41" cy="50"/>
            </a:xfrm>
            <a:custGeom>
              <a:avLst/>
              <a:gdLst>
                <a:gd name="T0" fmla="*/ 21 w 21600"/>
                <a:gd name="T1" fmla="*/ 25 h 21600"/>
                <a:gd name="T2" fmla="*/ 21 w 21600"/>
                <a:gd name="T3" fmla="*/ 25 h 21600"/>
                <a:gd name="T4" fmla="*/ 21 w 21600"/>
                <a:gd name="T5" fmla="*/ 25 h 21600"/>
                <a:gd name="T6" fmla="*/ 21 w 21600"/>
                <a:gd name="T7" fmla="*/ 2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cubicBezTo>
                    <a:pt x="11929" y="0"/>
                    <a:pt x="21600" y="9670"/>
                    <a:pt x="21600" y="21599"/>
                  </a:cubicBezTo>
                  <a:cubicBezTo>
                    <a:pt x="21600" y="21600"/>
                    <a:pt x="21600" y="21600"/>
                    <a:pt x="21600" y="21600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 w="27194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lIns="72517" tIns="72517" rIns="72517" bIns="72517" anchor="ctr"/>
            <a:lstStyle/>
            <a:p>
              <a:endParaRPr lang="en-GB"/>
            </a:p>
          </p:txBody>
        </p:sp>
      </p:grpSp>
      <p:sp>
        <p:nvSpPr>
          <p:cNvPr id="26637" name="AutoShape 13"/>
          <p:cNvSpPr>
            <a:spLocks/>
          </p:cNvSpPr>
          <p:nvPr/>
        </p:nvSpPr>
        <p:spPr bwMode="auto">
          <a:xfrm>
            <a:off x="7148513" y="3262313"/>
            <a:ext cx="498475" cy="819150"/>
          </a:xfrm>
          <a:custGeom>
            <a:avLst/>
            <a:gdLst>
              <a:gd name="T0" fmla="*/ 249238 w 21600"/>
              <a:gd name="T1" fmla="*/ 409575 h 21600"/>
              <a:gd name="T2" fmla="*/ 249238 w 21600"/>
              <a:gd name="T3" fmla="*/ 409575 h 21600"/>
              <a:gd name="T4" fmla="*/ 249238 w 21600"/>
              <a:gd name="T5" fmla="*/ 409575 h 21600"/>
              <a:gd name="T6" fmla="*/ 249238 w 21600"/>
              <a:gd name="T7" fmla="*/ 40957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cubicBezTo>
                  <a:pt x="2763" y="17192"/>
                  <a:pt x="5527" y="12785"/>
                  <a:pt x="8734" y="9472"/>
                </a:cubicBezTo>
                <a:cubicBezTo>
                  <a:pt x="11940" y="6159"/>
                  <a:pt x="17095" y="3300"/>
                  <a:pt x="19239" y="1722"/>
                </a:cubicBezTo>
                <a:cubicBezTo>
                  <a:pt x="21383" y="143"/>
                  <a:pt x="21491" y="71"/>
                  <a:pt x="21600" y="0"/>
                </a:cubicBezTo>
              </a:path>
            </a:pathLst>
          </a:custGeom>
          <a:solidFill>
            <a:srgbClr val="000000">
              <a:alpha val="0"/>
            </a:srgbClr>
          </a:solidFill>
          <a:ln w="13597" cap="flat" cmpd="sng">
            <a:solidFill>
              <a:srgbClr val="000000"/>
            </a:solidFill>
            <a:prstDash val="sysDot"/>
            <a:round/>
            <a:headEnd/>
            <a:tailEnd type="arrow" w="lg" len="lg"/>
          </a:ln>
        </p:spPr>
        <p:txBody>
          <a:bodyPr lIns="72517" tIns="72517" rIns="72517" bIns="72517" anchor="ctr"/>
          <a:lstStyle/>
          <a:p>
            <a:endParaRPr lang="en-GB"/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099175" y="3371850"/>
            <a:ext cx="534988" cy="654050"/>
            <a:chOff x="0" y="0"/>
            <a:chExt cx="43" cy="52"/>
          </a:xfrm>
        </p:grpSpPr>
        <p:sp>
          <p:nvSpPr>
            <p:cNvPr id="24589" name="Line 15"/>
            <p:cNvSpPr>
              <a:spLocks noChangeShapeType="1"/>
            </p:cNvSpPr>
            <p:nvPr/>
          </p:nvSpPr>
          <p:spPr bwMode="auto">
            <a:xfrm flipV="1">
              <a:off x="0" y="0"/>
              <a:ext cx="35" cy="31"/>
            </a:xfrm>
            <a:prstGeom prst="line">
              <a:avLst/>
            </a:prstGeom>
            <a:noFill/>
            <a:ln w="271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0" name="Line 16"/>
            <p:cNvSpPr>
              <a:spLocks noChangeShapeType="1"/>
            </p:cNvSpPr>
            <p:nvPr/>
          </p:nvSpPr>
          <p:spPr bwMode="auto">
            <a:xfrm>
              <a:off x="0" y="30"/>
              <a:ext cx="39" cy="22"/>
            </a:xfrm>
            <a:prstGeom prst="line">
              <a:avLst/>
            </a:prstGeom>
            <a:noFill/>
            <a:ln w="2719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1" name="AutoShape 17"/>
            <p:cNvSpPr>
              <a:spLocks/>
            </p:cNvSpPr>
            <p:nvPr/>
          </p:nvSpPr>
          <p:spPr bwMode="auto">
            <a:xfrm rot="2171953">
              <a:off x="12" y="14"/>
              <a:ext cx="25" cy="27"/>
            </a:xfrm>
            <a:custGeom>
              <a:avLst/>
              <a:gdLst>
                <a:gd name="T0" fmla="*/ 13 w 21600"/>
                <a:gd name="T1" fmla="*/ 13 h 21600"/>
                <a:gd name="T2" fmla="*/ 13 w 21600"/>
                <a:gd name="T3" fmla="*/ 13 h 21600"/>
                <a:gd name="T4" fmla="*/ 13 w 21600"/>
                <a:gd name="T5" fmla="*/ 13 h 21600"/>
                <a:gd name="T6" fmla="*/ 13 w 21600"/>
                <a:gd name="T7" fmla="*/ 1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cubicBezTo>
                    <a:pt x="11929" y="0"/>
                    <a:pt x="21600" y="9670"/>
                    <a:pt x="21600" y="21599"/>
                  </a:cubicBezTo>
                  <a:cubicBezTo>
                    <a:pt x="21600" y="21599"/>
                    <a:pt x="21600" y="21599"/>
                    <a:pt x="21600" y="21600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 w="27194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72517" tIns="72517" rIns="72517" bIns="72517" anchor="ctr"/>
            <a:lstStyle/>
            <a:p>
              <a:endParaRPr lang="en-GB"/>
            </a:p>
          </p:txBody>
        </p:sp>
      </p:grpSp>
      <p:cxnSp>
        <p:nvCxnSpPr>
          <p:cNvPr id="5" name="Straight Arrow Connector 4"/>
          <p:cNvCxnSpPr/>
          <p:nvPr/>
        </p:nvCxnSpPr>
        <p:spPr bwMode="auto">
          <a:xfrm>
            <a:off x="1317824" y="1996480"/>
            <a:ext cx="72008" cy="5616624"/>
          </a:xfrm>
          <a:prstGeom prst="straightConnector1">
            <a:avLst/>
          </a:prstGeom>
          <a:solidFill>
            <a:srgbClr val="095CC4"/>
          </a:solidFill>
          <a:ln w="57150" cap="flat" cmpd="sng" algn="ctr">
            <a:solidFill>
              <a:schemeClr val="tx1"/>
            </a:solidFill>
            <a:prstDash val="solid"/>
            <a:miter lim="0"/>
            <a:headEnd type="triangle" w="med" len="med"/>
            <a:tailEnd type="triangl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53728" y="3749187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25 m</a:t>
            </a:r>
            <a:endParaRPr lang="en-GB" sz="20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1605856" y="772344"/>
            <a:ext cx="8136904" cy="957585"/>
          </a:xfrm>
          <a:prstGeom prst="straightConnector1">
            <a:avLst/>
          </a:prstGeom>
          <a:solidFill>
            <a:srgbClr val="095CC4"/>
          </a:solidFill>
          <a:ln w="57150" cap="flat" cmpd="sng" algn="ctr">
            <a:solidFill>
              <a:schemeClr val="tx1"/>
            </a:solidFill>
            <a:prstDash val="solid"/>
            <a:miter lim="0"/>
            <a:headEnd type="triangle" w="med" len="med"/>
            <a:tailEnd type="triangl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711450" y="1102767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46 m</a:t>
            </a:r>
            <a:endParaRPr lang="en-GB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CC4"/>
        </a:solidFill>
        <a:ln w="12700" cap="flat" cmpd="sng" algn="ctr">
          <a:noFill/>
          <a:prstDash val="solid"/>
          <a:miter lim="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CC4"/>
        </a:solidFill>
        <a:ln w="12700" cap="flat" cmpd="sng" algn="ctr">
          <a:noFill/>
          <a:prstDash val="solid"/>
          <a:miter lim="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2072</TotalTime>
  <Words>1033</Words>
  <Application>Microsoft Office PowerPoint</Application>
  <PresentationFormat>Custom</PresentationFormat>
  <Paragraphs>244</Paragraphs>
  <Slides>42</Slides>
  <Notes>1</Notes>
  <HiddenSlides>6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Chart</vt:lpstr>
      <vt:lpstr>The Construction of ATLAS at the CERN LHC</vt:lpstr>
      <vt:lpstr>Particle Physics</vt:lpstr>
      <vt:lpstr>SM and Masses: Higgs; we need it in the toolbox</vt:lpstr>
      <vt:lpstr>Incompleteness of the Standard Model; cannot predict the quark masses</vt:lpstr>
      <vt:lpstr>Incompleteness of the Standard Model; no candidate for Dark Matter</vt:lpstr>
      <vt:lpstr>CERN; a European project and  a global centre for Particle Physics</vt:lpstr>
      <vt:lpstr>Accelerators supplied by CERN and experiments by the Universities/Research Councils</vt:lpstr>
      <vt:lpstr>The Large Hadron Collider [1]</vt:lpstr>
      <vt:lpstr>ATLAS</vt:lpstr>
      <vt:lpstr>The Inner Tracker: 100 million r/o channels</vt:lpstr>
      <vt:lpstr>The Inner Tracker</vt:lpstr>
      <vt:lpstr>Calorimeter: 120’000 r/o channels</vt:lpstr>
      <vt:lpstr>Calorimeter</vt:lpstr>
      <vt:lpstr>Muon Spectrometer: 1.25 million r/o channels</vt:lpstr>
      <vt:lpstr>Muon Spectrometer</vt:lpstr>
      <vt:lpstr>Magnets</vt:lpstr>
      <vt:lpstr>Magnets</vt:lpstr>
      <vt:lpstr>Collaboration: 38 countries, 174 institutions, 3000 scientists</vt:lpstr>
      <vt:lpstr>Collaboration: 38 countries, 174 institutions, 3000 scientists</vt:lpstr>
      <vt:lpstr>Collaboration: 38 countries, 174 institutions, 3000 scientists</vt:lpstr>
      <vt:lpstr>Construction contributions</vt:lpstr>
      <vt:lpstr>Cost</vt:lpstr>
      <vt:lpstr>Legal Framework</vt:lpstr>
      <vt:lpstr>Governance</vt:lpstr>
      <vt:lpstr>System governance</vt:lpstr>
      <vt:lpstr>Technical management</vt:lpstr>
      <vt:lpstr>Technical management</vt:lpstr>
      <vt:lpstr>PowerPoint Presentation</vt:lpstr>
      <vt:lpstr>PowerPoint Presentation</vt:lpstr>
      <vt:lpstr>PowerPoint Presentation</vt:lpstr>
      <vt:lpstr>PowerPoint Presentation</vt:lpstr>
      <vt:lpstr>Achieved top-level milestones with time</vt:lpstr>
      <vt:lpstr>First collisions at the LHC end of November 2009 with beams at the injection energy of 450 GeV </vt:lpstr>
      <vt:lpstr>Delivered number of proton collisions</vt:lpstr>
      <vt:lpstr>Scientific output up to last week</vt:lpstr>
      <vt:lpstr>PowerPoint Presentation</vt:lpstr>
      <vt:lpstr>Back-up</vt:lpstr>
      <vt:lpstr>The Standard Model</vt:lpstr>
      <vt:lpstr>The Standard Model and Masses</vt:lpstr>
      <vt:lpstr>The Standard Model and Masses</vt:lpstr>
      <vt:lpstr>Incompleteness of the Standard Model</vt:lpstr>
      <vt:lpstr>Luminosity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Particle Physics at the Department of Physics</dc:title>
  <dc:creator>Torsten Akesson</dc:creator>
  <cp:lastModifiedBy>torsten</cp:lastModifiedBy>
  <cp:revision>53</cp:revision>
  <dcterms:modified xsi:type="dcterms:W3CDTF">2014-02-24T19:10:25Z</dcterms:modified>
</cp:coreProperties>
</file>