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2" r:id="rId2"/>
    <p:sldId id="628" r:id="rId3"/>
    <p:sldId id="630" r:id="rId4"/>
    <p:sldId id="631" r:id="rId5"/>
    <p:sldId id="635" r:id="rId6"/>
    <p:sldId id="632" r:id="rId7"/>
    <p:sldId id="633" r:id="rId8"/>
    <p:sldId id="634" r:id="rId9"/>
    <p:sldId id="645" r:id="rId10"/>
    <p:sldId id="618" r:id="rId11"/>
    <p:sldId id="614" r:id="rId12"/>
    <p:sldId id="616" r:id="rId13"/>
    <p:sldId id="627" r:id="rId14"/>
    <p:sldId id="636" r:id="rId15"/>
    <p:sldId id="637" r:id="rId16"/>
    <p:sldId id="638" r:id="rId17"/>
    <p:sldId id="639" r:id="rId18"/>
    <p:sldId id="640" r:id="rId19"/>
    <p:sldId id="641" r:id="rId20"/>
    <p:sldId id="642" r:id="rId21"/>
    <p:sldId id="643" r:id="rId22"/>
    <p:sldId id="644" r:id="rId23"/>
  </p:sldIdLst>
  <p:sldSz cx="9144000" cy="6858000" type="screen4x3"/>
  <p:notesSz cx="9918700" cy="6781800"/>
  <p:defaultTextStyle>
    <a:defPPr>
      <a:defRPr lang="de-DE"/>
    </a:defPPr>
    <a:lvl1pPr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6pPr>
    <a:lvl7pPr marL="27432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7pPr>
    <a:lvl8pPr marL="32004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8pPr>
    <a:lvl9pPr marL="3657600" algn="l" defTabSz="914400" rtl="0" eaLnBrk="1" latinLnBrk="0" hangingPunct="1">
      <a:defRPr sz="900" b="1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FF0000"/>
    <a:srgbClr val="FFC000"/>
    <a:srgbClr val="FFFF00"/>
    <a:srgbClr val="0000FF"/>
    <a:srgbClr val="9966FF"/>
    <a:srgbClr val="99CCFF"/>
    <a:srgbClr val="E1F0FF"/>
    <a:srgbClr val="FF33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1" autoAdjust="0"/>
    <p:restoredTop sz="85945" autoAdjust="0"/>
  </p:normalViewPr>
  <p:slideViewPr>
    <p:cSldViewPr snapToGrid="0">
      <p:cViewPr varScale="1">
        <p:scale>
          <a:sx n="75" d="100"/>
          <a:sy n="75" d="100"/>
        </p:scale>
        <p:origin x="-888" y="-102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2136"/>
        <p:guide pos="3115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01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0597" y="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71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0597" y="6442710"/>
            <a:ext cx="4298103" cy="3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b="0"/>
            </a:lvl1pPr>
          </a:lstStyle>
          <a:p>
            <a:fld id="{888E083F-56AA-4929-9683-D54D43A11F5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712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defRPr sz="900" b="1">
                <a:solidFill>
                  <a:schemeClr val="tx1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fld id="{4CE3535B-879E-4DEE-91F3-64DDC7192506}" type="slidenum">
              <a:rPr lang="de-DE" sz="1200" b="0"/>
              <a:pPr/>
              <a:t>1</a:t>
            </a:fld>
            <a:endParaRPr lang="de-DE" sz="1200" b="0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3900" y="508000"/>
            <a:ext cx="3390900" cy="2543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2494" y="3221355"/>
            <a:ext cx="7273713" cy="30518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smtClean="0"/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smtClean="0"/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 Upper area: </a:t>
            </a:r>
            <a:r>
              <a:rPr lang="en-GB" sz="1100" b="1" smtClean="0"/>
              <a:t>Title</a:t>
            </a:r>
            <a:r>
              <a:rPr lang="en-GB" sz="1100" smtClean="0"/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 Lower area </a:t>
            </a:r>
            <a:r>
              <a:rPr lang="en-GB" sz="1100" b="1" smtClean="0"/>
              <a:t>(subtitle):</a:t>
            </a:r>
            <a:r>
              <a:rPr lang="en-GB" sz="1100" smtClean="0"/>
              <a:t> Conference/meeting/workshop, location, date, </a:t>
            </a:r>
            <a:br>
              <a:rPr lang="en-GB" sz="1100" smtClean="0"/>
            </a:br>
            <a:r>
              <a:rPr lang="en-GB" sz="1100" smtClean="0"/>
              <a:t>  your name and affiliation, </a:t>
            </a:r>
            <a:br>
              <a:rPr lang="en-GB" sz="1100" smtClean="0"/>
            </a:br>
            <a:r>
              <a:rPr lang="en-GB" sz="1100" smtClean="0"/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smtClean="0"/>
              <a:t> Change the </a:t>
            </a:r>
            <a:r>
              <a:rPr lang="en-GB" sz="1100" b="1" smtClean="0"/>
              <a:t>partner logos</a:t>
            </a:r>
            <a:r>
              <a:rPr lang="en-GB" sz="1100" smtClean="0"/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2" name="Rectangle 82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827463"/>
            <a:ext cx="7258050" cy="170497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 anchor="ctr" anchorCtr="1"/>
          <a:lstStyle>
            <a:lvl1pPr marL="0" indent="0" algn="ctr">
              <a:defRPr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Thomas Tschentscher</a:t>
            </a:r>
          </a:p>
          <a:p>
            <a:pPr lvl="0"/>
            <a:r>
              <a:rPr lang="en-GB" noProof="0" smtClean="0"/>
              <a:t>conference, location, date</a:t>
            </a:r>
          </a:p>
        </p:txBody>
      </p:sp>
      <p:sp>
        <p:nvSpPr>
          <p:cNvPr id="10325" name="Line 8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ltGray"/>
        <p:txBody>
          <a:bodyPr/>
          <a:lstStyle>
            <a:lvl1pPr>
              <a:defRPr/>
            </a:lvl1pPr>
          </a:lstStyle>
          <a:p>
            <a:fld id="{F4FDF152-CCDD-45D2-A883-C8FA0039B1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09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6FDC833-1C4A-45EC-94C3-6462BED2F35D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5786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en-GB" sz="2400" b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algn="l"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b="0" dirty="0" smtClean="0">
                <a:solidFill>
                  <a:schemeClr val="bg1"/>
                </a:solidFill>
              </a:rPr>
              <a:t>In-Kind contributions to European</a:t>
            </a:r>
            <a:r>
              <a:rPr lang="en-US" sz="1000" b="0" baseline="0" dirty="0" smtClean="0">
                <a:solidFill>
                  <a:schemeClr val="bg1"/>
                </a:solidFill>
              </a:rPr>
              <a:t> XFEL instruments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endParaRPr lang="en-GB" sz="1000" b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374650" y="1347788"/>
            <a:ext cx="8501063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err="1" smtClean="0"/>
              <a:t>Fith</a:t>
            </a:r>
            <a:r>
              <a:rPr lang="en-GB" dirty="0" smtClean="0"/>
              <a:t> level</a:t>
            </a:r>
          </a:p>
        </p:txBody>
      </p:sp>
      <p:sp>
        <p:nvSpPr>
          <p:cNvPr id="11" name="Text Box 123"/>
          <p:cNvSpPr txBox="1">
            <a:spLocks noChangeArrowheads="1"/>
          </p:cNvSpPr>
          <p:nvPr userDrawn="1"/>
        </p:nvSpPr>
        <p:spPr bwMode="auto">
          <a:xfrm>
            <a:off x="57468" y="6568440"/>
            <a:ext cx="4819332" cy="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algn="l" eaLnBrk="0" hangingPunct="0">
              <a:lnSpc>
                <a:spcPct val="100000"/>
              </a:lnSpc>
              <a:spcBef>
                <a:spcPts val="0"/>
              </a:spcBef>
              <a:buClrTx/>
              <a:buFontTx/>
              <a:buNone/>
            </a:pPr>
            <a:r>
              <a:rPr lang="en-US" sz="800" b="0" dirty="0" smtClean="0">
                <a:solidFill>
                  <a:schemeClr val="tx1"/>
                </a:solidFill>
              </a:rPr>
              <a:t>Thomas</a:t>
            </a:r>
            <a:r>
              <a:rPr lang="en-US" sz="800" b="0" baseline="0" dirty="0" smtClean="0">
                <a:solidFill>
                  <a:schemeClr val="tx1"/>
                </a:solidFill>
              </a:rPr>
              <a:t> </a:t>
            </a:r>
            <a:r>
              <a:rPr lang="en-US" sz="800" b="0" baseline="0" dirty="0" err="1" smtClean="0">
                <a:solidFill>
                  <a:schemeClr val="tx1"/>
                </a:solidFill>
              </a:rPr>
              <a:t>Tschentscher</a:t>
            </a:r>
            <a:r>
              <a:rPr lang="en-US" sz="800" b="0" baseline="0" dirty="0" smtClean="0">
                <a:solidFill>
                  <a:schemeClr val="tx1"/>
                </a:solidFill>
              </a:rPr>
              <a:t>, European XFEL, </a:t>
            </a:r>
          </a:p>
          <a:p>
            <a:pPr algn="l" eaLnBrk="0" hangingPunct="0">
              <a:lnSpc>
                <a:spcPct val="100000"/>
              </a:lnSpc>
              <a:spcBef>
                <a:spcPts val="0"/>
              </a:spcBef>
              <a:buClrTx/>
              <a:buFontTx/>
              <a:buNone/>
            </a:pPr>
            <a:r>
              <a:rPr lang="en-US" sz="800" b="0" baseline="0" dirty="0" smtClean="0">
                <a:solidFill>
                  <a:schemeClr val="tx1"/>
                </a:solidFill>
              </a:rPr>
              <a:t>Malmö 25/02/2014</a:t>
            </a:r>
            <a:endParaRPr lang="en-GB" sz="800" b="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492125" indent="-220663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>
          <a:solidFill>
            <a:schemeClr val="hlink"/>
          </a:solidFill>
          <a:latin typeface="+mn-lt"/>
          <a:ea typeface="+mn-ea"/>
        </a:defRPr>
      </a:lvl2pPr>
      <a:lvl3pPr marL="727075" indent="-233363" algn="l" rtl="0" fontAlgn="base">
        <a:spcBef>
          <a:spcPct val="20000"/>
        </a:spcBef>
        <a:spcAft>
          <a:spcPct val="0"/>
        </a:spcAft>
        <a:buClr>
          <a:srgbClr val="FF3300"/>
        </a:buClr>
        <a:buSzPct val="60000"/>
        <a:buFont typeface="Wingdings" pitchFamily="2" charset="2"/>
        <a:buChar char="è"/>
        <a:defRPr sz="1600" b="1">
          <a:solidFill>
            <a:srgbClr val="FF3300"/>
          </a:solidFill>
          <a:latin typeface="+mn-lt"/>
          <a:ea typeface="+mn-ea"/>
        </a:defRPr>
      </a:lvl3pPr>
      <a:lvl4pPr marL="927100" indent="-19843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100F2E"/>
          </a:solidFill>
          <a:latin typeface="+mn-lt"/>
          <a:ea typeface="+mn-ea"/>
        </a:defRPr>
      </a:lvl4pPr>
      <a:lvl5pPr marL="11525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5pPr>
      <a:lvl6pPr marL="16097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6pPr>
      <a:lvl7pPr marL="20669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7pPr>
      <a:lvl8pPr marL="25241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8pPr>
      <a:lvl9pPr marL="2981325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1400" b="1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.infn.it/indexIT.shtml" TargetMode="External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26" Type="http://schemas.openxmlformats.org/officeDocument/2006/relationships/image" Target="../media/image55.png"/><Relationship Id="rId3" Type="http://schemas.openxmlformats.org/officeDocument/2006/relationships/image" Target="../media/image36.gif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5" Type="http://schemas.openxmlformats.org/officeDocument/2006/relationships/image" Target="../media/image54.jpeg"/><Relationship Id="rId2" Type="http://schemas.openxmlformats.org/officeDocument/2006/relationships/image" Target="../media/image5.gif"/><Relationship Id="rId16" Type="http://schemas.openxmlformats.org/officeDocument/2006/relationships/hyperlink" Target="http://www.uu.se/" TargetMode="Externa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43.png"/><Relationship Id="rId24" Type="http://schemas.openxmlformats.org/officeDocument/2006/relationships/image" Target="../media/image53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23" Type="http://schemas.openxmlformats.org/officeDocument/2006/relationships/hyperlink" Target="http://www.portal.pwr.wroc.pl/index,242.dhtml" TargetMode="External"/><Relationship Id="rId10" Type="http://schemas.openxmlformats.org/officeDocument/2006/relationships/image" Target="../media/image42.jpeg"/><Relationship Id="rId19" Type="http://schemas.openxmlformats.org/officeDocument/2006/relationships/image" Target="../media/image49.png"/><Relationship Id="rId4" Type="http://schemas.openxmlformats.org/officeDocument/2006/relationships/image" Target="../media/image37.gif"/><Relationship Id="rId9" Type="http://schemas.openxmlformats.org/officeDocument/2006/relationships/image" Target="../media/image41.png"/><Relationship Id="rId14" Type="http://schemas.openxmlformats.org/officeDocument/2006/relationships/hyperlink" Target="http://www.su.se/english/" TargetMode="External"/><Relationship Id="rId22" Type="http://schemas.openxmlformats.org/officeDocument/2006/relationships/image" Target="../media/image52.jpeg"/><Relationship Id="rId27" Type="http://schemas.openxmlformats.org/officeDocument/2006/relationships/image" Target="../media/image5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0275" y="4197350"/>
            <a:ext cx="7283450" cy="1814513"/>
          </a:xfrm>
        </p:spPr>
        <p:txBody>
          <a:bodyPr/>
          <a:lstStyle/>
          <a:p>
            <a:pPr eaLnBrk="1" hangingPunct="1"/>
            <a:r>
              <a:rPr lang="en-GB" dirty="0" smtClean="0"/>
              <a:t>ESS meeting</a:t>
            </a:r>
            <a:endParaRPr lang="en-GB" dirty="0"/>
          </a:p>
          <a:p>
            <a:pPr eaLnBrk="1" hangingPunct="1"/>
            <a:r>
              <a:rPr lang="en-GB" dirty="0" smtClean="0"/>
              <a:t>February 25, 2014</a:t>
            </a:r>
          </a:p>
          <a:p>
            <a:pPr eaLnBrk="1" hangingPunct="1">
              <a:spcBef>
                <a:spcPct val="60000"/>
              </a:spcBef>
            </a:pPr>
            <a:r>
              <a:rPr lang="en-GB" dirty="0" smtClean="0"/>
              <a:t>Thomas </a:t>
            </a:r>
            <a:r>
              <a:rPr lang="en-GB" dirty="0" err="1" smtClean="0"/>
              <a:t>Tschentscher</a:t>
            </a:r>
            <a:r>
              <a:rPr lang="en-GB" dirty="0"/>
              <a:t> </a:t>
            </a:r>
            <a:r>
              <a:rPr lang="en-GB" dirty="0" smtClean="0"/>
              <a:t>for European XFEL </a:t>
            </a:r>
          </a:p>
          <a:p>
            <a:pPr eaLnBrk="1" hangingPunct="1"/>
            <a:r>
              <a:rPr lang="en-GB" sz="1600" b="1" i="1" dirty="0" smtClean="0"/>
              <a:t>  thomas.tschentscher@xfel.eu</a:t>
            </a:r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133350" y="1879138"/>
            <a:ext cx="8870950" cy="1844675"/>
          </a:xfrm>
          <a:noFill/>
        </p:spPr>
        <p:txBody>
          <a:bodyPr/>
          <a:lstStyle/>
          <a:p>
            <a:pPr eaLnBrk="1" hangingPunct="1"/>
            <a:r>
              <a:rPr lang="en-GB" sz="3300" b="1" dirty="0" smtClean="0"/>
              <a:t> In-kind contributions</a:t>
            </a:r>
            <a:br>
              <a:rPr lang="en-GB" sz="3300" b="1" dirty="0" smtClean="0"/>
            </a:br>
            <a:r>
              <a:rPr lang="en-GB" sz="3300" b="1" dirty="0" smtClean="0"/>
              <a:t>to the European XFEL project</a:t>
            </a:r>
            <a:br>
              <a:rPr lang="en-GB" sz="3300" b="1" dirty="0" smtClean="0"/>
            </a:br>
            <a:r>
              <a:rPr lang="en-GB" sz="3300" b="1" dirty="0" smtClean="0"/>
              <a:t>scientific instruments</a:t>
            </a:r>
          </a:p>
        </p:txBody>
      </p:sp>
    </p:spTree>
    <p:extLst>
      <p:ext uri="{BB962C8B-B14F-4D97-AF65-F5344CB8AC3E}">
        <p14:creationId xmlns:p14="http://schemas.microsoft.com/office/powerpoint/2010/main" val="31228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Civil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on </a:t>
            </a:r>
            <a:r>
              <a:rPr lang="de-DE" dirty="0" err="1"/>
              <a:t>track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8923"/>
            <a:ext cx="9144000" cy="296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94764"/>
            <a:ext cx="3963987" cy="278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56" y="3794764"/>
            <a:ext cx="4210508" cy="278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/>
        </p:blipFill>
        <p:spPr bwMode="auto">
          <a:xfrm>
            <a:off x="277813" y="1041400"/>
            <a:ext cx="3925887" cy="269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/>
        </p:blipFill>
        <p:spPr bwMode="auto">
          <a:xfrm>
            <a:off x="4671556" y="1041401"/>
            <a:ext cx="4210508" cy="269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0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arriving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tests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38" y="1112876"/>
            <a:ext cx="3646934" cy="243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5998"/>
          <a:stretch/>
        </p:blipFill>
        <p:spPr>
          <a:xfrm>
            <a:off x="4938729" y="3547872"/>
            <a:ext cx="4049823" cy="298094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15" y="1557640"/>
            <a:ext cx="2264543" cy="169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3" y="1557640"/>
            <a:ext cx="2275662" cy="151144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5" y="3071133"/>
            <a:ext cx="2629964" cy="142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9" y="3068049"/>
            <a:ext cx="2265727" cy="14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2" y="4495163"/>
            <a:ext cx="2268143" cy="151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19" y="4495163"/>
            <a:ext cx="1441876" cy="151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41" y="4495163"/>
            <a:ext cx="906454" cy="150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3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beam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0" y="1081289"/>
            <a:ext cx="5858094" cy="401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0" y="3464417"/>
            <a:ext cx="1761709" cy="163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492" t="17083" r="10198" b="28680"/>
          <a:stretch/>
        </p:blipFill>
        <p:spPr>
          <a:xfrm>
            <a:off x="4082603" y="4283114"/>
            <a:ext cx="4875410" cy="2252327"/>
          </a:xfrm>
          <a:prstGeom prst="rect">
            <a:avLst/>
          </a:prstGeom>
        </p:spPr>
      </p:pic>
      <p:pic>
        <p:nvPicPr>
          <p:cNvPr id="8" name="Picture 7" descr="2013-03-27_0019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84" b="23161"/>
          <a:stretch/>
        </p:blipFill>
        <p:spPr>
          <a:xfrm>
            <a:off x="5666703" y="1093095"/>
            <a:ext cx="3361386" cy="23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 hall </a:t>
            </a:r>
            <a:r>
              <a:rPr lang="de-DE" dirty="0" err="1" smtClean="0"/>
              <a:t>layout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" y="1043189"/>
            <a:ext cx="8696165" cy="553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1954" y="4480775"/>
            <a:ext cx="8187268" cy="2104133"/>
            <a:chOff x="225184" y="2819399"/>
            <a:chExt cx="8187268" cy="21041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57"/>
            <a:stretch/>
          </p:blipFill>
          <p:spPr>
            <a:xfrm>
              <a:off x="225184" y="2819400"/>
              <a:ext cx="4196294" cy="2104132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478" y="2819399"/>
              <a:ext cx="3990974" cy="196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211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European XFEL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smtClean="0"/>
              <a:t>an international </a:t>
            </a:r>
            <a:r>
              <a:rPr lang="de-DE" dirty="0" err="1" smtClean="0"/>
              <a:t>project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Partner countries</a:t>
            </a:r>
          </a:p>
          <a:p>
            <a:endParaRPr lang="de-DE" dirty="0"/>
          </a:p>
          <a:p>
            <a:endParaRPr lang="de-DE" dirty="0" smtClean="0"/>
          </a:p>
          <a:p>
            <a:pPr lvl="1"/>
            <a:r>
              <a:rPr lang="de-DE" dirty="0" smtClean="0"/>
              <a:t>GmbH </a:t>
            </a:r>
            <a:r>
              <a:rPr lang="de-DE" dirty="0" err="1" smtClean="0"/>
              <a:t>under</a:t>
            </a:r>
            <a:r>
              <a:rPr lang="de-DE" dirty="0" smtClean="0"/>
              <a:t> German </a:t>
            </a:r>
            <a:r>
              <a:rPr lang="de-DE" dirty="0" err="1" smtClean="0"/>
              <a:t>law</a:t>
            </a:r>
            <a:endParaRPr lang="de-DE" dirty="0" smtClean="0"/>
          </a:p>
          <a:p>
            <a:r>
              <a:rPr lang="de-DE" dirty="0" smtClean="0"/>
              <a:t>Total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cost</a:t>
            </a:r>
            <a:endParaRPr lang="de-DE" dirty="0" smtClean="0"/>
          </a:p>
          <a:p>
            <a:pPr lvl="1"/>
            <a:r>
              <a:rPr lang="de-DE" dirty="0" err="1" smtClean="0"/>
              <a:t>Construction</a:t>
            </a:r>
            <a:r>
              <a:rPr lang="de-DE" dirty="0" smtClean="0"/>
              <a:t> (2009-2016) 1.15 B€</a:t>
            </a:r>
          </a:p>
          <a:p>
            <a:pPr lvl="2"/>
            <a:r>
              <a:rPr lang="de-DE" dirty="0" err="1"/>
              <a:t>Contribution</a:t>
            </a:r>
            <a:r>
              <a:rPr lang="de-DE" dirty="0"/>
              <a:t> in-cash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smtClean="0"/>
              <a:t>in-kind</a:t>
            </a:r>
            <a:endParaRPr lang="de-DE" dirty="0" smtClean="0"/>
          </a:p>
          <a:p>
            <a:pPr lvl="1"/>
            <a:r>
              <a:rPr lang="de-DE" dirty="0" smtClean="0"/>
              <a:t>Operation (&gt;2016) ~100 M€/</a:t>
            </a:r>
            <a:r>
              <a:rPr lang="de-DE" dirty="0" err="1" smtClean="0"/>
              <a:t>yr</a:t>
            </a:r>
            <a:endParaRPr lang="de-DE" dirty="0" smtClean="0"/>
          </a:p>
          <a:p>
            <a:pPr lvl="2"/>
            <a:r>
              <a:rPr lang="de-DE" dirty="0" smtClean="0"/>
              <a:t>~4800 </a:t>
            </a:r>
            <a:r>
              <a:rPr lang="de-DE" dirty="0" err="1"/>
              <a:t>hrs</a:t>
            </a:r>
            <a:r>
              <a:rPr lang="de-DE" dirty="0"/>
              <a:t>/</a:t>
            </a:r>
            <a:r>
              <a:rPr lang="de-DE" dirty="0" err="1"/>
              <a:t>yr</a:t>
            </a:r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FEL beam </a:t>
            </a:r>
            <a:r>
              <a:rPr lang="de-DE" dirty="0" err="1" smtClean="0"/>
              <a:t>delivery</a:t>
            </a:r>
            <a:endParaRPr lang="de-DE" dirty="0"/>
          </a:p>
          <a:p>
            <a:r>
              <a:rPr lang="de-DE" dirty="0" smtClean="0"/>
              <a:t>Partners &amp; In-Kind </a:t>
            </a:r>
            <a:r>
              <a:rPr lang="de-DE" dirty="0" err="1" smtClean="0"/>
              <a:t>contributions</a:t>
            </a:r>
            <a:r>
              <a:rPr lang="de-DE" dirty="0" smtClean="0"/>
              <a:t> (~50%)</a:t>
            </a:r>
          </a:p>
          <a:p>
            <a:pPr lvl="1"/>
            <a:r>
              <a:rPr lang="de-DE" dirty="0" err="1" smtClean="0"/>
              <a:t>About</a:t>
            </a:r>
            <a:r>
              <a:rPr lang="de-DE" dirty="0" smtClean="0"/>
              <a:t> 30 different </a:t>
            </a:r>
            <a:r>
              <a:rPr lang="de-DE" dirty="0" err="1" smtClean="0"/>
              <a:t>contributions</a:t>
            </a:r>
            <a:endParaRPr lang="de-DE" dirty="0" smtClean="0"/>
          </a:p>
          <a:p>
            <a:pPr lvl="1"/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biggest</a:t>
            </a:r>
            <a:r>
              <a:rPr lang="de-DE" dirty="0" smtClean="0"/>
              <a:t> </a:t>
            </a:r>
            <a:r>
              <a:rPr lang="de-DE" dirty="0" err="1" smtClean="0"/>
              <a:t>object</a:t>
            </a:r>
            <a:endParaRPr lang="de-DE" dirty="0" smtClean="0"/>
          </a:p>
          <a:p>
            <a:pPr lvl="2"/>
            <a:r>
              <a:rPr lang="de-DE" dirty="0" smtClean="0"/>
              <a:t>DESY: </a:t>
            </a:r>
            <a:r>
              <a:rPr lang="de-DE" dirty="0" err="1" smtClean="0"/>
              <a:t>coordinator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Consortium</a:t>
            </a:r>
            <a:endParaRPr lang="de-DE" dirty="0" smtClean="0"/>
          </a:p>
          <a:p>
            <a:pPr lvl="1"/>
            <a:r>
              <a:rPr lang="de-DE" dirty="0" smtClean="0"/>
              <a:t>Operation: </a:t>
            </a:r>
          </a:p>
          <a:p>
            <a:pPr lvl="2"/>
            <a:r>
              <a:rPr lang="de-DE" dirty="0" smtClean="0"/>
              <a:t>DESY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Accelerator</a:t>
            </a:r>
            <a:r>
              <a:rPr lang="de-DE" dirty="0" smtClean="0">
                <a:sym typeface="Wingdings" panose="05000000000000000000" pitchFamily="2" charset="2"/>
              </a:rPr>
              <a:t> &amp; </a:t>
            </a:r>
            <a:r>
              <a:rPr lang="de-DE" dirty="0" err="1" smtClean="0">
                <a:sym typeface="Wingdings" panose="05000000000000000000" pitchFamily="2" charset="2"/>
              </a:rPr>
              <a:t>tech</a:t>
            </a:r>
            <a:r>
              <a:rPr lang="de-DE" dirty="0" smtClean="0">
                <a:sym typeface="Wingdings" panose="05000000000000000000" pitchFamily="2" charset="2"/>
              </a:rPr>
              <a:t>. Infrastructure; </a:t>
            </a:r>
          </a:p>
          <a:p>
            <a:pPr lvl="2"/>
            <a:r>
              <a:rPr lang="de-DE" dirty="0" smtClean="0">
                <a:sym typeface="Wingdings" panose="05000000000000000000" pitchFamily="2" charset="2"/>
              </a:rPr>
              <a:t>XFEL.EU  X-</a:t>
            </a:r>
            <a:r>
              <a:rPr lang="de-DE" dirty="0" err="1" smtClean="0">
                <a:sym typeface="Wingdings" panose="05000000000000000000" pitchFamily="2" charset="2"/>
              </a:rPr>
              <a:t>ray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units</a:t>
            </a:r>
            <a:r>
              <a:rPr lang="de-DE" dirty="0" smtClean="0">
                <a:sym typeface="Wingdings" panose="05000000000000000000" pitchFamily="2" charset="2"/>
              </a:rPr>
              <a:t> &amp; </a:t>
            </a:r>
            <a:r>
              <a:rPr lang="de-DE" dirty="0" err="1" smtClean="0">
                <a:sym typeface="Wingdings" panose="05000000000000000000" pitchFamily="2" charset="2"/>
              </a:rPr>
              <a:t>scientific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user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program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25"/>
          <a:stretch/>
        </p:blipFill>
        <p:spPr>
          <a:xfrm>
            <a:off x="66873" y="1703698"/>
            <a:ext cx="8995782" cy="540740"/>
          </a:xfrm>
          <a:prstGeom prst="rect">
            <a:avLst/>
          </a:prstGeom>
        </p:spPr>
      </p:pic>
      <p:grpSp>
        <p:nvGrpSpPr>
          <p:cNvPr id="4096" name="Group 4095"/>
          <p:cNvGrpSpPr/>
          <p:nvPr/>
        </p:nvGrpSpPr>
        <p:grpSpPr>
          <a:xfrm>
            <a:off x="6655873" y="5669445"/>
            <a:ext cx="1582629" cy="741557"/>
            <a:chOff x="6655873" y="5669445"/>
            <a:chExt cx="1582629" cy="7415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873" y="5691002"/>
              <a:ext cx="720000" cy="72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502" y="5669445"/>
              <a:ext cx="720000" cy="7200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516964" y="2438277"/>
            <a:ext cx="2561191" cy="2998866"/>
            <a:chOff x="6516964" y="2438277"/>
            <a:chExt cx="2561191" cy="2998866"/>
          </a:xfrm>
        </p:grpSpPr>
        <p:pic>
          <p:nvPicPr>
            <p:cNvPr id="8" name="Picture 16" descr="http://phenix-france.in2p3.fr/software/jin/Images/logo_cnrs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873" y="2459928"/>
              <a:ext cx="360000" cy="497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3" descr="class-fondblanc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765" y="2438277"/>
              <a:ext cx="360000" cy="51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 descr="http://www.ipj.gov.pl/common/images/akt/50lecie/medal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396" y="2475405"/>
              <a:ext cx="360125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Vai alla homepage dell'INFN di Milano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529" y="2471803"/>
              <a:ext cx="48008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http://www.fisica.unimi.it/templates/calcolo/images/calcolo-little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579" y="2459928"/>
              <a:ext cx="408404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9" descr="DESY-Logo-cyan-RGB_Hintergrund weiss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873" y="3080919"/>
              <a:ext cx="360000" cy="360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0" descr="Helmholtz_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776" y="3080919"/>
              <a:ext cx="889693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4" descr="Paul Scherrer Institu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0088" y="3080919"/>
              <a:ext cx="1002567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6648119" y="3608204"/>
              <a:ext cx="367754" cy="360697"/>
              <a:chOff x="6527984" y="5511103"/>
              <a:chExt cx="367754" cy="360697"/>
            </a:xfrm>
          </p:grpSpPr>
          <p:sp>
            <p:nvSpPr>
              <p:cNvPr id="17" name="Rectangle 25"/>
              <p:cNvSpPr>
                <a:spLocks noChangeArrowheads="1"/>
              </p:cNvSpPr>
              <p:nvPr/>
            </p:nvSpPr>
            <p:spPr bwMode="auto">
              <a:xfrm>
                <a:off x="6535738" y="5511800"/>
                <a:ext cx="360000" cy="36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/>
                <a:endParaRPr lang="en-US"/>
              </a:p>
            </p:txBody>
          </p:sp>
          <p:pic>
            <p:nvPicPr>
              <p:cNvPr id="18" name="Picture 26" descr="Stockholm University home">
                <a:hlinkClick r:id="rId14" tooltip="Stockholm University home"/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984" y="5511103"/>
                <a:ext cx="363886" cy="3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31" descr="Uppsala universitet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2752" y="3519368"/>
              <a:ext cx="540000" cy="539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логотип Института Ядерной Физики СО РАН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389" y="3608204"/>
              <a:ext cx="655159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7" descr="http://www.ihep.su/ihep/util2/logoihep70.gif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064" y="3608204"/>
              <a:ext cx="360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http://www.inr.troitsk.ru/romel-mp.gif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245" y="3608901"/>
              <a:ext cx="403035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371" y="5077143"/>
              <a:ext cx="488035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8" descr="http://www.ifj.edu.pl/img/s.pl/head/r2c1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988" y="4050308"/>
              <a:ext cx="518401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3" descr="http://www.portal.pwr.wroc.pl/24/sys_images/h_2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119" y="4067866"/>
              <a:ext cx="1606225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 descr="logomecborde_00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544" y="4562528"/>
              <a:ext cx="2236498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964" y="5049787"/>
              <a:ext cx="2003076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70" r="19235"/>
            <a:stretch/>
          </p:blipFill>
          <p:spPr>
            <a:xfrm>
              <a:off x="8718155" y="2458999"/>
              <a:ext cx="360000" cy="417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99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In-Kind </a:t>
            </a:r>
            <a:r>
              <a:rPr lang="de-DE" dirty="0" err="1" smtClean="0"/>
              <a:t>Contributions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European XFEL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lvl="1" indent="-206375"/>
            <a:r>
              <a:rPr lang="de-DE" dirty="0" smtClean="0"/>
              <a:t>In-Kind </a:t>
            </a:r>
            <a:r>
              <a:rPr lang="de-DE" dirty="0" err="1" smtClean="0"/>
              <a:t>Contributions</a:t>
            </a:r>
            <a:r>
              <a:rPr lang="de-DE" dirty="0" smtClean="0"/>
              <a:t> (IKCs)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smtClean="0"/>
              <a:t>on-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overall</a:t>
            </a:r>
            <a:r>
              <a:rPr lang="de-DE" dirty="0" smtClean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endParaRPr lang="de-DE" dirty="0" smtClean="0"/>
          </a:p>
          <a:p>
            <a:pPr marL="355600" lvl="1" indent="-206375"/>
            <a:r>
              <a:rPr lang="de-DE" dirty="0" err="1" smtClean="0"/>
              <a:t>Civil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considered</a:t>
            </a:r>
            <a:r>
              <a:rPr lang="de-DE" dirty="0" smtClean="0"/>
              <a:t> </a:t>
            </a:r>
            <a:r>
              <a:rPr lang="de-DE" dirty="0" smtClean="0"/>
              <a:t>not </a:t>
            </a:r>
            <a:r>
              <a:rPr lang="de-DE" dirty="0" err="1" smtClean="0"/>
              <a:t>suitable</a:t>
            </a:r>
            <a:r>
              <a:rPr lang="de-DE" dirty="0" smtClean="0"/>
              <a:t> for IKC</a:t>
            </a:r>
            <a:endParaRPr lang="de-DE" dirty="0"/>
          </a:p>
          <a:p>
            <a:pPr marL="355600" lvl="1" indent="-206375"/>
            <a:r>
              <a:rPr lang="de-DE" dirty="0" smtClean="0"/>
              <a:t>For </a:t>
            </a:r>
            <a:r>
              <a:rPr lang="de-DE" dirty="0" err="1" smtClean="0"/>
              <a:t>the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&amp; </a:t>
            </a:r>
            <a:r>
              <a:rPr lang="de-DE" dirty="0" err="1" smtClean="0"/>
              <a:t>instruments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IKCs </a:t>
            </a:r>
            <a:r>
              <a:rPr lang="de-DE" dirty="0" smtClean="0"/>
              <a:t>in </a:t>
            </a:r>
            <a:r>
              <a:rPr lang="de-DE" dirty="0" err="1" smtClean="0"/>
              <a:t>place</a:t>
            </a:r>
            <a:r>
              <a:rPr lang="de-DE" dirty="0" smtClean="0"/>
              <a:t>, but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for </a:t>
            </a:r>
            <a:r>
              <a:rPr lang="de-DE" dirty="0" err="1" smtClean="0"/>
              <a:t>accelerator</a:t>
            </a:r>
            <a:endParaRPr lang="de-DE" dirty="0" smtClean="0"/>
          </a:p>
          <a:p>
            <a:pPr marL="355600" lvl="1" indent="-206375"/>
            <a:endParaRPr lang="de-DE" dirty="0"/>
          </a:p>
          <a:p>
            <a:pPr marL="355600" lvl="1" indent="-206375"/>
            <a:r>
              <a:rPr lang="de-DE" dirty="0" err="1" smtClean="0"/>
              <a:t>While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almost</a:t>
            </a:r>
            <a:r>
              <a:rPr lang="de-DE" dirty="0" smtClean="0"/>
              <a:t> </a:t>
            </a:r>
            <a:r>
              <a:rPr lang="de-DE" dirty="0" err="1" smtClean="0"/>
              <a:t>entirely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in-kind </a:t>
            </a:r>
            <a:r>
              <a:rPr lang="de-DE" dirty="0" err="1" smtClean="0"/>
              <a:t>contributions</a:t>
            </a:r>
            <a:r>
              <a:rPr lang="de-DE" dirty="0" smtClean="0"/>
              <a:t>,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distinct</a:t>
            </a:r>
            <a:r>
              <a:rPr lang="de-DE" dirty="0" smtClean="0"/>
              <a:t> </a:t>
            </a:r>
            <a:r>
              <a:rPr lang="de-DE" dirty="0" err="1" smtClean="0"/>
              <a:t>differences</a:t>
            </a:r>
            <a:r>
              <a:rPr lang="de-DE" dirty="0" smtClean="0"/>
              <a:t> for </a:t>
            </a:r>
            <a:r>
              <a:rPr lang="de-DE" dirty="0" err="1" smtClean="0"/>
              <a:t>the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</a:t>
            </a:r>
            <a:r>
              <a:rPr lang="de-DE" dirty="0" err="1" smtClean="0"/>
              <a:t>budget</a:t>
            </a:r>
            <a:r>
              <a:rPr lang="de-DE" dirty="0" smtClean="0"/>
              <a:t> for in-kind </a:t>
            </a:r>
            <a:r>
              <a:rPr lang="de-DE" dirty="0" err="1" smtClean="0"/>
              <a:t>contributions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smtClean="0"/>
              <a:t>European XFEL </a:t>
            </a:r>
            <a:r>
              <a:rPr lang="de-DE" dirty="0" smtClean="0"/>
              <a:t>GmbH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(</a:t>
            </a:r>
            <a:r>
              <a:rPr lang="de-DE" dirty="0" err="1" smtClean="0"/>
              <a:t>technical</a:t>
            </a:r>
            <a:r>
              <a:rPr lang="de-DE" dirty="0" smtClean="0"/>
              <a:t> &amp; administrative </a:t>
            </a:r>
            <a:r>
              <a:rPr lang="de-DE" dirty="0" err="1" smtClean="0"/>
              <a:t>staff</a:t>
            </a:r>
            <a:r>
              <a:rPr lang="de-DE" dirty="0" smtClean="0"/>
              <a:t>) </a:t>
            </a:r>
          </a:p>
          <a:p>
            <a:pPr marL="384175" lvl="2" indent="0"/>
            <a:r>
              <a:rPr lang="de-DE" dirty="0"/>
              <a:t> </a:t>
            </a:r>
            <a:r>
              <a:rPr lang="de-DE" dirty="0"/>
              <a:t>D</a:t>
            </a:r>
            <a:r>
              <a:rPr lang="de-DE" dirty="0" smtClean="0"/>
              <a:t>evelopment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for </a:t>
            </a:r>
            <a:r>
              <a:rPr lang="de-DE" dirty="0" err="1" smtClean="0"/>
              <a:t>instrumentation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operated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err="1"/>
              <a:t>S</a:t>
            </a:r>
            <a:r>
              <a:rPr lang="de-DE" dirty="0" err="1" smtClean="0"/>
              <a:t>everal</a:t>
            </a:r>
            <a:r>
              <a:rPr lang="de-DE" dirty="0" smtClean="0"/>
              <a:t> </a:t>
            </a:r>
            <a:r>
              <a:rPr lang="de-DE" dirty="0" smtClean="0"/>
              <a:t>large </a:t>
            </a:r>
            <a:r>
              <a:rPr lang="de-DE" dirty="0" err="1" smtClean="0"/>
              <a:t>contracts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in </a:t>
            </a:r>
            <a:r>
              <a:rPr lang="de-DE" dirty="0" err="1" smtClean="0"/>
              <a:t>place</a:t>
            </a:r>
            <a:r>
              <a:rPr lang="de-DE" dirty="0" smtClean="0"/>
              <a:t> (</a:t>
            </a:r>
            <a:r>
              <a:rPr lang="de-DE" dirty="0" err="1" smtClean="0"/>
              <a:t>detectors</a:t>
            </a:r>
            <a:r>
              <a:rPr lang="de-DE" dirty="0" smtClean="0"/>
              <a:t>, </a:t>
            </a:r>
            <a:r>
              <a:rPr lang="de-DE" dirty="0" err="1" smtClean="0"/>
              <a:t>undulators</a:t>
            </a:r>
            <a:r>
              <a:rPr lang="de-DE" dirty="0" smtClean="0"/>
              <a:t>, </a:t>
            </a:r>
            <a:r>
              <a:rPr lang="de-DE" dirty="0" err="1" smtClean="0"/>
              <a:t>diagnostics</a:t>
            </a:r>
            <a:r>
              <a:rPr lang="de-DE" dirty="0" smtClean="0"/>
              <a:t>, ..)</a:t>
            </a:r>
          </a:p>
          <a:p>
            <a:pPr marL="149225" lvl="1" indent="0"/>
            <a:endParaRPr lang="de-DE" dirty="0"/>
          </a:p>
          <a:p>
            <a:pPr marL="149225" lvl="1" indent="0"/>
            <a:r>
              <a:rPr lang="de-DE" dirty="0" smtClean="0"/>
              <a:t> Relative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6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Definition </a:t>
            </a:r>
            <a:r>
              <a:rPr lang="de-DE" dirty="0" err="1" smtClean="0"/>
              <a:t>of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9225" lvl="1" indent="0"/>
            <a:r>
              <a:rPr lang="de-DE" dirty="0" smtClean="0"/>
              <a:t> 2001/2006 TDR </a:t>
            </a:r>
            <a:r>
              <a:rPr lang="de-DE" dirty="0" err="1" smtClean="0"/>
              <a:t>included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conceptual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</a:p>
          <a:p>
            <a:pPr marL="149225" lvl="1" indent="0"/>
            <a:r>
              <a:rPr lang="de-DE" dirty="0"/>
              <a:t> </a:t>
            </a:r>
            <a:r>
              <a:rPr lang="de-DE" dirty="0" err="1" smtClean="0"/>
              <a:t>defining</a:t>
            </a:r>
            <a:r>
              <a:rPr lang="de-DE" dirty="0" smtClean="0"/>
              <a:t> </a:t>
            </a:r>
            <a:r>
              <a:rPr lang="de-DE" dirty="0" err="1" smtClean="0"/>
              <a:t>workshops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community</a:t>
            </a:r>
            <a:r>
              <a:rPr lang="de-DE" dirty="0" smtClean="0"/>
              <a:t> 2007-2010</a:t>
            </a:r>
          </a:p>
          <a:p>
            <a:pPr marL="149225" lvl="1" indent="0"/>
            <a:r>
              <a:rPr lang="de-DE" dirty="0"/>
              <a:t> </a:t>
            </a:r>
            <a:r>
              <a:rPr lang="de-DE" dirty="0" err="1" smtClean="0"/>
              <a:t>conceptual</a:t>
            </a:r>
            <a:r>
              <a:rPr lang="de-DE" dirty="0" smtClean="0"/>
              <a:t> </a:t>
            </a:r>
            <a:r>
              <a:rPr lang="de-DE" dirty="0" err="1" smtClean="0"/>
              <a:t>designs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basis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designs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detail</a:t>
            </a:r>
            <a:endParaRPr lang="de-DE" dirty="0" smtClean="0"/>
          </a:p>
          <a:p>
            <a:pPr marL="384175" lvl="2" indent="0"/>
            <a:r>
              <a:rPr lang="de-DE" dirty="0" err="1" smtClean="0"/>
              <a:t>conceptual</a:t>
            </a:r>
            <a:r>
              <a:rPr lang="de-DE" dirty="0" smtClean="0"/>
              <a:t> </a:t>
            </a:r>
            <a:r>
              <a:rPr lang="de-DE" dirty="0" err="1" smtClean="0"/>
              <a:t>designs</a:t>
            </a:r>
            <a:r>
              <a:rPr lang="de-DE" dirty="0" smtClean="0"/>
              <a:t>, </a:t>
            </a:r>
          </a:p>
          <a:p>
            <a:pPr marL="384175" lvl="2" indent="0"/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designs</a:t>
            </a:r>
            <a:r>
              <a:rPr lang="de-DE" dirty="0" smtClean="0"/>
              <a:t>, </a:t>
            </a:r>
          </a:p>
          <a:p>
            <a:pPr marL="384175" lvl="2" indent="0"/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readiness</a:t>
            </a:r>
            <a:r>
              <a:rPr lang="de-DE" dirty="0" smtClean="0"/>
              <a:t> </a:t>
            </a:r>
            <a:r>
              <a:rPr lang="de-DE" dirty="0" err="1" smtClean="0"/>
              <a:t>designs</a:t>
            </a:r>
            <a:endParaRPr lang="de-DE" dirty="0" smtClean="0"/>
          </a:p>
          <a:p>
            <a:pPr marL="149225" lvl="1" indent="0">
              <a:buNone/>
            </a:pP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alongside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(2010 – 2013)</a:t>
            </a:r>
          </a:p>
          <a:p>
            <a:pPr marL="149225" lvl="1" indent="0"/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endParaRPr lang="de-DE" dirty="0" smtClean="0"/>
          </a:p>
          <a:p>
            <a:pPr marL="384175" lvl="2" indent="0"/>
            <a:r>
              <a:rPr lang="de-DE" dirty="0" smtClean="0"/>
              <a:t> 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beam </a:t>
            </a:r>
            <a:r>
              <a:rPr lang="de-DE" dirty="0" err="1" smtClean="0"/>
              <a:t>transport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instruments</a:t>
            </a:r>
            <a:r>
              <a:rPr lang="de-DE" dirty="0" smtClean="0"/>
              <a:t> (6)</a:t>
            </a:r>
          </a:p>
          <a:p>
            <a:pPr marL="384175" lvl="2" indent="0"/>
            <a:r>
              <a:rPr lang="de-DE" dirty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lasers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smtClean="0"/>
              <a:t>sample </a:t>
            </a:r>
            <a:r>
              <a:rPr lang="de-DE" dirty="0" err="1" smtClean="0"/>
              <a:t>environments</a:t>
            </a:r>
            <a:endParaRPr lang="de-DE" dirty="0" smtClean="0"/>
          </a:p>
          <a:p>
            <a:pPr marL="384175" lvl="2" indent="0"/>
            <a:r>
              <a:rPr lang="de-DE" dirty="0"/>
              <a:t> </a:t>
            </a:r>
            <a:r>
              <a:rPr lang="de-DE" dirty="0" smtClean="0"/>
              <a:t>DAQ/DM</a:t>
            </a:r>
          </a:p>
          <a:p>
            <a:pPr marL="384175" lvl="2" indent="0"/>
            <a:r>
              <a:rPr lang="de-DE" dirty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r>
              <a:rPr lang="de-DE" dirty="0" smtClean="0"/>
              <a:t> </a:t>
            </a:r>
            <a:r>
              <a:rPr lang="de-DE" dirty="0" err="1" smtClean="0"/>
              <a:t>enabling</a:t>
            </a:r>
            <a:r>
              <a:rPr lang="de-DE" dirty="0" smtClean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instrumentation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6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Conditions</a:t>
            </a:r>
            <a:r>
              <a:rPr lang="de-DE" dirty="0" smtClean="0"/>
              <a:t> for IKCs (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smtClean="0"/>
              <a:t>Basic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IKC</a:t>
            </a:r>
          </a:p>
          <a:p>
            <a:pPr lvl="2"/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budget</a:t>
            </a:r>
            <a:r>
              <a:rPr lang="de-DE" dirty="0"/>
              <a:t> </a:t>
            </a:r>
            <a:r>
              <a:rPr lang="de-DE" dirty="0" err="1"/>
              <a:t>book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(for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detailed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) </a:t>
            </a:r>
            <a:r>
              <a:rPr lang="de-DE" dirty="0" err="1"/>
              <a:t>below</a:t>
            </a:r>
            <a:r>
              <a:rPr lang="de-DE" dirty="0"/>
              <a:t> </a:t>
            </a:r>
            <a:r>
              <a:rPr lang="de-DE" dirty="0" err="1"/>
              <a:t>quotes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commercial</a:t>
            </a:r>
            <a:r>
              <a:rPr lang="de-DE" dirty="0"/>
              <a:t> </a:t>
            </a:r>
            <a:r>
              <a:rPr lang="de-DE" dirty="0" err="1"/>
              <a:t>vendors</a:t>
            </a:r>
            <a:endParaRPr lang="de-DE" dirty="0" smtClean="0"/>
          </a:p>
          <a:p>
            <a:pPr lvl="2"/>
            <a:r>
              <a:rPr lang="de-DE" dirty="0"/>
              <a:t>Time </a:t>
            </a:r>
            <a:r>
              <a:rPr lang="de-DE" dirty="0" err="1"/>
              <a:t>envelope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maintained</a:t>
            </a:r>
            <a:endParaRPr lang="de-DE" dirty="0"/>
          </a:p>
          <a:p>
            <a:pPr lvl="2"/>
            <a:r>
              <a:rPr lang="de-DE" dirty="0" err="1" smtClean="0"/>
              <a:t>Proposers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well-</a:t>
            </a:r>
            <a:r>
              <a:rPr lang="de-DE" dirty="0" err="1" smtClean="0"/>
              <a:t>documented</a:t>
            </a:r>
            <a:r>
              <a:rPr lang="de-DE" dirty="0" smtClean="0"/>
              <a:t> </a:t>
            </a:r>
            <a:r>
              <a:rPr lang="de-DE" dirty="0" err="1" smtClean="0"/>
              <a:t>expertise</a:t>
            </a:r>
            <a:r>
              <a:rPr lang="de-DE" dirty="0" smtClean="0"/>
              <a:t> in </a:t>
            </a:r>
            <a:r>
              <a:rPr lang="de-DE" dirty="0" err="1" smtClean="0"/>
              <a:t>area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contribution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Provision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instrumentation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personnel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</a:p>
          <a:p>
            <a:pPr lvl="2"/>
            <a:r>
              <a:rPr lang="de-DE" dirty="0" err="1" smtClean="0"/>
              <a:t>Develop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-</a:t>
            </a:r>
            <a:r>
              <a:rPr lang="de-DE" dirty="0" err="1" smtClean="0"/>
              <a:t>of</a:t>
            </a:r>
            <a:r>
              <a:rPr lang="de-DE" dirty="0" smtClean="0"/>
              <a:t>-</a:t>
            </a:r>
            <a:r>
              <a:rPr lang="de-DE" dirty="0" err="1" smtClean="0"/>
              <a:t>the</a:t>
            </a:r>
            <a:r>
              <a:rPr lang="de-DE" dirty="0" smtClean="0"/>
              <a:t>-art </a:t>
            </a:r>
            <a:r>
              <a:rPr lang="de-DE" dirty="0" err="1" smtClean="0"/>
              <a:t>instrumentation</a:t>
            </a:r>
            <a:endParaRPr lang="de-DE" dirty="0" smtClean="0"/>
          </a:p>
          <a:p>
            <a:pPr lvl="2"/>
            <a:r>
              <a:rPr lang="de-DE" dirty="0" smtClean="0"/>
              <a:t>Large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items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requirements</a:t>
            </a:r>
            <a:endParaRPr lang="de-DE" dirty="0" smtClean="0"/>
          </a:p>
          <a:p>
            <a:pPr lvl="2"/>
            <a:r>
              <a:rPr lang="de-DE" dirty="0"/>
              <a:t>Time </a:t>
            </a:r>
            <a:r>
              <a:rPr lang="de-DE" dirty="0" err="1"/>
              <a:t>pressure</a:t>
            </a:r>
            <a:r>
              <a:rPr lang="de-DE" dirty="0"/>
              <a:t> high (time </a:t>
            </a:r>
            <a:r>
              <a:rPr lang="de-DE" dirty="0" err="1"/>
              <a:t>delay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)</a:t>
            </a:r>
            <a:endParaRPr lang="de-DE" dirty="0"/>
          </a:p>
          <a:p>
            <a:pPr lvl="2"/>
            <a:r>
              <a:rPr lang="de-DE" dirty="0" smtClean="0"/>
              <a:t>Human </a:t>
            </a:r>
            <a:r>
              <a:rPr lang="de-DE" dirty="0" err="1" smtClean="0"/>
              <a:t>resources</a:t>
            </a:r>
            <a:r>
              <a:rPr lang="de-DE" dirty="0" smtClean="0"/>
              <a:t> </a:t>
            </a:r>
            <a:r>
              <a:rPr lang="de-DE" dirty="0" err="1" smtClean="0"/>
              <a:t>fitting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IKCs in </a:t>
            </a:r>
            <a:r>
              <a:rPr lang="de-DE" dirty="0" err="1" smtClean="0"/>
              <a:t>the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in </a:t>
            </a:r>
            <a:r>
              <a:rPr lang="de-DE" dirty="0" err="1" smtClean="0"/>
              <a:t>progress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de-DE" dirty="0" smtClean="0"/>
              <a:t>7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 for </a:t>
            </a:r>
            <a:r>
              <a:rPr lang="de-DE" dirty="0" err="1" smtClean="0"/>
              <a:t>undulators</a:t>
            </a:r>
            <a:r>
              <a:rPr lang="de-DE" dirty="0" smtClean="0"/>
              <a:t> (ES01)</a:t>
            </a:r>
          </a:p>
          <a:p>
            <a:pPr lvl="1">
              <a:lnSpc>
                <a:spcPct val="150000"/>
              </a:lnSpc>
            </a:pPr>
            <a:r>
              <a:rPr lang="de-DE" dirty="0" err="1" smtClean="0"/>
              <a:t>Build-up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dose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for 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r>
              <a:rPr lang="de-DE" dirty="0" smtClean="0"/>
              <a:t> (SE09)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Quadrupole </a:t>
            </a:r>
            <a:r>
              <a:rPr lang="de-DE" dirty="0" err="1" smtClean="0"/>
              <a:t>movers</a:t>
            </a:r>
            <a:r>
              <a:rPr lang="de-DE" dirty="0" smtClean="0"/>
              <a:t> in 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intersections</a:t>
            </a:r>
            <a:r>
              <a:rPr lang="de-DE" dirty="0" smtClean="0"/>
              <a:t> (ES04)</a:t>
            </a:r>
          </a:p>
          <a:p>
            <a:pPr lvl="1">
              <a:lnSpc>
                <a:spcPct val="150000"/>
              </a:lnSpc>
            </a:pP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 smtClean="0"/>
              <a:t>investigations</a:t>
            </a:r>
            <a:r>
              <a:rPr lang="de-DE" dirty="0" smtClean="0"/>
              <a:t> for </a:t>
            </a:r>
            <a:r>
              <a:rPr lang="de-DE" dirty="0" err="1" smtClean="0"/>
              <a:t>diffractive</a:t>
            </a:r>
            <a:r>
              <a:rPr lang="de-DE" dirty="0" smtClean="0"/>
              <a:t> </a:t>
            </a:r>
            <a:r>
              <a:rPr lang="de-DE" dirty="0" err="1" smtClean="0"/>
              <a:t>optics</a:t>
            </a:r>
            <a:r>
              <a:rPr lang="de-DE" dirty="0" smtClean="0"/>
              <a:t> (SE02)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MCP-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for FEL </a:t>
            </a:r>
            <a:r>
              <a:rPr lang="de-DE" dirty="0" err="1" smtClean="0"/>
              <a:t>diagnostic</a:t>
            </a:r>
            <a:r>
              <a:rPr lang="de-DE" dirty="0" smtClean="0"/>
              <a:t> (RU03)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FXE </a:t>
            </a:r>
            <a:r>
              <a:rPr lang="de-DE" dirty="0" err="1" smtClean="0"/>
              <a:t>instrument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(DK01)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Sample </a:t>
            </a:r>
            <a:r>
              <a:rPr lang="de-DE" dirty="0" err="1" smtClean="0"/>
              <a:t>injector</a:t>
            </a:r>
            <a:r>
              <a:rPr lang="de-DE" dirty="0" smtClean="0"/>
              <a:t> (SE01)</a:t>
            </a:r>
          </a:p>
          <a:p>
            <a:pPr lvl="1">
              <a:lnSpc>
                <a:spcPct val="150000"/>
              </a:lnSpc>
            </a:pPr>
            <a:r>
              <a:rPr lang="de-DE" dirty="0" err="1" smtClean="0"/>
              <a:t>Secondment</a:t>
            </a:r>
            <a:r>
              <a:rPr lang="de-DE" dirty="0" smtClean="0"/>
              <a:t> </a:t>
            </a:r>
            <a:r>
              <a:rPr lang="de-DE" dirty="0" err="1" smtClean="0"/>
              <a:t>physicist</a:t>
            </a:r>
            <a:r>
              <a:rPr lang="de-DE" dirty="0" smtClean="0"/>
              <a:t> for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biology</a:t>
            </a:r>
            <a:r>
              <a:rPr lang="de-DE" dirty="0" smtClean="0"/>
              <a:t> (SE08)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Single </a:t>
            </a:r>
            <a:r>
              <a:rPr lang="de-DE" dirty="0" err="1" smtClean="0"/>
              <a:t>shot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for SQS </a:t>
            </a:r>
            <a:r>
              <a:rPr lang="de-DE" dirty="0" err="1" smtClean="0"/>
              <a:t>instrument</a:t>
            </a:r>
            <a:r>
              <a:rPr lang="de-DE" dirty="0" smtClean="0"/>
              <a:t> (SE..)</a:t>
            </a:r>
          </a:p>
          <a:p>
            <a:pPr lvl="1">
              <a:lnSpc>
                <a:spcPct val="150000"/>
              </a:lnSpc>
            </a:pP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for SQS </a:t>
            </a:r>
            <a:r>
              <a:rPr lang="de-DE" dirty="0" err="1" smtClean="0"/>
              <a:t>instrument</a:t>
            </a:r>
            <a:r>
              <a:rPr lang="de-DE" dirty="0" smtClean="0"/>
              <a:t> (SE..)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e-DE" dirty="0" err="1" smtClean="0"/>
              <a:t>Example</a:t>
            </a:r>
            <a:r>
              <a:rPr lang="de-DE" dirty="0" smtClean="0"/>
              <a:t> 1: Sample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smtClean="0"/>
              <a:t>SE01)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/>
          <a:stretch/>
        </p:blipFill>
        <p:spPr bwMode="auto">
          <a:xfrm>
            <a:off x="590682" y="1104293"/>
            <a:ext cx="7959557" cy="541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21122" y="4239486"/>
            <a:ext cx="5370316" cy="108337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de-DE" sz="1400" dirty="0" smtClean="0"/>
              <a:t>Will </a:t>
            </a:r>
            <a:r>
              <a:rPr lang="de-DE" sz="1400" dirty="0" err="1" smtClean="0"/>
              <a:t>get</a:t>
            </a:r>
            <a:r>
              <a:rPr lang="de-DE" sz="1400" dirty="0" smtClean="0"/>
              <a:t> </a:t>
            </a:r>
            <a:r>
              <a:rPr lang="de-DE" sz="1400" dirty="0" err="1" smtClean="0"/>
              <a:t>updated</a:t>
            </a:r>
            <a:r>
              <a:rPr lang="de-DE" sz="1400" dirty="0" smtClean="0"/>
              <a:t> design </a:t>
            </a:r>
            <a:r>
              <a:rPr lang="de-DE" sz="1400" dirty="0" err="1" smtClean="0"/>
              <a:t>using</a:t>
            </a:r>
            <a:r>
              <a:rPr lang="de-DE" sz="1400" dirty="0" smtClean="0"/>
              <a:t> </a:t>
            </a:r>
            <a:r>
              <a:rPr lang="de-DE" sz="1400" dirty="0" err="1" smtClean="0"/>
              <a:t>first</a:t>
            </a:r>
            <a:r>
              <a:rPr lang="de-DE" sz="1400" dirty="0" smtClean="0"/>
              <a:t> FEL </a:t>
            </a:r>
            <a:r>
              <a:rPr lang="de-DE" sz="1400" dirty="0" err="1" smtClean="0"/>
              <a:t>experiment</a:t>
            </a:r>
            <a:r>
              <a:rPr lang="de-DE" sz="1400" dirty="0" smtClean="0"/>
              <a:t> </a:t>
            </a:r>
            <a:r>
              <a:rPr lang="de-DE" sz="1400" dirty="0" err="1" smtClean="0"/>
              <a:t>results</a:t>
            </a:r>
            <a:endParaRPr lang="de-DE" sz="1400" dirty="0" smtClean="0"/>
          </a:p>
          <a:p>
            <a:pPr marL="628650" lvl="1" indent="-171450" algn="l">
              <a:buFont typeface="Arial" pitchFamily="34" charset="0"/>
              <a:buChar char="•"/>
            </a:pPr>
            <a:r>
              <a:rPr lang="de-DE" sz="1400" b="0" dirty="0" err="1" smtClean="0"/>
              <a:t>Tested</a:t>
            </a:r>
            <a:r>
              <a:rPr lang="de-DE" sz="1400" b="0" dirty="0" smtClean="0"/>
              <a:t>, </a:t>
            </a:r>
            <a:r>
              <a:rPr lang="de-DE" sz="1400" b="0" dirty="0" err="1" smtClean="0"/>
              <a:t>documented</a:t>
            </a:r>
            <a:r>
              <a:rPr lang="de-DE" sz="1400" b="0" dirty="0" smtClean="0"/>
              <a:t>, </a:t>
            </a:r>
            <a:r>
              <a:rPr lang="de-DE" sz="1400" b="0" dirty="0" err="1" smtClean="0"/>
              <a:t>characterized</a:t>
            </a:r>
            <a:r>
              <a:rPr lang="de-DE" sz="1400" b="0" dirty="0" smtClean="0"/>
              <a:t>, R&amp;D on </a:t>
            </a:r>
            <a:r>
              <a:rPr lang="de-DE" sz="1400" b="0" dirty="0" err="1" smtClean="0"/>
              <a:t>pulsed</a:t>
            </a:r>
            <a:r>
              <a:rPr lang="de-DE" sz="1400" b="0" dirty="0" smtClean="0"/>
              <a:t> </a:t>
            </a:r>
            <a:r>
              <a:rPr lang="de-DE" sz="1400" b="0" dirty="0" err="1" smtClean="0"/>
              <a:t>inj</a:t>
            </a:r>
            <a:r>
              <a:rPr lang="de-DE" sz="1400" b="0" dirty="0" smtClean="0"/>
              <a:t>.</a:t>
            </a:r>
            <a:endParaRPr lang="de-DE" sz="140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de-DE" sz="1400" dirty="0" smtClean="0"/>
              <a:t>Catcher for </a:t>
            </a:r>
            <a:r>
              <a:rPr lang="de-DE" sz="1400" dirty="0" err="1" smtClean="0"/>
              <a:t>rest</a:t>
            </a:r>
            <a:r>
              <a:rPr lang="de-DE" sz="1400" dirty="0" smtClean="0"/>
              <a:t> gas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better</a:t>
            </a:r>
            <a:r>
              <a:rPr lang="de-DE" sz="1400" dirty="0" smtClean="0"/>
              <a:t> </a:t>
            </a:r>
            <a:r>
              <a:rPr lang="de-DE" sz="1400" dirty="0" err="1" smtClean="0"/>
              <a:t>vacuum</a:t>
            </a:r>
            <a:r>
              <a:rPr lang="de-DE" sz="1400" dirty="0" smtClean="0"/>
              <a:t> </a:t>
            </a:r>
            <a:r>
              <a:rPr lang="de-DE" sz="1400" dirty="0" err="1" smtClean="0"/>
              <a:t>conditions</a:t>
            </a:r>
            <a:endParaRPr lang="de-DE" sz="140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de-DE" sz="1400" dirty="0" smtClean="0"/>
              <a:t>In-</a:t>
            </a:r>
            <a:r>
              <a:rPr lang="de-DE" sz="1400" dirty="0" err="1" smtClean="0"/>
              <a:t>built</a:t>
            </a:r>
            <a:r>
              <a:rPr lang="de-DE" sz="1400" dirty="0" smtClean="0"/>
              <a:t> sample </a:t>
            </a:r>
            <a:r>
              <a:rPr lang="de-DE" sz="1400" dirty="0" err="1" smtClean="0"/>
              <a:t>characterization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fluorescence</a:t>
            </a:r>
            <a:r>
              <a:rPr lang="de-DE" sz="1400" dirty="0" smtClean="0"/>
              <a:t> techn.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14067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1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74650" y="1347788"/>
            <a:ext cx="8769349" cy="5037137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dirty="0"/>
              <a:t>I</a:t>
            </a:r>
            <a:r>
              <a:rPr lang="de-DE" dirty="0" smtClean="0"/>
              <a:t>nternational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 for </a:t>
            </a:r>
            <a:r>
              <a:rPr lang="de-DE" dirty="0" smtClean="0"/>
              <a:t>FEL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/>
              <a:t>by</a:t>
            </a:r>
            <a:r>
              <a:rPr lang="de-DE" dirty="0"/>
              <a:t> a multi-</a:t>
            </a:r>
            <a:r>
              <a:rPr lang="de-DE" dirty="0" err="1"/>
              <a:t>disciplinary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soft &amp; </a:t>
            </a:r>
            <a:r>
              <a:rPr lang="de-DE" dirty="0" err="1"/>
              <a:t>hard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FEL </a:t>
            </a:r>
            <a:r>
              <a:rPr lang="de-DE" dirty="0" err="1"/>
              <a:t>radiation</a:t>
            </a:r>
            <a:r>
              <a:rPr lang="de-DE" dirty="0" smtClean="0"/>
              <a:t>.</a:t>
            </a:r>
          </a:p>
          <a:p>
            <a:pPr marL="0" indent="0">
              <a:lnSpc>
                <a:spcPct val="90000"/>
              </a:lnSpc>
            </a:pPr>
            <a:endParaRPr lang="de-DE" dirty="0"/>
          </a:p>
          <a:p>
            <a:pPr marL="0" indent="0">
              <a:lnSpc>
                <a:spcPct val="90000"/>
              </a:lnSpc>
            </a:pPr>
            <a:endParaRPr lang="de-DE" dirty="0" smtClean="0"/>
          </a:p>
          <a:p>
            <a:pPr marL="0" indent="0">
              <a:lnSpc>
                <a:spcPct val="90000"/>
              </a:lnSpc>
            </a:pPr>
            <a:endParaRPr lang="de-DE" dirty="0"/>
          </a:p>
          <a:p>
            <a:pPr marL="0" indent="0">
              <a:lnSpc>
                <a:spcPct val="90000"/>
              </a:lnSpc>
            </a:pPr>
            <a:endParaRPr lang="de-DE" dirty="0" smtClean="0"/>
          </a:p>
          <a:p>
            <a:pPr marL="0" indent="0">
              <a:lnSpc>
                <a:spcPct val="90000"/>
              </a:lnSpc>
            </a:pPr>
            <a:endParaRPr lang="de-DE" dirty="0" smtClean="0"/>
          </a:p>
          <a:p>
            <a:pPr marL="0" indent="0">
              <a:lnSpc>
                <a:spcPct val="90000"/>
              </a:lnSpc>
            </a:pPr>
            <a:endParaRPr lang="de-DE" dirty="0"/>
          </a:p>
          <a:p>
            <a:pPr marL="0" indent="0">
              <a:lnSpc>
                <a:spcPct val="90000"/>
              </a:lnSpc>
            </a:pPr>
            <a:endParaRPr lang="de-DE" dirty="0" smtClean="0"/>
          </a:p>
          <a:p>
            <a:pPr marL="0" indent="0">
              <a:lnSpc>
                <a:spcPct val="90000"/>
              </a:lnSpc>
            </a:pPr>
            <a:endParaRPr lang="de-DE" dirty="0"/>
          </a:p>
          <a:p>
            <a:pPr marL="0" indent="0">
              <a:lnSpc>
                <a:spcPct val="90000"/>
              </a:lnSpc>
            </a:pPr>
            <a:endParaRPr lang="de-DE" dirty="0" smtClean="0"/>
          </a:p>
          <a:p>
            <a:pPr marL="0" indent="0">
              <a:lnSpc>
                <a:spcPct val="90000"/>
              </a:lnSpc>
            </a:pPr>
            <a:endParaRPr lang="de-DE" dirty="0"/>
          </a:p>
          <a:p>
            <a:pPr marL="0" indent="0">
              <a:lnSpc>
                <a:spcPct val="90000"/>
              </a:lnSpc>
            </a:pPr>
            <a:endParaRPr lang="de-DE" dirty="0"/>
          </a:p>
          <a:p>
            <a:pPr marL="0" lvl="1" indent="149225">
              <a:lnSpc>
                <a:spcPct val="90000"/>
              </a:lnSpc>
              <a:spcBef>
                <a:spcPct val="140000"/>
              </a:spcBef>
            </a:pPr>
            <a:r>
              <a:rPr lang="de-DE" sz="1400" b="1" dirty="0" smtClean="0"/>
              <a:t> </a:t>
            </a:r>
            <a:r>
              <a:rPr lang="de-DE" sz="1600" b="1" dirty="0" err="1" smtClean="0"/>
              <a:t>Multidisciplinary</a:t>
            </a:r>
            <a:r>
              <a:rPr lang="de-DE" sz="1600" b="1" dirty="0" smtClean="0"/>
              <a:t>: </a:t>
            </a:r>
            <a:r>
              <a:rPr lang="de-DE" sz="1600" b="1" dirty="0" err="1" smtClean="0"/>
              <a:t>physics</a:t>
            </a:r>
            <a:r>
              <a:rPr lang="de-DE" sz="1600" b="1" dirty="0" smtClean="0"/>
              <a:t>, </a:t>
            </a:r>
            <a:r>
              <a:rPr lang="de-DE" sz="1600" b="1" dirty="0" err="1" smtClean="0"/>
              <a:t>chemistry</a:t>
            </a:r>
            <a:r>
              <a:rPr lang="de-DE" sz="1600" b="1" dirty="0" smtClean="0"/>
              <a:t>, </a:t>
            </a:r>
            <a:r>
              <a:rPr lang="de-DE" sz="1600" b="1" dirty="0" err="1" smtClean="0"/>
              <a:t>biology</a:t>
            </a:r>
            <a:r>
              <a:rPr lang="de-DE" sz="1600" b="1" dirty="0" smtClean="0"/>
              <a:t>, </a:t>
            </a:r>
            <a:r>
              <a:rPr lang="de-DE" sz="1600" b="1" dirty="0" err="1" smtClean="0"/>
              <a:t>materials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sciences</a:t>
            </a:r>
            <a:r>
              <a:rPr lang="de-DE" sz="1600" b="1" dirty="0" smtClean="0"/>
              <a:t>, geo-</a:t>
            </a:r>
            <a:r>
              <a:rPr lang="de-DE" sz="1600" b="1" dirty="0" err="1" smtClean="0"/>
              <a:t>sciences</a:t>
            </a:r>
            <a:r>
              <a:rPr lang="de-DE" sz="1600" b="1" dirty="0" smtClean="0"/>
              <a:t>, ...</a:t>
            </a:r>
            <a:endParaRPr lang="de-DE" sz="1600" b="1" dirty="0"/>
          </a:p>
          <a:p>
            <a:pPr marL="0" lvl="1" indent="149225">
              <a:lnSpc>
                <a:spcPct val="90000"/>
              </a:lnSpc>
            </a:pPr>
            <a:r>
              <a:rPr lang="de-DE" sz="1600" b="1" dirty="0" smtClean="0"/>
              <a:t> Users </a:t>
            </a:r>
            <a:r>
              <a:rPr lang="de-DE" sz="1600" b="1" dirty="0" err="1" smtClean="0"/>
              <a:t>propose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experiments</a:t>
            </a:r>
            <a:r>
              <a:rPr lang="de-DE" sz="1600" b="1" dirty="0" smtClean="0"/>
              <a:t>: peer-review, </a:t>
            </a:r>
            <a:r>
              <a:rPr lang="de-DE" sz="1600" b="1" dirty="0" err="1" smtClean="0"/>
              <a:t>invitation</a:t>
            </a:r>
            <a:r>
              <a:rPr lang="de-DE" sz="1600" b="1" dirty="0" smtClean="0"/>
              <a:t>, </a:t>
            </a:r>
            <a:r>
              <a:rPr lang="de-DE" sz="1600" b="1" dirty="0" err="1" smtClean="0"/>
              <a:t>support</a:t>
            </a:r>
            <a:endParaRPr lang="de-DE" sz="1600" b="1" dirty="0" smtClean="0"/>
          </a:p>
          <a:p>
            <a:pPr marL="0" lvl="1" indent="149225">
              <a:lnSpc>
                <a:spcPct val="90000"/>
              </a:lnSpc>
            </a:pPr>
            <a:r>
              <a:rPr lang="de-DE" sz="1600" b="1" dirty="0" smtClean="0"/>
              <a:t> Basic </a:t>
            </a:r>
            <a:r>
              <a:rPr lang="de-DE" sz="1600" b="1" dirty="0" err="1" smtClean="0"/>
              <a:t>science</a:t>
            </a:r>
            <a:r>
              <a:rPr lang="de-DE" sz="1600" b="1" dirty="0" smtClean="0"/>
              <a:t>: </a:t>
            </a:r>
            <a:r>
              <a:rPr lang="de-DE" sz="1600" b="1" dirty="0" err="1" smtClean="0"/>
              <a:t>establish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foundations</a:t>
            </a:r>
            <a:r>
              <a:rPr lang="de-DE" sz="1600" b="1" dirty="0" smtClean="0"/>
              <a:t> for </a:t>
            </a:r>
            <a:r>
              <a:rPr lang="de-DE" sz="1600" b="1" dirty="0" err="1" smtClean="0"/>
              <a:t>future</a:t>
            </a:r>
            <a:r>
              <a:rPr lang="de-DE" sz="1600" b="1" dirty="0" smtClean="0"/>
              <a:t> high </a:t>
            </a:r>
            <a:r>
              <a:rPr lang="de-DE" sz="1600" b="1" dirty="0" err="1" smtClean="0"/>
              <a:t>tech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applications</a:t>
            </a:r>
            <a:endParaRPr lang="en-GB" sz="1600" b="1" dirty="0"/>
          </a:p>
        </p:txBody>
      </p:sp>
      <p:pic>
        <p:nvPicPr>
          <p:cNvPr id="1256452" name="Picture 4" descr="xfel_lageplan_1702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>
            <a:fillRect/>
          </a:stretch>
        </p:blipFill>
        <p:spPr bwMode="auto">
          <a:xfrm>
            <a:off x="1526740" y="2200790"/>
            <a:ext cx="6061672" cy="309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0" y="1984214"/>
            <a:ext cx="5904000" cy="306893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10D0-806F-4279-879A-8ED4982B1D11}" type="slidenum">
              <a:rPr lang="en-GB"/>
              <a:pPr/>
              <a:t>2</a:t>
            </a:fld>
            <a:endParaRPr lang="en-GB"/>
          </a:p>
        </p:txBody>
      </p:sp>
      <p:sp>
        <p:nvSpPr>
          <p:cNvPr id="125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European XFEL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de-DE" dirty="0" err="1" smtClean="0"/>
              <a:t>Example</a:t>
            </a:r>
            <a:r>
              <a:rPr lang="de-DE" dirty="0" smtClean="0"/>
              <a:t> 2: FXE </a:t>
            </a:r>
            <a:r>
              <a:rPr lang="de-DE" dirty="0" err="1" smtClean="0"/>
              <a:t>instrument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(DK01)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437"/>
            <a:ext cx="9144000" cy="522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lede 2" descr="BPM17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329608" y="4559573"/>
            <a:ext cx="3013441" cy="1999577"/>
          </a:xfrm>
          <a:prstGeom prst="rect">
            <a:avLst/>
          </a:prstGeom>
        </p:spPr>
      </p:pic>
      <p:pic>
        <p:nvPicPr>
          <p:cNvPr id="7" name="Billede 1" descr="WC_Slit4.jpg"/>
          <p:cNvPicPr/>
          <p:nvPr/>
        </p:nvPicPr>
        <p:blipFill rotWithShape="1">
          <a:blip r:embed="rId4"/>
          <a:srcRect l="12235" r="16529"/>
          <a:stretch/>
        </p:blipFill>
        <p:spPr>
          <a:xfrm>
            <a:off x="2006932" y="3677590"/>
            <a:ext cx="2671949" cy="2224775"/>
          </a:xfrm>
          <a:prstGeom prst="rect">
            <a:avLst/>
          </a:prstGeom>
        </p:spPr>
      </p:pic>
      <p:pic>
        <p:nvPicPr>
          <p:cNvPr id="9" name="Billede 8" descr="Be1-10.jpg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3741061" y="2771123"/>
            <a:ext cx="2976061" cy="1812933"/>
          </a:xfrm>
          <a:prstGeom prst="rect">
            <a:avLst/>
          </a:prstGeom>
        </p:spPr>
      </p:pic>
      <p:pic>
        <p:nvPicPr>
          <p:cNvPr id="11" name="Pladsholder til indhold 3" descr="29-08-2012_4.jpg"/>
          <p:cNvPicPr>
            <a:picLocks noChangeAspect="1"/>
          </p:cNvPicPr>
          <p:nvPr/>
        </p:nvPicPr>
        <p:blipFill rotWithShape="1">
          <a:blip r:embed="rId6" cstate="print"/>
          <a:srcRect l="25677" t="24976" r="535" b="2352"/>
          <a:stretch/>
        </p:blipFill>
        <p:spPr>
          <a:xfrm>
            <a:off x="5448280" y="1056906"/>
            <a:ext cx="3974623" cy="22919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2250" y="5598625"/>
            <a:ext cx="5445722" cy="82484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de-DE" sz="1400" dirty="0" smtClean="0"/>
              <a:t>Will </a:t>
            </a:r>
            <a:r>
              <a:rPr lang="de-DE" sz="1400" dirty="0" err="1" smtClean="0"/>
              <a:t>get</a:t>
            </a:r>
            <a:r>
              <a:rPr lang="de-DE" sz="1400" dirty="0" smtClean="0"/>
              <a:t> </a:t>
            </a:r>
            <a:r>
              <a:rPr lang="de-DE" sz="1400" dirty="0" err="1" smtClean="0"/>
              <a:t>designs</a:t>
            </a:r>
            <a:r>
              <a:rPr lang="de-DE" sz="1400" dirty="0" smtClean="0"/>
              <a:t>, </a:t>
            </a:r>
            <a:r>
              <a:rPr lang="de-DE" sz="1400" dirty="0" err="1" smtClean="0"/>
              <a:t>construction</a:t>
            </a:r>
            <a:r>
              <a:rPr lang="de-DE" sz="1400" dirty="0" smtClean="0"/>
              <a:t>, </a:t>
            </a:r>
            <a:r>
              <a:rPr lang="de-DE" sz="1400" dirty="0" err="1" smtClean="0"/>
              <a:t>installation</a:t>
            </a:r>
            <a:r>
              <a:rPr lang="de-DE" sz="1400" dirty="0" smtClean="0"/>
              <a:t>, </a:t>
            </a:r>
            <a:r>
              <a:rPr lang="de-DE" sz="1400" dirty="0" err="1" smtClean="0"/>
              <a:t>commissioning</a:t>
            </a:r>
            <a:endParaRPr lang="de-DE" sz="1400" dirty="0" smtClean="0"/>
          </a:p>
          <a:p>
            <a:pPr marL="628650" lvl="1" indent="-171450" algn="l">
              <a:buFont typeface="Arial" pitchFamily="34" charset="0"/>
              <a:buChar char="•"/>
            </a:pPr>
            <a:r>
              <a:rPr lang="de-DE" sz="1400" b="0" dirty="0" err="1" smtClean="0"/>
              <a:t>Tested</a:t>
            </a:r>
            <a:r>
              <a:rPr lang="de-DE" sz="1400" b="0" dirty="0" smtClean="0"/>
              <a:t>, </a:t>
            </a:r>
            <a:r>
              <a:rPr lang="de-DE" sz="1400" b="0" dirty="0" err="1" smtClean="0"/>
              <a:t>documented</a:t>
            </a:r>
            <a:r>
              <a:rPr lang="de-DE" sz="1400" b="0" dirty="0" smtClean="0"/>
              <a:t>, </a:t>
            </a:r>
            <a:r>
              <a:rPr lang="de-DE" sz="1400" b="0" dirty="0" err="1" smtClean="0"/>
              <a:t>characterized</a:t>
            </a:r>
            <a:endParaRPr lang="de-DE" sz="1400" dirty="0" smtClean="0"/>
          </a:p>
          <a:p>
            <a:pPr marL="171450" indent="-171450" algn="l">
              <a:buFont typeface="Arial" pitchFamily="34" charset="0"/>
              <a:buChar char="•"/>
            </a:pPr>
            <a:r>
              <a:rPr lang="de-DE" sz="1400" dirty="0" err="1" smtClean="0"/>
              <a:t>Envisage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harmonize</a:t>
            </a:r>
            <a:r>
              <a:rPr lang="de-DE" sz="1400" dirty="0" smtClean="0"/>
              <a:t> </a:t>
            </a:r>
            <a:r>
              <a:rPr lang="de-DE" sz="1400" dirty="0" err="1" smtClean="0"/>
              <a:t>designs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use</a:t>
            </a:r>
            <a:r>
              <a:rPr lang="de-DE" sz="1400" dirty="0" smtClean="0"/>
              <a:t> on </a:t>
            </a:r>
            <a:r>
              <a:rPr lang="de-DE" sz="1400" dirty="0" err="1" smtClean="0"/>
              <a:t>other</a:t>
            </a:r>
            <a:r>
              <a:rPr lang="de-DE" sz="1400" dirty="0" smtClean="0"/>
              <a:t> </a:t>
            </a:r>
            <a:r>
              <a:rPr lang="de-DE" sz="1400" dirty="0" err="1" smtClean="0"/>
              <a:t>instruments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0649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IKCs, </a:t>
            </a:r>
            <a:r>
              <a:rPr lang="de-DE" dirty="0" err="1" smtClean="0"/>
              <a:t>discussed</a:t>
            </a:r>
            <a:r>
              <a:rPr lang="de-DE" dirty="0" smtClean="0"/>
              <a:t> but not </a:t>
            </a:r>
            <a:r>
              <a:rPr lang="de-DE" dirty="0" err="1" smtClean="0"/>
              <a:t>concluded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beam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lvl="2"/>
            <a:r>
              <a:rPr lang="de-DE" dirty="0" err="1" smtClean="0"/>
              <a:t>Several</a:t>
            </a:r>
            <a:r>
              <a:rPr lang="de-DE" dirty="0" smtClean="0"/>
              <a:t> 100 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, </a:t>
            </a:r>
            <a:r>
              <a:rPr lang="de-DE" dirty="0" err="1" smtClean="0"/>
              <a:t>pumps</a:t>
            </a:r>
            <a:r>
              <a:rPr lang="de-DE" dirty="0" smtClean="0"/>
              <a:t> (</a:t>
            </a:r>
            <a:r>
              <a:rPr lang="de-DE" dirty="0" err="1" smtClean="0"/>
              <a:t>def</a:t>
            </a:r>
            <a:r>
              <a:rPr lang="de-DE" dirty="0" smtClean="0"/>
              <a:t>. </a:t>
            </a:r>
            <a:r>
              <a:rPr lang="de-DE" dirty="0"/>
              <a:t>t</a:t>
            </a:r>
            <a:r>
              <a:rPr lang="de-DE" dirty="0" smtClean="0"/>
              <a:t>ype), </a:t>
            </a:r>
            <a:r>
              <a:rPr lang="de-DE" dirty="0" err="1" smtClean="0"/>
              <a:t>stands</a:t>
            </a:r>
            <a:endParaRPr lang="de-DE" dirty="0" smtClean="0"/>
          </a:p>
          <a:p>
            <a:pPr lvl="2"/>
            <a:r>
              <a:rPr lang="de-DE" dirty="0" smtClean="0"/>
              <a:t>Man-power for </a:t>
            </a:r>
            <a:r>
              <a:rPr lang="de-DE" dirty="0" err="1" smtClean="0"/>
              <a:t>build-up</a:t>
            </a:r>
            <a:endParaRPr lang="de-DE" dirty="0"/>
          </a:p>
          <a:p>
            <a:pPr lvl="2"/>
            <a:r>
              <a:rPr lang="de-DE" dirty="0" smtClean="0">
                <a:solidFill>
                  <a:srgbClr val="0000FF"/>
                </a:solidFill>
              </a:rPr>
              <a:t>Problem: </a:t>
            </a:r>
            <a:r>
              <a:rPr lang="de-DE" dirty="0" err="1" smtClean="0">
                <a:solidFill>
                  <a:srgbClr val="0000FF"/>
                </a:solidFill>
              </a:rPr>
              <a:t>Cost</a:t>
            </a:r>
            <a:r>
              <a:rPr lang="de-DE" dirty="0" smtClean="0">
                <a:solidFill>
                  <a:srgbClr val="0000FF"/>
                </a:solidFill>
              </a:rPr>
              <a:t>, time-</a:t>
            </a:r>
            <a:r>
              <a:rPr lang="de-DE" dirty="0" err="1" smtClean="0">
                <a:solidFill>
                  <a:srgbClr val="0000FF"/>
                </a:solidFill>
              </a:rPr>
              <a:t>schedule</a:t>
            </a:r>
            <a:endParaRPr lang="de-DE" dirty="0" smtClean="0"/>
          </a:p>
          <a:p>
            <a:pPr lvl="1"/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hutches</a:t>
            </a:r>
            <a:r>
              <a:rPr lang="de-DE" dirty="0" smtClean="0"/>
              <a:t> for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instruments</a:t>
            </a:r>
            <a:endParaRPr lang="de-DE" dirty="0"/>
          </a:p>
          <a:p>
            <a:pPr lvl="2"/>
            <a:r>
              <a:rPr lang="de-DE" dirty="0" smtClean="0"/>
              <a:t>Steel/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enclosures</a:t>
            </a:r>
            <a:r>
              <a:rPr lang="de-DE" dirty="0" smtClean="0"/>
              <a:t>, </a:t>
            </a:r>
            <a:r>
              <a:rPr lang="de-DE" dirty="0" err="1" smtClean="0"/>
              <a:t>technical</a:t>
            </a:r>
            <a:r>
              <a:rPr lang="de-DE" dirty="0" smtClean="0"/>
              <a:t> design, </a:t>
            </a:r>
            <a:r>
              <a:rPr lang="de-DE" dirty="0" err="1" smtClean="0"/>
              <a:t>installation</a:t>
            </a:r>
            <a:endParaRPr lang="de-DE" dirty="0" smtClean="0"/>
          </a:p>
          <a:p>
            <a:pPr lvl="2"/>
            <a:r>
              <a:rPr lang="de-DE" dirty="0" smtClean="0">
                <a:solidFill>
                  <a:srgbClr val="0000FF"/>
                </a:solidFill>
              </a:rPr>
              <a:t>Problem: Technical </a:t>
            </a:r>
            <a:r>
              <a:rPr lang="de-DE" dirty="0" err="1" smtClean="0">
                <a:solidFill>
                  <a:srgbClr val="0000FF"/>
                </a:solidFill>
              </a:rPr>
              <a:t>expertise</a:t>
            </a:r>
            <a:r>
              <a:rPr lang="de-DE" dirty="0" smtClean="0">
                <a:solidFill>
                  <a:srgbClr val="0000FF"/>
                </a:solidFill>
              </a:rPr>
              <a:t>/</a:t>
            </a:r>
            <a:r>
              <a:rPr lang="de-DE" dirty="0" err="1" smtClean="0">
                <a:solidFill>
                  <a:srgbClr val="0000FF"/>
                </a:solidFill>
              </a:rPr>
              <a:t>qualification</a:t>
            </a:r>
            <a:r>
              <a:rPr lang="de-DE" dirty="0" smtClean="0">
                <a:solidFill>
                  <a:srgbClr val="0000FF"/>
                </a:solidFill>
              </a:rPr>
              <a:t>, time-</a:t>
            </a:r>
            <a:r>
              <a:rPr lang="de-DE" dirty="0" err="1" smtClean="0">
                <a:solidFill>
                  <a:srgbClr val="0000FF"/>
                </a:solidFill>
              </a:rPr>
              <a:t>schedule</a:t>
            </a:r>
            <a:endParaRPr lang="de-DE" dirty="0" smtClean="0"/>
          </a:p>
          <a:p>
            <a:pPr lvl="1"/>
            <a:r>
              <a:rPr lang="de-DE" dirty="0" smtClean="0"/>
              <a:t>Optical </a:t>
            </a:r>
            <a:r>
              <a:rPr lang="de-DE" dirty="0" err="1" smtClean="0"/>
              <a:t>lasers</a:t>
            </a:r>
            <a:endParaRPr lang="de-DE" dirty="0" smtClean="0"/>
          </a:p>
          <a:p>
            <a:pPr lvl="2"/>
            <a:r>
              <a:rPr lang="de-DE" dirty="0" smtClean="0"/>
              <a:t>Subsystems</a:t>
            </a:r>
          </a:p>
          <a:p>
            <a:pPr lvl="2"/>
            <a:r>
              <a:rPr lang="de-DE" dirty="0">
                <a:solidFill>
                  <a:srgbClr val="0000FF"/>
                </a:solidFill>
              </a:rPr>
              <a:t>Problem: Technical </a:t>
            </a:r>
            <a:r>
              <a:rPr lang="de-DE" dirty="0" err="1">
                <a:solidFill>
                  <a:srgbClr val="0000FF"/>
                </a:solidFill>
              </a:rPr>
              <a:t>expertise</a:t>
            </a:r>
            <a:r>
              <a:rPr lang="de-DE" dirty="0">
                <a:solidFill>
                  <a:srgbClr val="0000FF"/>
                </a:solidFill>
              </a:rPr>
              <a:t>/</a:t>
            </a:r>
            <a:r>
              <a:rPr lang="de-DE" dirty="0" err="1">
                <a:solidFill>
                  <a:srgbClr val="0000FF"/>
                </a:solidFill>
              </a:rPr>
              <a:t>qualification</a:t>
            </a:r>
            <a:endParaRPr lang="de-DE" dirty="0" smtClean="0"/>
          </a:p>
          <a:p>
            <a:pPr lvl="1"/>
            <a:r>
              <a:rPr lang="de-DE" dirty="0" smtClean="0"/>
              <a:t>Provision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personnel</a:t>
            </a:r>
            <a:endParaRPr lang="de-DE" dirty="0" smtClean="0"/>
          </a:p>
          <a:p>
            <a:pPr lvl="2"/>
            <a:r>
              <a:rPr lang="de-DE" dirty="0" err="1" smtClean="0"/>
              <a:t>Skilled</a:t>
            </a:r>
            <a:r>
              <a:rPr lang="de-DE" dirty="0" smtClean="0"/>
              <a:t> </a:t>
            </a:r>
            <a:r>
              <a:rPr lang="de-DE" dirty="0" err="1" smtClean="0"/>
              <a:t>engineers</a:t>
            </a:r>
            <a:r>
              <a:rPr lang="de-DE" dirty="0" smtClean="0"/>
              <a:t>,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staff</a:t>
            </a:r>
            <a:r>
              <a:rPr lang="de-DE" dirty="0" smtClean="0"/>
              <a:t> for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/>
          </a:p>
          <a:p>
            <a:pPr lvl="2"/>
            <a:r>
              <a:rPr lang="de-DE" dirty="0" smtClean="0">
                <a:solidFill>
                  <a:srgbClr val="0000FF"/>
                </a:solidFill>
              </a:rPr>
              <a:t>Problem: </a:t>
            </a:r>
            <a:r>
              <a:rPr lang="de-DE" dirty="0" err="1" smtClean="0">
                <a:solidFill>
                  <a:srgbClr val="0000FF"/>
                </a:solidFill>
              </a:rPr>
              <a:t>Availability</a:t>
            </a:r>
            <a:endParaRPr lang="de-DE" dirty="0" smtClean="0"/>
          </a:p>
          <a:p>
            <a:pPr lvl="1"/>
            <a:r>
              <a:rPr lang="de-DE" dirty="0" err="1" smtClean="0"/>
              <a:t>Quite</a:t>
            </a:r>
            <a:r>
              <a:rPr lang="de-DE" dirty="0" smtClean="0"/>
              <a:t>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proposed</a:t>
            </a:r>
            <a:r>
              <a:rPr lang="de-DE" dirty="0" smtClean="0"/>
              <a:t> </a:t>
            </a:r>
            <a:r>
              <a:rPr lang="de-DE" dirty="0" err="1" smtClean="0"/>
              <a:t>contributions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motivated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interest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contributing</a:t>
            </a:r>
            <a:r>
              <a:rPr lang="de-DE" dirty="0" smtClean="0"/>
              <a:t> </a:t>
            </a:r>
            <a:r>
              <a:rPr lang="de-DE" dirty="0" err="1" smtClean="0"/>
              <a:t>institutes</a:t>
            </a:r>
            <a:r>
              <a:rPr lang="de-DE" dirty="0" smtClean="0"/>
              <a:t> </a:t>
            </a:r>
            <a:r>
              <a:rPr lang="de-DE" dirty="0" err="1" smtClean="0"/>
              <a:t>aiming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efforts</a:t>
            </a:r>
            <a:r>
              <a:rPr lang="de-DE" dirty="0" smtClean="0"/>
              <a:t>. The </a:t>
            </a:r>
            <a:r>
              <a:rPr lang="de-DE" dirty="0" err="1" smtClean="0"/>
              <a:t>project</a:t>
            </a:r>
            <a:r>
              <a:rPr lang="de-DE" dirty="0" smtClean="0"/>
              <a:t>, </a:t>
            </a:r>
            <a:r>
              <a:rPr lang="de-DE" dirty="0" err="1" smtClean="0"/>
              <a:t>however</a:t>
            </a:r>
            <a:r>
              <a:rPr lang="de-DE" dirty="0" smtClean="0"/>
              <a:t>, </a:t>
            </a:r>
            <a:r>
              <a:rPr lang="de-DE" dirty="0" err="1" smtClean="0"/>
              <a:t>does</a:t>
            </a:r>
            <a:r>
              <a:rPr lang="de-DE" dirty="0" smtClean="0"/>
              <a:t> in </a:t>
            </a:r>
            <a:r>
              <a:rPr lang="de-DE" dirty="0" err="1" smtClean="0"/>
              <a:t>general</a:t>
            </a:r>
            <a:r>
              <a:rPr lang="de-DE" dirty="0" smtClean="0"/>
              <a:t> not </a:t>
            </a:r>
            <a:r>
              <a:rPr lang="de-DE" dirty="0" err="1" smtClean="0"/>
              <a:t>include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staff</a:t>
            </a:r>
            <a:r>
              <a:rPr lang="de-DE" dirty="0" smtClean="0"/>
              <a:t> </a:t>
            </a:r>
            <a:r>
              <a:rPr lang="de-DE" dirty="0" err="1" smtClean="0"/>
              <a:t>provisions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fund</a:t>
            </a:r>
            <a:r>
              <a:rPr lang="de-DE" dirty="0" smtClean="0"/>
              <a:t> such type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0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&amp; ‚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r>
              <a:rPr lang="de-DE" dirty="0" smtClean="0"/>
              <a:t>‘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</a:pPr>
            <a:r>
              <a:rPr lang="de-DE" dirty="0" smtClean="0"/>
              <a:t>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fact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initially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defined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also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fragmented</a:t>
            </a:r>
            <a:r>
              <a:rPr lang="de-DE" dirty="0" smtClean="0"/>
              <a:t> (</a:t>
            </a:r>
            <a:r>
              <a:rPr lang="de-DE" dirty="0" err="1" smtClean="0"/>
              <a:t>no</a:t>
            </a:r>
            <a:r>
              <a:rPr lang="de-DE" dirty="0" smtClean="0"/>
              <a:t> large </a:t>
            </a:r>
            <a:r>
              <a:rPr lang="de-DE" dirty="0" err="1" smtClean="0"/>
              <a:t>series</a:t>
            </a:r>
            <a:r>
              <a:rPr lang="de-DE" dirty="0" smtClean="0"/>
              <a:t>)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conclusion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(large) </a:t>
            </a:r>
            <a:r>
              <a:rPr lang="de-DE" dirty="0" smtClean="0"/>
              <a:t>IKC </a:t>
            </a:r>
            <a:r>
              <a:rPr lang="de-DE" dirty="0" err="1" smtClean="0"/>
              <a:t>contracts</a:t>
            </a:r>
            <a:r>
              <a:rPr lang="de-DE" dirty="0" smtClean="0"/>
              <a:t> was </a:t>
            </a:r>
            <a:r>
              <a:rPr lang="de-DE" dirty="0" err="1" smtClean="0"/>
              <a:t>difficult</a:t>
            </a:r>
            <a:r>
              <a:rPr lang="de-DE" dirty="0" smtClean="0"/>
              <a:t>.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specifc</a:t>
            </a:r>
            <a:r>
              <a:rPr lang="de-DE" dirty="0" smtClean="0"/>
              <a:t> </a:t>
            </a:r>
            <a:r>
              <a:rPr lang="de-DE" dirty="0" err="1" smtClean="0"/>
              <a:t>contracts</a:t>
            </a:r>
            <a:r>
              <a:rPr lang="de-DE" dirty="0" smtClean="0"/>
              <a:t> </a:t>
            </a:r>
            <a:r>
              <a:rPr lang="de-DE" dirty="0" err="1" smtClean="0"/>
              <a:t>exist</a:t>
            </a:r>
            <a:r>
              <a:rPr lang="de-DE" dirty="0" smtClean="0"/>
              <a:t>,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expertise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partner</a:t>
            </a:r>
            <a:r>
              <a:rPr lang="de-DE" dirty="0" smtClean="0"/>
              <a:t> </a:t>
            </a:r>
            <a:r>
              <a:rPr lang="de-DE" dirty="0" err="1" smtClean="0"/>
              <a:t>institutes</a:t>
            </a:r>
            <a:r>
              <a:rPr lang="de-DE" dirty="0" smtClean="0"/>
              <a:t>. The administrative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sometimes</a:t>
            </a:r>
            <a:r>
              <a:rPr lang="de-DE" dirty="0" smtClean="0"/>
              <a:t> high.</a:t>
            </a:r>
          </a:p>
          <a:p>
            <a:pPr lvl="1">
              <a:lnSpc>
                <a:spcPct val="150000"/>
              </a:lnSpc>
            </a:pPr>
            <a:r>
              <a:rPr lang="de-DE" dirty="0" err="1" smtClean="0"/>
              <a:t>Budgeted</a:t>
            </a:r>
            <a:r>
              <a:rPr lang="de-DE" dirty="0" smtClean="0"/>
              <a:t> </a:t>
            </a:r>
            <a:r>
              <a:rPr lang="de-DE" dirty="0" err="1" smtClean="0"/>
              <a:t>personnel</a:t>
            </a:r>
            <a:r>
              <a:rPr lang="de-DE" dirty="0" smtClean="0"/>
              <a:t> </a:t>
            </a:r>
            <a:r>
              <a:rPr lang="de-DE" dirty="0" err="1" smtClean="0"/>
              <a:t>resources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experienced</a:t>
            </a:r>
            <a:r>
              <a:rPr lang="de-DE" dirty="0" smtClean="0"/>
              <a:t> </a:t>
            </a:r>
            <a:r>
              <a:rPr lang="de-DE" dirty="0" err="1" smtClean="0"/>
              <a:t>staff</a:t>
            </a:r>
            <a:r>
              <a:rPr lang="de-DE" dirty="0" smtClean="0"/>
              <a:t>.</a:t>
            </a:r>
          </a:p>
          <a:p>
            <a:pPr lvl="1">
              <a:lnSpc>
                <a:spcPct val="150000"/>
              </a:lnSpc>
            </a:pPr>
            <a:endParaRPr lang="de-DE" dirty="0" smtClean="0"/>
          </a:p>
          <a:p>
            <a:pPr lvl="1">
              <a:lnSpc>
                <a:spcPct val="150000"/>
              </a:lnSpc>
            </a:pP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learned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/>
              <a:t>Expertise: </a:t>
            </a:r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compromises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comes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expertise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partner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/>
              <a:t>Expertise: Little </a:t>
            </a:r>
            <a:r>
              <a:rPr lang="de-DE" dirty="0" err="1" smtClean="0"/>
              <a:t>interest</a:t>
            </a:r>
            <a:r>
              <a:rPr lang="de-DE" dirty="0" smtClean="0"/>
              <a:t> in ‚</a:t>
            </a:r>
            <a:r>
              <a:rPr lang="de-DE" dirty="0" err="1" smtClean="0"/>
              <a:t>low-tech</a:t>
            </a:r>
            <a:r>
              <a:rPr lang="de-DE" dirty="0" smtClean="0"/>
              <a:t>‘ </a:t>
            </a:r>
            <a:r>
              <a:rPr lang="de-DE" dirty="0" err="1" smtClean="0"/>
              <a:t>contributions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/>
              <a:t>IKC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contract</a:t>
            </a:r>
            <a:r>
              <a:rPr lang="de-DE" dirty="0" smtClean="0"/>
              <a:t>: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partners</a:t>
            </a:r>
            <a:r>
              <a:rPr lang="de-DE" dirty="0" smtClean="0"/>
              <a:t> </a:t>
            </a:r>
            <a:r>
              <a:rPr lang="de-DE" dirty="0" err="1" smtClean="0"/>
              <a:t>prefer</a:t>
            </a:r>
            <a:r>
              <a:rPr lang="de-DE" dirty="0" smtClean="0"/>
              <a:t> </a:t>
            </a:r>
            <a:r>
              <a:rPr lang="de-DE" dirty="0" err="1" smtClean="0"/>
              <a:t>contract</a:t>
            </a:r>
            <a:r>
              <a:rPr lang="de-DE" dirty="0" smtClean="0"/>
              <a:t> (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issue</a:t>
            </a:r>
            <a:r>
              <a:rPr lang="de-DE" dirty="0" smtClean="0"/>
              <a:t>) </a:t>
            </a:r>
          </a:p>
          <a:p>
            <a:pPr lvl="2">
              <a:lnSpc>
                <a:spcPct val="150000"/>
              </a:lnSpc>
            </a:pPr>
            <a:r>
              <a:rPr lang="de-DE" dirty="0" err="1" smtClean="0"/>
              <a:t>Cost</a:t>
            </a:r>
            <a:r>
              <a:rPr lang="de-DE" dirty="0" smtClean="0"/>
              <a:t>: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overhead</a:t>
            </a:r>
            <a:r>
              <a:rPr lang="de-DE" dirty="0" smtClean="0"/>
              <a:t> (10-20 %) for IKCs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for </a:t>
            </a:r>
            <a:r>
              <a:rPr lang="de-DE" dirty="0" err="1" smtClean="0"/>
              <a:t>covering</a:t>
            </a:r>
            <a:r>
              <a:rPr lang="de-DE" dirty="0" smtClean="0"/>
              <a:t> additional </a:t>
            </a:r>
            <a:r>
              <a:rPr lang="de-DE" dirty="0" err="1" smtClean="0"/>
              <a:t>work</a:t>
            </a:r>
            <a:r>
              <a:rPr lang="de-DE" dirty="0" smtClean="0"/>
              <a:t>, </a:t>
            </a:r>
            <a:r>
              <a:rPr lang="de-DE" dirty="0" err="1" smtClean="0"/>
              <a:t>travel</a:t>
            </a:r>
            <a:r>
              <a:rPr lang="de-DE" dirty="0" smtClean="0"/>
              <a:t> / </a:t>
            </a:r>
            <a:r>
              <a:rPr lang="de-DE" dirty="0" err="1" smtClean="0"/>
              <a:t>coordination</a:t>
            </a:r>
            <a:r>
              <a:rPr lang="de-DE" dirty="0" smtClean="0"/>
              <a:t>, </a:t>
            </a:r>
            <a:r>
              <a:rPr lang="de-DE" dirty="0" err="1" smtClean="0"/>
              <a:t>overcost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3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Free-</a:t>
            </a:r>
            <a:r>
              <a:rPr lang="de-DE" dirty="0" err="1" smtClean="0"/>
              <a:t>Electron</a:t>
            </a:r>
            <a:r>
              <a:rPr lang="de-DE" dirty="0" smtClean="0"/>
              <a:t> Laser </a:t>
            </a:r>
            <a:r>
              <a:rPr lang="de-DE" dirty="0"/>
              <a:t>(X-</a:t>
            </a:r>
            <a:r>
              <a:rPr lang="de-DE" dirty="0" err="1"/>
              <a:t>ray</a:t>
            </a:r>
            <a:r>
              <a:rPr lang="de-DE" dirty="0"/>
              <a:t> FEL)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378" y="3959688"/>
            <a:ext cx="4637722" cy="257446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Properties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x-</a:t>
            </a:r>
            <a:r>
              <a:rPr lang="de-DE" dirty="0" err="1" smtClean="0"/>
              <a:t>rays</a:t>
            </a:r>
            <a:r>
              <a:rPr lang="de-DE" dirty="0" smtClean="0"/>
              <a:t> light</a:t>
            </a:r>
          </a:p>
          <a:p>
            <a:pPr marL="603250" lvl="1" indent="-342900"/>
            <a:r>
              <a:rPr lang="de-DE" sz="2000" dirty="0" smtClean="0">
                <a:solidFill>
                  <a:schemeClr val="accent1"/>
                </a:solidFill>
              </a:rPr>
              <a:t>10</a:t>
            </a:r>
            <a:r>
              <a:rPr lang="de-DE" sz="2000" baseline="30000" dirty="0" smtClean="0">
                <a:solidFill>
                  <a:schemeClr val="accent1"/>
                </a:solidFill>
              </a:rPr>
              <a:t>3</a:t>
            </a:r>
            <a:r>
              <a:rPr lang="de-DE" sz="2000" dirty="0" smtClean="0">
                <a:solidFill>
                  <a:schemeClr val="accent1"/>
                </a:solidFill>
              </a:rPr>
              <a:t>-10</a:t>
            </a:r>
            <a:r>
              <a:rPr lang="de-DE" sz="2000" baseline="30000" dirty="0" smtClean="0">
                <a:solidFill>
                  <a:schemeClr val="accent1"/>
                </a:solidFill>
              </a:rPr>
              <a:t>4</a:t>
            </a:r>
            <a:r>
              <a:rPr lang="de-DE" sz="2000" dirty="0" smtClean="0">
                <a:solidFill>
                  <a:schemeClr val="accent1"/>
                </a:solidFill>
              </a:rPr>
              <a:t>×shorter light </a:t>
            </a:r>
            <a:r>
              <a:rPr lang="de-DE" sz="2000" dirty="0" err="1" smtClean="0">
                <a:solidFill>
                  <a:schemeClr val="accent1"/>
                </a:solidFill>
              </a:rPr>
              <a:t>pulses</a:t>
            </a:r>
            <a:endParaRPr lang="de-DE" sz="2000" dirty="0" smtClean="0">
              <a:solidFill>
                <a:schemeClr val="accent1"/>
              </a:solidFill>
            </a:endParaRPr>
          </a:p>
          <a:p>
            <a:pPr marL="603250" lvl="1" indent="-342900"/>
            <a:r>
              <a:rPr lang="de-DE" sz="2000" dirty="0" smtClean="0">
                <a:solidFill>
                  <a:schemeClr val="accent1"/>
                </a:solidFill>
              </a:rPr>
              <a:t>10</a:t>
            </a:r>
            <a:r>
              <a:rPr lang="de-DE" sz="2000" baseline="30000" dirty="0" smtClean="0">
                <a:solidFill>
                  <a:schemeClr val="accent1"/>
                </a:solidFill>
              </a:rPr>
              <a:t>6</a:t>
            </a:r>
            <a:r>
              <a:rPr lang="de-DE" sz="2000" dirty="0" smtClean="0">
                <a:solidFill>
                  <a:schemeClr val="accent1"/>
                </a:solidFill>
              </a:rPr>
              <a:t>×higher </a:t>
            </a:r>
            <a:r>
              <a:rPr lang="de-DE" sz="2000" dirty="0" err="1" smtClean="0">
                <a:solidFill>
                  <a:schemeClr val="accent1"/>
                </a:solidFill>
              </a:rPr>
              <a:t>flux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density</a:t>
            </a:r>
            <a:endParaRPr lang="de-DE" sz="2000" dirty="0" smtClean="0">
              <a:solidFill>
                <a:schemeClr val="accent1"/>
              </a:solidFill>
            </a:endParaRPr>
          </a:p>
          <a:p>
            <a:pPr marL="603250" lvl="1" indent="-342900"/>
            <a:r>
              <a:rPr lang="de-DE" sz="2000" dirty="0" err="1" smtClean="0">
                <a:solidFill>
                  <a:schemeClr val="accent1"/>
                </a:solidFill>
              </a:rPr>
              <a:t>Full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transverse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coherence</a:t>
            </a:r>
            <a:endParaRPr lang="de-DE" sz="2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7700" y="1196975"/>
            <a:ext cx="8604251" cy="2063750"/>
            <a:chOff x="250825" y="1196975"/>
            <a:chExt cx="8604251" cy="2063750"/>
          </a:xfrm>
        </p:grpSpPr>
        <p:grpSp>
          <p:nvGrpSpPr>
            <p:cNvPr id="6" name="Group 5"/>
            <p:cNvGrpSpPr/>
            <p:nvPr/>
          </p:nvGrpSpPr>
          <p:grpSpPr>
            <a:xfrm>
              <a:off x="250825" y="1196975"/>
              <a:ext cx="8604251" cy="2063750"/>
              <a:chOff x="250825" y="1196975"/>
              <a:chExt cx="8604251" cy="2063750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1196975"/>
                <a:ext cx="8604250" cy="2063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250825" y="1325880"/>
                <a:ext cx="812165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1466215" y="1311275"/>
                <a:ext cx="1185545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636135" y="1325880"/>
                <a:ext cx="1490345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7364730" y="1459865"/>
                <a:ext cx="1490345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7653656" y="2228850"/>
                <a:ext cx="1201420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4441825" y="2324100"/>
                <a:ext cx="1201420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1633855" y="2411730"/>
                <a:ext cx="1201420" cy="36576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12" charset="-128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83443" y="1244856"/>
              <a:ext cx="851515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200" b="1" dirty="0" err="1" smtClean="0"/>
                <a:t>Electron</a:t>
              </a:r>
              <a:r>
                <a:rPr lang="de-DE" sz="1200" b="1" dirty="0" smtClean="0"/>
                <a:t>-</a:t>
              </a:r>
            </a:p>
            <a:p>
              <a:pPr algn="ctr">
                <a:buNone/>
              </a:pPr>
              <a:r>
                <a:rPr lang="de-DE" sz="1200" dirty="0" err="1" smtClean="0"/>
                <a:t>i</a:t>
              </a:r>
              <a:r>
                <a:rPr lang="de-DE" sz="1200" b="1" dirty="0" err="1" smtClean="0"/>
                <a:t>njector</a:t>
              </a:r>
              <a:endParaRPr lang="de-DE" sz="1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10504" y="1276985"/>
              <a:ext cx="1643400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de-DE" sz="1200" b="1" dirty="0" smtClean="0"/>
                <a:t>Supra-</a:t>
              </a:r>
              <a:r>
                <a:rPr lang="de-DE" sz="1200" b="1" dirty="0" err="1" smtClean="0"/>
                <a:t>conducting</a:t>
              </a:r>
              <a:endParaRPr lang="de-DE" sz="1200" b="1" dirty="0" smtClean="0"/>
            </a:p>
            <a:p>
              <a:pPr algn="ctr">
                <a:buNone/>
              </a:pPr>
              <a:r>
                <a:rPr lang="de-DE" sz="1200" dirty="0" err="1" smtClean="0"/>
                <a:t>el</a:t>
              </a:r>
              <a:r>
                <a:rPr lang="de-DE" sz="1200" b="1" dirty="0" err="1" smtClean="0"/>
                <a:t>ectron</a:t>
              </a:r>
              <a:r>
                <a:rPr lang="de-DE" sz="1200" b="1" dirty="0" smtClean="0"/>
                <a:t> </a:t>
              </a:r>
              <a:r>
                <a:rPr lang="de-DE" sz="1200" b="1" dirty="0" err="1" smtClean="0"/>
                <a:t>accelerator</a:t>
              </a:r>
              <a:endParaRPr lang="de-DE" sz="1200" b="1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1547" y="1280795"/>
              <a:ext cx="2449710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de-DE" sz="1200" b="1" dirty="0" err="1" smtClean="0"/>
                <a:t>Undulator</a:t>
              </a:r>
              <a:endParaRPr lang="de-DE" sz="1200" b="1" dirty="0" smtClean="0"/>
            </a:p>
            <a:p>
              <a:pPr algn="ctr">
                <a:buNone/>
              </a:pPr>
              <a:r>
                <a:rPr lang="de-DE" sz="1200" b="1" dirty="0" smtClean="0"/>
                <a:t>(</a:t>
              </a:r>
              <a:r>
                <a:rPr lang="de-DE" sz="1200" dirty="0" err="1"/>
                <a:t>p</a:t>
              </a:r>
              <a:r>
                <a:rPr lang="de-DE" sz="1200" b="1" dirty="0" err="1" smtClean="0"/>
                <a:t>eriodic</a:t>
              </a:r>
              <a:r>
                <a:rPr lang="de-DE" sz="1200" b="1" dirty="0" smtClean="0"/>
                <a:t> </a:t>
              </a:r>
              <a:r>
                <a:rPr lang="de-DE" sz="1200" dirty="0" err="1" smtClean="0"/>
                <a:t>m</a:t>
              </a:r>
              <a:r>
                <a:rPr lang="de-DE" sz="1200" b="1" dirty="0" err="1" smtClean="0"/>
                <a:t>agnet</a:t>
              </a:r>
              <a:r>
                <a:rPr lang="de-DE" sz="1200" b="1" dirty="0" smtClean="0"/>
                <a:t> </a:t>
              </a:r>
              <a:r>
                <a:rPr lang="de-DE" sz="1200" b="1" dirty="0" err="1" smtClean="0"/>
                <a:t>arrangement</a:t>
              </a:r>
              <a:r>
                <a:rPr lang="de-DE" sz="1200" b="1" dirty="0" smtClean="0"/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34841" y="1284605"/>
              <a:ext cx="902811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de-DE" sz="1200" dirty="0" smtClean="0"/>
                <a:t>X-</a:t>
              </a:r>
              <a:r>
                <a:rPr lang="de-DE" sz="1200" dirty="0" err="1" smtClean="0"/>
                <a:t>ray</a:t>
              </a:r>
              <a:r>
                <a:rPr lang="de-DE" sz="1200" b="1" dirty="0" smtClean="0"/>
                <a:t> FEL</a:t>
              </a:r>
            </a:p>
            <a:p>
              <a:pPr algn="ctr">
                <a:buNone/>
              </a:pPr>
              <a:r>
                <a:rPr lang="de-DE" sz="1200" dirty="0" smtClean="0"/>
                <a:t>beam</a:t>
              </a:r>
              <a:endParaRPr lang="de-DE" sz="1200" b="1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3198" y="2434590"/>
              <a:ext cx="8964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de-DE" sz="1200" b="1" dirty="0" err="1" smtClean="0"/>
                <a:t>Bunching</a:t>
              </a:r>
              <a:endParaRPr lang="de-DE" sz="1200" b="1" dirty="0" smtClean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0841" y="2332355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de-DE" sz="1200" b="1" dirty="0" err="1" smtClean="0"/>
                <a:t>Electron</a:t>
              </a:r>
              <a:r>
                <a:rPr lang="de-DE" sz="1200" b="1" dirty="0" smtClean="0"/>
                <a:t> beam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62220" y="2170360"/>
              <a:ext cx="800219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de-DE" sz="1200" b="1" dirty="0" err="1" smtClean="0"/>
                <a:t>Electron</a:t>
              </a:r>
              <a:endParaRPr lang="de-DE" sz="1200" b="1" dirty="0" smtClean="0"/>
            </a:p>
            <a:p>
              <a:pPr algn="ctr">
                <a:buNone/>
              </a:pPr>
              <a:r>
                <a:rPr lang="de-DE" sz="1200" dirty="0" smtClean="0"/>
                <a:t>beam</a:t>
              </a:r>
              <a:endParaRPr lang="de-DE" sz="1200" b="1" dirty="0" smtClean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01257" y="3260725"/>
            <a:ext cx="2727849" cy="3202009"/>
            <a:chOff x="2220913" y="1052513"/>
            <a:chExt cx="4267200" cy="5414962"/>
          </a:xfrm>
        </p:grpSpPr>
        <p:pic>
          <p:nvPicPr>
            <p:cNvPr id="23" name="Picture 3" descr="pbri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913" y="1052513"/>
              <a:ext cx="4267200" cy="541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>
              <a:off x="4208463" y="1938338"/>
              <a:ext cx="1284287" cy="3351212"/>
            </a:xfrm>
            <a:prstGeom prst="upArrow">
              <a:avLst>
                <a:gd name="adj1" fmla="val 69815"/>
                <a:gd name="adj2" fmla="val 21576"/>
              </a:avLst>
            </a:prstGeom>
            <a:gradFill rotWithShape="1">
              <a:gsLst>
                <a:gs pos="0">
                  <a:srgbClr val="FF0000">
                    <a:alpha val="79999"/>
                  </a:srgbClr>
                </a:gs>
                <a:gs pos="100000">
                  <a:schemeClr val="bg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57785" y="3815703"/>
            <a:ext cx="2987223" cy="1996214"/>
            <a:chOff x="5795370" y="4473960"/>
            <a:chExt cx="3353229" cy="2070603"/>
          </a:xfrm>
        </p:grpSpPr>
        <p:sp>
          <p:nvSpPr>
            <p:cNvPr id="40" name="Rectangle 39"/>
            <p:cNvSpPr/>
            <p:nvPr/>
          </p:nvSpPr>
          <p:spPr>
            <a:xfrm>
              <a:off x="8025392" y="6225317"/>
              <a:ext cx="676938" cy="319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kern="0" noProof="0" dirty="0" smtClean="0">
                  <a:solidFill>
                    <a:sysClr val="windowText" lastClr="000000"/>
                  </a:solidFill>
                </a:rPr>
                <a:t>Time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5792927" y="5197345"/>
              <a:ext cx="953083" cy="3454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Intensity</a:t>
              </a: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59228" y="5599086"/>
              <a:ext cx="1346317" cy="478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</a:rPr>
                <a:t>Synchrotron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kern="0" dirty="0" smtClean="0">
                  <a:solidFill>
                    <a:srgbClr val="0099FF"/>
                  </a:solidFill>
                </a:rPr>
                <a:t>X-</a:t>
              </a:r>
              <a:r>
                <a:rPr lang="de-DE" sz="1200" kern="0" dirty="0" err="1" smtClean="0">
                  <a:solidFill>
                    <a:srgbClr val="0099FF"/>
                  </a:solidFill>
                </a:rPr>
                <a:t>ray</a:t>
              </a:r>
              <a:r>
                <a:rPr lang="de-DE" sz="1200" kern="0" dirty="0" smtClean="0">
                  <a:solidFill>
                    <a:srgbClr val="0099FF"/>
                  </a:solidFill>
                </a:rPr>
                <a:t> </a:t>
              </a:r>
              <a:r>
                <a:rPr lang="de-DE" sz="1200" kern="0" dirty="0" err="1" smtClean="0">
                  <a:solidFill>
                    <a:srgbClr val="0099FF"/>
                  </a:solidFill>
                </a:rPr>
                <a:t>sources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854973" y="4942878"/>
              <a:ext cx="567784" cy="4985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X-</a:t>
              </a:r>
              <a:r>
                <a:rPr kumimoji="0" lang="de-DE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ray</a:t>
              </a:r>
              <a:endParaRPr kumimoji="0" 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FELs</a:t>
              </a: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09082" y="6141201"/>
              <a:ext cx="3312475" cy="115631"/>
            </a:xfrm>
            <a:custGeom>
              <a:avLst/>
              <a:gdLst>
                <a:gd name="connsiteX0" fmla="*/ 0 w 5434641"/>
                <a:gd name="connsiteY0" fmla="*/ 3443323 h 3517650"/>
                <a:gd name="connsiteX1" fmla="*/ 1000664 w 5434641"/>
                <a:gd name="connsiteY1" fmla="*/ 3322553 h 3517650"/>
                <a:gd name="connsiteX2" fmla="*/ 1915064 w 5434641"/>
                <a:gd name="connsiteY2" fmla="*/ 1769798 h 3517650"/>
                <a:gd name="connsiteX3" fmla="*/ 2501660 w 5434641"/>
                <a:gd name="connsiteY3" fmla="*/ 182538 h 3517650"/>
                <a:gd name="connsiteX4" fmla="*/ 2708694 w 5434641"/>
                <a:gd name="connsiteY4" fmla="*/ 61768 h 3517650"/>
                <a:gd name="connsiteX5" fmla="*/ 2915728 w 5434641"/>
                <a:gd name="connsiteY5" fmla="*/ 148032 h 3517650"/>
                <a:gd name="connsiteX6" fmla="*/ 3519577 w 5434641"/>
                <a:gd name="connsiteY6" fmla="*/ 1666281 h 3517650"/>
                <a:gd name="connsiteX7" fmla="*/ 4244196 w 5434641"/>
                <a:gd name="connsiteY7" fmla="*/ 3132772 h 3517650"/>
                <a:gd name="connsiteX8" fmla="*/ 5434641 w 5434641"/>
                <a:gd name="connsiteY8" fmla="*/ 3426070 h 3517650"/>
                <a:gd name="connsiteX0" fmla="*/ 0 w 5434641"/>
                <a:gd name="connsiteY0" fmla="*/ 3443323 h 3491542"/>
                <a:gd name="connsiteX1" fmla="*/ 1000664 w 5434641"/>
                <a:gd name="connsiteY1" fmla="*/ 3322553 h 3491542"/>
                <a:gd name="connsiteX2" fmla="*/ 1915064 w 5434641"/>
                <a:gd name="connsiteY2" fmla="*/ 1769798 h 3491542"/>
                <a:gd name="connsiteX3" fmla="*/ 2501660 w 5434641"/>
                <a:gd name="connsiteY3" fmla="*/ 182538 h 3491542"/>
                <a:gd name="connsiteX4" fmla="*/ 2708694 w 5434641"/>
                <a:gd name="connsiteY4" fmla="*/ 61768 h 3491542"/>
                <a:gd name="connsiteX5" fmla="*/ 2915728 w 5434641"/>
                <a:gd name="connsiteY5" fmla="*/ 148032 h 3491542"/>
                <a:gd name="connsiteX6" fmla="*/ 3519577 w 5434641"/>
                <a:gd name="connsiteY6" fmla="*/ 1666281 h 3491542"/>
                <a:gd name="connsiteX7" fmla="*/ 4244196 w 5434641"/>
                <a:gd name="connsiteY7" fmla="*/ 3132772 h 3491542"/>
                <a:gd name="connsiteX8" fmla="*/ 5434641 w 5434641"/>
                <a:gd name="connsiteY8" fmla="*/ 3426070 h 3491542"/>
                <a:gd name="connsiteX0" fmla="*/ 0 w 5463216"/>
                <a:gd name="connsiteY0" fmla="*/ 3433798 h 3486572"/>
                <a:gd name="connsiteX1" fmla="*/ 1029239 w 5463216"/>
                <a:gd name="connsiteY1" fmla="*/ 3322553 h 3486572"/>
                <a:gd name="connsiteX2" fmla="*/ 1943639 w 5463216"/>
                <a:gd name="connsiteY2" fmla="*/ 1769798 h 3486572"/>
                <a:gd name="connsiteX3" fmla="*/ 2530235 w 5463216"/>
                <a:gd name="connsiteY3" fmla="*/ 182538 h 3486572"/>
                <a:gd name="connsiteX4" fmla="*/ 2737269 w 5463216"/>
                <a:gd name="connsiteY4" fmla="*/ 61768 h 3486572"/>
                <a:gd name="connsiteX5" fmla="*/ 2944303 w 5463216"/>
                <a:gd name="connsiteY5" fmla="*/ 148032 h 3486572"/>
                <a:gd name="connsiteX6" fmla="*/ 3548152 w 5463216"/>
                <a:gd name="connsiteY6" fmla="*/ 1666281 h 3486572"/>
                <a:gd name="connsiteX7" fmla="*/ 4272771 w 5463216"/>
                <a:gd name="connsiteY7" fmla="*/ 3132772 h 3486572"/>
                <a:gd name="connsiteX8" fmla="*/ 5463216 w 5463216"/>
                <a:gd name="connsiteY8" fmla="*/ 3426070 h 3486572"/>
                <a:gd name="connsiteX0" fmla="*/ 0 w 5463216"/>
                <a:gd name="connsiteY0" fmla="*/ 3433798 h 3481705"/>
                <a:gd name="connsiteX1" fmla="*/ 1029239 w 5463216"/>
                <a:gd name="connsiteY1" fmla="*/ 3322553 h 3481705"/>
                <a:gd name="connsiteX2" fmla="*/ 1943639 w 5463216"/>
                <a:gd name="connsiteY2" fmla="*/ 1769798 h 3481705"/>
                <a:gd name="connsiteX3" fmla="*/ 2530235 w 5463216"/>
                <a:gd name="connsiteY3" fmla="*/ 182538 h 3481705"/>
                <a:gd name="connsiteX4" fmla="*/ 2737269 w 5463216"/>
                <a:gd name="connsiteY4" fmla="*/ 61768 h 3481705"/>
                <a:gd name="connsiteX5" fmla="*/ 2944303 w 5463216"/>
                <a:gd name="connsiteY5" fmla="*/ 148032 h 3481705"/>
                <a:gd name="connsiteX6" fmla="*/ 3548152 w 5463216"/>
                <a:gd name="connsiteY6" fmla="*/ 1666281 h 3481705"/>
                <a:gd name="connsiteX7" fmla="*/ 4272771 w 5463216"/>
                <a:gd name="connsiteY7" fmla="*/ 3132772 h 3481705"/>
                <a:gd name="connsiteX8" fmla="*/ 5463216 w 5463216"/>
                <a:gd name="connsiteY8" fmla="*/ 3426070 h 3481705"/>
                <a:gd name="connsiteX0" fmla="*/ 0 w 5463216"/>
                <a:gd name="connsiteY0" fmla="*/ 3433798 h 3457249"/>
                <a:gd name="connsiteX1" fmla="*/ 1048289 w 5463216"/>
                <a:gd name="connsiteY1" fmla="*/ 3274928 h 3457249"/>
                <a:gd name="connsiteX2" fmla="*/ 1943639 w 5463216"/>
                <a:gd name="connsiteY2" fmla="*/ 1769798 h 3457249"/>
                <a:gd name="connsiteX3" fmla="*/ 2530235 w 5463216"/>
                <a:gd name="connsiteY3" fmla="*/ 182538 h 3457249"/>
                <a:gd name="connsiteX4" fmla="*/ 2737269 w 5463216"/>
                <a:gd name="connsiteY4" fmla="*/ 61768 h 3457249"/>
                <a:gd name="connsiteX5" fmla="*/ 2944303 w 5463216"/>
                <a:gd name="connsiteY5" fmla="*/ 148032 h 3457249"/>
                <a:gd name="connsiteX6" fmla="*/ 3548152 w 5463216"/>
                <a:gd name="connsiteY6" fmla="*/ 1666281 h 3457249"/>
                <a:gd name="connsiteX7" fmla="*/ 4272771 w 5463216"/>
                <a:gd name="connsiteY7" fmla="*/ 3132772 h 3457249"/>
                <a:gd name="connsiteX8" fmla="*/ 5463216 w 5463216"/>
                <a:gd name="connsiteY8" fmla="*/ 3426070 h 3457249"/>
                <a:gd name="connsiteX0" fmla="*/ 0 w 5463216"/>
                <a:gd name="connsiteY0" fmla="*/ 3433798 h 3442259"/>
                <a:gd name="connsiteX1" fmla="*/ 1048289 w 5463216"/>
                <a:gd name="connsiteY1" fmla="*/ 3274928 h 3442259"/>
                <a:gd name="connsiteX2" fmla="*/ 1943639 w 5463216"/>
                <a:gd name="connsiteY2" fmla="*/ 1769798 h 3442259"/>
                <a:gd name="connsiteX3" fmla="*/ 2530235 w 5463216"/>
                <a:gd name="connsiteY3" fmla="*/ 182538 h 3442259"/>
                <a:gd name="connsiteX4" fmla="*/ 2737269 w 5463216"/>
                <a:gd name="connsiteY4" fmla="*/ 61768 h 3442259"/>
                <a:gd name="connsiteX5" fmla="*/ 2944303 w 5463216"/>
                <a:gd name="connsiteY5" fmla="*/ 148032 h 3442259"/>
                <a:gd name="connsiteX6" fmla="*/ 3548152 w 5463216"/>
                <a:gd name="connsiteY6" fmla="*/ 1666281 h 3442259"/>
                <a:gd name="connsiteX7" fmla="*/ 4272771 w 5463216"/>
                <a:gd name="connsiteY7" fmla="*/ 3132772 h 3442259"/>
                <a:gd name="connsiteX8" fmla="*/ 5463216 w 5463216"/>
                <a:gd name="connsiteY8" fmla="*/ 3426070 h 3442259"/>
                <a:gd name="connsiteX0" fmla="*/ 0 w 5463216"/>
                <a:gd name="connsiteY0" fmla="*/ 3433798 h 3440987"/>
                <a:gd name="connsiteX1" fmla="*/ 1048289 w 5463216"/>
                <a:gd name="connsiteY1" fmla="*/ 3274928 h 3440987"/>
                <a:gd name="connsiteX2" fmla="*/ 1943639 w 5463216"/>
                <a:gd name="connsiteY2" fmla="*/ 1769798 h 3440987"/>
                <a:gd name="connsiteX3" fmla="*/ 2530235 w 5463216"/>
                <a:gd name="connsiteY3" fmla="*/ 182538 h 3440987"/>
                <a:gd name="connsiteX4" fmla="*/ 2737269 w 5463216"/>
                <a:gd name="connsiteY4" fmla="*/ 61768 h 3440987"/>
                <a:gd name="connsiteX5" fmla="*/ 2944303 w 5463216"/>
                <a:gd name="connsiteY5" fmla="*/ 148032 h 3440987"/>
                <a:gd name="connsiteX6" fmla="*/ 3548152 w 5463216"/>
                <a:gd name="connsiteY6" fmla="*/ 1666281 h 3440987"/>
                <a:gd name="connsiteX7" fmla="*/ 4272771 w 5463216"/>
                <a:gd name="connsiteY7" fmla="*/ 3132772 h 3440987"/>
                <a:gd name="connsiteX8" fmla="*/ 5463216 w 5463216"/>
                <a:gd name="connsiteY8" fmla="*/ 3426070 h 3440987"/>
                <a:gd name="connsiteX0" fmla="*/ 0 w 5463216"/>
                <a:gd name="connsiteY0" fmla="*/ 3449129 h 3456318"/>
                <a:gd name="connsiteX1" fmla="*/ 1048289 w 5463216"/>
                <a:gd name="connsiteY1" fmla="*/ 3290259 h 3456318"/>
                <a:gd name="connsiteX2" fmla="*/ 1943639 w 5463216"/>
                <a:gd name="connsiteY2" fmla="*/ 1785129 h 3456318"/>
                <a:gd name="connsiteX3" fmla="*/ 2392122 w 5463216"/>
                <a:gd name="connsiteY3" fmla="*/ 474094 h 3456318"/>
                <a:gd name="connsiteX4" fmla="*/ 2737269 w 5463216"/>
                <a:gd name="connsiteY4" fmla="*/ 77099 h 3456318"/>
                <a:gd name="connsiteX5" fmla="*/ 2944303 w 5463216"/>
                <a:gd name="connsiteY5" fmla="*/ 163363 h 3456318"/>
                <a:gd name="connsiteX6" fmla="*/ 3548152 w 5463216"/>
                <a:gd name="connsiteY6" fmla="*/ 1681612 h 3456318"/>
                <a:gd name="connsiteX7" fmla="*/ 4272771 w 5463216"/>
                <a:gd name="connsiteY7" fmla="*/ 3148103 h 3456318"/>
                <a:gd name="connsiteX8" fmla="*/ 5463216 w 5463216"/>
                <a:gd name="connsiteY8" fmla="*/ 3441401 h 3456318"/>
                <a:gd name="connsiteX0" fmla="*/ 0 w 5463216"/>
                <a:gd name="connsiteY0" fmla="*/ 3372061 h 3379250"/>
                <a:gd name="connsiteX1" fmla="*/ 1048289 w 5463216"/>
                <a:gd name="connsiteY1" fmla="*/ 3213191 h 3379250"/>
                <a:gd name="connsiteX2" fmla="*/ 1943639 w 5463216"/>
                <a:gd name="connsiteY2" fmla="*/ 1708061 h 3379250"/>
                <a:gd name="connsiteX3" fmla="*/ 2392122 w 5463216"/>
                <a:gd name="connsiteY3" fmla="*/ 397026 h 3379250"/>
                <a:gd name="connsiteX4" fmla="*/ 2737269 w 5463216"/>
                <a:gd name="connsiteY4" fmla="*/ 31 h 3379250"/>
                <a:gd name="connsiteX5" fmla="*/ 3082415 w 5463216"/>
                <a:gd name="connsiteY5" fmla="*/ 410145 h 3379250"/>
                <a:gd name="connsiteX6" fmla="*/ 3548152 w 5463216"/>
                <a:gd name="connsiteY6" fmla="*/ 1604544 h 3379250"/>
                <a:gd name="connsiteX7" fmla="*/ 4272771 w 5463216"/>
                <a:gd name="connsiteY7" fmla="*/ 3071035 h 3379250"/>
                <a:gd name="connsiteX8" fmla="*/ 5463216 w 5463216"/>
                <a:gd name="connsiteY8" fmla="*/ 3364333 h 3379250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85117"/>
                <a:gd name="connsiteX1" fmla="*/ 1048289 w 5463216"/>
                <a:gd name="connsiteY1" fmla="*/ 3213191 h 3385117"/>
                <a:gd name="connsiteX2" fmla="*/ 1919826 w 5463216"/>
                <a:gd name="connsiteY2" fmla="*/ 1698536 h 3385117"/>
                <a:gd name="connsiteX3" fmla="*/ 2392122 w 5463216"/>
                <a:gd name="connsiteY3" fmla="*/ 397026 h 3385117"/>
                <a:gd name="connsiteX4" fmla="*/ 2737269 w 5463216"/>
                <a:gd name="connsiteY4" fmla="*/ 31 h 3385117"/>
                <a:gd name="connsiteX5" fmla="*/ 3082415 w 5463216"/>
                <a:gd name="connsiteY5" fmla="*/ 410145 h 3385117"/>
                <a:gd name="connsiteX6" fmla="*/ 3548152 w 5463216"/>
                <a:gd name="connsiteY6" fmla="*/ 1604544 h 3385117"/>
                <a:gd name="connsiteX7" fmla="*/ 4272771 w 5463216"/>
                <a:gd name="connsiteY7" fmla="*/ 3071035 h 3385117"/>
                <a:gd name="connsiteX8" fmla="*/ 5463216 w 5463216"/>
                <a:gd name="connsiteY8" fmla="*/ 3364333 h 3385117"/>
                <a:gd name="connsiteX0" fmla="*/ 0 w 5463216"/>
                <a:gd name="connsiteY0" fmla="*/ 3372061 h 3376161"/>
                <a:gd name="connsiteX1" fmla="*/ 1048289 w 5463216"/>
                <a:gd name="connsiteY1" fmla="*/ 3213191 h 3376161"/>
                <a:gd name="connsiteX2" fmla="*/ 1919826 w 5463216"/>
                <a:gd name="connsiteY2" fmla="*/ 1698536 h 3376161"/>
                <a:gd name="connsiteX3" fmla="*/ 2392122 w 5463216"/>
                <a:gd name="connsiteY3" fmla="*/ 397026 h 3376161"/>
                <a:gd name="connsiteX4" fmla="*/ 2737269 w 5463216"/>
                <a:gd name="connsiteY4" fmla="*/ 31 h 3376161"/>
                <a:gd name="connsiteX5" fmla="*/ 3082415 w 5463216"/>
                <a:gd name="connsiteY5" fmla="*/ 410145 h 3376161"/>
                <a:gd name="connsiteX6" fmla="*/ 3548152 w 5463216"/>
                <a:gd name="connsiteY6" fmla="*/ 1604544 h 3376161"/>
                <a:gd name="connsiteX7" fmla="*/ 4272771 w 5463216"/>
                <a:gd name="connsiteY7" fmla="*/ 3071035 h 3376161"/>
                <a:gd name="connsiteX8" fmla="*/ 5463216 w 5463216"/>
                <a:gd name="connsiteY8" fmla="*/ 3364333 h 3376161"/>
                <a:gd name="connsiteX0" fmla="*/ 0 w 5463216"/>
                <a:gd name="connsiteY0" fmla="*/ 3372061 h 3376161"/>
                <a:gd name="connsiteX1" fmla="*/ 1048289 w 5463216"/>
                <a:gd name="connsiteY1" fmla="*/ 3213191 h 3376161"/>
                <a:gd name="connsiteX2" fmla="*/ 1919826 w 5463216"/>
                <a:gd name="connsiteY2" fmla="*/ 1698536 h 3376161"/>
                <a:gd name="connsiteX3" fmla="*/ 2392122 w 5463216"/>
                <a:gd name="connsiteY3" fmla="*/ 397026 h 3376161"/>
                <a:gd name="connsiteX4" fmla="*/ 2737269 w 5463216"/>
                <a:gd name="connsiteY4" fmla="*/ 31 h 3376161"/>
                <a:gd name="connsiteX5" fmla="*/ 3082415 w 5463216"/>
                <a:gd name="connsiteY5" fmla="*/ 410145 h 3376161"/>
                <a:gd name="connsiteX6" fmla="*/ 3529102 w 5463216"/>
                <a:gd name="connsiteY6" fmla="*/ 1614069 h 3376161"/>
                <a:gd name="connsiteX7" fmla="*/ 4272771 w 5463216"/>
                <a:gd name="connsiteY7" fmla="*/ 3071035 h 3376161"/>
                <a:gd name="connsiteX8" fmla="*/ 5463216 w 5463216"/>
                <a:gd name="connsiteY8" fmla="*/ 3364333 h 3376161"/>
                <a:gd name="connsiteX0" fmla="*/ 0 w 5463216"/>
                <a:gd name="connsiteY0" fmla="*/ 3372061 h 3376161"/>
                <a:gd name="connsiteX1" fmla="*/ 1048289 w 5463216"/>
                <a:gd name="connsiteY1" fmla="*/ 3213191 h 3376161"/>
                <a:gd name="connsiteX2" fmla="*/ 1919826 w 5463216"/>
                <a:gd name="connsiteY2" fmla="*/ 1698536 h 3376161"/>
                <a:gd name="connsiteX3" fmla="*/ 2392122 w 5463216"/>
                <a:gd name="connsiteY3" fmla="*/ 397026 h 3376161"/>
                <a:gd name="connsiteX4" fmla="*/ 2737269 w 5463216"/>
                <a:gd name="connsiteY4" fmla="*/ 31 h 3376161"/>
                <a:gd name="connsiteX5" fmla="*/ 3082415 w 5463216"/>
                <a:gd name="connsiteY5" fmla="*/ 410145 h 3376161"/>
                <a:gd name="connsiteX6" fmla="*/ 3529102 w 5463216"/>
                <a:gd name="connsiteY6" fmla="*/ 1614069 h 3376161"/>
                <a:gd name="connsiteX7" fmla="*/ 4272771 w 5463216"/>
                <a:gd name="connsiteY7" fmla="*/ 3071035 h 3376161"/>
                <a:gd name="connsiteX8" fmla="*/ 5463216 w 5463216"/>
                <a:gd name="connsiteY8" fmla="*/ 3364333 h 337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3216" h="3376161">
                  <a:moveTo>
                    <a:pt x="0" y="3372061"/>
                  </a:moveTo>
                  <a:cubicBezTo>
                    <a:pt x="340743" y="3367838"/>
                    <a:pt x="675931" y="3425436"/>
                    <a:pt x="1048289" y="3213191"/>
                  </a:cubicBezTo>
                  <a:cubicBezTo>
                    <a:pt x="1420647" y="3000946"/>
                    <a:pt x="1743479" y="2244096"/>
                    <a:pt x="1919826" y="1698536"/>
                  </a:cubicBezTo>
                  <a:cubicBezTo>
                    <a:pt x="2096173" y="1152976"/>
                    <a:pt x="2255882" y="680110"/>
                    <a:pt x="2392122" y="397026"/>
                  </a:cubicBezTo>
                  <a:cubicBezTo>
                    <a:pt x="2528363" y="113942"/>
                    <a:pt x="2622220" y="-2155"/>
                    <a:pt x="2737269" y="31"/>
                  </a:cubicBezTo>
                  <a:cubicBezTo>
                    <a:pt x="2852318" y="2217"/>
                    <a:pt x="2950443" y="141139"/>
                    <a:pt x="3082415" y="410145"/>
                  </a:cubicBezTo>
                  <a:cubicBezTo>
                    <a:pt x="3214387" y="679151"/>
                    <a:pt x="3349759" y="1161062"/>
                    <a:pt x="3529102" y="1614069"/>
                  </a:cubicBezTo>
                  <a:cubicBezTo>
                    <a:pt x="3708445" y="2067076"/>
                    <a:pt x="3950419" y="2779324"/>
                    <a:pt x="4272771" y="3071035"/>
                  </a:cubicBezTo>
                  <a:cubicBezTo>
                    <a:pt x="4595123" y="3362746"/>
                    <a:pt x="5027582" y="3364333"/>
                    <a:pt x="5463216" y="3364333"/>
                  </a:cubicBezTo>
                </a:path>
              </a:pathLst>
            </a:custGeom>
            <a:solidFill>
              <a:srgbClr val="0099FF">
                <a:alpha val="50196"/>
              </a:srgbClr>
            </a:solidFill>
            <a:ln w="38100" cap="flat" cmpd="sng" algn="ctr">
              <a:solidFill>
                <a:srgbClr val="0099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684189" y="6232404"/>
              <a:ext cx="464410" cy="4689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795370" y="6232404"/>
              <a:ext cx="464410" cy="4689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7404379" y="4478405"/>
              <a:ext cx="175774" cy="1767003"/>
            </a:xfrm>
            <a:custGeom>
              <a:avLst/>
              <a:gdLst>
                <a:gd name="connsiteX0" fmla="*/ 0 w 5434641"/>
                <a:gd name="connsiteY0" fmla="*/ 3443323 h 3517650"/>
                <a:gd name="connsiteX1" fmla="*/ 1000664 w 5434641"/>
                <a:gd name="connsiteY1" fmla="*/ 3322553 h 3517650"/>
                <a:gd name="connsiteX2" fmla="*/ 1915064 w 5434641"/>
                <a:gd name="connsiteY2" fmla="*/ 1769798 h 3517650"/>
                <a:gd name="connsiteX3" fmla="*/ 2501660 w 5434641"/>
                <a:gd name="connsiteY3" fmla="*/ 182538 h 3517650"/>
                <a:gd name="connsiteX4" fmla="*/ 2708694 w 5434641"/>
                <a:gd name="connsiteY4" fmla="*/ 61768 h 3517650"/>
                <a:gd name="connsiteX5" fmla="*/ 2915728 w 5434641"/>
                <a:gd name="connsiteY5" fmla="*/ 148032 h 3517650"/>
                <a:gd name="connsiteX6" fmla="*/ 3519577 w 5434641"/>
                <a:gd name="connsiteY6" fmla="*/ 1666281 h 3517650"/>
                <a:gd name="connsiteX7" fmla="*/ 4244196 w 5434641"/>
                <a:gd name="connsiteY7" fmla="*/ 3132772 h 3517650"/>
                <a:gd name="connsiteX8" fmla="*/ 5434641 w 5434641"/>
                <a:gd name="connsiteY8" fmla="*/ 3426070 h 3517650"/>
                <a:gd name="connsiteX0" fmla="*/ 0 w 5434641"/>
                <a:gd name="connsiteY0" fmla="*/ 3443323 h 3491542"/>
                <a:gd name="connsiteX1" fmla="*/ 1000664 w 5434641"/>
                <a:gd name="connsiteY1" fmla="*/ 3322553 h 3491542"/>
                <a:gd name="connsiteX2" fmla="*/ 1915064 w 5434641"/>
                <a:gd name="connsiteY2" fmla="*/ 1769798 h 3491542"/>
                <a:gd name="connsiteX3" fmla="*/ 2501660 w 5434641"/>
                <a:gd name="connsiteY3" fmla="*/ 182538 h 3491542"/>
                <a:gd name="connsiteX4" fmla="*/ 2708694 w 5434641"/>
                <a:gd name="connsiteY4" fmla="*/ 61768 h 3491542"/>
                <a:gd name="connsiteX5" fmla="*/ 2915728 w 5434641"/>
                <a:gd name="connsiteY5" fmla="*/ 148032 h 3491542"/>
                <a:gd name="connsiteX6" fmla="*/ 3519577 w 5434641"/>
                <a:gd name="connsiteY6" fmla="*/ 1666281 h 3491542"/>
                <a:gd name="connsiteX7" fmla="*/ 4244196 w 5434641"/>
                <a:gd name="connsiteY7" fmla="*/ 3132772 h 3491542"/>
                <a:gd name="connsiteX8" fmla="*/ 5434641 w 5434641"/>
                <a:gd name="connsiteY8" fmla="*/ 3426070 h 3491542"/>
                <a:gd name="connsiteX0" fmla="*/ 0 w 5463216"/>
                <a:gd name="connsiteY0" fmla="*/ 3433798 h 3486572"/>
                <a:gd name="connsiteX1" fmla="*/ 1029239 w 5463216"/>
                <a:gd name="connsiteY1" fmla="*/ 3322553 h 3486572"/>
                <a:gd name="connsiteX2" fmla="*/ 1943639 w 5463216"/>
                <a:gd name="connsiteY2" fmla="*/ 1769798 h 3486572"/>
                <a:gd name="connsiteX3" fmla="*/ 2530235 w 5463216"/>
                <a:gd name="connsiteY3" fmla="*/ 182538 h 3486572"/>
                <a:gd name="connsiteX4" fmla="*/ 2737269 w 5463216"/>
                <a:gd name="connsiteY4" fmla="*/ 61768 h 3486572"/>
                <a:gd name="connsiteX5" fmla="*/ 2944303 w 5463216"/>
                <a:gd name="connsiteY5" fmla="*/ 148032 h 3486572"/>
                <a:gd name="connsiteX6" fmla="*/ 3548152 w 5463216"/>
                <a:gd name="connsiteY6" fmla="*/ 1666281 h 3486572"/>
                <a:gd name="connsiteX7" fmla="*/ 4272771 w 5463216"/>
                <a:gd name="connsiteY7" fmla="*/ 3132772 h 3486572"/>
                <a:gd name="connsiteX8" fmla="*/ 5463216 w 5463216"/>
                <a:gd name="connsiteY8" fmla="*/ 3426070 h 3486572"/>
                <a:gd name="connsiteX0" fmla="*/ 0 w 5463216"/>
                <a:gd name="connsiteY0" fmla="*/ 3433798 h 3481705"/>
                <a:gd name="connsiteX1" fmla="*/ 1029239 w 5463216"/>
                <a:gd name="connsiteY1" fmla="*/ 3322553 h 3481705"/>
                <a:gd name="connsiteX2" fmla="*/ 1943639 w 5463216"/>
                <a:gd name="connsiteY2" fmla="*/ 1769798 h 3481705"/>
                <a:gd name="connsiteX3" fmla="*/ 2530235 w 5463216"/>
                <a:gd name="connsiteY3" fmla="*/ 182538 h 3481705"/>
                <a:gd name="connsiteX4" fmla="*/ 2737269 w 5463216"/>
                <a:gd name="connsiteY4" fmla="*/ 61768 h 3481705"/>
                <a:gd name="connsiteX5" fmla="*/ 2944303 w 5463216"/>
                <a:gd name="connsiteY5" fmla="*/ 148032 h 3481705"/>
                <a:gd name="connsiteX6" fmla="*/ 3548152 w 5463216"/>
                <a:gd name="connsiteY6" fmla="*/ 1666281 h 3481705"/>
                <a:gd name="connsiteX7" fmla="*/ 4272771 w 5463216"/>
                <a:gd name="connsiteY7" fmla="*/ 3132772 h 3481705"/>
                <a:gd name="connsiteX8" fmla="*/ 5463216 w 5463216"/>
                <a:gd name="connsiteY8" fmla="*/ 3426070 h 3481705"/>
                <a:gd name="connsiteX0" fmla="*/ 0 w 5463216"/>
                <a:gd name="connsiteY0" fmla="*/ 3433798 h 3457249"/>
                <a:gd name="connsiteX1" fmla="*/ 1048289 w 5463216"/>
                <a:gd name="connsiteY1" fmla="*/ 3274928 h 3457249"/>
                <a:gd name="connsiteX2" fmla="*/ 1943639 w 5463216"/>
                <a:gd name="connsiteY2" fmla="*/ 1769798 h 3457249"/>
                <a:gd name="connsiteX3" fmla="*/ 2530235 w 5463216"/>
                <a:gd name="connsiteY3" fmla="*/ 182538 h 3457249"/>
                <a:gd name="connsiteX4" fmla="*/ 2737269 w 5463216"/>
                <a:gd name="connsiteY4" fmla="*/ 61768 h 3457249"/>
                <a:gd name="connsiteX5" fmla="*/ 2944303 w 5463216"/>
                <a:gd name="connsiteY5" fmla="*/ 148032 h 3457249"/>
                <a:gd name="connsiteX6" fmla="*/ 3548152 w 5463216"/>
                <a:gd name="connsiteY6" fmla="*/ 1666281 h 3457249"/>
                <a:gd name="connsiteX7" fmla="*/ 4272771 w 5463216"/>
                <a:gd name="connsiteY7" fmla="*/ 3132772 h 3457249"/>
                <a:gd name="connsiteX8" fmla="*/ 5463216 w 5463216"/>
                <a:gd name="connsiteY8" fmla="*/ 3426070 h 3457249"/>
                <a:gd name="connsiteX0" fmla="*/ 0 w 5463216"/>
                <a:gd name="connsiteY0" fmla="*/ 3433798 h 3442259"/>
                <a:gd name="connsiteX1" fmla="*/ 1048289 w 5463216"/>
                <a:gd name="connsiteY1" fmla="*/ 3274928 h 3442259"/>
                <a:gd name="connsiteX2" fmla="*/ 1943639 w 5463216"/>
                <a:gd name="connsiteY2" fmla="*/ 1769798 h 3442259"/>
                <a:gd name="connsiteX3" fmla="*/ 2530235 w 5463216"/>
                <a:gd name="connsiteY3" fmla="*/ 182538 h 3442259"/>
                <a:gd name="connsiteX4" fmla="*/ 2737269 w 5463216"/>
                <a:gd name="connsiteY4" fmla="*/ 61768 h 3442259"/>
                <a:gd name="connsiteX5" fmla="*/ 2944303 w 5463216"/>
                <a:gd name="connsiteY5" fmla="*/ 148032 h 3442259"/>
                <a:gd name="connsiteX6" fmla="*/ 3548152 w 5463216"/>
                <a:gd name="connsiteY6" fmla="*/ 1666281 h 3442259"/>
                <a:gd name="connsiteX7" fmla="*/ 4272771 w 5463216"/>
                <a:gd name="connsiteY7" fmla="*/ 3132772 h 3442259"/>
                <a:gd name="connsiteX8" fmla="*/ 5463216 w 5463216"/>
                <a:gd name="connsiteY8" fmla="*/ 3426070 h 3442259"/>
                <a:gd name="connsiteX0" fmla="*/ 0 w 5463216"/>
                <a:gd name="connsiteY0" fmla="*/ 3433798 h 3440987"/>
                <a:gd name="connsiteX1" fmla="*/ 1048289 w 5463216"/>
                <a:gd name="connsiteY1" fmla="*/ 3274928 h 3440987"/>
                <a:gd name="connsiteX2" fmla="*/ 1943639 w 5463216"/>
                <a:gd name="connsiteY2" fmla="*/ 1769798 h 3440987"/>
                <a:gd name="connsiteX3" fmla="*/ 2530235 w 5463216"/>
                <a:gd name="connsiteY3" fmla="*/ 182538 h 3440987"/>
                <a:gd name="connsiteX4" fmla="*/ 2737269 w 5463216"/>
                <a:gd name="connsiteY4" fmla="*/ 61768 h 3440987"/>
                <a:gd name="connsiteX5" fmla="*/ 2944303 w 5463216"/>
                <a:gd name="connsiteY5" fmla="*/ 148032 h 3440987"/>
                <a:gd name="connsiteX6" fmla="*/ 3548152 w 5463216"/>
                <a:gd name="connsiteY6" fmla="*/ 1666281 h 3440987"/>
                <a:gd name="connsiteX7" fmla="*/ 4272771 w 5463216"/>
                <a:gd name="connsiteY7" fmla="*/ 3132772 h 3440987"/>
                <a:gd name="connsiteX8" fmla="*/ 5463216 w 5463216"/>
                <a:gd name="connsiteY8" fmla="*/ 3426070 h 3440987"/>
                <a:gd name="connsiteX0" fmla="*/ 0 w 5463216"/>
                <a:gd name="connsiteY0" fmla="*/ 3449129 h 3456318"/>
                <a:gd name="connsiteX1" fmla="*/ 1048289 w 5463216"/>
                <a:gd name="connsiteY1" fmla="*/ 3290259 h 3456318"/>
                <a:gd name="connsiteX2" fmla="*/ 1943639 w 5463216"/>
                <a:gd name="connsiteY2" fmla="*/ 1785129 h 3456318"/>
                <a:gd name="connsiteX3" fmla="*/ 2392122 w 5463216"/>
                <a:gd name="connsiteY3" fmla="*/ 474094 h 3456318"/>
                <a:gd name="connsiteX4" fmla="*/ 2737269 w 5463216"/>
                <a:gd name="connsiteY4" fmla="*/ 77099 h 3456318"/>
                <a:gd name="connsiteX5" fmla="*/ 2944303 w 5463216"/>
                <a:gd name="connsiteY5" fmla="*/ 163363 h 3456318"/>
                <a:gd name="connsiteX6" fmla="*/ 3548152 w 5463216"/>
                <a:gd name="connsiteY6" fmla="*/ 1681612 h 3456318"/>
                <a:gd name="connsiteX7" fmla="*/ 4272771 w 5463216"/>
                <a:gd name="connsiteY7" fmla="*/ 3148103 h 3456318"/>
                <a:gd name="connsiteX8" fmla="*/ 5463216 w 5463216"/>
                <a:gd name="connsiteY8" fmla="*/ 3441401 h 3456318"/>
                <a:gd name="connsiteX0" fmla="*/ 0 w 5463216"/>
                <a:gd name="connsiteY0" fmla="*/ 3372061 h 3379250"/>
                <a:gd name="connsiteX1" fmla="*/ 1048289 w 5463216"/>
                <a:gd name="connsiteY1" fmla="*/ 3213191 h 3379250"/>
                <a:gd name="connsiteX2" fmla="*/ 1943639 w 5463216"/>
                <a:gd name="connsiteY2" fmla="*/ 1708061 h 3379250"/>
                <a:gd name="connsiteX3" fmla="*/ 2392122 w 5463216"/>
                <a:gd name="connsiteY3" fmla="*/ 397026 h 3379250"/>
                <a:gd name="connsiteX4" fmla="*/ 2737269 w 5463216"/>
                <a:gd name="connsiteY4" fmla="*/ 31 h 3379250"/>
                <a:gd name="connsiteX5" fmla="*/ 3082415 w 5463216"/>
                <a:gd name="connsiteY5" fmla="*/ 410145 h 3379250"/>
                <a:gd name="connsiteX6" fmla="*/ 3548152 w 5463216"/>
                <a:gd name="connsiteY6" fmla="*/ 1604544 h 3379250"/>
                <a:gd name="connsiteX7" fmla="*/ 4272771 w 5463216"/>
                <a:gd name="connsiteY7" fmla="*/ 3071035 h 3379250"/>
                <a:gd name="connsiteX8" fmla="*/ 5463216 w 5463216"/>
                <a:gd name="connsiteY8" fmla="*/ 3364333 h 3379250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96064"/>
                <a:gd name="connsiteX1" fmla="*/ 1048289 w 5463216"/>
                <a:gd name="connsiteY1" fmla="*/ 3213191 h 3396064"/>
                <a:gd name="connsiteX2" fmla="*/ 1919826 w 5463216"/>
                <a:gd name="connsiteY2" fmla="*/ 1698536 h 3396064"/>
                <a:gd name="connsiteX3" fmla="*/ 2392122 w 5463216"/>
                <a:gd name="connsiteY3" fmla="*/ 397026 h 3396064"/>
                <a:gd name="connsiteX4" fmla="*/ 2737269 w 5463216"/>
                <a:gd name="connsiteY4" fmla="*/ 31 h 3396064"/>
                <a:gd name="connsiteX5" fmla="*/ 3082415 w 5463216"/>
                <a:gd name="connsiteY5" fmla="*/ 410145 h 3396064"/>
                <a:gd name="connsiteX6" fmla="*/ 3548152 w 5463216"/>
                <a:gd name="connsiteY6" fmla="*/ 1604544 h 3396064"/>
                <a:gd name="connsiteX7" fmla="*/ 4272771 w 5463216"/>
                <a:gd name="connsiteY7" fmla="*/ 3071035 h 3396064"/>
                <a:gd name="connsiteX8" fmla="*/ 5463216 w 5463216"/>
                <a:gd name="connsiteY8" fmla="*/ 3364333 h 3396064"/>
                <a:gd name="connsiteX0" fmla="*/ 0 w 5463216"/>
                <a:gd name="connsiteY0" fmla="*/ 3372061 h 3385117"/>
                <a:gd name="connsiteX1" fmla="*/ 1048289 w 5463216"/>
                <a:gd name="connsiteY1" fmla="*/ 3213191 h 3385117"/>
                <a:gd name="connsiteX2" fmla="*/ 1919826 w 5463216"/>
                <a:gd name="connsiteY2" fmla="*/ 1698536 h 3385117"/>
                <a:gd name="connsiteX3" fmla="*/ 2392122 w 5463216"/>
                <a:gd name="connsiteY3" fmla="*/ 397026 h 3385117"/>
                <a:gd name="connsiteX4" fmla="*/ 2737269 w 5463216"/>
                <a:gd name="connsiteY4" fmla="*/ 31 h 3385117"/>
                <a:gd name="connsiteX5" fmla="*/ 3082415 w 5463216"/>
                <a:gd name="connsiteY5" fmla="*/ 410145 h 3385117"/>
                <a:gd name="connsiteX6" fmla="*/ 3548152 w 5463216"/>
                <a:gd name="connsiteY6" fmla="*/ 1604544 h 3385117"/>
                <a:gd name="connsiteX7" fmla="*/ 4272771 w 5463216"/>
                <a:gd name="connsiteY7" fmla="*/ 3071035 h 3385117"/>
                <a:gd name="connsiteX8" fmla="*/ 5463216 w 5463216"/>
                <a:gd name="connsiteY8" fmla="*/ 3364333 h 3385117"/>
                <a:gd name="connsiteX0" fmla="*/ 0 w 5463216"/>
                <a:gd name="connsiteY0" fmla="*/ 3372061 h 3376161"/>
                <a:gd name="connsiteX1" fmla="*/ 1048289 w 5463216"/>
                <a:gd name="connsiteY1" fmla="*/ 3213191 h 3376161"/>
                <a:gd name="connsiteX2" fmla="*/ 1919826 w 5463216"/>
                <a:gd name="connsiteY2" fmla="*/ 1698536 h 3376161"/>
                <a:gd name="connsiteX3" fmla="*/ 2392122 w 5463216"/>
                <a:gd name="connsiteY3" fmla="*/ 397026 h 3376161"/>
                <a:gd name="connsiteX4" fmla="*/ 2737269 w 5463216"/>
                <a:gd name="connsiteY4" fmla="*/ 31 h 3376161"/>
                <a:gd name="connsiteX5" fmla="*/ 3082415 w 5463216"/>
                <a:gd name="connsiteY5" fmla="*/ 410145 h 3376161"/>
                <a:gd name="connsiteX6" fmla="*/ 3548152 w 5463216"/>
                <a:gd name="connsiteY6" fmla="*/ 1604544 h 3376161"/>
                <a:gd name="connsiteX7" fmla="*/ 4272771 w 5463216"/>
                <a:gd name="connsiteY7" fmla="*/ 3071035 h 3376161"/>
                <a:gd name="connsiteX8" fmla="*/ 5463216 w 5463216"/>
                <a:gd name="connsiteY8" fmla="*/ 3364333 h 3376161"/>
                <a:gd name="connsiteX0" fmla="*/ 0 w 5463216"/>
                <a:gd name="connsiteY0" fmla="*/ 3372061 h 3376161"/>
                <a:gd name="connsiteX1" fmla="*/ 1048289 w 5463216"/>
                <a:gd name="connsiteY1" fmla="*/ 3213191 h 3376161"/>
                <a:gd name="connsiteX2" fmla="*/ 1919826 w 5463216"/>
                <a:gd name="connsiteY2" fmla="*/ 1698536 h 3376161"/>
                <a:gd name="connsiteX3" fmla="*/ 2392122 w 5463216"/>
                <a:gd name="connsiteY3" fmla="*/ 397026 h 3376161"/>
                <a:gd name="connsiteX4" fmla="*/ 2737269 w 5463216"/>
                <a:gd name="connsiteY4" fmla="*/ 31 h 3376161"/>
                <a:gd name="connsiteX5" fmla="*/ 3082415 w 5463216"/>
                <a:gd name="connsiteY5" fmla="*/ 410145 h 3376161"/>
                <a:gd name="connsiteX6" fmla="*/ 3529102 w 5463216"/>
                <a:gd name="connsiteY6" fmla="*/ 1614069 h 3376161"/>
                <a:gd name="connsiteX7" fmla="*/ 4272771 w 5463216"/>
                <a:gd name="connsiteY7" fmla="*/ 3071035 h 3376161"/>
                <a:gd name="connsiteX8" fmla="*/ 5463216 w 5463216"/>
                <a:gd name="connsiteY8" fmla="*/ 3364333 h 3376161"/>
                <a:gd name="connsiteX0" fmla="*/ 0 w 5463216"/>
                <a:gd name="connsiteY0" fmla="*/ 3372061 h 3376161"/>
                <a:gd name="connsiteX1" fmla="*/ 1048289 w 5463216"/>
                <a:gd name="connsiteY1" fmla="*/ 3213191 h 3376161"/>
                <a:gd name="connsiteX2" fmla="*/ 1919826 w 5463216"/>
                <a:gd name="connsiteY2" fmla="*/ 1698536 h 3376161"/>
                <a:gd name="connsiteX3" fmla="*/ 2392122 w 5463216"/>
                <a:gd name="connsiteY3" fmla="*/ 397026 h 3376161"/>
                <a:gd name="connsiteX4" fmla="*/ 2737269 w 5463216"/>
                <a:gd name="connsiteY4" fmla="*/ 31 h 3376161"/>
                <a:gd name="connsiteX5" fmla="*/ 3082415 w 5463216"/>
                <a:gd name="connsiteY5" fmla="*/ 410145 h 3376161"/>
                <a:gd name="connsiteX6" fmla="*/ 3529102 w 5463216"/>
                <a:gd name="connsiteY6" fmla="*/ 1614069 h 3376161"/>
                <a:gd name="connsiteX7" fmla="*/ 4272771 w 5463216"/>
                <a:gd name="connsiteY7" fmla="*/ 3071035 h 3376161"/>
                <a:gd name="connsiteX8" fmla="*/ 5463216 w 5463216"/>
                <a:gd name="connsiteY8" fmla="*/ 3364333 h 337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3216" h="3376161">
                  <a:moveTo>
                    <a:pt x="0" y="3372061"/>
                  </a:moveTo>
                  <a:cubicBezTo>
                    <a:pt x="340743" y="3367838"/>
                    <a:pt x="675931" y="3425436"/>
                    <a:pt x="1048289" y="3213191"/>
                  </a:cubicBezTo>
                  <a:cubicBezTo>
                    <a:pt x="1420647" y="3000946"/>
                    <a:pt x="1743479" y="2244096"/>
                    <a:pt x="1919826" y="1698536"/>
                  </a:cubicBezTo>
                  <a:cubicBezTo>
                    <a:pt x="2096173" y="1152976"/>
                    <a:pt x="2255882" y="680110"/>
                    <a:pt x="2392122" y="397026"/>
                  </a:cubicBezTo>
                  <a:cubicBezTo>
                    <a:pt x="2528363" y="113942"/>
                    <a:pt x="2622220" y="-2155"/>
                    <a:pt x="2737269" y="31"/>
                  </a:cubicBezTo>
                  <a:cubicBezTo>
                    <a:pt x="2852318" y="2217"/>
                    <a:pt x="2950443" y="141139"/>
                    <a:pt x="3082415" y="410145"/>
                  </a:cubicBezTo>
                  <a:cubicBezTo>
                    <a:pt x="3214387" y="679151"/>
                    <a:pt x="3349759" y="1161062"/>
                    <a:pt x="3529102" y="1614069"/>
                  </a:cubicBezTo>
                  <a:cubicBezTo>
                    <a:pt x="3708445" y="2067076"/>
                    <a:pt x="3950419" y="2779324"/>
                    <a:pt x="4272771" y="3071035"/>
                  </a:cubicBezTo>
                  <a:cubicBezTo>
                    <a:pt x="4595123" y="3362746"/>
                    <a:pt x="5027582" y="3364333"/>
                    <a:pt x="5463216" y="3364333"/>
                  </a:cubicBezTo>
                </a:path>
              </a:pathLst>
            </a:custGeom>
            <a:solidFill>
              <a:srgbClr val="FF3300">
                <a:alpha val="69804"/>
              </a:srgbClr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6147290" y="6255794"/>
              <a:ext cx="254159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261748"/>
              </a:solidFill>
              <a:prstDash val="solid"/>
              <a:tailEnd type="arrow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>
            <a:xfrm rot="16200000">
              <a:off x="5270429" y="5364905"/>
              <a:ext cx="178188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261748"/>
              </a:solidFill>
              <a:prstDash val="solid"/>
              <a:tailEnd type="arrow"/>
            </a:ln>
            <a:effectLst/>
          </p:spPr>
        </p:cxnSp>
      </p:grpSp>
      <p:sp>
        <p:nvSpPr>
          <p:cNvPr id="25" name="Rectangle 24"/>
          <p:cNvSpPr/>
          <p:nvPr/>
        </p:nvSpPr>
        <p:spPr>
          <a:xfrm>
            <a:off x="1725706" y="5924034"/>
            <a:ext cx="4443845" cy="461665"/>
          </a:xfrm>
          <a:prstGeom prst="rect">
            <a:avLst/>
          </a:prstGeom>
          <a:ln w="38100">
            <a:solidFill>
              <a:srgbClr val="FD930A"/>
            </a:solidFill>
          </a:ln>
        </p:spPr>
        <p:txBody>
          <a:bodyPr wrap="none">
            <a:spAutoFit/>
          </a:bodyPr>
          <a:lstStyle/>
          <a:p>
            <a:pPr lvl="0" algn="l">
              <a:buClr>
                <a:srgbClr val="FD930A"/>
              </a:buClr>
            </a:pPr>
            <a:r>
              <a:rPr lang="de-DE" sz="2400" kern="0" dirty="0">
                <a:solidFill>
                  <a:srgbClr val="261748"/>
                </a:solidFill>
                <a:latin typeface="Arial"/>
                <a:ea typeface="ＭＳ Ｐゴシック"/>
                <a:sym typeface="Wingdings"/>
              </a:rPr>
              <a:t></a:t>
            </a:r>
            <a:r>
              <a:rPr lang="de-DE" sz="2400" kern="0" dirty="0">
                <a:solidFill>
                  <a:srgbClr val="261748"/>
                </a:solidFill>
                <a:latin typeface="Arial"/>
                <a:ea typeface="ＭＳ Ｐゴシック"/>
              </a:rPr>
              <a:t>New </a:t>
            </a:r>
            <a:r>
              <a:rPr lang="de-DE" sz="2400" kern="0" dirty="0" err="1">
                <a:solidFill>
                  <a:srgbClr val="261748"/>
                </a:solidFill>
                <a:latin typeface="Arial"/>
                <a:ea typeface="ＭＳ Ｐゴシック"/>
              </a:rPr>
              <a:t>scientific</a:t>
            </a:r>
            <a:r>
              <a:rPr lang="de-DE" sz="2400" kern="0" dirty="0">
                <a:solidFill>
                  <a:srgbClr val="261748"/>
                </a:solidFill>
                <a:latin typeface="Arial"/>
                <a:ea typeface="ＭＳ Ｐゴシック"/>
              </a:rPr>
              <a:t> </a:t>
            </a:r>
            <a:r>
              <a:rPr lang="de-DE" sz="2400" kern="0" dirty="0" err="1">
                <a:solidFill>
                  <a:srgbClr val="261748"/>
                </a:solidFill>
                <a:latin typeface="Arial"/>
                <a:ea typeface="ＭＳ Ｐゴシック"/>
              </a:rPr>
              <a:t>applications</a:t>
            </a:r>
            <a:endParaRPr lang="de-DE" sz="2400" kern="0" dirty="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01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capabilities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Imaging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determination</a:t>
            </a:r>
            <a:endParaRPr lang="de-DE" dirty="0" smtClean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high </a:t>
            </a:r>
            <a:r>
              <a:rPr lang="de-DE" dirty="0" err="1" smtClean="0"/>
              <a:t>coherence</a:t>
            </a:r>
            <a:r>
              <a:rPr lang="de-DE" dirty="0" smtClean="0"/>
              <a:t> &amp; </a:t>
            </a:r>
            <a:r>
              <a:rPr lang="de-DE" dirty="0" err="1" smtClean="0"/>
              <a:t>flux</a:t>
            </a:r>
            <a:endParaRPr lang="de-DE" dirty="0" smtClean="0"/>
          </a:p>
          <a:p>
            <a:pPr lvl="1"/>
            <a:r>
              <a:rPr lang="de-DE" dirty="0" smtClean="0"/>
              <a:t>Nano-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/>
            <a:r>
              <a:rPr lang="de-DE" dirty="0" smtClean="0"/>
              <a:t>Single </a:t>
            </a:r>
            <a:r>
              <a:rPr lang="de-DE" dirty="0" err="1" smtClean="0"/>
              <a:t>molecules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cells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U</a:t>
            </a:r>
            <a:r>
              <a:rPr lang="de-DE" dirty="0" smtClean="0"/>
              <a:t>ltrafast </a:t>
            </a:r>
            <a:r>
              <a:rPr lang="de-DE" dirty="0" err="1" smtClean="0"/>
              <a:t>processes</a:t>
            </a:r>
            <a:endParaRPr lang="de-DE" dirty="0" smtClean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extremely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pulses</a:t>
            </a:r>
            <a:endParaRPr lang="de-DE" dirty="0" smtClean="0"/>
          </a:p>
          <a:p>
            <a:pPr lvl="1"/>
            <a:r>
              <a:rPr lang="de-DE" dirty="0" err="1" smtClean="0"/>
              <a:t>Photo</a:t>
            </a:r>
            <a:r>
              <a:rPr lang="de-DE" dirty="0" smtClean="0"/>
              <a:t>- &amp; </a:t>
            </a:r>
            <a:r>
              <a:rPr lang="de-DE" dirty="0" err="1" smtClean="0"/>
              <a:t>reaction</a:t>
            </a:r>
            <a:r>
              <a:rPr lang="de-DE" dirty="0" smtClean="0"/>
              <a:t> </a:t>
            </a:r>
            <a:r>
              <a:rPr lang="de-DE" dirty="0" err="1" smtClean="0"/>
              <a:t>chemistry</a:t>
            </a:r>
            <a:endParaRPr lang="de-DE" dirty="0" smtClean="0"/>
          </a:p>
          <a:p>
            <a:pPr lvl="1"/>
            <a:r>
              <a:rPr lang="de-DE" dirty="0"/>
              <a:t>C</a:t>
            </a:r>
            <a:r>
              <a:rPr lang="de-DE" dirty="0" smtClean="0"/>
              <a:t>ondensed-matter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dirty="0" smtClean="0"/>
              <a:t>Non-linear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extreme </a:t>
            </a:r>
            <a:r>
              <a:rPr lang="de-DE" dirty="0" err="1" smtClean="0"/>
              <a:t>states</a:t>
            </a:r>
            <a:endParaRPr lang="de-DE" dirty="0" smtClean="0"/>
          </a:p>
          <a:p>
            <a:pPr lvl="1"/>
            <a:r>
              <a:rPr lang="de-DE" dirty="0" smtClean="0"/>
              <a:t>Higher </a:t>
            </a:r>
            <a:r>
              <a:rPr lang="de-DE" dirty="0" err="1" smtClean="0"/>
              <a:t>order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endParaRPr lang="de-DE" dirty="0" smtClean="0"/>
          </a:p>
          <a:p>
            <a:pPr lvl="1"/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matter </a:t>
            </a:r>
            <a:endParaRPr lang="de-DE" dirty="0"/>
          </a:p>
          <a:p>
            <a:endParaRPr lang="de-DE" dirty="0" smtClean="0"/>
          </a:p>
          <a:p>
            <a:r>
              <a:rPr lang="de-DE" dirty="0" smtClean="0"/>
              <a:t>High </a:t>
            </a:r>
            <a:r>
              <a:rPr lang="de-DE" dirty="0" err="1"/>
              <a:t>p</a:t>
            </a:r>
            <a:r>
              <a:rPr lang="de-DE" dirty="0" err="1" smtClean="0"/>
              <a:t>eak</a:t>
            </a:r>
            <a:r>
              <a:rPr lang="de-DE" dirty="0" smtClean="0"/>
              <a:t> &amp; </a:t>
            </a:r>
            <a:r>
              <a:rPr lang="de-DE" dirty="0" err="1" smtClean="0"/>
              <a:t>average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00" y="1106489"/>
            <a:ext cx="1941924" cy="179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3348" y="2175404"/>
            <a:ext cx="1805301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 smtClean="0"/>
              <a:t>Au </a:t>
            </a:r>
            <a:r>
              <a:rPr lang="de-DE" sz="1200" dirty="0" err="1" smtClean="0"/>
              <a:t>nanocrystals</a:t>
            </a:r>
            <a:endParaRPr lang="de-DE" sz="1200" dirty="0" smtClean="0"/>
          </a:p>
          <a:p>
            <a:pPr algn="r"/>
            <a:r>
              <a:rPr lang="de-DE" sz="1200" dirty="0" smtClean="0"/>
              <a:t>Clark et al., </a:t>
            </a:r>
          </a:p>
          <a:p>
            <a:pPr algn="r"/>
            <a:r>
              <a:rPr lang="de-DE" sz="1200" dirty="0" smtClean="0"/>
              <a:t>Science </a:t>
            </a:r>
            <a:r>
              <a:rPr lang="de-DE" sz="1200" u="sng" dirty="0" smtClean="0"/>
              <a:t>341</a:t>
            </a:r>
            <a:r>
              <a:rPr lang="de-DE" sz="1200" dirty="0" smtClean="0"/>
              <a:t>, 56 (2013)</a:t>
            </a:r>
            <a:endParaRPr lang="de-DE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5218365" y="4541561"/>
            <a:ext cx="3770059" cy="2021164"/>
            <a:chOff x="5218365" y="4541561"/>
            <a:chExt cx="3770059" cy="202116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864" y="4541561"/>
              <a:ext cx="1930560" cy="2021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18365" y="5604404"/>
              <a:ext cx="1795684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smtClean="0"/>
                <a:t>Non-linear </a:t>
              </a:r>
              <a:r>
                <a:rPr lang="de-DE" sz="1200" dirty="0" err="1" smtClean="0"/>
                <a:t>mixing</a:t>
              </a:r>
              <a:endParaRPr lang="de-DE" sz="1200" dirty="0" smtClean="0"/>
            </a:p>
            <a:p>
              <a:pPr algn="r"/>
              <a:r>
                <a:rPr lang="de-DE" sz="1200" dirty="0" smtClean="0"/>
                <a:t>Glover et al., </a:t>
              </a:r>
            </a:p>
            <a:p>
              <a:pPr algn="r"/>
              <a:r>
                <a:rPr lang="de-DE" sz="1200" dirty="0" smtClean="0"/>
                <a:t>Nature </a:t>
              </a:r>
              <a:r>
                <a:rPr lang="de-DE" sz="1200" u="sng" dirty="0" smtClean="0"/>
                <a:t>488</a:t>
              </a:r>
              <a:r>
                <a:rPr lang="de-DE" sz="1200" dirty="0" smtClean="0"/>
                <a:t>, 603 (2012)</a:t>
              </a:r>
              <a:endParaRPr lang="de-DE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92700" y="2929202"/>
            <a:ext cx="3874579" cy="1731698"/>
            <a:chOff x="5092700" y="2929202"/>
            <a:chExt cx="3874579" cy="173169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700" y="2929202"/>
              <a:ext cx="1972678" cy="1731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926336" y="3701652"/>
              <a:ext cx="2040943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200" dirty="0" err="1" smtClean="0"/>
                <a:t>Insulator</a:t>
              </a:r>
              <a:r>
                <a:rPr lang="de-DE" sz="1200" dirty="0" smtClean="0"/>
                <a:t>-</a:t>
              </a:r>
              <a:r>
                <a:rPr lang="de-DE" sz="1200" dirty="0" err="1" smtClean="0"/>
                <a:t>metal</a:t>
              </a:r>
              <a:r>
                <a:rPr lang="de-DE" sz="1200" dirty="0" smtClean="0"/>
                <a:t>-transition</a:t>
              </a:r>
            </a:p>
            <a:p>
              <a:pPr algn="l"/>
              <a:r>
                <a:rPr lang="de-DE" sz="1200" dirty="0" smtClean="0"/>
                <a:t>De Jong et al., </a:t>
              </a:r>
            </a:p>
            <a:p>
              <a:pPr algn="l"/>
              <a:r>
                <a:rPr lang="de-DE" sz="1200" b="0" dirty="0"/>
                <a:t>DOI: 10.1038/NMAT3718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67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326" y="1041972"/>
            <a:ext cx="8305297" cy="552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accelerator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347788"/>
            <a:ext cx="6014275" cy="671017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de-DE" dirty="0"/>
              <a:t>Low </a:t>
            </a: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emittances</a:t>
            </a:r>
            <a:r>
              <a:rPr lang="de-DE" dirty="0"/>
              <a:t> &lt; 10</a:t>
            </a:r>
            <a:r>
              <a:rPr lang="de-DE" baseline="30000" dirty="0"/>
              <a:t>-6</a:t>
            </a:r>
            <a:r>
              <a:rPr lang="de-DE" dirty="0"/>
              <a:t> m</a:t>
            </a:r>
          </a:p>
          <a:p>
            <a:pPr lvl="1"/>
            <a:r>
              <a:rPr lang="de-DE" dirty="0"/>
              <a:t>High </a:t>
            </a:r>
            <a:r>
              <a:rPr lang="de-DE" dirty="0" err="1"/>
              <a:t>peak</a:t>
            </a:r>
            <a:r>
              <a:rPr lang="de-DE" dirty="0"/>
              <a:t> </a:t>
            </a:r>
            <a:r>
              <a:rPr lang="de-DE" dirty="0" err="1"/>
              <a:t>currents</a:t>
            </a:r>
            <a:r>
              <a:rPr lang="de-DE" dirty="0"/>
              <a:t> ~5 </a:t>
            </a:r>
            <a:r>
              <a:rPr lang="de-DE" dirty="0" err="1"/>
              <a:t>kA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69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FEL </a:t>
            </a:r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6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instruments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F152-CCDD-45D2-A883-C8FA0039B151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1" y="1854200"/>
            <a:ext cx="8913200" cy="3429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0350" y="5676900"/>
            <a:ext cx="8566150" cy="609600"/>
          </a:xfrm>
        </p:spPr>
        <p:txBody>
          <a:bodyPr/>
          <a:lstStyle/>
          <a:p>
            <a:r>
              <a:rPr lang="de-DE" dirty="0" smtClean="0"/>
              <a:t>Provision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2 </a:t>
            </a:r>
            <a:r>
              <a:rPr lang="de-DE" dirty="0" err="1" smtClean="0"/>
              <a:t>more</a:t>
            </a:r>
            <a:r>
              <a:rPr lang="de-DE" dirty="0" smtClean="0"/>
              <a:t> FEL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additional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instruments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99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Scientific </a:t>
            </a:r>
            <a:r>
              <a:rPr lang="de-DE" dirty="0" err="1" smtClean="0"/>
              <a:t>instruments</a:t>
            </a:r>
            <a:r>
              <a:rPr lang="de-DE" dirty="0" smtClean="0"/>
              <a:t> – Hard X-</a:t>
            </a:r>
            <a:r>
              <a:rPr lang="de-DE" dirty="0" err="1" smtClean="0"/>
              <a:t>rays</a:t>
            </a:r>
            <a:endParaRPr lang="de-DE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9063" y="1103312"/>
            <a:ext cx="8948737" cy="5246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2"/>
          <p:cNvSpPr txBox="1">
            <a:spLocks noChangeAspect="1" noChangeArrowheads="1"/>
          </p:cNvSpPr>
          <p:nvPr/>
        </p:nvSpPr>
        <p:spPr bwMode="auto">
          <a:xfrm>
            <a:off x="333374" y="1443038"/>
            <a:ext cx="5843588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0000" tIns="3600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defTabSz="855663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GB" b="1" dirty="0" smtClean="0">
                <a:solidFill>
                  <a:srgbClr val="FFC000"/>
                </a:solidFill>
                <a:latin typeface="Zapf Dingbats" pitchFamily="-120" charset="2"/>
                <a:sym typeface="Zapf Dingbats" pitchFamily="-120" charset="2"/>
              </a:rPr>
              <a:t> </a:t>
            </a:r>
            <a:r>
              <a:rPr lang="en-GB" sz="1600" b="1" dirty="0" smtClean="0">
                <a:solidFill>
                  <a:srgbClr val="FFC000"/>
                </a:solidFill>
              </a:rPr>
              <a:t>SPB: Ultrafast Coherent Diffraction Imaging of 	Single Particles, Clusters, and Biomolecules </a:t>
            </a:r>
            <a:r>
              <a:rPr lang="en-GB" sz="2800" b="1" baseline="-25000" dirty="0" smtClean="0">
                <a:solidFill>
                  <a:srgbClr val="FFC000"/>
                </a:solidFill>
              </a:rPr>
              <a:t> </a:t>
            </a:r>
          </a:p>
          <a:p>
            <a:pPr marL="855663" lvl="1" indent="-357188" defTabSz="855663" eaLnBrk="1" hangingPunct="1">
              <a:lnSpc>
                <a:spcPct val="80000"/>
              </a:lnSpc>
            </a:pPr>
            <a:r>
              <a:rPr lang="en-GB" sz="1600" dirty="0" smtClean="0">
                <a:solidFill>
                  <a:schemeClr val="bg1"/>
                </a:solidFill>
              </a:rPr>
              <a:t>Will determine the structure of single particles, such as atomic clusters, viruses, and biomolecules.</a:t>
            </a:r>
          </a:p>
          <a:p>
            <a:pPr marL="855663" lvl="1" indent="-357188" defTabSz="855663" eaLnBrk="1" hangingPunct="1">
              <a:lnSpc>
                <a:spcPct val="80000"/>
              </a:lnSpc>
            </a:pPr>
            <a:endParaRPr lang="en-GB" sz="1600" dirty="0" smtClean="0">
              <a:solidFill>
                <a:schemeClr val="bg1"/>
              </a:solidFill>
            </a:endParaRPr>
          </a:p>
          <a:p>
            <a:pPr marL="0" indent="0" defTabSz="855663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GB" b="1" dirty="0" smtClean="0">
                <a:solidFill>
                  <a:srgbClr val="FFC000"/>
                </a:solidFill>
                <a:latin typeface="Zapf Dingbats" pitchFamily="-120" charset="2"/>
                <a:sym typeface="Zapf Dingbats" pitchFamily="-120" charset="2"/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MID:	Materials Imaging &amp; Dynamics </a:t>
            </a:r>
          </a:p>
          <a:p>
            <a:pPr marL="855663" lvl="1" indent="-357188" defTabSz="855663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Will be able to image and analyze </a:t>
            </a:r>
            <a:r>
              <a:rPr lang="en-US" sz="1600" dirty="0" err="1" smtClean="0">
                <a:solidFill>
                  <a:schemeClr val="bg1"/>
                </a:solidFill>
              </a:rPr>
              <a:t>nano</a:t>
            </a:r>
            <a:r>
              <a:rPr lang="en-US" sz="1600" dirty="0" smtClean="0">
                <a:solidFill>
                  <a:schemeClr val="bg1"/>
                </a:solidFill>
              </a:rPr>
              <a:t>-sized devices and materials used in engineering.</a:t>
            </a:r>
          </a:p>
          <a:p>
            <a:pPr marL="855663" lvl="1" indent="-357188" defTabSz="855663" eaLnBrk="1" hangingPunct="1">
              <a:lnSpc>
                <a:spcPct val="8000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0" indent="0" defTabSz="855663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GB" b="1" dirty="0" smtClean="0">
                <a:solidFill>
                  <a:srgbClr val="FFC000"/>
                </a:solidFill>
                <a:latin typeface="Zapf Dingbats" pitchFamily="-120" charset="2"/>
                <a:sym typeface="Zapf Dingbats" pitchFamily="-120" charset="2"/>
              </a:rPr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FXE: 	Femtosecond X-ray Experiments</a:t>
            </a:r>
          </a:p>
          <a:p>
            <a:pPr marL="855663" lvl="1" indent="-357188" defTabSz="855663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Will investigate chemical reactions at the atomic scale in short time scales—molecular movies.</a:t>
            </a:r>
          </a:p>
          <a:p>
            <a:pPr marL="855663" lvl="1" indent="-357188" defTabSz="855663" eaLnBrk="1" hangingPunct="1">
              <a:lnSpc>
                <a:spcPct val="80000"/>
              </a:lnSpc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0" indent="0" defTabSz="855663" eaLnBrk="1" hangingPunct="1">
              <a:lnSpc>
                <a:spcPct val="80000"/>
              </a:lnSpc>
              <a:spcBef>
                <a:spcPct val="0"/>
              </a:spcBef>
              <a:buNone/>
              <a:tabLst>
                <a:tab pos="312738" algn="l"/>
              </a:tabLst>
            </a:pPr>
            <a:r>
              <a:rPr lang="en-GB" b="1" dirty="0" smtClean="0">
                <a:solidFill>
                  <a:schemeClr val="tx1"/>
                </a:solidFill>
                <a:latin typeface="Zapf Dingbats" pitchFamily="-120" charset="2"/>
                <a:sym typeface="Zapf Dingbats" pitchFamily="-120" charset="2"/>
              </a:rPr>
              <a:t>✓	</a:t>
            </a:r>
            <a:r>
              <a:rPr lang="en-US" sz="1600" b="1" dirty="0" smtClean="0">
                <a:solidFill>
                  <a:srgbClr val="FFC000"/>
                </a:solidFill>
              </a:rPr>
              <a:t>HED</a:t>
            </a:r>
            <a:r>
              <a:rPr lang="en-US" sz="1600" b="1" dirty="0">
                <a:solidFill>
                  <a:srgbClr val="FFC000"/>
                </a:solidFill>
              </a:rPr>
              <a:t>: High Energy Density Matter</a:t>
            </a:r>
          </a:p>
          <a:p>
            <a:pPr marL="855663" lvl="1" indent="-357188" defTabSz="855663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Will look into some of the most extreme states of matter in the universe, such as the conditions at the center of planets.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4851" y="1371600"/>
            <a:ext cx="8911317" cy="3048000"/>
          </a:xfrm>
          <a:prstGeom prst="rect">
            <a:avLst/>
          </a:prstGeom>
          <a:solidFill>
            <a:srgbClr val="E0E0E0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-105" charset="2"/>
              <a:buChar char="n"/>
              <a:defRPr/>
            </a:pPr>
            <a:endParaRPr lang="en-US"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Scientific </a:t>
            </a:r>
            <a:r>
              <a:rPr lang="de-DE" dirty="0" err="1" smtClean="0"/>
              <a:t>instruments</a:t>
            </a:r>
            <a:r>
              <a:rPr lang="de-DE" dirty="0" smtClean="0"/>
              <a:t> – Soft X-</a:t>
            </a:r>
            <a:r>
              <a:rPr lang="de-DE" dirty="0" err="1" smtClean="0"/>
              <a:t>rays</a:t>
            </a:r>
            <a:endParaRPr lang="de-DE" dirty="0"/>
          </a:p>
        </p:txBody>
      </p:sp>
      <p:sp>
        <p:nvSpPr>
          <p:cNvPr id="4" name="Rectangle 12"/>
          <p:cNvSpPr txBox="1">
            <a:spLocks noChangeAspect="1" noChangeArrowheads="1"/>
          </p:cNvSpPr>
          <p:nvPr/>
        </p:nvSpPr>
        <p:spPr bwMode="auto">
          <a:xfrm>
            <a:off x="333375" y="1087438"/>
            <a:ext cx="5843588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270000" tIns="3600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defTabSz="855663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 defTabSz="855663" eaLnBrk="1" hangingPunct="1"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GB" b="1" dirty="0" smtClean="0">
                <a:solidFill>
                  <a:srgbClr val="FF0000"/>
                </a:solidFill>
                <a:sym typeface="Zapf Dingbats" pitchFamily="-120" charset="2"/>
              </a:rPr>
              <a:t>   </a:t>
            </a:r>
            <a:r>
              <a:rPr lang="en-US" sz="1600" b="1" dirty="0" smtClean="0">
                <a:solidFill>
                  <a:srgbClr val="FF0000"/>
                </a:solidFill>
              </a:rPr>
              <a:t>SQS: Small Quantum Systems</a:t>
            </a:r>
          </a:p>
          <a:p>
            <a:pPr marL="855663" lvl="1" indent="-357188" defTabSz="85566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 smtClean="0"/>
              <a:t>	Will examine the quantum mechanical properties of atoms and molecules. </a:t>
            </a:r>
          </a:p>
          <a:p>
            <a:pPr marL="855663" lvl="1" indent="-357188" defTabSz="855663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600" dirty="0" smtClean="0"/>
          </a:p>
          <a:p>
            <a:pPr marL="0" indent="0" defTabSz="85566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     SCS: Soft X-ray Coherent 	Scattering/Spectroscopy</a:t>
            </a:r>
          </a:p>
          <a:p>
            <a:pPr marL="855663" lvl="1" indent="-357188" defTabSz="85566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 smtClean="0"/>
              <a:t>	Will determine the structure and properties of large, complex molecules and </a:t>
            </a:r>
            <a:r>
              <a:rPr lang="en-US" sz="1600" dirty="0" err="1" smtClean="0"/>
              <a:t>nano</a:t>
            </a:r>
            <a:r>
              <a:rPr lang="en-US" sz="1600" dirty="0" smtClean="0"/>
              <a:t>-sized structures.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1267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79DC5-4E16-4EBE-A06D-9B454522E4EA}" type="slidenum">
              <a:rPr lang="en-GB"/>
              <a:pPr/>
              <a:t>9</a:t>
            </a:fld>
            <a:endParaRPr lang="en-GB"/>
          </a:p>
        </p:txBody>
      </p:sp>
      <p:pic>
        <p:nvPicPr>
          <p:cNvPr id="1052674" name="Picture 2" descr="General Arrangement 1M pix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538413"/>
            <a:ext cx="1998663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675" name="Picture 3" descr="Figure_4_xfel_time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086100"/>
            <a:ext cx="24368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2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X-ray delivery and instrumentation @ 4.5 </a:t>
            </a:r>
            <a:r>
              <a:rPr lang="en-GB" dirty="0" err="1" smtClean="0"/>
              <a:t>Mz</a:t>
            </a:r>
            <a:endParaRPr lang="en-GB" dirty="0"/>
          </a:p>
        </p:txBody>
      </p:sp>
      <p:sp>
        <p:nvSpPr>
          <p:cNvPr id="1052677" name="Line 5"/>
          <p:cNvSpPr>
            <a:spLocks noChangeShapeType="1"/>
          </p:cNvSpPr>
          <p:nvPr/>
        </p:nvSpPr>
        <p:spPr bwMode="auto">
          <a:xfrm>
            <a:off x="255588" y="3838575"/>
            <a:ext cx="5216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2678" name="Freeform 6"/>
          <p:cNvSpPr>
            <a:spLocks/>
          </p:cNvSpPr>
          <p:nvPr/>
        </p:nvSpPr>
        <p:spPr bwMode="auto">
          <a:xfrm>
            <a:off x="5429250" y="3695700"/>
            <a:ext cx="165100" cy="279400"/>
          </a:xfrm>
          <a:custGeom>
            <a:avLst/>
            <a:gdLst>
              <a:gd name="T0" fmla="*/ 68 w 104"/>
              <a:gd name="T1" fmla="*/ 128 h 176"/>
              <a:gd name="T2" fmla="*/ 72 w 104"/>
              <a:gd name="T3" fmla="*/ 98 h 176"/>
              <a:gd name="T4" fmla="*/ 82 w 104"/>
              <a:gd name="T5" fmla="*/ 88 h 176"/>
              <a:gd name="T6" fmla="*/ 82 w 104"/>
              <a:gd name="T7" fmla="*/ 44 h 176"/>
              <a:gd name="T8" fmla="*/ 54 w 104"/>
              <a:gd name="T9" fmla="*/ 60 h 176"/>
              <a:gd name="T10" fmla="*/ 62 w 104"/>
              <a:gd name="T11" fmla="*/ 114 h 176"/>
              <a:gd name="T12" fmla="*/ 82 w 104"/>
              <a:gd name="T13" fmla="*/ 84 h 176"/>
              <a:gd name="T14" fmla="*/ 50 w 104"/>
              <a:gd name="T15" fmla="*/ 106 h 176"/>
              <a:gd name="T16" fmla="*/ 66 w 104"/>
              <a:gd name="T17" fmla="*/ 70 h 176"/>
              <a:gd name="T18" fmla="*/ 60 w 104"/>
              <a:gd name="T19" fmla="*/ 42 h 176"/>
              <a:gd name="T20" fmla="*/ 34 w 104"/>
              <a:gd name="T21" fmla="*/ 64 h 176"/>
              <a:gd name="T22" fmla="*/ 28 w 104"/>
              <a:gd name="T23" fmla="*/ 122 h 176"/>
              <a:gd name="T24" fmla="*/ 40 w 104"/>
              <a:gd name="T25" fmla="*/ 86 h 176"/>
              <a:gd name="T26" fmla="*/ 42 w 104"/>
              <a:gd name="T27" fmla="*/ 98 h 176"/>
              <a:gd name="T28" fmla="*/ 72 w 104"/>
              <a:gd name="T29" fmla="*/ 78 h 176"/>
              <a:gd name="T30" fmla="*/ 82 w 104"/>
              <a:gd name="T31" fmla="*/ 82 h 176"/>
              <a:gd name="T32" fmla="*/ 68 w 104"/>
              <a:gd name="T33" fmla="*/ 74 h 176"/>
              <a:gd name="T34" fmla="*/ 70 w 104"/>
              <a:gd name="T35" fmla="*/ 122 h 176"/>
              <a:gd name="T36" fmla="*/ 54 w 104"/>
              <a:gd name="T37" fmla="*/ 138 h 176"/>
              <a:gd name="T38" fmla="*/ 48 w 104"/>
              <a:gd name="T39" fmla="*/ 74 h 176"/>
              <a:gd name="T40" fmla="*/ 40 w 104"/>
              <a:gd name="T41" fmla="*/ 70 h 176"/>
              <a:gd name="T42" fmla="*/ 28 w 104"/>
              <a:gd name="T43" fmla="*/ 98 h 176"/>
              <a:gd name="T44" fmla="*/ 54 w 104"/>
              <a:gd name="T45" fmla="*/ 80 h 176"/>
              <a:gd name="T46" fmla="*/ 86 w 104"/>
              <a:gd name="T47" fmla="*/ 108 h 176"/>
              <a:gd name="T48" fmla="*/ 100 w 104"/>
              <a:gd name="T49" fmla="*/ 20 h 176"/>
              <a:gd name="T50" fmla="*/ 36 w 104"/>
              <a:gd name="T51" fmla="*/ 8 h 176"/>
              <a:gd name="T52" fmla="*/ 54 w 104"/>
              <a:gd name="T53" fmla="*/ 176 h 176"/>
              <a:gd name="T54" fmla="*/ 86 w 104"/>
              <a:gd name="T55" fmla="*/ 86 h 176"/>
              <a:gd name="T56" fmla="*/ 50 w 104"/>
              <a:gd name="T57" fmla="*/ 74 h 176"/>
              <a:gd name="T58" fmla="*/ 34 w 104"/>
              <a:gd name="T59" fmla="*/ 126 h 176"/>
              <a:gd name="T60" fmla="*/ 50 w 104"/>
              <a:gd name="T61" fmla="*/ 98 h 176"/>
              <a:gd name="T62" fmla="*/ 78 w 104"/>
              <a:gd name="T63" fmla="*/ 94 h 176"/>
              <a:gd name="T64" fmla="*/ 68 w 104"/>
              <a:gd name="T65" fmla="*/ 146 h 176"/>
              <a:gd name="T66" fmla="*/ 62 w 104"/>
              <a:gd name="T67" fmla="*/ 13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4" h="176">
                <a:moveTo>
                  <a:pt x="68" y="54"/>
                </a:moveTo>
                <a:cubicBezTo>
                  <a:pt x="52" y="95"/>
                  <a:pt x="56" y="71"/>
                  <a:pt x="68" y="128"/>
                </a:cubicBezTo>
                <a:cubicBezTo>
                  <a:pt x="92" y="119"/>
                  <a:pt x="98" y="120"/>
                  <a:pt x="88" y="96"/>
                </a:cubicBezTo>
                <a:cubicBezTo>
                  <a:pt x="83" y="97"/>
                  <a:pt x="76" y="94"/>
                  <a:pt x="72" y="98"/>
                </a:cubicBezTo>
                <a:cubicBezTo>
                  <a:pt x="69" y="101"/>
                  <a:pt x="70" y="111"/>
                  <a:pt x="74" y="110"/>
                </a:cubicBezTo>
                <a:cubicBezTo>
                  <a:pt x="77" y="109"/>
                  <a:pt x="81" y="92"/>
                  <a:pt x="82" y="88"/>
                </a:cubicBezTo>
                <a:cubicBezTo>
                  <a:pt x="77" y="62"/>
                  <a:pt x="81" y="96"/>
                  <a:pt x="82" y="100"/>
                </a:cubicBezTo>
                <a:cubicBezTo>
                  <a:pt x="90" y="75"/>
                  <a:pt x="91" y="69"/>
                  <a:pt x="82" y="44"/>
                </a:cubicBezTo>
                <a:cubicBezTo>
                  <a:pt x="50" y="48"/>
                  <a:pt x="46" y="43"/>
                  <a:pt x="50" y="72"/>
                </a:cubicBezTo>
                <a:cubicBezTo>
                  <a:pt x="51" y="68"/>
                  <a:pt x="54" y="64"/>
                  <a:pt x="54" y="60"/>
                </a:cubicBezTo>
                <a:cubicBezTo>
                  <a:pt x="54" y="57"/>
                  <a:pt x="50" y="49"/>
                  <a:pt x="50" y="52"/>
                </a:cubicBezTo>
                <a:cubicBezTo>
                  <a:pt x="53" y="73"/>
                  <a:pt x="58" y="93"/>
                  <a:pt x="62" y="114"/>
                </a:cubicBezTo>
                <a:cubicBezTo>
                  <a:pt x="70" y="113"/>
                  <a:pt x="82" y="117"/>
                  <a:pt x="86" y="110"/>
                </a:cubicBezTo>
                <a:cubicBezTo>
                  <a:pt x="91" y="103"/>
                  <a:pt x="90" y="88"/>
                  <a:pt x="82" y="84"/>
                </a:cubicBezTo>
                <a:cubicBezTo>
                  <a:pt x="71" y="79"/>
                  <a:pt x="58" y="89"/>
                  <a:pt x="46" y="92"/>
                </a:cubicBezTo>
                <a:cubicBezTo>
                  <a:pt x="45" y="96"/>
                  <a:pt x="44" y="123"/>
                  <a:pt x="50" y="106"/>
                </a:cubicBezTo>
                <a:cubicBezTo>
                  <a:pt x="35" y="91"/>
                  <a:pt x="46" y="115"/>
                  <a:pt x="48" y="120"/>
                </a:cubicBezTo>
                <a:cubicBezTo>
                  <a:pt x="75" y="110"/>
                  <a:pt x="68" y="99"/>
                  <a:pt x="66" y="70"/>
                </a:cubicBezTo>
                <a:cubicBezTo>
                  <a:pt x="55" y="84"/>
                  <a:pt x="61" y="121"/>
                  <a:pt x="66" y="84"/>
                </a:cubicBezTo>
                <a:cubicBezTo>
                  <a:pt x="64" y="70"/>
                  <a:pt x="70" y="52"/>
                  <a:pt x="60" y="42"/>
                </a:cubicBezTo>
                <a:cubicBezTo>
                  <a:pt x="52" y="35"/>
                  <a:pt x="36" y="41"/>
                  <a:pt x="28" y="48"/>
                </a:cubicBezTo>
                <a:cubicBezTo>
                  <a:pt x="24" y="52"/>
                  <a:pt x="32" y="59"/>
                  <a:pt x="34" y="64"/>
                </a:cubicBezTo>
                <a:cubicBezTo>
                  <a:pt x="19" y="85"/>
                  <a:pt x="28" y="112"/>
                  <a:pt x="30" y="136"/>
                </a:cubicBezTo>
                <a:cubicBezTo>
                  <a:pt x="34" y="131"/>
                  <a:pt x="43" y="112"/>
                  <a:pt x="28" y="122"/>
                </a:cubicBezTo>
                <a:cubicBezTo>
                  <a:pt x="33" y="147"/>
                  <a:pt x="40" y="115"/>
                  <a:pt x="42" y="106"/>
                </a:cubicBezTo>
                <a:cubicBezTo>
                  <a:pt x="41" y="99"/>
                  <a:pt x="44" y="91"/>
                  <a:pt x="40" y="86"/>
                </a:cubicBezTo>
                <a:cubicBezTo>
                  <a:pt x="37" y="83"/>
                  <a:pt x="29" y="88"/>
                  <a:pt x="30" y="92"/>
                </a:cubicBezTo>
                <a:cubicBezTo>
                  <a:pt x="31" y="96"/>
                  <a:pt x="38" y="96"/>
                  <a:pt x="42" y="98"/>
                </a:cubicBezTo>
                <a:cubicBezTo>
                  <a:pt x="53" y="96"/>
                  <a:pt x="65" y="98"/>
                  <a:pt x="74" y="92"/>
                </a:cubicBezTo>
                <a:cubicBezTo>
                  <a:pt x="78" y="89"/>
                  <a:pt x="75" y="81"/>
                  <a:pt x="72" y="78"/>
                </a:cubicBezTo>
                <a:cubicBezTo>
                  <a:pt x="70" y="76"/>
                  <a:pt x="71" y="85"/>
                  <a:pt x="70" y="88"/>
                </a:cubicBezTo>
                <a:cubicBezTo>
                  <a:pt x="77" y="106"/>
                  <a:pt x="80" y="94"/>
                  <a:pt x="82" y="82"/>
                </a:cubicBezTo>
                <a:cubicBezTo>
                  <a:pt x="80" y="77"/>
                  <a:pt x="80" y="71"/>
                  <a:pt x="76" y="68"/>
                </a:cubicBezTo>
                <a:cubicBezTo>
                  <a:pt x="73" y="66"/>
                  <a:pt x="68" y="71"/>
                  <a:pt x="68" y="74"/>
                </a:cubicBezTo>
                <a:cubicBezTo>
                  <a:pt x="66" y="96"/>
                  <a:pt x="69" y="118"/>
                  <a:pt x="70" y="140"/>
                </a:cubicBezTo>
                <a:cubicBezTo>
                  <a:pt x="76" y="131"/>
                  <a:pt x="82" y="128"/>
                  <a:pt x="70" y="122"/>
                </a:cubicBezTo>
                <a:cubicBezTo>
                  <a:pt x="65" y="124"/>
                  <a:pt x="60" y="124"/>
                  <a:pt x="56" y="128"/>
                </a:cubicBezTo>
                <a:cubicBezTo>
                  <a:pt x="54" y="130"/>
                  <a:pt x="54" y="141"/>
                  <a:pt x="54" y="138"/>
                </a:cubicBezTo>
                <a:cubicBezTo>
                  <a:pt x="52" y="111"/>
                  <a:pt x="53" y="85"/>
                  <a:pt x="52" y="58"/>
                </a:cubicBezTo>
                <a:cubicBezTo>
                  <a:pt x="51" y="63"/>
                  <a:pt x="49" y="69"/>
                  <a:pt x="48" y="74"/>
                </a:cubicBezTo>
                <a:cubicBezTo>
                  <a:pt x="47" y="79"/>
                  <a:pt x="50" y="90"/>
                  <a:pt x="46" y="88"/>
                </a:cubicBezTo>
                <a:cubicBezTo>
                  <a:pt x="40" y="85"/>
                  <a:pt x="43" y="76"/>
                  <a:pt x="40" y="70"/>
                </a:cubicBezTo>
                <a:cubicBezTo>
                  <a:pt x="36" y="62"/>
                  <a:pt x="30" y="61"/>
                  <a:pt x="22" y="58"/>
                </a:cubicBezTo>
                <a:cubicBezTo>
                  <a:pt x="8" y="72"/>
                  <a:pt x="1" y="125"/>
                  <a:pt x="28" y="98"/>
                </a:cubicBezTo>
                <a:cubicBezTo>
                  <a:pt x="33" y="84"/>
                  <a:pt x="31" y="68"/>
                  <a:pt x="34" y="108"/>
                </a:cubicBezTo>
                <a:cubicBezTo>
                  <a:pt x="51" y="102"/>
                  <a:pt x="49" y="97"/>
                  <a:pt x="54" y="80"/>
                </a:cubicBezTo>
                <a:cubicBezTo>
                  <a:pt x="57" y="103"/>
                  <a:pt x="46" y="151"/>
                  <a:pt x="80" y="122"/>
                </a:cubicBezTo>
                <a:cubicBezTo>
                  <a:pt x="84" y="119"/>
                  <a:pt x="84" y="113"/>
                  <a:pt x="86" y="108"/>
                </a:cubicBezTo>
                <a:cubicBezTo>
                  <a:pt x="89" y="88"/>
                  <a:pt x="84" y="61"/>
                  <a:pt x="104" y="54"/>
                </a:cubicBezTo>
                <a:cubicBezTo>
                  <a:pt x="103" y="43"/>
                  <a:pt x="104" y="31"/>
                  <a:pt x="100" y="20"/>
                </a:cubicBezTo>
                <a:cubicBezTo>
                  <a:pt x="96" y="8"/>
                  <a:pt x="66" y="3"/>
                  <a:pt x="54" y="0"/>
                </a:cubicBezTo>
                <a:cubicBezTo>
                  <a:pt x="48" y="3"/>
                  <a:pt x="40" y="3"/>
                  <a:pt x="36" y="8"/>
                </a:cubicBezTo>
                <a:cubicBezTo>
                  <a:pt x="31" y="15"/>
                  <a:pt x="28" y="32"/>
                  <a:pt x="28" y="32"/>
                </a:cubicBezTo>
                <a:cubicBezTo>
                  <a:pt x="29" y="104"/>
                  <a:pt x="0" y="149"/>
                  <a:pt x="54" y="176"/>
                </a:cubicBezTo>
                <a:cubicBezTo>
                  <a:pt x="90" y="169"/>
                  <a:pt x="85" y="154"/>
                  <a:pt x="90" y="122"/>
                </a:cubicBezTo>
                <a:cubicBezTo>
                  <a:pt x="89" y="110"/>
                  <a:pt x="93" y="96"/>
                  <a:pt x="86" y="86"/>
                </a:cubicBezTo>
                <a:cubicBezTo>
                  <a:pt x="81" y="79"/>
                  <a:pt x="70" y="85"/>
                  <a:pt x="62" y="82"/>
                </a:cubicBezTo>
                <a:cubicBezTo>
                  <a:pt x="57" y="80"/>
                  <a:pt x="54" y="77"/>
                  <a:pt x="50" y="74"/>
                </a:cubicBezTo>
                <a:cubicBezTo>
                  <a:pt x="48" y="72"/>
                  <a:pt x="45" y="73"/>
                  <a:pt x="42" y="72"/>
                </a:cubicBezTo>
                <a:cubicBezTo>
                  <a:pt x="21" y="77"/>
                  <a:pt x="33" y="110"/>
                  <a:pt x="34" y="126"/>
                </a:cubicBezTo>
                <a:cubicBezTo>
                  <a:pt x="37" y="48"/>
                  <a:pt x="29" y="71"/>
                  <a:pt x="42" y="90"/>
                </a:cubicBezTo>
                <a:cubicBezTo>
                  <a:pt x="44" y="93"/>
                  <a:pt x="47" y="96"/>
                  <a:pt x="50" y="98"/>
                </a:cubicBezTo>
                <a:cubicBezTo>
                  <a:pt x="52" y="100"/>
                  <a:pt x="55" y="101"/>
                  <a:pt x="58" y="102"/>
                </a:cubicBezTo>
                <a:cubicBezTo>
                  <a:pt x="65" y="99"/>
                  <a:pt x="71" y="93"/>
                  <a:pt x="78" y="94"/>
                </a:cubicBezTo>
                <a:cubicBezTo>
                  <a:pt x="78" y="94"/>
                  <a:pt x="94" y="148"/>
                  <a:pt x="78" y="124"/>
                </a:cubicBezTo>
                <a:cubicBezTo>
                  <a:pt x="70" y="135"/>
                  <a:pt x="72" y="130"/>
                  <a:pt x="68" y="146"/>
                </a:cubicBezTo>
                <a:cubicBezTo>
                  <a:pt x="66" y="153"/>
                  <a:pt x="64" y="166"/>
                  <a:pt x="64" y="166"/>
                </a:cubicBezTo>
                <a:cubicBezTo>
                  <a:pt x="10" y="107"/>
                  <a:pt x="54" y="158"/>
                  <a:pt x="62" y="130"/>
                </a:cubicBezTo>
                <a:cubicBezTo>
                  <a:pt x="69" y="105"/>
                  <a:pt x="66" y="79"/>
                  <a:pt x="68" y="54"/>
                </a:cubicBezTo>
                <a:close/>
              </a:path>
            </a:pathLst>
          </a:custGeom>
          <a:noFill/>
          <a:ln w="9525" cap="flat" cmpd="sng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52679" name="Group 7"/>
          <p:cNvGrpSpPr>
            <a:grpSpLocks/>
          </p:cNvGrpSpPr>
          <p:nvPr/>
        </p:nvGrpSpPr>
        <p:grpSpPr bwMode="auto">
          <a:xfrm>
            <a:off x="5556250" y="3302000"/>
            <a:ext cx="1171575" cy="1069975"/>
            <a:chOff x="2972" y="2160"/>
            <a:chExt cx="738" cy="674"/>
          </a:xfrm>
        </p:grpSpPr>
        <p:grpSp>
          <p:nvGrpSpPr>
            <p:cNvPr id="1052680" name="Group 8"/>
            <p:cNvGrpSpPr>
              <a:grpSpLocks/>
            </p:cNvGrpSpPr>
            <p:nvPr/>
          </p:nvGrpSpPr>
          <p:grpSpPr bwMode="auto">
            <a:xfrm>
              <a:off x="2972" y="2160"/>
              <a:ext cx="738" cy="338"/>
              <a:chOff x="2913" y="2795"/>
              <a:chExt cx="738" cy="338"/>
            </a:xfrm>
          </p:grpSpPr>
          <p:sp>
            <p:nvSpPr>
              <p:cNvPr id="1052681" name="Line 9"/>
              <p:cNvSpPr>
                <a:spLocks noChangeShapeType="1"/>
              </p:cNvSpPr>
              <p:nvPr/>
            </p:nvSpPr>
            <p:spPr bwMode="auto">
              <a:xfrm>
                <a:off x="2913" y="3133"/>
                <a:ext cx="69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82" name="Line 10"/>
              <p:cNvSpPr>
                <a:spLocks noChangeShapeType="1"/>
              </p:cNvSpPr>
              <p:nvPr/>
            </p:nvSpPr>
            <p:spPr bwMode="auto">
              <a:xfrm flipV="1">
                <a:off x="2916" y="3022"/>
                <a:ext cx="69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83" name="Line 11"/>
              <p:cNvSpPr>
                <a:spLocks noChangeShapeType="1"/>
              </p:cNvSpPr>
              <p:nvPr/>
            </p:nvSpPr>
            <p:spPr bwMode="auto">
              <a:xfrm flipV="1">
                <a:off x="2916" y="2931"/>
                <a:ext cx="735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84" name="Line 12"/>
              <p:cNvSpPr>
                <a:spLocks noChangeShapeType="1"/>
              </p:cNvSpPr>
              <p:nvPr/>
            </p:nvSpPr>
            <p:spPr bwMode="auto">
              <a:xfrm flipV="1">
                <a:off x="2916" y="3067"/>
                <a:ext cx="7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85" name="Line 13"/>
              <p:cNvSpPr>
                <a:spLocks noChangeShapeType="1"/>
              </p:cNvSpPr>
              <p:nvPr/>
            </p:nvSpPr>
            <p:spPr bwMode="auto">
              <a:xfrm flipV="1">
                <a:off x="2913" y="2983"/>
                <a:ext cx="720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86" name="Line 14"/>
              <p:cNvSpPr>
                <a:spLocks noChangeShapeType="1"/>
              </p:cNvSpPr>
              <p:nvPr/>
            </p:nvSpPr>
            <p:spPr bwMode="auto">
              <a:xfrm flipV="1">
                <a:off x="2916" y="2795"/>
                <a:ext cx="690" cy="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87" name="Line 15"/>
              <p:cNvSpPr>
                <a:spLocks noChangeShapeType="1"/>
              </p:cNvSpPr>
              <p:nvPr/>
            </p:nvSpPr>
            <p:spPr bwMode="auto">
              <a:xfrm flipV="1">
                <a:off x="2916" y="2840"/>
                <a:ext cx="735" cy="2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52688" name="Group 16"/>
            <p:cNvGrpSpPr>
              <a:grpSpLocks/>
            </p:cNvGrpSpPr>
            <p:nvPr/>
          </p:nvGrpSpPr>
          <p:grpSpPr bwMode="auto">
            <a:xfrm flipV="1">
              <a:off x="2972" y="2496"/>
              <a:ext cx="738" cy="338"/>
              <a:chOff x="2913" y="2795"/>
              <a:chExt cx="738" cy="338"/>
            </a:xfrm>
          </p:grpSpPr>
          <p:sp>
            <p:nvSpPr>
              <p:cNvPr id="1052689" name="Line 17"/>
              <p:cNvSpPr>
                <a:spLocks noChangeShapeType="1"/>
              </p:cNvSpPr>
              <p:nvPr/>
            </p:nvSpPr>
            <p:spPr bwMode="auto">
              <a:xfrm>
                <a:off x="2913" y="3133"/>
                <a:ext cx="69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90" name="Line 18"/>
              <p:cNvSpPr>
                <a:spLocks noChangeShapeType="1"/>
              </p:cNvSpPr>
              <p:nvPr/>
            </p:nvSpPr>
            <p:spPr bwMode="auto">
              <a:xfrm flipV="1">
                <a:off x="2916" y="3022"/>
                <a:ext cx="69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91" name="Line 19"/>
              <p:cNvSpPr>
                <a:spLocks noChangeShapeType="1"/>
              </p:cNvSpPr>
              <p:nvPr/>
            </p:nvSpPr>
            <p:spPr bwMode="auto">
              <a:xfrm flipV="1">
                <a:off x="2916" y="2931"/>
                <a:ext cx="735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92" name="Line 20"/>
              <p:cNvSpPr>
                <a:spLocks noChangeShapeType="1"/>
              </p:cNvSpPr>
              <p:nvPr/>
            </p:nvSpPr>
            <p:spPr bwMode="auto">
              <a:xfrm flipV="1">
                <a:off x="2916" y="3067"/>
                <a:ext cx="7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93" name="Line 21"/>
              <p:cNvSpPr>
                <a:spLocks noChangeShapeType="1"/>
              </p:cNvSpPr>
              <p:nvPr/>
            </p:nvSpPr>
            <p:spPr bwMode="auto">
              <a:xfrm flipV="1">
                <a:off x="2913" y="2983"/>
                <a:ext cx="720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94" name="Line 22"/>
              <p:cNvSpPr>
                <a:spLocks noChangeShapeType="1"/>
              </p:cNvSpPr>
              <p:nvPr/>
            </p:nvSpPr>
            <p:spPr bwMode="auto">
              <a:xfrm flipV="1">
                <a:off x="2916" y="2795"/>
                <a:ext cx="690" cy="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52695" name="Line 23"/>
              <p:cNvSpPr>
                <a:spLocks noChangeShapeType="1"/>
              </p:cNvSpPr>
              <p:nvPr/>
            </p:nvSpPr>
            <p:spPr bwMode="auto">
              <a:xfrm flipV="1">
                <a:off x="2916" y="2840"/>
                <a:ext cx="735" cy="2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1052696" name="Group 24"/>
          <p:cNvGrpSpPr>
            <a:grpSpLocks/>
          </p:cNvGrpSpPr>
          <p:nvPr/>
        </p:nvGrpSpPr>
        <p:grpSpPr bwMode="auto">
          <a:xfrm>
            <a:off x="3424238" y="3906838"/>
            <a:ext cx="2425700" cy="2027237"/>
            <a:chOff x="2157" y="2461"/>
            <a:chExt cx="1528" cy="1277"/>
          </a:xfrm>
        </p:grpSpPr>
        <p:sp>
          <p:nvSpPr>
            <p:cNvPr id="1052697" name="Freeform 25"/>
            <p:cNvSpPr>
              <a:spLocks/>
            </p:cNvSpPr>
            <p:nvPr/>
          </p:nvSpPr>
          <p:spPr bwMode="auto">
            <a:xfrm flipV="1">
              <a:off x="2927" y="2461"/>
              <a:ext cx="497" cy="702"/>
            </a:xfrm>
            <a:custGeom>
              <a:avLst/>
              <a:gdLst>
                <a:gd name="T0" fmla="*/ 8 w 497"/>
                <a:gd name="T1" fmla="*/ 0 h 702"/>
                <a:gd name="T2" fmla="*/ 0 w 497"/>
                <a:gd name="T3" fmla="*/ 609 h 702"/>
                <a:gd name="T4" fmla="*/ 497 w 497"/>
                <a:gd name="T5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7" h="702">
                  <a:moveTo>
                    <a:pt x="8" y="0"/>
                  </a:moveTo>
                  <a:lnTo>
                    <a:pt x="0" y="609"/>
                  </a:lnTo>
                  <a:lnTo>
                    <a:pt x="497" y="702"/>
                  </a:lnTo>
                </a:path>
              </a:pathLst>
            </a:custGeom>
            <a:noFill/>
            <a:ln w="76200" cap="flat" cmpd="tri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2698" name="Rectangle 26"/>
            <p:cNvSpPr>
              <a:spLocks noChangeArrowheads="1"/>
            </p:cNvSpPr>
            <p:nvPr/>
          </p:nvSpPr>
          <p:spPr bwMode="auto">
            <a:xfrm>
              <a:off x="2157" y="3212"/>
              <a:ext cx="1528" cy="52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185738" indent="-185738" algn="ctr">
                <a:buFont typeface="Wingdings" pitchFamily="2" charset="2"/>
                <a:buNone/>
              </a:pPr>
              <a:r>
                <a:rPr lang="en-GB" sz="1400" b="1" dirty="0"/>
                <a:t>Optical laser</a:t>
              </a:r>
            </a:p>
            <a:p>
              <a:pPr marL="185738" indent="-185738" algn="ctr"/>
              <a:r>
                <a:rPr lang="en-GB" sz="1200" dirty="0" smtClean="0"/>
                <a:t>Excite sample systems</a:t>
              </a:r>
              <a:endParaRPr lang="en-GB" sz="1200" dirty="0"/>
            </a:p>
          </p:txBody>
        </p:sp>
      </p:grpSp>
      <p:sp>
        <p:nvSpPr>
          <p:cNvPr id="1052699" name="AutoShape 27"/>
          <p:cNvSpPr>
            <a:spLocks/>
          </p:cNvSpPr>
          <p:nvPr/>
        </p:nvSpPr>
        <p:spPr bwMode="auto">
          <a:xfrm>
            <a:off x="6464300" y="1727200"/>
            <a:ext cx="2106613" cy="817563"/>
          </a:xfrm>
          <a:prstGeom prst="borderCallout2">
            <a:avLst>
              <a:gd name="adj1" fmla="val 13981"/>
              <a:gd name="adj2" fmla="val -3616"/>
              <a:gd name="adj3" fmla="val 13981"/>
              <a:gd name="adj4" fmla="val -24264"/>
              <a:gd name="adj5" fmla="val 227574"/>
              <a:gd name="adj6" fmla="val -45741"/>
            </a:avLst>
          </a:prstGeom>
          <a:noFill/>
          <a:ln w="28575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185738" indent="-185738" algn="ctr">
              <a:buFont typeface="Wingdings" pitchFamily="2" charset="2"/>
              <a:buNone/>
            </a:pPr>
            <a:r>
              <a:rPr lang="en-GB" sz="1400" b="1" dirty="0"/>
              <a:t>Sample delivery</a:t>
            </a:r>
          </a:p>
          <a:p>
            <a:pPr marL="185738" indent="-185738" algn="ctr"/>
            <a:r>
              <a:rPr lang="en-GB" sz="1200" dirty="0" smtClean="0"/>
              <a:t>Refresh &amp; reposition samples</a:t>
            </a:r>
            <a:endParaRPr lang="en-GB" sz="1200" dirty="0"/>
          </a:p>
        </p:txBody>
      </p:sp>
      <p:sp>
        <p:nvSpPr>
          <p:cNvPr id="1052700" name="Rectangle 28"/>
          <p:cNvSpPr>
            <a:spLocks noChangeArrowheads="1"/>
          </p:cNvSpPr>
          <p:nvPr/>
        </p:nvSpPr>
        <p:spPr bwMode="auto">
          <a:xfrm>
            <a:off x="6508750" y="4679950"/>
            <a:ext cx="2425700" cy="835025"/>
          </a:xfrm>
          <a:prstGeom prst="rect">
            <a:avLst/>
          </a:prstGeom>
          <a:solidFill>
            <a:srgbClr val="FFFFFF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185738" indent="-185738" algn="ctr">
              <a:buFont typeface="Wingdings" pitchFamily="2" charset="2"/>
              <a:buNone/>
            </a:pPr>
            <a:r>
              <a:rPr lang="en-GB" sz="1400" b="1" dirty="0" smtClean="0"/>
              <a:t>Detectors / DAQ</a:t>
            </a:r>
            <a:endParaRPr lang="en-GB" sz="1400" b="1" dirty="0"/>
          </a:p>
          <a:p>
            <a:pPr marL="185738" indent="-185738" algn="ctr"/>
            <a:r>
              <a:rPr lang="en-GB" sz="1200" dirty="0" smtClean="0"/>
              <a:t>Take and store large number</a:t>
            </a:r>
          </a:p>
          <a:p>
            <a:pPr marL="185738" indent="-185738" algn="ctr"/>
            <a:r>
              <a:rPr lang="en-GB" sz="1200" dirty="0"/>
              <a:t>o</a:t>
            </a:r>
            <a:r>
              <a:rPr lang="en-GB" sz="1200" dirty="0" smtClean="0"/>
              <a:t>f large data </a:t>
            </a:r>
            <a:r>
              <a:rPr lang="en-GB" sz="1200" dirty="0" err="1" smtClean="0"/>
              <a:t>data</a:t>
            </a:r>
            <a:r>
              <a:rPr lang="en-GB" sz="1200" dirty="0" smtClean="0"/>
              <a:t> sets </a:t>
            </a:r>
            <a:endParaRPr lang="en-GB" sz="1200" dirty="0"/>
          </a:p>
        </p:txBody>
      </p:sp>
      <p:grpSp>
        <p:nvGrpSpPr>
          <p:cNvPr id="1052701" name="Group 29"/>
          <p:cNvGrpSpPr>
            <a:grpSpLocks/>
          </p:cNvGrpSpPr>
          <p:nvPr/>
        </p:nvGrpSpPr>
        <p:grpSpPr bwMode="auto">
          <a:xfrm>
            <a:off x="1455738" y="3706813"/>
            <a:ext cx="2979737" cy="1225550"/>
            <a:chOff x="733" y="1895"/>
            <a:chExt cx="1877" cy="772"/>
          </a:xfrm>
        </p:grpSpPr>
        <p:sp>
          <p:nvSpPr>
            <p:cNvPr id="1052702" name="Line 30"/>
            <p:cNvSpPr>
              <a:spLocks noChangeShapeType="1"/>
            </p:cNvSpPr>
            <p:nvPr/>
          </p:nvSpPr>
          <p:spPr bwMode="auto">
            <a:xfrm>
              <a:off x="2404" y="1895"/>
              <a:ext cx="150" cy="150"/>
            </a:xfrm>
            <a:prstGeom prst="line">
              <a:avLst/>
            </a:prstGeom>
            <a:noFill/>
            <a:ln w="76200" cmpd="tri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2703" name="AutoShape 31"/>
            <p:cNvSpPr>
              <a:spLocks noChangeArrowheads="1"/>
            </p:cNvSpPr>
            <p:nvPr/>
          </p:nvSpPr>
          <p:spPr bwMode="auto">
            <a:xfrm>
              <a:off x="2318" y="2243"/>
              <a:ext cx="292" cy="107"/>
            </a:xfrm>
            <a:prstGeom prst="can">
              <a:avLst>
                <a:gd name="adj" fmla="val 44509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2704" name="Line 32"/>
            <p:cNvSpPr>
              <a:spLocks noChangeShapeType="1"/>
            </p:cNvSpPr>
            <p:nvPr/>
          </p:nvSpPr>
          <p:spPr bwMode="auto">
            <a:xfrm rot="5400000">
              <a:off x="2307" y="2123"/>
              <a:ext cx="31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2705" name="Rectangle 33"/>
            <p:cNvSpPr>
              <a:spLocks noChangeArrowheads="1"/>
            </p:cNvSpPr>
            <p:nvPr/>
          </p:nvSpPr>
          <p:spPr bwMode="auto">
            <a:xfrm>
              <a:off x="733" y="2141"/>
              <a:ext cx="1528" cy="52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185738" indent="-185738" algn="ctr">
                <a:buFont typeface="Wingdings" pitchFamily="2" charset="2"/>
                <a:buNone/>
              </a:pPr>
              <a:r>
                <a:rPr lang="en-GB" sz="1400" b="1" dirty="0"/>
                <a:t>Photon diagnostics</a:t>
              </a:r>
            </a:p>
            <a:p>
              <a:pPr marL="185738" indent="-185738" algn="ctr"/>
              <a:r>
                <a:rPr lang="en-GB" sz="1200" dirty="0" smtClean="0"/>
                <a:t>Measure </a:t>
              </a:r>
            </a:p>
            <a:p>
              <a:pPr marL="185738" indent="-185738" algn="ctr"/>
              <a:r>
                <a:rPr lang="en-GB" sz="1200" dirty="0" smtClean="0"/>
                <a:t>x-ray pulse properties</a:t>
              </a:r>
              <a:endParaRPr lang="en-GB" sz="1200" dirty="0"/>
            </a:p>
          </p:txBody>
        </p:sp>
      </p:grpSp>
      <p:sp>
        <p:nvSpPr>
          <p:cNvPr id="1052706" name="Oval 34"/>
          <p:cNvSpPr>
            <a:spLocks noChangeArrowheads="1"/>
          </p:cNvSpPr>
          <p:nvPr/>
        </p:nvSpPr>
        <p:spPr bwMode="auto">
          <a:xfrm>
            <a:off x="3197225" y="3644900"/>
            <a:ext cx="161925" cy="363538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2707" name="AutoShape 35"/>
          <p:cNvSpPr>
            <a:spLocks/>
          </p:cNvSpPr>
          <p:nvPr/>
        </p:nvSpPr>
        <p:spPr bwMode="auto">
          <a:xfrm>
            <a:off x="398463" y="1878013"/>
            <a:ext cx="2279650" cy="785812"/>
          </a:xfrm>
          <a:prstGeom prst="borderCallout2">
            <a:avLst>
              <a:gd name="adj1" fmla="val 14546"/>
              <a:gd name="adj2" fmla="val 103343"/>
              <a:gd name="adj3" fmla="val 14546"/>
              <a:gd name="adj4" fmla="val 108218"/>
              <a:gd name="adj5" fmla="val 213333"/>
              <a:gd name="adj6" fmla="val 125907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174625" indent="-174625" algn="ctr">
              <a:buFont typeface="Wingdings" pitchFamily="2" charset="2"/>
              <a:buNone/>
            </a:pPr>
            <a:r>
              <a:rPr lang="en-GB" sz="1400" b="1" dirty="0"/>
              <a:t>X-ray optics</a:t>
            </a:r>
          </a:p>
          <a:p>
            <a:pPr marL="174625" indent="-174625" algn="ctr"/>
            <a:r>
              <a:rPr lang="en-GB" sz="1200" dirty="0" smtClean="0"/>
              <a:t>Shape x-ray pulse </a:t>
            </a:r>
          </a:p>
          <a:p>
            <a:pPr marL="174625" indent="-174625" algn="ctr"/>
            <a:r>
              <a:rPr lang="en-GB" sz="1200" dirty="0" smtClean="0"/>
              <a:t>in space &amp; spectrum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239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None/>
          <a:tabLst/>
          <a:defRPr kumimoji="0" lang="de-DE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None/>
          <a:tabLst/>
          <a:defRPr kumimoji="0" lang="de-DE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Office PowerPoint</Application>
  <PresentationFormat>On-screen Show (4:3)</PresentationFormat>
  <Paragraphs>237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DESY European XFEL</vt:lpstr>
      <vt:lpstr> In-kind contributions to the European XFEL project scientific instruments</vt:lpstr>
      <vt:lpstr>European XFEL</vt:lpstr>
      <vt:lpstr>X-ray Free-Electron Laser (X-ray FEL)</vt:lpstr>
      <vt:lpstr>New science capabilities</vt:lpstr>
      <vt:lpstr>The electron accelerator</vt:lpstr>
      <vt:lpstr>X-ray FEL delivery to 6 science instruments</vt:lpstr>
      <vt:lpstr>Scientific instruments – Hard X-rays</vt:lpstr>
      <vt:lpstr>Scientific instruments – Soft X-rays</vt:lpstr>
      <vt:lpstr>X-ray delivery and instrumentation @ 4.5 Mz</vt:lpstr>
      <vt:lpstr>Civil construction well on track</vt:lpstr>
      <vt:lpstr>Accelerator components arriving and tests</vt:lpstr>
      <vt:lpstr>X-ray beam systems</vt:lpstr>
      <vt:lpstr>Experiment hall layout</vt:lpstr>
      <vt:lpstr>European XFEL as an international project</vt:lpstr>
      <vt:lpstr>In-Kind Contributions at European XFEL</vt:lpstr>
      <vt:lpstr>Definition of x-ray systems</vt:lpstr>
      <vt:lpstr>Conditions for IKCs (specific to x-ray systems)</vt:lpstr>
      <vt:lpstr>IKCs in the x-ray systems in progress</vt:lpstr>
      <vt:lpstr>Example 1: Sample injector (SE01) </vt:lpstr>
      <vt:lpstr>Example 2: FXE instrument components (DK01) </vt:lpstr>
      <vt:lpstr>Examples of IKCs, discussed but not concluded</vt:lpstr>
      <vt:lpstr>Summary &amp; ‚Lessons learned‘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Tschentscher, Thomas</cp:lastModifiedBy>
  <cp:revision>812</cp:revision>
  <cp:lastPrinted>2011-05-23T14:15:15Z</cp:lastPrinted>
  <dcterms:created xsi:type="dcterms:W3CDTF">2008-08-31T12:56:32Z</dcterms:created>
  <dcterms:modified xsi:type="dcterms:W3CDTF">2014-02-25T05:51:20Z</dcterms:modified>
</cp:coreProperties>
</file>