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63" r:id="rId3"/>
    <p:sldId id="270" r:id="rId4"/>
    <p:sldId id="286" r:id="rId5"/>
    <p:sldId id="267" r:id="rId6"/>
    <p:sldId id="271" r:id="rId7"/>
    <p:sldId id="268" r:id="rId8"/>
    <p:sldId id="272" r:id="rId9"/>
    <p:sldId id="273" r:id="rId10"/>
    <p:sldId id="274" r:id="rId11"/>
    <p:sldId id="277" r:id="rId12"/>
    <p:sldId id="276" r:id="rId13"/>
    <p:sldId id="278" r:id="rId14"/>
    <p:sldId id="279" r:id="rId15"/>
    <p:sldId id="280" r:id="rId16"/>
    <p:sldId id="281" r:id="rId17"/>
    <p:sldId id="283" r:id="rId18"/>
    <p:sldId id="285" r:id="rId19"/>
    <p:sldId id="284" r:id="rId20"/>
    <p:sldId id="282" r:id="rId21"/>
    <p:sldId id="262" r:id="rId22"/>
  </p:sldIdLst>
  <p:sldSz cx="9144000" cy="6858000" type="screen4x3"/>
  <p:notesSz cx="6858000" cy="97234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82"/>
    <a:srgbClr val="515151"/>
    <a:srgbClr val="B9B9B9"/>
    <a:srgbClr val="9C9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70" d="100"/>
          <a:sy n="70" d="100"/>
        </p:scale>
        <p:origin x="-1302" y="-36"/>
      </p:cViewPr>
      <p:guideLst>
        <p:guide orient="horz" pos="143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8BD61-3547-424D-8836-725BF677DED4}" type="datetimeFigureOut">
              <a:rPr lang="de-DE" smtClean="0"/>
              <a:t>25.02.2014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60925" cy="3646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618633"/>
            <a:ext cx="5486400" cy="437554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97C32-0F4A-40F6-B67C-728988A86F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01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51520" y="2286000"/>
            <a:ext cx="8892480" cy="4572000"/>
          </a:xfrm>
          <a:prstGeom prst="rect">
            <a:avLst/>
          </a:prstGeom>
          <a:solidFill>
            <a:srgbClr val="005B82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7389EBD-AAEF-4835-B46E-4A0823516810}" type="datetime4">
              <a:rPr lang="de-DE" smtClean="0"/>
              <a:pPr/>
              <a:t>25. Februar 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7308304" y="2142"/>
            <a:ext cx="1835696" cy="97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60" descr="logo_699c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25" y="249053"/>
            <a:ext cx="2517775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27584" y="2708275"/>
            <a:ext cx="7254875" cy="79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Unsere Ziele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27584" y="3501008"/>
            <a:ext cx="7254875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Das Forschungszentrum im Fokus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27584" y="4868863"/>
            <a:ext cx="648176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10. Mai 2011 | Theo Mustermann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0"/>
            <a:ext cx="8075240" cy="4104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Hier steht Blindtext zu einem Thema mit Einleitung und folgenden Aufzählungspunkten: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> </a:t>
            </a:r>
            <a:r>
              <a:rPr lang="de-DE" dirty="0" err="1" smtClean="0"/>
              <a:t>euismod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25. Februar 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748883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Musterpräsentation</a:t>
            </a:r>
          </a:p>
        </p:txBody>
      </p:sp>
    </p:spTree>
    <p:extLst>
      <p:ext uri="{BB962C8B-B14F-4D97-AF65-F5344CB8AC3E}">
        <p14:creationId xmlns:p14="http://schemas.microsoft.com/office/powerpoint/2010/main" val="319101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5599-B2A3-43CE-B17D-D44A935562DD}" type="datetime4">
              <a:rPr lang="de-DE" smtClean="0"/>
              <a:t>25. Februar 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908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Bildern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4"/>
          </p:nvPr>
        </p:nvSpPr>
        <p:spPr>
          <a:xfrm>
            <a:off x="720000" y="2638800"/>
            <a:ext cx="360040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endParaRPr lang="de-DE" dirty="0" smtClean="0"/>
          </a:p>
        </p:txBody>
      </p:sp>
      <p:sp>
        <p:nvSpPr>
          <p:cNvPr id="12" name="Inhaltsplatzhalter 2"/>
          <p:cNvSpPr>
            <a:spLocks noGrp="1"/>
          </p:cNvSpPr>
          <p:nvPr>
            <p:ph idx="16"/>
          </p:nvPr>
        </p:nvSpPr>
        <p:spPr>
          <a:xfrm>
            <a:off x="4572000" y="2638800"/>
            <a:ext cx="432048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endParaRPr lang="de-DE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Falls Sie Bilder zeigen möchten …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8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5" name="Inhaltsplatzhalter 13"/>
          <p:cNvSpPr>
            <a:spLocks noGrp="1"/>
          </p:cNvSpPr>
          <p:nvPr>
            <p:ph idx="19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859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799E-4934-4B86-9899-1FEB5F14B328}" type="datetime4">
              <a:rPr lang="de-DE" smtClean="0"/>
              <a:t>25. Februar 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1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Grafiken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720000" y="2636912"/>
            <a:ext cx="349196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1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>
          <a:xfrm>
            <a:off x="4572000" y="2636912"/>
            <a:ext cx="432048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2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… oder Grafiken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8" hasCustomPrompt="1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Grafik 1: Blindtext</a:t>
            </a:r>
            <a:endParaRPr lang="de-DE" dirty="0"/>
          </a:p>
        </p:txBody>
      </p:sp>
      <p:sp>
        <p:nvSpPr>
          <p:cNvPr id="16" name="Inhaltsplatzhalter 13"/>
          <p:cNvSpPr>
            <a:spLocks noGrp="1"/>
          </p:cNvSpPr>
          <p:nvPr>
            <p:ph idx="19" hasCustomPrompt="1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Grafik 2: Blindtext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7673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799E-4934-4B86-9899-1FEB5F14B328}" type="datetime4">
              <a:rPr lang="de-DE" smtClean="0"/>
              <a:t>25. Februar 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1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Grafiken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720000" y="2636912"/>
            <a:ext cx="3024336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1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>
          <a:xfrm>
            <a:off x="4572000" y="2636912"/>
            <a:ext cx="432048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2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Sie können auch kombinieren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8" hasCustomPrompt="1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6" name="Inhaltsplatzhalter 13"/>
          <p:cNvSpPr>
            <a:spLocks noGrp="1"/>
          </p:cNvSpPr>
          <p:nvPr>
            <p:ph idx="19" hasCustomPrompt="1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Diagramm: Blindtext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2977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799E-4934-4B86-9899-1FEB5F14B328}" type="datetime4">
              <a:rPr lang="de-DE" smtClean="0"/>
              <a:t>25. Februar 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833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0000" y="6356350"/>
            <a:ext cx="2133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D9A182C-CFE1-43D7-B315-74C564866B9C}" type="datetime4">
              <a:rPr lang="de-DE" smtClean="0"/>
              <a:pPr/>
              <a:t>25. Februar 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0" y="2286000"/>
            <a:ext cx="126000" cy="2286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26000" y="2286000"/>
            <a:ext cx="126000" cy="228600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126000" cy="2286000"/>
          </a:xfrm>
          <a:prstGeom prst="rect">
            <a:avLst/>
          </a:prstGeom>
          <a:solidFill>
            <a:srgbClr val="005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6000" y="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4572000"/>
            <a:ext cx="1260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26000" y="457200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00" y="151200"/>
            <a:ext cx="1440000" cy="46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hteck 12"/>
          <p:cNvSpPr/>
          <p:nvPr userDrawn="1"/>
        </p:nvSpPr>
        <p:spPr>
          <a:xfrm rot="-5400000">
            <a:off x="-1076400" y="5665703"/>
            <a:ext cx="2276872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sz="700" dirty="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Mitglied der Helmholtz-Gemeinschaft</a:t>
            </a:r>
            <a:endParaRPr lang="de-DE" sz="700" dirty="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82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Lessons learned from 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827584" y="3501008"/>
            <a:ext cx="7776864" cy="576262"/>
          </a:xfrm>
        </p:spPr>
        <p:txBody>
          <a:bodyPr/>
          <a:lstStyle/>
          <a:p>
            <a:r>
              <a:rPr lang="en-US" dirty="0" smtClean="0"/>
              <a:t>developing, installing and </a:t>
            </a:r>
            <a:r>
              <a:rPr lang="en-US" dirty="0" smtClean="0"/>
              <a:t>commissioning </a:t>
            </a:r>
            <a:r>
              <a:rPr lang="en-US" dirty="0" smtClean="0"/>
              <a:t>the NSE at SNS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February</a:t>
            </a:r>
            <a:r>
              <a:rPr lang="de-DE" dirty="0" smtClean="0"/>
              <a:t> 25. 2014 | Michael Butzek, ZEA-1, Forschungszentrum Jülich</a:t>
            </a:r>
            <a:endParaRPr lang="de-DE" dirty="0"/>
          </a:p>
        </p:txBody>
      </p:sp>
      <p:pic>
        <p:nvPicPr>
          <p:cNvPr id="1026" name="Picture 2" descr="N:\PROJEKT\NSE_für_SNS\Fotos\SNS\Visit 2009_10\P10105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2781601" cy="20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:\PROJEKT\NSE_für_SNS\Fotos\SNS\Visit 2009_10\IMG_65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4" t="20707" r="7251" b="5603"/>
          <a:stretch/>
        </p:blipFill>
        <p:spPr bwMode="auto">
          <a:xfrm>
            <a:off x="3419872" y="106874"/>
            <a:ext cx="270765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2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Experience in interacting with the science community (most engineers from regular companies are not used to that).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Engineers need to be “embedded” in / have direct contact to the scientist. Contact needs to be on a days working base rather than “formal”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Finding the balance between </a:t>
            </a:r>
            <a:br>
              <a:rPr lang="en-US" sz="2000" dirty="0" smtClean="0"/>
            </a:br>
            <a:r>
              <a:rPr lang="en-US" sz="2000" dirty="0" smtClean="0"/>
              <a:t>“free scientific thinking” and </a:t>
            </a:r>
            <a:br>
              <a:rPr lang="en-US" sz="2000" dirty="0" smtClean="0"/>
            </a:br>
            <a:r>
              <a:rPr lang="en-US" sz="2000" dirty="0" smtClean="0"/>
              <a:t>engineering necessities like </a:t>
            </a:r>
            <a:br>
              <a:rPr lang="en-US" sz="2000" dirty="0" smtClean="0"/>
            </a:br>
            <a:r>
              <a:rPr lang="en-US" sz="2000" dirty="0" smtClean="0"/>
              <a:t>freezing parameters, freezing </a:t>
            </a:r>
            <a:br>
              <a:rPr lang="en-US" sz="2000" dirty="0" smtClean="0"/>
            </a:br>
            <a:r>
              <a:rPr lang="en-US" sz="2000" dirty="0" smtClean="0"/>
              <a:t>the design, looking after </a:t>
            </a:r>
            <a:br>
              <a:rPr lang="en-US" sz="2000" dirty="0" smtClean="0"/>
            </a:br>
            <a:r>
              <a:rPr lang="en-US" sz="2000" dirty="0" smtClean="0"/>
              <a:t>schedule and cost, etc.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A good </a:t>
            </a:r>
            <a:r>
              <a:rPr lang="en-US" sz="2000" dirty="0"/>
              <a:t>administrative background for </a:t>
            </a:r>
            <a:r>
              <a:rPr lang="en-US" sz="2000" dirty="0" smtClean="0"/>
              <a:t>project controlling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itchFamily="2" charset="2"/>
              <a:buChar char="§"/>
            </a:pPr>
            <a:endParaRPr lang="en-US" sz="20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25. Februar 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10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7"/>
          </p:nvPr>
        </p:nvSpPr>
        <p:spPr>
          <a:xfrm>
            <a:off x="720000" y="1152000"/>
            <a:ext cx="7812440" cy="576064"/>
          </a:xfrm>
        </p:spPr>
        <p:txBody>
          <a:bodyPr/>
          <a:lstStyle/>
          <a:p>
            <a:r>
              <a:rPr lang="en-US" dirty="0" smtClean="0"/>
              <a:t>Conducting </a:t>
            </a:r>
            <a:r>
              <a:rPr lang="en-US" dirty="0"/>
              <a:t>a </a:t>
            </a:r>
            <a:r>
              <a:rPr lang="en-US" dirty="0" smtClean="0"/>
              <a:t>Successful </a:t>
            </a:r>
            <a:r>
              <a:rPr lang="en-US" dirty="0"/>
              <a:t>S</a:t>
            </a:r>
            <a:r>
              <a:rPr lang="en-US" dirty="0" smtClean="0"/>
              <a:t>cience </a:t>
            </a:r>
            <a:r>
              <a:rPr lang="en-US" dirty="0"/>
              <a:t>P</a:t>
            </a:r>
            <a:r>
              <a:rPr lang="en-US" dirty="0" smtClean="0"/>
              <a:t>roject (II)</a:t>
            </a:r>
            <a:endParaRPr lang="en-US" dirty="0"/>
          </a:p>
        </p:txBody>
      </p:sp>
      <p:pic>
        <p:nvPicPr>
          <p:cNvPr id="4098" name="Picture 2" descr="http://apandre.files.wordpress.com/2011/03/ivorytow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" t="5267" r="3218" b="5239"/>
          <a:stretch/>
        </p:blipFill>
        <p:spPr bwMode="auto">
          <a:xfrm>
            <a:off x="4744746" y="3356992"/>
            <a:ext cx="3528392" cy="208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52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Lessons </a:t>
            </a:r>
            <a:r>
              <a:rPr lang="en-US" sz="2000" b="1" dirty="0" smtClean="0"/>
              <a:t>we learned </a:t>
            </a:r>
            <a:r>
              <a:rPr lang="en-US" sz="2000" dirty="0" smtClean="0"/>
              <a:t>with the NSE-SNS project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Having the whole project team as well as other colleagues with </a:t>
            </a:r>
            <a:r>
              <a:rPr lang="en-US" sz="2000" dirty="0"/>
              <a:t>experience in developing </a:t>
            </a:r>
            <a:r>
              <a:rPr lang="en-US" sz="2000" dirty="0" smtClean="0"/>
              <a:t>neutron scattering instruments components available </a:t>
            </a:r>
            <a:r>
              <a:rPr lang="en-US" sz="2000" b="1" dirty="0"/>
              <a:t>on </a:t>
            </a:r>
            <a:r>
              <a:rPr lang="en-US" sz="2000" b="1" dirty="0" smtClean="0"/>
              <a:t>campus </a:t>
            </a:r>
            <a:r>
              <a:rPr lang="en-US" sz="2000" dirty="0" smtClean="0"/>
              <a:t>was </a:t>
            </a:r>
            <a:r>
              <a:rPr lang="en-US" sz="2000" dirty="0"/>
              <a:t>very </a:t>
            </a:r>
            <a:r>
              <a:rPr lang="en-US" sz="2000" dirty="0" smtClean="0"/>
              <a:t>helpful.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Having most </a:t>
            </a:r>
            <a:r>
              <a:rPr lang="en-US" sz="2000" b="1" dirty="0" smtClean="0"/>
              <a:t>necessary technologies on campus </a:t>
            </a:r>
            <a:r>
              <a:rPr lang="en-US" sz="2000" dirty="0" smtClean="0"/>
              <a:t>(classic work shop,  special joining techniques, PLC and detector electronic experts, …)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During design phase, face to face meetings every 2-3 month are essential. The rest can be done by email or videoconference.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Approaching construction phase, having an experienced engineer on side, </a:t>
            </a:r>
            <a:r>
              <a:rPr lang="en-US" sz="2000" b="1" dirty="0" smtClean="0"/>
              <a:t>familiar </a:t>
            </a:r>
            <a:r>
              <a:rPr lang="en-US" sz="2000" b="1" dirty="0"/>
              <a:t>with local </a:t>
            </a:r>
            <a:r>
              <a:rPr lang="en-US" sz="2000" b="1" dirty="0" smtClean="0"/>
              <a:t>peculiarities </a:t>
            </a:r>
            <a:r>
              <a:rPr lang="en-US" sz="2000" dirty="0" smtClean="0"/>
              <a:t>helped speeding up construction.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itchFamily="2" charset="2"/>
              <a:buChar char="§"/>
            </a:pPr>
            <a:endParaRPr lang="en-US" sz="20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25. Februar 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11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7"/>
          </p:nvPr>
        </p:nvSpPr>
        <p:spPr>
          <a:xfrm>
            <a:off x="720000" y="1152000"/>
            <a:ext cx="7812440" cy="576064"/>
          </a:xfrm>
        </p:spPr>
        <p:txBody>
          <a:bodyPr/>
          <a:lstStyle/>
          <a:p>
            <a:r>
              <a:rPr lang="en-US" dirty="0" smtClean="0"/>
              <a:t>Conducting </a:t>
            </a:r>
            <a:r>
              <a:rPr lang="en-US" dirty="0"/>
              <a:t>a </a:t>
            </a:r>
            <a:r>
              <a:rPr lang="en-US" dirty="0" smtClean="0"/>
              <a:t>Successful </a:t>
            </a:r>
            <a:r>
              <a:rPr lang="en-US" dirty="0"/>
              <a:t>S</a:t>
            </a:r>
            <a:r>
              <a:rPr lang="en-US" dirty="0" smtClean="0"/>
              <a:t>cience </a:t>
            </a:r>
            <a:r>
              <a:rPr lang="en-US" dirty="0"/>
              <a:t>P</a:t>
            </a:r>
            <a:r>
              <a:rPr lang="en-US" dirty="0" smtClean="0"/>
              <a:t>roject (III)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48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Define technical scope (can change throughout </a:t>
            </a:r>
            <a:br>
              <a:rPr lang="en-US" sz="2000" dirty="0" smtClean="0"/>
            </a:br>
            <a:r>
              <a:rPr lang="en-US" sz="2000" dirty="0" smtClean="0"/>
              <a:t>the project but you must be aware of that)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Define interfaces. Both internal and external to </a:t>
            </a:r>
            <a:br>
              <a:rPr lang="en-US" sz="2000" dirty="0" smtClean="0"/>
            </a:br>
            <a:r>
              <a:rPr lang="en-US" sz="2000" dirty="0" smtClean="0"/>
              <a:t>the instrument. External interfaces are very </a:t>
            </a:r>
            <a:br>
              <a:rPr lang="en-US" sz="2000" dirty="0" smtClean="0"/>
            </a:br>
            <a:r>
              <a:rPr lang="en-US" sz="2000" dirty="0" smtClean="0"/>
              <a:t>important to be clearly defined!!! 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000" dirty="0" smtClean="0"/>
          </a:p>
          <a:p>
            <a:r>
              <a:rPr lang="en-US" sz="2000" dirty="0"/>
              <a:t>Lessons </a:t>
            </a:r>
            <a:r>
              <a:rPr lang="en-US" sz="2000" b="1" dirty="0"/>
              <a:t>we learned </a:t>
            </a:r>
            <a:r>
              <a:rPr lang="en-US" sz="2000" dirty="0"/>
              <a:t>with the NSE-SNS project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Although SNS did a very good job in trying to establish rules and routines in the beginning, these </a:t>
            </a:r>
            <a:r>
              <a:rPr lang="en-US" sz="2000" dirty="0"/>
              <a:t>rules and routines</a:t>
            </a:r>
            <a:r>
              <a:rPr lang="en-US" sz="2000" dirty="0" smtClean="0"/>
              <a:t> changed/developed over time (SNS was a new facility). 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Interfaces for such a complex project at a new facility are moving targets. Make sure to establish good communication so everybody is “on the same page”.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itchFamily="2" charset="2"/>
              <a:buChar char="§"/>
            </a:pPr>
            <a:endParaRPr lang="en-US" sz="20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25. Februar 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12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 smtClean="0"/>
              <a:t>Define </a:t>
            </a:r>
            <a:r>
              <a:rPr lang="en-US" dirty="0"/>
              <a:t>and </a:t>
            </a:r>
            <a:r>
              <a:rPr lang="en-US" dirty="0" smtClean="0"/>
              <a:t>Document </a:t>
            </a:r>
            <a:r>
              <a:rPr lang="en-US" dirty="0"/>
              <a:t>I</a:t>
            </a:r>
            <a:r>
              <a:rPr lang="en-US" dirty="0" smtClean="0"/>
              <a:t>nterfaces </a:t>
            </a:r>
            <a:r>
              <a:rPr lang="en-US" dirty="0"/>
              <a:t>and </a:t>
            </a:r>
            <a:r>
              <a:rPr lang="en-US" dirty="0" smtClean="0"/>
              <a:t>Specs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700808"/>
            <a:ext cx="1707763" cy="257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43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Experience in managing scientific </a:t>
            </a:r>
            <a:br>
              <a:rPr lang="en-US" sz="2000" dirty="0" smtClean="0"/>
            </a:br>
            <a:r>
              <a:rPr lang="en-US" sz="2000" dirty="0" smtClean="0"/>
              <a:t>engineering projects is essential. </a:t>
            </a:r>
            <a:br>
              <a:rPr lang="en-US" sz="2000" dirty="0" smtClean="0"/>
            </a:br>
            <a:r>
              <a:rPr lang="en-US" sz="2000" dirty="0" smtClean="0"/>
              <a:t>(Project plan for NSE for SNS </a:t>
            </a:r>
            <a:br>
              <a:rPr lang="en-US" sz="2000" dirty="0" smtClean="0"/>
            </a:br>
            <a:r>
              <a:rPr lang="en-US" sz="2000" dirty="0" smtClean="0"/>
              <a:t>had &gt; 700 tasks)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Project management should be done by engineers while scientist </a:t>
            </a:r>
            <a:r>
              <a:rPr lang="en-US" sz="2000" dirty="0"/>
              <a:t>remain focused on the </a:t>
            </a:r>
            <a:r>
              <a:rPr lang="en-US" sz="2000" dirty="0" smtClean="0"/>
              <a:t>scientific part of the project.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000" dirty="0" smtClean="0"/>
          </a:p>
          <a:p>
            <a:r>
              <a:rPr lang="en-US" sz="2000" dirty="0"/>
              <a:t>Lessons </a:t>
            </a:r>
            <a:r>
              <a:rPr lang="en-US" sz="2000" b="1" dirty="0"/>
              <a:t>we learned </a:t>
            </a:r>
            <a:r>
              <a:rPr lang="en-US" sz="2000" dirty="0"/>
              <a:t>with the NSE-SNS project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We benefit greatly from our &gt; 30 years of experience in managing scientific engineering projects (of all kind). 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itchFamily="2" charset="2"/>
              <a:buChar char="§"/>
            </a:pPr>
            <a:endParaRPr lang="en-US" sz="20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25. Februar 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13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Project M</a:t>
            </a:r>
            <a:r>
              <a:rPr lang="en-US" dirty="0" smtClean="0"/>
              <a:t>anagement</a:t>
            </a:r>
            <a:endParaRPr lang="en-US" dirty="0"/>
          </a:p>
        </p:txBody>
      </p:sp>
      <p:pic>
        <p:nvPicPr>
          <p:cNvPr id="6146" name="Picture 2" descr="http://darkarchive.files.wordpress.com/2010/07/gantt-char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7"/>
          <a:stretch/>
        </p:blipFill>
        <p:spPr bwMode="auto">
          <a:xfrm>
            <a:off x="5076056" y="1190266"/>
            <a:ext cx="3672408" cy="186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66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755576" y="1772816"/>
            <a:ext cx="8075240" cy="4536504"/>
          </a:xfrm>
        </p:spPr>
        <p:txBody>
          <a:bodyPr/>
          <a:lstStyle/>
          <a:p>
            <a:r>
              <a:rPr lang="en-US" sz="2000" dirty="0" smtClean="0"/>
              <a:t>It is important to: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/>
              <a:t>have direct </a:t>
            </a:r>
            <a:r>
              <a:rPr lang="en-US" sz="2000" dirty="0" smtClean="0"/>
              <a:t>access to experienced (old) engineers and scientist.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/>
              <a:t>have direct access to </a:t>
            </a:r>
            <a:r>
              <a:rPr lang="en-US" sz="2000" dirty="0" smtClean="0"/>
              <a:t>various engineering technologies.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/>
              <a:t>b</a:t>
            </a:r>
            <a:r>
              <a:rPr lang="en-US" sz="2000" dirty="0" smtClean="0"/>
              <a:t>e embedded in a grown structure (campus)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/>
              <a:t>have good </a:t>
            </a:r>
            <a:r>
              <a:rPr lang="en-US" sz="2000" dirty="0" smtClean="0"/>
              <a:t>contact to engineers on </a:t>
            </a:r>
            <a:r>
              <a:rPr lang="en-US" sz="2000" dirty="0" smtClean="0"/>
              <a:t>site </a:t>
            </a:r>
            <a:r>
              <a:rPr lang="en-US" sz="2000" dirty="0" smtClean="0"/>
              <a:t>(SNS)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/>
              <a:t>Lessons </a:t>
            </a:r>
            <a:r>
              <a:rPr lang="en-US" sz="2000" b="1" dirty="0"/>
              <a:t>we learned </a:t>
            </a:r>
            <a:r>
              <a:rPr lang="en-US" sz="2000" dirty="0"/>
              <a:t>with the NSE-SNS project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Being embedded inside the Juelich engineering/scientific infrastructure was essential for success.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Contact to engineers on </a:t>
            </a:r>
            <a:r>
              <a:rPr lang="en-US" sz="2000" dirty="0" smtClean="0"/>
              <a:t>site </a:t>
            </a:r>
            <a:r>
              <a:rPr lang="en-US" sz="2000" dirty="0" smtClean="0"/>
              <a:t>needs frequent traveling but was less problematic than expected.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Approaching construction having a dedicated “local” with good connections to local workshops was very important.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itchFamily="2" charset="2"/>
              <a:buChar char="§"/>
            </a:pPr>
            <a:endParaRPr lang="en-US" sz="20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25. Februar 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14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Project </a:t>
            </a:r>
            <a:r>
              <a:rPr lang="en-US" dirty="0"/>
              <a:t>T</a:t>
            </a:r>
            <a:r>
              <a:rPr lang="en-US" dirty="0" smtClean="0"/>
              <a:t>eam </a:t>
            </a:r>
            <a:r>
              <a:rPr lang="en-US" dirty="0"/>
              <a:t>and it´s </a:t>
            </a:r>
            <a:r>
              <a:rPr lang="en-US" dirty="0" smtClean="0"/>
              <a:t>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45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683568" y="1844824"/>
            <a:ext cx="8075240" cy="4536504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Dedicated procurement staff that is familiar </a:t>
            </a:r>
            <a:br>
              <a:rPr lang="en-US" sz="2000" dirty="0" smtClean="0"/>
            </a:br>
            <a:r>
              <a:rPr lang="en-US" sz="2000" dirty="0" smtClean="0"/>
              <a:t>with the project and project schedule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Procurement </a:t>
            </a:r>
            <a:r>
              <a:rPr lang="en-US" sz="2000" dirty="0"/>
              <a:t>staff </a:t>
            </a:r>
            <a:r>
              <a:rPr lang="en-US" sz="2000" dirty="0" smtClean="0"/>
              <a:t>with expertise in scientific </a:t>
            </a:r>
            <a:br>
              <a:rPr lang="en-US" sz="2000" dirty="0" smtClean="0"/>
            </a:br>
            <a:r>
              <a:rPr lang="en-US" sz="2000" dirty="0" smtClean="0"/>
              <a:t>projects as well as world wide procurement </a:t>
            </a:r>
            <a:br>
              <a:rPr lang="en-US" sz="2000" dirty="0" smtClean="0"/>
            </a:br>
            <a:r>
              <a:rPr lang="en-US" sz="2000" dirty="0" smtClean="0"/>
              <a:t>and knowledge about </a:t>
            </a:r>
            <a:r>
              <a:rPr lang="en-US" sz="2000" dirty="0"/>
              <a:t>local procurement rules</a:t>
            </a:r>
            <a:r>
              <a:rPr lang="en-US" sz="2000" dirty="0" smtClean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Purchase high risk items earlier than </a:t>
            </a:r>
            <a:r>
              <a:rPr lang="en-US" sz="2000" dirty="0" smtClean="0"/>
              <a:t>needed.</a:t>
            </a:r>
            <a:endParaRPr lang="en-US" sz="20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Work closely with vendors. Especially </a:t>
            </a:r>
            <a:r>
              <a:rPr lang="en-US" sz="2000" dirty="0"/>
              <a:t>on technological </a:t>
            </a:r>
            <a:r>
              <a:rPr lang="en-US" sz="2000" dirty="0" smtClean="0"/>
              <a:t>challenging items. Sometimes vendors simply underestimate the challenges. </a:t>
            </a:r>
            <a:endParaRPr lang="en-US" sz="2000" dirty="0"/>
          </a:p>
          <a:p>
            <a:pPr marL="342900" indent="-342900">
              <a:buFont typeface="Wingdings" pitchFamily="2" charset="2"/>
              <a:buChar char="§"/>
            </a:pPr>
            <a:endParaRPr lang="en-US" sz="2000" dirty="0" smtClean="0"/>
          </a:p>
          <a:p>
            <a:r>
              <a:rPr lang="en-US" sz="2000" dirty="0"/>
              <a:t>Lessons </a:t>
            </a:r>
            <a:r>
              <a:rPr lang="en-US" sz="2000" b="1" dirty="0"/>
              <a:t>we learned </a:t>
            </a:r>
            <a:r>
              <a:rPr lang="en-US" sz="2000" dirty="0"/>
              <a:t>with the NSE-SNS project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Juelich procurement department was of great help.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E. g. </a:t>
            </a:r>
            <a:r>
              <a:rPr lang="en-US" sz="2000" dirty="0" smtClean="0"/>
              <a:t>purchase order for non magnetic hexapods. Lead </a:t>
            </a:r>
            <a:r>
              <a:rPr lang="en-US" sz="2000" dirty="0"/>
              <a:t>time </a:t>
            </a:r>
            <a:r>
              <a:rPr lang="en-US" sz="2000" dirty="0" smtClean="0"/>
              <a:t>given by vendor 9 month. Final delivery time &gt; 3 years. 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itchFamily="2" charset="2"/>
              <a:buChar char="§"/>
            </a:pPr>
            <a:endParaRPr lang="en-US" sz="20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25. Februar 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15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Procurement </a:t>
            </a:r>
            <a:r>
              <a:rPr lang="en-US" dirty="0" smtClean="0"/>
              <a:t>Issues</a:t>
            </a:r>
            <a:endParaRPr lang="en-US" dirty="0"/>
          </a:p>
        </p:txBody>
      </p:sp>
      <p:pic>
        <p:nvPicPr>
          <p:cNvPr id="8198" name="Picture 6" descr="http://upload.wikimedia.org/wikipedia/commons/1/15/Holbein,_Hans_-_Georg_Gisze,_a_German_merchant_in_Lond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68760"/>
            <a:ext cx="2176493" cy="245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70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683568" y="2204864"/>
            <a:ext cx="8075240" cy="4176464"/>
          </a:xfrm>
        </p:spPr>
        <p:txBody>
          <a:bodyPr/>
          <a:lstStyle/>
          <a:p>
            <a:r>
              <a:rPr lang="en-US" sz="2000" dirty="0" smtClean="0"/>
              <a:t>Lessons </a:t>
            </a:r>
            <a:r>
              <a:rPr lang="en-US" sz="2000" b="1" dirty="0"/>
              <a:t>we learned </a:t>
            </a:r>
            <a:r>
              <a:rPr lang="en-US" sz="2000" dirty="0"/>
              <a:t>with the NSE-SNS project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Space (real estate) is always short. Even building an instrument on a 12.5° sector we had to fight for each centimeter. SNS installed a “space </a:t>
            </a:r>
            <a:r>
              <a:rPr lang="en-US" sz="2000" dirty="0"/>
              <a:t>allocation committee” that took care of boundary </a:t>
            </a:r>
            <a:r>
              <a:rPr lang="en-US" sz="2000" dirty="0" smtClean="0"/>
              <a:t>disputes.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Necessary shielding will always be thicker and more heavy than you thought… and more </a:t>
            </a:r>
            <a:r>
              <a:rPr lang="en-US" sz="2000" dirty="0" smtClean="0"/>
              <a:t>expensive too.</a:t>
            </a:r>
            <a:endParaRPr lang="en-US" sz="20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Access to components close to the monolith is very difficult. Plan for high-reliability components and expect longer shut downs for repair.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Instrument control and data acquisition had to be triggered to an external clock. Precise definition about hardware and protocols is important.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itchFamily="2" charset="2"/>
              <a:buChar char="§"/>
            </a:pPr>
            <a:endParaRPr lang="en-US" sz="20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25. Februar 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16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Engineering </a:t>
            </a:r>
            <a:r>
              <a:rPr lang="en-US" dirty="0" smtClean="0"/>
              <a:t>Issues </a:t>
            </a:r>
            <a:r>
              <a:rPr lang="en-US" dirty="0"/>
              <a:t>S</a:t>
            </a:r>
            <a:r>
              <a:rPr lang="en-US" dirty="0" smtClean="0"/>
              <a:t>pecific </a:t>
            </a:r>
            <a:r>
              <a:rPr lang="en-US" dirty="0"/>
              <a:t>to a </a:t>
            </a:r>
            <a:r>
              <a:rPr lang="en-US" dirty="0" smtClean="0"/>
              <a:t>Pulsed </a:t>
            </a:r>
            <a:r>
              <a:rPr lang="en-US" dirty="0"/>
              <a:t>/ </a:t>
            </a:r>
            <a:r>
              <a:rPr lang="en-US" dirty="0" smtClean="0"/>
              <a:t>Spallation </a:t>
            </a:r>
            <a:r>
              <a:rPr lang="en-US" dirty="0"/>
              <a:t>S</a:t>
            </a:r>
            <a:r>
              <a:rPr lang="en-US" dirty="0" smtClean="0"/>
              <a:t>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03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683568" y="1844824"/>
            <a:ext cx="8075240" cy="4536504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Local installation team must </a:t>
            </a:r>
            <a:r>
              <a:rPr lang="en-US" sz="2000" dirty="0" smtClean="0"/>
              <a:t>coordinate </a:t>
            </a:r>
            <a:r>
              <a:rPr lang="en-US" sz="2000" dirty="0" smtClean="0"/>
              <a:t>all activities on site (more than just one instrument will be build simultaneous)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Often different </a:t>
            </a:r>
            <a:r>
              <a:rPr lang="en-US" sz="2000" dirty="0" smtClean="0"/>
              <a:t>activities are fighting for priorities.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Have at minimum one workshop on-site and </a:t>
            </a:r>
            <a:br>
              <a:rPr lang="en-US" sz="2000" dirty="0" smtClean="0"/>
            </a:br>
            <a:r>
              <a:rPr lang="en-US" sz="2000" dirty="0" smtClean="0"/>
              <a:t>good (quick) access to further local workshops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Plan space for storage of delivered components </a:t>
            </a:r>
            <a:br>
              <a:rPr lang="en-US" sz="2000" dirty="0" smtClean="0"/>
            </a:br>
            <a:r>
              <a:rPr lang="en-US" sz="2000" dirty="0" smtClean="0"/>
              <a:t>(and make sure you find them when you need them)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Plan space for cold testing delivered components.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Plan ahead necessary power and media supply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Have </a:t>
            </a:r>
            <a:r>
              <a:rPr lang="en-US" sz="2000" dirty="0"/>
              <a:t>installation drawing and documents complete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before installation.</a:t>
            </a:r>
            <a:endParaRPr lang="en-US" sz="20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/>
              <a:t>Update drawings (as build drawings</a:t>
            </a:r>
            <a:r>
              <a:rPr lang="en-US" sz="2000" dirty="0" smtClean="0"/>
              <a:t>)</a:t>
            </a:r>
            <a:endParaRPr lang="en-US" sz="2000" dirty="0"/>
          </a:p>
          <a:p>
            <a:pPr marL="342900" indent="-342900">
              <a:buFont typeface="Wingdings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itchFamily="2" charset="2"/>
              <a:buChar char="§"/>
            </a:pPr>
            <a:endParaRPr lang="en-US" sz="20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25. Februar 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17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Issues </a:t>
            </a:r>
            <a:r>
              <a:rPr lang="en-US" dirty="0" smtClean="0"/>
              <a:t>During </a:t>
            </a:r>
            <a:r>
              <a:rPr lang="en-US" dirty="0"/>
              <a:t>I</a:t>
            </a:r>
            <a:r>
              <a:rPr lang="en-US" dirty="0" smtClean="0"/>
              <a:t>nstallation </a:t>
            </a:r>
            <a:r>
              <a:rPr lang="en-US" dirty="0"/>
              <a:t>on </a:t>
            </a:r>
            <a:r>
              <a:rPr lang="en-US" dirty="0" smtClean="0"/>
              <a:t>Site</a:t>
            </a:r>
            <a:endParaRPr lang="en-US" dirty="0"/>
          </a:p>
        </p:txBody>
      </p:sp>
      <p:pic>
        <p:nvPicPr>
          <p:cNvPr id="9" name="Picture 2" descr="N:\PROJEKT\013_NSE_für_SNS\Fotos\SNS\Visit 2008_02\P10207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r="16263"/>
          <a:stretch/>
        </p:blipFill>
        <p:spPr bwMode="auto">
          <a:xfrm>
            <a:off x="6948264" y="2876438"/>
            <a:ext cx="1728192" cy="307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67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683568" y="1844824"/>
            <a:ext cx="8075240" cy="4536504"/>
          </a:xfrm>
        </p:spPr>
        <p:txBody>
          <a:bodyPr/>
          <a:lstStyle/>
          <a:p>
            <a:r>
              <a:rPr lang="en-US" sz="2000" dirty="0" smtClean="0"/>
              <a:t>Lessons </a:t>
            </a:r>
            <a:r>
              <a:rPr lang="en-US" sz="2000" b="1" dirty="0"/>
              <a:t>we learned </a:t>
            </a:r>
            <a:r>
              <a:rPr lang="en-US" sz="2000" dirty="0"/>
              <a:t>with the NSE-SNS project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Local management of installation is essential.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/>
              <a:t>Close collaboration of installation crew and instrument development </a:t>
            </a:r>
            <a:r>
              <a:rPr lang="en-US" sz="2000" dirty="0" smtClean="0"/>
              <a:t>team is important. </a:t>
            </a:r>
            <a:r>
              <a:rPr lang="en-US" sz="2000" dirty="0"/>
              <a:t>Install procedures for regular, frequent feedback.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Coordination of installation </a:t>
            </a:r>
            <a:br>
              <a:rPr lang="en-US" sz="2000" dirty="0" smtClean="0"/>
            </a:br>
            <a:r>
              <a:rPr lang="en-US" sz="2000" dirty="0" smtClean="0"/>
              <a:t>resources and task must be </a:t>
            </a:r>
            <a:br>
              <a:rPr lang="en-US" sz="2000" dirty="0" smtClean="0"/>
            </a:br>
            <a:r>
              <a:rPr lang="en-US" sz="2000" dirty="0" smtClean="0"/>
              <a:t>done on-site. Fight for </a:t>
            </a:r>
            <a:br>
              <a:rPr lang="en-US" sz="2000" dirty="0" smtClean="0"/>
            </a:br>
            <a:r>
              <a:rPr lang="en-US" sz="2000" dirty="0" smtClean="0"/>
              <a:t>resources most time limits </a:t>
            </a:r>
            <a:br>
              <a:rPr lang="en-US" sz="2000" dirty="0" smtClean="0"/>
            </a:br>
            <a:r>
              <a:rPr lang="en-US" sz="2000" dirty="0" smtClean="0"/>
              <a:t>progress.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Most limiting resource on site: </a:t>
            </a:r>
            <a:br>
              <a:rPr lang="en-US" sz="2000" dirty="0" smtClean="0"/>
            </a:br>
            <a:r>
              <a:rPr lang="en-US" sz="2000" dirty="0" smtClean="0"/>
              <a:t>CRANE!!!!!!!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itchFamily="2" charset="2"/>
              <a:buChar char="§"/>
            </a:pPr>
            <a:endParaRPr lang="en-US" sz="20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25. Februar 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18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Issues </a:t>
            </a:r>
            <a:r>
              <a:rPr lang="en-US" dirty="0" smtClean="0"/>
              <a:t>During </a:t>
            </a:r>
            <a:r>
              <a:rPr lang="en-US" dirty="0"/>
              <a:t>I</a:t>
            </a:r>
            <a:r>
              <a:rPr lang="en-US" dirty="0" smtClean="0"/>
              <a:t>nstallation </a:t>
            </a:r>
            <a:r>
              <a:rPr lang="en-US" dirty="0"/>
              <a:t>on </a:t>
            </a:r>
            <a:r>
              <a:rPr lang="en-US" dirty="0" smtClean="0"/>
              <a:t>Site (cont.)</a:t>
            </a:r>
            <a:endParaRPr lang="en-US" dirty="0"/>
          </a:p>
        </p:txBody>
      </p:sp>
      <p:pic>
        <p:nvPicPr>
          <p:cNvPr id="10242" name="Picture 2" descr="N:\PROJEKT\013_NSE_für_SNS\Fotos\SNS\Visit 2008_02\P10207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4" b="8724"/>
          <a:stretch/>
        </p:blipFill>
        <p:spPr bwMode="auto">
          <a:xfrm>
            <a:off x="4530094" y="3284984"/>
            <a:ext cx="412005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98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683568" y="1844824"/>
            <a:ext cx="8075240" cy="4536504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The project is not completed when the instrument is installed. Allow enough time for commissioning.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Same scientist who developed the instrument should commination it and start initial user operation.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Same engineering team that developed the instrument needs to be available during commissioning phase.</a:t>
            </a:r>
          </a:p>
          <a:p>
            <a:endParaRPr lang="en-US" sz="2000" dirty="0" smtClean="0"/>
          </a:p>
          <a:p>
            <a:r>
              <a:rPr lang="en-US" sz="2000" dirty="0" smtClean="0"/>
              <a:t>Lessons </a:t>
            </a:r>
            <a:r>
              <a:rPr lang="en-US" sz="2000" b="1" dirty="0"/>
              <a:t>we learned </a:t>
            </a:r>
            <a:r>
              <a:rPr lang="en-US" sz="2000" dirty="0"/>
              <a:t>with the NSE-SNS project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Every feature that can be “simulated” should be tested on campus before shipping the instrument. We tried hard but still found issues on site.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Allow for remote service and bug-fixing safes  a lot of time and resources. Don´t blog </a:t>
            </a:r>
            <a:r>
              <a:rPr lang="en-US" sz="2000" dirty="0"/>
              <a:t>remote access by </a:t>
            </a:r>
            <a:r>
              <a:rPr lang="en-US" sz="2000" dirty="0" smtClean="0"/>
              <a:t>overdo firewall-protection.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itchFamily="2" charset="2"/>
              <a:buChar char="§"/>
            </a:pPr>
            <a:endParaRPr lang="en-US" sz="20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25. Februar 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19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Issues </a:t>
            </a:r>
            <a:r>
              <a:rPr lang="en-US" dirty="0" smtClean="0"/>
              <a:t>During </a:t>
            </a:r>
            <a:r>
              <a:rPr lang="en-US" dirty="0"/>
              <a:t>C</a:t>
            </a:r>
            <a:r>
              <a:rPr lang="en-US" dirty="0" smtClean="0"/>
              <a:t>ommissioning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1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683568" y="2060848"/>
            <a:ext cx="8075240" cy="33843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Background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NSE for SNS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What is essential for a </a:t>
            </a:r>
            <a:br>
              <a:rPr lang="en-US" dirty="0" smtClean="0"/>
            </a:br>
            <a:r>
              <a:rPr lang="en-US" dirty="0" smtClean="0"/>
              <a:t>successful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General challenges we expected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General challenges we faced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Lessons learned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25. Februar 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2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52736"/>
            <a:ext cx="3541612" cy="500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940152" y="4797152"/>
            <a:ext cx="16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About 700 task from feasibility study to  final  operation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8773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683568" y="2204864"/>
            <a:ext cx="8075240" cy="4176464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At </a:t>
            </a:r>
            <a:r>
              <a:rPr lang="en-US" sz="2000" dirty="0" smtClean="0"/>
              <a:t>least from time of construction on, have a local contact / care person (100% dedicated to this instrument) on site with engineering background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Space for instrument, temporary and long term storage as well as cold testing </a:t>
            </a:r>
            <a:r>
              <a:rPr lang="en-US" sz="2000" dirty="0" smtClean="0"/>
              <a:t>on site needs </a:t>
            </a:r>
            <a:r>
              <a:rPr lang="en-US" sz="2000" dirty="0" smtClean="0"/>
              <a:t>to be provided by ESS.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Communication between a </a:t>
            </a:r>
            <a:r>
              <a:rPr lang="en-US" sz="2000" dirty="0" smtClean="0"/>
              <a:t>remote Instrument </a:t>
            </a:r>
            <a:r>
              <a:rPr lang="en-US" sz="2000" dirty="0" smtClean="0"/>
              <a:t>development team and ESS needs attention but seems feasible if properly managed  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itchFamily="2" charset="2"/>
              <a:buChar char="§"/>
            </a:pPr>
            <a:endParaRPr lang="en-US" sz="20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25. Februar 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20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 smtClean="0"/>
              <a:t>Lessons Learned for 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93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B25D-55AD-460E-B759-D288BEC247D2}" type="datetime4">
              <a:rPr lang="de-DE" smtClean="0"/>
              <a:t>25. Februar 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21</a:t>
            </a:fld>
            <a:endParaRPr lang="de-DE" dirty="0"/>
          </a:p>
        </p:txBody>
      </p:sp>
      <p:sp>
        <p:nvSpPr>
          <p:cNvPr id="7" name="Inhaltsplatzhalter 7"/>
          <p:cNvSpPr>
            <a:spLocks noGrp="1"/>
          </p:cNvSpPr>
          <p:nvPr>
            <p:ph idx="17"/>
          </p:nvPr>
        </p:nvSpPr>
        <p:spPr>
          <a:xfrm>
            <a:off x="1259632" y="4149080"/>
            <a:ext cx="2717065" cy="1368152"/>
          </a:xfrm>
        </p:spPr>
        <p:txBody>
          <a:bodyPr/>
          <a:lstStyle/>
          <a:p>
            <a:r>
              <a:rPr lang="en-US" dirty="0" smtClean="0"/>
              <a:t>Thank you for </a:t>
            </a:r>
            <a:endParaRPr lang="en-US" dirty="0" smtClean="0"/>
          </a:p>
          <a:p>
            <a:r>
              <a:rPr lang="en-US" dirty="0" smtClean="0"/>
              <a:t>your </a:t>
            </a:r>
            <a:r>
              <a:rPr lang="en-US" dirty="0" smtClean="0"/>
              <a:t>attention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1"/>
            <a:ext cx="7835272" cy="237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068" y="3500257"/>
            <a:ext cx="3834780" cy="287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79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Juelich has about 30 years of experience in developing and operating neutron scattering instruments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Neutron Scattering Instruments build by Juelich are operated in Juelich, Munich, (FRM II), ILL, NIST, SNS and </a:t>
            </a:r>
            <a:r>
              <a:rPr lang="en-US" dirty="0"/>
              <a:t>CARR (</a:t>
            </a:r>
            <a:r>
              <a:rPr lang="en-US" dirty="0" smtClean="0"/>
              <a:t>Beijing)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Building and operating instrument components (e.g. choppers) and non-neutron scattering instrument worldwide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Juelich is a multi discipline research center; basically </a:t>
            </a:r>
            <a:r>
              <a:rPr lang="en-US" dirty="0"/>
              <a:t>all competencies and </a:t>
            </a:r>
            <a:r>
              <a:rPr lang="en-US" dirty="0" smtClean="0"/>
              <a:t>faculties are available on campus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Juelich has a set of central institutes with special competencies in mechanical and electrical engineering as well as analytics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25. Februar 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3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Background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734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25. Februar 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4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 smtClean="0"/>
              <a:t>E.g. Juelich Instruments at FRM II (Munich)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136904" cy="479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09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720000" y="1988840"/>
            <a:ext cx="3887717" cy="4104455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Neutron Spin Echo with </a:t>
            </a:r>
            <a:br>
              <a:rPr lang="en-US" dirty="0" smtClean="0"/>
            </a:br>
            <a:r>
              <a:rPr lang="en-US" dirty="0" smtClean="0"/>
              <a:t>superconducting main coils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High current and high precision power supplies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Magnetic and radiation shielded cave (20 m long)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4 chopper system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R</a:t>
            </a:r>
            <a:r>
              <a:rPr lang="en-US" dirty="0" smtClean="0"/>
              <a:t>evolver containing three different benders and an safety relevant instrument beam shutter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Heavy beam line shielding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25. Februar 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5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 smtClean="0"/>
              <a:t>The NSE for SNS</a:t>
            </a:r>
            <a:endParaRPr lang="de-DE" dirty="0"/>
          </a:p>
        </p:txBody>
      </p:sp>
      <p:pic>
        <p:nvPicPr>
          <p:cNvPr id="1027" name="Picture 3" descr="N:\PROJEKT\NSE_für_SNS\Bilder aus CATIA\Stand-2007-10\NSE-SNS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259" y="858382"/>
            <a:ext cx="4105250" cy="271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:\PROJEKT\NSE_für_SNS\Bilder aus CATIA\Stand-2006-02\Titelbild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4"/>
          <a:stretch/>
        </p:blipFill>
        <p:spPr bwMode="auto">
          <a:xfrm>
            <a:off x="4607718" y="3686556"/>
            <a:ext cx="4464496" cy="262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38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683568" y="1772816"/>
            <a:ext cx="8244488" cy="4536504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Communication over the long distance (Germany – USA)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Went well with modern travel and communication systems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Communication issues due to different language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Language was not the main issue – “cultural difference” was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Dealing with non-</a:t>
            </a:r>
            <a:r>
              <a:rPr lang="en-US" sz="2000" dirty="0" err="1" smtClean="0"/>
              <a:t>european</a:t>
            </a:r>
            <a:r>
              <a:rPr lang="en-US" sz="2000" dirty="0" smtClean="0"/>
              <a:t> standards and codes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Thanks to the help and patience by SNS – no issue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Coordination with local craft workers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Done by SNS </a:t>
            </a:r>
            <a:r>
              <a:rPr lang="en-US" sz="2000" dirty="0" smtClean="0"/>
              <a:t>– worked well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Testing and bug-fixes at a “remote” location (long distance)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Worked well as long as firewall was not too much restricting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Working with non-metric units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Unfamiliar to us but not an issue</a:t>
            </a:r>
            <a:endParaRPr lang="en-US" sz="20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25. Februar 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6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Challenges we </a:t>
            </a:r>
            <a:r>
              <a:rPr lang="en-US" dirty="0" smtClean="0"/>
              <a:t>Expected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924944"/>
            <a:ext cx="24765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8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Fighting (negotiating!) about real estate (only 12.5° sector available for the instrument)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Necessary type and amount of shielding compared to a reactor source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Rules and routines are under development  and not established yet at a new facility (although SNS did well and was embedded into the ORNL)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Customs produces 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25. Februar 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7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 smtClean="0"/>
              <a:t>Challenges we Faced</a:t>
            </a:r>
            <a:endParaRPr lang="en-US" dirty="0"/>
          </a:p>
        </p:txBody>
      </p:sp>
      <p:pic>
        <p:nvPicPr>
          <p:cNvPr id="1026" name="Picture 2" descr="http://upload.wikimedia.org/wikipedia/commons/d/d5/Aiga_custom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382944"/>
            <a:ext cx="586951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75" y="5496859"/>
            <a:ext cx="323850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0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General elements needed to conduct a </a:t>
            </a:r>
            <a:br>
              <a:rPr lang="en-US" dirty="0" smtClean="0"/>
            </a:br>
            <a:r>
              <a:rPr lang="en-US" dirty="0" smtClean="0"/>
              <a:t>successful science project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Necessity to define and document interfaces </a:t>
            </a:r>
            <a:br>
              <a:rPr lang="en-US" dirty="0" smtClean="0"/>
            </a:br>
            <a:r>
              <a:rPr lang="en-US" dirty="0" smtClean="0"/>
              <a:t>and specifications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Project management (including controlling cost and schedule)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The project team and it´s environment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Procurement issues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Engineering issues specific to a pulsed / spallation source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Issues during installation on site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Issues during commissioning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dirty="0" smtClean="0"/>
          </a:p>
          <a:p>
            <a:pPr marL="342900" indent="-34290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25. Februar 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8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 smtClean="0"/>
              <a:t>General Tips and Lessons </a:t>
            </a:r>
            <a:r>
              <a:rPr lang="en-US" dirty="0"/>
              <a:t>l</a:t>
            </a:r>
            <a:r>
              <a:rPr lang="en-US" dirty="0" smtClean="0"/>
              <a:t>earned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894410"/>
            <a:ext cx="1610342" cy="227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04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You need an experienced technical team with expertise in different fields necessary for the specific type of neutron scattering instrument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/>
              <a:t>Project coordination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/>
              <a:t>Dealing with different vendors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/>
              <a:t>H</a:t>
            </a:r>
            <a:r>
              <a:rPr lang="en-US" sz="2000" dirty="0" smtClean="0"/>
              <a:t>igh precision machining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/>
              <a:t>V</a:t>
            </a:r>
            <a:r>
              <a:rPr lang="en-US" sz="2000" dirty="0" smtClean="0"/>
              <a:t>acuum </a:t>
            </a:r>
            <a:r>
              <a:rPr lang="en-US" sz="2000" dirty="0"/>
              <a:t>technology</a:t>
            </a:r>
            <a:endParaRPr lang="en-US" sz="2000" dirty="0" smtClean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/>
              <a:t>D</a:t>
            </a:r>
            <a:r>
              <a:rPr lang="en-US" sz="2000" dirty="0" smtClean="0"/>
              <a:t>etector technology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/>
              <a:t>Simulation techniques (structural, </a:t>
            </a:r>
            <a:br>
              <a:rPr lang="en-US" sz="2000" dirty="0" smtClean="0"/>
            </a:br>
            <a:r>
              <a:rPr lang="en-US" sz="2000" dirty="0" smtClean="0"/>
              <a:t>magnetic, fluid dynamics, …)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/>
              <a:t>Control systems (scientific instrument controls, safety relevant interlocks, …)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/>
              <a:t>…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itchFamily="2" charset="2"/>
              <a:buChar char="§"/>
            </a:pPr>
            <a:endParaRPr lang="en-US" sz="20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25. Februar 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9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 smtClean="0"/>
              <a:t>Conducting </a:t>
            </a:r>
            <a:r>
              <a:rPr lang="en-US" dirty="0"/>
              <a:t>a </a:t>
            </a:r>
            <a:r>
              <a:rPr lang="en-US" dirty="0" smtClean="0"/>
              <a:t>Successful </a:t>
            </a:r>
            <a:r>
              <a:rPr lang="en-US" dirty="0"/>
              <a:t>S</a:t>
            </a:r>
            <a:r>
              <a:rPr lang="en-US" dirty="0" smtClean="0"/>
              <a:t>cience </a:t>
            </a:r>
            <a:r>
              <a:rPr lang="en-US" dirty="0"/>
              <a:t>P</a:t>
            </a:r>
            <a:r>
              <a:rPr lang="en-US" dirty="0" smtClean="0"/>
              <a:t>roject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636912"/>
            <a:ext cx="244827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5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1096</Words>
  <Application>Microsoft Office PowerPoint</Application>
  <PresentationFormat>Bildschirmpräsentation (4:3)</PresentationFormat>
  <Paragraphs>198</Paragraphs>
  <Slides>21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Admin.Reisen</dc:creator>
  <cp:lastModifiedBy>Michael Butzek</cp:lastModifiedBy>
  <cp:revision>131</cp:revision>
  <cp:lastPrinted>2011-05-13T10:04:16Z</cp:lastPrinted>
  <dcterms:created xsi:type="dcterms:W3CDTF">2011-04-21T10:53:40Z</dcterms:created>
  <dcterms:modified xsi:type="dcterms:W3CDTF">2014-02-25T09:49:11Z</dcterms:modified>
</cp:coreProperties>
</file>