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2" r:id="rId2"/>
    <p:sldId id="306" r:id="rId3"/>
    <p:sldId id="308" r:id="rId4"/>
    <p:sldId id="309" r:id="rId5"/>
    <p:sldId id="310" r:id="rId6"/>
    <p:sldId id="305" r:id="rId7"/>
    <p:sldId id="311" r:id="rId8"/>
  </p:sldIdLst>
  <p:sldSz cx="9144000" cy="6858000" type="screen4x3"/>
  <p:notesSz cx="6797675" cy="9874250"/>
  <p:custDataLst>
    <p:tags r:id="rId11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67676"/>
    <a:srgbClr val="BCBCBC"/>
    <a:srgbClr val="F21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99" autoAdjust="0"/>
  </p:normalViewPr>
  <p:slideViewPr>
    <p:cSldViewPr>
      <p:cViewPr>
        <p:scale>
          <a:sx n="90" d="100"/>
          <a:sy n="90" d="100"/>
        </p:scale>
        <p:origin x="-2244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102"/>
      </p:cViewPr>
      <p:guideLst>
        <p:guide orient="horz" pos="3110"/>
        <p:guide pos="2141"/>
      </p:guideLst>
    </p:cSldViewPr>
  </p:notesViewPr>
  <p:gridSpacing cx="50800" cy="50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74563-04DD-4728-8CC2-AD790F9B42D8}" type="datetimeFigureOut">
              <a:rPr lang="de-DE" sz="600" smtClean="0">
                <a:latin typeface="Arial" pitchFamily="34" charset="0"/>
                <a:cs typeface="Arial" pitchFamily="34" charset="0"/>
              </a:rPr>
              <a:pPr/>
              <a:t>16.04.2014</a:t>
            </a:fld>
            <a:endParaRPr lang="de-DE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C5C09-A086-41B5-AB93-0D519CF90B74}" type="slidenum">
              <a:rPr lang="de-DE" sz="600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de-DE" sz="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77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fld id="{F8D99BBB-DA91-45F1-94E4-DDBAA3887247}" type="datetimeFigureOut">
              <a:rPr lang="de-DE" smtClean="0"/>
              <a:pPr/>
              <a:t>16.04.2014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fld id="{CEC6974F-3C9C-44C7-8DD3-1BF295C9E94D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3685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207963" indent="-206375" algn="l" defTabSz="914400" rtl="0" eaLnBrk="1" latinLnBrk="0" hangingPunct="1">
      <a:buClr>
        <a:srgbClr val="F21C0A"/>
      </a:buClr>
      <a:buFont typeface="Wingdings" pitchFamily="2" charset="2"/>
      <a:buChar char="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209550" indent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412750" indent="-201613" algn="l" defTabSz="914400" rtl="0" eaLnBrk="1" latinLnBrk="0" hangingPunct="1">
      <a:buClr>
        <a:srgbClr val="F21C0A"/>
      </a:buClr>
      <a:buFont typeface="Wingdings" pitchFamily="2" charset="2"/>
      <a:buChar char="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414338" indent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3587750"/>
            <a:ext cx="6705600" cy="1181100"/>
          </a:xfrm>
        </p:spPr>
        <p:txBody>
          <a:bodyPr anchor="b" anchorCtr="0"/>
          <a:lstStyle>
            <a:lvl1pPr>
              <a:defRPr>
                <a:solidFill>
                  <a:srgbClr val="F21C0A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09600" y="5035550"/>
            <a:ext cx="6705600" cy="457200"/>
          </a:xfrm>
        </p:spPr>
        <p:txBody>
          <a:bodyPr>
            <a:noAutofit/>
          </a:bodyPr>
          <a:lstStyle>
            <a:lvl1pPr marL="0" indent="0" algn="l">
              <a:lnSpc>
                <a:spcPts val="1800"/>
              </a:lnSpc>
              <a:buNone/>
              <a:defRPr sz="1400">
                <a:solidFill>
                  <a:srgbClr val="7676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7" name="eon_logo1" descr="EON_MI_W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12087" y="6042025"/>
            <a:ext cx="1331976" cy="5394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422400"/>
            <a:ext cx="3886200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422400"/>
            <a:ext cx="3886200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422400"/>
            <a:ext cx="3886200" cy="304800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1727200"/>
            <a:ext cx="3886200" cy="39116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422400"/>
            <a:ext cx="3886200" cy="304800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727200"/>
            <a:ext cx="3886200" cy="39116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422400"/>
            <a:ext cx="7924800" cy="4216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15975" y="6403340"/>
            <a:ext cx="6553200" cy="1905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lnSpc>
                <a:spcPts val="800"/>
              </a:lnSpc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09600" y="6403340"/>
            <a:ext cx="173037" cy="1905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lnSpc>
                <a:spcPts val="800"/>
              </a:lnSpc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49DBC-5EFD-468C-9F9F-C80FB4A03599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7" name="eon_logo2" descr="EON_MI_W.t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12087" y="6042025"/>
            <a:ext cx="1331976" cy="539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l" defTabSz="914400" rtl="0" eaLnBrk="1" latinLnBrk="0" hangingPunct="1">
        <a:lnSpc>
          <a:spcPts val="3100"/>
        </a:lnSpc>
        <a:spcBef>
          <a:spcPct val="0"/>
        </a:spcBef>
        <a:buNone/>
        <a:defRPr sz="2500" kern="1200">
          <a:solidFill>
            <a:srgbClr val="F21C0A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07963" indent="-206375" algn="l" defTabSz="914400" rtl="0" eaLnBrk="1" latinLnBrk="0" hangingPunct="1">
        <a:lnSpc>
          <a:spcPts val="2400"/>
        </a:lnSpc>
        <a:spcBef>
          <a:spcPts val="0"/>
        </a:spcBef>
        <a:buClr>
          <a:srgbClr val="F21C0A"/>
        </a:buClr>
        <a:buFont typeface="Wingdings" pitchFamily="2" charset="2"/>
        <a:buChar char="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09550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412750" indent="-201613" algn="l" defTabSz="914400" rtl="0" eaLnBrk="1" latinLnBrk="0" hangingPunct="1">
        <a:lnSpc>
          <a:spcPts val="2400"/>
        </a:lnSpc>
        <a:spcBef>
          <a:spcPts val="0"/>
        </a:spcBef>
        <a:buClr>
          <a:srgbClr val="F21C0A"/>
        </a:buClr>
        <a:buFont typeface="Wingdings" pitchFamily="2" charset="2"/>
        <a:buChar char="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414338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3587750"/>
            <a:ext cx="7874000" cy="1181100"/>
          </a:xfrm>
        </p:spPr>
        <p:txBody>
          <a:bodyPr/>
          <a:lstStyle/>
          <a:p>
            <a:r>
              <a:rPr lang="en-US" dirty="0" smtClean="0"/>
              <a:t>Pricing of recovered heat to a district heating grid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Per Rosén</a:t>
            </a:r>
          </a:p>
          <a:p>
            <a:r>
              <a:rPr lang="sv-SE" dirty="0" smtClean="0"/>
              <a:t>Business Innovation, E.ON Sverige AB</a:t>
            </a:r>
          </a:p>
          <a:p>
            <a:r>
              <a:rPr lang="sv-SE" dirty="0" smtClean="0"/>
              <a:t>2014-03-28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831850"/>
          </a:xfrm>
        </p:spPr>
        <p:txBody>
          <a:bodyPr/>
          <a:lstStyle/>
          <a:p>
            <a:r>
              <a:rPr lang="en-US" sz="2400" dirty="0" smtClean="0"/>
              <a:t>Heat Production Strategy and Costs of District Heating</a:t>
            </a:r>
            <a:endParaRPr lang="en-US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041400"/>
            <a:ext cx="7924800" cy="5537200"/>
          </a:xfrm>
        </p:spPr>
        <p:txBody>
          <a:bodyPr/>
          <a:lstStyle/>
          <a:p>
            <a:pPr>
              <a:buClr>
                <a:srgbClr val="F21C0A"/>
              </a:buClr>
              <a:buSzPct val="100000"/>
            </a:pPr>
            <a:r>
              <a:rPr lang="en-US" dirty="0"/>
              <a:t/>
            </a:r>
            <a:br>
              <a:rPr lang="en-US" dirty="0"/>
            </a:br>
            <a:endParaRPr lang="sv-SE" dirty="0" smtClean="0"/>
          </a:p>
          <a:p>
            <a:pPr marL="1588" lvl="1" indent="0">
              <a:buNone/>
            </a:pPr>
            <a:endParaRPr lang="sv-S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sv-SE" smtClean="0"/>
              <a:pPr/>
              <a:t>2</a:t>
            </a:fld>
            <a:endParaRPr lang="sv-SE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1066800"/>
            <a:ext cx="5438775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01962"/>
              </p:ext>
            </p:extLst>
          </p:nvPr>
        </p:nvGraphicFramePr>
        <p:xfrm>
          <a:off x="384176" y="4445000"/>
          <a:ext cx="5714999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1424"/>
                <a:gridCol w="878298"/>
                <a:gridCol w="904373"/>
                <a:gridCol w="875813"/>
                <a:gridCol w="875813"/>
                <a:gridCol w="939278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 err="1">
                          <a:effectLst/>
                        </a:rPr>
                        <a:t>Fixed</a:t>
                      </a:r>
                      <a:r>
                        <a:rPr lang="sv-SE" sz="1100" u="none" strike="noStrike" dirty="0">
                          <a:effectLst/>
                        </a:rPr>
                        <a:t> </a:t>
                      </a:r>
                      <a:r>
                        <a:rPr lang="sv-SE" sz="1100" u="none" strike="noStrike" dirty="0" err="1" smtClean="0">
                          <a:effectLst/>
                        </a:rPr>
                        <a:t>Costs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 err="1">
                          <a:effectLst/>
                        </a:rPr>
                        <a:t>Movable</a:t>
                      </a:r>
                      <a:r>
                        <a:rPr lang="sv-SE" sz="1100" u="none" strike="noStrike" dirty="0">
                          <a:effectLst/>
                        </a:rPr>
                        <a:t> </a:t>
                      </a:r>
                      <a:r>
                        <a:rPr lang="sv-SE" sz="1100" u="none" strike="noStrike" dirty="0" err="1" smtClean="0">
                          <a:effectLst/>
                        </a:rPr>
                        <a:t>Costs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Part Load Performance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Load Interval Performance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Environmental Impact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Base Load Units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High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Low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Poor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Poor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Low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Medium Load Units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Medium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Medium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Good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Medium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Medium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Top Load Units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Low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High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Good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Good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 err="1">
                          <a:effectLst/>
                        </a:rPr>
                        <a:t>High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228" y="1193799"/>
            <a:ext cx="2771772" cy="509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103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831850"/>
          </a:xfrm>
        </p:spPr>
        <p:txBody>
          <a:bodyPr/>
          <a:lstStyle/>
          <a:p>
            <a:r>
              <a:rPr lang="en-US" sz="2400" dirty="0" smtClean="0"/>
              <a:t>Framing and pricing industrial </a:t>
            </a:r>
            <a:r>
              <a:rPr lang="en-US" sz="2400" dirty="0"/>
              <a:t>r</a:t>
            </a:r>
            <a:r>
              <a:rPr lang="en-US" sz="2400" dirty="0" smtClean="0"/>
              <a:t>ecovered heat</a:t>
            </a:r>
            <a:br>
              <a:rPr lang="en-US" sz="2400" dirty="0" smtClean="0"/>
            </a:br>
            <a:r>
              <a:rPr lang="en-US" sz="2400" dirty="0" smtClean="0"/>
              <a:t>Step 1 – Framing the recovered heat production potential</a:t>
            </a:r>
            <a:endParaRPr lang="en-US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5130800"/>
          </a:xfrm>
        </p:spPr>
        <p:txBody>
          <a:bodyPr/>
          <a:lstStyle/>
          <a:p>
            <a:pPr lvl="1">
              <a:buSzPct val="100000"/>
            </a:pPr>
            <a:r>
              <a:rPr lang="en-US" dirty="0"/>
              <a:t>Frame in availability potential </a:t>
            </a:r>
            <a:r>
              <a:rPr lang="en-US" dirty="0" smtClean="0"/>
              <a:t>heat </a:t>
            </a:r>
            <a:r>
              <a:rPr lang="en-US" dirty="0"/>
              <a:t>flow over time</a:t>
            </a:r>
          </a:p>
          <a:p>
            <a:pPr lvl="1">
              <a:buClr>
                <a:srgbClr val="F21C0A"/>
              </a:buClr>
              <a:buSzPct val="100000"/>
            </a:pPr>
            <a:r>
              <a:rPr lang="en-US" dirty="0" smtClean="0"/>
              <a:t>Frame in available temperatures of this flow over time</a:t>
            </a:r>
          </a:p>
          <a:p>
            <a:pPr lvl="1">
              <a:buClr>
                <a:srgbClr val="F21C0A"/>
              </a:buClr>
              <a:buSzPct val="100000"/>
            </a:pPr>
            <a:r>
              <a:rPr lang="en-US" dirty="0" smtClean="0"/>
              <a:t>Frame in costs, both fixed and movable, to recover heat to the district heating net</a:t>
            </a:r>
          </a:p>
          <a:p>
            <a:pPr lvl="1">
              <a:buClr>
                <a:srgbClr val="F21C0A"/>
              </a:buClr>
              <a:buSzPct val="100000"/>
            </a:pPr>
            <a:endParaRPr lang="en-US" dirty="0"/>
          </a:p>
          <a:p>
            <a:pPr marL="1588" lvl="1" indent="0">
              <a:buClr>
                <a:srgbClr val="F21C0A"/>
              </a:buClr>
              <a:buSzPct val="100000"/>
              <a:buNone/>
            </a:pPr>
            <a:endParaRPr lang="en-US" dirty="0" smtClean="0"/>
          </a:p>
          <a:p>
            <a:pPr marL="1588" lvl="1" indent="0">
              <a:buClr>
                <a:srgbClr val="F21C0A"/>
              </a:buClr>
              <a:buSzPct val="100000"/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endParaRPr lang="sv-SE" dirty="0" smtClean="0"/>
          </a:p>
          <a:p>
            <a:pPr lvl="1"/>
            <a:endParaRPr lang="sv-S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sv-SE" smtClean="0"/>
              <a:pPr/>
              <a:t>3</a:t>
            </a:fld>
            <a:endParaRPr lang="sv-SE"/>
          </a:p>
        </p:txBody>
      </p:sp>
      <p:pic>
        <p:nvPicPr>
          <p:cNvPr id="3074" name="Picture 2" descr="C:\Users\P7069\AppData\Local\Microsoft\Windows\Temporary Internet Files\Content.IE5\K1GSN5CW\MC90044184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400" y="3530600"/>
            <a:ext cx="2489200" cy="267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14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1136650"/>
          </a:xfrm>
        </p:spPr>
        <p:txBody>
          <a:bodyPr/>
          <a:lstStyle/>
          <a:p>
            <a:r>
              <a:rPr lang="en-US" sz="2400" dirty="0" smtClean="0"/>
              <a:t>Framing and pricing industrial </a:t>
            </a:r>
            <a:r>
              <a:rPr lang="en-US" sz="2400" dirty="0"/>
              <a:t>r</a:t>
            </a:r>
            <a:r>
              <a:rPr lang="en-US" sz="2400" dirty="0" smtClean="0"/>
              <a:t>ecovered heat</a:t>
            </a:r>
            <a:br>
              <a:rPr lang="en-US" sz="2400" dirty="0" smtClean="0"/>
            </a:br>
            <a:r>
              <a:rPr lang="en-US" sz="2400" dirty="0" smtClean="0"/>
              <a:t>Step 2 – Decide Potential to fit into </a:t>
            </a:r>
            <a:r>
              <a:rPr lang="en-US" sz="2400" u="sng" dirty="0" smtClean="0"/>
              <a:t>future</a:t>
            </a:r>
            <a:r>
              <a:rPr lang="en-US" sz="2400" dirty="0" smtClean="0"/>
              <a:t> heat production strategy of the district heating net</a:t>
            </a:r>
            <a:endParaRPr lang="en-US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3200" y="5257800"/>
            <a:ext cx="7975600" cy="1320800"/>
          </a:xfrm>
        </p:spPr>
        <p:txBody>
          <a:bodyPr/>
          <a:lstStyle/>
          <a:p>
            <a:pPr marL="1588" lvl="1" indent="0">
              <a:buClr>
                <a:srgbClr val="F21C0A"/>
              </a:buClr>
              <a:buSzPct val="100000"/>
              <a:buNone/>
            </a:pPr>
            <a:r>
              <a:rPr lang="en-US" dirty="0" smtClean="0"/>
              <a:t>How will present heat operation units be affected?</a:t>
            </a:r>
            <a:endParaRPr lang="en-US" dirty="0"/>
          </a:p>
          <a:p>
            <a:pPr lvl="1">
              <a:buClr>
                <a:srgbClr val="F21C0A"/>
              </a:buClr>
              <a:buSzPct val="100000"/>
              <a:buFontTx/>
              <a:buChar char="-"/>
            </a:pPr>
            <a:r>
              <a:rPr lang="en-US" dirty="0" smtClean="0"/>
              <a:t>Less base load unit operation? More top or medium load units operation?</a:t>
            </a:r>
          </a:p>
          <a:p>
            <a:pPr marL="1588" lvl="1" indent="0">
              <a:buSzPct val="100000"/>
              <a:buNone/>
            </a:pPr>
            <a:r>
              <a:rPr lang="en-US" dirty="0" smtClean="0"/>
              <a:t>Try to define avoided </a:t>
            </a:r>
            <a:r>
              <a:rPr lang="en-US" dirty="0"/>
              <a:t>costs </a:t>
            </a:r>
            <a:r>
              <a:rPr lang="en-US" dirty="0" smtClean="0"/>
              <a:t>both of </a:t>
            </a:r>
            <a:r>
              <a:rPr lang="en-US" dirty="0"/>
              <a:t>district heating </a:t>
            </a:r>
            <a:r>
              <a:rPr lang="en-US" dirty="0" smtClean="0"/>
              <a:t>company and of industry when using the recovered heat into the district heating net.  </a:t>
            </a:r>
            <a:endParaRPr lang="en-US" dirty="0"/>
          </a:p>
          <a:p>
            <a:pPr marL="1588" lvl="1" indent="0">
              <a:buClr>
                <a:srgbClr val="F21C0A"/>
              </a:buClr>
              <a:buSzPct val="100000"/>
              <a:buNone/>
            </a:pPr>
            <a:endParaRPr lang="en-US" dirty="0" smtClean="0"/>
          </a:p>
          <a:p>
            <a:pPr marL="1588" lvl="1" indent="0">
              <a:buClr>
                <a:srgbClr val="F21C0A"/>
              </a:buClr>
              <a:buSzPct val="100000"/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endParaRPr lang="sv-SE" dirty="0" smtClean="0"/>
          </a:p>
          <a:p>
            <a:pPr lvl="1"/>
            <a:endParaRPr lang="sv-S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536" y="1701800"/>
            <a:ext cx="2093323" cy="386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15" y="1955800"/>
            <a:ext cx="5928451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634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831850"/>
          </a:xfrm>
        </p:spPr>
        <p:txBody>
          <a:bodyPr/>
          <a:lstStyle/>
          <a:p>
            <a:r>
              <a:rPr lang="en-US" sz="2400" dirty="0" smtClean="0"/>
              <a:t>Framing and pricing </a:t>
            </a:r>
            <a:r>
              <a:rPr lang="en-US" sz="2400" dirty="0"/>
              <a:t>i</a:t>
            </a:r>
            <a:r>
              <a:rPr lang="en-US" sz="2400" dirty="0" smtClean="0"/>
              <a:t>ndustrial </a:t>
            </a:r>
            <a:r>
              <a:rPr lang="en-US" sz="2400" dirty="0"/>
              <a:t>r</a:t>
            </a:r>
            <a:r>
              <a:rPr lang="en-US" sz="2400" dirty="0" smtClean="0"/>
              <a:t>ecovered heat</a:t>
            </a:r>
            <a:br>
              <a:rPr lang="en-US" sz="2400" dirty="0" smtClean="0"/>
            </a:br>
            <a:r>
              <a:rPr lang="en-US" sz="2400" dirty="0" smtClean="0"/>
              <a:t>Step 3 – Negotiations aiming for a treaty</a:t>
            </a:r>
            <a:endParaRPr lang="en-US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549400"/>
            <a:ext cx="7924800" cy="5029200"/>
          </a:xfrm>
        </p:spPr>
        <p:txBody>
          <a:bodyPr/>
          <a:lstStyle/>
          <a:p>
            <a:pPr marL="203200" indent="-203200">
              <a:buClr>
                <a:srgbClr val="F21C0A"/>
              </a:buClr>
              <a:buSzPct val="100000"/>
              <a:buFont typeface="Wingdings"/>
              <a:buChar char=""/>
            </a:pPr>
            <a:r>
              <a:rPr lang="en-US" dirty="0" smtClean="0"/>
              <a:t>Formalizing deliverance profile, quality and availability of the recovered heat</a:t>
            </a:r>
          </a:p>
          <a:p>
            <a:pPr marL="203200" indent="-203200">
              <a:buClr>
                <a:srgbClr val="F21C0A"/>
              </a:buClr>
              <a:buSzPct val="100000"/>
              <a:buFont typeface="Wingdings"/>
              <a:buChar char=""/>
            </a:pPr>
            <a:r>
              <a:rPr lang="en-US" dirty="0" smtClean="0"/>
              <a:t>How should the profit be shared that comes out from an avoided cost analysis? Recommended are a 50-50 profit sharing. </a:t>
            </a:r>
          </a:p>
          <a:p>
            <a:pPr marL="203200" indent="-203200">
              <a:buClr>
                <a:srgbClr val="F21C0A"/>
              </a:buClr>
              <a:buSzPct val="100000"/>
              <a:buFont typeface="Wingdings"/>
              <a:buChar char=""/>
            </a:pPr>
            <a:r>
              <a:rPr lang="en-US" dirty="0" smtClean="0"/>
              <a:t>Decide on investment </a:t>
            </a:r>
            <a:r>
              <a:rPr lang="en-US" dirty="0"/>
              <a:t>costs connected to make the </a:t>
            </a:r>
            <a:r>
              <a:rPr lang="en-US" dirty="0" smtClean="0"/>
              <a:t>recovered heat </a:t>
            </a:r>
            <a:r>
              <a:rPr lang="en-US" dirty="0"/>
              <a:t>available for district heating net. </a:t>
            </a:r>
            <a:r>
              <a:rPr lang="en-US" dirty="0" smtClean="0"/>
              <a:t>Normally the industry wants to pay as little as possible of the investment costs connected to future recovered heat deliverance.</a:t>
            </a:r>
          </a:p>
          <a:p>
            <a:pPr marL="203200" indent="-203200">
              <a:buClr>
                <a:srgbClr val="F21C0A"/>
              </a:buClr>
              <a:buSzPct val="100000"/>
              <a:buFont typeface="Wingdings"/>
              <a:buChar char=""/>
            </a:pPr>
            <a:r>
              <a:rPr lang="en-US" dirty="0" smtClean="0"/>
              <a:t>Sometimes incentives are created (</a:t>
            </a:r>
            <a:r>
              <a:rPr lang="en-US" dirty="0" err="1" smtClean="0"/>
              <a:t>a.e</a:t>
            </a:r>
            <a:r>
              <a:rPr lang="en-US" dirty="0" smtClean="0"/>
              <a:t>. low price during summer periods)</a:t>
            </a:r>
          </a:p>
          <a:p>
            <a:pPr marL="203200" indent="-203200">
              <a:buClr>
                <a:srgbClr val="F21C0A"/>
              </a:buClr>
              <a:buSzPct val="100000"/>
              <a:buFont typeface="Wingdings"/>
              <a:buChar char=""/>
            </a:pPr>
            <a:r>
              <a:rPr lang="en-US" dirty="0" smtClean="0"/>
              <a:t>Long term treaties, 10-20 years, are often preferable</a:t>
            </a:r>
          </a:p>
          <a:p>
            <a:pPr marL="203200" indent="-203200">
              <a:buClr>
                <a:srgbClr val="F21C0A"/>
              </a:buClr>
              <a:buSzPct val="100000"/>
              <a:buFont typeface="Wingdings"/>
              <a:buChar char=""/>
            </a:pPr>
            <a:r>
              <a:rPr lang="en-US" dirty="0" smtClean="0"/>
              <a:t>Indexes are often being used (CPI, Pricing against end-user price etc. )</a:t>
            </a:r>
          </a:p>
          <a:p>
            <a:pPr marL="812800" lvl="3" indent="-203200">
              <a:buSzPct val="100000"/>
              <a:buNone/>
            </a:pPr>
            <a:r>
              <a:rPr lang="en-US" dirty="0" smtClean="0"/>
              <a:t>Advices: </a:t>
            </a:r>
          </a:p>
          <a:p>
            <a:pPr marL="812800" lvl="3" indent="-203200">
              <a:buSzPct val="100000"/>
              <a:buFont typeface="Wingdings"/>
              <a:buChar char=""/>
            </a:pPr>
            <a:r>
              <a:rPr lang="en-US" dirty="0" smtClean="0"/>
              <a:t>Use indexes that you believe will be available during years to come</a:t>
            </a:r>
          </a:p>
          <a:p>
            <a:pPr marL="812800" lvl="3" indent="-203200">
              <a:buSzPct val="100000"/>
              <a:buFont typeface="Wingdings"/>
              <a:buChar char=""/>
            </a:pPr>
            <a:r>
              <a:rPr lang="en-US" dirty="0" smtClean="0"/>
              <a:t>Use as few indexes as possible - preferably one </a:t>
            </a:r>
          </a:p>
          <a:p>
            <a:pPr marL="203200" indent="-203200">
              <a:buClr>
                <a:srgbClr val="F21C0A"/>
              </a:buClr>
              <a:buSzPct val="100000"/>
            </a:pPr>
            <a:endParaRPr lang="sv-SE" dirty="0" smtClean="0"/>
          </a:p>
          <a:p>
            <a:pPr marL="1588" lvl="1" indent="0" algn="ctr">
              <a:buNone/>
            </a:pPr>
            <a:r>
              <a:rPr lang="sv-SE" sz="3600" dirty="0" err="1" smtClean="0">
                <a:solidFill>
                  <a:srgbClr val="FF0000"/>
                </a:solidFill>
              </a:rPr>
              <a:t>Keep</a:t>
            </a:r>
            <a:r>
              <a:rPr lang="sv-SE" sz="3600" dirty="0" smtClean="0">
                <a:solidFill>
                  <a:srgbClr val="FF0000"/>
                </a:solidFill>
              </a:rPr>
              <a:t> it simple!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6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831850"/>
          </a:xfrm>
        </p:spPr>
        <p:txBody>
          <a:bodyPr/>
          <a:lstStyle/>
          <a:p>
            <a:r>
              <a:rPr lang="en-US" sz="2400" dirty="0"/>
              <a:t>Summery </a:t>
            </a:r>
            <a:r>
              <a:rPr lang="en-US" sz="2400" dirty="0" smtClean="0"/>
              <a:t>of </a:t>
            </a:r>
            <a:r>
              <a:rPr lang="en-US" sz="2400" dirty="0"/>
              <a:t>p</a:t>
            </a:r>
            <a:r>
              <a:rPr lang="en-US" sz="2400" dirty="0" smtClean="0"/>
              <a:t>ricing </a:t>
            </a:r>
            <a:r>
              <a:rPr lang="en-US" sz="2400" dirty="0"/>
              <a:t>industrial recovered heat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092200"/>
            <a:ext cx="7924800" cy="5486400"/>
          </a:xfrm>
        </p:spPr>
        <p:txBody>
          <a:bodyPr/>
          <a:lstStyle/>
          <a:p>
            <a:pPr marL="406400" lvl="1" indent="-203200">
              <a:buNone/>
            </a:pPr>
            <a:r>
              <a:rPr lang="en-US" i="1" dirty="0" smtClean="0"/>
              <a:t>The basic idea to land </a:t>
            </a:r>
            <a:r>
              <a:rPr lang="en-US" i="1" dirty="0"/>
              <a:t>a</a:t>
            </a:r>
            <a:r>
              <a:rPr lang="en-US" i="1" dirty="0" smtClean="0"/>
              <a:t> treaty on recovered heat deliverance, I believe, is the same indifferent of nations.</a:t>
            </a:r>
          </a:p>
          <a:p>
            <a:pPr marL="406400" lvl="1" indent="-203200">
              <a:buNone/>
            </a:pPr>
            <a:r>
              <a:rPr lang="en-US" i="1" dirty="0" smtClean="0"/>
              <a:t>The price level of recovered heat varies in a large spectra depending on district heating company present and future heat production options but also options of the industry has to be taken into consideration using an avoided cost strategy </a:t>
            </a:r>
          </a:p>
          <a:p>
            <a:pPr marL="406400" lvl="1" indent="-203200">
              <a:buNone/>
            </a:pPr>
            <a:endParaRPr lang="en-US" dirty="0" smtClean="0"/>
          </a:p>
          <a:p>
            <a:pPr marL="406400" lvl="1" indent="-203200">
              <a:buNone/>
            </a:pPr>
            <a:r>
              <a:rPr lang="en-US" dirty="0" smtClean="0"/>
              <a:t>However….</a:t>
            </a:r>
            <a:endParaRPr lang="en-US" dirty="0" smtClean="0"/>
          </a:p>
          <a:p>
            <a:pPr marL="406400" lvl="1" indent="-203200">
              <a:buNone/>
            </a:pPr>
            <a:r>
              <a:rPr lang="en-US" dirty="0" smtClean="0"/>
              <a:t>If district heating company is owned by the city, the price of recovered heat can be set higher to promote and make the industry more competitive</a:t>
            </a:r>
            <a:r>
              <a:rPr lang="en-US" dirty="0" smtClean="0"/>
              <a:t>….</a:t>
            </a:r>
            <a:endParaRPr lang="en-US" dirty="0" smtClean="0"/>
          </a:p>
          <a:p>
            <a:pPr marL="406400" lvl="1" indent="-203200">
              <a:buNone/>
            </a:pPr>
            <a:r>
              <a:rPr lang="en-US" dirty="0" smtClean="0"/>
              <a:t>A cost based driven district heating business where authorities set the price level to end-users the incitement to use recovered heat is lowered (</a:t>
            </a:r>
            <a:r>
              <a:rPr lang="en-US" dirty="0" err="1" smtClean="0"/>
              <a:t>a.e</a:t>
            </a:r>
            <a:r>
              <a:rPr lang="en-US" dirty="0" smtClean="0"/>
              <a:t>. Denmark and Poland) due to low incentives for the district heating company to find cheaper heat production solutions </a:t>
            </a:r>
          </a:p>
          <a:p>
            <a:pPr marL="406400" lvl="1" indent="-203200">
              <a:buNone/>
            </a:pPr>
            <a:r>
              <a:rPr lang="en-US" dirty="0" smtClean="0"/>
              <a:t>At least </a:t>
            </a:r>
            <a:r>
              <a:rPr lang="en-US" dirty="0"/>
              <a:t>i</a:t>
            </a:r>
            <a:r>
              <a:rPr lang="en-US" dirty="0" smtClean="0"/>
              <a:t>n Sweden, Germany and Finland there is no restrictions to negotiation between the district heating company and the industry who wants to deliver recovered heat to make it beneficial for both parties. </a:t>
            </a:r>
          </a:p>
          <a:p>
            <a:pPr marL="406400" lvl="1" indent="-203200">
              <a:buNone/>
            </a:pPr>
            <a:endParaRPr lang="en-US" dirty="0"/>
          </a:p>
          <a:p>
            <a:pPr marL="406400" lvl="1" indent="-203200">
              <a:buNone/>
            </a:pPr>
            <a:endParaRPr lang="en-US" dirty="0" smtClean="0"/>
          </a:p>
          <a:p>
            <a:pPr lvl="1"/>
            <a:endParaRPr lang="sv-S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834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831850"/>
          </a:xfrm>
        </p:spPr>
        <p:txBody>
          <a:bodyPr/>
          <a:lstStyle/>
          <a:p>
            <a:r>
              <a:rPr lang="en-US" sz="2400" dirty="0" smtClean="0"/>
              <a:t>Framing and p</a:t>
            </a:r>
            <a:r>
              <a:rPr lang="en-US" sz="2400" dirty="0" smtClean="0"/>
              <a:t>ricing </a:t>
            </a:r>
            <a:r>
              <a:rPr lang="en-US" sz="2400" dirty="0"/>
              <a:t>i</a:t>
            </a:r>
            <a:r>
              <a:rPr lang="en-US" sz="2400" dirty="0" smtClean="0"/>
              <a:t>ndustrial </a:t>
            </a:r>
            <a:r>
              <a:rPr lang="en-US" sz="2400" dirty="0"/>
              <a:t>r</a:t>
            </a:r>
            <a:r>
              <a:rPr lang="en-US" sz="2400" dirty="0" smtClean="0"/>
              <a:t>ecovered heat most important factors are….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304800" y="1803400"/>
            <a:ext cx="8991600" cy="558800"/>
          </a:xfrm>
        </p:spPr>
        <p:txBody>
          <a:bodyPr/>
          <a:lstStyle/>
          <a:p>
            <a:pPr algn="ctr">
              <a:buClr>
                <a:srgbClr val="F21C0A"/>
              </a:buClr>
              <a:buSzPct val="100000"/>
            </a:pPr>
            <a:r>
              <a:rPr lang="en-US" sz="4400" dirty="0" smtClean="0"/>
              <a:t>Trust &amp; Knowledge</a:t>
            </a:r>
          </a:p>
          <a:p>
            <a:pPr marL="203200" indent="-203200">
              <a:buClr>
                <a:srgbClr val="F21C0A"/>
              </a:buClr>
              <a:buSzPct val="100000"/>
            </a:pP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	</a:t>
            </a:r>
            <a:endParaRPr lang="sv-SE" sz="4400" dirty="0" smtClean="0"/>
          </a:p>
          <a:p>
            <a:pPr lvl="1"/>
            <a:endParaRPr lang="sv-SE" sz="4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sv-SE" smtClean="0"/>
              <a:pPr/>
              <a:t>7</a:t>
            </a:fld>
            <a:endParaRPr lang="sv-SE"/>
          </a:p>
        </p:txBody>
      </p:sp>
      <p:pic>
        <p:nvPicPr>
          <p:cNvPr id="5122" name="Picture 2" descr="C:\Users\P7069\AppData\Local\Microsoft\Windows\Temporary Internet Files\Content.IE5\29D09EKK\MP90044849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0" y="2717800"/>
            <a:ext cx="5117307" cy="341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00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6.0"/>
  <p:tag name="BASIS" val="EONVorlage"/>
</p:tagLst>
</file>

<file path=ppt/theme/theme1.xml><?xml version="1.0" encoding="utf-8"?>
<a:theme xmlns:a="http://schemas.openxmlformats.org/drawingml/2006/main" name="Larissa-Design">
  <a:themeElements>
    <a:clrScheme name="EON_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80026"/>
      </a:accent1>
      <a:accent2>
        <a:srgbClr val="F21C0A"/>
      </a:accent2>
      <a:accent3>
        <a:srgbClr val="F6756A"/>
      </a:accent3>
      <a:accent4>
        <a:srgbClr val="FFB4A0"/>
      </a:accent4>
      <a:accent5>
        <a:srgbClr val="CD5F0A"/>
      </a:accent5>
      <a:accent6>
        <a:srgbClr val="E47D00"/>
      </a:accent6>
      <a:hlink>
        <a:srgbClr val="F21C0A"/>
      </a:hlink>
      <a:folHlink>
        <a:srgbClr val="F6756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CBCBC"/>
        </a:solidFill>
        <a:ln>
          <a:solidFill>
            <a:srgbClr val="BCBCBC"/>
          </a:solidFill>
        </a:ln>
      </a:spPr>
      <a:bodyPr rtlCol="0" anchor="ctr"/>
      <a:lstStyle>
        <a:defPPr algn="ctr">
          <a:defRPr dirty="0" err="1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400"/>
          </a:lnSpc>
          <a:defRPr dirty="0" err="1" smtClean="0"/>
        </a:defPPr>
      </a:lstStyle>
    </a:txDef>
  </a:objectDefaults>
  <a:extraClrSchemeLst>
    <a:extraClrScheme>
      <a:clrScheme name="EON_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80026"/>
        </a:accent1>
        <a:accent2>
          <a:srgbClr val="F21C0A"/>
        </a:accent2>
        <a:accent3>
          <a:srgbClr val="F6756A"/>
        </a:accent3>
        <a:accent4>
          <a:srgbClr val="FFB4A0"/>
        </a:accent4>
        <a:accent5>
          <a:srgbClr val="CD5F0A"/>
        </a:accent5>
        <a:accent6>
          <a:srgbClr val="E47D00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D5F0A"/>
        </a:accent1>
        <a:accent2>
          <a:srgbClr val="E47D00"/>
        </a:accent2>
        <a:accent3>
          <a:srgbClr val="EDAA58"/>
        </a:accent3>
        <a:accent4>
          <a:srgbClr val="F5CFA3"/>
        </a:accent4>
        <a:accent5>
          <a:srgbClr val="8C0855"/>
        </a:accent5>
        <a:accent6>
          <a:srgbClr val="B01B65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8C0855"/>
        </a:accent1>
        <a:accent2>
          <a:srgbClr val="B01B65"/>
        </a:accent2>
        <a:accent3>
          <a:srgbClr val="CB6999"/>
        </a:accent3>
        <a:accent4>
          <a:srgbClr val="E1ADC8"/>
        </a:accent4>
        <a:accent5>
          <a:srgbClr val="673376"/>
        </a:accent5>
        <a:accent6>
          <a:srgbClr val="7C5A9F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673376"/>
        </a:accent1>
        <a:accent2>
          <a:srgbClr val="7C5A9F"/>
        </a:accent2>
        <a:accent3>
          <a:srgbClr val="A58EBE"/>
        </a:accent3>
        <a:accent4>
          <a:srgbClr val="D0C3DC"/>
        </a:accent4>
        <a:accent5>
          <a:srgbClr val="225087"/>
        </a:accent5>
        <a:accent6>
          <a:srgbClr val="2872A3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225087"/>
        </a:accent1>
        <a:accent2>
          <a:srgbClr val="2872A3"/>
        </a:accent2>
        <a:accent3>
          <a:srgbClr val="7DAAC6"/>
        </a:accent3>
        <a:accent4>
          <a:srgbClr val="B4CBDC"/>
        </a:accent4>
        <a:accent5>
          <a:srgbClr val="1E7A67"/>
        </a:accent5>
        <a:accent6>
          <a:srgbClr val="3AA48D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1E7A67"/>
        </a:accent1>
        <a:accent2>
          <a:srgbClr val="3AA48D"/>
        </a:accent2>
        <a:accent3>
          <a:srgbClr val="7DC3B4"/>
        </a:accent3>
        <a:accent4>
          <a:srgbClr val="89DCD5"/>
        </a:accent4>
        <a:accent5>
          <a:srgbClr val="748120"/>
        </a:accent5>
        <a:accent6>
          <a:srgbClr val="A3A545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48120"/>
        </a:accent1>
        <a:accent2>
          <a:srgbClr val="A3A545"/>
        </a:accent2>
        <a:accent3>
          <a:srgbClr val="C3C385"/>
        </a:accent3>
        <a:accent4>
          <a:srgbClr val="DEDCBB"/>
        </a:accent4>
        <a:accent5>
          <a:srgbClr val="767676"/>
        </a:accent5>
        <a:accent6>
          <a:srgbClr val="9B9B9B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80026"/>
        </a:accent1>
        <a:accent2>
          <a:srgbClr val="F21C0A"/>
        </a:accent2>
        <a:accent3>
          <a:srgbClr val="767676"/>
        </a:accent3>
        <a:accent4>
          <a:srgbClr val="9B9B9B"/>
        </a:accent4>
        <a:accent5>
          <a:srgbClr val="BCBCBC"/>
        </a:accent5>
        <a:accent6>
          <a:srgbClr val="D7D7D7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494</Words>
  <Application>Microsoft Office PowerPoint</Application>
  <PresentationFormat>Bildspel på skärmen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Larissa-Design</vt:lpstr>
      <vt:lpstr>Pricing of recovered heat to a district heating grid</vt:lpstr>
      <vt:lpstr>Heat Production Strategy and Costs of District Heating</vt:lpstr>
      <vt:lpstr>Framing and pricing industrial recovered heat Step 1 – Framing the recovered heat production potential</vt:lpstr>
      <vt:lpstr>Framing and pricing industrial recovered heat Step 2 – Decide Potential to fit into future heat production strategy of the district heating net</vt:lpstr>
      <vt:lpstr>Framing and pricing industrial recovered heat Step 3 – Negotiations aiming for a treaty</vt:lpstr>
      <vt:lpstr>Summery of pricing industrial recovered heat </vt:lpstr>
      <vt:lpstr>Framing and pricing industrial recovered heat most important factors are…. </vt:lpstr>
    </vt:vector>
  </TitlesOfParts>
  <Company>E.ON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E.ON PowerPoint</dc:title>
  <dc:creator>Rosen, Per</dc:creator>
  <cp:lastModifiedBy>P7069</cp:lastModifiedBy>
  <cp:revision>479</cp:revision>
  <cp:lastPrinted>2014-04-16T07:21:06Z</cp:lastPrinted>
  <dcterms:created xsi:type="dcterms:W3CDTF">2012-01-27T11:53:41Z</dcterms:created>
  <dcterms:modified xsi:type="dcterms:W3CDTF">2014-04-16T14:34:45Z</dcterms:modified>
</cp:coreProperties>
</file>