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6" r:id="rId4"/>
    <p:sldId id="261" r:id="rId5"/>
    <p:sldId id="262" r:id="rId6"/>
    <p:sldId id="264" r:id="rId7"/>
    <p:sldId id="263" r:id="rId8"/>
    <p:sldId id="265" r:id="rId9"/>
    <p:sldId id="267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E6"/>
    <a:srgbClr val="FF7C80"/>
    <a:srgbClr val="66FF66"/>
    <a:srgbClr val="66FFFF"/>
    <a:srgbClr val="1496FA"/>
    <a:srgbClr val="7DFFB8"/>
    <a:srgbClr val="0081E2"/>
    <a:srgbClr val="159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87346" autoAdjust="0"/>
  </p:normalViewPr>
  <p:slideViewPr>
    <p:cSldViewPr>
      <p:cViewPr varScale="1">
        <p:scale>
          <a:sx n="88" d="100"/>
          <a:sy n="88" d="100"/>
        </p:scale>
        <p:origin x="-126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A66A2-AD2B-409C-ADA4-15DA50E8C47E}" type="datetimeFigureOut">
              <a:rPr lang="sv-SE" smtClean="0"/>
              <a:pPr/>
              <a:t>2014-05-05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402DF-85B8-4227-87E2-1EBA55336AA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402DF-85B8-4227-87E2-1EBA55336AA9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402DF-85B8-4227-87E2-1EBA55336AA9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B0B7-408B-4527-9DAE-526F32CF9770}" type="datetimeFigureOut">
              <a:rPr lang="sv-SE" smtClean="0"/>
              <a:pPr/>
              <a:t>2014-05-05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EFBA-EF84-4B0A-A3D8-21B35839766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B0B7-408B-4527-9DAE-526F32CF9770}" type="datetimeFigureOut">
              <a:rPr lang="sv-SE" smtClean="0"/>
              <a:pPr/>
              <a:t>2014-05-05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EFBA-EF84-4B0A-A3D8-21B35839766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B0B7-408B-4527-9DAE-526F32CF9770}" type="datetimeFigureOut">
              <a:rPr lang="sv-SE" smtClean="0"/>
              <a:pPr/>
              <a:t>2014-05-05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EFBA-EF84-4B0A-A3D8-21B35839766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B0B7-408B-4527-9DAE-526F32CF9770}" type="datetimeFigureOut">
              <a:rPr lang="sv-SE" smtClean="0"/>
              <a:pPr/>
              <a:t>2014-05-05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EFBA-EF84-4B0A-A3D8-21B35839766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B0B7-408B-4527-9DAE-526F32CF9770}" type="datetimeFigureOut">
              <a:rPr lang="sv-SE" smtClean="0"/>
              <a:pPr/>
              <a:t>2014-05-05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EFBA-EF84-4B0A-A3D8-21B35839766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B0B7-408B-4527-9DAE-526F32CF9770}" type="datetimeFigureOut">
              <a:rPr lang="sv-SE" smtClean="0"/>
              <a:pPr/>
              <a:t>2014-05-05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EFBA-EF84-4B0A-A3D8-21B35839766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B0B7-408B-4527-9DAE-526F32CF9770}" type="datetimeFigureOut">
              <a:rPr lang="sv-SE" smtClean="0"/>
              <a:pPr/>
              <a:t>2014-05-05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EFBA-EF84-4B0A-A3D8-21B35839766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B0B7-408B-4527-9DAE-526F32CF9770}" type="datetimeFigureOut">
              <a:rPr lang="sv-SE" smtClean="0"/>
              <a:pPr/>
              <a:t>2014-05-05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EFBA-EF84-4B0A-A3D8-21B35839766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B0B7-408B-4527-9DAE-526F32CF9770}" type="datetimeFigureOut">
              <a:rPr lang="sv-SE" smtClean="0"/>
              <a:pPr/>
              <a:t>2014-05-05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EFBA-EF84-4B0A-A3D8-21B35839766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B0B7-408B-4527-9DAE-526F32CF9770}" type="datetimeFigureOut">
              <a:rPr lang="sv-SE" smtClean="0"/>
              <a:pPr/>
              <a:t>2014-05-05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EFBA-EF84-4B0A-A3D8-21B35839766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B0B7-408B-4527-9DAE-526F32CF9770}" type="datetimeFigureOut">
              <a:rPr lang="sv-SE" smtClean="0"/>
              <a:pPr/>
              <a:t>2014-05-05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EFBA-EF84-4B0A-A3D8-21B35839766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6B0B7-408B-4527-9DAE-526F32CF9770}" type="datetimeFigureOut">
              <a:rPr lang="sv-SE" smtClean="0"/>
              <a:pPr/>
              <a:t>2014-05-05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7EFBA-EF84-4B0A-A3D8-21B35839766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82E6"/>
            </a:gs>
            <a:gs pos="100000">
              <a:srgbClr val="159B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37454" y="2132856"/>
            <a:ext cx="5862502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ESS </a:t>
            </a:r>
            <a:r>
              <a:rPr lang="sv-SE" sz="4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Cooling</a:t>
            </a:r>
            <a:r>
              <a:rPr lang="sv-SE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</a:t>
            </a:r>
          </a:p>
          <a:p>
            <a:pPr algn="ctr"/>
            <a:r>
              <a:rPr lang="sv-SE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Heat </a:t>
            </a:r>
            <a:r>
              <a:rPr lang="sv-SE" sz="4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Recovery</a:t>
            </a:r>
            <a:r>
              <a:rPr lang="sv-SE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system</a:t>
            </a:r>
          </a:p>
          <a:p>
            <a:pPr algn="ctr"/>
            <a:endParaRPr lang="sv-SE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v-SE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Thomas Hjern</a:t>
            </a:r>
          </a:p>
          <a:p>
            <a:pPr algn="ctr"/>
            <a:endParaRPr lang="sv-SE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v-SE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</a:t>
            </a:r>
            <a:r>
              <a:rPr lang="sv-SE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Leader</a:t>
            </a:r>
            <a:r>
              <a:rPr lang="sv-SE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Process systems</a:t>
            </a:r>
          </a:p>
          <a:p>
            <a:pPr algn="ctr"/>
            <a:r>
              <a:rPr lang="sv-SE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Conventional</a:t>
            </a:r>
            <a:r>
              <a:rPr lang="sv-SE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Facilities</a:t>
            </a:r>
            <a:endParaRPr lang="sv-SE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v-S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v-SE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EuCARD-2 Lund   April 28, 2014</a:t>
            </a:r>
            <a:endParaRPr lang="sv-S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Bildobjekt 4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4160" y="408940"/>
            <a:ext cx="2082800" cy="11142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403648" y="2276872"/>
            <a:ext cx="424988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System design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General energy design concepts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ESS design basis for heat recovery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Cooling water distribution system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Heat sinks for heat recovery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Heat recovery system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Lessons learned – so far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496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en-US" sz="3200" dirty="0" smtClean="0">
                <a:latin typeface="Arial" pitchFamily="34" charset="0"/>
                <a:cs typeface="Arial" pitchFamily="34" charset="0"/>
              </a:rPr>
              <a:t>Overview</a:t>
            </a:r>
          </a:p>
        </p:txBody>
      </p:sp>
      <p:pic>
        <p:nvPicPr>
          <p:cNvPr id="7" name="Bildobjekt 6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0319" y="116632"/>
            <a:ext cx="934169" cy="499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899592" y="2210088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Design for low energy consumption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“Protect” high temperatures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Look for existing and potential heat sinks</a:t>
            </a:r>
          </a:p>
        </p:txBody>
      </p:sp>
      <p:sp>
        <p:nvSpPr>
          <p:cNvPr id="6" name="Rektangel 5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496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en-US" sz="3200" dirty="0" smtClean="0">
                <a:latin typeface="Arial" pitchFamily="34" charset="0"/>
                <a:cs typeface="Arial" pitchFamily="34" charset="0"/>
              </a:rPr>
              <a:t>General energy design concepts</a:t>
            </a:r>
          </a:p>
        </p:txBody>
      </p:sp>
      <p:pic>
        <p:nvPicPr>
          <p:cNvPr id="7" name="Bildobjekt 6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0319" y="116632"/>
            <a:ext cx="934169" cy="499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899592" y="1844824"/>
            <a:ext cx="75608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Heat Recovery included from start of design!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ll energy applications designed for heat recovery 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highest possible cooling water temperature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Give highest possible return temperature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Low pressure drop 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Three cooling water temperature levels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Low:	10°C = lowest required temperature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High:	50°C = lowest temperature without heat pumps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Mid:		25°C = “optimum” mid-temperature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496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en-US" sz="3200" dirty="0" smtClean="0">
                <a:latin typeface="Arial" pitchFamily="34" charset="0"/>
                <a:cs typeface="Arial" pitchFamily="34" charset="0"/>
              </a:rPr>
              <a:t>ESS design basis for heat recovery</a:t>
            </a:r>
          </a:p>
        </p:txBody>
      </p:sp>
      <p:pic>
        <p:nvPicPr>
          <p:cNvPr id="7" name="Bildobjekt 6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0319" y="116632"/>
            <a:ext cx="934169" cy="499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496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en-US" sz="3200" dirty="0" smtClean="0">
                <a:latin typeface="Arial" pitchFamily="34" charset="0"/>
                <a:cs typeface="Arial" pitchFamily="34" charset="0"/>
              </a:rPr>
              <a:t>Cooling water distribution system</a:t>
            </a:r>
          </a:p>
        </p:txBody>
      </p:sp>
      <p:pic>
        <p:nvPicPr>
          <p:cNvPr id="7" name="Bildobjekt 6" descr="ESS-vit-logg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0319" y="116632"/>
            <a:ext cx="934169" cy="499780"/>
          </a:xfrm>
          <a:prstGeom prst="rect">
            <a:avLst/>
          </a:prstGeom>
        </p:spPr>
      </p:pic>
      <p:sp>
        <p:nvSpPr>
          <p:cNvPr id="1150" name="textruta 1149"/>
          <p:cNvSpPr txBox="1"/>
          <p:nvPr/>
        </p:nvSpPr>
        <p:spPr>
          <a:xfrm>
            <a:off x="4495138" y="1628800"/>
            <a:ext cx="1300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err="1" smtClean="0"/>
              <a:t>Site</a:t>
            </a:r>
            <a:r>
              <a:rPr lang="sv-SE" dirty="0" smtClean="0"/>
              <a:t> </a:t>
            </a:r>
            <a:r>
              <a:rPr lang="sv-SE" dirty="0" err="1" smtClean="0"/>
              <a:t>wide</a:t>
            </a:r>
            <a:endParaRPr lang="sv-SE" dirty="0"/>
          </a:p>
          <a:p>
            <a:pPr algn="ctr"/>
            <a:r>
              <a:rPr lang="sv-SE" dirty="0" smtClean="0"/>
              <a:t>distribution</a:t>
            </a:r>
            <a:endParaRPr lang="sv-SE" dirty="0"/>
          </a:p>
        </p:txBody>
      </p:sp>
      <p:sp>
        <p:nvSpPr>
          <p:cNvPr id="1153" name="Höger klammerparentes 1152"/>
          <p:cNvSpPr/>
          <p:nvPr/>
        </p:nvSpPr>
        <p:spPr>
          <a:xfrm>
            <a:off x="4139952" y="2492896"/>
            <a:ext cx="576064" cy="2088232"/>
          </a:xfrm>
          <a:prstGeom prst="righ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54" name="textruta 1153"/>
          <p:cNvSpPr txBox="1"/>
          <p:nvPr/>
        </p:nvSpPr>
        <p:spPr>
          <a:xfrm>
            <a:off x="4716016" y="3284984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sv-SE" sz="1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supplies</a:t>
            </a:r>
            <a:endParaRPr lang="sv-SE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v-S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bar g!</a:t>
            </a:r>
            <a:endParaRPr lang="sv-SE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5" name="Höger klammerparentes 1154"/>
          <p:cNvSpPr/>
          <p:nvPr/>
        </p:nvSpPr>
        <p:spPr>
          <a:xfrm>
            <a:off x="4139952" y="5517232"/>
            <a:ext cx="576064" cy="1296144"/>
          </a:xfrm>
          <a:prstGeom prst="righ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56" name="textruta 1155"/>
          <p:cNvSpPr txBox="1"/>
          <p:nvPr/>
        </p:nvSpPr>
        <p:spPr>
          <a:xfrm>
            <a:off x="4716016" y="5877272"/>
            <a:ext cx="958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sv-SE" sz="1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returns</a:t>
            </a:r>
            <a:endParaRPr lang="sv-SE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v-SE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bar g!</a:t>
            </a:r>
            <a:endParaRPr lang="sv-SE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77" name="Grupp 1276"/>
          <p:cNvGrpSpPr/>
          <p:nvPr/>
        </p:nvGrpSpPr>
        <p:grpSpPr>
          <a:xfrm>
            <a:off x="395536" y="1700808"/>
            <a:ext cx="3916444" cy="5040560"/>
            <a:chOff x="395536" y="1700808"/>
            <a:chExt cx="3916444" cy="5040560"/>
          </a:xfrm>
        </p:grpSpPr>
        <p:sp>
          <p:nvSpPr>
            <p:cNvPr id="936" name="Femhörning 935"/>
            <p:cNvSpPr/>
            <p:nvPr/>
          </p:nvSpPr>
          <p:spPr>
            <a:xfrm flipH="1">
              <a:off x="3519980" y="6381328"/>
              <a:ext cx="792000" cy="292269"/>
            </a:xfrm>
            <a:prstGeom prst="homePlat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CW return</a:t>
              </a:r>
            </a:p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&lt;30⁰C</a:t>
              </a:r>
              <a:endParaRPr lang="en-U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954" name="Femhörning 953"/>
            <p:cNvSpPr/>
            <p:nvPr/>
          </p:nvSpPr>
          <p:spPr>
            <a:xfrm flipH="1">
              <a:off x="3519980" y="6017051"/>
              <a:ext cx="792000" cy="292269"/>
            </a:xfrm>
            <a:prstGeom prst="homePlat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CW return</a:t>
              </a:r>
            </a:p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30-50⁰C</a:t>
              </a:r>
              <a:endParaRPr lang="en-US" sz="9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55" name="Rak 954"/>
            <p:cNvCxnSpPr/>
            <p:nvPr/>
          </p:nvCxnSpPr>
          <p:spPr>
            <a:xfrm>
              <a:off x="2727892" y="2274440"/>
              <a:ext cx="504056" cy="2432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6" name="Rak 955"/>
            <p:cNvCxnSpPr/>
            <p:nvPr/>
          </p:nvCxnSpPr>
          <p:spPr>
            <a:xfrm>
              <a:off x="2727892" y="2276872"/>
              <a:ext cx="0" cy="540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8" name="Rak pil 967"/>
            <p:cNvCxnSpPr/>
            <p:nvPr/>
          </p:nvCxnSpPr>
          <p:spPr>
            <a:xfrm>
              <a:off x="2871907" y="2482102"/>
              <a:ext cx="144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9" name="Rak pil 968"/>
            <p:cNvCxnSpPr/>
            <p:nvPr/>
          </p:nvCxnSpPr>
          <p:spPr>
            <a:xfrm flipV="1">
              <a:off x="2655884" y="2474944"/>
              <a:ext cx="0" cy="45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0" name="Rak pil 969"/>
            <p:cNvCxnSpPr/>
            <p:nvPr/>
          </p:nvCxnSpPr>
          <p:spPr>
            <a:xfrm>
              <a:off x="2871907" y="2704783"/>
              <a:ext cx="144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1" name="Rak pil 970"/>
            <p:cNvCxnSpPr/>
            <p:nvPr/>
          </p:nvCxnSpPr>
          <p:spPr>
            <a:xfrm flipH="1">
              <a:off x="3015924" y="2708920"/>
              <a:ext cx="5040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2" name="Rak pil 971"/>
            <p:cNvCxnSpPr/>
            <p:nvPr/>
          </p:nvCxnSpPr>
          <p:spPr>
            <a:xfrm flipH="1">
              <a:off x="2655884" y="2482102"/>
              <a:ext cx="108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3" name="Rak pil 972"/>
            <p:cNvCxnSpPr/>
            <p:nvPr/>
          </p:nvCxnSpPr>
          <p:spPr>
            <a:xfrm flipV="1">
              <a:off x="3015924" y="2474944"/>
              <a:ext cx="0" cy="45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4" name="Rak pil 973"/>
            <p:cNvCxnSpPr/>
            <p:nvPr/>
          </p:nvCxnSpPr>
          <p:spPr>
            <a:xfrm flipH="1">
              <a:off x="2655884" y="2704783"/>
              <a:ext cx="108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6" name="Femhörning 975"/>
            <p:cNvSpPr/>
            <p:nvPr/>
          </p:nvSpPr>
          <p:spPr>
            <a:xfrm>
              <a:off x="3519980" y="2560667"/>
              <a:ext cx="792000" cy="292269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CW supply</a:t>
              </a:r>
            </a:p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50⁰C</a:t>
              </a:r>
              <a:endParaRPr lang="en-US" sz="900" b="1" dirty="0">
                <a:solidFill>
                  <a:schemeClr val="tx1"/>
                </a:solidFill>
              </a:endParaRPr>
            </a:p>
          </p:txBody>
        </p:sp>
        <p:grpSp>
          <p:nvGrpSpPr>
            <p:cNvPr id="980" name="Grupp 34"/>
            <p:cNvGrpSpPr/>
            <p:nvPr/>
          </p:nvGrpSpPr>
          <p:grpSpPr>
            <a:xfrm flipH="1">
              <a:off x="2757749" y="2636912"/>
              <a:ext cx="127317" cy="146135"/>
              <a:chOff x="1907704" y="2492896"/>
              <a:chExt cx="288032" cy="360040"/>
            </a:xfrm>
          </p:grpSpPr>
          <p:sp>
            <p:nvSpPr>
              <p:cNvPr id="981" name="Likbent triangel 980"/>
              <p:cNvSpPr/>
              <p:nvPr/>
            </p:nvSpPr>
            <p:spPr>
              <a:xfrm>
                <a:off x="1907736" y="2636912"/>
                <a:ext cx="288000" cy="216024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82" name="Ellips 981"/>
              <p:cNvSpPr/>
              <p:nvPr/>
            </p:nvSpPr>
            <p:spPr>
              <a:xfrm>
                <a:off x="1907704" y="2492896"/>
                <a:ext cx="288032" cy="28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983" name="Grupp 34"/>
            <p:cNvGrpSpPr/>
            <p:nvPr/>
          </p:nvGrpSpPr>
          <p:grpSpPr>
            <a:xfrm flipH="1">
              <a:off x="2757749" y="2420888"/>
              <a:ext cx="127317" cy="146135"/>
              <a:chOff x="1907704" y="2492896"/>
              <a:chExt cx="288032" cy="360040"/>
            </a:xfrm>
          </p:grpSpPr>
          <p:sp>
            <p:nvSpPr>
              <p:cNvPr id="984" name="Likbent triangel 983"/>
              <p:cNvSpPr/>
              <p:nvPr/>
            </p:nvSpPr>
            <p:spPr>
              <a:xfrm>
                <a:off x="1907736" y="2636912"/>
                <a:ext cx="288000" cy="216024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85" name="Ellips 984"/>
              <p:cNvSpPr/>
              <p:nvPr/>
            </p:nvSpPr>
            <p:spPr>
              <a:xfrm>
                <a:off x="1907704" y="2492896"/>
                <a:ext cx="288032" cy="28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00" name="Grupp 999"/>
            <p:cNvGrpSpPr/>
            <p:nvPr/>
          </p:nvGrpSpPr>
          <p:grpSpPr>
            <a:xfrm>
              <a:off x="3159940" y="2492896"/>
              <a:ext cx="152781" cy="196249"/>
              <a:chOff x="4582431" y="2021504"/>
              <a:chExt cx="152781" cy="196249"/>
            </a:xfrm>
          </p:grpSpPr>
          <p:sp>
            <p:nvSpPr>
              <p:cNvPr id="996" name="Ellips 995"/>
              <p:cNvSpPr/>
              <p:nvPr/>
            </p:nvSpPr>
            <p:spPr>
              <a:xfrm flipH="1">
                <a:off x="4582431" y="2021504"/>
                <a:ext cx="152781" cy="146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b="1" smtClean="0">
                    <a:solidFill>
                      <a:schemeClr val="tx1"/>
                    </a:solidFill>
                  </a:rPr>
                  <a:t>PC</a:t>
                </a:r>
                <a:endParaRPr lang="en-US" sz="7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8" name="Rak 997"/>
              <p:cNvCxnSpPr/>
              <p:nvPr/>
            </p:nvCxnSpPr>
            <p:spPr>
              <a:xfrm>
                <a:off x="4657188" y="2169042"/>
                <a:ext cx="0" cy="487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1" name="Rak pil 1000"/>
            <p:cNvCxnSpPr/>
            <p:nvPr/>
          </p:nvCxnSpPr>
          <p:spPr>
            <a:xfrm flipH="1">
              <a:off x="2367852" y="2708920"/>
              <a:ext cx="2880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3" name="Rak pil 1002"/>
            <p:cNvCxnSpPr/>
            <p:nvPr/>
          </p:nvCxnSpPr>
          <p:spPr>
            <a:xfrm>
              <a:off x="2871907" y="2920807"/>
              <a:ext cx="144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4" name="Rak pil 1003"/>
            <p:cNvCxnSpPr/>
            <p:nvPr/>
          </p:nvCxnSpPr>
          <p:spPr>
            <a:xfrm flipH="1">
              <a:off x="2655884" y="2920807"/>
              <a:ext cx="108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05" name="Grupp 34"/>
            <p:cNvGrpSpPr/>
            <p:nvPr/>
          </p:nvGrpSpPr>
          <p:grpSpPr>
            <a:xfrm flipH="1">
              <a:off x="2757749" y="2852936"/>
              <a:ext cx="127317" cy="146135"/>
              <a:chOff x="1907704" y="2492896"/>
              <a:chExt cx="288032" cy="360040"/>
            </a:xfrm>
          </p:grpSpPr>
          <p:sp>
            <p:nvSpPr>
              <p:cNvPr id="1006" name="Likbent triangel 1005"/>
              <p:cNvSpPr/>
              <p:nvPr/>
            </p:nvSpPr>
            <p:spPr>
              <a:xfrm>
                <a:off x="1907736" y="2636912"/>
                <a:ext cx="288000" cy="216024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07" name="Ellips 1006"/>
              <p:cNvSpPr/>
              <p:nvPr/>
            </p:nvSpPr>
            <p:spPr>
              <a:xfrm>
                <a:off x="1907704" y="2492896"/>
                <a:ext cx="288032" cy="28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cxnSp>
          <p:nvCxnSpPr>
            <p:cNvPr id="1012" name="Rak 1011"/>
            <p:cNvCxnSpPr/>
            <p:nvPr/>
          </p:nvCxnSpPr>
          <p:spPr>
            <a:xfrm>
              <a:off x="2727892" y="2384880"/>
              <a:ext cx="72000" cy="36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3" name="Rak 1012"/>
            <p:cNvCxnSpPr/>
            <p:nvPr/>
          </p:nvCxnSpPr>
          <p:spPr>
            <a:xfrm>
              <a:off x="2727892" y="2600904"/>
              <a:ext cx="72000" cy="36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4" name="Rak 1013"/>
            <p:cNvCxnSpPr/>
            <p:nvPr/>
          </p:nvCxnSpPr>
          <p:spPr>
            <a:xfrm>
              <a:off x="2727892" y="2816936"/>
              <a:ext cx="72000" cy="36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6" name="Rak 1015"/>
            <p:cNvCxnSpPr/>
            <p:nvPr/>
          </p:nvCxnSpPr>
          <p:spPr>
            <a:xfrm flipV="1">
              <a:off x="3231948" y="2276872"/>
              <a:ext cx="0" cy="216024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3" name="Rak 1082"/>
            <p:cNvCxnSpPr/>
            <p:nvPr/>
          </p:nvCxnSpPr>
          <p:spPr>
            <a:xfrm>
              <a:off x="2727892" y="3064409"/>
              <a:ext cx="504056" cy="2432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4" name="Rak 1083"/>
            <p:cNvCxnSpPr/>
            <p:nvPr/>
          </p:nvCxnSpPr>
          <p:spPr>
            <a:xfrm>
              <a:off x="2727892" y="3066841"/>
              <a:ext cx="0" cy="540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5" name="Rak pil 1084"/>
            <p:cNvCxnSpPr/>
            <p:nvPr/>
          </p:nvCxnSpPr>
          <p:spPr>
            <a:xfrm>
              <a:off x="2871907" y="3272071"/>
              <a:ext cx="144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6" name="Rak pil 1085"/>
            <p:cNvCxnSpPr/>
            <p:nvPr/>
          </p:nvCxnSpPr>
          <p:spPr>
            <a:xfrm flipV="1">
              <a:off x="2655884" y="3264913"/>
              <a:ext cx="0" cy="45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7" name="Rak pil 1086"/>
            <p:cNvCxnSpPr/>
            <p:nvPr/>
          </p:nvCxnSpPr>
          <p:spPr>
            <a:xfrm>
              <a:off x="2871907" y="3494752"/>
              <a:ext cx="144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8" name="Rak pil 1087"/>
            <p:cNvCxnSpPr/>
            <p:nvPr/>
          </p:nvCxnSpPr>
          <p:spPr>
            <a:xfrm flipH="1">
              <a:off x="3015924" y="3498889"/>
              <a:ext cx="5040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9" name="Rak pil 1088"/>
            <p:cNvCxnSpPr/>
            <p:nvPr/>
          </p:nvCxnSpPr>
          <p:spPr>
            <a:xfrm flipH="1">
              <a:off x="2655884" y="3272071"/>
              <a:ext cx="108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0" name="Rak pil 1089"/>
            <p:cNvCxnSpPr/>
            <p:nvPr/>
          </p:nvCxnSpPr>
          <p:spPr>
            <a:xfrm flipV="1">
              <a:off x="3015924" y="3264913"/>
              <a:ext cx="0" cy="45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1" name="Rak pil 1090"/>
            <p:cNvCxnSpPr/>
            <p:nvPr/>
          </p:nvCxnSpPr>
          <p:spPr>
            <a:xfrm flipH="1">
              <a:off x="2655884" y="3494752"/>
              <a:ext cx="108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2" name="Femhörning 1091"/>
            <p:cNvSpPr/>
            <p:nvPr/>
          </p:nvSpPr>
          <p:spPr>
            <a:xfrm>
              <a:off x="3519980" y="3350636"/>
              <a:ext cx="792000" cy="292269"/>
            </a:xfrm>
            <a:prstGeom prst="homePlat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CW supply</a:t>
              </a:r>
            </a:p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25⁰C</a:t>
              </a:r>
              <a:endParaRPr lang="en-US" sz="9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093" name="Grupp 34"/>
            <p:cNvGrpSpPr/>
            <p:nvPr/>
          </p:nvGrpSpPr>
          <p:grpSpPr>
            <a:xfrm flipH="1">
              <a:off x="2757749" y="3426881"/>
              <a:ext cx="127317" cy="146135"/>
              <a:chOff x="1907704" y="2492896"/>
              <a:chExt cx="288032" cy="360040"/>
            </a:xfrm>
          </p:grpSpPr>
          <p:sp>
            <p:nvSpPr>
              <p:cNvPr id="1094" name="Likbent triangel 1093"/>
              <p:cNvSpPr/>
              <p:nvPr/>
            </p:nvSpPr>
            <p:spPr>
              <a:xfrm>
                <a:off x="1907736" y="2636912"/>
                <a:ext cx="288000" cy="216024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95" name="Ellips 1094"/>
              <p:cNvSpPr/>
              <p:nvPr/>
            </p:nvSpPr>
            <p:spPr>
              <a:xfrm>
                <a:off x="1907704" y="2492896"/>
                <a:ext cx="288032" cy="28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96" name="Grupp 34"/>
            <p:cNvGrpSpPr/>
            <p:nvPr/>
          </p:nvGrpSpPr>
          <p:grpSpPr>
            <a:xfrm flipH="1">
              <a:off x="2757749" y="3210857"/>
              <a:ext cx="127317" cy="146135"/>
              <a:chOff x="1907704" y="2492896"/>
              <a:chExt cx="288032" cy="360040"/>
            </a:xfrm>
          </p:grpSpPr>
          <p:sp>
            <p:nvSpPr>
              <p:cNvPr id="1097" name="Likbent triangel 1096"/>
              <p:cNvSpPr/>
              <p:nvPr/>
            </p:nvSpPr>
            <p:spPr>
              <a:xfrm>
                <a:off x="1907736" y="2636912"/>
                <a:ext cx="288000" cy="216024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98" name="Ellips 1097"/>
              <p:cNvSpPr/>
              <p:nvPr/>
            </p:nvSpPr>
            <p:spPr>
              <a:xfrm>
                <a:off x="1907704" y="2492896"/>
                <a:ext cx="288032" cy="28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099" name="Grupp 1098"/>
            <p:cNvGrpSpPr/>
            <p:nvPr/>
          </p:nvGrpSpPr>
          <p:grpSpPr>
            <a:xfrm>
              <a:off x="3159940" y="3282865"/>
              <a:ext cx="152781" cy="196249"/>
              <a:chOff x="4582431" y="2021504"/>
              <a:chExt cx="152781" cy="196249"/>
            </a:xfrm>
          </p:grpSpPr>
          <p:sp>
            <p:nvSpPr>
              <p:cNvPr id="1100" name="Ellips 1099"/>
              <p:cNvSpPr/>
              <p:nvPr/>
            </p:nvSpPr>
            <p:spPr>
              <a:xfrm flipH="1">
                <a:off x="4582431" y="2021504"/>
                <a:ext cx="152781" cy="146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b="1" smtClean="0">
                    <a:solidFill>
                      <a:schemeClr val="tx1"/>
                    </a:solidFill>
                  </a:rPr>
                  <a:t>PC</a:t>
                </a:r>
                <a:endParaRPr lang="en-US" sz="7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01" name="Rak 1100"/>
              <p:cNvCxnSpPr/>
              <p:nvPr/>
            </p:nvCxnSpPr>
            <p:spPr>
              <a:xfrm>
                <a:off x="4657188" y="2169042"/>
                <a:ext cx="0" cy="487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02" name="Rak pil 1101"/>
            <p:cNvCxnSpPr/>
            <p:nvPr/>
          </p:nvCxnSpPr>
          <p:spPr>
            <a:xfrm flipH="1">
              <a:off x="2367852" y="3498889"/>
              <a:ext cx="2880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3" name="Rak pil 1102"/>
            <p:cNvCxnSpPr/>
            <p:nvPr/>
          </p:nvCxnSpPr>
          <p:spPr>
            <a:xfrm>
              <a:off x="2871907" y="3710776"/>
              <a:ext cx="144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4" name="Rak pil 1103"/>
            <p:cNvCxnSpPr/>
            <p:nvPr/>
          </p:nvCxnSpPr>
          <p:spPr>
            <a:xfrm flipH="1">
              <a:off x="2655884" y="3710776"/>
              <a:ext cx="108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05" name="Grupp 34"/>
            <p:cNvGrpSpPr/>
            <p:nvPr/>
          </p:nvGrpSpPr>
          <p:grpSpPr>
            <a:xfrm flipH="1">
              <a:off x="2757749" y="3642905"/>
              <a:ext cx="127317" cy="146135"/>
              <a:chOff x="1907704" y="2492896"/>
              <a:chExt cx="288032" cy="360040"/>
            </a:xfrm>
          </p:grpSpPr>
          <p:sp>
            <p:nvSpPr>
              <p:cNvPr id="1106" name="Likbent triangel 1105"/>
              <p:cNvSpPr/>
              <p:nvPr/>
            </p:nvSpPr>
            <p:spPr>
              <a:xfrm>
                <a:off x="1907736" y="2636912"/>
                <a:ext cx="288000" cy="216024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07" name="Ellips 1106"/>
              <p:cNvSpPr/>
              <p:nvPr/>
            </p:nvSpPr>
            <p:spPr>
              <a:xfrm>
                <a:off x="1907704" y="2492896"/>
                <a:ext cx="288032" cy="28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cxnSp>
          <p:nvCxnSpPr>
            <p:cNvPr id="1108" name="Rak 1107"/>
            <p:cNvCxnSpPr/>
            <p:nvPr/>
          </p:nvCxnSpPr>
          <p:spPr>
            <a:xfrm>
              <a:off x="2727892" y="3174849"/>
              <a:ext cx="72000" cy="36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9" name="Rak 1108"/>
            <p:cNvCxnSpPr/>
            <p:nvPr/>
          </p:nvCxnSpPr>
          <p:spPr>
            <a:xfrm>
              <a:off x="2727892" y="3390873"/>
              <a:ext cx="72000" cy="36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0" name="Rak 1109"/>
            <p:cNvCxnSpPr/>
            <p:nvPr/>
          </p:nvCxnSpPr>
          <p:spPr>
            <a:xfrm>
              <a:off x="2727892" y="3606905"/>
              <a:ext cx="72000" cy="36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1" name="Rak 1110"/>
            <p:cNvCxnSpPr/>
            <p:nvPr/>
          </p:nvCxnSpPr>
          <p:spPr>
            <a:xfrm flipV="1">
              <a:off x="3231948" y="3066841"/>
              <a:ext cx="0" cy="216024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3" name="Rak 1112"/>
            <p:cNvCxnSpPr/>
            <p:nvPr/>
          </p:nvCxnSpPr>
          <p:spPr>
            <a:xfrm>
              <a:off x="2727892" y="3856497"/>
              <a:ext cx="504056" cy="2432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4" name="Rak 1113"/>
            <p:cNvCxnSpPr/>
            <p:nvPr/>
          </p:nvCxnSpPr>
          <p:spPr>
            <a:xfrm>
              <a:off x="2727892" y="3858929"/>
              <a:ext cx="0" cy="540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5" name="Rak pil 1114"/>
            <p:cNvCxnSpPr/>
            <p:nvPr/>
          </p:nvCxnSpPr>
          <p:spPr>
            <a:xfrm>
              <a:off x="2871907" y="4064159"/>
              <a:ext cx="144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6" name="Rak pil 1115"/>
            <p:cNvCxnSpPr/>
            <p:nvPr/>
          </p:nvCxnSpPr>
          <p:spPr>
            <a:xfrm flipV="1">
              <a:off x="2655884" y="4057001"/>
              <a:ext cx="0" cy="45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7" name="Rak pil 1116"/>
            <p:cNvCxnSpPr/>
            <p:nvPr/>
          </p:nvCxnSpPr>
          <p:spPr>
            <a:xfrm>
              <a:off x="2871907" y="4286840"/>
              <a:ext cx="144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8" name="Rak pil 1117"/>
            <p:cNvCxnSpPr/>
            <p:nvPr/>
          </p:nvCxnSpPr>
          <p:spPr>
            <a:xfrm flipH="1">
              <a:off x="3015924" y="4290977"/>
              <a:ext cx="5040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9" name="Rak pil 1118"/>
            <p:cNvCxnSpPr/>
            <p:nvPr/>
          </p:nvCxnSpPr>
          <p:spPr>
            <a:xfrm flipH="1">
              <a:off x="2655884" y="4064159"/>
              <a:ext cx="108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0" name="Rak pil 1119"/>
            <p:cNvCxnSpPr/>
            <p:nvPr/>
          </p:nvCxnSpPr>
          <p:spPr>
            <a:xfrm flipV="1">
              <a:off x="3015924" y="4057001"/>
              <a:ext cx="0" cy="45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1" name="Rak pil 1120"/>
            <p:cNvCxnSpPr/>
            <p:nvPr/>
          </p:nvCxnSpPr>
          <p:spPr>
            <a:xfrm flipH="1">
              <a:off x="2655884" y="4286840"/>
              <a:ext cx="108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2" name="Femhörning 1121"/>
            <p:cNvSpPr/>
            <p:nvPr/>
          </p:nvSpPr>
          <p:spPr>
            <a:xfrm>
              <a:off x="3519980" y="4142724"/>
              <a:ext cx="792000" cy="292269"/>
            </a:xfrm>
            <a:prstGeom prst="homePlat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CW supply</a:t>
              </a:r>
            </a:p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10⁰C</a:t>
              </a:r>
              <a:endParaRPr lang="en-US" sz="9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123" name="Grupp 34"/>
            <p:cNvGrpSpPr/>
            <p:nvPr/>
          </p:nvGrpSpPr>
          <p:grpSpPr>
            <a:xfrm flipH="1">
              <a:off x="2757749" y="4218969"/>
              <a:ext cx="127317" cy="146135"/>
              <a:chOff x="1907704" y="2492896"/>
              <a:chExt cx="288032" cy="360040"/>
            </a:xfrm>
          </p:grpSpPr>
          <p:sp>
            <p:nvSpPr>
              <p:cNvPr id="1124" name="Likbent triangel 1123"/>
              <p:cNvSpPr/>
              <p:nvPr/>
            </p:nvSpPr>
            <p:spPr>
              <a:xfrm>
                <a:off x="1907736" y="2636912"/>
                <a:ext cx="288000" cy="216024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25" name="Ellips 1124"/>
              <p:cNvSpPr/>
              <p:nvPr/>
            </p:nvSpPr>
            <p:spPr>
              <a:xfrm>
                <a:off x="1907704" y="2492896"/>
                <a:ext cx="288032" cy="28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126" name="Grupp 34"/>
            <p:cNvGrpSpPr/>
            <p:nvPr/>
          </p:nvGrpSpPr>
          <p:grpSpPr>
            <a:xfrm flipH="1">
              <a:off x="2757749" y="4002945"/>
              <a:ext cx="127317" cy="146135"/>
              <a:chOff x="1907704" y="2492896"/>
              <a:chExt cx="288032" cy="360040"/>
            </a:xfrm>
          </p:grpSpPr>
          <p:sp>
            <p:nvSpPr>
              <p:cNvPr id="1127" name="Likbent triangel 1126"/>
              <p:cNvSpPr/>
              <p:nvPr/>
            </p:nvSpPr>
            <p:spPr>
              <a:xfrm>
                <a:off x="1907736" y="2636912"/>
                <a:ext cx="288000" cy="216024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28" name="Ellips 1127"/>
              <p:cNvSpPr/>
              <p:nvPr/>
            </p:nvSpPr>
            <p:spPr>
              <a:xfrm>
                <a:off x="1907704" y="2492896"/>
                <a:ext cx="288032" cy="28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129" name="Grupp 1128"/>
            <p:cNvGrpSpPr/>
            <p:nvPr/>
          </p:nvGrpSpPr>
          <p:grpSpPr>
            <a:xfrm>
              <a:off x="3159940" y="4074953"/>
              <a:ext cx="152781" cy="196249"/>
              <a:chOff x="4582431" y="2021504"/>
              <a:chExt cx="152781" cy="196249"/>
            </a:xfrm>
          </p:grpSpPr>
          <p:sp>
            <p:nvSpPr>
              <p:cNvPr id="1130" name="Ellips 1129"/>
              <p:cNvSpPr/>
              <p:nvPr/>
            </p:nvSpPr>
            <p:spPr>
              <a:xfrm flipH="1">
                <a:off x="4582431" y="2021504"/>
                <a:ext cx="152781" cy="146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b="1" smtClean="0">
                    <a:solidFill>
                      <a:schemeClr val="tx1"/>
                    </a:solidFill>
                  </a:rPr>
                  <a:t>PC</a:t>
                </a:r>
                <a:endParaRPr lang="en-US" sz="7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1" name="Rak 1130"/>
              <p:cNvCxnSpPr/>
              <p:nvPr/>
            </p:nvCxnSpPr>
            <p:spPr>
              <a:xfrm>
                <a:off x="4657188" y="2169042"/>
                <a:ext cx="0" cy="487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32" name="Rak pil 1131"/>
            <p:cNvCxnSpPr/>
            <p:nvPr/>
          </p:nvCxnSpPr>
          <p:spPr>
            <a:xfrm flipH="1">
              <a:off x="2367852" y="4290977"/>
              <a:ext cx="2880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3" name="Rak pil 1132"/>
            <p:cNvCxnSpPr/>
            <p:nvPr/>
          </p:nvCxnSpPr>
          <p:spPr>
            <a:xfrm>
              <a:off x="2871907" y="4502864"/>
              <a:ext cx="144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4" name="Rak pil 1133"/>
            <p:cNvCxnSpPr/>
            <p:nvPr/>
          </p:nvCxnSpPr>
          <p:spPr>
            <a:xfrm flipH="1">
              <a:off x="2655884" y="4502864"/>
              <a:ext cx="108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5" name="Grupp 34"/>
            <p:cNvGrpSpPr/>
            <p:nvPr/>
          </p:nvGrpSpPr>
          <p:grpSpPr>
            <a:xfrm flipH="1">
              <a:off x="2757749" y="4434993"/>
              <a:ext cx="127317" cy="146135"/>
              <a:chOff x="1907704" y="2492896"/>
              <a:chExt cx="288032" cy="360040"/>
            </a:xfrm>
          </p:grpSpPr>
          <p:sp>
            <p:nvSpPr>
              <p:cNvPr id="1136" name="Likbent triangel 1135"/>
              <p:cNvSpPr/>
              <p:nvPr/>
            </p:nvSpPr>
            <p:spPr>
              <a:xfrm>
                <a:off x="1907736" y="2636912"/>
                <a:ext cx="288000" cy="216024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37" name="Ellips 1136"/>
              <p:cNvSpPr/>
              <p:nvPr/>
            </p:nvSpPr>
            <p:spPr>
              <a:xfrm>
                <a:off x="1907704" y="2492896"/>
                <a:ext cx="288032" cy="288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cxnSp>
          <p:nvCxnSpPr>
            <p:cNvPr id="1138" name="Rak 1137"/>
            <p:cNvCxnSpPr/>
            <p:nvPr/>
          </p:nvCxnSpPr>
          <p:spPr>
            <a:xfrm>
              <a:off x="2727892" y="3966937"/>
              <a:ext cx="72000" cy="36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9" name="Rak 1138"/>
            <p:cNvCxnSpPr/>
            <p:nvPr/>
          </p:nvCxnSpPr>
          <p:spPr>
            <a:xfrm>
              <a:off x="2727892" y="4182961"/>
              <a:ext cx="72000" cy="36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0" name="Rak 1139"/>
            <p:cNvCxnSpPr/>
            <p:nvPr/>
          </p:nvCxnSpPr>
          <p:spPr>
            <a:xfrm>
              <a:off x="2727892" y="4398993"/>
              <a:ext cx="72000" cy="36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1" name="Rak 1140"/>
            <p:cNvCxnSpPr/>
            <p:nvPr/>
          </p:nvCxnSpPr>
          <p:spPr>
            <a:xfrm flipV="1">
              <a:off x="3231948" y="3858929"/>
              <a:ext cx="0" cy="216024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3" name="Rektangel 1142"/>
            <p:cNvSpPr/>
            <p:nvPr/>
          </p:nvSpPr>
          <p:spPr>
            <a:xfrm>
              <a:off x="755576" y="2420888"/>
              <a:ext cx="1656184" cy="42484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Cooling </a:t>
              </a:r>
            </a:p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&amp;</a:t>
              </a:r>
            </a:p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Heat Recovery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4" name="Femhörning 1143"/>
            <p:cNvSpPr/>
            <p:nvPr/>
          </p:nvSpPr>
          <p:spPr>
            <a:xfrm flipH="1">
              <a:off x="3519980" y="5657011"/>
              <a:ext cx="792000" cy="292269"/>
            </a:xfrm>
            <a:prstGeom prst="homePlate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CW return</a:t>
              </a:r>
            </a:p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&gt;50⁰C</a:t>
              </a:r>
              <a:endParaRPr lang="en-US" sz="9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147" name="Rak 1146"/>
            <p:cNvCxnSpPr/>
            <p:nvPr/>
          </p:nvCxnSpPr>
          <p:spPr>
            <a:xfrm flipH="1">
              <a:off x="2411760" y="6165304"/>
              <a:ext cx="110822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8" name="Rak 1147"/>
            <p:cNvCxnSpPr/>
            <p:nvPr/>
          </p:nvCxnSpPr>
          <p:spPr>
            <a:xfrm flipH="1">
              <a:off x="2411760" y="6525344"/>
              <a:ext cx="110822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9" name="Rektangel 1148"/>
            <p:cNvSpPr/>
            <p:nvPr/>
          </p:nvSpPr>
          <p:spPr>
            <a:xfrm>
              <a:off x="395536" y="1700808"/>
              <a:ext cx="3024336" cy="5040560"/>
            </a:xfrm>
            <a:prstGeom prst="rect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Central Utilities Building (CUB)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157" name="Rak 1156"/>
            <p:cNvCxnSpPr/>
            <p:nvPr/>
          </p:nvCxnSpPr>
          <p:spPr>
            <a:xfrm flipH="1">
              <a:off x="2411760" y="5805264"/>
              <a:ext cx="110822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8" name="textruta 1157"/>
          <p:cNvSpPr txBox="1"/>
          <p:nvPr/>
        </p:nvSpPr>
        <p:spPr>
          <a:xfrm>
            <a:off x="7013253" y="1700808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 err="1" smtClean="0"/>
              <a:t>Cooling</a:t>
            </a:r>
            <a:r>
              <a:rPr lang="sv-SE" b="1" dirty="0" smtClean="0"/>
              <a:t> </a:t>
            </a:r>
            <a:r>
              <a:rPr lang="sv-SE" b="1" dirty="0" err="1" smtClean="0"/>
              <a:t>loads</a:t>
            </a:r>
            <a:endParaRPr lang="sv-SE" b="1" dirty="0"/>
          </a:p>
        </p:txBody>
      </p:sp>
      <p:sp>
        <p:nvSpPr>
          <p:cNvPr id="1159" name="Höger klammerparentes 1158"/>
          <p:cNvSpPr/>
          <p:nvPr/>
        </p:nvSpPr>
        <p:spPr>
          <a:xfrm flipH="1">
            <a:off x="5652120" y="2492896"/>
            <a:ext cx="576064" cy="2088232"/>
          </a:xfrm>
          <a:prstGeom prst="righ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60" name="Höger klammerparentes 1159"/>
          <p:cNvSpPr/>
          <p:nvPr/>
        </p:nvSpPr>
        <p:spPr>
          <a:xfrm flipH="1">
            <a:off x="5652120" y="5517232"/>
            <a:ext cx="576064" cy="1296144"/>
          </a:xfrm>
          <a:prstGeom prst="righ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61" name="Rak 1160"/>
          <p:cNvCxnSpPr/>
          <p:nvPr/>
        </p:nvCxnSpPr>
        <p:spPr>
          <a:xfrm flipH="1">
            <a:off x="6372200" y="2708920"/>
            <a:ext cx="23762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3" name="Rak 1162"/>
          <p:cNvCxnSpPr/>
          <p:nvPr/>
        </p:nvCxnSpPr>
        <p:spPr>
          <a:xfrm flipH="1">
            <a:off x="6084168" y="2708920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5" name="Rak 1164"/>
          <p:cNvCxnSpPr/>
          <p:nvPr/>
        </p:nvCxnSpPr>
        <p:spPr>
          <a:xfrm flipH="1">
            <a:off x="8748464" y="2708920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8" name="Rak 1167"/>
          <p:cNvCxnSpPr/>
          <p:nvPr/>
        </p:nvCxnSpPr>
        <p:spPr>
          <a:xfrm flipH="1">
            <a:off x="6156176" y="3501008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9" name="Rak 1168"/>
          <p:cNvCxnSpPr/>
          <p:nvPr/>
        </p:nvCxnSpPr>
        <p:spPr>
          <a:xfrm flipH="1">
            <a:off x="8820472" y="3501008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1" name="Rak 1170"/>
          <p:cNvCxnSpPr/>
          <p:nvPr/>
        </p:nvCxnSpPr>
        <p:spPr>
          <a:xfrm flipH="1">
            <a:off x="6156176" y="4293096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2" name="Rak 1171"/>
          <p:cNvCxnSpPr/>
          <p:nvPr/>
        </p:nvCxnSpPr>
        <p:spPr>
          <a:xfrm flipH="1">
            <a:off x="8820472" y="4293096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4" name="Rak 1173"/>
          <p:cNvCxnSpPr/>
          <p:nvPr/>
        </p:nvCxnSpPr>
        <p:spPr>
          <a:xfrm flipH="1">
            <a:off x="6156176" y="5805264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5" name="Rak 1174"/>
          <p:cNvCxnSpPr/>
          <p:nvPr/>
        </p:nvCxnSpPr>
        <p:spPr>
          <a:xfrm flipH="1">
            <a:off x="8820472" y="5805264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7" name="Rak 1176"/>
          <p:cNvCxnSpPr/>
          <p:nvPr/>
        </p:nvCxnSpPr>
        <p:spPr>
          <a:xfrm flipH="1">
            <a:off x="6156176" y="6165304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8" name="Rak 1177"/>
          <p:cNvCxnSpPr/>
          <p:nvPr/>
        </p:nvCxnSpPr>
        <p:spPr>
          <a:xfrm flipH="1">
            <a:off x="8820472" y="6165304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9" name="Rak 1178"/>
          <p:cNvCxnSpPr/>
          <p:nvPr/>
        </p:nvCxnSpPr>
        <p:spPr>
          <a:xfrm flipH="1">
            <a:off x="6444208" y="6525344"/>
            <a:ext cx="23762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0" name="Rak 1179"/>
          <p:cNvCxnSpPr/>
          <p:nvPr/>
        </p:nvCxnSpPr>
        <p:spPr>
          <a:xfrm flipH="1">
            <a:off x="6156176" y="6525344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1" name="Rak 1180"/>
          <p:cNvCxnSpPr/>
          <p:nvPr/>
        </p:nvCxnSpPr>
        <p:spPr>
          <a:xfrm flipH="1">
            <a:off x="8820472" y="6525344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2" name="Ellips 1181"/>
          <p:cNvSpPr/>
          <p:nvPr/>
        </p:nvSpPr>
        <p:spPr>
          <a:xfrm>
            <a:off x="6588224" y="4437112"/>
            <a:ext cx="216000" cy="216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84" name="Rak 1183"/>
          <p:cNvCxnSpPr/>
          <p:nvPr/>
        </p:nvCxnSpPr>
        <p:spPr>
          <a:xfrm>
            <a:off x="6660232" y="4509120"/>
            <a:ext cx="2160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8" name="Rak 1187"/>
          <p:cNvCxnSpPr/>
          <p:nvPr/>
        </p:nvCxnSpPr>
        <p:spPr>
          <a:xfrm>
            <a:off x="6660232" y="4581128"/>
            <a:ext cx="2160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9" name="Rak 1188"/>
          <p:cNvCxnSpPr/>
          <p:nvPr/>
        </p:nvCxnSpPr>
        <p:spPr>
          <a:xfrm>
            <a:off x="6660240" y="4509120"/>
            <a:ext cx="72000" cy="36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1" name="Rak 1190"/>
          <p:cNvCxnSpPr/>
          <p:nvPr/>
        </p:nvCxnSpPr>
        <p:spPr>
          <a:xfrm flipV="1">
            <a:off x="6660240" y="4545128"/>
            <a:ext cx="72000" cy="36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0" name="Rak pil 1219"/>
          <p:cNvCxnSpPr/>
          <p:nvPr/>
        </p:nvCxnSpPr>
        <p:spPr>
          <a:xfrm>
            <a:off x="6689492" y="4293096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4" name="Rak pil 1233"/>
          <p:cNvCxnSpPr/>
          <p:nvPr/>
        </p:nvCxnSpPr>
        <p:spPr>
          <a:xfrm flipH="1">
            <a:off x="6682177" y="4659309"/>
            <a:ext cx="0" cy="186603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7" name="Rektangel 1236"/>
          <p:cNvSpPr/>
          <p:nvPr/>
        </p:nvSpPr>
        <p:spPr>
          <a:xfrm>
            <a:off x="6601712" y="5733256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38" name="Rektangel 1237"/>
          <p:cNvSpPr/>
          <p:nvPr/>
        </p:nvSpPr>
        <p:spPr>
          <a:xfrm>
            <a:off x="6610169" y="6093312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76" name="Rak 1175"/>
          <p:cNvCxnSpPr/>
          <p:nvPr/>
        </p:nvCxnSpPr>
        <p:spPr>
          <a:xfrm flipH="1">
            <a:off x="6444208" y="6165304"/>
            <a:ext cx="23762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4" name="Ellips 1243"/>
          <p:cNvSpPr/>
          <p:nvPr/>
        </p:nvSpPr>
        <p:spPr>
          <a:xfrm>
            <a:off x="7668344" y="3645024"/>
            <a:ext cx="216000" cy="216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45" name="Rak 1244"/>
          <p:cNvCxnSpPr/>
          <p:nvPr/>
        </p:nvCxnSpPr>
        <p:spPr>
          <a:xfrm>
            <a:off x="7740352" y="3717032"/>
            <a:ext cx="2160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6" name="Rak 1245"/>
          <p:cNvCxnSpPr/>
          <p:nvPr/>
        </p:nvCxnSpPr>
        <p:spPr>
          <a:xfrm>
            <a:off x="7740352" y="3789040"/>
            <a:ext cx="2160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7" name="Rak 1246"/>
          <p:cNvCxnSpPr/>
          <p:nvPr/>
        </p:nvCxnSpPr>
        <p:spPr>
          <a:xfrm>
            <a:off x="7740360" y="3717032"/>
            <a:ext cx="72000" cy="36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8" name="Rak 1247"/>
          <p:cNvCxnSpPr/>
          <p:nvPr/>
        </p:nvCxnSpPr>
        <p:spPr>
          <a:xfrm flipV="1">
            <a:off x="7740360" y="3753040"/>
            <a:ext cx="72000" cy="36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9" name="Rak pil 1248"/>
          <p:cNvCxnSpPr/>
          <p:nvPr/>
        </p:nvCxnSpPr>
        <p:spPr>
          <a:xfrm>
            <a:off x="7769612" y="3501008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6" name="Rak pil 1255"/>
          <p:cNvCxnSpPr/>
          <p:nvPr/>
        </p:nvCxnSpPr>
        <p:spPr>
          <a:xfrm>
            <a:off x="7776927" y="3861048"/>
            <a:ext cx="0" cy="230400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8" name="Rektangel 1257"/>
          <p:cNvSpPr/>
          <p:nvPr/>
        </p:nvSpPr>
        <p:spPr>
          <a:xfrm>
            <a:off x="7696478" y="5733272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59" name="Ellips 1258"/>
          <p:cNvSpPr/>
          <p:nvPr/>
        </p:nvSpPr>
        <p:spPr>
          <a:xfrm>
            <a:off x="8460432" y="2852936"/>
            <a:ext cx="216000" cy="216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60" name="Rak 1259"/>
          <p:cNvCxnSpPr/>
          <p:nvPr/>
        </p:nvCxnSpPr>
        <p:spPr>
          <a:xfrm>
            <a:off x="8532440" y="2924944"/>
            <a:ext cx="2160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1" name="Rak 1260"/>
          <p:cNvCxnSpPr/>
          <p:nvPr/>
        </p:nvCxnSpPr>
        <p:spPr>
          <a:xfrm>
            <a:off x="8532440" y="2996952"/>
            <a:ext cx="2160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2" name="Rak 1261"/>
          <p:cNvCxnSpPr/>
          <p:nvPr/>
        </p:nvCxnSpPr>
        <p:spPr>
          <a:xfrm>
            <a:off x="8532448" y="2924944"/>
            <a:ext cx="72000" cy="36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3" name="Rak 1262"/>
          <p:cNvCxnSpPr/>
          <p:nvPr/>
        </p:nvCxnSpPr>
        <p:spPr>
          <a:xfrm flipV="1">
            <a:off x="8532448" y="2960952"/>
            <a:ext cx="72000" cy="36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4" name="Rak pil 1263"/>
          <p:cNvCxnSpPr/>
          <p:nvPr/>
        </p:nvCxnSpPr>
        <p:spPr>
          <a:xfrm>
            <a:off x="8561700" y="2708920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5" name="Rak pil 1264"/>
          <p:cNvCxnSpPr/>
          <p:nvPr/>
        </p:nvCxnSpPr>
        <p:spPr>
          <a:xfrm>
            <a:off x="8561700" y="3068960"/>
            <a:ext cx="0" cy="273600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6" name="Rektangel 1265"/>
          <p:cNvSpPr/>
          <p:nvPr/>
        </p:nvSpPr>
        <p:spPr>
          <a:xfrm>
            <a:off x="7696462" y="4221088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68" name="Rektangel 1267"/>
          <p:cNvSpPr/>
          <p:nvPr/>
        </p:nvSpPr>
        <p:spPr>
          <a:xfrm>
            <a:off x="8482393" y="4221088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69" name="Rektangel 1268"/>
          <p:cNvSpPr/>
          <p:nvPr/>
        </p:nvSpPr>
        <p:spPr>
          <a:xfrm>
            <a:off x="8488550" y="3429000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67" name="Rak 1166"/>
          <p:cNvCxnSpPr/>
          <p:nvPr/>
        </p:nvCxnSpPr>
        <p:spPr>
          <a:xfrm flipH="1">
            <a:off x="6444208" y="3501008"/>
            <a:ext cx="23762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4" name="Grupp 1273"/>
          <p:cNvGrpSpPr/>
          <p:nvPr/>
        </p:nvGrpSpPr>
        <p:grpSpPr>
          <a:xfrm>
            <a:off x="6802273" y="4293096"/>
            <a:ext cx="506031" cy="1872208"/>
            <a:chOff x="6802273" y="4293096"/>
            <a:chExt cx="506031" cy="1872208"/>
          </a:xfrm>
        </p:grpSpPr>
        <p:sp>
          <p:nvSpPr>
            <p:cNvPr id="1222" name="Ellips 1221"/>
            <p:cNvSpPr/>
            <p:nvPr/>
          </p:nvSpPr>
          <p:spPr>
            <a:xfrm>
              <a:off x="6948264" y="4437112"/>
              <a:ext cx="216000" cy="216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223" name="Rak 1222"/>
            <p:cNvCxnSpPr/>
            <p:nvPr/>
          </p:nvCxnSpPr>
          <p:spPr>
            <a:xfrm>
              <a:off x="7020272" y="4509120"/>
              <a:ext cx="21602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4" name="Rak 1223"/>
            <p:cNvCxnSpPr/>
            <p:nvPr/>
          </p:nvCxnSpPr>
          <p:spPr>
            <a:xfrm>
              <a:off x="7020272" y="4581128"/>
              <a:ext cx="21602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5" name="Rak 1224"/>
            <p:cNvCxnSpPr/>
            <p:nvPr/>
          </p:nvCxnSpPr>
          <p:spPr>
            <a:xfrm>
              <a:off x="7020280" y="4509120"/>
              <a:ext cx="72000" cy="36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6" name="Rak 1225"/>
            <p:cNvCxnSpPr/>
            <p:nvPr/>
          </p:nvCxnSpPr>
          <p:spPr>
            <a:xfrm flipV="1">
              <a:off x="7020280" y="4545128"/>
              <a:ext cx="72000" cy="36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7" name="Rak pil 1226"/>
            <p:cNvCxnSpPr/>
            <p:nvPr/>
          </p:nvCxnSpPr>
          <p:spPr>
            <a:xfrm>
              <a:off x="7049532" y="4293096"/>
              <a:ext cx="0" cy="14401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9" name="Rak pil 1238"/>
            <p:cNvCxnSpPr/>
            <p:nvPr/>
          </p:nvCxnSpPr>
          <p:spPr>
            <a:xfrm>
              <a:off x="7056847" y="4653136"/>
              <a:ext cx="0" cy="151216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3" name="Rektangel 1242"/>
            <p:cNvSpPr/>
            <p:nvPr/>
          </p:nvSpPr>
          <p:spPr>
            <a:xfrm>
              <a:off x="6976398" y="5733256"/>
              <a:ext cx="144000" cy="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70" name="textruta 1269"/>
            <p:cNvSpPr txBox="1"/>
            <p:nvPr/>
          </p:nvSpPr>
          <p:spPr>
            <a:xfrm>
              <a:off x="6802273" y="4797152"/>
              <a:ext cx="506031" cy="344128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txBody>
            <a:bodyPr wrap="none" lIns="18000" tIns="18000" rIns="18000" bIns="18000" rtlCol="0" anchor="ctr" anchorCtr="1">
              <a:spAutoFit/>
            </a:bodyPr>
            <a:lstStyle/>
            <a:p>
              <a:pPr algn="ctr"/>
              <a:r>
                <a:rPr lang="sv-SE" sz="1000" b="1" dirty="0" err="1" smtClean="0">
                  <a:latin typeface="Arial" pitchFamily="34" charset="0"/>
                  <a:cs typeface="Arial" pitchFamily="34" charset="0"/>
                </a:rPr>
                <a:t>If</a:t>
              </a:r>
              <a:endParaRPr lang="sv-SE" sz="1000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sv-SE" sz="1000" b="1" dirty="0" smtClean="0">
                  <a:latin typeface="Arial" pitchFamily="34" charset="0"/>
                  <a:cs typeface="Arial" pitchFamily="34" charset="0"/>
                </a:rPr>
                <a:t>30-50°C</a:t>
              </a:r>
              <a:endParaRPr lang="sv-SE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75" name="Grupp 1274"/>
          <p:cNvGrpSpPr/>
          <p:nvPr/>
        </p:nvGrpSpPr>
        <p:grpSpPr>
          <a:xfrm>
            <a:off x="7213939" y="4293096"/>
            <a:ext cx="397027" cy="1512168"/>
            <a:chOff x="7213939" y="4293096"/>
            <a:chExt cx="397027" cy="1512168"/>
          </a:xfrm>
        </p:grpSpPr>
        <p:sp>
          <p:nvSpPr>
            <p:cNvPr id="1228" name="Ellips 1227"/>
            <p:cNvSpPr/>
            <p:nvPr/>
          </p:nvSpPr>
          <p:spPr>
            <a:xfrm>
              <a:off x="7308304" y="4437112"/>
              <a:ext cx="216000" cy="216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229" name="Rak 1228"/>
            <p:cNvCxnSpPr/>
            <p:nvPr/>
          </p:nvCxnSpPr>
          <p:spPr>
            <a:xfrm>
              <a:off x="7380312" y="4509120"/>
              <a:ext cx="21602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0" name="Rak 1229"/>
            <p:cNvCxnSpPr/>
            <p:nvPr/>
          </p:nvCxnSpPr>
          <p:spPr>
            <a:xfrm>
              <a:off x="7380312" y="4581128"/>
              <a:ext cx="21602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1" name="Rak 1230"/>
            <p:cNvCxnSpPr/>
            <p:nvPr/>
          </p:nvCxnSpPr>
          <p:spPr>
            <a:xfrm>
              <a:off x="7380320" y="4509120"/>
              <a:ext cx="72000" cy="36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2" name="Rak 1231"/>
            <p:cNvCxnSpPr/>
            <p:nvPr/>
          </p:nvCxnSpPr>
          <p:spPr>
            <a:xfrm flipV="1">
              <a:off x="7380320" y="4545128"/>
              <a:ext cx="72000" cy="36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3" name="Rak pil 1232"/>
            <p:cNvCxnSpPr/>
            <p:nvPr/>
          </p:nvCxnSpPr>
          <p:spPr>
            <a:xfrm>
              <a:off x="7409572" y="4293096"/>
              <a:ext cx="0" cy="14401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1" name="Rak pil 1240"/>
            <p:cNvCxnSpPr/>
            <p:nvPr/>
          </p:nvCxnSpPr>
          <p:spPr>
            <a:xfrm>
              <a:off x="7409572" y="4653136"/>
              <a:ext cx="0" cy="115212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1" name="textruta 1270"/>
            <p:cNvSpPr txBox="1"/>
            <p:nvPr/>
          </p:nvSpPr>
          <p:spPr>
            <a:xfrm>
              <a:off x="7213939" y="5229200"/>
              <a:ext cx="397027" cy="344128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txBody>
            <a:bodyPr wrap="none" lIns="18000" tIns="18000" rIns="18000" bIns="18000" rtlCol="0" anchor="ctr" anchorCtr="1">
              <a:spAutoFit/>
            </a:bodyPr>
            <a:lstStyle/>
            <a:p>
              <a:pPr algn="ctr"/>
              <a:r>
                <a:rPr lang="sv-SE" sz="1000" b="1" dirty="0" err="1" smtClean="0">
                  <a:latin typeface="Arial" pitchFamily="34" charset="0"/>
                  <a:cs typeface="Arial" pitchFamily="34" charset="0"/>
                </a:rPr>
                <a:t>If</a:t>
              </a:r>
              <a:endParaRPr lang="sv-SE" sz="1000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sv-SE" sz="1000" b="1" dirty="0" smtClean="0">
                  <a:latin typeface="Arial" pitchFamily="34" charset="0"/>
                  <a:cs typeface="Arial" pitchFamily="34" charset="0"/>
                </a:rPr>
                <a:t>&gt;50°C</a:t>
              </a:r>
              <a:endParaRPr lang="sv-SE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76" name="Grupp 1275"/>
          <p:cNvGrpSpPr/>
          <p:nvPr/>
        </p:nvGrpSpPr>
        <p:grpSpPr>
          <a:xfrm>
            <a:off x="7926704" y="3501008"/>
            <a:ext cx="397027" cy="2304040"/>
            <a:chOff x="7926704" y="3501008"/>
            <a:chExt cx="397027" cy="2304040"/>
          </a:xfrm>
        </p:grpSpPr>
        <p:sp>
          <p:nvSpPr>
            <p:cNvPr id="1250" name="Ellips 1249"/>
            <p:cNvSpPr/>
            <p:nvPr/>
          </p:nvSpPr>
          <p:spPr>
            <a:xfrm>
              <a:off x="8028384" y="3645024"/>
              <a:ext cx="216000" cy="216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251" name="Rak 1250"/>
            <p:cNvCxnSpPr/>
            <p:nvPr/>
          </p:nvCxnSpPr>
          <p:spPr>
            <a:xfrm>
              <a:off x="8100392" y="3717032"/>
              <a:ext cx="21602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2" name="Rak 1251"/>
            <p:cNvCxnSpPr/>
            <p:nvPr/>
          </p:nvCxnSpPr>
          <p:spPr>
            <a:xfrm>
              <a:off x="8100392" y="3789040"/>
              <a:ext cx="21602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3" name="Rak 1252"/>
            <p:cNvCxnSpPr/>
            <p:nvPr/>
          </p:nvCxnSpPr>
          <p:spPr>
            <a:xfrm>
              <a:off x="8100400" y="3717032"/>
              <a:ext cx="72000" cy="36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4" name="Rak 1253"/>
            <p:cNvCxnSpPr/>
            <p:nvPr/>
          </p:nvCxnSpPr>
          <p:spPr>
            <a:xfrm flipV="1">
              <a:off x="8100400" y="3753040"/>
              <a:ext cx="72000" cy="36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5" name="Rak pil 1254"/>
            <p:cNvCxnSpPr/>
            <p:nvPr/>
          </p:nvCxnSpPr>
          <p:spPr>
            <a:xfrm>
              <a:off x="8129652" y="3501008"/>
              <a:ext cx="0" cy="14401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7" name="Rak pil 1256"/>
            <p:cNvCxnSpPr/>
            <p:nvPr/>
          </p:nvCxnSpPr>
          <p:spPr>
            <a:xfrm>
              <a:off x="8129652" y="3861048"/>
              <a:ext cx="0" cy="1944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7" name="Rektangel 1266"/>
            <p:cNvSpPr/>
            <p:nvPr/>
          </p:nvSpPr>
          <p:spPr>
            <a:xfrm>
              <a:off x="8056518" y="4221088"/>
              <a:ext cx="144000" cy="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73" name="textruta 1272"/>
            <p:cNvSpPr txBox="1"/>
            <p:nvPr/>
          </p:nvSpPr>
          <p:spPr>
            <a:xfrm>
              <a:off x="7926704" y="5229200"/>
              <a:ext cx="397027" cy="344128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txBody>
            <a:bodyPr wrap="none" lIns="18000" tIns="18000" rIns="18000" bIns="18000" rtlCol="0" anchor="ctr" anchorCtr="1">
              <a:spAutoFit/>
            </a:bodyPr>
            <a:lstStyle/>
            <a:p>
              <a:pPr algn="ctr"/>
              <a:r>
                <a:rPr lang="sv-SE" sz="1000" b="1" dirty="0" err="1" smtClean="0">
                  <a:latin typeface="Arial" pitchFamily="34" charset="0"/>
                  <a:cs typeface="Arial" pitchFamily="34" charset="0"/>
                </a:rPr>
                <a:t>If</a:t>
              </a:r>
              <a:endParaRPr lang="sv-SE" sz="1000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sv-SE" sz="1000" b="1" dirty="0" smtClean="0">
                  <a:latin typeface="Arial" pitchFamily="34" charset="0"/>
                  <a:cs typeface="Arial" pitchFamily="34" charset="0"/>
                </a:rPr>
                <a:t>&gt;50°C</a:t>
              </a:r>
              <a:endParaRPr lang="sv-SE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170" name="Rak 1169"/>
          <p:cNvCxnSpPr/>
          <p:nvPr/>
        </p:nvCxnSpPr>
        <p:spPr>
          <a:xfrm flipH="1">
            <a:off x="6444208" y="4293096"/>
            <a:ext cx="23762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3" name="Rak 1172"/>
          <p:cNvCxnSpPr/>
          <p:nvPr/>
        </p:nvCxnSpPr>
        <p:spPr>
          <a:xfrm flipH="1">
            <a:off x="6444208" y="5805264"/>
            <a:ext cx="23762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8" grpId="0"/>
      <p:bldP spid="1182" grpId="0" animBg="1"/>
      <p:bldP spid="1237" grpId="0" animBg="1"/>
      <p:bldP spid="1238" grpId="0" animBg="1"/>
      <p:bldP spid="1244" grpId="0" animBg="1"/>
      <p:bldP spid="1258" grpId="0" animBg="1"/>
      <p:bldP spid="12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331640" y="1916832"/>
            <a:ext cx="6506909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Existing municipal District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eating (DH)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Warm supply 80°C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Cold return 45°C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New Low Temperature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istrict Heating (LTDH)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Warm supply 55°C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Cold return 25°C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ESS internal district heating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Science Village?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Greenhouses?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New municipal areas?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496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en-US" sz="3200" dirty="0" smtClean="0">
                <a:latin typeface="Arial" pitchFamily="34" charset="0"/>
                <a:cs typeface="Arial" pitchFamily="34" charset="0"/>
              </a:rPr>
              <a:t>Heat sinks for heat recovery</a:t>
            </a:r>
          </a:p>
        </p:txBody>
      </p:sp>
      <p:pic>
        <p:nvPicPr>
          <p:cNvPr id="7" name="Bildobjekt 6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0319" y="116632"/>
            <a:ext cx="934169" cy="499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496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en-US" sz="3200" dirty="0" smtClean="0">
                <a:latin typeface="Arial" pitchFamily="34" charset="0"/>
                <a:cs typeface="Arial" pitchFamily="34" charset="0"/>
              </a:rPr>
              <a:t>Heat recovery system</a:t>
            </a:r>
          </a:p>
        </p:txBody>
      </p:sp>
      <p:pic>
        <p:nvPicPr>
          <p:cNvPr id="7" name="Bildobjekt 6" descr="ESS-vit-logg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0319" y="116632"/>
            <a:ext cx="934169" cy="499780"/>
          </a:xfrm>
          <a:prstGeom prst="rect">
            <a:avLst/>
          </a:prstGeom>
        </p:spPr>
      </p:pic>
      <p:grpSp>
        <p:nvGrpSpPr>
          <p:cNvPr id="5" name="Grupp 4"/>
          <p:cNvGrpSpPr/>
          <p:nvPr/>
        </p:nvGrpSpPr>
        <p:grpSpPr>
          <a:xfrm>
            <a:off x="6209304" y="5519679"/>
            <a:ext cx="490225" cy="1181966"/>
            <a:chOff x="3419872" y="4581128"/>
            <a:chExt cx="792088" cy="1512169"/>
          </a:xfrm>
        </p:grpSpPr>
        <p:grpSp>
          <p:nvGrpSpPr>
            <p:cNvPr id="8" name="Grupp 3"/>
            <p:cNvGrpSpPr/>
            <p:nvPr/>
          </p:nvGrpSpPr>
          <p:grpSpPr>
            <a:xfrm>
              <a:off x="3419872" y="4581128"/>
              <a:ext cx="792088" cy="1512169"/>
              <a:chOff x="0" y="0"/>
              <a:chExt cx="288000" cy="646375"/>
            </a:xfrm>
          </p:grpSpPr>
          <p:sp>
            <p:nvSpPr>
              <p:cNvPr id="10" name="Ellips 9"/>
              <p:cNvSpPr/>
              <p:nvPr/>
            </p:nvSpPr>
            <p:spPr>
              <a:xfrm>
                <a:off x="0" y="502375"/>
                <a:ext cx="288000" cy="144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ysClr val="windowText" lastClr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" name="Ellips 10"/>
              <p:cNvSpPr/>
              <p:nvPr/>
            </p:nvSpPr>
            <p:spPr>
              <a:xfrm>
                <a:off x="0" y="0"/>
                <a:ext cx="288000" cy="144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ysClr val="windowText" lastClr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" name="Rektangel 11"/>
              <p:cNvSpPr/>
              <p:nvPr/>
            </p:nvSpPr>
            <p:spPr>
              <a:xfrm>
                <a:off x="0" y="71441"/>
                <a:ext cx="288000" cy="504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ysClr val="windowText" lastClr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" name="Rektangel 12"/>
              <p:cNvSpPr/>
              <p:nvPr/>
            </p:nvSpPr>
            <p:spPr>
              <a:xfrm>
                <a:off x="0" y="92877"/>
                <a:ext cx="288000" cy="1800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" name="Rektangel 13"/>
              <p:cNvSpPr/>
              <p:nvPr/>
            </p:nvSpPr>
            <p:spPr>
              <a:xfrm>
                <a:off x="0" y="138121"/>
                <a:ext cx="288000" cy="1800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" name="Rektangel 14"/>
              <p:cNvSpPr/>
              <p:nvPr/>
            </p:nvSpPr>
            <p:spPr>
              <a:xfrm>
                <a:off x="0" y="185746"/>
                <a:ext cx="288000" cy="1800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Rektangel 15"/>
              <p:cNvSpPr/>
              <p:nvPr/>
            </p:nvSpPr>
            <p:spPr>
              <a:xfrm>
                <a:off x="0" y="230990"/>
                <a:ext cx="288000" cy="1800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" name="Rektangel 16"/>
              <p:cNvSpPr/>
              <p:nvPr/>
            </p:nvSpPr>
            <p:spPr>
              <a:xfrm>
                <a:off x="0" y="397677"/>
                <a:ext cx="288000" cy="1800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Rektangel 17"/>
              <p:cNvSpPr/>
              <p:nvPr/>
            </p:nvSpPr>
            <p:spPr>
              <a:xfrm>
                <a:off x="0" y="442921"/>
                <a:ext cx="288000" cy="1800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" name="Rektangel 18"/>
              <p:cNvSpPr/>
              <p:nvPr/>
            </p:nvSpPr>
            <p:spPr>
              <a:xfrm>
                <a:off x="0" y="490546"/>
                <a:ext cx="288000" cy="1800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" name="Rektangel 19"/>
              <p:cNvSpPr/>
              <p:nvPr/>
            </p:nvSpPr>
            <p:spPr>
              <a:xfrm>
                <a:off x="0" y="535790"/>
                <a:ext cx="288000" cy="1800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9" name="textruta 8"/>
            <p:cNvSpPr txBox="1"/>
            <p:nvPr/>
          </p:nvSpPr>
          <p:spPr>
            <a:xfrm>
              <a:off x="3428152" y="4904224"/>
              <a:ext cx="765115" cy="955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smtClean="0"/>
                <a:t>CW-L</a:t>
              </a:r>
            </a:p>
            <a:p>
              <a:pPr algn="ctr"/>
              <a:r>
                <a:rPr lang="sv-SE" sz="900" b="1" dirty="0" err="1" smtClean="0"/>
                <a:t>Buffer</a:t>
              </a:r>
              <a:endParaRPr lang="sv-SE" sz="900" b="1" dirty="0" smtClean="0"/>
            </a:p>
            <a:p>
              <a:pPr algn="ctr"/>
              <a:r>
                <a:rPr lang="sv-SE" sz="900" b="1" dirty="0" smtClean="0"/>
                <a:t>tank</a:t>
              </a:r>
            </a:p>
            <a:p>
              <a:pPr algn="ctr"/>
              <a:r>
                <a:rPr lang="sv-SE" sz="900" b="1" dirty="0" smtClean="0"/>
                <a:t>150m3</a:t>
              </a:r>
              <a:endParaRPr lang="sv-SE" sz="900" b="1" dirty="0"/>
            </a:p>
          </p:txBody>
        </p:sp>
      </p:grpSp>
      <p:grpSp>
        <p:nvGrpSpPr>
          <p:cNvPr id="56" name="Grupp 55"/>
          <p:cNvGrpSpPr/>
          <p:nvPr/>
        </p:nvGrpSpPr>
        <p:grpSpPr>
          <a:xfrm>
            <a:off x="6137296" y="3591263"/>
            <a:ext cx="490225" cy="1181966"/>
            <a:chOff x="3419872" y="4581128"/>
            <a:chExt cx="792088" cy="1512169"/>
          </a:xfrm>
        </p:grpSpPr>
        <p:grpSp>
          <p:nvGrpSpPr>
            <p:cNvPr id="57" name="Grupp 3"/>
            <p:cNvGrpSpPr/>
            <p:nvPr/>
          </p:nvGrpSpPr>
          <p:grpSpPr>
            <a:xfrm>
              <a:off x="3419872" y="4581128"/>
              <a:ext cx="792088" cy="1512169"/>
              <a:chOff x="0" y="0"/>
              <a:chExt cx="288000" cy="646375"/>
            </a:xfrm>
          </p:grpSpPr>
          <p:sp>
            <p:nvSpPr>
              <p:cNvPr id="59" name="Ellips 58"/>
              <p:cNvSpPr/>
              <p:nvPr/>
            </p:nvSpPr>
            <p:spPr>
              <a:xfrm>
                <a:off x="0" y="502375"/>
                <a:ext cx="288000" cy="144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ysClr val="windowText" lastClr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Ellips 59"/>
              <p:cNvSpPr/>
              <p:nvPr/>
            </p:nvSpPr>
            <p:spPr>
              <a:xfrm>
                <a:off x="0" y="0"/>
                <a:ext cx="288000" cy="144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ysClr val="windowText" lastClr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1" name="Rektangel 60"/>
              <p:cNvSpPr/>
              <p:nvPr/>
            </p:nvSpPr>
            <p:spPr>
              <a:xfrm>
                <a:off x="0" y="71441"/>
                <a:ext cx="288000" cy="504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ysClr val="windowText" lastClr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2" name="Rektangel 61"/>
              <p:cNvSpPr/>
              <p:nvPr/>
            </p:nvSpPr>
            <p:spPr>
              <a:xfrm>
                <a:off x="0" y="92877"/>
                <a:ext cx="288000" cy="1800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Rektangel 62"/>
              <p:cNvSpPr/>
              <p:nvPr/>
            </p:nvSpPr>
            <p:spPr>
              <a:xfrm>
                <a:off x="0" y="138121"/>
                <a:ext cx="288000" cy="1800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4" name="Rektangel 63"/>
              <p:cNvSpPr/>
              <p:nvPr/>
            </p:nvSpPr>
            <p:spPr>
              <a:xfrm>
                <a:off x="0" y="185746"/>
                <a:ext cx="288000" cy="1800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5" name="Rektangel 64"/>
              <p:cNvSpPr/>
              <p:nvPr/>
            </p:nvSpPr>
            <p:spPr>
              <a:xfrm>
                <a:off x="0" y="230990"/>
                <a:ext cx="288000" cy="1800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6" name="Rektangel 65"/>
              <p:cNvSpPr/>
              <p:nvPr/>
            </p:nvSpPr>
            <p:spPr>
              <a:xfrm>
                <a:off x="0" y="397677"/>
                <a:ext cx="288000" cy="1800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7" name="Rektangel 66"/>
              <p:cNvSpPr/>
              <p:nvPr/>
            </p:nvSpPr>
            <p:spPr>
              <a:xfrm>
                <a:off x="0" y="442921"/>
                <a:ext cx="288000" cy="1800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8" name="Rektangel 67"/>
              <p:cNvSpPr/>
              <p:nvPr/>
            </p:nvSpPr>
            <p:spPr>
              <a:xfrm>
                <a:off x="0" y="490546"/>
                <a:ext cx="288000" cy="1800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9" name="Rektangel 68"/>
              <p:cNvSpPr/>
              <p:nvPr/>
            </p:nvSpPr>
            <p:spPr>
              <a:xfrm>
                <a:off x="0" y="535790"/>
                <a:ext cx="288000" cy="1800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8" name="textruta 57"/>
            <p:cNvSpPr txBox="1"/>
            <p:nvPr/>
          </p:nvSpPr>
          <p:spPr>
            <a:xfrm>
              <a:off x="3428152" y="4904224"/>
              <a:ext cx="765115" cy="955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900" b="1" dirty="0" smtClean="0"/>
                <a:t>CW-M</a:t>
              </a:r>
            </a:p>
            <a:p>
              <a:pPr algn="ctr"/>
              <a:r>
                <a:rPr lang="sv-SE" sz="900" b="1" dirty="0" err="1" smtClean="0"/>
                <a:t>Buffer</a:t>
              </a:r>
              <a:endParaRPr lang="sv-SE" sz="900" b="1" dirty="0" smtClean="0"/>
            </a:p>
            <a:p>
              <a:pPr algn="ctr"/>
              <a:r>
                <a:rPr lang="sv-SE" sz="900" b="1" dirty="0" smtClean="0"/>
                <a:t>tank</a:t>
              </a:r>
            </a:p>
            <a:p>
              <a:pPr algn="ctr"/>
              <a:r>
                <a:rPr lang="sv-SE" sz="900" b="1" dirty="0" smtClean="0"/>
                <a:t>150m3</a:t>
              </a:r>
              <a:endParaRPr lang="sv-SE" sz="900" b="1" dirty="0"/>
            </a:p>
          </p:txBody>
        </p:sp>
      </p:grpSp>
      <p:grpSp>
        <p:nvGrpSpPr>
          <p:cNvPr id="937" name="Grupp 936"/>
          <p:cNvGrpSpPr/>
          <p:nvPr/>
        </p:nvGrpSpPr>
        <p:grpSpPr>
          <a:xfrm flipH="1">
            <a:off x="1824179" y="5301368"/>
            <a:ext cx="1440000" cy="1440000"/>
            <a:chOff x="4635007" y="5206661"/>
            <a:chExt cx="1512168" cy="1556502"/>
          </a:xfrm>
        </p:grpSpPr>
        <p:grpSp>
          <p:nvGrpSpPr>
            <p:cNvPr id="132" name="Grupp 106"/>
            <p:cNvGrpSpPr/>
            <p:nvPr/>
          </p:nvGrpSpPr>
          <p:grpSpPr>
            <a:xfrm>
              <a:off x="4853692" y="5436607"/>
              <a:ext cx="1088469" cy="246370"/>
              <a:chOff x="1979712" y="2060848"/>
              <a:chExt cx="1656184" cy="792088"/>
            </a:xfrm>
          </p:grpSpPr>
          <p:sp>
            <p:nvSpPr>
              <p:cNvPr id="133" name="Rektangel 132"/>
              <p:cNvSpPr/>
              <p:nvPr/>
            </p:nvSpPr>
            <p:spPr>
              <a:xfrm>
                <a:off x="1979712" y="2060848"/>
                <a:ext cx="1656184" cy="7920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4" name="Grupp 105"/>
              <p:cNvGrpSpPr/>
              <p:nvPr/>
            </p:nvGrpSpPr>
            <p:grpSpPr>
              <a:xfrm>
                <a:off x="2195847" y="2167984"/>
                <a:ext cx="1224000" cy="576000"/>
                <a:chOff x="4330259" y="2132888"/>
                <a:chExt cx="1148864" cy="633188"/>
              </a:xfrm>
            </p:grpSpPr>
            <p:cxnSp>
              <p:nvCxnSpPr>
                <p:cNvPr id="135" name="Rak 4"/>
                <p:cNvCxnSpPr/>
                <p:nvPr/>
              </p:nvCxnSpPr>
              <p:spPr>
                <a:xfrm>
                  <a:off x="4541139" y="2276872"/>
                  <a:ext cx="73808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Rak 135"/>
                <p:cNvCxnSpPr/>
                <p:nvPr/>
              </p:nvCxnSpPr>
              <p:spPr>
                <a:xfrm>
                  <a:off x="4541139" y="2708920"/>
                  <a:ext cx="73808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7" name="Grupp 485"/>
                <p:cNvGrpSpPr/>
                <p:nvPr/>
              </p:nvGrpSpPr>
              <p:grpSpPr>
                <a:xfrm>
                  <a:off x="4831115" y="2658076"/>
                  <a:ext cx="131786" cy="108000"/>
                  <a:chOff x="7524328" y="2636912"/>
                  <a:chExt cx="90000" cy="54000"/>
                </a:xfrm>
              </p:grpSpPr>
              <p:sp>
                <p:nvSpPr>
                  <p:cNvPr id="197" name="Rektangel 8"/>
                  <p:cNvSpPr/>
                  <p:nvPr/>
                </p:nvSpPr>
                <p:spPr>
                  <a:xfrm>
                    <a:off x="7539955" y="2644348"/>
                    <a:ext cx="54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98" name="Grupp 344"/>
                  <p:cNvGrpSpPr/>
                  <p:nvPr/>
                </p:nvGrpSpPr>
                <p:grpSpPr>
                  <a:xfrm>
                    <a:off x="7524328" y="2636912"/>
                    <a:ext cx="90000" cy="54000"/>
                    <a:chOff x="6777466" y="3290595"/>
                    <a:chExt cx="165994" cy="66398"/>
                  </a:xfrm>
                </p:grpSpPr>
                <p:sp>
                  <p:nvSpPr>
                    <p:cNvPr id="199" name="Likbent triangel 10"/>
                    <p:cNvSpPr/>
                    <p:nvPr/>
                  </p:nvSpPr>
                  <p:spPr>
                    <a:xfrm rot="5400000">
                      <a:off x="6784106" y="3283955"/>
                      <a:ext cx="66398" cy="79677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0" name="Likbent triangel 11"/>
                    <p:cNvSpPr/>
                    <p:nvPr/>
                  </p:nvSpPr>
                  <p:spPr>
                    <a:xfrm rot="16200000" flipH="1">
                      <a:off x="6870423" y="3283955"/>
                      <a:ext cx="66398" cy="79677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38" name="Grupp 41"/>
                <p:cNvGrpSpPr/>
                <p:nvPr/>
              </p:nvGrpSpPr>
              <p:grpSpPr>
                <a:xfrm flipH="1">
                  <a:off x="4330259" y="2190012"/>
                  <a:ext cx="213850" cy="576000"/>
                  <a:chOff x="3203848" y="606401"/>
                  <a:chExt cx="365110" cy="864098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sp>
                <p:nvSpPr>
                  <p:cNvPr id="170" name="Rektangel 3"/>
                  <p:cNvSpPr/>
                  <p:nvPr/>
                </p:nvSpPr>
                <p:spPr>
                  <a:xfrm>
                    <a:off x="3208918" y="606401"/>
                    <a:ext cx="360040" cy="864098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1" name="Grupp 27"/>
                  <p:cNvGrpSpPr/>
                  <p:nvPr/>
                </p:nvGrpSpPr>
                <p:grpSpPr>
                  <a:xfrm>
                    <a:off x="3419872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185" name="Rak 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Rak 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Rak 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Rak 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Rak 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Rak 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1" name="Rak 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2" name="Rak 14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3" name="Rak 15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Rak 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Rak 194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Rak 195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2" name="Grupp 28"/>
                  <p:cNvGrpSpPr/>
                  <p:nvPr/>
                </p:nvGrpSpPr>
                <p:grpSpPr>
                  <a:xfrm flipH="1">
                    <a:off x="3203848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173" name="Rak 172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Rak 173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Rak 174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Rak 175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Rak 176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Rak 177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Rak 178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Rak 36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Rak 37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Rak 181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Rak 182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Rak 183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39" name="Grupp 126"/>
                <p:cNvGrpSpPr/>
                <p:nvPr/>
              </p:nvGrpSpPr>
              <p:grpSpPr>
                <a:xfrm>
                  <a:off x="4752020" y="2132888"/>
                  <a:ext cx="210857" cy="288000"/>
                  <a:chOff x="4841560" y="3645024"/>
                  <a:chExt cx="288032" cy="288000"/>
                </a:xfrm>
              </p:grpSpPr>
              <p:sp>
                <p:nvSpPr>
                  <p:cNvPr id="168" name="Ellips 167"/>
                  <p:cNvSpPr/>
                  <p:nvPr/>
                </p:nvSpPr>
                <p:spPr>
                  <a:xfrm>
                    <a:off x="4841560" y="3645024"/>
                    <a:ext cx="288032" cy="28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Likbent triangel 168"/>
                  <p:cNvSpPr/>
                  <p:nvPr/>
                </p:nvSpPr>
                <p:spPr>
                  <a:xfrm rot="5400000">
                    <a:off x="4913580" y="3681956"/>
                    <a:ext cx="216000" cy="216024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0" name="Grupp 41"/>
                <p:cNvGrpSpPr/>
                <p:nvPr/>
              </p:nvGrpSpPr>
              <p:grpSpPr>
                <a:xfrm flipH="1">
                  <a:off x="5265273" y="2190012"/>
                  <a:ext cx="213850" cy="576000"/>
                  <a:chOff x="3203848" y="606401"/>
                  <a:chExt cx="365110" cy="864098"/>
                </a:xfrm>
                <a:solidFill>
                  <a:srgbClr val="FF7C5D"/>
                </a:solidFill>
              </p:grpSpPr>
              <p:sp>
                <p:nvSpPr>
                  <p:cNvPr id="141" name="Rektangel 3"/>
                  <p:cNvSpPr/>
                  <p:nvPr/>
                </p:nvSpPr>
                <p:spPr>
                  <a:xfrm>
                    <a:off x="3208918" y="606401"/>
                    <a:ext cx="360040" cy="864098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2" name="Grupp 27"/>
                  <p:cNvGrpSpPr/>
                  <p:nvPr/>
                </p:nvGrpSpPr>
                <p:grpSpPr>
                  <a:xfrm>
                    <a:off x="3419872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156" name="Rak 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Rak 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Rak 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Rak 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Rak 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Rak 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Rak 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Rak 14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Rak 15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Rak 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Rak 165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Rak 166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3" name="Grupp 28"/>
                  <p:cNvGrpSpPr/>
                  <p:nvPr/>
                </p:nvGrpSpPr>
                <p:grpSpPr>
                  <a:xfrm flipH="1">
                    <a:off x="3203848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144" name="Rak 143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" name="Rak 144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6" name="Rak 145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Rak 146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Rak 147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Rak 148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Rak 149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Rak 36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Rak 37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" name="Rak 152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" name="Rak 153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" name="Rak 154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201" name="Grupp 107"/>
            <p:cNvGrpSpPr/>
            <p:nvPr/>
          </p:nvGrpSpPr>
          <p:grpSpPr>
            <a:xfrm>
              <a:off x="4853692" y="5750168"/>
              <a:ext cx="1088469" cy="246370"/>
              <a:chOff x="1979712" y="2060848"/>
              <a:chExt cx="1656184" cy="792088"/>
            </a:xfrm>
          </p:grpSpPr>
          <p:sp>
            <p:nvSpPr>
              <p:cNvPr id="202" name="Rektangel 201"/>
              <p:cNvSpPr/>
              <p:nvPr/>
            </p:nvSpPr>
            <p:spPr>
              <a:xfrm>
                <a:off x="1979712" y="2060848"/>
                <a:ext cx="1656184" cy="7920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3" name="Grupp 105"/>
              <p:cNvGrpSpPr/>
              <p:nvPr/>
            </p:nvGrpSpPr>
            <p:grpSpPr>
              <a:xfrm>
                <a:off x="2195847" y="2167984"/>
                <a:ext cx="1224000" cy="576000"/>
                <a:chOff x="4330259" y="2132888"/>
                <a:chExt cx="1148864" cy="633188"/>
              </a:xfrm>
            </p:grpSpPr>
            <p:cxnSp>
              <p:nvCxnSpPr>
                <p:cNvPr id="204" name="Rak 4"/>
                <p:cNvCxnSpPr/>
                <p:nvPr/>
              </p:nvCxnSpPr>
              <p:spPr>
                <a:xfrm>
                  <a:off x="4541139" y="2276872"/>
                  <a:ext cx="73808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Rak 204"/>
                <p:cNvCxnSpPr/>
                <p:nvPr/>
              </p:nvCxnSpPr>
              <p:spPr>
                <a:xfrm>
                  <a:off x="4541139" y="2708920"/>
                  <a:ext cx="73808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6" name="Grupp 485"/>
                <p:cNvGrpSpPr/>
                <p:nvPr/>
              </p:nvGrpSpPr>
              <p:grpSpPr>
                <a:xfrm>
                  <a:off x="4831115" y="2658076"/>
                  <a:ext cx="131786" cy="108000"/>
                  <a:chOff x="7524328" y="2636912"/>
                  <a:chExt cx="90000" cy="54000"/>
                </a:xfrm>
              </p:grpSpPr>
              <p:sp>
                <p:nvSpPr>
                  <p:cNvPr id="266" name="Rektangel 8"/>
                  <p:cNvSpPr/>
                  <p:nvPr/>
                </p:nvSpPr>
                <p:spPr>
                  <a:xfrm>
                    <a:off x="7539955" y="2644348"/>
                    <a:ext cx="54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7" name="Grupp 344"/>
                  <p:cNvGrpSpPr/>
                  <p:nvPr/>
                </p:nvGrpSpPr>
                <p:grpSpPr>
                  <a:xfrm>
                    <a:off x="7524328" y="2636912"/>
                    <a:ext cx="90000" cy="54000"/>
                    <a:chOff x="6777466" y="3290595"/>
                    <a:chExt cx="165994" cy="66398"/>
                  </a:xfrm>
                </p:grpSpPr>
                <p:sp>
                  <p:nvSpPr>
                    <p:cNvPr id="268" name="Likbent triangel 267"/>
                    <p:cNvSpPr/>
                    <p:nvPr/>
                  </p:nvSpPr>
                  <p:spPr>
                    <a:xfrm rot="5400000">
                      <a:off x="6784106" y="3283955"/>
                      <a:ext cx="66398" cy="79677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9" name="Likbent triangel 11"/>
                    <p:cNvSpPr/>
                    <p:nvPr/>
                  </p:nvSpPr>
                  <p:spPr>
                    <a:xfrm rot="16200000" flipH="1">
                      <a:off x="6870423" y="3283955"/>
                      <a:ext cx="66398" cy="79677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07" name="Grupp 41"/>
                <p:cNvGrpSpPr/>
                <p:nvPr/>
              </p:nvGrpSpPr>
              <p:grpSpPr>
                <a:xfrm flipH="1">
                  <a:off x="4330259" y="2190012"/>
                  <a:ext cx="213850" cy="576000"/>
                  <a:chOff x="3203848" y="606401"/>
                  <a:chExt cx="365110" cy="864098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sp>
                <p:nvSpPr>
                  <p:cNvPr id="239" name="Rektangel 3"/>
                  <p:cNvSpPr/>
                  <p:nvPr/>
                </p:nvSpPr>
                <p:spPr>
                  <a:xfrm>
                    <a:off x="3208918" y="606401"/>
                    <a:ext cx="360040" cy="864098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0" name="Grupp 27"/>
                  <p:cNvGrpSpPr/>
                  <p:nvPr/>
                </p:nvGrpSpPr>
                <p:grpSpPr>
                  <a:xfrm>
                    <a:off x="3419872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254" name="Rak 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5" name="Rak 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6" name="Rak 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7" name="Rak 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8" name="Rak 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9" name="Rak 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0" name="Rak 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1" name="Rak 14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2" name="Rak 15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3" name="Rak 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4" name="Rak 263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5" name="Rak 264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41" name="Grupp 28"/>
                  <p:cNvGrpSpPr/>
                  <p:nvPr/>
                </p:nvGrpSpPr>
                <p:grpSpPr>
                  <a:xfrm flipH="1">
                    <a:off x="3203848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242" name="Rak 241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Rak 242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Rak 243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5" name="Rak 244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6" name="Rak 245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7" name="Rak 246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8" name="Rak 247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9" name="Rak 36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0" name="Rak 37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1" name="Rak 250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2" name="Rak 251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3" name="Rak 252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8" name="Grupp 126"/>
                <p:cNvGrpSpPr/>
                <p:nvPr/>
              </p:nvGrpSpPr>
              <p:grpSpPr>
                <a:xfrm>
                  <a:off x="4752020" y="2132888"/>
                  <a:ext cx="210857" cy="288000"/>
                  <a:chOff x="4841560" y="3645024"/>
                  <a:chExt cx="288032" cy="288000"/>
                </a:xfrm>
              </p:grpSpPr>
              <p:sp>
                <p:nvSpPr>
                  <p:cNvPr id="237" name="Ellips 236"/>
                  <p:cNvSpPr/>
                  <p:nvPr/>
                </p:nvSpPr>
                <p:spPr>
                  <a:xfrm>
                    <a:off x="4841560" y="3645024"/>
                    <a:ext cx="288032" cy="28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8" name="Likbent triangel 237"/>
                  <p:cNvSpPr/>
                  <p:nvPr/>
                </p:nvSpPr>
                <p:spPr>
                  <a:xfrm rot="5400000">
                    <a:off x="4913580" y="3681956"/>
                    <a:ext cx="216000" cy="216024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9" name="Grupp 41"/>
                <p:cNvGrpSpPr/>
                <p:nvPr/>
              </p:nvGrpSpPr>
              <p:grpSpPr>
                <a:xfrm flipH="1">
                  <a:off x="5265273" y="2190012"/>
                  <a:ext cx="213850" cy="576000"/>
                  <a:chOff x="3203848" y="606401"/>
                  <a:chExt cx="365110" cy="864098"/>
                </a:xfrm>
                <a:solidFill>
                  <a:srgbClr val="FF7C5D"/>
                </a:solidFill>
              </p:grpSpPr>
              <p:sp>
                <p:nvSpPr>
                  <p:cNvPr id="210" name="Rektangel 3"/>
                  <p:cNvSpPr/>
                  <p:nvPr/>
                </p:nvSpPr>
                <p:spPr>
                  <a:xfrm>
                    <a:off x="3208918" y="606401"/>
                    <a:ext cx="360040" cy="864098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11" name="Grupp 27"/>
                  <p:cNvGrpSpPr/>
                  <p:nvPr/>
                </p:nvGrpSpPr>
                <p:grpSpPr>
                  <a:xfrm>
                    <a:off x="3419872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225" name="Rak 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6" name="Rak 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7" name="Rak 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8" name="Rak 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9" name="Rak 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0" name="Rak 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1" name="Rak 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2" name="Rak 14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3" name="Rak 15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4" name="Rak 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Rak 234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6" name="Rak 235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2" name="Grupp 28"/>
                  <p:cNvGrpSpPr/>
                  <p:nvPr/>
                </p:nvGrpSpPr>
                <p:grpSpPr>
                  <a:xfrm flipH="1">
                    <a:off x="3203848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213" name="Rak 212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4" name="Rak 213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5" name="Rak 214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6" name="Rak 215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Rak 216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8" name="Rak 217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Rak 218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Rak 36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1" name="Rak 37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2" name="Rak 221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3" name="Rak 222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4" name="Rak 223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270" name="Grupp 176"/>
            <p:cNvGrpSpPr/>
            <p:nvPr/>
          </p:nvGrpSpPr>
          <p:grpSpPr>
            <a:xfrm>
              <a:off x="4853692" y="6073664"/>
              <a:ext cx="1088469" cy="246370"/>
              <a:chOff x="1979712" y="2060848"/>
              <a:chExt cx="1656184" cy="792088"/>
            </a:xfrm>
          </p:grpSpPr>
          <p:sp>
            <p:nvSpPr>
              <p:cNvPr id="271" name="Rektangel 270"/>
              <p:cNvSpPr/>
              <p:nvPr/>
            </p:nvSpPr>
            <p:spPr>
              <a:xfrm>
                <a:off x="1979712" y="2060848"/>
                <a:ext cx="1656184" cy="7920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2" name="Grupp 105"/>
              <p:cNvGrpSpPr/>
              <p:nvPr/>
            </p:nvGrpSpPr>
            <p:grpSpPr>
              <a:xfrm>
                <a:off x="2195847" y="2167984"/>
                <a:ext cx="1224000" cy="576000"/>
                <a:chOff x="4330259" y="2132888"/>
                <a:chExt cx="1148864" cy="633188"/>
              </a:xfrm>
            </p:grpSpPr>
            <p:cxnSp>
              <p:nvCxnSpPr>
                <p:cNvPr id="273" name="Rak 4"/>
                <p:cNvCxnSpPr/>
                <p:nvPr/>
              </p:nvCxnSpPr>
              <p:spPr>
                <a:xfrm>
                  <a:off x="4541139" y="2276872"/>
                  <a:ext cx="73808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Rak 273"/>
                <p:cNvCxnSpPr/>
                <p:nvPr/>
              </p:nvCxnSpPr>
              <p:spPr>
                <a:xfrm>
                  <a:off x="4541139" y="2708920"/>
                  <a:ext cx="73808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75" name="Grupp 485"/>
                <p:cNvGrpSpPr/>
                <p:nvPr/>
              </p:nvGrpSpPr>
              <p:grpSpPr>
                <a:xfrm>
                  <a:off x="4831115" y="2658076"/>
                  <a:ext cx="131786" cy="108000"/>
                  <a:chOff x="7524328" y="2636912"/>
                  <a:chExt cx="90000" cy="54000"/>
                </a:xfrm>
              </p:grpSpPr>
              <p:sp>
                <p:nvSpPr>
                  <p:cNvPr id="335" name="Rektangel 8"/>
                  <p:cNvSpPr/>
                  <p:nvPr/>
                </p:nvSpPr>
                <p:spPr>
                  <a:xfrm>
                    <a:off x="7539955" y="2644348"/>
                    <a:ext cx="54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36" name="Grupp 344"/>
                  <p:cNvGrpSpPr/>
                  <p:nvPr/>
                </p:nvGrpSpPr>
                <p:grpSpPr>
                  <a:xfrm>
                    <a:off x="7524328" y="2636912"/>
                    <a:ext cx="90000" cy="54000"/>
                    <a:chOff x="6777466" y="3290595"/>
                    <a:chExt cx="165994" cy="66398"/>
                  </a:xfrm>
                </p:grpSpPr>
                <p:sp>
                  <p:nvSpPr>
                    <p:cNvPr id="337" name="Likbent triangel 336"/>
                    <p:cNvSpPr/>
                    <p:nvPr/>
                  </p:nvSpPr>
                  <p:spPr>
                    <a:xfrm rot="5400000">
                      <a:off x="6784106" y="3283955"/>
                      <a:ext cx="66398" cy="79677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8" name="Likbent triangel 11"/>
                    <p:cNvSpPr/>
                    <p:nvPr/>
                  </p:nvSpPr>
                  <p:spPr>
                    <a:xfrm rot="16200000" flipH="1">
                      <a:off x="6870423" y="3283955"/>
                      <a:ext cx="66398" cy="79677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76" name="Grupp 41"/>
                <p:cNvGrpSpPr/>
                <p:nvPr/>
              </p:nvGrpSpPr>
              <p:grpSpPr>
                <a:xfrm flipH="1">
                  <a:off x="4330259" y="2190012"/>
                  <a:ext cx="213850" cy="576000"/>
                  <a:chOff x="3203848" y="606401"/>
                  <a:chExt cx="365110" cy="864098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sp>
                <p:nvSpPr>
                  <p:cNvPr id="308" name="Rektangel 3"/>
                  <p:cNvSpPr/>
                  <p:nvPr/>
                </p:nvSpPr>
                <p:spPr>
                  <a:xfrm>
                    <a:off x="3208918" y="606401"/>
                    <a:ext cx="360040" cy="864098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9" name="Grupp 27"/>
                  <p:cNvGrpSpPr/>
                  <p:nvPr/>
                </p:nvGrpSpPr>
                <p:grpSpPr>
                  <a:xfrm>
                    <a:off x="3419872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323" name="Rak 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4" name="Rak 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5" name="Rak 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6" name="Rak 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7" name="Rak 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8" name="Rak 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9" name="Rak 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0" name="Rak 14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1" name="Rak 15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2" name="Rak 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3" name="Rak 332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4" name="Rak 333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10" name="Grupp 28"/>
                  <p:cNvGrpSpPr/>
                  <p:nvPr/>
                </p:nvGrpSpPr>
                <p:grpSpPr>
                  <a:xfrm flipH="1">
                    <a:off x="3203848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311" name="Rak 310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2" name="Rak 311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3" name="Rak 312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4" name="Rak 313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5" name="Rak 314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6" name="Rak 315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7" name="Rak 316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8" name="Rak 36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9" name="Rak 37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0" name="Rak 319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1" name="Rak 320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2" name="Rak 321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77" name="Grupp 126"/>
                <p:cNvGrpSpPr/>
                <p:nvPr/>
              </p:nvGrpSpPr>
              <p:grpSpPr>
                <a:xfrm>
                  <a:off x="4752020" y="2132888"/>
                  <a:ext cx="210857" cy="288000"/>
                  <a:chOff x="4841560" y="3645024"/>
                  <a:chExt cx="288032" cy="288000"/>
                </a:xfrm>
              </p:grpSpPr>
              <p:sp>
                <p:nvSpPr>
                  <p:cNvPr id="306" name="Ellips 305"/>
                  <p:cNvSpPr/>
                  <p:nvPr/>
                </p:nvSpPr>
                <p:spPr>
                  <a:xfrm>
                    <a:off x="4841560" y="3645024"/>
                    <a:ext cx="288032" cy="28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7" name="Likbent triangel 306"/>
                  <p:cNvSpPr/>
                  <p:nvPr/>
                </p:nvSpPr>
                <p:spPr>
                  <a:xfrm rot="5400000">
                    <a:off x="4913580" y="3681956"/>
                    <a:ext cx="216000" cy="216024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8" name="Grupp 41"/>
                <p:cNvGrpSpPr/>
                <p:nvPr/>
              </p:nvGrpSpPr>
              <p:grpSpPr>
                <a:xfrm flipH="1">
                  <a:off x="5265273" y="2190012"/>
                  <a:ext cx="213850" cy="576000"/>
                  <a:chOff x="3203848" y="606401"/>
                  <a:chExt cx="365110" cy="864098"/>
                </a:xfrm>
                <a:solidFill>
                  <a:srgbClr val="FF7C5D"/>
                </a:solidFill>
              </p:grpSpPr>
              <p:sp>
                <p:nvSpPr>
                  <p:cNvPr id="279" name="Rektangel 3"/>
                  <p:cNvSpPr/>
                  <p:nvPr/>
                </p:nvSpPr>
                <p:spPr>
                  <a:xfrm>
                    <a:off x="3208918" y="606401"/>
                    <a:ext cx="360040" cy="864098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80" name="Grupp 27"/>
                  <p:cNvGrpSpPr/>
                  <p:nvPr/>
                </p:nvGrpSpPr>
                <p:grpSpPr>
                  <a:xfrm>
                    <a:off x="3419872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294" name="Rak 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5" name="Rak 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6" name="Rak 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7" name="Rak 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8" name="Rak 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9" name="Rak 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0" name="Rak 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1" name="Rak 14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2" name="Rak 15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3" name="Rak 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4" name="Rak 303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5" name="Rak 304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81" name="Grupp 28"/>
                  <p:cNvGrpSpPr/>
                  <p:nvPr/>
                </p:nvGrpSpPr>
                <p:grpSpPr>
                  <a:xfrm flipH="1">
                    <a:off x="3203848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282" name="Rak 281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3" name="Rak 282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4" name="Rak 283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5" name="Rak 284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6" name="Rak 285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7" name="Rak 286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8" name="Rak 287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9" name="Rak 36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0" name="Rak 37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1" name="Rak 290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2" name="Rak 291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3" name="Rak 292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339" name="Grupp 245"/>
            <p:cNvGrpSpPr/>
            <p:nvPr/>
          </p:nvGrpSpPr>
          <p:grpSpPr>
            <a:xfrm>
              <a:off x="4853692" y="6399690"/>
              <a:ext cx="1088469" cy="246370"/>
              <a:chOff x="1979712" y="2060848"/>
              <a:chExt cx="1656184" cy="792088"/>
            </a:xfrm>
          </p:grpSpPr>
          <p:sp>
            <p:nvSpPr>
              <p:cNvPr id="340" name="Rektangel 339"/>
              <p:cNvSpPr/>
              <p:nvPr/>
            </p:nvSpPr>
            <p:spPr>
              <a:xfrm>
                <a:off x="1979712" y="2060848"/>
                <a:ext cx="1656184" cy="7920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41" name="Grupp 105"/>
              <p:cNvGrpSpPr/>
              <p:nvPr/>
            </p:nvGrpSpPr>
            <p:grpSpPr>
              <a:xfrm>
                <a:off x="2195847" y="2167984"/>
                <a:ext cx="1224000" cy="576000"/>
                <a:chOff x="4330259" y="2132888"/>
                <a:chExt cx="1148864" cy="633188"/>
              </a:xfrm>
            </p:grpSpPr>
            <p:cxnSp>
              <p:nvCxnSpPr>
                <p:cNvPr id="342" name="Rak 4"/>
                <p:cNvCxnSpPr/>
                <p:nvPr/>
              </p:nvCxnSpPr>
              <p:spPr>
                <a:xfrm>
                  <a:off x="4541139" y="2276872"/>
                  <a:ext cx="73808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Rak 342"/>
                <p:cNvCxnSpPr/>
                <p:nvPr/>
              </p:nvCxnSpPr>
              <p:spPr>
                <a:xfrm>
                  <a:off x="4541139" y="2708920"/>
                  <a:ext cx="73808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4" name="Grupp 485"/>
                <p:cNvGrpSpPr/>
                <p:nvPr/>
              </p:nvGrpSpPr>
              <p:grpSpPr>
                <a:xfrm>
                  <a:off x="4831115" y="2658076"/>
                  <a:ext cx="131786" cy="108000"/>
                  <a:chOff x="7524328" y="2636912"/>
                  <a:chExt cx="90000" cy="54000"/>
                </a:xfrm>
              </p:grpSpPr>
              <p:sp>
                <p:nvSpPr>
                  <p:cNvPr id="404" name="Rektangel 8"/>
                  <p:cNvSpPr/>
                  <p:nvPr/>
                </p:nvSpPr>
                <p:spPr>
                  <a:xfrm>
                    <a:off x="7539955" y="2644348"/>
                    <a:ext cx="54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05" name="Grupp 344"/>
                  <p:cNvGrpSpPr/>
                  <p:nvPr/>
                </p:nvGrpSpPr>
                <p:grpSpPr>
                  <a:xfrm>
                    <a:off x="7524328" y="2636912"/>
                    <a:ext cx="90000" cy="54000"/>
                    <a:chOff x="6777466" y="3290595"/>
                    <a:chExt cx="165994" cy="66398"/>
                  </a:xfrm>
                </p:grpSpPr>
                <p:sp>
                  <p:nvSpPr>
                    <p:cNvPr id="406" name="Likbent triangel 405"/>
                    <p:cNvSpPr/>
                    <p:nvPr/>
                  </p:nvSpPr>
                  <p:spPr>
                    <a:xfrm rot="5400000">
                      <a:off x="6784106" y="3283955"/>
                      <a:ext cx="66398" cy="79677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7" name="Likbent triangel 11"/>
                    <p:cNvSpPr/>
                    <p:nvPr/>
                  </p:nvSpPr>
                  <p:spPr>
                    <a:xfrm rot="16200000" flipH="1">
                      <a:off x="6870423" y="3283955"/>
                      <a:ext cx="66398" cy="79677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45" name="Grupp 41"/>
                <p:cNvGrpSpPr/>
                <p:nvPr/>
              </p:nvGrpSpPr>
              <p:grpSpPr>
                <a:xfrm flipH="1">
                  <a:off x="4330259" y="2190012"/>
                  <a:ext cx="213850" cy="576000"/>
                  <a:chOff x="3203848" y="606401"/>
                  <a:chExt cx="365110" cy="864098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sp>
                <p:nvSpPr>
                  <p:cNvPr id="377" name="Rektangel 3"/>
                  <p:cNvSpPr/>
                  <p:nvPr/>
                </p:nvSpPr>
                <p:spPr>
                  <a:xfrm>
                    <a:off x="3208918" y="606401"/>
                    <a:ext cx="360040" cy="864098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78" name="Grupp 27"/>
                  <p:cNvGrpSpPr/>
                  <p:nvPr/>
                </p:nvGrpSpPr>
                <p:grpSpPr>
                  <a:xfrm>
                    <a:off x="3419872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392" name="Rak 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3" name="Rak 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4" name="Rak 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5" name="Rak 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6" name="Rak 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7" name="Rak 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8" name="Rak 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9" name="Rak 14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0" name="Rak 15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1" name="Rak 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2" name="Rak 401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3" name="Rak 402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9" name="Grupp 28"/>
                  <p:cNvGrpSpPr/>
                  <p:nvPr/>
                </p:nvGrpSpPr>
                <p:grpSpPr>
                  <a:xfrm flipH="1">
                    <a:off x="3203848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380" name="Rak 379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1" name="Rak 380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2" name="Rak 381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3" name="Rak 382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4" name="Rak 26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5" name="Rak 384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6" name="Rak 385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7" name="Rak 36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8" name="Rak 37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9" name="Rak 26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0" name="Rak 389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1" name="Rak 390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46" name="Grupp 126"/>
                <p:cNvGrpSpPr/>
                <p:nvPr/>
              </p:nvGrpSpPr>
              <p:grpSpPr>
                <a:xfrm>
                  <a:off x="4752020" y="2132888"/>
                  <a:ext cx="210857" cy="288000"/>
                  <a:chOff x="4841560" y="3645024"/>
                  <a:chExt cx="288032" cy="288000"/>
                </a:xfrm>
              </p:grpSpPr>
              <p:sp>
                <p:nvSpPr>
                  <p:cNvPr id="375" name="Ellips 374"/>
                  <p:cNvSpPr/>
                  <p:nvPr/>
                </p:nvSpPr>
                <p:spPr>
                  <a:xfrm>
                    <a:off x="4841560" y="3645024"/>
                    <a:ext cx="288032" cy="28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6" name="Likbent triangel 375"/>
                  <p:cNvSpPr/>
                  <p:nvPr/>
                </p:nvSpPr>
                <p:spPr>
                  <a:xfrm rot="5400000">
                    <a:off x="4913580" y="3681956"/>
                    <a:ext cx="216000" cy="216024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7" name="Grupp 41"/>
                <p:cNvGrpSpPr/>
                <p:nvPr/>
              </p:nvGrpSpPr>
              <p:grpSpPr>
                <a:xfrm flipH="1">
                  <a:off x="5265273" y="2190012"/>
                  <a:ext cx="213850" cy="576000"/>
                  <a:chOff x="3203848" y="606401"/>
                  <a:chExt cx="365110" cy="864098"/>
                </a:xfrm>
                <a:solidFill>
                  <a:srgbClr val="FF7C5D"/>
                </a:solidFill>
              </p:grpSpPr>
              <p:sp>
                <p:nvSpPr>
                  <p:cNvPr id="348" name="Rektangel 3"/>
                  <p:cNvSpPr/>
                  <p:nvPr/>
                </p:nvSpPr>
                <p:spPr>
                  <a:xfrm>
                    <a:off x="3208918" y="606401"/>
                    <a:ext cx="360040" cy="864098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49" name="Grupp 27"/>
                  <p:cNvGrpSpPr/>
                  <p:nvPr/>
                </p:nvGrpSpPr>
                <p:grpSpPr>
                  <a:xfrm>
                    <a:off x="3419872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363" name="Rak 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4" name="Rak 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5" name="Rak 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6" name="Rak 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7" name="Rak 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8" name="Rak 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9" name="Rak 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0" name="Rak 14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1" name="Rak 15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2" name="Rak 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3" name="Rak 372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4" name="Rak 373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50" name="Grupp 28"/>
                  <p:cNvGrpSpPr/>
                  <p:nvPr/>
                </p:nvGrpSpPr>
                <p:grpSpPr>
                  <a:xfrm flipH="1">
                    <a:off x="3203848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351" name="Rak 350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2" name="Rak 351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3" name="Rak 352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4" name="Rak 353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5" name="Rak 354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6" name="Rak 355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7" name="Rak 234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8" name="Rak 36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9" name="Rak 37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0" name="Rak 359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1" name="Rak 360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2" name="Rak 361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cxnSp>
          <p:nvCxnSpPr>
            <p:cNvPr id="408" name="Rak pil 407"/>
            <p:cNvCxnSpPr/>
            <p:nvPr/>
          </p:nvCxnSpPr>
          <p:spPr>
            <a:xfrm flipV="1">
              <a:off x="4698014" y="6466882"/>
              <a:ext cx="283917" cy="0"/>
            </a:xfrm>
            <a:prstGeom prst="straightConnector1">
              <a:avLst/>
            </a:prstGeom>
            <a:ln w="12700">
              <a:solidFill>
                <a:srgbClr val="0000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Rak pil 192"/>
            <p:cNvCxnSpPr/>
            <p:nvPr/>
          </p:nvCxnSpPr>
          <p:spPr>
            <a:xfrm flipH="1" flipV="1">
              <a:off x="4635007" y="6604138"/>
              <a:ext cx="346500" cy="0"/>
            </a:xfrm>
            <a:prstGeom prst="straightConnector1">
              <a:avLst/>
            </a:prstGeom>
            <a:ln w="12700">
              <a:solidFill>
                <a:srgbClr val="0000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Rak pil 409"/>
            <p:cNvCxnSpPr/>
            <p:nvPr/>
          </p:nvCxnSpPr>
          <p:spPr>
            <a:xfrm flipH="1" flipV="1">
              <a:off x="4704882" y="6284831"/>
              <a:ext cx="283917" cy="0"/>
            </a:xfrm>
            <a:prstGeom prst="straightConnector1">
              <a:avLst/>
            </a:prstGeom>
            <a:ln w="12700">
              <a:solidFill>
                <a:srgbClr val="0000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Rak pil 410"/>
            <p:cNvCxnSpPr/>
            <p:nvPr/>
          </p:nvCxnSpPr>
          <p:spPr>
            <a:xfrm flipV="1">
              <a:off x="4704882" y="6287704"/>
              <a:ext cx="5510" cy="182316"/>
            </a:xfrm>
            <a:prstGeom prst="straightConnector1">
              <a:avLst/>
            </a:prstGeom>
            <a:ln w="12700">
              <a:solidFill>
                <a:srgbClr val="0000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Rak pil 411"/>
            <p:cNvCxnSpPr/>
            <p:nvPr/>
          </p:nvCxnSpPr>
          <p:spPr>
            <a:xfrm flipV="1">
              <a:off x="4704882" y="6135818"/>
              <a:ext cx="283917" cy="0"/>
            </a:xfrm>
            <a:prstGeom prst="straightConnector1">
              <a:avLst/>
            </a:prstGeom>
            <a:ln w="12700">
              <a:solidFill>
                <a:srgbClr val="0000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Rak pil 412"/>
            <p:cNvCxnSpPr/>
            <p:nvPr/>
          </p:nvCxnSpPr>
          <p:spPr>
            <a:xfrm flipH="1" flipV="1">
              <a:off x="4711750" y="5953767"/>
              <a:ext cx="283917" cy="0"/>
            </a:xfrm>
            <a:prstGeom prst="straightConnector1">
              <a:avLst/>
            </a:prstGeom>
            <a:ln w="12700">
              <a:solidFill>
                <a:srgbClr val="0000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Rak pil 197"/>
            <p:cNvCxnSpPr/>
            <p:nvPr/>
          </p:nvCxnSpPr>
          <p:spPr>
            <a:xfrm flipV="1">
              <a:off x="4711750" y="5956640"/>
              <a:ext cx="5510" cy="182316"/>
            </a:xfrm>
            <a:prstGeom prst="straightConnector1">
              <a:avLst/>
            </a:prstGeom>
            <a:ln w="12700">
              <a:solidFill>
                <a:srgbClr val="0000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Rak pil 414"/>
            <p:cNvCxnSpPr/>
            <p:nvPr/>
          </p:nvCxnSpPr>
          <p:spPr>
            <a:xfrm flipV="1">
              <a:off x="4704882" y="5820233"/>
              <a:ext cx="283917" cy="0"/>
            </a:xfrm>
            <a:prstGeom prst="straightConnector1">
              <a:avLst/>
            </a:prstGeom>
            <a:ln w="12700">
              <a:solidFill>
                <a:srgbClr val="0000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Rak pil 415"/>
            <p:cNvCxnSpPr/>
            <p:nvPr/>
          </p:nvCxnSpPr>
          <p:spPr>
            <a:xfrm flipH="1" flipV="1">
              <a:off x="4711750" y="5638182"/>
              <a:ext cx="283917" cy="0"/>
            </a:xfrm>
            <a:prstGeom prst="straightConnector1">
              <a:avLst/>
            </a:prstGeom>
            <a:ln w="12700">
              <a:solidFill>
                <a:srgbClr val="0000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Rak pil 200"/>
            <p:cNvCxnSpPr/>
            <p:nvPr/>
          </p:nvCxnSpPr>
          <p:spPr>
            <a:xfrm flipV="1">
              <a:off x="4711750" y="5641054"/>
              <a:ext cx="5510" cy="182316"/>
            </a:xfrm>
            <a:prstGeom prst="straightConnector1">
              <a:avLst/>
            </a:prstGeom>
            <a:ln w="12700">
              <a:solidFill>
                <a:srgbClr val="0000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Rak pil 201"/>
            <p:cNvCxnSpPr/>
            <p:nvPr/>
          </p:nvCxnSpPr>
          <p:spPr>
            <a:xfrm flipV="1">
              <a:off x="4635007" y="5500661"/>
              <a:ext cx="346500" cy="0"/>
            </a:xfrm>
            <a:prstGeom prst="straightConnector1">
              <a:avLst/>
            </a:prstGeom>
            <a:ln w="12700">
              <a:solidFill>
                <a:srgbClr val="000099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Rak pil 205"/>
            <p:cNvCxnSpPr/>
            <p:nvPr/>
          </p:nvCxnSpPr>
          <p:spPr>
            <a:xfrm flipH="1">
              <a:off x="5800188" y="5626691"/>
              <a:ext cx="283917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Rak pil 419"/>
            <p:cNvCxnSpPr/>
            <p:nvPr/>
          </p:nvCxnSpPr>
          <p:spPr>
            <a:xfrm>
              <a:off x="5793320" y="5808742"/>
              <a:ext cx="283917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Rak pil 420"/>
            <p:cNvCxnSpPr/>
            <p:nvPr/>
          </p:nvCxnSpPr>
          <p:spPr>
            <a:xfrm flipH="1">
              <a:off x="6071727" y="5623553"/>
              <a:ext cx="5510" cy="182316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Rak pil 421"/>
            <p:cNvCxnSpPr/>
            <p:nvPr/>
          </p:nvCxnSpPr>
          <p:spPr>
            <a:xfrm flipH="1">
              <a:off x="5793320" y="5951185"/>
              <a:ext cx="283917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Rak pil 422"/>
            <p:cNvCxnSpPr/>
            <p:nvPr/>
          </p:nvCxnSpPr>
          <p:spPr>
            <a:xfrm>
              <a:off x="5786452" y="6139805"/>
              <a:ext cx="283917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Rak pil 423"/>
            <p:cNvCxnSpPr/>
            <p:nvPr/>
          </p:nvCxnSpPr>
          <p:spPr>
            <a:xfrm flipH="1">
              <a:off x="6064859" y="5954617"/>
              <a:ext cx="5510" cy="182316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Rak pil 424"/>
            <p:cNvCxnSpPr/>
            <p:nvPr/>
          </p:nvCxnSpPr>
          <p:spPr>
            <a:xfrm flipH="1">
              <a:off x="5793320" y="6273339"/>
              <a:ext cx="283917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Rak pil 425"/>
            <p:cNvCxnSpPr/>
            <p:nvPr/>
          </p:nvCxnSpPr>
          <p:spPr>
            <a:xfrm>
              <a:off x="5786452" y="6455390"/>
              <a:ext cx="283917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Rak pil 426"/>
            <p:cNvCxnSpPr/>
            <p:nvPr/>
          </p:nvCxnSpPr>
          <p:spPr>
            <a:xfrm flipH="1">
              <a:off x="6064859" y="6270202"/>
              <a:ext cx="5510" cy="182316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Rak pil 427"/>
            <p:cNvCxnSpPr/>
            <p:nvPr/>
          </p:nvCxnSpPr>
          <p:spPr>
            <a:xfrm flipH="1">
              <a:off x="5793320" y="6587508"/>
              <a:ext cx="353855" cy="5404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5" name="Rektangel 434"/>
            <p:cNvSpPr/>
            <p:nvPr/>
          </p:nvSpPr>
          <p:spPr>
            <a:xfrm>
              <a:off x="4635007" y="5240820"/>
              <a:ext cx="1512168" cy="152234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6" name="textruta 465"/>
            <p:cNvSpPr txBox="1"/>
            <p:nvPr/>
          </p:nvSpPr>
          <p:spPr>
            <a:xfrm>
              <a:off x="4964669" y="5206661"/>
              <a:ext cx="7698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 smtClean="0"/>
                <a:t>CHILLERS</a:t>
              </a:r>
              <a:endParaRPr lang="sv-SE" sz="1200" b="1" dirty="0"/>
            </a:p>
          </p:txBody>
        </p:sp>
      </p:grpSp>
      <p:sp>
        <p:nvSpPr>
          <p:cNvPr id="821" name="Rektangel 820"/>
          <p:cNvSpPr/>
          <p:nvPr/>
        </p:nvSpPr>
        <p:spPr>
          <a:xfrm>
            <a:off x="1395263" y="4595370"/>
            <a:ext cx="63000" cy="58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/>
          </a:p>
        </p:txBody>
      </p:sp>
      <p:grpSp>
        <p:nvGrpSpPr>
          <p:cNvPr id="936" name="Grupp 935"/>
          <p:cNvGrpSpPr/>
          <p:nvPr/>
        </p:nvGrpSpPr>
        <p:grpSpPr>
          <a:xfrm flipH="1">
            <a:off x="1798301" y="3391496"/>
            <a:ext cx="1440000" cy="1440000"/>
            <a:chOff x="4635007" y="2923147"/>
            <a:chExt cx="1544058" cy="1556502"/>
          </a:xfrm>
        </p:grpSpPr>
        <p:grpSp>
          <p:nvGrpSpPr>
            <p:cNvPr id="467" name="Grupp 106"/>
            <p:cNvGrpSpPr/>
            <p:nvPr/>
          </p:nvGrpSpPr>
          <p:grpSpPr>
            <a:xfrm>
              <a:off x="4853692" y="3153092"/>
              <a:ext cx="1088469" cy="246370"/>
              <a:chOff x="1979712" y="2060848"/>
              <a:chExt cx="1656184" cy="792088"/>
            </a:xfrm>
          </p:grpSpPr>
          <p:sp>
            <p:nvSpPr>
              <p:cNvPr id="468" name="Rektangel 467"/>
              <p:cNvSpPr/>
              <p:nvPr/>
            </p:nvSpPr>
            <p:spPr>
              <a:xfrm>
                <a:off x="1979712" y="2060848"/>
                <a:ext cx="1656184" cy="7920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9" name="Grupp 105"/>
              <p:cNvGrpSpPr/>
              <p:nvPr/>
            </p:nvGrpSpPr>
            <p:grpSpPr>
              <a:xfrm>
                <a:off x="2195847" y="2167984"/>
                <a:ext cx="1224000" cy="576000"/>
                <a:chOff x="4330259" y="2132888"/>
                <a:chExt cx="1148864" cy="633188"/>
              </a:xfrm>
            </p:grpSpPr>
            <p:cxnSp>
              <p:nvCxnSpPr>
                <p:cNvPr id="470" name="Rak 4"/>
                <p:cNvCxnSpPr/>
                <p:nvPr/>
              </p:nvCxnSpPr>
              <p:spPr>
                <a:xfrm>
                  <a:off x="4541139" y="2276872"/>
                  <a:ext cx="73808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1" name="Rak 470"/>
                <p:cNvCxnSpPr/>
                <p:nvPr/>
              </p:nvCxnSpPr>
              <p:spPr>
                <a:xfrm>
                  <a:off x="4541139" y="2708920"/>
                  <a:ext cx="73808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72" name="Grupp 485"/>
                <p:cNvGrpSpPr/>
                <p:nvPr/>
              </p:nvGrpSpPr>
              <p:grpSpPr>
                <a:xfrm>
                  <a:off x="4831115" y="2658076"/>
                  <a:ext cx="131786" cy="108000"/>
                  <a:chOff x="7524328" y="2636912"/>
                  <a:chExt cx="90000" cy="54000"/>
                </a:xfrm>
              </p:grpSpPr>
              <p:sp>
                <p:nvSpPr>
                  <p:cNvPr id="532" name="Rektangel 8"/>
                  <p:cNvSpPr/>
                  <p:nvPr/>
                </p:nvSpPr>
                <p:spPr>
                  <a:xfrm>
                    <a:off x="7539955" y="2644348"/>
                    <a:ext cx="54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33" name="Grupp 344"/>
                  <p:cNvGrpSpPr/>
                  <p:nvPr/>
                </p:nvGrpSpPr>
                <p:grpSpPr>
                  <a:xfrm>
                    <a:off x="7524328" y="2636912"/>
                    <a:ext cx="90000" cy="54000"/>
                    <a:chOff x="6777466" y="3290595"/>
                    <a:chExt cx="165994" cy="66398"/>
                  </a:xfrm>
                </p:grpSpPr>
                <p:sp>
                  <p:nvSpPr>
                    <p:cNvPr id="534" name="Likbent triangel 10"/>
                    <p:cNvSpPr/>
                    <p:nvPr/>
                  </p:nvSpPr>
                  <p:spPr>
                    <a:xfrm rot="5400000">
                      <a:off x="6784106" y="3283955"/>
                      <a:ext cx="66398" cy="79677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5" name="Likbent triangel 11"/>
                    <p:cNvSpPr/>
                    <p:nvPr/>
                  </p:nvSpPr>
                  <p:spPr>
                    <a:xfrm rot="16200000" flipH="1">
                      <a:off x="6870423" y="3283955"/>
                      <a:ext cx="66398" cy="79677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473" name="Grupp 41"/>
                <p:cNvGrpSpPr/>
                <p:nvPr/>
              </p:nvGrpSpPr>
              <p:grpSpPr>
                <a:xfrm flipH="1">
                  <a:off x="4330259" y="2190012"/>
                  <a:ext cx="213850" cy="576000"/>
                  <a:chOff x="3203848" y="606401"/>
                  <a:chExt cx="365110" cy="864098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sp>
                <p:nvSpPr>
                  <p:cNvPr id="505" name="Rektangel 3"/>
                  <p:cNvSpPr/>
                  <p:nvPr/>
                </p:nvSpPr>
                <p:spPr>
                  <a:xfrm>
                    <a:off x="3208918" y="606401"/>
                    <a:ext cx="360040" cy="864098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06" name="Grupp 27"/>
                  <p:cNvGrpSpPr/>
                  <p:nvPr/>
                </p:nvGrpSpPr>
                <p:grpSpPr>
                  <a:xfrm>
                    <a:off x="3419872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520" name="Rak 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1" name="Rak 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2" name="Rak 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3" name="Rak 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4" name="Rak 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5" name="Rak 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6" name="Rak 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7" name="Rak 14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8" name="Rak 15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9" name="Rak 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0" name="Rak 529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1" name="Rak 530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07" name="Grupp 28"/>
                  <p:cNvGrpSpPr/>
                  <p:nvPr/>
                </p:nvGrpSpPr>
                <p:grpSpPr>
                  <a:xfrm flipH="1">
                    <a:off x="3203848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508" name="Rak 50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9" name="Rak 50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0" name="Rak 50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1" name="Rak 5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2" name="Rak 5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3" name="Rak 5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4" name="Rak 5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5" name="Rak 36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6" name="Rak 37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7" name="Rak 5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8" name="Rak 517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9" name="Rak 518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74" name="Grupp 126"/>
                <p:cNvGrpSpPr/>
                <p:nvPr/>
              </p:nvGrpSpPr>
              <p:grpSpPr>
                <a:xfrm>
                  <a:off x="4752020" y="2132888"/>
                  <a:ext cx="210857" cy="288000"/>
                  <a:chOff x="4841560" y="3645024"/>
                  <a:chExt cx="288032" cy="288000"/>
                </a:xfrm>
              </p:grpSpPr>
              <p:sp>
                <p:nvSpPr>
                  <p:cNvPr id="503" name="Ellips 502"/>
                  <p:cNvSpPr/>
                  <p:nvPr/>
                </p:nvSpPr>
                <p:spPr>
                  <a:xfrm>
                    <a:off x="4841560" y="3645024"/>
                    <a:ext cx="288032" cy="28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4" name="Likbent triangel 503"/>
                  <p:cNvSpPr/>
                  <p:nvPr/>
                </p:nvSpPr>
                <p:spPr>
                  <a:xfrm rot="5400000">
                    <a:off x="4913580" y="3681956"/>
                    <a:ext cx="216000" cy="216024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75" name="Grupp 41"/>
                <p:cNvGrpSpPr/>
                <p:nvPr/>
              </p:nvGrpSpPr>
              <p:grpSpPr>
                <a:xfrm flipH="1">
                  <a:off x="5265273" y="2190012"/>
                  <a:ext cx="213850" cy="576000"/>
                  <a:chOff x="3203848" y="606401"/>
                  <a:chExt cx="365110" cy="864098"/>
                </a:xfrm>
                <a:solidFill>
                  <a:srgbClr val="FF7C5D"/>
                </a:solidFill>
              </p:grpSpPr>
              <p:sp>
                <p:nvSpPr>
                  <p:cNvPr id="476" name="Rektangel 3"/>
                  <p:cNvSpPr/>
                  <p:nvPr/>
                </p:nvSpPr>
                <p:spPr>
                  <a:xfrm>
                    <a:off x="3208918" y="606401"/>
                    <a:ext cx="360040" cy="864098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77" name="Grupp 27"/>
                  <p:cNvGrpSpPr/>
                  <p:nvPr/>
                </p:nvGrpSpPr>
                <p:grpSpPr>
                  <a:xfrm>
                    <a:off x="3419872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491" name="Rak 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2" name="Rak 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3" name="Rak 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4" name="Rak 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5" name="Rak 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6" name="Rak 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7" name="Rak 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8" name="Rak 14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9" name="Rak 15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0" name="Rak 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1" name="Rak 500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2" name="Rak 501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8" name="Grupp 28"/>
                  <p:cNvGrpSpPr/>
                  <p:nvPr/>
                </p:nvGrpSpPr>
                <p:grpSpPr>
                  <a:xfrm flipH="1">
                    <a:off x="3203848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479" name="Rak 478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0" name="Rak 479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1" name="Rak 480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2" name="Rak 481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3" name="Rak 482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4" name="Rak 483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5" name="Rak 484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6" name="Rak 36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7" name="Rak 37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8" name="Rak 487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9" name="Rak 488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0" name="Rak 489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536" name="Grupp 107"/>
            <p:cNvGrpSpPr/>
            <p:nvPr/>
          </p:nvGrpSpPr>
          <p:grpSpPr>
            <a:xfrm>
              <a:off x="4853692" y="3466653"/>
              <a:ext cx="1088469" cy="246370"/>
              <a:chOff x="1979712" y="2060848"/>
              <a:chExt cx="1656184" cy="792088"/>
            </a:xfrm>
          </p:grpSpPr>
          <p:sp>
            <p:nvSpPr>
              <p:cNvPr id="537" name="Rektangel 536"/>
              <p:cNvSpPr/>
              <p:nvPr/>
            </p:nvSpPr>
            <p:spPr>
              <a:xfrm>
                <a:off x="1979712" y="2060848"/>
                <a:ext cx="1656184" cy="7920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8" name="Grupp 105"/>
              <p:cNvGrpSpPr/>
              <p:nvPr/>
            </p:nvGrpSpPr>
            <p:grpSpPr>
              <a:xfrm>
                <a:off x="2195847" y="2167984"/>
                <a:ext cx="1224000" cy="576000"/>
                <a:chOff x="4330259" y="2132888"/>
                <a:chExt cx="1148864" cy="633188"/>
              </a:xfrm>
            </p:grpSpPr>
            <p:cxnSp>
              <p:nvCxnSpPr>
                <p:cNvPr id="539" name="Rak 4"/>
                <p:cNvCxnSpPr/>
                <p:nvPr/>
              </p:nvCxnSpPr>
              <p:spPr>
                <a:xfrm>
                  <a:off x="4541139" y="2276872"/>
                  <a:ext cx="73808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0" name="Rak 539"/>
                <p:cNvCxnSpPr/>
                <p:nvPr/>
              </p:nvCxnSpPr>
              <p:spPr>
                <a:xfrm>
                  <a:off x="4541139" y="2708920"/>
                  <a:ext cx="73808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1" name="Grupp 485"/>
                <p:cNvGrpSpPr/>
                <p:nvPr/>
              </p:nvGrpSpPr>
              <p:grpSpPr>
                <a:xfrm>
                  <a:off x="4831115" y="2658076"/>
                  <a:ext cx="131786" cy="108000"/>
                  <a:chOff x="7524328" y="2636912"/>
                  <a:chExt cx="90000" cy="54000"/>
                </a:xfrm>
              </p:grpSpPr>
              <p:sp>
                <p:nvSpPr>
                  <p:cNvPr id="601" name="Rektangel 8"/>
                  <p:cNvSpPr/>
                  <p:nvPr/>
                </p:nvSpPr>
                <p:spPr>
                  <a:xfrm>
                    <a:off x="7539955" y="2644348"/>
                    <a:ext cx="54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02" name="Grupp 344"/>
                  <p:cNvGrpSpPr/>
                  <p:nvPr/>
                </p:nvGrpSpPr>
                <p:grpSpPr>
                  <a:xfrm>
                    <a:off x="7524328" y="2636912"/>
                    <a:ext cx="90000" cy="54000"/>
                    <a:chOff x="6777466" y="3290595"/>
                    <a:chExt cx="165994" cy="66398"/>
                  </a:xfrm>
                </p:grpSpPr>
                <p:sp>
                  <p:nvSpPr>
                    <p:cNvPr id="603" name="Likbent triangel 602"/>
                    <p:cNvSpPr/>
                    <p:nvPr/>
                  </p:nvSpPr>
                  <p:spPr>
                    <a:xfrm rot="5400000">
                      <a:off x="6784106" y="3283955"/>
                      <a:ext cx="66398" cy="79677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4" name="Likbent triangel 11"/>
                    <p:cNvSpPr/>
                    <p:nvPr/>
                  </p:nvSpPr>
                  <p:spPr>
                    <a:xfrm rot="16200000" flipH="1">
                      <a:off x="6870423" y="3283955"/>
                      <a:ext cx="66398" cy="79677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542" name="Grupp 41"/>
                <p:cNvGrpSpPr/>
                <p:nvPr/>
              </p:nvGrpSpPr>
              <p:grpSpPr>
                <a:xfrm flipH="1">
                  <a:off x="4330259" y="2190012"/>
                  <a:ext cx="213850" cy="576000"/>
                  <a:chOff x="3203848" y="606401"/>
                  <a:chExt cx="365110" cy="864098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sp>
                <p:nvSpPr>
                  <p:cNvPr id="574" name="Rektangel 3"/>
                  <p:cNvSpPr/>
                  <p:nvPr/>
                </p:nvSpPr>
                <p:spPr>
                  <a:xfrm>
                    <a:off x="3208918" y="606401"/>
                    <a:ext cx="360040" cy="864098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75" name="Grupp 27"/>
                  <p:cNvGrpSpPr/>
                  <p:nvPr/>
                </p:nvGrpSpPr>
                <p:grpSpPr>
                  <a:xfrm>
                    <a:off x="3419872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589" name="Rak 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0" name="Rak 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1" name="Rak 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2" name="Rak 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3" name="Rak 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4" name="Rak 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5" name="Rak 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6" name="Rak 14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7" name="Rak 15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8" name="Rak 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9" name="Rak 598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0" name="Rak 599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6" name="Grupp 28"/>
                  <p:cNvGrpSpPr/>
                  <p:nvPr/>
                </p:nvGrpSpPr>
                <p:grpSpPr>
                  <a:xfrm flipH="1">
                    <a:off x="3203848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577" name="Rak 576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8" name="Rak 577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9" name="Rak 578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0" name="Rak 579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1" name="Rak 580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2" name="Rak 581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3" name="Rak 582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4" name="Rak 36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5" name="Rak 37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6" name="Rak 585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7" name="Rak 586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8" name="Rak 587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43" name="Grupp 126"/>
                <p:cNvGrpSpPr/>
                <p:nvPr/>
              </p:nvGrpSpPr>
              <p:grpSpPr>
                <a:xfrm>
                  <a:off x="4752020" y="2132888"/>
                  <a:ext cx="210857" cy="288000"/>
                  <a:chOff x="4841560" y="3645024"/>
                  <a:chExt cx="288032" cy="288000"/>
                </a:xfrm>
              </p:grpSpPr>
              <p:sp>
                <p:nvSpPr>
                  <p:cNvPr id="572" name="Ellips 571"/>
                  <p:cNvSpPr/>
                  <p:nvPr/>
                </p:nvSpPr>
                <p:spPr>
                  <a:xfrm>
                    <a:off x="4841560" y="3645024"/>
                    <a:ext cx="288032" cy="28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3" name="Likbent triangel 572"/>
                  <p:cNvSpPr/>
                  <p:nvPr/>
                </p:nvSpPr>
                <p:spPr>
                  <a:xfrm rot="5400000">
                    <a:off x="4913580" y="3681956"/>
                    <a:ext cx="216000" cy="216024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44" name="Grupp 41"/>
                <p:cNvGrpSpPr/>
                <p:nvPr/>
              </p:nvGrpSpPr>
              <p:grpSpPr>
                <a:xfrm flipH="1">
                  <a:off x="5265273" y="2190012"/>
                  <a:ext cx="213850" cy="576000"/>
                  <a:chOff x="3203848" y="606401"/>
                  <a:chExt cx="365110" cy="864098"/>
                </a:xfrm>
                <a:solidFill>
                  <a:srgbClr val="FF7C5D"/>
                </a:solidFill>
              </p:grpSpPr>
              <p:sp>
                <p:nvSpPr>
                  <p:cNvPr id="545" name="Rektangel 3"/>
                  <p:cNvSpPr/>
                  <p:nvPr/>
                </p:nvSpPr>
                <p:spPr>
                  <a:xfrm>
                    <a:off x="3208918" y="606401"/>
                    <a:ext cx="360040" cy="864098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46" name="Grupp 27"/>
                  <p:cNvGrpSpPr/>
                  <p:nvPr/>
                </p:nvGrpSpPr>
                <p:grpSpPr>
                  <a:xfrm>
                    <a:off x="3419872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560" name="Rak 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1" name="Rak 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2" name="Rak 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3" name="Rak 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4" name="Rak 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5" name="Rak 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6" name="Rak 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7" name="Rak 14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8" name="Rak 15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9" name="Rak 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0" name="Rak 569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1" name="Rak 570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47" name="Grupp 28"/>
                  <p:cNvGrpSpPr/>
                  <p:nvPr/>
                </p:nvGrpSpPr>
                <p:grpSpPr>
                  <a:xfrm flipH="1">
                    <a:off x="3203848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548" name="Rak 54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9" name="Rak 54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0" name="Rak 54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1" name="Rak 55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2" name="Rak 55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3" name="Rak 55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4" name="Rak 55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5" name="Rak 36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6" name="Rak 37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7" name="Rak 55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8" name="Rak 557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9" name="Rak 558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605" name="Grupp 176"/>
            <p:cNvGrpSpPr/>
            <p:nvPr/>
          </p:nvGrpSpPr>
          <p:grpSpPr>
            <a:xfrm>
              <a:off x="4853692" y="3790149"/>
              <a:ext cx="1088469" cy="246370"/>
              <a:chOff x="1979712" y="2060848"/>
              <a:chExt cx="1656184" cy="792088"/>
            </a:xfrm>
          </p:grpSpPr>
          <p:sp>
            <p:nvSpPr>
              <p:cNvPr id="606" name="Rektangel 605"/>
              <p:cNvSpPr/>
              <p:nvPr/>
            </p:nvSpPr>
            <p:spPr>
              <a:xfrm>
                <a:off x="1979712" y="2060848"/>
                <a:ext cx="1656184" cy="7920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07" name="Grupp 105"/>
              <p:cNvGrpSpPr/>
              <p:nvPr/>
            </p:nvGrpSpPr>
            <p:grpSpPr>
              <a:xfrm>
                <a:off x="2195847" y="2167984"/>
                <a:ext cx="1224000" cy="576000"/>
                <a:chOff x="4330259" y="2132888"/>
                <a:chExt cx="1148864" cy="633188"/>
              </a:xfrm>
            </p:grpSpPr>
            <p:cxnSp>
              <p:nvCxnSpPr>
                <p:cNvPr id="608" name="Rak 4"/>
                <p:cNvCxnSpPr/>
                <p:nvPr/>
              </p:nvCxnSpPr>
              <p:spPr>
                <a:xfrm>
                  <a:off x="4541139" y="2276872"/>
                  <a:ext cx="73808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9" name="Rak 608"/>
                <p:cNvCxnSpPr/>
                <p:nvPr/>
              </p:nvCxnSpPr>
              <p:spPr>
                <a:xfrm>
                  <a:off x="4541139" y="2708920"/>
                  <a:ext cx="73808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0" name="Grupp 485"/>
                <p:cNvGrpSpPr/>
                <p:nvPr/>
              </p:nvGrpSpPr>
              <p:grpSpPr>
                <a:xfrm>
                  <a:off x="4831115" y="2658076"/>
                  <a:ext cx="131786" cy="108000"/>
                  <a:chOff x="7524328" y="2636912"/>
                  <a:chExt cx="90000" cy="54000"/>
                </a:xfrm>
              </p:grpSpPr>
              <p:sp>
                <p:nvSpPr>
                  <p:cNvPr id="670" name="Rektangel 8"/>
                  <p:cNvSpPr/>
                  <p:nvPr/>
                </p:nvSpPr>
                <p:spPr>
                  <a:xfrm>
                    <a:off x="7539955" y="2644348"/>
                    <a:ext cx="54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71" name="Grupp 344"/>
                  <p:cNvGrpSpPr/>
                  <p:nvPr/>
                </p:nvGrpSpPr>
                <p:grpSpPr>
                  <a:xfrm>
                    <a:off x="7524328" y="2636912"/>
                    <a:ext cx="90000" cy="54000"/>
                    <a:chOff x="6777466" y="3290595"/>
                    <a:chExt cx="165994" cy="66398"/>
                  </a:xfrm>
                </p:grpSpPr>
                <p:sp>
                  <p:nvSpPr>
                    <p:cNvPr id="672" name="Likbent triangel 671"/>
                    <p:cNvSpPr/>
                    <p:nvPr/>
                  </p:nvSpPr>
                  <p:spPr>
                    <a:xfrm rot="5400000">
                      <a:off x="6784106" y="3283955"/>
                      <a:ext cx="66398" cy="79677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3" name="Likbent triangel 11"/>
                    <p:cNvSpPr/>
                    <p:nvPr/>
                  </p:nvSpPr>
                  <p:spPr>
                    <a:xfrm rot="16200000" flipH="1">
                      <a:off x="6870423" y="3283955"/>
                      <a:ext cx="66398" cy="79677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11" name="Grupp 41"/>
                <p:cNvGrpSpPr/>
                <p:nvPr/>
              </p:nvGrpSpPr>
              <p:grpSpPr>
                <a:xfrm flipH="1">
                  <a:off x="4330259" y="2190012"/>
                  <a:ext cx="213850" cy="576000"/>
                  <a:chOff x="3203848" y="606401"/>
                  <a:chExt cx="365110" cy="864098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sp>
                <p:nvSpPr>
                  <p:cNvPr id="643" name="Rektangel 3"/>
                  <p:cNvSpPr/>
                  <p:nvPr/>
                </p:nvSpPr>
                <p:spPr>
                  <a:xfrm>
                    <a:off x="3208918" y="606401"/>
                    <a:ext cx="360040" cy="864098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44" name="Grupp 27"/>
                  <p:cNvGrpSpPr/>
                  <p:nvPr/>
                </p:nvGrpSpPr>
                <p:grpSpPr>
                  <a:xfrm>
                    <a:off x="3419872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658" name="Rak 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9" name="Rak 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0" name="Rak 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1" name="Rak 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2" name="Rak 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3" name="Rak 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4" name="Rak 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5" name="Rak 14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6" name="Rak 15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7" name="Rak 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8" name="Rak 667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9" name="Rak 668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45" name="Grupp 28"/>
                  <p:cNvGrpSpPr/>
                  <p:nvPr/>
                </p:nvGrpSpPr>
                <p:grpSpPr>
                  <a:xfrm flipH="1">
                    <a:off x="3203848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646" name="Rak 645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7" name="Rak 646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8" name="Rak 647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9" name="Rak 648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0" name="Rak 649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1" name="Rak 650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2" name="Rak 651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3" name="Rak 36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4" name="Rak 37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5" name="Rak 654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6" name="Rak 655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7" name="Rak 656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12" name="Grupp 126"/>
                <p:cNvGrpSpPr/>
                <p:nvPr/>
              </p:nvGrpSpPr>
              <p:grpSpPr>
                <a:xfrm>
                  <a:off x="4752020" y="2132888"/>
                  <a:ext cx="210857" cy="288000"/>
                  <a:chOff x="4841560" y="3645024"/>
                  <a:chExt cx="288032" cy="288000"/>
                </a:xfrm>
              </p:grpSpPr>
              <p:sp>
                <p:nvSpPr>
                  <p:cNvPr id="641" name="Ellips 640"/>
                  <p:cNvSpPr/>
                  <p:nvPr/>
                </p:nvSpPr>
                <p:spPr>
                  <a:xfrm>
                    <a:off x="4841560" y="3645024"/>
                    <a:ext cx="288032" cy="28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2" name="Likbent triangel 641"/>
                  <p:cNvSpPr/>
                  <p:nvPr/>
                </p:nvSpPr>
                <p:spPr>
                  <a:xfrm rot="5400000">
                    <a:off x="4913580" y="3681956"/>
                    <a:ext cx="216000" cy="216024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3" name="Grupp 41"/>
                <p:cNvGrpSpPr/>
                <p:nvPr/>
              </p:nvGrpSpPr>
              <p:grpSpPr>
                <a:xfrm flipH="1">
                  <a:off x="5265273" y="2190012"/>
                  <a:ext cx="213850" cy="576000"/>
                  <a:chOff x="3203848" y="606401"/>
                  <a:chExt cx="365110" cy="864098"/>
                </a:xfrm>
                <a:solidFill>
                  <a:srgbClr val="FF7C5D"/>
                </a:solidFill>
              </p:grpSpPr>
              <p:sp>
                <p:nvSpPr>
                  <p:cNvPr id="614" name="Rektangel 3"/>
                  <p:cNvSpPr/>
                  <p:nvPr/>
                </p:nvSpPr>
                <p:spPr>
                  <a:xfrm>
                    <a:off x="3208918" y="606401"/>
                    <a:ext cx="360040" cy="864098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15" name="Grupp 27"/>
                  <p:cNvGrpSpPr/>
                  <p:nvPr/>
                </p:nvGrpSpPr>
                <p:grpSpPr>
                  <a:xfrm>
                    <a:off x="3419872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629" name="Rak 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0" name="Rak 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1" name="Rak 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2" name="Rak 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3" name="Rak 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4" name="Rak 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5" name="Rak 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6" name="Rak 14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7" name="Rak 15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8" name="Rak 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Rak 638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0" name="Rak 639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16" name="Grupp 28"/>
                  <p:cNvGrpSpPr/>
                  <p:nvPr/>
                </p:nvGrpSpPr>
                <p:grpSpPr>
                  <a:xfrm flipH="1">
                    <a:off x="3203848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617" name="Rak 616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8" name="Rak 617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9" name="Rak 618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0" name="Rak 619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1" name="Rak 620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2" name="Rak 621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3" name="Rak 622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4" name="Rak 36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5" name="Rak 37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6" name="Rak 625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7" name="Rak 626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8" name="Rak 627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674" name="Grupp 245"/>
            <p:cNvGrpSpPr/>
            <p:nvPr/>
          </p:nvGrpSpPr>
          <p:grpSpPr>
            <a:xfrm>
              <a:off x="4853692" y="4116175"/>
              <a:ext cx="1088469" cy="246370"/>
              <a:chOff x="1979712" y="2060848"/>
              <a:chExt cx="1656184" cy="792088"/>
            </a:xfrm>
          </p:grpSpPr>
          <p:sp>
            <p:nvSpPr>
              <p:cNvPr id="675" name="Rektangel 674"/>
              <p:cNvSpPr/>
              <p:nvPr/>
            </p:nvSpPr>
            <p:spPr>
              <a:xfrm>
                <a:off x="1979712" y="2060848"/>
                <a:ext cx="1656184" cy="7920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6" name="Grupp 105"/>
              <p:cNvGrpSpPr/>
              <p:nvPr/>
            </p:nvGrpSpPr>
            <p:grpSpPr>
              <a:xfrm>
                <a:off x="2195847" y="2167984"/>
                <a:ext cx="1224000" cy="576000"/>
                <a:chOff x="4330259" y="2132888"/>
                <a:chExt cx="1148864" cy="633188"/>
              </a:xfrm>
            </p:grpSpPr>
            <p:cxnSp>
              <p:nvCxnSpPr>
                <p:cNvPr id="677" name="Rak 4"/>
                <p:cNvCxnSpPr/>
                <p:nvPr/>
              </p:nvCxnSpPr>
              <p:spPr>
                <a:xfrm>
                  <a:off x="4541139" y="2276872"/>
                  <a:ext cx="73808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" name="Rak 677"/>
                <p:cNvCxnSpPr/>
                <p:nvPr/>
              </p:nvCxnSpPr>
              <p:spPr>
                <a:xfrm>
                  <a:off x="4541139" y="2708920"/>
                  <a:ext cx="73808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79" name="Grupp 485"/>
                <p:cNvGrpSpPr/>
                <p:nvPr/>
              </p:nvGrpSpPr>
              <p:grpSpPr>
                <a:xfrm>
                  <a:off x="4831115" y="2658076"/>
                  <a:ext cx="131786" cy="108000"/>
                  <a:chOff x="7524328" y="2636912"/>
                  <a:chExt cx="90000" cy="54000"/>
                </a:xfrm>
              </p:grpSpPr>
              <p:sp>
                <p:nvSpPr>
                  <p:cNvPr id="739" name="Rektangel 8"/>
                  <p:cNvSpPr/>
                  <p:nvPr/>
                </p:nvSpPr>
                <p:spPr>
                  <a:xfrm>
                    <a:off x="7539955" y="2644348"/>
                    <a:ext cx="54000" cy="3600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40" name="Grupp 344"/>
                  <p:cNvGrpSpPr/>
                  <p:nvPr/>
                </p:nvGrpSpPr>
                <p:grpSpPr>
                  <a:xfrm>
                    <a:off x="7524328" y="2636912"/>
                    <a:ext cx="90000" cy="54000"/>
                    <a:chOff x="6777466" y="3290595"/>
                    <a:chExt cx="165994" cy="66398"/>
                  </a:xfrm>
                </p:grpSpPr>
                <p:sp>
                  <p:nvSpPr>
                    <p:cNvPr id="741" name="Likbent triangel 740"/>
                    <p:cNvSpPr/>
                    <p:nvPr/>
                  </p:nvSpPr>
                  <p:spPr>
                    <a:xfrm rot="5400000">
                      <a:off x="6784106" y="3283955"/>
                      <a:ext cx="66398" cy="79677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2" name="Likbent triangel 11"/>
                    <p:cNvSpPr/>
                    <p:nvPr/>
                  </p:nvSpPr>
                  <p:spPr>
                    <a:xfrm rot="16200000" flipH="1">
                      <a:off x="6870423" y="3283955"/>
                      <a:ext cx="66398" cy="79677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80" name="Grupp 41"/>
                <p:cNvGrpSpPr/>
                <p:nvPr/>
              </p:nvGrpSpPr>
              <p:grpSpPr>
                <a:xfrm flipH="1">
                  <a:off x="4330259" y="2190012"/>
                  <a:ext cx="213850" cy="576000"/>
                  <a:chOff x="3203848" y="606401"/>
                  <a:chExt cx="365110" cy="864098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sp>
                <p:nvSpPr>
                  <p:cNvPr id="712" name="Rektangel 3"/>
                  <p:cNvSpPr/>
                  <p:nvPr/>
                </p:nvSpPr>
                <p:spPr>
                  <a:xfrm>
                    <a:off x="3208918" y="606401"/>
                    <a:ext cx="360040" cy="864098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13" name="Grupp 27"/>
                  <p:cNvGrpSpPr/>
                  <p:nvPr/>
                </p:nvGrpSpPr>
                <p:grpSpPr>
                  <a:xfrm>
                    <a:off x="3419872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727" name="Rak 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8" name="Rak 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9" name="Rak 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0" name="Rak 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1" name="Rak 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2" name="Rak 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3" name="Rak 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4" name="Rak 14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5" name="Rak 15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6" name="Rak 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7" name="Rak 736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" name="Rak 737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14" name="Grupp 28"/>
                  <p:cNvGrpSpPr/>
                  <p:nvPr/>
                </p:nvGrpSpPr>
                <p:grpSpPr>
                  <a:xfrm flipH="1">
                    <a:off x="3203848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715" name="Rak 714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6" name="Rak 715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7" name="Rak 716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8" name="Rak 717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9" name="Rak 718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0" name="Rak 719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1" name="Rak 720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2" name="Rak 36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3" name="Rak 37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4" name="Rak 723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5" name="Rak 724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6" name="Rak 725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81" name="Grupp 126"/>
                <p:cNvGrpSpPr/>
                <p:nvPr/>
              </p:nvGrpSpPr>
              <p:grpSpPr>
                <a:xfrm>
                  <a:off x="4752020" y="2132888"/>
                  <a:ext cx="210857" cy="288000"/>
                  <a:chOff x="4841560" y="3645024"/>
                  <a:chExt cx="288032" cy="288000"/>
                </a:xfrm>
              </p:grpSpPr>
              <p:sp>
                <p:nvSpPr>
                  <p:cNvPr id="710" name="Ellips 709"/>
                  <p:cNvSpPr/>
                  <p:nvPr/>
                </p:nvSpPr>
                <p:spPr>
                  <a:xfrm>
                    <a:off x="4841560" y="3645024"/>
                    <a:ext cx="288032" cy="28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1" name="Likbent triangel 710"/>
                  <p:cNvSpPr/>
                  <p:nvPr/>
                </p:nvSpPr>
                <p:spPr>
                  <a:xfrm rot="5400000">
                    <a:off x="4913580" y="3681956"/>
                    <a:ext cx="216000" cy="216024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82" name="Grupp 41"/>
                <p:cNvGrpSpPr/>
                <p:nvPr/>
              </p:nvGrpSpPr>
              <p:grpSpPr>
                <a:xfrm flipH="1">
                  <a:off x="5265273" y="2190012"/>
                  <a:ext cx="213850" cy="576000"/>
                  <a:chOff x="3203848" y="606401"/>
                  <a:chExt cx="365110" cy="864098"/>
                </a:xfrm>
                <a:solidFill>
                  <a:srgbClr val="FF7C5D"/>
                </a:solidFill>
              </p:grpSpPr>
              <p:sp>
                <p:nvSpPr>
                  <p:cNvPr id="683" name="Rektangel 3"/>
                  <p:cNvSpPr/>
                  <p:nvPr/>
                </p:nvSpPr>
                <p:spPr>
                  <a:xfrm>
                    <a:off x="3208918" y="606401"/>
                    <a:ext cx="360040" cy="864098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84" name="Grupp 27"/>
                  <p:cNvGrpSpPr/>
                  <p:nvPr/>
                </p:nvGrpSpPr>
                <p:grpSpPr>
                  <a:xfrm>
                    <a:off x="3419872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698" name="Rak 7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9" name="Rak 8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0" name="Rak 9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1" name="Rak 10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2" name="Rak 11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3" name="Rak 12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4" name="Rak 13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5" name="Rak 14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6" name="Rak 15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7" name="Rak 16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8" name="Rak 707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9" name="Rak 708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5" name="Grupp 28"/>
                  <p:cNvGrpSpPr/>
                  <p:nvPr/>
                </p:nvGrpSpPr>
                <p:grpSpPr>
                  <a:xfrm flipH="1">
                    <a:off x="3203848" y="692696"/>
                    <a:ext cx="144008" cy="720080"/>
                    <a:chOff x="3419872" y="692696"/>
                    <a:chExt cx="144008" cy="720080"/>
                  </a:xfrm>
                  <a:grpFill/>
                </p:grpSpPr>
                <p:cxnSp>
                  <p:nvCxnSpPr>
                    <p:cNvPr id="686" name="Rak 685"/>
                    <p:cNvCxnSpPr/>
                    <p:nvPr/>
                  </p:nvCxnSpPr>
                  <p:spPr>
                    <a:xfrm flipH="1">
                      <a:off x="3419872" y="69269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7" name="Rak 686"/>
                    <p:cNvCxnSpPr/>
                    <p:nvPr/>
                  </p:nvCxnSpPr>
                  <p:spPr>
                    <a:xfrm>
                      <a:off x="3419872" y="76470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8" name="Rak 687"/>
                    <p:cNvCxnSpPr/>
                    <p:nvPr/>
                  </p:nvCxnSpPr>
                  <p:spPr>
                    <a:xfrm flipH="1">
                      <a:off x="3419872" y="83672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9" name="Rak 688"/>
                    <p:cNvCxnSpPr/>
                    <p:nvPr/>
                  </p:nvCxnSpPr>
                  <p:spPr>
                    <a:xfrm>
                      <a:off x="3419872" y="908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0" name="Rak 689"/>
                    <p:cNvCxnSpPr/>
                    <p:nvPr/>
                  </p:nvCxnSpPr>
                  <p:spPr>
                    <a:xfrm flipH="1">
                      <a:off x="3419872" y="98072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1" name="Rak 690"/>
                    <p:cNvCxnSpPr/>
                    <p:nvPr/>
                  </p:nvCxnSpPr>
                  <p:spPr>
                    <a:xfrm>
                      <a:off x="3419872" y="1052736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2" name="Rak 691"/>
                    <p:cNvCxnSpPr/>
                    <p:nvPr/>
                  </p:nvCxnSpPr>
                  <p:spPr>
                    <a:xfrm flipH="1">
                      <a:off x="3419872" y="1124744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3" name="Rak 36"/>
                    <p:cNvCxnSpPr/>
                    <p:nvPr/>
                  </p:nvCxnSpPr>
                  <p:spPr>
                    <a:xfrm>
                      <a:off x="3419872" y="1196752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4" name="Rak 37"/>
                    <p:cNvCxnSpPr/>
                    <p:nvPr/>
                  </p:nvCxnSpPr>
                  <p:spPr>
                    <a:xfrm flipH="1">
                      <a:off x="3419872" y="1268760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5" name="Rak 694"/>
                    <p:cNvCxnSpPr/>
                    <p:nvPr/>
                  </p:nvCxnSpPr>
                  <p:spPr>
                    <a:xfrm>
                      <a:off x="3419872" y="1340768"/>
                      <a:ext cx="72000" cy="7200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6" name="Rak 695"/>
                    <p:cNvCxnSpPr/>
                    <p:nvPr/>
                  </p:nvCxnSpPr>
                  <p:spPr>
                    <a:xfrm flipH="1">
                      <a:off x="3491872" y="69269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7" name="Rak 696"/>
                    <p:cNvCxnSpPr/>
                    <p:nvPr/>
                  </p:nvCxnSpPr>
                  <p:spPr>
                    <a:xfrm flipH="1">
                      <a:off x="3491872" y="1412776"/>
                      <a:ext cx="72008" cy="0"/>
                    </a:xfrm>
                    <a:prstGeom prst="line">
                      <a:avLst/>
                    </a:prstGeom>
                    <a:grpFill/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cxnSp>
          <p:nvCxnSpPr>
            <p:cNvPr id="743" name="Rak pil 742"/>
            <p:cNvCxnSpPr/>
            <p:nvPr/>
          </p:nvCxnSpPr>
          <p:spPr>
            <a:xfrm flipV="1">
              <a:off x="4698014" y="4183367"/>
              <a:ext cx="283917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4" name="Rak pil 743"/>
            <p:cNvCxnSpPr/>
            <p:nvPr/>
          </p:nvCxnSpPr>
          <p:spPr>
            <a:xfrm flipH="1" flipV="1">
              <a:off x="4635007" y="4320623"/>
              <a:ext cx="346500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5" name="Rak pil 744"/>
            <p:cNvCxnSpPr/>
            <p:nvPr/>
          </p:nvCxnSpPr>
          <p:spPr>
            <a:xfrm flipH="1" flipV="1">
              <a:off x="4704882" y="4001316"/>
              <a:ext cx="283917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6" name="Rak pil 745"/>
            <p:cNvCxnSpPr/>
            <p:nvPr/>
          </p:nvCxnSpPr>
          <p:spPr>
            <a:xfrm flipV="1">
              <a:off x="4704882" y="4004189"/>
              <a:ext cx="5510" cy="182316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7" name="Rak pil 746"/>
            <p:cNvCxnSpPr/>
            <p:nvPr/>
          </p:nvCxnSpPr>
          <p:spPr>
            <a:xfrm flipV="1">
              <a:off x="4704882" y="3852303"/>
              <a:ext cx="283917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8" name="Rak pil 747"/>
            <p:cNvCxnSpPr/>
            <p:nvPr/>
          </p:nvCxnSpPr>
          <p:spPr>
            <a:xfrm flipH="1" flipV="1">
              <a:off x="4711750" y="3670252"/>
              <a:ext cx="283917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9" name="Rak pil 748"/>
            <p:cNvCxnSpPr/>
            <p:nvPr/>
          </p:nvCxnSpPr>
          <p:spPr>
            <a:xfrm flipV="1">
              <a:off x="4711750" y="3673125"/>
              <a:ext cx="5510" cy="182316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0" name="Rak pil 749"/>
            <p:cNvCxnSpPr/>
            <p:nvPr/>
          </p:nvCxnSpPr>
          <p:spPr>
            <a:xfrm flipV="1">
              <a:off x="4704882" y="3536718"/>
              <a:ext cx="283917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1" name="Rak pil 750"/>
            <p:cNvCxnSpPr/>
            <p:nvPr/>
          </p:nvCxnSpPr>
          <p:spPr>
            <a:xfrm flipH="1" flipV="1">
              <a:off x="4711750" y="3354667"/>
              <a:ext cx="283917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2" name="Rak pil 751"/>
            <p:cNvCxnSpPr/>
            <p:nvPr/>
          </p:nvCxnSpPr>
          <p:spPr>
            <a:xfrm flipV="1">
              <a:off x="4711750" y="3357540"/>
              <a:ext cx="5510" cy="182316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3" name="Rak pil 752"/>
            <p:cNvCxnSpPr/>
            <p:nvPr/>
          </p:nvCxnSpPr>
          <p:spPr>
            <a:xfrm flipV="1">
              <a:off x="4635007" y="3217146"/>
              <a:ext cx="346500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4" name="Rak pil 205"/>
            <p:cNvCxnSpPr/>
            <p:nvPr/>
          </p:nvCxnSpPr>
          <p:spPr>
            <a:xfrm flipH="1">
              <a:off x="5800188" y="3343176"/>
              <a:ext cx="283917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5" name="Rak pil 754"/>
            <p:cNvCxnSpPr/>
            <p:nvPr/>
          </p:nvCxnSpPr>
          <p:spPr>
            <a:xfrm>
              <a:off x="5793320" y="3525227"/>
              <a:ext cx="283917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6" name="Rak pil 755"/>
            <p:cNvCxnSpPr/>
            <p:nvPr/>
          </p:nvCxnSpPr>
          <p:spPr>
            <a:xfrm flipH="1">
              <a:off x="6071727" y="3340038"/>
              <a:ext cx="5510" cy="182316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7" name="Rak pil 756"/>
            <p:cNvCxnSpPr/>
            <p:nvPr/>
          </p:nvCxnSpPr>
          <p:spPr>
            <a:xfrm flipH="1">
              <a:off x="5793320" y="3674240"/>
              <a:ext cx="283917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8" name="Rak pil 210"/>
            <p:cNvCxnSpPr/>
            <p:nvPr/>
          </p:nvCxnSpPr>
          <p:spPr>
            <a:xfrm>
              <a:off x="5786452" y="3856291"/>
              <a:ext cx="283917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9" name="Rak pil 758"/>
            <p:cNvCxnSpPr/>
            <p:nvPr/>
          </p:nvCxnSpPr>
          <p:spPr>
            <a:xfrm flipH="1">
              <a:off x="6064859" y="3671102"/>
              <a:ext cx="5510" cy="182316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0" name="Rak pil 759"/>
            <p:cNvCxnSpPr/>
            <p:nvPr/>
          </p:nvCxnSpPr>
          <p:spPr>
            <a:xfrm flipH="1">
              <a:off x="5793320" y="3989824"/>
              <a:ext cx="283917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1" name="Rak pil 213"/>
            <p:cNvCxnSpPr/>
            <p:nvPr/>
          </p:nvCxnSpPr>
          <p:spPr>
            <a:xfrm>
              <a:off x="5786452" y="4171875"/>
              <a:ext cx="283917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2" name="Rak pil 214"/>
            <p:cNvCxnSpPr/>
            <p:nvPr/>
          </p:nvCxnSpPr>
          <p:spPr>
            <a:xfrm flipH="1">
              <a:off x="6064859" y="3986687"/>
              <a:ext cx="5510" cy="182316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3" name="Rektangel 762"/>
            <p:cNvSpPr/>
            <p:nvPr/>
          </p:nvSpPr>
          <p:spPr>
            <a:xfrm>
              <a:off x="4635007" y="2957306"/>
              <a:ext cx="1512168" cy="152234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64" name="textruta 763"/>
            <p:cNvSpPr txBox="1"/>
            <p:nvPr/>
          </p:nvSpPr>
          <p:spPr>
            <a:xfrm>
              <a:off x="4932040" y="2923147"/>
              <a:ext cx="10203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 smtClean="0"/>
                <a:t>HEAT PUMPS</a:t>
              </a:r>
              <a:endParaRPr lang="sv-SE" sz="1200" b="1" dirty="0"/>
            </a:p>
          </p:txBody>
        </p:sp>
        <p:cxnSp>
          <p:nvCxnSpPr>
            <p:cNvPr id="801" name="Rak pil 205"/>
            <p:cNvCxnSpPr/>
            <p:nvPr/>
          </p:nvCxnSpPr>
          <p:spPr>
            <a:xfrm flipH="1">
              <a:off x="5800250" y="4303994"/>
              <a:ext cx="346925" cy="0"/>
            </a:xfrm>
            <a:prstGeom prst="straightConnector1">
              <a:avLst/>
            </a:prstGeom>
            <a:ln w="952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9" name="Rak pil 205"/>
            <p:cNvCxnSpPr/>
            <p:nvPr/>
          </p:nvCxnSpPr>
          <p:spPr>
            <a:xfrm flipH="1">
              <a:off x="5832140" y="3237982"/>
              <a:ext cx="346925" cy="0"/>
            </a:xfrm>
            <a:prstGeom prst="straightConnector1">
              <a:avLst/>
            </a:prstGeom>
            <a:ln w="952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0" name="Femhörning 929"/>
          <p:cNvSpPr/>
          <p:nvPr/>
        </p:nvSpPr>
        <p:spPr>
          <a:xfrm flipH="1">
            <a:off x="7812448" y="5701663"/>
            <a:ext cx="792000" cy="292269"/>
          </a:xfrm>
          <a:prstGeom prst="homePlate">
            <a:avLst/>
          </a:prstGeom>
          <a:solidFill>
            <a:srgbClr val="66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CW return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&lt;30⁰C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931" name="Femhörning 930"/>
          <p:cNvSpPr/>
          <p:nvPr/>
        </p:nvSpPr>
        <p:spPr>
          <a:xfrm flipH="1">
            <a:off x="7812448" y="3856811"/>
            <a:ext cx="792000" cy="292269"/>
          </a:xfrm>
          <a:prstGeom prst="homePlate">
            <a:avLst/>
          </a:prstGeom>
          <a:solidFill>
            <a:srgbClr val="66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CW return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30-50⁰C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933" name="Femhörning 932"/>
          <p:cNvSpPr/>
          <p:nvPr/>
        </p:nvSpPr>
        <p:spPr>
          <a:xfrm>
            <a:off x="7812448" y="4212614"/>
            <a:ext cx="792000" cy="292269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CW supply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25⁰C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934" name="Femhörning 933"/>
          <p:cNvSpPr/>
          <p:nvPr/>
        </p:nvSpPr>
        <p:spPr>
          <a:xfrm>
            <a:off x="7812448" y="6061703"/>
            <a:ext cx="792000" cy="292269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CW supply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10⁰C</a:t>
            </a:r>
            <a:endParaRPr lang="en-US" sz="900" b="1" dirty="0">
              <a:solidFill>
                <a:schemeClr val="tx1"/>
              </a:solidFill>
            </a:endParaRPr>
          </a:p>
        </p:txBody>
      </p:sp>
      <p:grpSp>
        <p:nvGrpSpPr>
          <p:cNvPr id="961" name="Grupp 960"/>
          <p:cNvGrpSpPr>
            <a:grpSpLocks noChangeAspect="1"/>
          </p:cNvGrpSpPr>
          <p:nvPr/>
        </p:nvGrpSpPr>
        <p:grpSpPr>
          <a:xfrm rot="16200000" flipH="1">
            <a:off x="4797474" y="4571694"/>
            <a:ext cx="491287" cy="368424"/>
            <a:chOff x="6516216" y="1556792"/>
            <a:chExt cx="288032" cy="216000"/>
          </a:xfrm>
        </p:grpSpPr>
        <p:sp>
          <p:nvSpPr>
            <p:cNvPr id="962" name="Ellips 961"/>
            <p:cNvSpPr/>
            <p:nvPr/>
          </p:nvSpPr>
          <p:spPr>
            <a:xfrm>
              <a:off x="6516216" y="1556792"/>
              <a:ext cx="216000" cy="216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963" name="Rak 962"/>
            <p:cNvCxnSpPr/>
            <p:nvPr/>
          </p:nvCxnSpPr>
          <p:spPr>
            <a:xfrm>
              <a:off x="6588224" y="1628800"/>
              <a:ext cx="216024" cy="0"/>
            </a:xfrm>
            <a:prstGeom prst="line">
              <a:avLst/>
            </a:prstGeom>
            <a:ln w="19050">
              <a:solidFill>
                <a:srgbClr val="008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4" name="Rak 963"/>
            <p:cNvCxnSpPr/>
            <p:nvPr/>
          </p:nvCxnSpPr>
          <p:spPr>
            <a:xfrm>
              <a:off x="6588224" y="1700808"/>
              <a:ext cx="216024" cy="0"/>
            </a:xfrm>
            <a:prstGeom prst="line">
              <a:avLst/>
            </a:prstGeom>
            <a:ln w="19050">
              <a:solidFill>
                <a:srgbClr val="008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5" name="Rak 964"/>
            <p:cNvCxnSpPr/>
            <p:nvPr/>
          </p:nvCxnSpPr>
          <p:spPr>
            <a:xfrm>
              <a:off x="6588232" y="1628800"/>
              <a:ext cx="72000" cy="36000"/>
            </a:xfrm>
            <a:prstGeom prst="line">
              <a:avLst/>
            </a:prstGeom>
            <a:ln w="19050">
              <a:solidFill>
                <a:srgbClr val="008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6" name="Rak 965"/>
            <p:cNvCxnSpPr/>
            <p:nvPr/>
          </p:nvCxnSpPr>
          <p:spPr>
            <a:xfrm flipV="1">
              <a:off x="6588232" y="1664808"/>
              <a:ext cx="72000" cy="36000"/>
            </a:xfrm>
            <a:prstGeom prst="line">
              <a:avLst/>
            </a:prstGeom>
            <a:ln w="19050">
              <a:solidFill>
                <a:srgbClr val="008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7" name="Figur 957"/>
          <p:cNvCxnSpPr>
            <a:stCxn id="69" idx="3"/>
            <a:endCxn id="933" idx="1"/>
          </p:cNvCxnSpPr>
          <p:nvPr/>
        </p:nvCxnSpPr>
        <p:spPr>
          <a:xfrm flipV="1">
            <a:off x="6627521" y="4358749"/>
            <a:ext cx="1184927" cy="22872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1" name="Figur 957"/>
          <p:cNvCxnSpPr>
            <a:stCxn id="931" idx="3"/>
            <a:endCxn id="62" idx="3"/>
          </p:cNvCxnSpPr>
          <p:nvPr/>
        </p:nvCxnSpPr>
        <p:spPr>
          <a:xfrm rot="10800000">
            <a:off x="6627522" y="3777558"/>
            <a:ext cx="1184927" cy="22538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4" name="Figur 957"/>
          <p:cNvCxnSpPr>
            <a:stCxn id="930" idx="3"/>
            <a:endCxn id="13" idx="3"/>
          </p:cNvCxnSpPr>
          <p:nvPr/>
        </p:nvCxnSpPr>
        <p:spPr>
          <a:xfrm rot="10800000">
            <a:off x="6699530" y="5705974"/>
            <a:ext cx="1112919" cy="14182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7" name="Figur 957"/>
          <p:cNvCxnSpPr>
            <a:stCxn id="20" idx="3"/>
            <a:endCxn id="934" idx="1"/>
          </p:cNvCxnSpPr>
          <p:nvPr/>
        </p:nvCxnSpPr>
        <p:spPr>
          <a:xfrm flipV="1">
            <a:off x="6699529" y="6207838"/>
            <a:ext cx="1112919" cy="30804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0" name="Grupp 979"/>
          <p:cNvGrpSpPr>
            <a:grpSpLocks noChangeAspect="1"/>
          </p:cNvGrpSpPr>
          <p:nvPr/>
        </p:nvGrpSpPr>
        <p:grpSpPr>
          <a:xfrm rot="16200000" flipH="1">
            <a:off x="4115624" y="3550573"/>
            <a:ext cx="491287" cy="368424"/>
            <a:chOff x="6516216" y="1556792"/>
            <a:chExt cx="288032" cy="216000"/>
          </a:xfrm>
        </p:grpSpPr>
        <p:sp>
          <p:nvSpPr>
            <p:cNvPr id="981" name="Ellips 980"/>
            <p:cNvSpPr/>
            <p:nvPr/>
          </p:nvSpPr>
          <p:spPr>
            <a:xfrm>
              <a:off x="6516216" y="1556792"/>
              <a:ext cx="216000" cy="216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982" name="Rak 981"/>
            <p:cNvCxnSpPr/>
            <p:nvPr/>
          </p:nvCxnSpPr>
          <p:spPr>
            <a:xfrm>
              <a:off x="6588224" y="1628800"/>
              <a:ext cx="216024" cy="0"/>
            </a:xfrm>
            <a:prstGeom prst="line">
              <a:avLst/>
            </a:prstGeom>
            <a:ln w="19050">
              <a:solidFill>
                <a:srgbClr val="008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3" name="Rak 982"/>
            <p:cNvCxnSpPr/>
            <p:nvPr/>
          </p:nvCxnSpPr>
          <p:spPr>
            <a:xfrm>
              <a:off x="6588224" y="1700808"/>
              <a:ext cx="216024" cy="0"/>
            </a:xfrm>
            <a:prstGeom prst="line">
              <a:avLst/>
            </a:prstGeom>
            <a:ln w="19050">
              <a:solidFill>
                <a:srgbClr val="008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4" name="Rak 983"/>
            <p:cNvCxnSpPr/>
            <p:nvPr/>
          </p:nvCxnSpPr>
          <p:spPr>
            <a:xfrm>
              <a:off x="6588232" y="1628800"/>
              <a:ext cx="72000" cy="36000"/>
            </a:xfrm>
            <a:prstGeom prst="line">
              <a:avLst/>
            </a:prstGeom>
            <a:ln w="19050">
              <a:solidFill>
                <a:srgbClr val="008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5" name="Rak 984"/>
            <p:cNvCxnSpPr/>
            <p:nvPr/>
          </p:nvCxnSpPr>
          <p:spPr>
            <a:xfrm flipV="1">
              <a:off x="6588232" y="1664808"/>
              <a:ext cx="72000" cy="36000"/>
            </a:xfrm>
            <a:prstGeom prst="line">
              <a:avLst/>
            </a:prstGeom>
            <a:ln w="19050">
              <a:solidFill>
                <a:srgbClr val="008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6" name="Figur 957"/>
          <p:cNvCxnSpPr>
            <a:stCxn id="62" idx="1"/>
            <a:endCxn id="981" idx="4"/>
          </p:cNvCxnSpPr>
          <p:nvPr/>
        </p:nvCxnSpPr>
        <p:spPr>
          <a:xfrm rot="10800000">
            <a:off x="4545480" y="3673355"/>
            <a:ext cx="1591817" cy="10420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5" name="Rak pil 994"/>
          <p:cNvCxnSpPr/>
          <p:nvPr/>
        </p:nvCxnSpPr>
        <p:spPr>
          <a:xfrm>
            <a:off x="3239976" y="4685697"/>
            <a:ext cx="162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1" name="Rak pil 1000"/>
          <p:cNvCxnSpPr/>
          <p:nvPr/>
        </p:nvCxnSpPr>
        <p:spPr>
          <a:xfrm flipH="1">
            <a:off x="3239928" y="3682200"/>
            <a:ext cx="936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2" name="Figur 957"/>
          <p:cNvCxnSpPr>
            <a:stCxn id="962" idx="4"/>
            <a:endCxn id="69" idx="1"/>
          </p:cNvCxnSpPr>
          <p:nvPr/>
        </p:nvCxnSpPr>
        <p:spPr>
          <a:xfrm flipV="1">
            <a:off x="5227329" y="4587470"/>
            <a:ext cx="909967" cy="10700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7" name="Figur 957"/>
          <p:cNvCxnSpPr>
            <a:stCxn id="13" idx="1"/>
          </p:cNvCxnSpPr>
          <p:nvPr/>
        </p:nvCxnSpPr>
        <p:spPr>
          <a:xfrm rot="10800000">
            <a:off x="3275856" y="5591687"/>
            <a:ext cx="2933448" cy="11428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0" name="Figur 957"/>
          <p:cNvCxnSpPr>
            <a:endCxn id="20" idx="1"/>
          </p:cNvCxnSpPr>
          <p:nvPr/>
        </p:nvCxnSpPr>
        <p:spPr>
          <a:xfrm flipV="1">
            <a:off x="3275856" y="6515886"/>
            <a:ext cx="2933448" cy="8391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Femhörning 1030"/>
          <p:cNvSpPr/>
          <p:nvPr/>
        </p:nvSpPr>
        <p:spPr>
          <a:xfrm>
            <a:off x="323528" y="6491807"/>
            <a:ext cx="576000" cy="18000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/>
                </a:solidFill>
              </a:rPr>
              <a:t>CW supply</a:t>
            </a:r>
          </a:p>
          <a:p>
            <a:pPr algn="ctr"/>
            <a:r>
              <a:rPr lang="en-US" sz="600" b="1" dirty="0" smtClean="0">
                <a:solidFill>
                  <a:schemeClr val="tx1"/>
                </a:solidFill>
              </a:rPr>
              <a:t>25⁰C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1032" name="Femhörning 1031"/>
          <p:cNvSpPr/>
          <p:nvPr/>
        </p:nvSpPr>
        <p:spPr>
          <a:xfrm flipH="1">
            <a:off x="323528" y="5447671"/>
            <a:ext cx="576000" cy="180000"/>
          </a:xfrm>
          <a:prstGeom prst="homePlate">
            <a:avLst/>
          </a:prstGeom>
          <a:solidFill>
            <a:srgbClr val="66FF6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/>
                </a:solidFill>
              </a:rPr>
              <a:t>CW return</a:t>
            </a:r>
          </a:p>
          <a:p>
            <a:pPr algn="ctr"/>
            <a:r>
              <a:rPr lang="en-US" sz="600" b="1" dirty="0" smtClean="0">
                <a:solidFill>
                  <a:schemeClr val="tx1"/>
                </a:solidFill>
              </a:rPr>
              <a:t>30-50⁰C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1033" name="Rektangel 1032"/>
          <p:cNvSpPr/>
          <p:nvPr/>
        </p:nvSpPr>
        <p:spPr>
          <a:xfrm>
            <a:off x="956037" y="6497423"/>
            <a:ext cx="63000" cy="58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/>
          </a:p>
        </p:txBody>
      </p:sp>
      <p:cxnSp>
        <p:nvCxnSpPr>
          <p:cNvPr id="1034" name="Rak pil 1033"/>
          <p:cNvCxnSpPr/>
          <p:nvPr/>
        </p:nvCxnSpPr>
        <p:spPr>
          <a:xfrm>
            <a:off x="899592" y="6563815"/>
            <a:ext cx="90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Rak pil 1034"/>
          <p:cNvCxnSpPr/>
          <p:nvPr/>
        </p:nvCxnSpPr>
        <p:spPr>
          <a:xfrm flipH="1">
            <a:off x="901040" y="5557183"/>
            <a:ext cx="90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Femhörning 1035"/>
          <p:cNvSpPr/>
          <p:nvPr/>
        </p:nvSpPr>
        <p:spPr>
          <a:xfrm>
            <a:off x="323528" y="4545144"/>
            <a:ext cx="576000" cy="180000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DH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1037" name="Femhörning 1036"/>
          <p:cNvSpPr/>
          <p:nvPr/>
        </p:nvSpPr>
        <p:spPr>
          <a:xfrm flipH="1">
            <a:off x="323528" y="3609040"/>
            <a:ext cx="576000" cy="180000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DH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1038" name="Rektangel 1037"/>
          <p:cNvSpPr/>
          <p:nvPr/>
        </p:nvSpPr>
        <p:spPr>
          <a:xfrm>
            <a:off x="956037" y="4622768"/>
            <a:ext cx="63000" cy="58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/>
          </a:p>
        </p:txBody>
      </p:sp>
      <p:cxnSp>
        <p:nvCxnSpPr>
          <p:cNvPr id="1039" name="Rak pil 1038"/>
          <p:cNvCxnSpPr/>
          <p:nvPr/>
        </p:nvCxnSpPr>
        <p:spPr>
          <a:xfrm>
            <a:off x="899592" y="4653136"/>
            <a:ext cx="90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Rak pil 1039"/>
          <p:cNvCxnSpPr/>
          <p:nvPr/>
        </p:nvCxnSpPr>
        <p:spPr>
          <a:xfrm flipH="1">
            <a:off x="901040" y="3682528"/>
            <a:ext cx="90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" name="textruta 1047"/>
          <p:cNvSpPr txBox="1"/>
          <p:nvPr/>
        </p:nvSpPr>
        <p:spPr>
          <a:xfrm>
            <a:off x="4647867" y="4911551"/>
            <a:ext cx="788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200" dirty="0" smtClean="0"/>
              <a:t>Backup</a:t>
            </a:r>
          </a:p>
          <a:p>
            <a:pPr algn="ctr"/>
            <a:r>
              <a:rPr lang="sv-SE" sz="1200" dirty="0" smtClean="0"/>
              <a:t>air </a:t>
            </a:r>
            <a:r>
              <a:rPr lang="sv-SE" sz="1200" dirty="0" err="1" smtClean="0"/>
              <a:t>cooler</a:t>
            </a:r>
            <a:endParaRPr lang="sv-SE" sz="1200" dirty="0"/>
          </a:p>
        </p:txBody>
      </p:sp>
      <p:grpSp>
        <p:nvGrpSpPr>
          <p:cNvPr id="1065" name="Grupp 1064"/>
          <p:cNvGrpSpPr/>
          <p:nvPr/>
        </p:nvGrpSpPr>
        <p:grpSpPr>
          <a:xfrm>
            <a:off x="323528" y="1916920"/>
            <a:ext cx="8352928" cy="1584088"/>
            <a:chOff x="323528" y="1916920"/>
            <a:chExt cx="8352928" cy="1584088"/>
          </a:xfrm>
        </p:grpSpPr>
        <p:sp>
          <p:nvSpPr>
            <p:cNvPr id="932" name="Femhörning 931"/>
            <p:cNvSpPr/>
            <p:nvPr/>
          </p:nvSpPr>
          <p:spPr>
            <a:xfrm>
              <a:off x="7884456" y="2344643"/>
              <a:ext cx="792000" cy="292269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CW supply</a:t>
              </a:r>
            </a:p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50⁰C</a:t>
              </a:r>
              <a:endParaRPr lang="en-U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935" name="Femhörning 934"/>
            <p:cNvSpPr/>
            <p:nvPr/>
          </p:nvSpPr>
          <p:spPr>
            <a:xfrm flipH="1">
              <a:off x="7812448" y="1984603"/>
              <a:ext cx="792000" cy="292269"/>
            </a:xfrm>
            <a:prstGeom prst="homePlate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CW return</a:t>
              </a:r>
            </a:p>
            <a:p>
              <a:pPr algn="ctr"/>
              <a:r>
                <a:rPr lang="en-US" sz="900" b="1" dirty="0" smtClean="0">
                  <a:solidFill>
                    <a:schemeClr val="tx1"/>
                  </a:solidFill>
                </a:rPr>
                <a:t>&gt;50⁰C</a:t>
              </a:r>
              <a:endParaRPr lang="en-US" sz="900" b="1" dirty="0">
                <a:solidFill>
                  <a:schemeClr val="tx1"/>
                </a:solidFill>
              </a:endParaRPr>
            </a:p>
          </p:txBody>
        </p:sp>
        <p:grpSp>
          <p:nvGrpSpPr>
            <p:cNvPr id="944" name="Grupp 943"/>
            <p:cNvGrpSpPr>
              <a:grpSpLocks noChangeAspect="1"/>
            </p:cNvGrpSpPr>
            <p:nvPr/>
          </p:nvGrpSpPr>
          <p:grpSpPr>
            <a:xfrm flipH="1">
              <a:off x="1547664" y="1916920"/>
              <a:ext cx="1056116" cy="792000"/>
              <a:chOff x="6516216" y="1556792"/>
              <a:chExt cx="288032" cy="216000"/>
            </a:xfrm>
          </p:grpSpPr>
          <p:sp>
            <p:nvSpPr>
              <p:cNvPr id="939" name="Ellips 938"/>
              <p:cNvSpPr/>
              <p:nvPr/>
            </p:nvSpPr>
            <p:spPr>
              <a:xfrm>
                <a:off x="6516216" y="1556792"/>
                <a:ext cx="216000" cy="216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cxnSp>
            <p:nvCxnSpPr>
              <p:cNvPr id="940" name="Rak 939"/>
              <p:cNvCxnSpPr/>
              <p:nvPr/>
            </p:nvCxnSpPr>
            <p:spPr>
              <a:xfrm>
                <a:off x="6588224" y="1628800"/>
                <a:ext cx="216024" cy="0"/>
              </a:xfrm>
              <a:prstGeom prst="line">
                <a:avLst/>
              </a:prstGeom>
              <a:ln w="19050">
                <a:solidFill>
                  <a:srgbClr val="0082E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1" name="Rak 940"/>
              <p:cNvCxnSpPr/>
              <p:nvPr/>
            </p:nvCxnSpPr>
            <p:spPr>
              <a:xfrm>
                <a:off x="6588224" y="1700808"/>
                <a:ext cx="216024" cy="0"/>
              </a:xfrm>
              <a:prstGeom prst="line">
                <a:avLst/>
              </a:prstGeom>
              <a:ln w="19050">
                <a:solidFill>
                  <a:srgbClr val="0082E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2" name="Rak 941"/>
              <p:cNvCxnSpPr/>
              <p:nvPr/>
            </p:nvCxnSpPr>
            <p:spPr>
              <a:xfrm>
                <a:off x="6588232" y="1628800"/>
                <a:ext cx="72000" cy="36000"/>
              </a:xfrm>
              <a:prstGeom prst="line">
                <a:avLst/>
              </a:prstGeom>
              <a:ln w="19050">
                <a:solidFill>
                  <a:srgbClr val="0082E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3" name="Rak 942"/>
              <p:cNvCxnSpPr/>
              <p:nvPr/>
            </p:nvCxnSpPr>
            <p:spPr>
              <a:xfrm flipV="1">
                <a:off x="6588232" y="1664808"/>
                <a:ext cx="72000" cy="36000"/>
              </a:xfrm>
              <a:prstGeom prst="line">
                <a:avLst/>
              </a:prstGeom>
              <a:ln w="19050">
                <a:solidFill>
                  <a:srgbClr val="0082E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5" name="Grupp 944"/>
            <p:cNvGrpSpPr>
              <a:grpSpLocks noChangeAspect="1"/>
            </p:cNvGrpSpPr>
            <p:nvPr/>
          </p:nvGrpSpPr>
          <p:grpSpPr>
            <a:xfrm rot="16200000" flipH="1">
              <a:off x="4870606" y="2711114"/>
              <a:ext cx="491284" cy="368423"/>
              <a:chOff x="6516211" y="1646136"/>
              <a:chExt cx="288030" cy="215999"/>
            </a:xfrm>
          </p:grpSpPr>
          <p:sp>
            <p:nvSpPr>
              <p:cNvPr id="946" name="Ellips 945"/>
              <p:cNvSpPr/>
              <p:nvPr/>
            </p:nvSpPr>
            <p:spPr>
              <a:xfrm>
                <a:off x="6516211" y="1646136"/>
                <a:ext cx="216000" cy="21599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cxnSp>
            <p:nvCxnSpPr>
              <p:cNvPr id="947" name="Rak 946"/>
              <p:cNvCxnSpPr/>
              <p:nvPr/>
            </p:nvCxnSpPr>
            <p:spPr>
              <a:xfrm>
                <a:off x="6588217" y="1709685"/>
                <a:ext cx="216024" cy="0"/>
              </a:xfrm>
              <a:prstGeom prst="line">
                <a:avLst/>
              </a:prstGeom>
              <a:ln w="19050">
                <a:solidFill>
                  <a:srgbClr val="0082E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8" name="Rak 947"/>
              <p:cNvCxnSpPr/>
              <p:nvPr/>
            </p:nvCxnSpPr>
            <p:spPr>
              <a:xfrm>
                <a:off x="6588217" y="1787157"/>
                <a:ext cx="216024" cy="0"/>
              </a:xfrm>
              <a:prstGeom prst="line">
                <a:avLst/>
              </a:prstGeom>
              <a:ln w="19050">
                <a:solidFill>
                  <a:srgbClr val="0082E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9" name="Rak 948"/>
              <p:cNvCxnSpPr/>
              <p:nvPr/>
            </p:nvCxnSpPr>
            <p:spPr>
              <a:xfrm>
                <a:off x="6588225" y="1708496"/>
                <a:ext cx="72000" cy="36000"/>
              </a:xfrm>
              <a:prstGeom prst="line">
                <a:avLst/>
              </a:prstGeom>
              <a:ln w="19050">
                <a:solidFill>
                  <a:srgbClr val="0082E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0" name="Rak 949"/>
              <p:cNvCxnSpPr/>
              <p:nvPr/>
            </p:nvCxnSpPr>
            <p:spPr>
              <a:xfrm flipV="1">
                <a:off x="6588225" y="1751157"/>
                <a:ext cx="72000" cy="36000"/>
              </a:xfrm>
              <a:prstGeom prst="line">
                <a:avLst/>
              </a:prstGeom>
              <a:ln w="19050">
                <a:solidFill>
                  <a:srgbClr val="0082E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2" name="Figur 951"/>
            <p:cNvCxnSpPr>
              <a:stCxn id="935" idx="3"/>
              <a:endCxn id="939" idx="0"/>
            </p:cNvCxnSpPr>
            <p:nvPr/>
          </p:nvCxnSpPr>
          <p:spPr>
            <a:xfrm rot="10800000">
              <a:off x="2207780" y="1916920"/>
              <a:ext cx="5604668" cy="213818"/>
            </a:xfrm>
            <a:prstGeom prst="bentConnector4">
              <a:avLst>
                <a:gd name="adj1" fmla="val 46467"/>
                <a:gd name="adj2" fmla="val 206913"/>
              </a:avLst>
            </a:prstGeom>
            <a:ln w="1905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3" name="Figur 952"/>
            <p:cNvCxnSpPr>
              <a:stCxn id="939" idx="4"/>
              <a:endCxn id="946" idx="0"/>
            </p:cNvCxnSpPr>
            <p:nvPr/>
          </p:nvCxnSpPr>
          <p:spPr>
            <a:xfrm rot="16200000" flipH="1">
              <a:off x="3507424" y="1409276"/>
              <a:ext cx="124973" cy="2724260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8" name="Figur 957"/>
            <p:cNvCxnSpPr>
              <a:stCxn id="946" idx="4"/>
              <a:endCxn id="932" idx="1"/>
            </p:cNvCxnSpPr>
            <p:nvPr/>
          </p:nvCxnSpPr>
          <p:spPr>
            <a:xfrm flipV="1">
              <a:off x="5300464" y="2490778"/>
              <a:ext cx="2583992" cy="34311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1" name="Rektangel 1040"/>
            <p:cNvSpPr/>
            <p:nvPr/>
          </p:nvSpPr>
          <p:spPr>
            <a:xfrm>
              <a:off x="1395263" y="2417878"/>
              <a:ext cx="63000" cy="585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900"/>
            </a:p>
          </p:txBody>
        </p:sp>
        <p:sp>
          <p:nvSpPr>
            <p:cNvPr id="1042" name="Femhörning 1041"/>
            <p:cNvSpPr/>
            <p:nvPr/>
          </p:nvSpPr>
          <p:spPr>
            <a:xfrm>
              <a:off x="323528" y="2367652"/>
              <a:ext cx="576000" cy="180000"/>
            </a:xfrm>
            <a:prstGeom prst="homePlat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smtClean="0">
                  <a:solidFill>
                    <a:schemeClr val="tx1"/>
                  </a:solidFill>
                </a:rPr>
                <a:t>DH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1043" name="Femhörning 1042"/>
            <p:cNvSpPr/>
            <p:nvPr/>
          </p:nvSpPr>
          <p:spPr>
            <a:xfrm flipH="1">
              <a:off x="323528" y="2105498"/>
              <a:ext cx="576000" cy="180000"/>
            </a:xfrm>
            <a:prstGeom prst="homePlat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smtClean="0">
                  <a:solidFill>
                    <a:schemeClr val="tx1"/>
                  </a:solidFill>
                </a:rPr>
                <a:t>DH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1044" name="Rektangel 1043"/>
            <p:cNvSpPr/>
            <p:nvPr/>
          </p:nvSpPr>
          <p:spPr>
            <a:xfrm>
              <a:off x="956037" y="2445276"/>
              <a:ext cx="63000" cy="585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900"/>
            </a:p>
          </p:txBody>
        </p:sp>
        <p:cxnSp>
          <p:nvCxnSpPr>
            <p:cNvPr id="1045" name="Rak pil 1044"/>
            <p:cNvCxnSpPr/>
            <p:nvPr/>
          </p:nvCxnSpPr>
          <p:spPr>
            <a:xfrm>
              <a:off x="899592" y="2448286"/>
              <a:ext cx="90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6" name="Rak pil 1045"/>
            <p:cNvCxnSpPr/>
            <p:nvPr/>
          </p:nvCxnSpPr>
          <p:spPr>
            <a:xfrm flipH="1">
              <a:off x="901040" y="2178986"/>
              <a:ext cx="90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9" name="textruta 1048"/>
            <p:cNvSpPr txBox="1"/>
            <p:nvPr/>
          </p:nvSpPr>
          <p:spPr>
            <a:xfrm>
              <a:off x="4716016" y="3039343"/>
              <a:ext cx="7882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1200" dirty="0" smtClean="0"/>
                <a:t>Backup</a:t>
              </a:r>
            </a:p>
            <a:p>
              <a:pPr algn="ctr"/>
              <a:r>
                <a:rPr lang="sv-SE" sz="1200" dirty="0" smtClean="0"/>
                <a:t>air </a:t>
              </a:r>
              <a:r>
                <a:rPr lang="sv-SE" sz="1200" dirty="0" err="1" smtClean="0"/>
                <a:t>cooler</a:t>
              </a:r>
              <a:endParaRPr lang="sv-SE" sz="1200" dirty="0"/>
            </a:p>
          </p:txBody>
        </p:sp>
      </p:grpSp>
      <p:sp>
        <p:nvSpPr>
          <p:cNvPr id="1050" name="textruta 1049"/>
          <p:cNvSpPr txBox="1"/>
          <p:nvPr/>
        </p:nvSpPr>
        <p:spPr>
          <a:xfrm>
            <a:off x="4066285" y="3933056"/>
            <a:ext cx="577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200" dirty="0" smtClean="0"/>
              <a:t>LTDH</a:t>
            </a:r>
          </a:p>
          <a:p>
            <a:pPr algn="ctr"/>
            <a:r>
              <a:rPr lang="sv-SE" sz="1200" dirty="0" err="1" smtClean="0"/>
              <a:t>cooler</a:t>
            </a:r>
            <a:endParaRPr lang="sv-SE" sz="1200" dirty="0"/>
          </a:p>
        </p:txBody>
      </p:sp>
      <p:grpSp>
        <p:nvGrpSpPr>
          <p:cNvPr id="1051" name="Grupp 1050"/>
          <p:cNvGrpSpPr>
            <a:grpSpLocks noChangeAspect="1"/>
          </p:cNvGrpSpPr>
          <p:nvPr/>
        </p:nvGrpSpPr>
        <p:grpSpPr>
          <a:xfrm rot="16200000" flipH="1">
            <a:off x="1164955" y="5412863"/>
            <a:ext cx="491287" cy="368424"/>
            <a:chOff x="6516216" y="1556792"/>
            <a:chExt cx="288032" cy="216000"/>
          </a:xfrm>
        </p:grpSpPr>
        <p:sp>
          <p:nvSpPr>
            <p:cNvPr id="1052" name="Ellips 1051"/>
            <p:cNvSpPr/>
            <p:nvPr/>
          </p:nvSpPr>
          <p:spPr>
            <a:xfrm>
              <a:off x="6516216" y="1556792"/>
              <a:ext cx="216000" cy="216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053" name="Rak 1052"/>
            <p:cNvCxnSpPr/>
            <p:nvPr/>
          </p:nvCxnSpPr>
          <p:spPr>
            <a:xfrm>
              <a:off x="6588224" y="1628800"/>
              <a:ext cx="216024" cy="0"/>
            </a:xfrm>
            <a:prstGeom prst="line">
              <a:avLst/>
            </a:prstGeom>
            <a:ln w="19050">
              <a:solidFill>
                <a:srgbClr val="008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4" name="Rak 1053"/>
            <p:cNvCxnSpPr/>
            <p:nvPr/>
          </p:nvCxnSpPr>
          <p:spPr>
            <a:xfrm>
              <a:off x="6588224" y="1700808"/>
              <a:ext cx="216024" cy="0"/>
            </a:xfrm>
            <a:prstGeom prst="line">
              <a:avLst/>
            </a:prstGeom>
            <a:ln w="19050">
              <a:solidFill>
                <a:srgbClr val="008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5" name="Rak 1054"/>
            <p:cNvCxnSpPr/>
            <p:nvPr/>
          </p:nvCxnSpPr>
          <p:spPr>
            <a:xfrm>
              <a:off x="6588232" y="1628800"/>
              <a:ext cx="72000" cy="36000"/>
            </a:xfrm>
            <a:prstGeom prst="line">
              <a:avLst/>
            </a:prstGeom>
            <a:ln w="19050">
              <a:solidFill>
                <a:srgbClr val="008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6" name="Rak 1055"/>
            <p:cNvCxnSpPr/>
            <p:nvPr/>
          </p:nvCxnSpPr>
          <p:spPr>
            <a:xfrm flipV="1">
              <a:off x="6588232" y="1664808"/>
              <a:ext cx="72000" cy="36000"/>
            </a:xfrm>
            <a:prstGeom prst="line">
              <a:avLst/>
            </a:prstGeom>
            <a:ln w="19050">
              <a:solidFill>
                <a:srgbClr val="008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7" name="textruta 1056"/>
          <p:cNvSpPr txBox="1"/>
          <p:nvPr/>
        </p:nvSpPr>
        <p:spPr>
          <a:xfrm>
            <a:off x="1115616" y="5795346"/>
            <a:ext cx="577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200" dirty="0" smtClean="0"/>
              <a:t>LTDH</a:t>
            </a:r>
          </a:p>
          <a:p>
            <a:pPr algn="ctr"/>
            <a:r>
              <a:rPr lang="sv-SE" sz="1200" dirty="0" err="1" smtClean="0"/>
              <a:t>cooler</a:t>
            </a:r>
            <a:endParaRPr lang="sv-SE" sz="1200" dirty="0"/>
          </a:p>
        </p:txBody>
      </p:sp>
      <p:cxnSp>
        <p:nvCxnSpPr>
          <p:cNvPr id="1058" name="Rak pil 1057"/>
          <p:cNvCxnSpPr/>
          <p:nvPr/>
        </p:nvCxnSpPr>
        <p:spPr>
          <a:xfrm>
            <a:off x="5940152" y="2852936"/>
            <a:ext cx="0" cy="936104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1" name="Rak pil 1060"/>
          <p:cNvCxnSpPr/>
          <p:nvPr/>
        </p:nvCxnSpPr>
        <p:spPr>
          <a:xfrm>
            <a:off x="5940152" y="4581128"/>
            <a:ext cx="0" cy="111600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textruta 1062"/>
          <p:cNvSpPr txBox="1"/>
          <p:nvPr/>
        </p:nvSpPr>
        <p:spPr>
          <a:xfrm>
            <a:off x="5869885" y="302889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000" i="1" dirty="0" smtClean="0"/>
              <a:t>”</a:t>
            </a:r>
            <a:r>
              <a:rPr lang="sv-SE" sz="1000" i="1" dirty="0" err="1" smtClean="0"/>
              <a:t>Balance</a:t>
            </a:r>
            <a:endParaRPr lang="sv-SE" sz="1000" i="1" dirty="0"/>
          </a:p>
          <a:p>
            <a:pPr algn="ctr"/>
            <a:r>
              <a:rPr lang="sv-SE" sz="1000" i="1" dirty="0" smtClean="0"/>
              <a:t>flow”</a:t>
            </a:r>
            <a:endParaRPr lang="sv-SE" sz="1000" i="1" dirty="0"/>
          </a:p>
        </p:txBody>
      </p:sp>
      <p:sp>
        <p:nvSpPr>
          <p:cNvPr id="1064" name="textruta 1063"/>
          <p:cNvSpPr txBox="1"/>
          <p:nvPr/>
        </p:nvSpPr>
        <p:spPr>
          <a:xfrm>
            <a:off x="5868144" y="4941168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000" i="1" dirty="0" smtClean="0"/>
              <a:t>”</a:t>
            </a:r>
            <a:r>
              <a:rPr lang="sv-SE" sz="1000" i="1" dirty="0" err="1" smtClean="0"/>
              <a:t>Balance</a:t>
            </a:r>
            <a:endParaRPr lang="sv-SE" sz="1000" i="1" dirty="0"/>
          </a:p>
          <a:p>
            <a:pPr algn="ctr"/>
            <a:r>
              <a:rPr lang="sv-SE" sz="1000" i="1" dirty="0" smtClean="0"/>
              <a:t>flow”</a:t>
            </a:r>
            <a:endParaRPr lang="sv-SE" sz="1000" i="1" dirty="0"/>
          </a:p>
        </p:txBody>
      </p:sp>
      <p:sp>
        <p:nvSpPr>
          <p:cNvPr id="1066" name="textruta 1065"/>
          <p:cNvSpPr txBox="1"/>
          <p:nvPr/>
        </p:nvSpPr>
        <p:spPr>
          <a:xfrm>
            <a:off x="2555776" y="2123564"/>
            <a:ext cx="843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>
                <a:latin typeface="Arial Rounded MT Bold" pitchFamily="34" charset="0"/>
                <a:cs typeface="Aharoni" pitchFamily="2" charset="-79"/>
              </a:rPr>
              <a:t>12 MW</a:t>
            </a:r>
            <a:endParaRPr lang="sv-SE" sz="1600" dirty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1067" name="textruta 1066"/>
          <p:cNvSpPr txBox="1"/>
          <p:nvPr/>
        </p:nvSpPr>
        <p:spPr>
          <a:xfrm>
            <a:off x="3203848" y="3954542"/>
            <a:ext cx="843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>
                <a:latin typeface="Arial Rounded MT Bold" pitchFamily="34" charset="0"/>
                <a:cs typeface="Aharoni" pitchFamily="2" charset="-79"/>
              </a:rPr>
              <a:t>17 MW</a:t>
            </a:r>
            <a:endParaRPr lang="sv-SE" sz="1600" dirty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1068" name="textruta 1067"/>
          <p:cNvSpPr txBox="1"/>
          <p:nvPr/>
        </p:nvSpPr>
        <p:spPr>
          <a:xfrm>
            <a:off x="3203848" y="5970766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latin typeface="Arial Rounded MT Bold" pitchFamily="34" charset="0"/>
                <a:cs typeface="Aharoni" pitchFamily="2" charset="-79"/>
              </a:rPr>
              <a:t>4</a:t>
            </a:r>
            <a:r>
              <a:rPr lang="sv-SE" sz="1600" dirty="0" smtClean="0">
                <a:latin typeface="Arial Rounded MT Bold" pitchFamily="34" charset="0"/>
                <a:cs typeface="Aharoni" pitchFamily="2" charset="-79"/>
              </a:rPr>
              <a:t> MW</a:t>
            </a:r>
            <a:endParaRPr lang="sv-SE" sz="1600" dirty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765" name="textruta 764"/>
          <p:cNvSpPr txBox="1"/>
          <p:nvPr/>
        </p:nvSpPr>
        <p:spPr>
          <a:xfrm>
            <a:off x="1328826" y="413978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900" i="1" dirty="0" err="1" smtClean="0">
                <a:latin typeface="Arial Rounded MT Bold" pitchFamily="34" charset="0"/>
                <a:cs typeface="Aharoni" pitchFamily="2" charset="-79"/>
              </a:rPr>
              <a:t>COPh</a:t>
            </a:r>
            <a:endParaRPr lang="sv-SE" sz="900" i="1" dirty="0" smtClean="0">
              <a:latin typeface="Arial Rounded MT Bold" pitchFamily="34" charset="0"/>
              <a:cs typeface="Aharoni" pitchFamily="2" charset="-79"/>
            </a:endParaRPr>
          </a:p>
          <a:p>
            <a:pPr algn="ctr"/>
            <a:r>
              <a:rPr lang="sv-SE" sz="900" i="1" dirty="0" smtClean="0">
                <a:latin typeface="Arial Rounded MT Bold" pitchFamily="34" charset="0"/>
                <a:cs typeface="Aharoni" pitchFamily="2" charset="-79"/>
              </a:rPr>
              <a:t>3,6</a:t>
            </a:r>
            <a:endParaRPr lang="sv-SE" sz="900" i="1" dirty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766" name="textruta 765"/>
          <p:cNvSpPr txBox="1"/>
          <p:nvPr/>
        </p:nvSpPr>
        <p:spPr>
          <a:xfrm>
            <a:off x="1328826" y="6166465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900" i="1" dirty="0" err="1" smtClean="0">
                <a:latin typeface="Arial Rounded MT Bold" pitchFamily="34" charset="0"/>
                <a:cs typeface="Aharoni" pitchFamily="2" charset="-79"/>
              </a:rPr>
              <a:t>COPh</a:t>
            </a:r>
            <a:endParaRPr lang="sv-SE" sz="900" i="1" dirty="0" smtClean="0">
              <a:latin typeface="Arial Rounded MT Bold" pitchFamily="34" charset="0"/>
              <a:cs typeface="Aharoni" pitchFamily="2" charset="-79"/>
            </a:endParaRPr>
          </a:p>
          <a:p>
            <a:pPr algn="ctr"/>
            <a:r>
              <a:rPr lang="sv-SE" sz="900" i="1" dirty="0" smtClean="0">
                <a:latin typeface="Arial Rounded MT Bold" pitchFamily="34" charset="0"/>
                <a:cs typeface="Aharoni" pitchFamily="2" charset="-79"/>
              </a:rPr>
              <a:t>5</a:t>
            </a:r>
            <a:r>
              <a:rPr lang="sv-SE" sz="900" i="1" dirty="0" smtClean="0">
                <a:latin typeface="Arial Rounded MT Bold" pitchFamily="34" charset="0"/>
                <a:cs typeface="Aharoni" pitchFamily="2" charset="-79"/>
              </a:rPr>
              <a:t>,6</a:t>
            </a:r>
            <a:endParaRPr lang="sv-SE" sz="900" i="1" dirty="0">
              <a:latin typeface="Arial Rounded MT Bol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" grpId="0" animBg="1"/>
      <p:bldP spid="930" grpId="0" animBg="1"/>
      <p:bldP spid="931" grpId="0" animBg="1"/>
      <p:bldP spid="933" grpId="0" animBg="1"/>
      <p:bldP spid="934" grpId="0" animBg="1"/>
      <p:bldP spid="1031" grpId="0" animBg="1"/>
      <p:bldP spid="1032" grpId="0" animBg="1"/>
      <p:bldP spid="1033" grpId="0" animBg="1"/>
      <p:bldP spid="1036" grpId="0" animBg="1"/>
      <p:bldP spid="1037" grpId="0" animBg="1"/>
      <p:bldP spid="1038" grpId="0" animBg="1"/>
      <p:bldP spid="1048" grpId="0"/>
      <p:bldP spid="1050" grpId="0"/>
      <p:bldP spid="1057" grpId="0"/>
      <p:bldP spid="1063" grpId="0"/>
      <p:bldP spid="1064" grpId="0"/>
      <p:bldP spid="1066" grpId="0" build="allAtOnce"/>
      <p:bldP spid="1067" grpId="0" build="allAtOnce"/>
      <p:bldP spid="1068" grpId="0" build="allAtOnce"/>
      <p:bldP spid="765" grpId="0" build="allAtOnce"/>
      <p:bldP spid="76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395536" y="1628800"/>
            <a:ext cx="846700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Large potential for energy optimization in design stage 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“Half cost, double profit” compared to later modifications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Integrated design from “klystron to district heating”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Machine designers and scientist not used to consider heat recovery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Energy management must be a top management priority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Avoid subsystems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Important to have a Life Cycle Cost focus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Project management must focus on operating cost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Think more industry – Less laboratory!</a:t>
            </a:r>
            <a:endParaRPr lang="en-US" b="1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496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en-US" sz="3200" smtClean="0">
                <a:latin typeface="Arial" pitchFamily="34" charset="0"/>
                <a:cs typeface="Arial" pitchFamily="34" charset="0"/>
              </a:rPr>
              <a:t>Leasons learned – so far</a:t>
            </a:r>
          </a:p>
        </p:txBody>
      </p:sp>
      <p:pic>
        <p:nvPicPr>
          <p:cNvPr id="7" name="Bildobjekt 6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0319" y="116632"/>
            <a:ext cx="934169" cy="499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331640" y="3140968"/>
            <a:ext cx="7314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Thank you!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496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dobjekt 6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0319" y="116632"/>
            <a:ext cx="934169" cy="499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3814</TotalTime>
  <Words>393</Words>
  <Application>Microsoft Office PowerPoint</Application>
  <PresentationFormat>Bildspel på skärmen (4:3)</PresentationFormat>
  <Paragraphs>165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Office-tema</vt:lpstr>
      <vt:lpstr>Bild 1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Thomas</dc:creator>
  <cp:lastModifiedBy>TH Teknik</cp:lastModifiedBy>
  <cp:revision>264</cp:revision>
  <dcterms:created xsi:type="dcterms:W3CDTF">2014-04-25T20:25:12Z</dcterms:created>
  <dcterms:modified xsi:type="dcterms:W3CDTF">2014-05-05T07:09:53Z</dcterms:modified>
</cp:coreProperties>
</file>