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3" r:id="rId4"/>
    <p:sldId id="277" r:id="rId5"/>
    <p:sldId id="280" r:id="rId6"/>
    <p:sldId id="275" r:id="rId7"/>
    <p:sldId id="271" r:id="rId8"/>
    <p:sldId id="258" r:id="rId9"/>
    <p:sldId id="278" r:id="rId10"/>
    <p:sldId id="269" r:id="rId11"/>
    <p:sldId id="27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0A2B-4E9E-485E-9DF0-5DCB4FB6D3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0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F16B-B5BE-47B4-84B3-3D1C53E24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9124-9B38-4F06-9AD7-77A10936B5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0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1525-6972-4BD2-A4A4-C29F4BEEBA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6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FBE4-4368-4B53-A196-056B322C9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3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A2E2-FFD1-424B-9D6F-A6293A537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0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78FC-6888-4086-9916-91D039A424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4FE0-E52E-4AC8-8FF7-055F38834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1F99-A612-4D31-8A63-489363EF88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762B0-F7D1-49E2-803F-0784C87191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doc.cern.ch/archive/electronic/cern/others/PHO/photo-bul/bul-pho-2007-046_01.jpg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7384"/>
            <a:ext cx="9144000" cy="969963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rgbClr val="0066CC">
                  <a:alpha val="4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9038" y="116632"/>
            <a:ext cx="69119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496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Ph. Lebrun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33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987AA-B004-4533-AE74-55DF45F13B2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photo-bul/bul-pho-2007-046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57150"/>
            <a:ext cx="931863" cy="912813"/>
          </a:xfrm>
          <a:prstGeom prst="rect">
            <a:avLst/>
          </a:prstGeom>
          <a:noFill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77887"/>
            <a:ext cx="752475" cy="75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0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onferenceDisplay.py?confId=297025" TargetMode="External"/><Relationship Id="rId2" Type="http://schemas.openxmlformats.org/officeDocument/2006/relationships/hyperlink" Target="http://eucard2.web.cern.ch/content/annual-meeting-des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i.ch/eneffici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8426"/>
            <a:ext cx="6096000" cy="310557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1371601"/>
            <a:ext cx="685110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/>
              <a:t>EnEfficient</a:t>
            </a:r>
            <a:r>
              <a:rPr lang="en-US" sz="2400" dirty="0"/>
              <a:t> – a networking activity for particle </a:t>
            </a:r>
            <a:r>
              <a:rPr lang="en-US" sz="2400" dirty="0" smtClean="0"/>
              <a:t>accelerators</a:t>
            </a:r>
          </a:p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M.Seidel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PSI</a:t>
            </a:r>
            <a:endParaRPr lang="en-US" sz="24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5638800"/>
            <a:ext cx="8229600" cy="42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EuCARD-2 Workshop on Cooling and Heat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Recovery, Lund, April 28-29,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181600" cy="1020762"/>
          </a:xfrm>
        </p:spPr>
        <p:txBody>
          <a:bodyPr/>
          <a:lstStyle/>
          <a:p>
            <a:pPr algn="l"/>
            <a:r>
              <a:rPr lang="de-DE" sz="3600" dirty="0" err="1" smtClean="0"/>
              <a:t>energy</a:t>
            </a:r>
            <a:r>
              <a:rPr lang="de-DE" sz="3600" dirty="0" smtClean="0"/>
              <a:t> </a:t>
            </a:r>
            <a:r>
              <a:rPr lang="de-DE" sz="3600" dirty="0" err="1" smtClean="0"/>
              <a:t>spot</a:t>
            </a:r>
            <a:r>
              <a:rPr lang="de-DE" sz="3600" dirty="0" smtClean="0"/>
              <a:t> </a:t>
            </a:r>
            <a:r>
              <a:rPr lang="de-DE" sz="3600" dirty="0" err="1" smtClean="0"/>
              <a:t>market</a:t>
            </a:r>
            <a:r>
              <a:rPr lang="de-DE" sz="3600" dirty="0" smtClean="0"/>
              <a:t> </a:t>
            </a:r>
            <a:r>
              <a:rPr lang="de-DE" sz="3600" dirty="0" err="1" smtClean="0"/>
              <a:t>prices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1800" b="1" dirty="0" smtClean="0">
                <a:sym typeface="Symbol"/>
              </a:rPr>
              <a:t> </a:t>
            </a:r>
            <a:r>
              <a:rPr lang="de-DE" sz="1800" b="1" dirty="0" err="1" smtClean="0">
                <a:sym typeface="Symbol"/>
              </a:rPr>
              <a:t>energy</a:t>
            </a:r>
            <a:r>
              <a:rPr lang="de-DE" sz="1800" b="1" dirty="0" smtClean="0">
                <a:sym typeface="Symbol"/>
              </a:rPr>
              <a:t> </a:t>
            </a:r>
            <a:r>
              <a:rPr lang="de-DE" sz="1800" b="1" dirty="0" err="1" smtClean="0">
                <a:sym typeface="Symbol"/>
              </a:rPr>
              <a:t>managment</a:t>
            </a:r>
            <a:r>
              <a:rPr lang="de-DE" sz="1800" b="1" dirty="0" smtClean="0">
                <a:sym typeface="Symbol"/>
              </a:rPr>
              <a:t>, </a:t>
            </a:r>
            <a:r>
              <a:rPr lang="de-DE" sz="1800" b="1" dirty="0" err="1" smtClean="0">
                <a:sym typeface="Symbol"/>
              </a:rPr>
              <a:t>virtual</a:t>
            </a:r>
            <a:r>
              <a:rPr lang="de-DE" sz="1800" b="1" dirty="0" smtClean="0">
                <a:sym typeface="Symbol"/>
              </a:rPr>
              <a:t> power plant</a:t>
            </a:r>
            <a:endParaRPr lang="de-CH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"/>
          <a:stretch/>
        </p:blipFill>
        <p:spPr bwMode="auto">
          <a:xfrm>
            <a:off x="2438400" y="1828800"/>
            <a:ext cx="6581775" cy="45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1000" y="3124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renewables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strong </a:t>
            </a:r>
            <a:r>
              <a:rPr lang="de-DE" dirty="0" err="1" smtClean="0"/>
              <a:t>variations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Impact on </a:t>
            </a:r>
            <a:r>
              <a:rPr lang="de-DE" dirty="0" err="1" smtClean="0"/>
              <a:t>accelerators</a:t>
            </a:r>
            <a:r>
              <a:rPr lang="de-DE" dirty="0" smtClean="0"/>
              <a:t>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54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020762"/>
          </a:xfrm>
        </p:spPr>
        <p:txBody>
          <a:bodyPr/>
          <a:lstStyle/>
          <a:p>
            <a:pPr algn="l"/>
            <a:r>
              <a:rPr lang="en-US" dirty="0" err="1" smtClean="0"/>
              <a:t>EnEfficient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err="1" smtClean="0"/>
              <a:t>EnEfficient</a:t>
            </a:r>
            <a:r>
              <a:rPr lang="en-US" sz="2800" dirty="0" smtClean="0"/>
              <a:t> is a </a:t>
            </a:r>
            <a:r>
              <a:rPr lang="en-US" sz="2800" b="1" dirty="0" smtClean="0"/>
              <a:t>new networking activity</a:t>
            </a:r>
            <a:r>
              <a:rPr lang="en-US" sz="2800" dirty="0" smtClean="0"/>
              <a:t> related to efficient utilization of electrical power in accelerator based facilities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at present participating institutes and interested partners: CERN, ESS, GSI, KIT, PSI, DESY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next workshops: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/>
              <a:t>May 19-21, 2014</a:t>
            </a:r>
            <a:r>
              <a:rPr lang="en-US" sz="1600" dirty="0"/>
              <a:t> - </a:t>
            </a:r>
            <a:r>
              <a:rPr lang="en-US" sz="1600" b="1" dirty="0"/>
              <a:t>Annual </a:t>
            </a:r>
            <a:r>
              <a:rPr lang="en-US" sz="1600" b="1" dirty="0" err="1"/>
              <a:t>Eucard</a:t>
            </a:r>
            <a:r>
              <a:rPr lang="en-US" sz="1600" b="1" dirty="0"/>
              <a:t>-II Meeting</a:t>
            </a:r>
            <a:r>
              <a:rPr lang="en-US" sz="1600" dirty="0"/>
              <a:t> at DESY in Hamburg:</a:t>
            </a:r>
            <a:br>
              <a:rPr lang="en-US" sz="1600" dirty="0"/>
            </a:br>
            <a:r>
              <a:rPr lang="en-US" sz="1600" dirty="0"/>
              <a:t>More Information: </a:t>
            </a:r>
            <a:r>
              <a:rPr lang="en-US" sz="1600" dirty="0">
                <a:solidFill>
                  <a:srgbClr val="C00000"/>
                </a:solidFill>
                <a:hlinkClick r:id="rId2"/>
              </a:rPr>
              <a:t>http://eucard2.web.cern.ch/content/annual-meeting-desy 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June 3-4, 2014</a:t>
            </a:r>
            <a:r>
              <a:rPr lang="en-US" sz="1600" dirty="0" smtClean="0"/>
              <a:t> - Workshop on </a:t>
            </a:r>
            <a:r>
              <a:rPr lang="en-US" sz="1600" b="1" dirty="0" err="1" smtClean="0"/>
              <a:t>EnEfficient</a:t>
            </a:r>
            <a:r>
              <a:rPr lang="en-US" sz="1600" b="1" dirty="0" smtClean="0"/>
              <a:t> RF Sources</a:t>
            </a:r>
            <a:r>
              <a:rPr lang="en-US" sz="1600" dirty="0" smtClean="0"/>
              <a:t>, organized at </a:t>
            </a:r>
            <a:r>
              <a:rPr lang="en-US" sz="1600" dirty="0" err="1" smtClean="0"/>
              <a:t>Cockroft</a:t>
            </a:r>
            <a:r>
              <a:rPr lang="en-US" sz="1600" dirty="0" smtClean="0"/>
              <a:t> Institute in </a:t>
            </a:r>
            <a:r>
              <a:rPr lang="en-US" sz="1600" dirty="0" err="1" smtClean="0"/>
              <a:t>Daresbury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More Information: </a:t>
            </a:r>
            <a:r>
              <a:rPr lang="en-US" sz="1600" dirty="0" smtClean="0">
                <a:hlinkClick r:id="rId3"/>
              </a:rPr>
              <a:t>https://indico.cern.ch/conferenceDisplay.py?confId=297025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November 26-28, 2014: Compact </a:t>
            </a:r>
            <a:r>
              <a:rPr lang="en-US" sz="1600" b="1" dirty="0"/>
              <a:t>and Low Consumption Magnet Design for Future Linear and Circular </a:t>
            </a:r>
            <a:r>
              <a:rPr lang="en-US" sz="1600" b="1" dirty="0" smtClean="0"/>
              <a:t>Colliders</a:t>
            </a:r>
            <a:r>
              <a:rPr lang="en-US" sz="1600" dirty="0" smtClean="0"/>
              <a:t>, at CERN.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interested colleagues are very welcome to participate in this network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information and contact under: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www.psi.ch\enefficient</a:t>
            </a:r>
            <a:endParaRPr lang="en-US" sz="2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80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Integrating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Activity Project for coordinated Research and Development on Particle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Accelerators, 2013-17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Management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 Communication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WP1: Management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Communication (MANCOM)</a:t>
            </a:r>
          </a:p>
          <a:p>
            <a:pPr marL="0" indent="0">
              <a:buNone/>
            </a:pP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Networking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Activities</a:t>
            </a:r>
            <a:endParaRPr lang="de-CH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WP2: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Catalysing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Innovation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INNovation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WP3: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Energy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Efficiency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EnEfficient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WP4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Accelerator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Applications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AccApplic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WP5: Extreme </a:t>
            </a:r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Beams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 (XBEAM)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WP6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Low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Emittance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Rings (LOW-e-RING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WP7: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Novel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Accelerators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(EuroNNAc2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de-CH" b="1" dirty="0" smtClean="0">
                <a:solidFill>
                  <a:schemeClr val="tx1">
                    <a:lumMod val="50000"/>
                  </a:schemeClr>
                </a:solidFill>
              </a:rPr>
              <a:t>Transnational 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Access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WP8: 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ICTF@STFC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WP9: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HiRadMat@SPS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MagNet@CERN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CH" b="1" dirty="0" smtClean="0">
                <a:solidFill>
                  <a:schemeClr val="tx1">
                    <a:lumMod val="50000"/>
                  </a:schemeClr>
                </a:solidFill>
              </a:rPr>
              <a:t>Joint 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Research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Activities</a:t>
            </a:r>
            <a:endParaRPr lang="de-CH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WP10: Future Magnets (MAG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WP11: Collimator Materials for fast High Density Energy Deposition (COMA-HDED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WP12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Innovative Radio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Frequency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Technologies (RF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WP13: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Novel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Acceleration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Techniques (ANAC2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876800" y="2590800"/>
            <a:ext cx="914400" cy="4572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r>
              <a:rPr lang="en-GB" dirty="0" smtClean="0"/>
              <a:t>Motivation for </a:t>
            </a:r>
            <a:r>
              <a:rPr lang="en-GB" dirty="0" err="1" smtClean="0"/>
              <a:t>EnEfficient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worldwide scarcity of resources and climate change also impacts research facilities and is of great political importance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[e.g. Swiss “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Energiestrategie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 2050”: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public institutions asked to reduce by 20% till 2020 …]</a:t>
            </a:r>
          </a:p>
          <a:p>
            <a:r>
              <a:rPr lang="en-GB" dirty="0" smtClean="0"/>
              <a:t>next generation accelerator facilities provide a new quality of research opportunities, but often connected with a new quality of energy consumption as well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EuroXFEL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, FAIR, 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ESS,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LHeC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, FCC, ILC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CLIC, Project-X …]</a:t>
            </a:r>
          </a:p>
          <a:p>
            <a:pPr marL="0" indent="0">
              <a:buNone/>
            </a:pPr>
            <a:endParaRPr lang="en-GB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ym typeface="Symbol"/>
              </a:rPr>
              <a:t> wee need to intensify our efforts to optimize the energy efficiency of accelerator systems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2283"/>
            <a:ext cx="7272808" cy="706437"/>
          </a:xfrm>
        </p:spPr>
        <p:txBody>
          <a:bodyPr/>
          <a:lstStyle/>
          <a:p>
            <a:r>
              <a:rPr lang="fr-CH" dirty="0" smtClean="0"/>
              <a:t>CLIC CDR power </a:t>
            </a:r>
            <a:r>
              <a:rPr lang="fr-CH" dirty="0" err="1" smtClean="0"/>
              <a:t>consumption</a:t>
            </a:r>
            <a:r>
              <a:rPr lang="fr-CH" dirty="0" smtClean="0"/>
              <a:t> by WBS </a:t>
            </a:r>
            <a:r>
              <a:rPr lang="fr-CH" dirty="0" err="1" smtClean="0"/>
              <a:t>domain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38427"/>
            <a:ext cx="2859632" cy="32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38427"/>
            <a:ext cx="28716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38427"/>
            <a:ext cx="3034483" cy="326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61834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2000" dirty="0" smtClean="0">
                <a:solidFill>
                  <a:srgbClr val="000000"/>
                </a:solidFill>
              </a:rPr>
              <a:t>500 </a:t>
            </a:r>
            <a:r>
              <a:rPr lang="fr-CH" sz="2000" dirty="0" err="1" smtClean="0">
                <a:solidFill>
                  <a:srgbClr val="000000"/>
                </a:solidFill>
              </a:rPr>
              <a:t>GeV</a:t>
            </a:r>
            <a:r>
              <a:rPr lang="fr-CH" sz="2000" dirty="0" smtClean="0">
                <a:solidFill>
                  <a:srgbClr val="000000"/>
                </a:solidFill>
              </a:rPr>
              <a:t>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Total 272 MW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620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2000" dirty="0" smtClean="0">
                <a:solidFill>
                  <a:srgbClr val="000000"/>
                </a:solidFill>
              </a:rPr>
              <a:t>1.5 </a:t>
            </a:r>
            <a:r>
              <a:rPr lang="fr-CH" sz="2000" dirty="0" err="1" smtClean="0">
                <a:solidFill>
                  <a:srgbClr val="000000"/>
                </a:solidFill>
              </a:rPr>
              <a:t>TeV</a:t>
            </a:r>
            <a:endParaRPr lang="fr-CH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Total 364 MW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6183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2000" dirty="0" smtClean="0">
                <a:solidFill>
                  <a:srgbClr val="000000"/>
                </a:solidFill>
              </a:rPr>
              <a:t>3 </a:t>
            </a:r>
            <a:r>
              <a:rPr lang="fr-CH" sz="2000" dirty="0" err="1" smtClean="0">
                <a:solidFill>
                  <a:srgbClr val="000000"/>
                </a:solidFill>
              </a:rPr>
              <a:t>TeV</a:t>
            </a:r>
            <a:endParaRPr lang="fr-CH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Total 589 MW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400" i="1" dirty="0" smtClean="0">
                <a:solidFill>
                  <a:srgbClr val="000000"/>
                </a:solidFill>
              </a:rPr>
              <a:t>Power </a:t>
            </a:r>
            <a:r>
              <a:rPr lang="fr-CH" sz="1400" i="1" dirty="0" err="1" smtClean="0">
                <a:solidFill>
                  <a:srgbClr val="000000"/>
                </a:solidFill>
              </a:rPr>
              <a:t>consumption</a:t>
            </a:r>
            <a:r>
              <a:rPr lang="fr-CH" sz="1400" i="1" dirty="0" smtClean="0">
                <a:solidFill>
                  <a:srgbClr val="000000"/>
                </a:solidFill>
              </a:rPr>
              <a:t> of </a:t>
            </a:r>
            <a:r>
              <a:rPr lang="fr-CH" sz="1400" i="1" dirty="0" err="1" smtClean="0">
                <a:solidFill>
                  <a:srgbClr val="000000"/>
                </a:solidFill>
              </a:rPr>
              <a:t>ancillary</a:t>
            </a:r>
            <a:r>
              <a:rPr lang="fr-CH" sz="1400" i="1" dirty="0" smtClean="0">
                <a:solidFill>
                  <a:srgbClr val="000000"/>
                </a:solidFill>
              </a:rPr>
              <a:t> </a:t>
            </a:r>
            <a:r>
              <a:rPr lang="fr-CH" sz="1400" i="1" dirty="0" err="1" smtClean="0">
                <a:solidFill>
                  <a:srgbClr val="000000"/>
                </a:solidFill>
              </a:rPr>
              <a:t>systems</a:t>
            </a:r>
            <a:r>
              <a:rPr lang="fr-CH" sz="1400" i="1" dirty="0" smtClean="0">
                <a:solidFill>
                  <a:srgbClr val="000000"/>
                </a:solidFill>
              </a:rPr>
              <a:t> </a:t>
            </a:r>
            <a:r>
              <a:rPr lang="fr-CH" sz="1400" i="1" dirty="0" err="1" smtClean="0">
                <a:solidFill>
                  <a:srgbClr val="000000"/>
                </a:solidFill>
              </a:rPr>
              <a:t>ventilated</a:t>
            </a:r>
            <a:r>
              <a:rPr lang="fr-CH" sz="1400" i="1" dirty="0" smtClean="0">
                <a:solidFill>
                  <a:srgbClr val="000000"/>
                </a:solidFill>
              </a:rPr>
              <a:t> pro rata and </a:t>
            </a:r>
            <a:r>
              <a:rPr lang="fr-CH" sz="1400" i="1" dirty="0" err="1" smtClean="0">
                <a:solidFill>
                  <a:srgbClr val="000000"/>
                </a:solidFill>
              </a:rPr>
              <a:t>included</a:t>
            </a:r>
            <a:r>
              <a:rPr lang="fr-CH" sz="1400" i="1" dirty="0" smtClean="0">
                <a:solidFill>
                  <a:srgbClr val="000000"/>
                </a:solidFill>
              </a:rPr>
              <a:t> in </a:t>
            </a:r>
            <a:r>
              <a:rPr lang="fr-CH" sz="1400" i="1" dirty="0" err="1" smtClean="0">
                <a:solidFill>
                  <a:srgbClr val="000000"/>
                </a:solidFill>
              </a:rPr>
              <a:t>numbers</a:t>
            </a:r>
            <a:r>
              <a:rPr lang="fr-CH" sz="1400" i="1" dirty="0" smtClean="0">
                <a:solidFill>
                  <a:srgbClr val="000000"/>
                </a:solidFill>
              </a:rPr>
              <a:t> by WBS </a:t>
            </a:r>
            <a:r>
              <a:rPr lang="fr-CH" sz="1400" i="1" dirty="0" err="1" smtClean="0">
                <a:solidFill>
                  <a:srgbClr val="000000"/>
                </a:solidFill>
              </a:rPr>
              <a:t>domain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63163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sz="1200" dirty="0" smtClean="0">
                <a:solidFill>
                  <a:srgbClr val="000000"/>
                </a:solidFill>
              </a:rPr>
              <a:t>RF: drive </a:t>
            </a:r>
            <a:r>
              <a:rPr lang="fr-CH" sz="1200" dirty="0" err="1" smtClean="0">
                <a:solidFill>
                  <a:srgbClr val="000000"/>
                </a:solidFill>
              </a:rPr>
              <a:t>beam</a:t>
            </a:r>
            <a:r>
              <a:rPr lang="fr-CH" sz="1200" dirty="0" smtClean="0">
                <a:solidFill>
                  <a:srgbClr val="000000"/>
                </a:solidFill>
              </a:rPr>
              <a:t> </a:t>
            </a:r>
            <a:r>
              <a:rPr lang="fr-CH" sz="1200" dirty="0" err="1" smtClean="0">
                <a:solidFill>
                  <a:srgbClr val="000000"/>
                </a:solidFill>
              </a:rPr>
              <a:t>linac</a:t>
            </a:r>
            <a:r>
              <a:rPr lang="fr-CH" sz="1200" dirty="0" smtClean="0">
                <a:solidFill>
                  <a:srgbClr val="000000"/>
                </a:solidFill>
              </a:rPr>
              <a:t>, FMT: </a:t>
            </a:r>
            <a:r>
              <a:rPr lang="fr-CH" sz="1200" dirty="0" err="1" smtClean="0">
                <a:solidFill>
                  <a:srgbClr val="000000"/>
                </a:solidFill>
              </a:rPr>
              <a:t>frequency</a:t>
            </a:r>
            <a:r>
              <a:rPr lang="fr-CH" sz="1200" dirty="0" smtClean="0">
                <a:solidFill>
                  <a:srgbClr val="000000"/>
                </a:solidFill>
              </a:rPr>
              <a:t> multiplication &amp; transport, So: sources &amp; </a:t>
            </a:r>
            <a:r>
              <a:rPr lang="fr-CH" sz="1200" dirty="0" err="1" smtClean="0">
                <a:solidFill>
                  <a:srgbClr val="000000"/>
                </a:solidFill>
              </a:rPr>
              <a:t>acceleration</a:t>
            </a:r>
            <a:r>
              <a:rPr lang="fr-CH" sz="1200" dirty="0" smtClean="0">
                <a:solidFill>
                  <a:srgbClr val="000000"/>
                </a:solidFill>
              </a:rPr>
              <a:t> up to 2.5 </a:t>
            </a:r>
            <a:r>
              <a:rPr lang="fr-CH" sz="1200" dirty="0" err="1" smtClean="0">
                <a:solidFill>
                  <a:srgbClr val="000000"/>
                </a:solidFill>
              </a:rPr>
              <a:t>GeV</a:t>
            </a:r>
            <a:r>
              <a:rPr lang="fr-CH" sz="1200" dirty="0" smtClean="0">
                <a:solidFill>
                  <a:srgbClr val="000000"/>
                </a:solidFill>
              </a:rPr>
              <a:t>, DR: </a:t>
            </a:r>
            <a:r>
              <a:rPr lang="fr-CH" sz="1200" dirty="0" err="1" smtClean="0">
                <a:solidFill>
                  <a:srgbClr val="000000"/>
                </a:solidFill>
              </a:rPr>
              <a:t>damping</a:t>
            </a:r>
            <a:r>
              <a:rPr lang="fr-CH" sz="1200" dirty="0" smtClean="0">
                <a:solidFill>
                  <a:srgbClr val="000000"/>
                </a:solidFill>
              </a:rPr>
              <a:t> rings, Tr: booster </a:t>
            </a:r>
            <a:r>
              <a:rPr lang="fr-CH" sz="1200" dirty="0" err="1" smtClean="0">
                <a:solidFill>
                  <a:srgbClr val="000000"/>
                </a:solidFill>
              </a:rPr>
              <a:t>linac</a:t>
            </a:r>
            <a:r>
              <a:rPr lang="fr-CH" sz="1200" dirty="0" smtClean="0">
                <a:solidFill>
                  <a:srgbClr val="000000"/>
                </a:solidFill>
              </a:rPr>
              <a:t> up to 9 </a:t>
            </a:r>
            <a:r>
              <a:rPr lang="fr-CH" sz="1200" dirty="0" err="1" smtClean="0">
                <a:solidFill>
                  <a:srgbClr val="000000"/>
                </a:solidFill>
              </a:rPr>
              <a:t>GeV</a:t>
            </a:r>
            <a:r>
              <a:rPr lang="fr-CH" sz="1200" dirty="0" smtClean="0">
                <a:solidFill>
                  <a:srgbClr val="000000"/>
                </a:solidFill>
              </a:rPr>
              <a:t> &amp; transport, ML: main </a:t>
            </a:r>
            <a:r>
              <a:rPr lang="fr-CH" sz="1200" dirty="0" err="1" smtClean="0">
                <a:solidFill>
                  <a:srgbClr val="000000"/>
                </a:solidFill>
              </a:rPr>
              <a:t>linacs</a:t>
            </a:r>
            <a:r>
              <a:rPr lang="fr-CH" sz="1200" dirty="0" smtClean="0">
                <a:solidFill>
                  <a:srgbClr val="000000"/>
                </a:solidFill>
              </a:rPr>
              <a:t>, BDS: </a:t>
            </a:r>
            <a:r>
              <a:rPr lang="fr-CH" sz="1200" dirty="0" err="1" smtClean="0">
                <a:solidFill>
                  <a:srgbClr val="000000"/>
                </a:solidFill>
              </a:rPr>
              <a:t>beam</a:t>
            </a:r>
            <a:r>
              <a:rPr lang="fr-CH" sz="1200" dirty="0" smtClean="0">
                <a:solidFill>
                  <a:srgbClr val="000000"/>
                </a:solidFill>
              </a:rPr>
              <a:t> </a:t>
            </a:r>
            <a:r>
              <a:rPr lang="fr-CH" sz="1200" dirty="0" err="1" smtClean="0">
                <a:solidFill>
                  <a:srgbClr val="000000"/>
                </a:solidFill>
              </a:rPr>
              <a:t>delivery</a:t>
            </a:r>
            <a:r>
              <a:rPr lang="fr-CH" sz="1200" dirty="0" smtClean="0">
                <a:solidFill>
                  <a:srgbClr val="000000"/>
                </a:solidFill>
              </a:rPr>
              <a:t> system, main dump &amp; </a:t>
            </a:r>
            <a:r>
              <a:rPr lang="fr-CH" sz="1200" dirty="0" err="1" smtClean="0">
                <a:solidFill>
                  <a:srgbClr val="000000"/>
                </a:solidFill>
              </a:rPr>
              <a:t>experimental</a:t>
            </a:r>
            <a:r>
              <a:rPr lang="fr-CH" sz="1200" dirty="0" smtClean="0">
                <a:solidFill>
                  <a:srgbClr val="000000"/>
                </a:solidFill>
              </a:rPr>
              <a:t>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168" y="6248400"/>
            <a:ext cx="2133600" cy="47307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Ph. Lebrun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CLIC Workshop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019800" cy="1020762"/>
          </a:xfrm>
        </p:spPr>
        <p:txBody>
          <a:bodyPr/>
          <a:lstStyle/>
          <a:p>
            <a:r>
              <a:rPr lang="en-GB" sz="3200" dirty="0" err="1" smtClean="0"/>
              <a:t>Powerflow</a:t>
            </a:r>
            <a:r>
              <a:rPr lang="en-GB" sz="3200" dirty="0" smtClean="0"/>
              <a:t> in </a:t>
            </a:r>
            <a:r>
              <a:rPr lang="en-GB" sz="3200" dirty="0" smtClean="0"/>
              <a:t>Accelerator Facilities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762000" cy="3619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4000" b="1" dirty="0" smtClean="0"/>
              <a:t>public</a:t>
            </a:r>
            <a:r>
              <a:rPr lang="en-GB" sz="4000" dirty="0" smtClean="0"/>
              <a:t> </a:t>
            </a:r>
            <a:r>
              <a:rPr lang="en-GB" sz="4000" b="1" dirty="0" smtClean="0"/>
              <a:t>GRID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752600" y="1676400"/>
            <a:ext cx="28194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Radio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Vacuum etc.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76600"/>
            <a:ext cx="28194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uxiliary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cryogenics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conv. cooling, AC etc.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572000"/>
            <a:ext cx="28194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e.g. particle detectors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2599730"/>
            <a:ext cx="914400" cy="26961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conversion to secondary radiation (beam collisions, targets, </a:t>
            </a:r>
            <a:r>
              <a:rPr lang="en-GB" dirty="0" err="1" smtClean="0"/>
              <a:t>undulators</a:t>
            </a:r>
            <a:r>
              <a:rPr lang="en-GB" dirty="0" smtClean="0"/>
              <a:t> …)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15379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rare: direct application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p-therapy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isotope production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814935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secondary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exotic particles, e.g. Higgs, B-mesons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muons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69427" y="1828800"/>
            <a:ext cx="1631373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1143000" y="2245667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142999" y="3793182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142999" y="4779317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82" y="5638800"/>
            <a:ext cx="7218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figure of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merit: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secondary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particles, X-rays on sample, destroyed cancer cells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per KWh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774623" y="2660302"/>
            <a:ext cx="483177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724400" y="2221468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beam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998980">
            <a:off x="6433523" y="4844841"/>
            <a:ext cx="1097568" cy="90211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620001" y="5207867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finally all converted to waste heat !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ll_oct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 bwMode="auto">
          <a:xfrm>
            <a:off x="3563144" y="1405543"/>
            <a:ext cx="5234142" cy="53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47800" y="1820069"/>
            <a:ext cx="2241550" cy="1034129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>
                <a:sym typeface="Symbol" pitchFamily="18" charset="2"/>
              </a:rPr>
              <a:t>Ring Cyclotron </a:t>
            </a:r>
            <a:r>
              <a:rPr lang="de-CH" sz="1200" b="1" dirty="0">
                <a:sym typeface="Symbol" pitchFamily="18" charset="2"/>
              </a:rPr>
              <a:t>590 </a:t>
            </a:r>
            <a:r>
              <a:rPr lang="de-CH" sz="1200" b="1" dirty="0" err="1" smtClean="0">
                <a:sym typeface="Symbol" pitchFamily="18" charset="2"/>
              </a:rPr>
              <a:t>MeV</a:t>
            </a:r>
            <a:endParaRPr lang="de-CH" sz="1200" b="1" dirty="0" smtClean="0">
              <a:sym typeface="Symbol" pitchFamily="18" charset="2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de-CH" sz="1200" b="1" dirty="0" err="1" smtClean="0">
                <a:sym typeface="Symbol" pitchFamily="18" charset="2"/>
              </a:rPr>
              <a:t>loss</a:t>
            </a:r>
            <a:r>
              <a:rPr lang="de-CH" sz="1200" b="1" dirty="0" smtClean="0">
                <a:sym typeface="Symbol" pitchFamily="18" charset="2"/>
              </a:rPr>
              <a:t> </a:t>
            </a:r>
            <a:r>
              <a:rPr lang="de-CH" sz="1200" b="1" dirty="0" smtClean="0">
                <a:sym typeface="Symbol"/>
              </a:rPr>
              <a:t> 10</a:t>
            </a:r>
            <a:r>
              <a:rPr lang="de-CH" sz="1200" b="1" baseline="30000" dirty="0" smtClean="0">
                <a:sym typeface="Symbol"/>
              </a:rPr>
              <a:t>-4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endParaRPr lang="de-CH" sz="1200" b="1" baseline="30000" dirty="0">
              <a:sym typeface="Symbo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de-CH" sz="1200" b="1" dirty="0" smtClean="0">
                <a:sym typeface="Symbol"/>
              </a:rPr>
              <a:t>Power </a:t>
            </a:r>
            <a:r>
              <a:rPr lang="de-CH" sz="1200" b="1" dirty="0" err="1" smtClean="0">
                <a:sym typeface="Symbol"/>
              </a:rPr>
              <a:t>transfer</a:t>
            </a:r>
            <a:r>
              <a:rPr lang="de-CH" sz="1200" b="1" dirty="0" smtClean="0">
                <a:sym typeface="Symbol"/>
              </a:rPr>
              <a:t> </a:t>
            </a:r>
            <a:r>
              <a:rPr lang="de-CH" sz="1200" b="1" dirty="0" err="1" smtClean="0">
                <a:sym typeface="Symbol"/>
              </a:rPr>
              <a:t>through</a:t>
            </a:r>
            <a:r>
              <a:rPr lang="de-CH" sz="1200" b="1" dirty="0" smtClean="0">
                <a:sym typeface="Symbol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de-CH" sz="1200" b="1" dirty="0" smtClean="0">
                <a:sym typeface="Symbol"/>
              </a:rPr>
              <a:t>4 </a:t>
            </a:r>
            <a:r>
              <a:rPr lang="de-CH" sz="1200" b="1" dirty="0" err="1" smtClean="0">
                <a:sym typeface="Symbol"/>
              </a:rPr>
              <a:t>amplifier</a:t>
            </a:r>
            <a:r>
              <a:rPr lang="de-CH" sz="1200" b="1" dirty="0" smtClean="0">
                <a:sym typeface="Symbol"/>
              </a:rPr>
              <a:t> </a:t>
            </a:r>
            <a:r>
              <a:rPr lang="de-CH" sz="1200" b="1" dirty="0" err="1" smtClean="0">
                <a:sym typeface="Symbol"/>
              </a:rPr>
              <a:t>chains</a:t>
            </a:r>
            <a:r>
              <a:rPr lang="de-CH" sz="1200" b="1" dirty="0" smtClean="0">
                <a:sym typeface="Symbol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de-CH" sz="1200" b="1" dirty="0" smtClean="0">
                <a:sym typeface="Symbol"/>
              </a:rPr>
              <a:t>4 </a:t>
            </a:r>
            <a:r>
              <a:rPr lang="de-CH" sz="1200" b="1" dirty="0" err="1" smtClean="0">
                <a:sym typeface="Symbol"/>
              </a:rPr>
              <a:t>resonators</a:t>
            </a:r>
            <a:r>
              <a:rPr lang="de-CH" sz="1200" b="1" dirty="0" smtClean="0">
                <a:sym typeface="Symbol"/>
              </a:rPr>
              <a:t> 50MHz</a:t>
            </a:r>
            <a:endParaRPr lang="en-US" sz="1200" b="1" dirty="0">
              <a:sym typeface="Symbol" pitchFamily="18" charset="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32303" y="2337133"/>
            <a:ext cx="1042987" cy="590931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olidFill>
                  <a:srgbClr val="CC0000"/>
                </a:solidFill>
                <a:sym typeface="Symbol" pitchFamily="18" charset="2"/>
              </a:rPr>
              <a:t>SINQ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olidFill>
                  <a:srgbClr val="CC0000"/>
                </a:solidFill>
                <a:sym typeface="Symbol" pitchFamily="18" charset="2"/>
              </a:rPr>
              <a:t>spallation source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667486" y="2064620"/>
            <a:ext cx="1345839" cy="6023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689350" y="3021011"/>
            <a:ext cx="1323974" cy="255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37681" y="391718"/>
            <a:ext cx="5968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CH" sz="4000" dirty="0" err="1" smtClean="0">
                <a:latin typeface="+mj-lt"/>
              </a:rPr>
              <a:t>Example</a:t>
            </a:r>
            <a:r>
              <a:rPr lang="de-CH" sz="4000" dirty="0" smtClean="0">
                <a:latin typeface="+mj-lt"/>
              </a:rPr>
              <a:t>:</a:t>
            </a:r>
            <a:r>
              <a:rPr lang="de-CH" sz="4000" dirty="0" smtClean="0"/>
              <a:t> </a:t>
            </a:r>
            <a:r>
              <a:rPr lang="de-CH" sz="4000" dirty="0"/>
              <a:t>PSI </a:t>
            </a:r>
            <a:r>
              <a:rPr lang="de-CH" sz="4000" dirty="0" err="1" smtClean="0"/>
              <a:t>Facility</a:t>
            </a:r>
            <a:r>
              <a:rPr lang="de-CH" sz="4000" dirty="0" smtClean="0"/>
              <a:t>, 10MW</a:t>
            </a:r>
            <a:endParaRPr lang="de-CH" sz="4000" dirty="0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386013" y="2887662"/>
            <a:ext cx="1303337" cy="2667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olidFill>
                  <a:srgbClr val="CC0000"/>
                </a:solidFill>
                <a:sym typeface="Symbol" pitchFamily="18" charset="2"/>
              </a:rPr>
              <a:t>2.2 mA /1.3 MW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651500" y="5157788"/>
            <a:ext cx="1944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8027988" y="2887662"/>
            <a:ext cx="251618" cy="10461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175071" y="6032859"/>
            <a:ext cx="1871663" cy="4318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>
                <a:sym typeface="Symbol" pitchFamily="18" charset="2"/>
              </a:rPr>
              <a:t>proton therapie center [250MeV sc. cyclotron]</a:t>
            </a: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5388052" y="6002337"/>
            <a:ext cx="15843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dimensions:</a:t>
            </a:r>
          </a:p>
          <a:p>
            <a:pPr algn="l" eaLnBrk="1" hangingPunct="1"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120 x 220m</a:t>
            </a:r>
            <a:r>
              <a:rPr lang="en-US" b="1" baseline="30000" dirty="0">
                <a:solidFill>
                  <a:srgbClr val="CC330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8" y="3287278"/>
            <a:ext cx="3339334" cy="2626160"/>
          </a:xfrm>
          <a:prstGeom prst="rect">
            <a:avLst/>
          </a:prstGeom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236619" y="1524603"/>
            <a:ext cx="1560667" cy="424732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 err="1" smtClean="0">
                <a:solidFill>
                  <a:srgbClr val="CC0000"/>
                </a:solidFill>
                <a:sym typeface="Symbol" pitchFamily="18" charset="2"/>
              </a:rPr>
              <a:t>Muon</a:t>
            </a: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 production targets</a:t>
            </a:r>
            <a:endParaRPr lang="en-US" sz="1200" b="1" dirty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6180215" y="1718712"/>
            <a:ext cx="1063727" cy="2015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01948" y="5708214"/>
            <a:ext cx="1450652" cy="25853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►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en-US" sz="1200" b="1" dirty="0" smtClean="0">
                <a:solidFill>
                  <a:srgbClr val="CC0000"/>
                </a:solidFill>
                <a:sym typeface="Symbol" pitchFamily="18" charset="2"/>
              </a:rPr>
              <a:t>50MHz resonator</a:t>
            </a:r>
            <a:endParaRPr lang="en-US" sz="1200" b="1" dirty="0">
              <a:solidFill>
                <a:srgbClr val="CC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8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  <p:bldP spid="30733" grpId="0" animBg="1"/>
      <p:bldP spid="30735" grpId="0" animBg="1"/>
      <p:bldP spid="30739" grpId="0" animBg="1"/>
      <p:bldP spid="30749" grpId="0" animBg="1"/>
      <p:bldP spid="30750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5946" y="548680"/>
            <a:ext cx="6009454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PSI-HIPA </a:t>
            </a:r>
            <a:r>
              <a:rPr lang="en-US" dirty="0" err="1" smtClean="0"/>
              <a:t>Powerflow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23528" y="2060848"/>
            <a:ext cx="648072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ublic grid ca. </a:t>
            </a:r>
            <a:r>
              <a:rPr lang="en-US" b="1" dirty="0" smtClean="0"/>
              <a:t>10MW</a:t>
            </a:r>
            <a:endParaRPr lang="en-US" b="1" dirty="0"/>
          </a:p>
        </p:txBody>
      </p:sp>
      <p:sp>
        <p:nvSpPr>
          <p:cNvPr id="7" name="Rechteck 6"/>
          <p:cNvSpPr/>
          <p:nvPr/>
        </p:nvSpPr>
        <p:spPr>
          <a:xfrm>
            <a:off x="2310715" y="2060848"/>
            <a:ext cx="1354899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Systems </a:t>
            </a:r>
            <a:r>
              <a:rPr lang="en-US" b="1" dirty="0" smtClean="0"/>
              <a:t>4.1MW</a:t>
            </a:r>
            <a:endParaRPr lang="en-US" b="1" dirty="0"/>
          </a:p>
        </p:txBody>
      </p:sp>
      <p:sp>
        <p:nvSpPr>
          <p:cNvPr id="8" name="Rechteck 7"/>
          <p:cNvSpPr/>
          <p:nvPr/>
        </p:nvSpPr>
        <p:spPr>
          <a:xfrm>
            <a:off x="1848949" y="3429000"/>
            <a:ext cx="1354899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Magnets</a:t>
            </a:r>
          </a:p>
          <a:p>
            <a:pPr algn="ctr"/>
            <a:r>
              <a:rPr lang="en-US" b="1" dirty="0" smtClean="0">
                <a:sym typeface="Symbol"/>
              </a:rPr>
              <a:t> 2.6MW</a:t>
            </a:r>
            <a:endParaRPr lang="en-US" b="1" dirty="0"/>
          </a:p>
        </p:txBody>
      </p:sp>
      <p:sp>
        <p:nvSpPr>
          <p:cNvPr id="9" name="Rechteck 8"/>
          <p:cNvSpPr/>
          <p:nvPr/>
        </p:nvSpPr>
        <p:spPr>
          <a:xfrm>
            <a:off x="1403649" y="4797152"/>
            <a:ext cx="1368152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aux.Systems</a:t>
            </a:r>
            <a:endParaRPr lang="en-US" dirty="0" smtClean="0"/>
          </a:p>
          <a:p>
            <a:pPr algn="ctr"/>
            <a:r>
              <a:rPr lang="en-US" dirty="0" smtClean="0"/>
              <a:t>Instruments</a:t>
            </a:r>
          </a:p>
          <a:p>
            <a:pPr algn="ctr"/>
            <a:r>
              <a:rPr lang="en-US" b="1" dirty="0" smtClean="0">
                <a:sym typeface="Symbol"/>
              </a:rPr>
              <a:t> 3.3MW</a:t>
            </a:r>
            <a:endParaRPr lang="en-US" b="1" dirty="0"/>
          </a:p>
        </p:txBody>
      </p:sp>
      <p:sp>
        <p:nvSpPr>
          <p:cNvPr id="10" name="Rechteck 9"/>
          <p:cNvSpPr/>
          <p:nvPr/>
        </p:nvSpPr>
        <p:spPr>
          <a:xfrm>
            <a:off x="4958043" y="2038952"/>
            <a:ext cx="134815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on targets </a:t>
            </a:r>
          </a:p>
          <a:p>
            <a:pPr algn="ctr"/>
            <a:r>
              <a:rPr lang="en-US" b="1" dirty="0" smtClean="0"/>
              <a:t>1.3MW</a:t>
            </a:r>
            <a:endParaRPr lang="en-US" b="1" dirty="0"/>
          </a:p>
        </p:txBody>
      </p:sp>
      <p:sp>
        <p:nvSpPr>
          <p:cNvPr id="13" name="Rechteck 12"/>
          <p:cNvSpPr/>
          <p:nvPr/>
        </p:nvSpPr>
        <p:spPr>
          <a:xfrm>
            <a:off x="2771801" y="6021288"/>
            <a:ext cx="590465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 smtClean="0">
                <a:sym typeface="Symbol"/>
              </a:rPr>
              <a:t> to river, to air</a:t>
            </a:r>
            <a:endParaRPr lang="en-US" dirty="0"/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6306194" y="2175247"/>
            <a:ext cx="4572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3"/>
          </p:cNvCxnSpPr>
          <p:nvPr/>
        </p:nvCxnSpPr>
        <p:spPr>
          <a:xfrm>
            <a:off x="6306194" y="2543008"/>
            <a:ext cx="4572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 Arrow 13"/>
          <p:cNvSpPr/>
          <p:nvPr/>
        </p:nvSpPr>
        <p:spPr>
          <a:xfrm rot="5400000">
            <a:off x="2782726" y="5085187"/>
            <a:ext cx="936103" cy="936104"/>
          </a:xfrm>
          <a:prstGeom prst="bentArrow">
            <a:avLst>
              <a:gd name="adj1" fmla="val 28083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5400000">
            <a:off x="2591780" y="4329102"/>
            <a:ext cx="2304256" cy="1080120"/>
          </a:xfrm>
          <a:prstGeom prst="bentArrow">
            <a:avLst>
              <a:gd name="adj1" fmla="val 20204"/>
              <a:gd name="adj2" fmla="val 25000"/>
              <a:gd name="adj3" fmla="val 21152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5400000">
            <a:off x="2651726" y="3714973"/>
            <a:ext cx="3320203" cy="1292429"/>
          </a:xfrm>
          <a:prstGeom prst="bentArrow">
            <a:avLst>
              <a:gd name="adj1" fmla="val 18607"/>
              <a:gd name="adj2" fmla="val 25000"/>
              <a:gd name="adj3" fmla="val 17936"/>
              <a:gd name="adj4" fmla="val 4375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526224" y="3068960"/>
            <a:ext cx="188776" cy="2952328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538" y="156135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Efficiency of RF: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0.90 </a:t>
            </a:r>
            <a:r>
              <a:rPr lang="en-US" sz="1200" b="1" dirty="0"/>
              <a:t>(AC/DC) </a:t>
            </a:r>
            <a:r>
              <a:rPr lang="en-US" sz="1200" b="1" dirty="0">
                <a:sym typeface="Symbol"/>
              </a:rPr>
              <a:t> 0.64 (</a:t>
            </a:r>
            <a:r>
              <a:rPr lang="en-US" sz="1200" b="1" dirty="0" smtClean="0">
                <a:sym typeface="Symbol"/>
              </a:rPr>
              <a:t>DC/RF</a:t>
            </a:r>
            <a:r>
              <a:rPr lang="en-US" sz="1200" b="1" dirty="0">
                <a:sym typeface="Symbol"/>
              </a:rPr>
              <a:t>)  0.55 </a:t>
            </a:r>
            <a:r>
              <a:rPr lang="en-US" sz="1200" b="1" dirty="0" smtClean="0">
                <a:sym typeface="Symbol"/>
              </a:rPr>
              <a:t>(RF/Beam</a:t>
            </a:r>
            <a:r>
              <a:rPr lang="en-US" sz="1200" b="1" dirty="0">
                <a:sym typeface="Symbol"/>
              </a:rPr>
              <a:t>) = 32</a:t>
            </a:r>
            <a:r>
              <a:rPr lang="en-US" sz="1200" b="1" dirty="0" smtClean="0">
                <a:sym typeface="Symbol"/>
              </a:rPr>
              <a:t>%</a:t>
            </a:r>
            <a:endParaRPr lang="de-CH" sz="1200" b="1" dirty="0"/>
          </a:p>
        </p:txBody>
      </p:sp>
      <p:sp>
        <p:nvSpPr>
          <p:cNvPr id="22" name="Down Arrow 23"/>
          <p:cNvSpPr/>
          <p:nvPr/>
        </p:nvSpPr>
        <p:spPr>
          <a:xfrm rot="16200000">
            <a:off x="4219273" y="1669365"/>
            <a:ext cx="188776" cy="128876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3" name="Down Arrow 23"/>
          <p:cNvSpPr/>
          <p:nvPr/>
        </p:nvSpPr>
        <p:spPr>
          <a:xfrm rot="16200000">
            <a:off x="1290364" y="1915796"/>
            <a:ext cx="674926" cy="131634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5" name="Down Arrow 23"/>
          <p:cNvSpPr/>
          <p:nvPr/>
        </p:nvSpPr>
        <p:spPr>
          <a:xfrm rot="16200000">
            <a:off x="986654" y="5070136"/>
            <a:ext cx="399805" cy="429908"/>
          </a:xfrm>
          <a:prstGeom prst="downArrow">
            <a:avLst>
              <a:gd name="adj1" fmla="val 5874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6" name="Down Arrow 23"/>
          <p:cNvSpPr/>
          <p:nvPr/>
        </p:nvSpPr>
        <p:spPr>
          <a:xfrm rot="16200000">
            <a:off x="1171250" y="3505766"/>
            <a:ext cx="460519" cy="854580"/>
          </a:xfrm>
          <a:prstGeom prst="downArrow">
            <a:avLst>
              <a:gd name="adj1" fmla="val 37393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10400" y="199058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neutrons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45036" y="231374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muons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934200" y="1701225"/>
            <a:ext cx="20758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n: per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10</a:t>
            </a:r>
            <a:r>
              <a:rPr lang="en-US" sz="1600" baseline="30000" dirty="0" smtClean="0"/>
              <a:t>13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@ 10eV ≈ 20µW</a:t>
            </a:r>
            <a:endParaRPr lang="en-US" sz="1600" dirty="0"/>
          </a:p>
        </p:txBody>
      </p:sp>
      <p:sp>
        <p:nvSpPr>
          <p:cNvPr id="70" name="Textfeld 69"/>
          <p:cNvSpPr txBox="1"/>
          <p:nvPr/>
        </p:nvSpPr>
        <p:spPr>
          <a:xfrm>
            <a:off x="6934200" y="2313745"/>
            <a:ext cx="20044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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: per </a:t>
            </a:r>
            <a:r>
              <a:rPr lang="en-US" sz="1600" dirty="0" err="1" smtClean="0">
                <a:sym typeface="Symbol"/>
              </a:rPr>
              <a:t>beamline</a:t>
            </a:r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5·10</a:t>
            </a:r>
            <a:r>
              <a:rPr lang="en-US" sz="1600" baseline="30000" dirty="0" smtClean="0">
                <a:sym typeface="Symbol"/>
              </a:rPr>
              <a:t>8</a:t>
            </a:r>
            <a:r>
              <a:rPr lang="en-US" sz="1600" dirty="0" smtClean="0">
                <a:sym typeface="Symbol"/>
              </a:rPr>
              <a:t>s</a:t>
            </a:r>
            <a:r>
              <a:rPr lang="en-US" sz="1600" baseline="30000" dirty="0" smtClean="0">
                <a:sym typeface="Symbol"/>
              </a:rPr>
              <a:t>-1</a:t>
            </a:r>
            <a:r>
              <a:rPr lang="en-US" sz="1600" dirty="0" smtClean="0">
                <a:sym typeface="Symbol"/>
              </a:rPr>
              <a:t> @ 30MeV/c</a:t>
            </a:r>
          </a:p>
          <a:p>
            <a:r>
              <a:rPr lang="en-US" sz="1600" dirty="0">
                <a:sym typeface="Symbol"/>
              </a:rPr>
              <a:t>≈</a:t>
            </a:r>
            <a:r>
              <a:rPr lang="en-US" sz="1600" dirty="0" smtClean="0">
                <a:sym typeface="Symbol"/>
              </a:rPr>
              <a:t> 300µW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5936673" y="4135432"/>
            <a:ext cx="3066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focus of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EnEfficient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energetic efficiency of typical accelerator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energy storage/intelligent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energy recovery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4775" y="5946367"/>
            <a:ext cx="1368152" cy="762000"/>
            <a:chOff x="705718" y="6096000"/>
            <a:chExt cx="1368152" cy="762000"/>
          </a:xfrm>
        </p:grpSpPr>
        <p:sp>
          <p:nvSpPr>
            <p:cNvPr id="28" name="Rechteck 8"/>
            <p:cNvSpPr/>
            <p:nvPr/>
          </p:nvSpPr>
          <p:spPr>
            <a:xfrm>
              <a:off x="705718" y="6201308"/>
              <a:ext cx="1368152" cy="4917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cryogenics</a:t>
              </a:r>
              <a:endParaRPr lang="en-US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05718" y="6096000"/>
              <a:ext cx="1368152" cy="7620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7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799" cy="41910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task 1</a:t>
            </a:r>
            <a:r>
              <a:rPr lang="en-US" sz="2800" dirty="0"/>
              <a:t>: energy recovery from cooling </a:t>
            </a:r>
            <a:r>
              <a:rPr lang="en-US" sz="2800" dirty="0" smtClean="0"/>
              <a:t>circuits, </a:t>
            </a:r>
            <a:r>
              <a:rPr lang="en-US" sz="2800" dirty="0" err="1" smtClean="0"/>
              <a:t>Th.Parker</a:t>
            </a:r>
            <a:r>
              <a:rPr lang="en-US" sz="2800" dirty="0" smtClean="0"/>
              <a:t>, </a:t>
            </a:r>
            <a:r>
              <a:rPr lang="en-US" sz="2800" dirty="0" err="1" smtClean="0"/>
              <a:t>E.Lindström</a:t>
            </a:r>
            <a:r>
              <a:rPr lang="en-US" sz="2800" dirty="0" smtClean="0"/>
              <a:t> (ESS)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 this workshop, survey of European Labs, applications of heat, T-levels etc.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</a:t>
            </a:r>
            <a:r>
              <a:rPr lang="en-US" sz="2800" b="1" dirty="0"/>
              <a:t>2</a:t>
            </a:r>
            <a:r>
              <a:rPr lang="en-US" sz="2800" dirty="0"/>
              <a:t>: higher electronic efficiency RF power </a:t>
            </a:r>
            <a:r>
              <a:rPr lang="en-US" sz="2800" dirty="0" smtClean="0"/>
              <a:t>generation, </a:t>
            </a:r>
            <a:r>
              <a:rPr lang="en-US" sz="2800" dirty="0" err="1" smtClean="0"/>
              <a:t>E.Jensen</a:t>
            </a:r>
            <a:r>
              <a:rPr lang="en-US" sz="2800" dirty="0" smtClean="0"/>
              <a:t> (CERN)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[workshop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Daresbury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in June, e.g. Multi Beam IOT’s]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</a:t>
            </a:r>
            <a:r>
              <a:rPr lang="en-US" sz="2800" b="1" dirty="0"/>
              <a:t>3</a:t>
            </a:r>
            <a:r>
              <a:rPr lang="en-US" sz="2800" dirty="0"/>
              <a:t>: short term energy storage </a:t>
            </a:r>
            <a:r>
              <a:rPr lang="en-US" sz="2800" dirty="0" smtClean="0"/>
              <a:t>systems, </a:t>
            </a:r>
            <a:r>
              <a:rPr lang="en-US" sz="2800" dirty="0" err="1" smtClean="0"/>
              <a:t>R.Gehring</a:t>
            </a:r>
            <a:r>
              <a:rPr lang="en-US" sz="2800" dirty="0" smtClean="0"/>
              <a:t> (KIT)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[non-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</a:rPr>
              <a:t>interruptable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power, short term storage, wide spread of time scales …]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4</a:t>
            </a:r>
            <a:r>
              <a:rPr lang="en-US" sz="2800" dirty="0" smtClean="0"/>
              <a:t>: virtual power plant, </a:t>
            </a:r>
            <a:r>
              <a:rPr lang="en-US" sz="2800" dirty="0" err="1" smtClean="0"/>
              <a:t>J.Stadlmann</a:t>
            </a:r>
            <a:r>
              <a:rPr lang="en-US" sz="2800" dirty="0" smtClean="0"/>
              <a:t> (GSI)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[adaptation of operation to grid situation – context renewables…, possibly backup power generator …]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5</a:t>
            </a:r>
            <a:r>
              <a:rPr lang="en-US" sz="2800" dirty="0" smtClean="0"/>
              <a:t>: beam transfer channels with low power consumption, </a:t>
            </a:r>
            <a:r>
              <a:rPr lang="en-US" sz="2800" dirty="0" err="1" smtClean="0"/>
              <a:t>P.Spiller</a:t>
            </a:r>
            <a:r>
              <a:rPr lang="en-US" sz="2800" dirty="0" smtClean="0"/>
              <a:t> (GSI)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[pulsed magnets, low power conventional magnets, permanent magnets, parameter comparison etc.]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05200" y="228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tasks within </a:t>
            </a:r>
            <a:r>
              <a:rPr lang="en-GB" sz="3200" b="1" dirty="0" err="1" smtClean="0">
                <a:solidFill>
                  <a:schemeClr val="tx2">
                    <a:lumMod val="50000"/>
                  </a:schemeClr>
                </a:solidFill>
              </a:rPr>
              <a:t>EnEfficient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EnEfficient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5" name="Picture 2" descr="07e122e1-bc83-44ee-a9b4-859e10499e98@e-ss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1"/>
            <a:ext cx="3459026" cy="1371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46" y="4267200"/>
            <a:ext cx="20577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715000" y="640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multi-beam IOT by company CPI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68" y="1752600"/>
            <a:ext cx="29408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6200" y="30919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heat recovery at ESS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44947" y="1989668"/>
            <a:ext cx="150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need for energy management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7597"/>
            <a:ext cx="3601893" cy="26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8600" y="3733800"/>
            <a:ext cx="295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energy storage systems</a:t>
            </a: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72933"/>
            <a:ext cx="230725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906693" y="5235426"/>
            <a:ext cx="197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pulsed quads [GSI]</a:t>
            </a:r>
          </a:p>
        </p:txBody>
      </p:sp>
    </p:spTree>
    <p:extLst>
      <p:ext uri="{BB962C8B-B14F-4D97-AF65-F5344CB8AC3E}">
        <p14:creationId xmlns:p14="http://schemas.microsoft.com/office/powerpoint/2010/main" val="625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732</Words>
  <Application>Microsoft Office PowerPoint</Application>
  <PresentationFormat>On-screen Show (4:3)</PresentationFormat>
  <Paragraphs>136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PowerPoint Presentation</vt:lpstr>
      <vt:lpstr>Integrating Activity Project for coordinated Research and Development on Particle Accelerators, 2013-17</vt:lpstr>
      <vt:lpstr>Motivation for EnEfficient </vt:lpstr>
      <vt:lpstr>CLIC CDR power consumption by WBS domain </vt:lpstr>
      <vt:lpstr>Powerflow in Accelerator Facilities</vt:lpstr>
      <vt:lpstr>PowerPoint Presentation</vt:lpstr>
      <vt:lpstr>Example: PSI-HIPA Powerflow </vt:lpstr>
      <vt:lpstr>PowerPoint Presentation</vt:lpstr>
      <vt:lpstr>EnEfficient examples</vt:lpstr>
      <vt:lpstr>energy spot market prices  energy managment, virtual power plant</vt:lpstr>
      <vt:lpstr>EnEfficient:  summary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Seidel Mike</cp:lastModifiedBy>
  <cp:revision>139</cp:revision>
  <dcterms:created xsi:type="dcterms:W3CDTF">2006-08-16T00:00:00Z</dcterms:created>
  <dcterms:modified xsi:type="dcterms:W3CDTF">2014-04-27T14:56:10Z</dcterms:modified>
</cp:coreProperties>
</file>