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05" r:id="rId3"/>
    <p:sldId id="302" r:id="rId4"/>
    <p:sldId id="362" r:id="rId5"/>
    <p:sldId id="364" r:id="rId6"/>
    <p:sldId id="365" r:id="rId7"/>
    <p:sldId id="303" r:id="rId8"/>
    <p:sldId id="359" r:id="rId9"/>
    <p:sldId id="360" r:id="rId10"/>
    <p:sldId id="366" r:id="rId11"/>
    <p:sldId id="361" r:id="rId12"/>
    <p:sldId id="304" r:id="rId13"/>
    <p:sldId id="371" r:id="rId14"/>
    <p:sldId id="372" r:id="rId15"/>
    <p:sldId id="373" r:id="rId16"/>
    <p:sldId id="369" r:id="rId17"/>
    <p:sldId id="367" r:id="rId18"/>
    <p:sldId id="368" r:id="rId19"/>
    <p:sldId id="370" r:id="rId20"/>
  </p:sldIdLst>
  <p:sldSz cx="9756775" cy="7315200"/>
  <p:notesSz cx="6858000" cy="9144000"/>
  <p:defaultTextStyle>
    <a:defPPr>
      <a:defRPr lang="en-US"/>
    </a:defPPr>
    <a:lvl1pPr marL="0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7741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5482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3223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0964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38705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26446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14187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01928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clrMru>
    <a:srgbClr val="026A1A"/>
    <a:srgbClr val="8EB9DC"/>
    <a:srgbClr val="496DAC"/>
    <a:srgbClr val="0094CA"/>
    <a:srgbClr val="008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87543" autoAdjust="0"/>
  </p:normalViewPr>
  <p:slideViewPr>
    <p:cSldViewPr snapToGrid="0" snapToObjects="1">
      <p:cViewPr varScale="1">
        <p:scale>
          <a:sx n="69" d="100"/>
          <a:sy n="69" d="100"/>
        </p:scale>
        <p:origin x="-1072" y="-104"/>
      </p:cViewPr>
      <p:guideLst>
        <p:guide orient="horz" pos="2304"/>
        <p:guide pos="30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6C1F0-9D40-1248-9255-F3BBE7F223B4}" type="datetimeFigureOut">
              <a:t>2014-02-06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738D3-7715-0C4A-857D-0EED37D056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3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7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8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0" y="1157620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7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18"/>
            <a:ext cx="8781098" cy="785999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0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2948"/>
            <a:ext cx="2195274" cy="6241627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2948"/>
            <a:ext cx="6423210" cy="6241627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3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18" y="4700694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18" y="3100495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7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4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3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9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87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6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4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19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26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637454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39" y="2319867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7" y="1637454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7" y="2319867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6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0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3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254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74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0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741" indent="0">
              <a:buNone/>
              <a:defRPr sz="3000"/>
            </a:lvl2pPr>
            <a:lvl3pPr marL="975482" indent="0">
              <a:buNone/>
              <a:defRPr sz="2600"/>
            </a:lvl3pPr>
            <a:lvl4pPr marL="1463223" indent="0">
              <a:buNone/>
              <a:defRPr sz="2100"/>
            </a:lvl4pPr>
            <a:lvl5pPr marL="1950964" indent="0">
              <a:buNone/>
              <a:defRPr sz="2100"/>
            </a:lvl5pPr>
            <a:lvl6pPr marL="2438705" indent="0">
              <a:buNone/>
              <a:defRPr sz="2100"/>
            </a:lvl6pPr>
            <a:lvl7pPr marL="2926446" indent="0">
              <a:buNone/>
              <a:defRPr sz="2100"/>
            </a:lvl7pPr>
            <a:lvl8pPr marL="3414187" indent="0">
              <a:buNone/>
              <a:defRPr sz="2100"/>
            </a:lvl8pPr>
            <a:lvl9pPr marL="3901928" indent="0">
              <a:buNone/>
              <a:defRPr sz="2100"/>
            </a:lvl9pPr>
          </a:lstStyle>
          <a:p>
            <a:r>
              <a:rPr lang="sv-S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1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30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234842"/>
            <a:ext cx="8781098" cy="4827694"/>
          </a:xfrm>
          <a:prstGeom prst="rect">
            <a:avLst/>
          </a:prstGeom>
        </p:spPr>
        <p:txBody>
          <a:bodyPr vert="horz" lIns="97548" tIns="48774" rIns="97548" bIns="48774" rtlCol="0">
            <a:normAutofit/>
          </a:bodyPr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39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22E6-B24E-3144-9B09-FA6699224100}" type="datetimeFigureOut">
              <a:t>2014-02-06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7"/>
            <a:ext cx="3089645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833C-A449-5240-9838-2D5CFB7CE9FE}" type="slidenum">
              <a:t>‹#›</a:t>
            </a:fld>
            <a:endParaRPr lang="en-US"/>
          </a:p>
        </p:txBody>
      </p:sp>
      <p:pic>
        <p:nvPicPr>
          <p:cNvPr id="7" name="Picture 6" descr="banner_PPT_ess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390"/>
            <a:ext cx="9756775" cy="952810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6546839" y="6482947"/>
            <a:ext cx="2998127" cy="389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741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482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223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964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8705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6446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187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928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ESS-SAC10 2014-02-06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61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87741" rtl="0" eaLnBrk="1" latinLnBrk="0" hangingPunct="1">
        <a:spcBef>
          <a:spcPct val="0"/>
        </a:spcBef>
        <a:buNone/>
        <a:defRPr sz="3200" b="1" kern="1200">
          <a:solidFill>
            <a:srgbClr val="0094CA"/>
          </a:solidFill>
          <a:latin typeface="+mn-lt"/>
          <a:ea typeface="+mj-ea"/>
          <a:cs typeface="Helvetica"/>
        </a:defRPr>
      </a:lvl1pPr>
    </p:titleStyle>
    <p:bodyStyle>
      <a:lvl1pPr marL="365806" indent="-365806" algn="l" defTabSz="48774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Helvetica"/>
        </a:defRPr>
      </a:lvl1pPr>
      <a:lvl2pPr marL="792579" indent="-304838" algn="l" defTabSz="48774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Helvetica"/>
        </a:defRPr>
      </a:lvl2pPr>
      <a:lvl3pPr marL="1219352" indent="-243870" algn="l" defTabSz="487741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Helvetica"/>
        </a:defRPr>
      </a:lvl3pPr>
      <a:lvl4pPr marL="1707093" indent="-243870" algn="l" defTabSz="487741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Helvetica"/>
        </a:defRPr>
      </a:lvl4pPr>
      <a:lvl5pPr marL="2194834" indent="-243870" algn="l" defTabSz="487741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682575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0316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8057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798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482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223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964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705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446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87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928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S_frugal_P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"/>
            <a:ext cx="9766300" cy="7324725"/>
          </a:xfrm>
          <a:prstGeom prst="rect">
            <a:avLst/>
          </a:prstGeom>
        </p:spPr>
      </p:pic>
      <p:pic>
        <p:nvPicPr>
          <p:cNvPr id="5" name="Picture 4" descr="ESS_outline_logo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75" y="292100"/>
            <a:ext cx="3006725" cy="1795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953" y="3469855"/>
            <a:ext cx="5941200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8"/>
            <a:r>
              <a:rPr lang="en-US" sz="4000" b="1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Instruments &amp; </a:t>
            </a:r>
          </a:p>
          <a:p>
            <a:pPr marL="60968"/>
            <a:r>
              <a:rPr lang="en-US" sz="4000" b="1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Moderator Optimization</a:t>
            </a:r>
          </a:p>
          <a:p>
            <a:pPr marL="60968"/>
            <a:endParaRPr lang="en-US" sz="2000" dirty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r>
              <a:rPr lang="en-US" sz="32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Ken Andersen</a:t>
            </a:r>
            <a:endParaRPr lang="en-US" sz="3200" dirty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endParaRPr lang="en-US" sz="1800" dirty="0" smtClean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SAC 10</a:t>
            </a:r>
            <a:endParaRPr lang="en-US" sz="2000" dirty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r>
              <a:rPr lang="en-US" sz="2000" dirty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6</a:t>
            </a:r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 February 2014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</a:t>
            </a:r>
            <a:r>
              <a:rPr lang="en-US" dirty="0" err="1" smtClean="0"/>
              <a:t>Optimisations</a:t>
            </a:r>
            <a:r>
              <a:rPr lang="en-US" dirty="0" smtClean="0"/>
              <a:t> (3/3)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74836" y="649513"/>
            <a:ext cx="300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Inelastic Instruments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653181"/>
              </p:ext>
            </p:extLst>
          </p:nvPr>
        </p:nvGraphicFramePr>
        <p:xfrm>
          <a:off x="338138" y="1101817"/>
          <a:ext cx="9080500" cy="527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4" imgW="9080500" imgH="5270500" progId="Word.Document.12">
                  <p:embed/>
                </p:oleObj>
              </mc:Choice>
              <mc:Fallback>
                <p:oleObj name="Document" r:id="rId4" imgW="9080500" imgH="527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138" y="1101817"/>
                        <a:ext cx="9080500" cy="527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177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PowHow</a:t>
            </a:r>
            <a:r>
              <a:rPr lang="en-US" dirty="0" smtClean="0"/>
              <a:t> Diffractometer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65" y="689273"/>
            <a:ext cx="4940300" cy="231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097" y="2928513"/>
            <a:ext cx="4640768" cy="344704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7"/>
          <a:stretch/>
        </p:blipFill>
        <p:spPr bwMode="auto">
          <a:xfrm>
            <a:off x="66906" y="779190"/>
            <a:ext cx="4373633" cy="5585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018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883" y="220561"/>
            <a:ext cx="8073808" cy="8043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Plan of action for instrument optimization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 bwMode="auto">
          <a:xfrm>
            <a:off x="6059311" y="2266470"/>
            <a:ext cx="405132" cy="1519103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0331" y="1609633"/>
            <a:ext cx="405132" cy="2175939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292372" y="2459372"/>
            <a:ext cx="405132" cy="1326201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881351" y="2851909"/>
            <a:ext cx="405132" cy="933662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703392" y="3075186"/>
            <a:ext cx="405132" cy="71038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114411" y="3394916"/>
            <a:ext cx="405132" cy="39065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047251" y="3792776"/>
            <a:ext cx="2966831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6059310" y="1297109"/>
            <a:ext cx="0" cy="247734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625652" y="1266873"/>
            <a:ext cx="615075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38973" y="3460990"/>
            <a:ext cx="615075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97525" y="2109914"/>
            <a:ext cx="663316" cy="364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979776" y="3742709"/>
            <a:ext cx="2966831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991835" y="1247044"/>
            <a:ext cx="0" cy="247734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09056" y="1247044"/>
            <a:ext cx="1001004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 err="1" smtClean="0"/>
              <a:t>FoM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771498" y="3410924"/>
            <a:ext cx="615075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94064" y="1967215"/>
            <a:ext cx="663316" cy="364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8" name="Freeform 17"/>
          <p:cNvSpPr/>
          <p:nvPr/>
        </p:nvSpPr>
        <p:spPr>
          <a:xfrm>
            <a:off x="998102" y="2217816"/>
            <a:ext cx="2966831" cy="1277975"/>
          </a:xfrm>
          <a:custGeom>
            <a:avLst/>
            <a:gdLst>
              <a:gd name="connsiteX0" fmla="*/ 0 w 3954488"/>
              <a:gd name="connsiteY0" fmla="*/ 1286013 h 1286013"/>
              <a:gd name="connsiteX1" fmla="*/ 530480 w 3954488"/>
              <a:gd name="connsiteY1" fmla="*/ 1060960 h 1286013"/>
              <a:gd name="connsiteX2" fmla="*/ 1189562 w 3954488"/>
              <a:gd name="connsiteY2" fmla="*/ 498330 h 1286013"/>
              <a:gd name="connsiteX3" fmla="*/ 1896868 w 3954488"/>
              <a:gd name="connsiteY3" fmla="*/ 0 h 1286013"/>
              <a:gd name="connsiteX4" fmla="*/ 2604175 w 3954488"/>
              <a:gd name="connsiteY4" fmla="*/ 128601 h 1286013"/>
              <a:gd name="connsiteX5" fmla="*/ 3102505 w 3954488"/>
              <a:gd name="connsiteY5" fmla="*/ 562631 h 1286013"/>
              <a:gd name="connsiteX6" fmla="*/ 3456158 w 3954488"/>
              <a:gd name="connsiteY6" fmla="*/ 980585 h 1286013"/>
              <a:gd name="connsiteX7" fmla="*/ 3954488 w 3954488"/>
              <a:gd name="connsiteY7" fmla="*/ 1093111 h 128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4488" h="1286013">
                <a:moveTo>
                  <a:pt x="0" y="1286013"/>
                </a:moveTo>
                <a:lnTo>
                  <a:pt x="530480" y="1060960"/>
                </a:lnTo>
                <a:lnTo>
                  <a:pt x="1189562" y="498330"/>
                </a:lnTo>
                <a:lnTo>
                  <a:pt x="1896868" y="0"/>
                </a:lnTo>
                <a:lnTo>
                  <a:pt x="2604175" y="128601"/>
                </a:lnTo>
                <a:lnTo>
                  <a:pt x="3102505" y="562631"/>
                </a:lnTo>
                <a:lnTo>
                  <a:pt x="3456158" y="980585"/>
                </a:lnTo>
                <a:lnTo>
                  <a:pt x="3954488" y="1093111"/>
                </a:lnTo>
              </a:path>
            </a:pathLst>
          </a:custGeom>
          <a:ln w="38100" cmpd="sng">
            <a:solidFill>
              <a:srgbClr val="0000FF"/>
            </a:solidFill>
          </a:ln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08921" y="1590413"/>
            <a:ext cx="1001004" cy="397542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sz="2100" dirty="0"/>
              <a:t>22 x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8820" y="1118726"/>
            <a:ext cx="9153761" cy="2862053"/>
          </a:xfrm>
          <a:prstGeom prst="rect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87839" y="4127201"/>
            <a:ext cx="8781098" cy="213950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Instrument results by 28</a:t>
            </a:r>
            <a:r>
              <a:rPr lang="en-US" baseline="30000" dirty="0" smtClean="0"/>
              <a:t>th</a:t>
            </a:r>
            <a:r>
              <a:rPr lang="en-US" dirty="0" smtClean="0"/>
              <a:t> of January</a:t>
            </a:r>
          </a:p>
          <a:p>
            <a:pPr lvl="1"/>
            <a:r>
              <a:rPr lang="en-US" dirty="0" smtClean="0"/>
              <a:t>update reference suite</a:t>
            </a:r>
          </a:p>
          <a:p>
            <a:r>
              <a:rPr lang="en-US" dirty="0" smtClean="0"/>
              <a:t>Big coordination meeting 12</a:t>
            </a:r>
            <a:r>
              <a:rPr lang="en-US" baseline="30000" dirty="0" smtClean="0"/>
              <a:t>th</a:t>
            </a:r>
            <a:r>
              <a:rPr lang="en-US" dirty="0" smtClean="0"/>
              <a:t> of February</a:t>
            </a:r>
          </a:p>
          <a:p>
            <a:pPr lvl="1"/>
            <a:r>
              <a:rPr lang="en-US" dirty="0" smtClean="0"/>
              <a:t>agree on remaining work</a:t>
            </a:r>
          </a:p>
          <a:p>
            <a:r>
              <a:rPr lang="en-US" dirty="0" smtClean="0"/>
              <a:t>Freeze moderator design by end-April</a:t>
            </a:r>
          </a:p>
          <a:p>
            <a:pPr lvl="1"/>
            <a:r>
              <a:rPr lang="en-US" dirty="0" smtClean="0"/>
              <a:t>arrive at global optimum for all instruments</a:t>
            </a:r>
          </a:p>
          <a:p>
            <a:pPr lvl="1"/>
            <a:r>
              <a:rPr lang="en-US" dirty="0" smtClean="0"/>
              <a:t>arrive at new reference suite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0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4" y="1311986"/>
            <a:ext cx="4948523" cy="48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6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4" y="1311986"/>
            <a:ext cx="4948523" cy="4871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99" y="1337386"/>
            <a:ext cx="5020097" cy="48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00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4" y="1311986"/>
            <a:ext cx="4948523" cy="4871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274" y="1325495"/>
            <a:ext cx="5049062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38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3038" y="425150"/>
            <a:ext cx="5300037" cy="8987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97543" tIns="48772" rIns="97543" bIns="48772" rtlCol="0">
            <a:spAutoFit/>
          </a:bodyPr>
          <a:lstStyle/>
          <a:p>
            <a:r>
              <a:rPr lang="en-US" sz="2600" dirty="0" err="1" smtClean="0"/>
              <a:t>Optimising</a:t>
            </a:r>
            <a:r>
              <a:rPr lang="en-US" sz="2600" dirty="0" smtClean="0"/>
              <a:t> Reference Suite layout:</a:t>
            </a:r>
          </a:p>
          <a:p>
            <a:r>
              <a:rPr lang="en-US" sz="2600" dirty="0" smtClean="0"/>
              <a:t>- constrained by building layout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146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Pie 4"/>
          <p:cNvSpPr>
            <a:spLocks noChangeAspect="1"/>
          </p:cNvSpPr>
          <p:nvPr/>
        </p:nvSpPr>
        <p:spPr>
          <a:xfrm>
            <a:off x="4987049" y="2900181"/>
            <a:ext cx="2340000" cy="2340000"/>
          </a:xfrm>
          <a:prstGeom prst="pie">
            <a:avLst>
              <a:gd name="adj1" fmla="val 14470866"/>
              <a:gd name="adj2" fmla="val 17967305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/>
          <p:cNvSpPr>
            <a:spLocks noChangeAspect="1"/>
          </p:cNvSpPr>
          <p:nvPr/>
        </p:nvSpPr>
        <p:spPr>
          <a:xfrm>
            <a:off x="4987049" y="2900181"/>
            <a:ext cx="2340000" cy="2340000"/>
          </a:xfrm>
          <a:prstGeom prst="pie">
            <a:avLst>
              <a:gd name="adj1" fmla="val 3701667"/>
              <a:gd name="adj2" fmla="val 7549871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/>
          <p:cNvSpPr>
            <a:spLocks noChangeAspect="1"/>
          </p:cNvSpPr>
          <p:nvPr/>
        </p:nvSpPr>
        <p:spPr>
          <a:xfrm>
            <a:off x="4987049" y="2900181"/>
            <a:ext cx="2340000" cy="2340000"/>
          </a:xfrm>
          <a:prstGeom prst="pie">
            <a:avLst>
              <a:gd name="adj1" fmla="val 0"/>
              <a:gd name="adj2" fmla="val 3418490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e 8"/>
          <p:cNvSpPr>
            <a:spLocks noChangeAspect="1"/>
          </p:cNvSpPr>
          <p:nvPr/>
        </p:nvSpPr>
        <p:spPr>
          <a:xfrm>
            <a:off x="4987049" y="2900181"/>
            <a:ext cx="2340000" cy="2340000"/>
          </a:xfrm>
          <a:prstGeom prst="pie">
            <a:avLst>
              <a:gd name="adj1" fmla="val 11000449"/>
              <a:gd name="adj2" fmla="val 14192240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5467" y="423347"/>
            <a:ext cx="1108334" cy="868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49860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 smtClean="0"/>
              <a:t>Baseline layout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7130272" y="1648810"/>
            <a:ext cx="15597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96DAC"/>
                </a:solidFill>
              </a:rPr>
              <a:t>12cm height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12cm height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6205565" y="1987364"/>
            <a:ext cx="924707" cy="8089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63226" y="2325918"/>
            <a:ext cx="279295" cy="168113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67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Pie 4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10798467"/>
              <a:gd name="adj2" fmla="val 17807525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0"/>
              <a:gd name="adj2" fmla="val 7512038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5467" y="423347"/>
            <a:ext cx="1108334" cy="868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8987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 smtClean="0"/>
              <a:t>Possible layout with 1 moderator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7130272" y="1648810"/>
            <a:ext cx="15597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96DAC"/>
                </a:solidFill>
              </a:rPr>
              <a:t>3cm height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6cm height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6205566" y="1987364"/>
            <a:ext cx="924706" cy="8089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63226" y="2325918"/>
            <a:ext cx="279295" cy="168113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Pie 4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10798467"/>
              <a:gd name="adj2" fmla="val 17807525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/>
          <p:cNvSpPr>
            <a:spLocks noChangeAspect="1"/>
          </p:cNvSpPr>
          <p:nvPr/>
        </p:nvSpPr>
        <p:spPr>
          <a:xfrm>
            <a:off x="5002521" y="2885417"/>
            <a:ext cx="2340000" cy="2340000"/>
          </a:xfrm>
          <a:prstGeom prst="pie">
            <a:avLst>
              <a:gd name="adj1" fmla="val 0"/>
              <a:gd name="adj2" fmla="val 7549871"/>
            </a:avLst>
          </a:prstGeom>
          <a:solidFill>
            <a:srgbClr val="3366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/>
          <p:cNvSpPr>
            <a:spLocks noChangeAspect="1"/>
          </p:cNvSpPr>
          <p:nvPr/>
        </p:nvSpPr>
        <p:spPr>
          <a:xfrm>
            <a:off x="5092521" y="2975417"/>
            <a:ext cx="2160000" cy="2160000"/>
          </a:xfrm>
          <a:prstGeom prst="pie">
            <a:avLst>
              <a:gd name="adj1" fmla="val 0"/>
              <a:gd name="adj2" fmla="val 3418490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e 8"/>
          <p:cNvSpPr>
            <a:spLocks noChangeAspect="1"/>
          </p:cNvSpPr>
          <p:nvPr/>
        </p:nvSpPr>
        <p:spPr>
          <a:xfrm>
            <a:off x="5092521" y="2975417"/>
            <a:ext cx="2160000" cy="2160000"/>
          </a:xfrm>
          <a:prstGeom prst="pie">
            <a:avLst>
              <a:gd name="adj1" fmla="val 11000449"/>
              <a:gd name="adj2" fmla="val 14192240"/>
            </a:avLst>
          </a:prstGeom>
          <a:solidFill>
            <a:srgbClr val="FF66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5467" y="423347"/>
            <a:ext cx="1108334" cy="868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8987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 smtClean="0"/>
              <a:t>Possible layout with 2 moderators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7130272" y="1648810"/>
            <a:ext cx="15597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96DAC"/>
                </a:solidFill>
              </a:rPr>
              <a:t>2cm height</a:t>
            </a:r>
          </a:p>
          <a:p>
            <a:r>
              <a:rPr lang="en-US" dirty="0">
                <a:solidFill>
                  <a:srgbClr val="FF6600"/>
                </a:solidFill>
              </a:rPr>
              <a:t>7</a:t>
            </a:r>
            <a:r>
              <a:rPr lang="en-US" dirty="0" smtClean="0">
                <a:solidFill>
                  <a:srgbClr val="FF6600"/>
                </a:solidFill>
              </a:rPr>
              <a:t>cm height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6205565" y="1987364"/>
            <a:ext cx="924707" cy="8089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63226" y="2325918"/>
            <a:ext cx="279295" cy="168113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54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Flattened Moderators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13" y="1600200"/>
            <a:ext cx="36703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504" y="1600200"/>
            <a:ext cx="3657600" cy="405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9684" y="1210758"/>
            <a:ext cx="111931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4811" y="1210758"/>
            <a:ext cx="120057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9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883" y="0"/>
            <a:ext cx="8073808" cy="868967"/>
          </a:xfrm>
        </p:spPr>
        <p:txBody>
          <a:bodyPr/>
          <a:lstStyle/>
          <a:p>
            <a:r>
              <a:rPr lang="en-GB" dirty="0" smtClean="0"/>
              <a:t>Flattened Moderators</a:t>
            </a:r>
            <a:endParaRPr lang="en-GB" dirty="0"/>
          </a:p>
        </p:txBody>
      </p:sp>
      <p:pic>
        <p:nvPicPr>
          <p:cNvPr id="4" name="Picture 3" descr="Height Cur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53" y="1320330"/>
            <a:ext cx="6542086" cy="5049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3564" y="1917326"/>
            <a:ext cx="4643211" cy="684809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</a:rPr>
              <a:t>H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 mod, 0-5meV integral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</a:rPr>
              <a:t>2cm H</a:t>
            </a:r>
            <a:r>
              <a:rPr lang="en-US" sz="2000" baseline="-25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O, 20-100meV integral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2361" y="4966465"/>
            <a:ext cx="4245221" cy="346255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sz="1800" dirty="0"/>
              <a:t>1 PDU = 1.75x10</a:t>
            </a:r>
            <a:r>
              <a:rPr lang="en-US" sz="1800" baseline="30000" dirty="0"/>
              <a:t>12</a:t>
            </a:r>
            <a:r>
              <a:rPr lang="en-US" sz="1800" dirty="0"/>
              <a:t> n/cm</a:t>
            </a:r>
            <a:r>
              <a:rPr lang="en-US" sz="1800" baseline="30000" dirty="0"/>
              <a:t>2</a:t>
            </a:r>
            <a:r>
              <a:rPr lang="en-US" sz="1800" dirty="0"/>
              <a:t>/s/</a:t>
            </a:r>
            <a:r>
              <a:rPr lang="en-US" sz="1800" dirty="0" err="1"/>
              <a:t>sr</a:t>
            </a:r>
            <a:r>
              <a:rPr lang="en-US" sz="1800" dirty="0"/>
              <a:t>/MW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2508541" y="2259731"/>
            <a:ext cx="168844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07191" y="2053180"/>
            <a:ext cx="2382143" cy="346255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pPr algn="l"/>
            <a:r>
              <a:rPr lang="en-US" sz="1800" dirty="0"/>
              <a:t>4x10</a:t>
            </a:r>
            <a:r>
              <a:rPr lang="en-US" sz="1800" baseline="30000" dirty="0"/>
              <a:t>13</a:t>
            </a:r>
            <a:r>
              <a:rPr lang="en-US" sz="1800" dirty="0"/>
              <a:t> n/cm</a:t>
            </a:r>
            <a:r>
              <a:rPr lang="en-US" sz="1800" baseline="30000" dirty="0"/>
              <a:t>2</a:t>
            </a:r>
            <a:r>
              <a:rPr lang="en-US" sz="1800" dirty="0"/>
              <a:t>/s/</a:t>
            </a:r>
            <a:r>
              <a:rPr lang="en-US" sz="1800" dirty="0" err="1"/>
              <a:t>sr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38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 r="7878" b="4588"/>
          <a:stretch/>
        </p:blipFill>
        <p:spPr bwMode="auto">
          <a:xfrm>
            <a:off x="55824" y="729058"/>
            <a:ext cx="4680563" cy="5612849"/>
          </a:xfrm>
          <a:prstGeom prst="rect">
            <a:avLst/>
          </a:prstGeom>
          <a:ln>
            <a:solidFill>
              <a:srgbClr val="8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r="8857" b="4915"/>
          <a:stretch/>
        </p:blipFill>
        <p:spPr bwMode="auto">
          <a:xfrm>
            <a:off x="4968227" y="715101"/>
            <a:ext cx="4680000" cy="5672584"/>
          </a:xfrm>
          <a:prstGeom prst="rect">
            <a:avLst/>
          </a:prstGeom>
          <a:ln>
            <a:solidFill>
              <a:srgbClr val="8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Gains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17271" y="3333908"/>
            <a:ext cx="188114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Brightness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9006" y="3354141"/>
            <a:ext cx="273937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Brightness Gain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2322" y="1062437"/>
            <a:ext cx="1125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Thermal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31874" y="1062437"/>
            <a:ext cx="1125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Thermal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449527" y="4062060"/>
            <a:ext cx="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Cold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87248" y="4214460"/>
            <a:ext cx="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471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Guide_Bot</a:t>
            </a:r>
            <a:r>
              <a:rPr lang="en-US" dirty="0" smtClean="0"/>
              <a:t> </a:t>
            </a:r>
            <a:r>
              <a:rPr lang="en-US" dirty="0" err="1" smtClean="0"/>
              <a:t>McStas</a:t>
            </a:r>
            <a:r>
              <a:rPr lang="en-US" dirty="0" smtClean="0"/>
              <a:t>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2" y="917435"/>
            <a:ext cx="5136824" cy="2320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294" y="910500"/>
            <a:ext cx="3522643" cy="5453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425" y="3901440"/>
            <a:ext cx="35217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Mads</a:t>
            </a:r>
            <a:r>
              <a:rPr lang="en-US" dirty="0" smtClean="0"/>
              <a:t> </a:t>
            </a:r>
            <a:r>
              <a:rPr lang="en-US" dirty="0" err="1" smtClean="0"/>
              <a:t>Bertelsen</a:t>
            </a:r>
            <a:r>
              <a:rPr lang="en-US" dirty="0"/>
              <a:t> </a:t>
            </a:r>
            <a:r>
              <a:rPr lang="en-US" dirty="0" smtClean="0"/>
              <a:t>(Kim </a:t>
            </a:r>
            <a:r>
              <a:rPr lang="en-US" dirty="0" err="1" smtClean="0"/>
              <a:t>Lefmann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Copenhagen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Guide_Bot</a:t>
            </a:r>
            <a:r>
              <a:rPr lang="en-US" dirty="0" smtClean="0"/>
              <a:t> </a:t>
            </a:r>
            <a:r>
              <a:rPr lang="en-US" dirty="0" err="1" smtClean="0"/>
              <a:t>McStas</a:t>
            </a:r>
            <a:r>
              <a:rPr lang="en-US" dirty="0" smtClean="0"/>
              <a:t>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2" y="917435"/>
            <a:ext cx="5136824" cy="2320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294" y="910500"/>
            <a:ext cx="3522643" cy="5453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086" y="812802"/>
            <a:ext cx="5874424" cy="649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4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898716"/>
          </a:xfrm>
          <a:prstGeom prst="rect">
            <a:avLst/>
          </a:prstGeom>
          <a:solidFill>
            <a:srgbClr val="FFFFFF"/>
          </a:solidFill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/>
              <a:t>The Reference Instrument Suite</a:t>
            </a:r>
          </a:p>
        </p:txBody>
      </p:sp>
    </p:spTree>
    <p:extLst>
      <p:ext uri="{BB962C8B-B14F-4D97-AF65-F5344CB8AC3E}">
        <p14:creationId xmlns:p14="http://schemas.microsoft.com/office/powerpoint/2010/main" val="14652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</a:t>
            </a:r>
            <a:r>
              <a:rPr lang="en-US" dirty="0" err="1" smtClean="0"/>
              <a:t>Optimisations</a:t>
            </a:r>
            <a:r>
              <a:rPr lang="en-US" dirty="0" smtClean="0"/>
              <a:t> (1/3)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42489" y="649513"/>
            <a:ext cx="487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Large-Scale Structure Instruments</a:t>
            </a:r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608605"/>
              </p:ext>
            </p:extLst>
          </p:nvPr>
        </p:nvGraphicFramePr>
        <p:xfrm>
          <a:off x="338138" y="1084263"/>
          <a:ext cx="90805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Document" r:id="rId4" imgW="9080500" imgH="5143500" progId="Word.Document.12">
                  <p:embed/>
                </p:oleObj>
              </mc:Choice>
              <mc:Fallback>
                <p:oleObj name="Document" r:id="rId4" imgW="9080500" imgH="5143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138" y="1084263"/>
                        <a:ext cx="90805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918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</a:t>
            </a:r>
            <a:r>
              <a:rPr lang="en-US" dirty="0" err="1" smtClean="0"/>
              <a:t>Optimisations</a:t>
            </a:r>
            <a:r>
              <a:rPr lang="en-US" dirty="0" smtClean="0"/>
              <a:t> (2/3)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49426" y="649513"/>
            <a:ext cx="3257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Diffraction Instruments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692664"/>
              </p:ext>
            </p:extLst>
          </p:nvPr>
        </p:nvGraphicFramePr>
        <p:xfrm>
          <a:off x="338138" y="1484313"/>
          <a:ext cx="90805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Document" r:id="rId4" imgW="9080500" imgH="4343400" progId="Word.Document.12">
                  <p:embed/>
                </p:oleObj>
              </mc:Choice>
              <mc:Fallback>
                <p:oleObj name="Document" r:id="rId4" imgW="9080500" imgH="4343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138" y="1484313"/>
                        <a:ext cx="9080500" cy="434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721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presentatio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presentation template.potx</Template>
  <TotalTime>30813</TotalTime>
  <Words>209</Words>
  <Application>Microsoft Macintosh PowerPoint</Application>
  <PresentationFormat>Custom</PresentationFormat>
  <Paragraphs>66</Paragraphs>
  <Slides>19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ESS presentation template</vt:lpstr>
      <vt:lpstr>Document</vt:lpstr>
      <vt:lpstr>PowerPoint Presentation</vt:lpstr>
      <vt:lpstr>Flattened Moderators  </vt:lpstr>
      <vt:lpstr>Flattened Moderators</vt:lpstr>
      <vt:lpstr>Brightness Gains</vt:lpstr>
      <vt:lpstr>Guide_Bot McStas Optimisation</vt:lpstr>
      <vt:lpstr>Guide_Bot McStas Optimisation</vt:lpstr>
      <vt:lpstr>PowerPoint Presentation</vt:lpstr>
      <vt:lpstr>Instrument Optimisations (1/3)</vt:lpstr>
      <vt:lpstr>Instrument Optimisations (2/3)</vt:lpstr>
      <vt:lpstr>Instrument Optimisations (3/3)</vt:lpstr>
      <vt:lpstr>Example: PowHow Diffractometer</vt:lpstr>
      <vt:lpstr>Plan of action for instrument optimization</vt:lpstr>
      <vt:lpstr>Preliminary Results</vt:lpstr>
      <vt:lpstr>Preliminary Results</vt:lpstr>
      <vt:lpstr>Preliminary Results</vt:lpstr>
      <vt:lpstr>PowerPoint Presentation</vt:lpstr>
      <vt:lpstr>PowerPoint Presentation</vt:lpstr>
      <vt:lpstr>PowerPoint Presentation</vt:lpstr>
      <vt:lpstr>PowerPoint Presentation</vt:lpstr>
    </vt:vector>
  </TitlesOfParts>
  <Manager/>
  <Company>European Spallation Source ESS 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STAP</dc:title>
  <dc:subject/>
  <dc:creator>Ken Andersen</dc:creator>
  <cp:keywords/>
  <dc:description/>
  <cp:lastModifiedBy>Malin Lindberg</cp:lastModifiedBy>
  <cp:revision>253</cp:revision>
  <cp:lastPrinted>2013-06-05T06:59:52Z</cp:lastPrinted>
  <dcterms:created xsi:type="dcterms:W3CDTF">2013-05-31T12:46:48Z</dcterms:created>
  <dcterms:modified xsi:type="dcterms:W3CDTF">2014-02-06T07:57:12Z</dcterms:modified>
  <cp:category/>
</cp:coreProperties>
</file>