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452" r:id="rId3"/>
    <p:sldId id="453" r:id="rId4"/>
    <p:sldId id="471" r:id="rId5"/>
    <p:sldId id="472" r:id="rId6"/>
    <p:sldId id="465" r:id="rId7"/>
    <p:sldId id="480" r:id="rId8"/>
    <p:sldId id="473" r:id="rId9"/>
    <p:sldId id="475" r:id="rId10"/>
    <p:sldId id="485" r:id="rId11"/>
    <p:sldId id="464" r:id="rId12"/>
    <p:sldId id="483" r:id="rId13"/>
    <p:sldId id="476" r:id="rId14"/>
    <p:sldId id="477" r:id="rId15"/>
    <p:sldId id="456" r:id="rId16"/>
    <p:sldId id="490" r:id="rId17"/>
    <p:sldId id="489" r:id="rId18"/>
    <p:sldId id="491" r:id="rId19"/>
    <p:sldId id="459" r:id="rId20"/>
    <p:sldId id="484" r:id="rId21"/>
    <p:sldId id="478" r:id="rId22"/>
    <p:sldId id="470" r:id="rId23"/>
    <p:sldId id="461" r:id="rId24"/>
    <p:sldId id="479" r:id="rId25"/>
    <p:sldId id="404" r:id="rId26"/>
    <p:sldId id="454" r:id="rId27"/>
    <p:sldId id="451" r:id="rId28"/>
    <p:sldId id="486" r:id="rId29"/>
    <p:sldId id="487" r:id="rId30"/>
    <p:sldId id="488" r:id="rId31"/>
  </p:sldIdLst>
  <p:sldSz cx="9756775" cy="7315200"/>
  <p:notesSz cx="6858000" cy="9144000"/>
  <p:defaultTextStyle>
    <a:defPPr>
      <a:defRPr lang="en-US"/>
    </a:defPPr>
    <a:lvl1pPr marL="0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4877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2CBB"/>
    <a:srgbClr val="8EB9DC"/>
    <a:srgbClr val="496DAC"/>
    <a:srgbClr val="0094CA"/>
    <a:srgbClr val="008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0823" autoAdjust="0"/>
  </p:normalViewPr>
  <p:slideViewPr>
    <p:cSldViewPr snapToGrid="0" snapToObjects="1">
      <p:cViewPr>
        <p:scale>
          <a:sx n="85" d="100"/>
          <a:sy n="85" d="100"/>
        </p:scale>
        <p:origin x="-2920" y="-768"/>
      </p:cViewPr>
      <p:guideLst>
        <p:guide orient="horz" pos="2304"/>
        <p:guide pos="30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44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86A8B-568B-5F44-BFF0-F5B42FE20196}" type="datetimeFigureOut">
              <a:rPr lang="en-US" smtClean="0"/>
              <a:t>03/02/14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D834E-8D74-0640-91FC-0F7636C6F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1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6C1F0-9D40-1248-9255-F3BBE7F223B4}" type="datetimeFigureOut">
              <a:t>03/02/14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738D3-7715-0C4A-857D-0EED37D056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3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87363" eaLnBrk="1" fontAlgn="base" hangingPunct="1">
              <a:spcBef>
                <a:spcPct val="0"/>
              </a:spcBef>
              <a:spcAft>
                <a:spcPct val="0"/>
              </a:spcAft>
            </a:pPr>
            <a:fld id="{A063EFC1-1788-1342-8DE7-FAC2521E1EDC}" type="slidenum">
              <a:rPr lang="en-US" sz="1200">
                <a:latin typeface="Calibri" charset="0"/>
              </a:rPr>
              <a:pPr defTabSz="487363"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738D3-7715-0C4A-857D-0EED37D056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0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840" y="1157620"/>
            <a:ext cx="8781096" cy="48571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87839" y="169318"/>
            <a:ext cx="8781098" cy="785999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9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3662" y="292948"/>
            <a:ext cx="2195274" cy="6241627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839" y="292948"/>
            <a:ext cx="6423210" cy="6241627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3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1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4700694"/>
            <a:ext cx="8293259" cy="145288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718" y="3100495"/>
            <a:ext cx="8293259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77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4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2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41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926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839" y="1706880"/>
            <a:ext cx="4309242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694" y="1706880"/>
            <a:ext cx="4309242" cy="48276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637454"/>
            <a:ext cx="4310937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839" y="2319867"/>
            <a:ext cx="4310937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6307" y="1637454"/>
            <a:ext cx="4312630" cy="68241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7741" indent="0">
              <a:buNone/>
              <a:defRPr sz="2100" b="1"/>
            </a:lvl2pPr>
            <a:lvl3pPr marL="975482" indent="0">
              <a:buNone/>
              <a:defRPr sz="1900" b="1"/>
            </a:lvl3pPr>
            <a:lvl4pPr marL="1463223" indent="0">
              <a:buNone/>
              <a:defRPr sz="1700" b="1"/>
            </a:lvl4pPr>
            <a:lvl5pPr marL="1950964" indent="0">
              <a:buNone/>
              <a:defRPr sz="1700" b="1"/>
            </a:lvl5pPr>
            <a:lvl6pPr marL="2438705" indent="0">
              <a:buNone/>
              <a:defRPr sz="1700" b="1"/>
            </a:lvl6pPr>
            <a:lvl7pPr marL="2926446" indent="0">
              <a:buNone/>
              <a:defRPr sz="1700" b="1"/>
            </a:lvl7pPr>
            <a:lvl8pPr marL="3414187" indent="0">
              <a:buNone/>
              <a:defRPr sz="1700" b="1"/>
            </a:lvl8pPr>
            <a:lvl9pPr marL="3901928" indent="0">
              <a:buNone/>
              <a:defRPr sz="17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6307" y="2319867"/>
            <a:ext cx="4312630" cy="421470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50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291253"/>
            <a:ext cx="3209912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4628" y="291254"/>
            <a:ext cx="545430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839" y="1530774"/>
            <a:ext cx="3209912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7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396" y="5120640"/>
            <a:ext cx="5854065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12396" y="653627"/>
            <a:ext cx="5854065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7741" indent="0">
              <a:buNone/>
              <a:defRPr sz="3000"/>
            </a:lvl2pPr>
            <a:lvl3pPr marL="975482" indent="0">
              <a:buNone/>
              <a:defRPr sz="2600"/>
            </a:lvl3pPr>
            <a:lvl4pPr marL="1463223" indent="0">
              <a:buNone/>
              <a:defRPr sz="2100"/>
            </a:lvl4pPr>
            <a:lvl5pPr marL="1950964" indent="0">
              <a:buNone/>
              <a:defRPr sz="2100"/>
            </a:lvl5pPr>
            <a:lvl6pPr marL="2438705" indent="0">
              <a:buNone/>
              <a:defRPr sz="2100"/>
            </a:lvl6pPr>
            <a:lvl7pPr marL="2926446" indent="0">
              <a:buNone/>
              <a:defRPr sz="2100"/>
            </a:lvl7pPr>
            <a:lvl8pPr marL="3414187" indent="0">
              <a:buNone/>
              <a:defRPr sz="2100"/>
            </a:lvl8pPr>
            <a:lvl9pPr marL="3901928" indent="0">
              <a:buNone/>
              <a:defRPr sz="2100"/>
            </a:lvl9pPr>
          </a:lstStyle>
          <a:p>
            <a:r>
              <a:rPr lang="sv-S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12396" y="5725161"/>
            <a:ext cx="5854065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7741" indent="0">
              <a:buNone/>
              <a:defRPr sz="1300"/>
            </a:lvl2pPr>
            <a:lvl3pPr marL="975482" indent="0">
              <a:buNone/>
              <a:defRPr sz="1100"/>
            </a:lvl3pPr>
            <a:lvl4pPr marL="1463223" indent="0">
              <a:buNone/>
              <a:defRPr sz="1000"/>
            </a:lvl4pPr>
            <a:lvl5pPr marL="1950964" indent="0">
              <a:buNone/>
              <a:defRPr sz="1000"/>
            </a:lvl5pPr>
            <a:lvl6pPr marL="2438705" indent="0">
              <a:buNone/>
              <a:defRPr sz="1000"/>
            </a:lvl6pPr>
            <a:lvl7pPr marL="2926446" indent="0">
              <a:buNone/>
              <a:defRPr sz="1000"/>
            </a:lvl7pPr>
            <a:lvl8pPr marL="3414187" indent="0">
              <a:buNone/>
              <a:defRPr sz="1000"/>
            </a:lvl8pPr>
            <a:lvl9pPr marL="3901928" indent="0">
              <a:buNone/>
              <a:defRPr sz="10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30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839" y="169319"/>
            <a:ext cx="8781098" cy="643482"/>
          </a:xfrm>
          <a:prstGeom prst="rect">
            <a:avLst/>
          </a:prstGeom>
        </p:spPr>
        <p:txBody>
          <a:bodyPr vert="horz" lIns="97548" tIns="48774" rIns="97548" bIns="48774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839" y="1234842"/>
            <a:ext cx="8781098" cy="4827694"/>
          </a:xfrm>
          <a:prstGeom prst="rect">
            <a:avLst/>
          </a:prstGeom>
        </p:spPr>
        <p:txBody>
          <a:bodyPr vert="horz" lIns="97548" tIns="48774" rIns="97548" bIns="48774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7839" y="6780107"/>
            <a:ext cx="2276581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22E6-B24E-3144-9B09-FA6699224100}" type="datetimeFigureOut">
              <a:t>03/02/14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3565" y="6780107"/>
            <a:ext cx="3089645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355" y="6780107"/>
            <a:ext cx="2276581" cy="389467"/>
          </a:xfrm>
          <a:prstGeom prst="rect">
            <a:avLst/>
          </a:prstGeom>
        </p:spPr>
        <p:txBody>
          <a:bodyPr vert="horz" lIns="97548" tIns="48774" rIns="97548" bIns="4877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8833C-A449-5240-9838-2D5CFB7CE9FE}" type="slidenum">
              <a:t>‹#›</a:t>
            </a:fld>
            <a:endParaRPr lang="en-US"/>
          </a:p>
        </p:txBody>
      </p:sp>
      <p:pic>
        <p:nvPicPr>
          <p:cNvPr id="7" name="Picture 6" descr="banner_PPT_ess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2390"/>
            <a:ext cx="9756775" cy="952810"/>
          </a:xfrm>
          <a:prstGeom prst="rect">
            <a:avLst/>
          </a:prstGeom>
          <a:ln>
            <a:noFill/>
          </a:ln>
          <a:effectLst>
            <a:outerShdw blurRad="82550" dist="50800" dir="16200000" algn="tl" rotWithShape="0">
              <a:srgbClr val="333333">
                <a:alpha val="15000"/>
              </a:srgbClr>
            </a:outerShdw>
          </a:effectLst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546839" y="6482947"/>
            <a:ext cx="2998127" cy="3894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7741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5482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3223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50964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8705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26446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4187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01928" algn="l" defTabSz="48774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chemeClr val="bg1"/>
                </a:solidFill>
                <a:latin typeface="Helvetica"/>
                <a:cs typeface="Helvetica"/>
              </a:rPr>
              <a:t>SAC MEETING 2014-02</a:t>
            </a:r>
          </a:p>
          <a:p>
            <a:pPr algn="r"/>
            <a:endParaRPr lang="en-US" sz="1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561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87741" rtl="0" eaLnBrk="1" latinLnBrk="0" hangingPunct="1">
        <a:spcBef>
          <a:spcPct val="0"/>
        </a:spcBef>
        <a:buNone/>
        <a:defRPr sz="3200" b="1" kern="1200">
          <a:solidFill>
            <a:srgbClr val="0094CA"/>
          </a:solidFill>
          <a:latin typeface="+mn-lt"/>
          <a:ea typeface="+mj-ea"/>
          <a:cs typeface="Helvetica"/>
        </a:defRPr>
      </a:lvl1pPr>
    </p:titleStyle>
    <p:bodyStyle>
      <a:lvl1pPr marL="365806" indent="-365806" algn="l" defTabSz="48774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Helvetica"/>
        </a:defRPr>
      </a:lvl1pPr>
      <a:lvl2pPr marL="792579" indent="-304838" algn="l" defTabSz="48774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Helvetica"/>
        </a:defRPr>
      </a:lvl2pPr>
      <a:lvl3pPr marL="1219352" indent="-243870" algn="l" defTabSz="487741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Helvetica"/>
        </a:defRPr>
      </a:lvl3pPr>
      <a:lvl4pPr marL="1707093" indent="-243870" algn="l" defTabSz="487741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Helvetica"/>
        </a:defRPr>
      </a:lvl4pPr>
      <a:lvl5pPr marL="2194834" indent="-243870" algn="l" defTabSz="487741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682575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487741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4877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SS_frugal_PP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"/>
            <a:ext cx="9766300" cy="73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Picture 4" descr="ESS_outline_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92100"/>
            <a:ext cx="30067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479425" y="2086042"/>
            <a:ext cx="9098052" cy="399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sz="6000" b="1" dirty="0" smtClean="0">
                <a:solidFill>
                  <a:srgbClr val="FFFFFF"/>
                </a:solidFill>
                <a:cs typeface="Helvetica" charset="0"/>
              </a:rPr>
              <a:t>ESS</a:t>
            </a:r>
          </a:p>
          <a:p>
            <a:pPr eaLnBrk="1" hangingPunct="1">
              <a:lnSpc>
                <a:spcPct val="130000"/>
              </a:lnSpc>
            </a:pPr>
            <a:endParaRPr lang="en-US" sz="3600" dirty="0">
              <a:solidFill>
                <a:srgbClr val="FFFFFF"/>
              </a:solidFill>
              <a:cs typeface="Helvetica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3600" dirty="0" smtClean="0">
                <a:solidFill>
                  <a:srgbClr val="FFFFFF"/>
                </a:solidFill>
                <a:cs typeface="Helvetica" charset="0"/>
              </a:rPr>
              <a:t>Status of Fundamental Physics @ ESS</a:t>
            </a:r>
          </a:p>
          <a:p>
            <a:pPr eaLnBrk="1" hangingPunct="1">
              <a:lnSpc>
                <a:spcPct val="130000"/>
              </a:lnSpc>
            </a:pPr>
            <a:endParaRPr lang="en-US" sz="3600" dirty="0">
              <a:solidFill>
                <a:srgbClr val="FFFFFF"/>
              </a:solidFill>
              <a:cs typeface="Helvetica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sz="2800" dirty="0" smtClean="0">
                <a:solidFill>
                  <a:srgbClr val="FFFFFF"/>
                </a:solidFill>
                <a:cs typeface="Helvetica" charset="0"/>
              </a:rPr>
              <a:t>C. Theroine</a:t>
            </a:r>
            <a:endParaRPr lang="en-US" sz="2800" dirty="0">
              <a:solidFill>
                <a:srgbClr val="FFFFFF"/>
              </a:solidFill>
              <a:cs typeface="Helvetic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8644" y="7036935"/>
            <a:ext cx="18466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90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</a:t>
            </a:r>
            <a:r>
              <a:rPr lang="en-US" dirty="0" err="1" smtClean="0"/>
              <a:t>NPDγ</a:t>
            </a:r>
            <a:r>
              <a:rPr lang="en-US" dirty="0" smtClean="0"/>
              <a:t> @ ESS 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74961" y="4264038"/>
            <a:ext cx="2196394" cy="507974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Very preliminary</a:t>
            </a:r>
            <a:endParaRPr lang="en-US" dirty="0"/>
          </a:p>
        </p:txBody>
      </p:sp>
      <p:pic>
        <p:nvPicPr>
          <p:cNvPr id="2" name="Picture 1" descr="gain_FP_case1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41262" y="-1081123"/>
            <a:ext cx="6718000" cy="921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 beam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6" y="1279663"/>
            <a:ext cx="9353354" cy="51297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100" b="1" dirty="0" smtClean="0"/>
              <a:t>Requirements:</a:t>
            </a:r>
          </a:p>
          <a:p>
            <a:pPr marL="0" indent="0">
              <a:buNone/>
            </a:pPr>
            <a:endParaRPr lang="en-US" sz="3100" b="1" dirty="0" smtClean="0"/>
          </a:p>
          <a:p>
            <a:r>
              <a:rPr lang="en-US" sz="3100" dirty="0"/>
              <a:t>Moderator that is optimized for the highest integrated cold flux.</a:t>
            </a:r>
          </a:p>
          <a:p>
            <a:pPr marL="0" indent="0">
              <a:buNone/>
            </a:pPr>
            <a:endParaRPr lang="en-US" sz="3100" dirty="0"/>
          </a:p>
          <a:p>
            <a:r>
              <a:rPr lang="en-US" sz="3100" dirty="0" smtClean="0"/>
              <a:t>A high total neutron intensity. </a:t>
            </a:r>
          </a:p>
          <a:p>
            <a:endParaRPr lang="en-US" sz="3100" dirty="0" smtClean="0"/>
          </a:p>
          <a:p>
            <a:r>
              <a:rPr lang="en-US" sz="3100" dirty="0" smtClean="0"/>
              <a:t>Lowest achievable background.</a:t>
            </a:r>
          </a:p>
          <a:p>
            <a:pPr marL="0" indent="0">
              <a:buNone/>
            </a:pPr>
            <a:endParaRPr lang="en-US" sz="3100" dirty="0" smtClean="0"/>
          </a:p>
          <a:p>
            <a:r>
              <a:rPr lang="en-US" sz="3100" dirty="0" smtClean="0"/>
              <a:t>A neutron guide coated with supermirrors and with large cross section.</a:t>
            </a:r>
          </a:p>
          <a:p>
            <a:endParaRPr lang="en-US" sz="3100" dirty="0" smtClean="0"/>
          </a:p>
          <a:p>
            <a:r>
              <a:rPr lang="en-US" sz="3100" dirty="0" smtClean="0"/>
              <a:t>A large experimental area.</a:t>
            </a:r>
          </a:p>
          <a:p>
            <a:endParaRPr lang="en-US" sz="3100" dirty="0" smtClean="0"/>
          </a:p>
          <a:p>
            <a:r>
              <a:rPr lang="en-US" sz="3100" dirty="0" smtClean="0"/>
              <a:t>Temperature stabilization.</a:t>
            </a:r>
          </a:p>
          <a:p>
            <a:endParaRPr lang="en-US" sz="3100" dirty="0" smtClean="0"/>
          </a:p>
          <a:p>
            <a:r>
              <a:rPr lang="en-US" sz="3100" dirty="0" smtClean="0"/>
              <a:t>Appropriate floor load, crane capacity, electrical power, water, high-pressure air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Single beam experiments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igh intensity cold neutron beam + large area moderator.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Wide beam experiments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aximum neutron flux integrated over both area and divergence + large area moderator + large extraction channel in the shielding monolith.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Through tube experiments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ccess to a volume with the very highest neutron density thanks a through going tube inside the moderator reflector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653" y="2342299"/>
            <a:ext cx="8925283" cy="1587030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95000"/>
                <a:satMod val="105000"/>
                <a:alpha val="3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beam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Physics program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839" y="2016956"/>
            <a:ext cx="2584873" cy="6872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Model of particle physics (SM)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1280520" y="2819266"/>
            <a:ext cx="860553" cy="642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9415" y="3570762"/>
            <a:ext cx="3167589" cy="744149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experiments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959489" y="4607726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antineutron oscillations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959489" y="2644454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 UCN source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463261" y="2621686"/>
            <a:ext cx="1932678" cy="48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nEDM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7029956" y="1867552"/>
            <a:ext cx="433305" cy="2447359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463261" y="1380507"/>
            <a:ext cx="1932678" cy="965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Gravitational level spectroscopy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1228227" y="4401555"/>
            <a:ext cx="965137" cy="642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7839" y="5205343"/>
            <a:ext cx="2584873" cy="9680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Beyond SM </a:t>
            </a:r>
            <a:endParaRPr lang="en-US" dirty="0"/>
          </a:p>
          <a:p>
            <a:pPr algn="ctr"/>
            <a:r>
              <a:rPr lang="en-US" dirty="0" smtClean="0"/>
              <a:t>Gravity</a:t>
            </a:r>
          </a:p>
          <a:p>
            <a:pPr algn="ctr"/>
            <a:r>
              <a:rPr lang="en-US" dirty="0" smtClean="0"/>
              <a:t>Short-range forces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463261" y="3327284"/>
            <a:ext cx="1932678" cy="48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decay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463261" y="4071433"/>
            <a:ext cx="1932678" cy="48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charge</a:t>
            </a:r>
            <a:endParaRPr lang="en-US" dirty="0"/>
          </a:p>
        </p:txBody>
      </p:sp>
      <p:sp>
        <p:nvSpPr>
          <p:cNvPr id="18" name="Left Brace 17"/>
          <p:cNvSpPr/>
          <p:nvPr/>
        </p:nvSpPr>
        <p:spPr>
          <a:xfrm>
            <a:off x="3317005" y="3108641"/>
            <a:ext cx="642484" cy="1902476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nnbar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5" name="Content Placeholder 4" descr="Screen Shot 2014-01-23 at 1.19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094" r="-70094"/>
          <a:stretch>
            <a:fillRect/>
          </a:stretch>
        </p:blipFill>
        <p:spPr>
          <a:xfrm>
            <a:off x="-2435459" y="812802"/>
            <a:ext cx="9418352" cy="5429020"/>
          </a:xfrm>
        </p:spPr>
      </p:pic>
      <p:sp>
        <p:nvSpPr>
          <p:cNvPr id="6" name="Rectangle 5"/>
          <p:cNvSpPr/>
          <p:nvPr/>
        </p:nvSpPr>
        <p:spPr>
          <a:xfrm>
            <a:off x="4965795" y="1972135"/>
            <a:ext cx="4034195" cy="6573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Observation of </a:t>
            </a:r>
            <a:r>
              <a:rPr lang="en-US" dirty="0" err="1" smtClean="0"/>
              <a:t>nnbar</a:t>
            </a:r>
            <a:r>
              <a:rPr lang="en-US" dirty="0" smtClean="0"/>
              <a:t> oscillations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965795" y="4201253"/>
            <a:ext cx="4034195" cy="6573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o observation of </a:t>
            </a:r>
            <a:r>
              <a:rPr lang="en-US" dirty="0" err="1" smtClean="0"/>
              <a:t>nnbar</a:t>
            </a:r>
            <a:r>
              <a:rPr lang="en-US" dirty="0" smtClean="0"/>
              <a:t> oscillations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965795" y="2976138"/>
            <a:ext cx="4034195" cy="6573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Nobel prize level discovery 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965795" y="5265018"/>
            <a:ext cx="4034195" cy="976804"/>
          </a:xfrm>
          <a:prstGeom prst="rect">
            <a:avLst/>
          </a:prstGeom>
          <a:solidFill>
            <a:srgbClr val="40C3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mprovement of the current limit to explain Baryon Asymmetry of the Universe (BAU)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913416" y="2629513"/>
            <a:ext cx="239063" cy="388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6913416" y="4876567"/>
            <a:ext cx="239063" cy="38845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5795" y="1078706"/>
            <a:ext cx="4034195" cy="65737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Origin of Matter in the Universe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65795" y="3729132"/>
            <a:ext cx="4034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4003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nnbar</a:t>
            </a:r>
            <a:r>
              <a:rPr lang="en-US" dirty="0" smtClean="0"/>
              <a:t> experiment @ ESS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3" y="1030889"/>
            <a:ext cx="9029874" cy="5031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observe neutrons propagating in free space for a maximum of time without wall collisions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437853" y="4725650"/>
            <a:ext cx="48768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 </a:t>
            </a:r>
            <a:r>
              <a:rPr lang="en-US" dirty="0">
                <a:solidFill>
                  <a:srgbClr val="FF0000"/>
                </a:solidFill>
              </a:rPr>
              <a:t>vacuum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must </a:t>
            </a:r>
            <a:r>
              <a:rPr lang="en-US" dirty="0">
                <a:solidFill>
                  <a:srgbClr val="FF0000"/>
                </a:solidFill>
              </a:rPr>
              <a:t>be protected </a:t>
            </a:r>
            <a:r>
              <a:rPr lang="en-US" dirty="0" smtClean="0">
                <a:solidFill>
                  <a:srgbClr val="FF0000"/>
                </a:solidFill>
              </a:rPr>
              <a:t>from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magnetic fields + radiation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3654" y="2535785"/>
            <a:ext cx="1389556" cy="132969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7370" y="2762732"/>
            <a:ext cx="923385" cy="88257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6200000">
            <a:off x="3329813" y="1067366"/>
            <a:ext cx="668420" cy="4266535"/>
          </a:xfrm>
          <a:prstGeom prst="trapezoid">
            <a:avLst>
              <a:gd name="adj" fmla="val 2947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7291" y="2866423"/>
            <a:ext cx="3471646" cy="668421"/>
          </a:xfrm>
          <a:prstGeom prst="rect">
            <a:avLst/>
          </a:prstGeom>
          <a:solidFill>
            <a:srgbClr val="77933C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98272" y="3656161"/>
            <a:ext cx="1016019" cy="179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8272" y="2535785"/>
            <a:ext cx="1016019" cy="179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957582" y="3177775"/>
            <a:ext cx="668422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2435458" y="2806309"/>
            <a:ext cx="6833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35458" y="3589586"/>
            <a:ext cx="68334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rapezoid 25"/>
          <p:cNvSpPr/>
          <p:nvPr/>
        </p:nvSpPr>
        <p:spPr>
          <a:xfrm rot="5400000">
            <a:off x="45244" y="2896948"/>
            <a:ext cx="516878" cy="607371"/>
          </a:xfrm>
          <a:prstGeom prst="trapezoid">
            <a:avLst>
              <a:gd name="adj" fmla="val 29471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3654" y="4114568"/>
            <a:ext cx="2017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Large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moderator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0755" y="2058845"/>
            <a:ext cx="2017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wide beam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port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3245" y="3973495"/>
            <a:ext cx="18602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Horn-shaped </a:t>
            </a:r>
            <a:r>
              <a:rPr lang="en-US" dirty="0" err="1" smtClean="0">
                <a:solidFill>
                  <a:srgbClr val="008000"/>
                </a:solidFill>
              </a:rPr>
              <a:t>supermirror</a:t>
            </a:r>
            <a:r>
              <a:rPr lang="en-US" dirty="0" smtClean="0">
                <a:solidFill>
                  <a:srgbClr val="008000"/>
                </a:solidFill>
              </a:rPr>
              <a:t> reflector with a high 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98272" y="2058845"/>
            <a:ext cx="112060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Detector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22677" y="3985775"/>
            <a:ext cx="243545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Long direct flight path (&gt; 200m)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Arc 24"/>
          <p:cNvSpPr/>
          <p:nvPr/>
        </p:nvSpPr>
        <p:spPr>
          <a:xfrm rot="5977265">
            <a:off x="1227772" y="1437079"/>
            <a:ext cx="475788" cy="3228041"/>
          </a:xfrm>
          <a:prstGeom prst="arc">
            <a:avLst>
              <a:gd name="adj1" fmla="val 16601611"/>
              <a:gd name="adj2" fmla="val 18597276"/>
            </a:avLst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6200000">
            <a:off x="2739846" y="1607158"/>
            <a:ext cx="475788" cy="3228041"/>
          </a:xfrm>
          <a:prstGeom prst="arc">
            <a:avLst>
              <a:gd name="adj1" fmla="val 16601611"/>
              <a:gd name="adj2" fmla="val 18597276"/>
            </a:avLst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3504" y="277765"/>
            <a:ext cx="67986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4CA"/>
                </a:solidFill>
                <a:cs typeface="Arial"/>
              </a:rPr>
              <a:t>Sensitivity Simulation Parameters</a:t>
            </a:r>
            <a:endParaRPr lang="en-US" sz="3200" b="1" dirty="0">
              <a:solidFill>
                <a:srgbClr val="0094CA"/>
              </a:solidFill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1170653"/>
            <a:ext cx="8733745" cy="2067736"/>
            <a:chOff x="25982" y="1752600"/>
            <a:chExt cx="8733745" cy="2067736"/>
          </a:xfrm>
        </p:grpSpPr>
        <p:grpSp>
          <p:nvGrpSpPr>
            <p:cNvPr id="6" name="Group 5"/>
            <p:cNvGrpSpPr/>
            <p:nvPr/>
          </p:nvGrpSpPr>
          <p:grpSpPr>
            <a:xfrm>
              <a:off x="966001" y="1990725"/>
              <a:ext cx="7077862" cy="1171575"/>
              <a:chOff x="951975" y="3657600"/>
              <a:chExt cx="7077862" cy="1171575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980812" y="3686175"/>
                <a:ext cx="7049025" cy="1143000"/>
                <a:chOff x="951975" y="3657600"/>
                <a:chExt cx="7049025" cy="11430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951975" y="3810000"/>
                  <a:ext cx="6914100" cy="838200"/>
                </a:xfrm>
                <a:prstGeom prst="ellipse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333625" y="3657600"/>
                  <a:ext cx="5667375" cy="114300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7" name="Rectangle 36"/>
              <p:cNvSpPr/>
              <p:nvPr/>
            </p:nvSpPr>
            <p:spPr>
              <a:xfrm>
                <a:off x="951975" y="3657600"/>
                <a:ext cx="95775" cy="1114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762000" y="2590800"/>
              <a:ext cx="7941897" cy="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715250" y="2019300"/>
              <a:ext cx="18000" cy="1143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35819" y="2519363"/>
              <a:ext cx="139706" cy="142875"/>
            </a:xfrm>
            <a:prstGeom prst="ellipse">
              <a:avLst/>
            </a:prstGeom>
            <a:solidFill>
              <a:srgbClr val="00B0F0"/>
            </a:solidFill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975184" y="2127434"/>
              <a:ext cx="0" cy="1530166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60489" y="2130077"/>
              <a:ext cx="4549" cy="765523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381774" y="1973823"/>
              <a:ext cx="0" cy="114300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762000" y="2171700"/>
              <a:ext cx="21352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066800" y="2171700"/>
              <a:ext cx="22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77571" y="1902850"/>
              <a:ext cx="3238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 smtClean="0"/>
                <a:t>0</a:t>
              </a:r>
              <a:endParaRPr lang="en-US" sz="1200" baseline="-250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971550" y="3106492"/>
              <a:ext cx="1404938" cy="3475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524000" y="2843333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Z</a:t>
              </a:r>
              <a:r>
                <a:rPr lang="en-US" sz="1200" baseline="-25000" dirty="0" err="1" smtClean="0"/>
                <a:t>m</a:t>
              </a:r>
              <a:endParaRPr lang="en-US" sz="1200" baseline="-25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343400" y="1752600"/>
              <a:ext cx="0" cy="182880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038600" y="2179849"/>
              <a:ext cx="588597" cy="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038600" y="3009900"/>
              <a:ext cx="647700" cy="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343400" y="2179849"/>
              <a:ext cx="0" cy="830051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43400" y="2268324"/>
              <a:ext cx="764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</a:t>
              </a:r>
              <a:r>
                <a:rPr lang="en-US" sz="1200" dirty="0" smtClean="0">
                  <a:sym typeface="Symbol"/>
                </a:rPr>
                <a:t></a:t>
              </a:r>
              <a:r>
                <a:rPr lang="en-US" sz="1200" dirty="0" smtClean="0"/>
                <a:t>BTUB</a:t>
              </a:r>
              <a:endParaRPr lang="en-US" sz="1200" baseline="-25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7719701" y="3054813"/>
              <a:ext cx="4549" cy="765523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92417" y="3566720"/>
              <a:ext cx="6740066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231072" y="3289429"/>
              <a:ext cx="764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ZTARG</a:t>
              </a:r>
              <a:endParaRPr lang="en-US" sz="1200" baseline="-250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7411675" y="2019300"/>
              <a:ext cx="588597" cy="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409400" y="3162300"/>
              <a:ext cx="647700" cy="0"/>
            </a:xfrm>
            <a:prstGeom prst="line">
              <a:avLst/>
            </a:prstGeom>
            <a:ln w="31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908938" y="2019300"/>
              <a:ext cx="0" cy="114300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995536" y="2135945"/>
              <a:ext cx="764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</a:t>
              </a:r>
              <a:r>
                <a:rPr lang="en-US" sz="1200" dirty="0" smtClean="0">
                  <a:sym typeface="Symbol"/>
                </a:rPr>
                <a:t>RTARG</a:t>
              </a:r>
              <a:endParaRPr lang="en-US" sz="12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600200" y="2067345"/>
              <a:ext cx="380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 </a:t>
              </a:r>
              <a:endParaRPr lang="en-US" sz="1200" baseline="-250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905672" y="2269331"/>
              <a:ext cx="608803" cy="321469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09822" y="2591308"/>
              <a:ext cx="597509" cy="304292"/>
            </a:xfrm>
            <a:prstGeom prst="line">
              <a:avLst/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rc 32"/>
            <p:cNvSpPr/>
            <p:nvPr/>
          </p:nvSpPr>
          <p:spPr>
            <a:xfrm rot="2771929">
              <a:off x="765902" y="2196763"/>
              <a:ext cx="762000" cy="758132"/>
            </a:xfrm>
            <a:prstGeom prst="arc">
              <a:avLst>
                <a:gd name="adj1" fmla="val 16232571"/>
                <a:gd name="adj2" fmla="val 0"/>
              </a:avLst>
            </a:prstGeom>
            <a:ln w="31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524000" y="2344344"/>
              <a:ext cx="7641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  <a:sym typeface="Symbol"/>
                </a:rPr>
                <a:t></a:t>
              </a:r>
              <a:endParaRPr 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982" y="2411264"/>
              <a:ext cx="809837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000"/>
                </a:lnSpc>
              </a:pPr>
              <a:r>
                <a:rPr lang="en-US" sz="1100" dirty="0" smtClean="0">
                  <a:solidFill>
                    <a:srgbClr val="00B0F0"/>
                  </a:solidFill>
                </a:rPr>
                <a:t>Cold</a:t>
              </a:r>
            </a:p>
            <a:p>
              <a:pPr algn="r">
                <a:lnSpc>
                  <a:spcPts val="1000"/>
                </a:lnSpc>
              </a:pPr>
              <a:r>
                <a:rPr lang="en-US" sz="1100" dirty="0" smtClean="0">
                  <a:solidFill>
                    <a:srgbClr val="00B0F0"/>
                  </a:solidFill>
                </a:rPr>
                <a:t>Moderator</a:t>
              </a:r>
              <a:endParaRPr lang="en-US" sz="1100" dirty="0">
                <a:solidFill>
                  <a:srgbClr val="00B0F0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14892" y="3295038"/>
            <a:ext cx="75440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ESS TDR baseline cold moderator geometry and spectrum (dia 30 cm in PX)</a:t>
            </a:r>
          </a:p>
          <a:p>
            <a:pPr marL="342900" indent="-342900">
              <a:buAutoNum type="arabicPeriod"/>
            </a:pP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– distance of reflector start (1.5 m)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r>
              <a:rPr lang="en-US" dirty="0"/>
              <a:t> –</a:t>
            </a:r>
            <a:r>
              <a:rPr lang="en-US" dirty="0" smtClean="0"/>
              <a:t> distance of reflector end (40 m)</a:t>
            </a:r>
          </a:p>
          <a:p>
            <a:pPr marL="342900" indent="-342900">
              <a:buAutoNum type="arabicPeriod"/>
            </a:pPr>
            <a:r>
              <a:rPr lang="en-US" dirty="0" smtClean="0"/>
              <a:t>m – supermirror reflector parameter (m=6)</a:t>
            </a:r>
          </a:p>
          <a:p>
            <a:pPr marL="342900" indent="-342900">
              <a:buAutoNum type="arabicPeriod"/>
            </a:pPr>
            <a:r>
              <a:rPr lang="en-US" dirty="0" smtClean="0"/>
              <a:t>ZTARG – distance moderator-detector = 2</a:t>
            </a:r>
            <a:r>
              <a:rPr lang="en-US" dirty="0" smtClean="0">
                <a:sym typeface="Symbol"/>
              </a:rPr>
              <a:t>large demi-axis (200 m)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RTARG – radius of the annihilation detector (1 m)</a:t>
            </a:r>
          </a:p>
          <a:p>
            <a:pPr marL="342900" indent="-342900">
              <a:buAutoNum type="arabicPeriod"/>
            </a:pPr>
            <a:r>
              <a:rPr lang="en-US" dirty="0" smtClean="0"/>
              <a:t>BTUB – small demi-axis (~ linearly related to </a:t>
            </a:r>
            <a:r>
              <a:rPr lang="en-US" dirty="0" smtClean="0">
                <a:sym typeface="Symbol"/>
              </a:rPr>
              <a:t> - angular occupancy) (2 m)</a:t>
            </a:r>
          </a:p>
          <a:p>
            <a:pPr marL="342900" indent="-342900">
              <a:buAutoNum type="arabicPeriod"/>
            </a:pP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    Y_GRAV – neutron gravity fall (detector vertical offset)  (‒0.45 m)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1049868" y="2006600"/>
            <a:ext cx="6798526" cy="757610"/>
          </a:xfrm>
          <a:custGeom>
            <a:avLst/>
            <a:gdLst>
              <a:gd name="connsiteX0" fmla="*/ 0 w 6875521"/>
              <a:gd name="connsiteY0" fmla="*/ 0 h 757610"/>
              <a:gd name="connsiteX1" fmla="*/ 846666 w 6875521"/>
              <a:gd name="connsiteY1" fmla="*/ 8467 h 757610"/>
              <a:gd name="connsiteX2" fmla="*/ 1701800 w 6875521"/>
              <a:gd name="connsiteY2" fmla="*/ 42333 h 757610"/>
              <a:gd name="connsiteX3" fmla="*/ 2997200 w 6875521"/>
              <a:gd name="connsiteY3" fmla="*/ 143933 h 757610"/>
              <a:gd name="connsiteX4" fmla="*/ 4588933 w 6875521"/>
              <a:gd name="connsiteY4" fmla="*/ 347133 h 757610"/>
              <a:gd name="connsiteX5" fmla="*/ 5901266 w 6875521"/>
              <a:gd name="connsiteY5" fmla="*/ 575733 h 757610"/>
              <a:gd name="connsiteX6" fmla="*/ 6815666 w 6875521"/>
              <a:gd name="connsiteY6" fmla="*/ 745067 h 757610"/>
              <a:gd name="connsiteX7" fmla="*/ 6790266 w 6875521"/>
              <a:gd name="connsiteY7" fmla="*/ 745067 h 7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75521" h="757610">
                <a:moveTo>
                  <a:pt x="0" y="0"/>
                </a:moveTo>
                <a:lnTo>
                  <a:pt x="846666" y="8467"/>
                </a:lnTo>
                <a:cubicBezTo>
                  <a:pt x="1130299" y="15523"/>
                  <a:pt x="1343378" y="19755"/>
                  <a:pt x="1701800" y="42333"/>
                </a:cubicBezTo>
                <a:cubicBezTo>
                  <a:pt x="2060222" y="64911"/>
                  <a:pt x="2516011" y="93133"/>
                  <a:pt x="2997200" y="143933"/>
                </a:cubicBezTo>
                <a:cubicBezTo>
                  <a:pt x="3478389" y="194733"/>
                  <a:pt x="4104922" y="275166"/>
                  <a:pt x="4588933" y="347133"/>
                </a:cubicBezTo>
                <a:cubicBezTo>
                  <a:pt x="5072944" y="419100"/>
                  <a:pt x="5901266" y="575733"/>
                  <a:pt x="5901266" y="575733"/>
                </a:cubicBezTo>
                <a:lnTo>
                  <a:pt x="6815666" y="745067"/>
                </a:lnTo>
                <a:cubicBezTo>
                  <a:pt x="6963833" y="773289"/>
                  <a:pt x="6790266" y="745067"/>
                  <a:pt x="6790266" y="745067"/>
                </a:cubicBezTo>
              </a:path>
            </a:pathLst>
          </a:custGeom>
          <a:noFill/>
          <a:ln w="635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696684" y="2766619"/>
            <a:ext cx="647700" cy="0"/>
          </a:xfrm>
          <a:prstGeom prst="line">
            <a:avLst/>
          </a:prstGeom>
          <a:ln w="31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3"/>
          </p:cNvCxnSpPr>
          <p:nvPr/>
        </p:nvCxnSpPr>
        <p:spPr>
          <a:xfrm>
            <a:off x="8170281" y="2008853"/>
            <a:ext cx="0" cy="75776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83518" y="2289453"/>
            <a:ext cx="7641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Y_GRAV</a:t>
            </a:r>
            <a:endParaRPr lang="en-US" sz="1200" baseline="-25000" dirty="0">
              <a:solidFill>
                <a:srgbClr val="00B05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14892" y="5615225"/>
            <a:ext cx="7385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40320" y="6019425"/>
            <a:ext cx="22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Y</a:t>
            </a:r>
            <a:r>
              <a:rPr lang="en-US" sz="1800" b="1" dirty="0" smtClean="0"/>
              <a:t>. Kamyshkov / UT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75698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989033" y="1357309"/>
            <a:ext cx="1767466" cy="11113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647804" y="162560"/>
            <a:ext cx="4324734" cy="590943"/>
          </a:xfrm>
          <a:prstGeom prst="rect">
            <a:avLst/>
          </a:prstGeom>
          <a:noFill/>
        </p:spPr>
        <p:txBody>
          <a:bodyPr wrap="none" lIns="97548" tIns="48774" rIns="97548" bIns="48774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94C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Moderators assumed</a:t>
            </a:r>
            <a:endParaRPr lang="en-US" sz="3200" b="1" dirty="0">
              <a:ln w="1905"/>
              <a:solidFill>
                <a:srgbClr val="0094CA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063" y="1150335"/>
            <a:ext cx="5390731" cy="1391162"/>
          </a:xfrm>
          <a:prstGeom prst="rect">
            <a:avLst/>
          </a:prstGeom>
          <a:noFill/>
        </p:spPr>
        <p:txBody>
          <a:bodyPr wrap="none" lIns="97548" tIns="48774" rIns="97548" bIns="48774" rtlCol="0">
            <a:spAutoFit/>
          </a:bodyPr>
          <a:lstStyle/>
          <a:p>
            <a:pPr marL="365806" indent="-365806">
              <a:buFont typeface="Wingdings"/>
              <a:buChar char=""/>
            </a:pPr>
            <a:r>
              <a:rPr lang="en-US" sz="2800" dirty="0">
                <a:sym typeface="Wingdings"/>
              </a:rPr>
              <a:t> TDR  Baseline  100% ParaH2 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    full view of half-cylinder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    with 16(dia)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>
                <a:sym typeface="Symbol"/>
              </a:rPr>
              <a:t></a:t>
            </a:r>
            <a:r>
              <a:rPr lang="en-US" sz="2800" dirty="0">
                <a:sym typeface="Wingdings"/>
              </a:rPr>
              <a:t> 13 cm</a:t>
            </a:r>
            <a:r>
              <a:rPr lang="en-US" sz="2800" baseline="30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 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947430" y="1501976"/>
            <a:ext cx="178874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864958" y="1347395"/>
            <a:ext cx="0" cy="108532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58433" y="1018547"/>
            <a:ext cx="1382210" cy="393954"/>
          </a:xfrm>
          <a:prstGeom prst="rect">
            <a:avLst/>
          </a:prstGeom>
          <a:noFill/>
        </p:spPr>
        <p:txBody>
          <a:bodyPr wrap="square" lIns="97548" tIns="48774" rIns="97548" bIns="48774" rtlCol="0">
            <a:spAutoFit/>
          </a:bodyPr>
          <a:lstStyle/>
          <a:p>
            <a:r>
              <a:rPr lang="en-US" dirty="0" smtClean="0"/>
              <a:t>Dia 16 cm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397650" y="1404108"/>
            <a:ext cx="1381760" cy="394082"/>
          </a:xfrm>
          <a:prstGeom prst="rect">
            <a:avLst/>
          </a:prstGeom>
          <a:noFill/>
        </p:spPr>
        <p:txBody>
          <a:bodyPr wrap="square" lIns="97548" tIns="48774" rIns="97548" bIns="48774" rtlCol="0">
            <a:spAutoFit/>
          </a:bodyPr>
          <a:lstStyle/>
          <a:p>
            <a:r>
              <a:rPr lang="en-US" dirty="0" smtClean="0"/>
              <a:t>H13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5063" y="3074596"/>
            <a:ext cx="5536161" cy="960275"/>
          </a:xfrm>
          <a:prstGeom prst="rect">
            <a:avLst/>
          </a:prstGeom>
          <a:noFill/>
        </p:spPr>
        <p:txBody>
          <a:bodyPr wrap="none" lIns="97548" tIns="48774" rIns="97548" bIns="48774" rtlCol="0">
            <a:spAutoFit/>
          </a:bodyPr>
          <a:lstStyle/>
          <a:p>
            <a:r>
              <a:rPr lang="en-US" sz="2800" dirty="0">
                <a:sym typeface="Wingdings"/>
              </a:rPr>
              <a:t> TDR  Baseline  100% ParaH2 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    limited central view 12</a:t>
            </a:r>
            <a:r>
              <a:rPr lang="en-US" sz="2800" dirty="0">
                <a:sym typeface="Symbol"/>
              </a:rPr>
              <a:t>12 </a:t>
            </a:r>
            <a:r>
              <a:rPr lang="en-US" sz="2800" dirty="0" smtClean="0">
                <a:sym typeface="Symbol"/>
              </a:rPr>
              <a:t>cm</a:t>
            </a:r>
            <a:r>
              <a:rPr lang="en-US" sz="2800" baseline="30000" dirty="0" smtClean="0">
                <a:sym typeface="Symbol"/>
              </a:rPr>
              <a:t>2</a:t>
            </a:r>
            <a:endParaRPr lang="en-US" sz="2800" dirty="0"/>
          </a:p>
        </p:txBody>
      </p:sp>
      <p:sp>
        <p:nvSpPr>
          <p:cNvPr id="29" name="Rectangle 28"/>
          <p:cNvSpPr/>
          <p:nvPr/>
        </p:nvSpPr>
        <p:spPr>
          <a:xfrm>
            <a:off x="6041891" y="3151342"/>
            <a:ext cx="1767466" cy="11113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401921" y="3186784"/>
            <a:ext cx="1056984" cy="103008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15063" y="4748956"/>
            <a:ext cx="5916516" cy="960275"/>
          </a:xfrm>
          <a:prstGeom prst="rect">
            <a:avLst/>
          </a:prstGeom>
          <a:noFill/>
        </p:spPr>
        <p:txBody>
          <a:bodyPr wrap="none" lIns="97548" tIns="48774" rIns="97548" bIns="48774" rtlCol="0">
            <a:spAutoFit/>
          </a:bodyPr>
          <a:lstStyle/>
          <a:p>
            <a:pPr marL="487741" indent="-487741">
              <a:buFont typeface="Wingdings"/>
              <a:buChar char=""/>
            </a:pPr>
            <a:r>
              <a:rPr lang="en-US" sz="2800" dirty="0">
                <a:sym typeface="Wingdings"/>
              </a:rPr>
              <a:t>TDR </a:t>
            </a:r>
            <a:r>
              <a:rPr lang="en-US" sz="2800" dirty="0" smtClean="0">
                <a:sym typeface="Wingdings"/>
              </a:rPr>
              <a:t>Flat 100</a:t>
            </a:r>
            <a:r>
              <a:rPr lang="en-US" sz="2800" dirty="0">
                <a:sym typeface="Wingdings"/>
              </a:rPr>
              <a:t>% ParaH2, double</a:t>
            </a:r>
          </a:p>
          <a:p>
            <a:r>
              <a:rPr lang="en-US" sz="2800" dirty="0">
                <a:sym typeface="Wingdings"/>
              </a:rPr>
              <a:t> </a:t>
            </a:r>
            <a:r>
              <a:rPr lang="en-US" sz="2800" dirty="0">
                <a:sym typeface="Wingdings"/>
              </a:rPr>
              <a:t>     brightness, 15(dia)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>
                <a:sym typeface="Symbol"/>
              </a:rPr>
              <a:t>1.4 cm</a:t>
            </a:r>
            <a:r>
              <a:rPr lang="en-US" sz="2800" baseline="30000" dirty="0">
                <a:sym typeface="Symbol"/>
              </a:rPr>
              <a:t>2</a:t>
            </a:r>
            <a:r>
              <a:rPr lang="en-US" sz="2800" dirty="0">
                <a:sym typeface="Wingdings"/>
              </a:rPr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43786" y="5380295"/>
            <a:ext cx="1657960" cy="17569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19536" y="5082303"/>
            <a:ext cx="1382210" cy="393954"/>
          </a:xfrm>
          <a:prstGeom prst="rect">
            <a:avLst/>
          </a:prstGeom>
          <a:noFill/>
        </p:spPr>
        <p:txBody>
          <a:bodyPr wrap="square" lIns="97548" tIns="48774" rIns="97548" bIns="48774" rtlCol="0">
            <a:spAutoFit/>
          </a:bodyPr>
          <a:lstStyle/>
          <a:p>
            <a:r>
              <a:rPr lang="en-US" dirty="0" smtClean="0"/>
              <a:t>Dia 15 cm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01921" y="3807138"/>
            <a:ext cx="105698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35460" y="3413184"/>
            <a:ext cx="1024599" cy="393954"/>
          </a:xfrm>
          <a:prstGeom prst="rect">
            <a:avLst/>
          </a:prstGeom>
          <a:noFill/>
        </p:spPr>
        <p:txBody>
          <a:bodyPr wrap="square" lIns="97548" tIns="48774" rIns="97548" bIns="48774" rtlCol="0">
            <a:spAutoFit/>
          </a:bodyPr>
          <a:lstStyle/>
          <a:p>
            <a:r>
              <a:rPr lang="en-US" dirty="0" smtClean="0"/>
              <a:t>12 cm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58905" y="5880361"/>
            <a:ext cx="22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Y</a:t>
            </a:r>
            <a:r>
              <a:rPr lang="en-US" sz="1800" b="1" dirty="0" smtClean="0"/>
              <a:t>. Kamyshkov / UT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0557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230" y="325120"/>
            <a:ext cx="6831429" cy="590943"/>
          </a:xfrm>
          <a:prstGeom prst="rect">
            <a:avLst/>
          </a:prstGeom>
          <a:noFill/>
        </p:spPr>
        <p:txBody>
          <a:bodyPr wrap="none" lIns="97548" tIns="48774" rIns="97548" bIns="48774">
            <a:spAutoFit/>
          </a:bodyPr>
          <a:lstStyle/>
          <a:p>
            <a:pPr algn="ctr"/>
            <a:r>
              <a:rPr lang="en-US" sz="3200" b="1" dirty="0">
                <a:ln w="1905"/>
                <a:solidFill>
                  <a:srgbClr val="0094CA"/>
                </a:solidFill>
              </a:rPr>
              <a:t>Comparison of moderator options</a:t>
            </a:r>
            <a:endParaRPr lang="en-US" sz="3200" b="1" dirty="0">
              <a:ln w="1905"/>
              <a:solidFill>
                <a:srgbClr val="0094C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715" y="5707516"/>
            <a:ext cx="9591060" cy="390888"/>
          </a:xfrm>
          <a:prstGeom prst="rect">
            <a:avLst/>
          </a:prstGeom>
          <a:noFill/>
        </p:spPr>
        <p:txBody>
          <a:bodyPr wrap="none" lIns="97548" tIns="48774" rIns="97548" bIns="48774" rtlCol="0">
            <a:spAutoFit/>
          </a:bodyPr>
          <a:lstStyle/>
          <a:p>
            <a:r>
              <a:rPr lang="en-US" dirty="0" smtClean="0">
                <a:sym typeface="Symbol"/>
              </a:rPr>
              <a:t>=10; </a:t>
            </a:r>
            <a:r>
              <a:rPr lang="en-US" dirty="0" smtClean="0"/>
              <a:t>Z</a:t>
            </a:r>
            <a:r>
              <a:rPr lang="en-US" baseline="-25000" dirty="0" smtClean="0"/>
              <a:t>0</a:t>
            </a:r>
            <a:r>
              <a:rPr lang="en-US" dirty="0" smtClean="0"/>
              <a:t> = 10 m ; 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r>
              <a:rPr lang="en-US" dirty="0" smtClean="0"/>
              <a:t> = 50 m ;  ZTARG = 200 m ;  RTARG = 1 m ; m=6 ;  BTUB = 2.0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75568"/>
              </p:ext>
            </p:extLst>
          </p:nvPr>
        </p:nvGraphicFramePr>
        <p:xfrm>
          <a:off x="325235" y="1134351"/>
          <a:ext cx="9106323" cy="437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1452"/>
                <a:gridCol w="3414871"/>
              </a:tblGrid>
              <a:tr h="71526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Moderator</a:t>
                      </a:r>
                      <a:r>
                        <a:rPr lang="en-US" sz="2000" baseline="0" dirty="0" smtClean="0"/>
                        <a:t> Configuration</a:t>
                      </a:r>
                      <a:endParaRPr lang="en-US" sz="2000" dirty="0"/>
                    </a:p>
                  </a:txBody>
                  <a:tcPr marL="97568" marR="9756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Sensitivity in ILL</a:t>
                      </a:r>
                      <a:r>
                        <a:rPr lang="en-US" sz="2000" baseline="0" dirty="0" smtClean="0"/>
                        <a:t> Units per year</a:t>
                      </a:r>
                      <a:endParaRPr lang="en-US" sz="2000" dirty="0"/>
                    </a:p>
                  </a:txBody>
                  <a:tcPr marL="97568" marR="97568" marT="48768" marB="48768" anchor="ctr"/>
                </a:tc>
              </a:tr>
              <a:tr h="1267968">
                <a:tc>
                  <a:txBody>
                    <a:bodyPr/>
                    <a:lstStyle/>
                    <a:p>
                      <a:pPr marL="342900" indent="-342900" algn="l">
                        <a:buFont typeface="Wingdings"/>
                        <a:buChar char=""/>
                      </a:pPr>
                      <a:r>
                        <a:rPr lang="en-US" sz="2400" dirty="0" smtClean="0">
                          <a:sym typeface="Wingdings"/>
                        </a:rPr>
                        <a:t> TDR  Baseline  100% ParaH2, full </a:t>
                      </a:r>
                      <a:r>
                        <a:rPr lang="en-US" sz="2400" dirty="0" smtClean="0">
                          <a:sym typeface="Wingdings"/>
                        </a:rPr>
                        <a:t>view</a:t>
                      </a:r>
                      <a:r>
                        <a:rPr lang="en-US" sz="2400" baseline="0" dirty="0" smtClean="0">
                          <a:sym typeface="Wingdings"/>
                        </a:rPr>
                        <a:t> </a:t>
                      </a:r>
                      <a:r>
                        <a:rPr lang="en-US" sz="2400" dirty="0" smtClean="0">
                          <a:sym typeface="Wingdings"/>
                        </a:rPr>
                        <a:t>of </a:t>
                      </a:r>
                      <a:r>
                        <a:rPr lang="en-US" sz="2400" dirty="0" smtClean="0">
                          <a:sym typeface="Wingdings"/>
                        </a:rPr>
                        <a:t>half-cylinder with 16(dia)</a:t>
                      </a:r>
                      <a:r>
                        <a:rPr lang="en-US" sz="2400" dirty="0" smtClean="0">
                          <a:sym typeface="Symbol"/>
                        </a:rPr>
                        <a:t> </a:t>
                      </a:r>
                      <a:r>
                        <a:rPr lang="en-US" sz="2400" dirty="0" smtClean="0">
                          <a:sym typeface="Wingdings"/>
                        </a:rPr>
                        <a:t> 13 cm</a:t>
                      </a:r>
                      <a:r>
                        <a:rPr lang="en-US" sz="2400" baseline="30000" dirty="0" smtClean="0">
                          <a:sym typeface="Wingdings"/>
                        </a:rPr>
                        <a:t>2</a:t>
                      </a:r>
                      <a:r>
                        <a:rPr lang="en-US" sz="2400" dirty="0" smtClean="0">
                          <a:sym typeface="Wingdings"/>
                        </a:rPr>
                        <a:t> </a:t>
                      </a:r>
                      <a:endParaRPr lang="en-US" sz="2400" dirty="0" smtClean="0"/>
                    </a:p>
                  </a:txBody>
                  <a:tcPr marL="97568" marR="9756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700" dirty="0" smtClean="0"/>
                        <a:t>686</a:t>
                      </a:r>
                      <a:endParaRPr lang="en-US" sz="4700" dirty="0"/>
                    </a:p>
                  </a:txBody>
                  <a:tcPr marL="97568" marR="97568" marT="48768" marB="48768" anchor="ctr"/>
                </a:tc>
              </a:tr>
              <a:tr h="109457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ym typeface="Wingdings"/>
                        </a:rPr>
                        <a:t> TDR  Baseline  100% ParaH2 </a:t>
                      </a:r>
                    </a:p>
                    <a:p>
                      <a:pPr algn="l"/>
                      <a:r>
                        <a:rPr lang="en-US" sz="2400" dirty="0" smtClean="0">
                          <a:sym typeface="Wingdings"/>
                        </a:rPr>
                        <a:t>     limited central view 12</a:t>
                      </a:r>
                      <a:r>
                        <a:rPr lang="en-US" sz="2400" dirty="0" smtClean="0">
                          <a:sym typeface="Symbol"/>
                        </a:rPr>
                        <a:t>12 cm</a:t>
                      </a:r>
                      <a:r>
                        <a:rPr lang="en-US" sz="2400" baseline="30000" dirty="0" smtClean="0">
                          <a:sym typeface="Symbol"/>
                        </a:rPr>
                        <a:t>2</a:t>
                      </a:r>
                      <a:endParaRPr lang="en-US" sz="2400" dirty="0" smtClean="0"/>
                    </a:p>
                  </a:txBody>
                  <a:tcPr marL="97568" marR="9756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700" dirty="0" smtClean="0"/>
                        <a:t>522</a:t>
                      </a:r>
                      <a:endParaRPr lang="en-US" sz="4700" dirty="0"/>
                    </a:p>
                  </a:txBody>
                  <a:tcPr marL="97568" marR="97568" marT="48768" marB="48768" anchor="ctr"/>
                </a:tc>
              </a:tr>
              <a:tr h="1296383">
                <a:tc>
                  <a:txBody>
                    <a:bodyPr/>
                    <a:lstStyle/>
                    <a:p>
                      <a:pPr marL="457200" indent="-457200" algn="l">
                        <a:buFont typeface="Wingdings"/>
                        <a:buChar char=""/>
                      </a:pPr>
                      <a:r>
                        <a:rPr lang="en-US" sz="2400" dirty="0" smtClean="0">
                          <a:sym typeface="Wingdings"/>
                        </a:rPr>
                        <a:t>TDR  Flat  100% ParaH2, double</a:t>
                      </a:r>
                    </a:p>
                    <a:p>
                      <a:pPr algn="l"/>
                      <a:r>
                        <a:rPr lang="en-US" sz="2400" dirty="0" smtClean="0">
                          <a:sym typeface="Wingdings"/>
                        </a:rPr>
                        <a:t>      brightness, 15(dia)</a:t>
                      </a:r>
                      <a:r>
                        <a:rPr lang="en-US" sz="2400" dirty="0" smtClean="0">
                          <a:sym typeface="Symbol"/>
                        </a:rPr>
                        <a:t> 1.4 cm</a:t>
                      </a:r>
                      <a:r>
                        <a:rPr lang="en-US" sz="2400" baseline="30000" dirty="0" smtClean="0">
                          <a:sym typeface="Symbol"/>
                        </a:rPr>
                        <a:t>2</a:t>
                      </a:r>
                      <a:r>
                        <a:rPr lang="en-US" sz="2400" dirty="0" smtClean="0">
                          <a:sym typeface="Wingdings"/>
                        </a:rPr>
                        <a:t> </a:t>
                      </a:r>
                    </a:p>
                  </a:txBody>
                  <a:tcPr marL="97568" marR="97568" marT="48768" marB="4876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700" dirty="0" smtClean="0"/>
                        <a:t>155</a:t>
                      </a:r>
                      <a:endParaRPr lang="en-US" sz="4700" dirty="0"/>
                    </a:p>
                  </a:txBody>
                  <a:tcPr marL="97568" marR="97568" marT="48768" marB="48768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40320" y="6019425"/>
            <a:ext cx="223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Y</a:t>
            </a:r>
            <a:r>
              <a:rPr lang="en-US" sz="1800" b="1" dirty="0" smtClean="0"/>
              <a:t>. Kamyshkov / UT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2110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UCN source @ 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980623"/>
            <a:ext cx="8781098" cy="482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Horn-shaped reflector </a:t>
            </a:r>
          </a:p>
          <a:p>
            <a:pPr>
              <a:buFont typeface="Wingdings" charset="2"/>
              <a:buChar char="Ø"/>
            </a:pPr>
            <a:r>
              <a:rPr lang="en-US" dirty="0"/>
              <a:t>External UCN source with a large cold superfluid helium </a:t>
            </a:r>
            <a:r>
              <a:rPr lang="en-US" dirty="0" smtClean="0"/>
              <a:t>converter.</a:t>
            </a:r>
          </a:p>
        </p:txBody>
      </p:sp>
      <p:sp>
        <p:nvSpPr>
          <p:cNvPr id="6" name="Oval 5"/>
          <p:cNvSpPr/>
          <p:nvPr/>
        </p:nvSpPr>
        <p:spPr>
          <a:xfrm>
            <a:off x="343658" y="3063832"/>
            <a:ext cx="1389556" cy="132969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374" y="3290779"/>
            <a:ext cx="923385" cy="88257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16200000">
            <a:off x="3329817" y="1595413"/>
            <a:ext cx="668420" cy="4266535"/>
          </a:xfrm>
          <a:prstGeom prst="trapezoid">
            <a:avLst>
              <a:gd name="adj" fmla="val 2947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7295" y="3394470"/>
            <a:ext cx="3471646" cy="668421"/>
          </a:xfrm>
          <a:prstGeom prst="rect">
            <a:avLst/>
          </a:prstGeom>
          <a:solidFill>
            <a:srgbClr val="77933C"/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rapezoid 16"/>
          <p:cNvSpPr/>
          <p:nvPr/>
        </p:nvSpPr>
        <p:spPr>
          <a:xfrm rot="5400000">
            <a:off x="45248" y="3424995"/>
            <a:ext cx="516878" cy="607371"/>
          </a:xfrm>
          <a:prstGeom prst="trapezoid">
            <a:avLst>
              <a:gd name="adj" fmla="val 29471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3658" y="4642615"/>
            <a:ext cx="2017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Large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moderator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0759" y="2586892"/>
            <a:ext cx="20170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wide beam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port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3249" y="4501542"/>
            <a:ext cx="18602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Horn-shaped </a:t>
            </a:r>
            <a:r>
              <a:rPr lang="en-US" dirty="0" err="1" smtClean="0">
                <a:solidFill>
                  <a:srgbClr val="008000"/>
                </a:solidFill>
              </a:rPr>
              <a:t>supermirroir</a:t>
            </a:r>
            <a:r>
              <a:rPr lang="en-US" dirty="0" smtClean="0">
                <a:solidFill>
                  <a:srgbClr val="008000"/>
                </a:solidFill>
              </a:rPr>
              <a:t> reflector with a high 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1257" y="2386724"/>
            <a:ext cx="24565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Big production volume for UCN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Arc 20"/>
          <p:cNvSpPr/>
          <p:nvPr/>
        </p:nvSpPr>
        <p:spPr>
          <a:xfrm rot="16200000">
            <a:off x="2739846" y="2130406"/>
            <a:ext cx="475788" cy="3228041"/>
          </a:xfrm>
          <a:prstGeom prst="arc">
            <a:avLst>
              <a:gd name="adj1" fmla="val 16601611"/>
              <a:gd name="adj2" fmla="val 18597276"/>
            </a:avLst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5977265">
            <a:off x="1227772" y="1956756"/>
            <a:ext cx="475788" cy="3228041"/>
          </a:xfrm>
          <a:prstGeom prst="arc">
            <a:avLst>
              <a:gd name="adj1" fmla="val 16601611"/>
              <a:gd name="adj2" fmla="val 18597276"/>
            </a:avLst>
          </a:prstGeom>
          <a:ln w="571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oid 24"/>
          <p:cNvSpPr/>
          <p:nvPr/>
        </p:nvSpPr>
        <p:spPr>
          <a:xfrm rot="16200000">
            <a:off x="4063455" y="2896831"/>
            <a:ext cx="650468" cy="1681655"/>
          </a:xfrm>
          <a:prstGeom prst="trapezoid">
            <a:avLst>
              <a:gd name="adj" fmla="val 13824"/>
            </a:avLst>
          </a:prstGeom>
          <a:solidFill>
            <a:srgbClr val="40C3FF"/>
          </a:solidFill>
          <a:ln>
            <a:solidFill>
              <a:srgbClr val="40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1877280"/>
            <a:ext cx="8781098" cy="4337932"/>
          </a:xfrm>
          <a:ln>
            <a:noFill/>
          </a:ln>
        </p:spPr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STAP meeting for FP : 16/12/2013.</a:t>
            </a:r>
          </a:p>
          <a:p>
            <a:pPr marL="0" indent="0">
              <a:buNone/>
            </a:pPr>
            <a:endParaRPr lang="en-US" sz="2200" dirty="0" smtClean="0"/>
          </a:p>
          <a:p>
            <a:pPr>
              <a:buFont typeface="Wingdings" charset="2"/>
              <a:buChar char="Ø"/>
            </a:pPr>
            <a:r>
              <a:rPr lang="en-US" sz="2200" dirty="0"/>
              <a:t>D</a:t>
            </a:r>
            <a:r>
              <a:rPr lang="en-US" sz="2200" dirty="0" smtClean="0"/>
              <a:t>etermine scientific opportunities at the ESS.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839" y="1154005"/>
            <a:ext cx="9014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With the ESS, major progress in FP is achievable thanks to :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 smtClean="0"/>
              <a:t>The high neutron intensity.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/>
              <a:t>T</a:t>
            </a:r>
            <a:r>
              <a:rPr lang="en-US" sz="2200" dirty="0" smtClean="0"/>
              <a:t>he pulse time structure.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200" dirty="0"/>
              <a:t>T</a:t>
            </a:r>
            <a:r>
              <a:rPr lang="en-US" sz="2200" dirty="0" smtClean="0"/>
              <a:t>he possibility to optimize the facilities during the design phase.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298829" y="4803529"/>
            <a:ext cx="9203942" cy="40011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3 different categories of experiments have </a:t>
            </a:r>
            <a:r>
              <a:rPr lang="en-US" sz="2000" b="1" i="1" dirty="0" smtClean="0">
                <a:solidFill>
                  <a:srgbClr val="FF0000"/>
                </a:solidFill>
              </a:rPr>
              <a:t>been discussed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9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Single beam experiments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igh intensity cold neutron beam + large area moderator.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Wide beam experiments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aximum neutron flux integrated over both area and divergence + large area moderator + large extraction channel in the shielding monolith.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Through tube experiments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ccess to a volume with the very highest neutron density thanks a through going tube inside the moderator reflector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654" y="4244944"/>
            <a:ext cx="8785580" cy="1701341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95000"/>
                <a:satMod val="105000"/>
                <a:alpha val="3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2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 tube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971127"/>
            <a:ext cx="8781098" cy="50914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Physics program</a:t>
            </a:r>
          </a:p>
          <a:p>
            <a:pPr marL="0" indent="0">
              <a:buNone/>
            </a:pPr>
            <a:r>
              <a:rPr lang="en-US" b="1" dirty="0" smtClean="0"/>
              <a:t>part 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839" y="2016956"/>
            <a:ext cx="2584873" cy="6872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Model of particle physics (SM)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1280520" y="2819266"/>
            <a:ext cx="860553" cy="642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9415" y="3570762"/>
            <a:ext cx="3167589" cy="744149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experiments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3317004" y="2211180"/>
            <a:ext cx="866605" cy="3281026"/>
          </a:xfrm>
          <a:prstGeom prst="leftBrace">
            <a:avLst>
              <a:gd name="adj1" fmla="val 8333"/>
              <a:gd name="adj2" fmla="val 51863"/>
            </a:avLst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83609" y="1804539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beta decay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83609" y="4962302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UCN production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664973" y="5492206"/>
            <a:ext cx="1932678" cy="48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nEDM</a:t>
            </a:r>
            <a:endParaRPr lang="en-US" dirty="0"/>
          </a:p>
        </p:txBody>
      </p:sp>
      <p:sp>
        <p:nvSpPr>
          <p:cNvPr id="23" name="Left Brace 22"/>
          <p:cNvSpPr/>
          <p:nvPr/>
        </p:nvSpPr>
        <p:spPr>
          <a:xfrm>
            <a:off x="7231667" y="4878491"/>
            <a:ext cx="448247" cy="968044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79914" y="4635013"/>
            <a:ext cx="1932678" cy="4869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ifetime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83609" y="3329241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Bound beta decay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79914" y="3085679"/>
            <a:ext cx="1932678" cy="49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Branching ratio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664973" y="1680554"/>
            <a:ext cx="1932678" cy="84558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spectra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>
            <a:off x="7231667" y="1610313"/>
            <a:ext cx="448247" cy="1001008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228227" y="4401555"/>
            <a:ext cx="965137" cy="642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87839" y="5205343"/>
            <a:ext cx="2584873" cy="9680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Beyond SM </a:t>
            </a:r>
            <a:endParaRPr lang="en-US" dirty="0"/>
          </a:p>
          <a:p>
            <a:pPr algn="ctr"/>
            <a:r>
              <a:rPr lang="en-US" dirty="0" smtClean="0"/>
              <a:t>Gravity</a:t>
            </a:r>
          </a:p>
          <a:p>
            <a:pPr algn="ctr"/>
            <a:r>
              <a:rPr lang="en-US" dirty="0" smtClean="0"/>
              <a:t>Short-range forces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>
            <a:off x="7216726" y="3329241"/>
            <a:ext cx="448247" cy="806782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679914" y="3781885"/>
            <a:ext cx="1932678" cy="60065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Atomic states </a:t>
            </a:r>
          </a:p>
          <a:p>
            <a:pPr algn="ctr"/>
            <a:r>
              <a:rPr lang="en-US" dirty="0" smtClean="0"/>
              <a:t>of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4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38425" y="3265146"/>
            <a:ext cx="2993522" cy="751557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Nuclear physics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 tube experiments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547" y="1558339"/>
            <a:ext cx="26820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Physics </a:t>
            </a:r>
            <a:r>
              <a:rPr lang="en-US" sz="2400" b="1" dirty="0" smtClean="0"/>
              <a:t>program</a:t>
            </a:r>
          </a:p>
          <a:p>
            <a:r>
              <a:rPr lang="en-US" sz="2400" b="1" dirty="0" smtClean="0"/>
              <a:t>part 2</a:t>
            </a:r>
            <a:endParaRPr lang="en-US" sz="2400" b="1" dirty="0"/>
          </a:p>
        </p:txBody>
      </p:sp>
      <p:sp>
        <p:nvSpPr>
          <p:cNvPr id="13" name="Left Brace 12"/>
          <p:cNvSpPr/>
          <p:nvPr/>
        </p:nvSpPr>
        <p:spPr>
          <a:xfrm>
            <a:off x="3331947" y="2196241"/>
            <a:ext cx="672366" cy="2808798"/>
          </a:xfrm>
          <a:prstGeom prst="lef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004312" y="1820462"/>
            <a:ext cx="4781267" cy="751557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induced reactions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4004312" y="4626254"/>
            <a:ext cx="4781267" cy="751557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resolution gamma ray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5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352029" y="3481116"/>
            <a:ext cx="1987214" cy="23008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52029" y="972494"/>
            <a:ext cx="1987214" cy="23008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8829" y="3481116"/>
            <a:ext cx="1987214" cy="23008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Through-going beam port @ ESS 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2132" y="3721529"/>
            <a:ext cx="956254" cy="170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6253" y="3975517"/>
            <a:ext cx="508010" cy="125499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6253" y="4393849"/>
            <a:ext cx="508010" cy="418332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2132" y="4528312"/>
            <a:ext cx="1180375" cy="14940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6253" y="3975517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6253" y="5125928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85332" y="1363940"/>
            <a:ext cx="956254" cy="170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09453" y="1617928"/>
            <a:ext cx="508010" cy="125499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09453" y="2036260"/>
            <a:ext cx="508010" cy="418332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785332" y="2170723"/>
            <a:ext cx="1180375" cy="14940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09453" y="1617928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09453" y="2768339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71561" y="2524819"/>
            <a:ext cx="1509087" cy="134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60039" y="3726156"/>
            <a:ext cx="956254" cy="170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84160" y="3980144"/>
            <a:ext cx="508010" cy="125499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84160" y="4398476"/>
            <a:ext cx="508010" cy="418332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60039" y="4532939"/>
            <a:ext cx="1180375" cy="14940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84160" y="3980144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84160" y="5130555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52029" y="5125929"/>
            <a:ext cx="1987214" cy="16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00614" y="1551512"/>
            <a:ext cx="292852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flux</a:t>
            </a:r>
          </a:p>
          <a:p>
            <a:r>
              <a:rPr lang="en-US" dirty="0" smtClean="0"/>
              <a:t>but technically </a:t>
            </a:r>
          </a:p>
          <a:p>
            <a:r>
              <a:rPr lang="en-US" dirty="0" smtClean="0"/>
              <a:t>difficult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23505" y="3701065"/>
            <a:ext cx="25669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ESS study</a:t>
            </a:r>
          </a:p>
          <a:p>
            <a:r>
              <a:rPr lang="en-US" dirty="0" smtClean="0"/>
              <a:t>Feasible</a:t>
            </a:r>
          </a:p>
          <a:p>
            <a:r>
              <a:rPr lang="en-US" dirty="0" smtClean="0"/>
              <a:t>25x25cm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&lt; 2,4.10</a:t>
            </a:r>
            <a:r>
              <a:rPr lang="en-US" baseline="30000" dirty="0" smtClean="0"/>
              <a:t>13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s</a:t>
            </a:r>
          </a:p>
          <a:p>
            <a:r>
              <a:rPr lang="en-US" dirty="0" smtClean="0"/>
              <a:t>(E. </a:t>
            </a:r>
            <a:r>
              <a:rPr lang="en-US" dirty="0" err="1" smtClean="0"/>
              <a:t>Klinkby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00614" y="4048191"/>
            <a:ext cx="209703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compromise ?</a:t>
            </a:r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8829" y="5429949"/>
            <a:ext cx="1987214" cy="16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352031" y="2521670"/>
            <a:ext cx="1987212" cy="16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8830" y="972493"/>
            <a:ext cx="1987214" cy="23008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2133" y="1212906"/>
            <a:ext cx="956254" cy="170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56254" y="1466894"/>
            <a:ext cx="508010" cy="125499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56254" y="1885226"/>
            <a:ext cx="508010" cy="418332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32133" y="2019689"/>
            <a:ext cx="1180375" cy="14940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956254" y="1466894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956254" y="2617305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087322" y="1212906"/>
            <a:ext cx="67236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59686" y="863827"/>
            <a:ext cx="25923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</a:t>
            </a:r>
            <a:r>
              <a:rPr lang="en-US" dirty="0" smtClean="0"/>
              <a:t> </a:t>
            </a:r>
            <a:r>
              <a:rPr lang="en-US" dirty="0" smtClean="0"/>
              <a:t>reflector (steel)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1567358" y="2066049"/>
            <a:ext cx="119232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12087" y="2424944"/>
            <a:ext cx="24399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Premoderator (H</a:t>
            </a:r>
            <a:r>
              <a:rPr lang="en-US" baseline="-25000" dirty="0" smtClean="0"/>
              <a:t>2</a:t>
            </a:r>
            <a:r>
              <a:rPr lang="en-US" dirty="0" smtClean="0"/>
              <a:t>0) 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1316343" y="2646952"/>
            <a:ext cx="144334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12087" y="1893207"/>
            <a:ext cx="18826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 (W)</a:t>
            </a:r>
            <a:endParaRPr lang="en-US" dirty="0"/>
          </a:p>
        </p:txBody>
      </p:sp>
      <p:cxnSp>
        <p:nvCxnSpPr>
          <p:cNvPr id="52" name="Elbow Connector 51"/>
          <p:cNvCxnSpPr>
            <a:endCxn id="39" idx="2"/>
          </p:cNvCxnSpPr>
          <p:nvPr/>
        </p:nvCxnSpPr>
        <p:spPr>
          <a:xfrm rot="10800000">
            <a:off x="1210261" y="2916115"/>
            <a:ext cx="1701829" cy="210795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064487" y="2888596"/>
            <a:ext cx="22875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</a:t>
            </a:r>
            <a:r>
              <a:rPr lang="en-US" dirty="0" smtClean="0"/>
              <a:t> </a:t>
            </a:r>
            <a:r>
              <a:rPr lang="en-US" dirty="0" smtClean="0"/>
              <a:t>reflector (Be)</a:t>
            </a:r>
            <a:endParaRPr lang="en-US" dirty="0"/>
          </a:p>
        </p:txBody>
      </p:sp>
      <p:cxnSp>
        <p:nvCxnSpPr>
          <p:cNvPr id="58" name="Elbow Connector 57"/>
          <p:cNvCxnSpPr/>
          <p:nvPr/>
        </p:nvCxnSpPr>
        <p:spPr>
          <a:xfrm rot="10800000">
            <a:off x="1098201" y="5429949"/>
            <a:ext cx="1325304" cy="782503"/>
          </a:xfrm>
          <a:prstGeom prst="bentConnector3">
            <a:avLst>
              <a:gd name="adj1" fmla="val 98478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23505" y="5643329"/>
            <a:ext cx="18826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Through-going tube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1344729" y="1722511"/>
            <a:ext cx="1414958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59687" y="1501138"/>
            <a:ext cx="18826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Moderator (H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5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9" grpId="0" animBg="1"/>
      <p:bldP spid="26" grpId="0"/>
      <p:bldP spid="27" grpId="0"/>
      <p:bldP spid="28" grpId="0"/>
      <p:bldP spid="35" grpId="0" animBg="1"/>
      <p:bldP spid="36" grpId="0" animBg="1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226363" y="2076406"/>
            <a:ext cx="1987214" cy="23008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Through-going beam port @ ESS 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34373" y="2321446"/>
            <a:ext cx="956254" cy="170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58494" y="2575434"/>
            <a:ext cx="508010" cy="125499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58494" y="2993766"/>
            <a:ext cx="508010" cy="418332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4373" y="3128229"/>
            <a:ext cx="1180375" cy="14940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58494" y="2575434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58494" y="3725845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6363" y="3721219"/>
            <a:ext cx="1987214" cy="1688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322653" y="2518628"/>
            <a:ext cx="209703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compromise ?</a:t>
            </a:r>
          </a:p>
          <a:p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203208" y="4880848"/>
            <a:ext cx="7454947" cy="9694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… ‘’Nonetheless the ESS baseline design should incorporate penetrations in the monolith shielding that allow the implementation of a through going tube in the future’’.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74877" y="2076406"/>
            <a:ext cx="1987214" cy="230082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282887" y="2321446"/>
            <a:ext cx="956254" cy="1703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07008" y="2575434"/>
            <a:ext cx="508010" cy="1254994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07008" y="2993766"/>
            <a:ext cx="508010" cy="418332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282887" y="3128229"/>
            <a:ext cx="1180375" cy="14940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07008" y="2575434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507008" y="3725845"/>
            <a:ext cx="508010" cy="104583"/>
          </a:xfrm>
          <a:prstGeom prst="rect">
            <a:avLst/>
          </a:prstGeom>
          <a:solidFill>
            <a:srgbClr val="DD2CBB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774877" y="3721219"/>
            <a:ext cx="508010" cy="168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851316" y="2258924"/>
            <a:ext cx="206192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repare penetrations </a:t>
            </a:r>
          </a:p>
          <a:p>
            <a:r>
              <a:rPr lang="en-US" dirty="0" smtClean="0"/>
              <a:t>for a future implementation of  a through going tube  </a:t>
            </a:r>
          </a:p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239141" y="3721219"/>
            <a:ext cx="522950" cy="168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85477" y="972658"/>
            <a:ext cx="9044815" cy="6771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STAP:  “Maturity of projects not yet sufficient to warrant inclusion </a:t>
            </a:r>
            <a:r>
              <a:rPr lang="en-US" dirty="0"/>
              <a:t>of a through tube in the ESS baseline </a:t>
            </a:r>
            <a:r>
              <a:rPr lang="en-US" dirty="0" smtClean="0"/>
              <a:t>design.”   </a:t>
            </a:r>
            <a:r>
              <a:rPr lang="en-US" b="1" u="sng" dirty="0" smtClean="0"/>
              <a:t>BUT</a:t>
            </a:r>
            <a:r>
              <a:rPr lang="en-US" b="1" dirty="0"/>
              <a:t> </a:t>
            </a:r>
            <a:r>
              <a:rPr lang="en-US" b="1" dirty="0" smtClean="0"/>
              <a:t>…</a:t>
            </a:r>
            <a:endParaRPr lang="en-US" b="1" u="sng" dirty="0"/>
          </a:p>
        </p:txBody>
      </p:sp>
      <p:sp>
        <p:nvSpPr>
          <p:cNvPr id="3" name="Right Arrow 2"/>
          <p:cNvSpPr/>
          <p:nvPr/>
        </p:nvSpPr>
        <p:spPr>
          <a:xfrm>
            <a:off x="3451478" y="3432720"/>
            <a:ext cx="1411225" cy="4990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3351" y="4009372"/>
            <a:ext cx="234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STAP Recommendation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0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29812" y="1554859"/>
            <a:ext cx="7901763" cy="6217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Design </a:t>
            </a:r>
            <a:r>
              <a:rPr lang="en-US" sz="2400" dirty="0"/>
              <a:t>and optimization of </a:t>
            </a:r>
            <a:r>
              <a:rPr lang="en-US" sz="2400" dirty="0" err="1" smtClean="0"/>
              <a:t>beamlines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Background versus pulse dilatation.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Spatial requirements.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Magnetic fields.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Stability of the temperature inside the experimental area.</a:t>
            </a:r>
          </a:p>
          <a:p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…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54004" y="848360"/>
            <a:ext cx="5483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T</a:t>
            </a:r>
            <a:r>
              <a:rPr lang="en-US" sz="2200" b="1" dirty="0" smtClean="0"/>
              <a:t>echnical considerations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29165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of the STAP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538" y="1147511"/>
            <a:ext cx="7351197" cy="50629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Recommendation 1</a:t>
            </a:r>
          </a:p>
          <a:p>
            <a:pPr algn="just"/>
            <a:r>
              <a:rPr lang="en-US" i="1" dirty="0" smtClean="0"/>
              <a:t>“The ESS should consider a Fundamental Neutron Physics </a:t>
            </a:r>
            <a:r>
              <a:rPr lang="en-US" i="1" dirty="0" err="1" smtClean="0"/>
              <a:t>Beamline</a:t>
            </a:r>
            <a:r>
              <a:rPr lang="en-US" i="1" dirty="0" smtClean="0"/>
              <a:t> as a candidate to be a member of the initial instrument suite.”</a:t>
            </a:r>
          </a:p>
          <a:p>
            <a:endParaRPr lang="en-US" dirty="0" smtClean="0"/>
          </a:p>
          <a:p>
            <a:r>
              <a:rPr lang="en-US" b="1" dirty="0" smtClean="0"/>
              <a:t>Recommendation 2</a:t>
            </a:r>
            <a:endParaRPr lang="en-US" b="1" dirty="0"/>
          </a:p>
          <a:p>
            <a:pPr algn="just"/>
            <a:r>
              <a:rPr lang="en-US" i="1" dirty="0" smtClean="0"/>
              <a:t>“The ESS baseline design should include a beam port that views a large area moderator and allows for the installation of a </a:t>
            </a:r>
            <a:r>
              <a:rPr lang="en-US" i="1" dirty="0" err="1" smtClean="0"/>
              <a:t>beamline</a:t>
            </a:r>
            <a:r>
              <a:rPr lang="en-US" i="1" dirty="0" smtClean="0"/>
              <a:t> that can accommodate a large area, high-m, expanding neutron guide. This beam-port should aim in a direction that would allow the longest possible neutron flight path with a length of &gt; 200m.”</a:t>
            </a:r>
          </a:p>
          <a:p>
            <a:endParaRPr lang="en-US" dirty="0" smtClean="0"/>
          </a:p>
          <a:p>
            <a:r>
              <a:rPr lang="en-US" b="1" dirty="0" smtClean="0"/>
              <a:t>Recommendation 3</a:t>
            </a:r>
            <a:endParaRPr lang="en-US" b="1" i="1" dirty="0"/>
          </a:p>
          <a:p>
            <a:pPr algn="just"/>
            <a:r>
              <a:rPr lang="en-US" i="1" dirty="0" smtClean="0"/>
              <a:t>“The ESS baseline design should incorporate penetrations in the monolith shielding that could allow for the future implementation of a through going tube that passes close to a moderator.”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724735" y="2584692"/>
            <a:ext cx="508011" cy="1972133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37336" y="3122547"/>
            <a:ext cx="14194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Big Moderator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7724735" y="4751052"/>
            <a:ext cx="717191" cy="1108491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37336" y="4888512"/>
            <a:ext cx="14194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Size of Moderator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1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9359"/>
            <a:ext cx="9756775" cy="4827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0094CA"/>
                </a:solidFill>
              </a:rPr>
              <a:t> </a:t>
            </a:r>
            <a:r>
              <a:rPr lang="en-US" sz="6000" b="1" dirty="0" smtClean="0">
                <a:solidFill>
                  <a:srgbClr val="0094CA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7558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39" y="2888474"/>
            <a:ext cx="8781098" cy="643482"/>
          </a:xfrm>
        </p:spPr>
        <p:txBody>
          <a:bodyPr/>
          <a:lstStyle/>
          <a:p>
            <a:r>
              <a:rPr lang="en-US" dirty="0" smtClean="0"/>
              <a:t>Back-up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8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812" y="130736"/>
            <a:ext cx="9756775" cy="926254"/>
          </a:xfrm>
        </p:spPr>
        <p:txBody>
          <a:bodyPr/>
          <a:lstStyle/>
          <a:p>
            <a:r>
              <a:rPr lang="en-US" dirty="0" smtClean="0"/>
              <a:t>Systematic &amp; Statistical </a:t>
            </a:r>
            <a:r>
              <a:rPr lang="en-US" dirty="0" smtClean="0"/>
              <a:t>Uncertainties </a:t>
            </a:r>
            <a:r>
              <a:rPr lang="en-US" dirty="0" err="1" smtClean="0"/>
              <a:t>NPDγ</a:t>
            </a:r>
            <a:endParaRPr lang="en-US" dirty="0"/>
          </a:p>
        </p:txBody>
      </p:sp>
      <p:pic>
        <p:nvPicPr>
          <p:cNvPr id="9" name="Picture 8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15" y="1056990"/>
            <a:ext cx="5907590" cy="4875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5087" y="5548099"/>
            <a:ext cx="17929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C. Crawford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1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Single beam experiments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igh intensity cold neutron beam + large area moderator.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Wide beam experiments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aximum neutron flux integrated over both area and divergence + large area moderator + large extraction channel in the shielding monolith.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Through tube experiments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ccess to a volume with the very highest neutron density thanks a through going tube inside the moderator reflector system.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3654" y="1062636"/>
            <a:ext cx="8785580" cy="1269935"/>
          </a:xfrm>
          <a:prstGeom prst="rect">
            <a:avLst/>
          </a:prstGeom>
          <a:solidFill>
            <a:schemeClr val="accent1">
              <a:alpha val="42000"/>
            </a:schemeClr>
          </a:solidFill>
          <a:ln>
            <a:solidFill>
              <a:schemeClr val="accent1">
                <a:shade val="95000"/>
                <a:satMod val="105000"/>
                <a:alpha val="34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05 at 15.06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0" y="261811"/>
            <a:ext cx="8172980" cy="6019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75322" y="2644453"/>
            <a:ext cx="20170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Y. </a:t>
            </a:r>
            <a:r>
              <a:rPr lang="en-US" dirty="0" err="1" smtClean="0"/>
              <a:t>Kamyshkov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 beam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Physics program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87839" y="2016956"/>
            <a:ext cx="2584873" cy="6872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Model of particle physics (SM)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87839" y="5205343"/>
            <a:ext cx="2584873" cy="9680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Beyond SM </a:t>
            </a:r>
            <a:endParaRPr lang="en-US" dirty="0"/>
          </a:p>
          <a:p>
            <a:pPr algn="ctr"/>
            <a:r>
              <a:rPr lang="en-US" dirty="0" smtClean="0"/>
              <a:t>Gravity</a:t>
            </a:r>
          </a:p>
          <a:p>
            <a:pPr algn="ctr"/>
            <a:r>
              <a:rPr lang="en-US" dirty="0" smtClean="0"/>
              <a:t>Short-range forces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5400000">
            <a:off x="1280520" y="2819266"/>
            <a:ext cx="860553" cy="642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9415" y="3570762"/>
            <a:ext cx="3167589" cy="744149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Precision experiments</a:t>
            </a:r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>
            <a:off x="3317004" y="2016956"/>
            <a:ext cx="866605" cy="3875646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83609" y="1613565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decay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68668" y="4240205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as a quantum wave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183609" y="5366605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Hadronic</a:t>
            </a:r>
            <a:r>
              <a:rPr lang="en-US" dirty="0" smtClean="0"/>
              <a:t> parity violation with neutrons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7664973" y="1249782"/>
            <a:ext cx="1932678" cy="49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7679914" y="2106598"/>
            <a:ext cx="1932678" cy="49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Correlations coefficients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664973" y="4329851"/>
            <a:ext cx="1932678" cy="59761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eutron interference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7664973" y="5205343"/>
            <a:ext cx="1932678" cy="9680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Nucleon nucleon interaction</a:t>
            </a:r>
            <a:endParaRPr lang="en-US" dirty="0"/>
          </a:p>
        </p:txBody>
      </p:sp>
      <p:sp>
        <p:nvSpPr>
          <p:cNvPr id="21" name="Left Brace 20"/>
          <p:cNvSpPr/>
          <p:nvPr/>
        </p:nvSpPr>
        <p:spPr>
          <a:xfrm>
            <a:off x="7216727" y="1613565"/>
            <a:ext cx="463188" cy="806782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7231667" y="3041813"/>
            <a:ext cx="448247" cy="759089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7231667" y="5205343"/>
            <a:ext cx="448247" cy="968044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1228227" y="4401555"/>
            <a:ext cx="965137" cy="642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168668" y="3041813"/>
            <a:ext cx="3048058" cy="806782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Properties of the neutron</a:t>
            </a:r>
            <a:endParaRPr lang="en-US" dirty="0"/>
          </a:p>
        </p:txBody>
      </p:sp>
      <p:sp>
        <p:nvSpPr>
          <p:cNvPr id="25" name="Left Brace 24"/>
          <p:cNvSpPr/>
          <p:nvPr/>
        </p:nvSpPr>
        <p:spPr>
          <a:xfrm>
            <a:off x="7231668" y="4297098"/>
            <a:ext cx="448247" cy="759089"/>
          </a:xfrm>
          <a:prstGeom prst="leftBrace">
            <a:avLst/>
          </a:prstGeom>
          <a:noFill/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79915" y="2795296"/>
            <a:ext cx="1932678" cy="49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nEDM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7664973" y="3554385"/>
            <a:ext cx="1932678" cy="493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Neutron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PERC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52311" y="3416667"/>
            <a:ext cx="48768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600" dirty="0"/>
          </a:p>
          <a:p>
            <a:r>
              <a:rPr lang="en-US" sz="1600" b="1" dirty="0" smtClean="0"/>
              <a:t>ILL</a:t>
            </a:r>
          </a:p>
          <a:p>
            <a:r>
              <a:rPr lang="en-US" sz="1600" dirty="0"/>
              <a:t>Christine </a:t>
            </a:r>
            <a:r>
              <a:rPr lang="en-US" sz="1600" dirty="0" err="1"/>
              <a:t>Klauser</a:t>
            </a:r>
            <a:endParaRPr lang="en-US" sz="1600" dirty="0"/>
          </a:p>
          <a:p>
            <a:r>
              <a:rPr lang="en-US" sz="1600" dirty="0" err="1" smtClean="0"/>
              <a:t>Torsten</a:t>
            </a:r>
            <a:r>
              <a:rPr lang="en-US" sz="1600" dirty="0" smtClean="0"/>
              <a:t> </a:t>
            </a:r>
            <a:r>
              <a:rPr lang="en-US" sz="1600" dirty="0" err="1"/>
              <a:t>Soldner</a:t>
            </a:r>
            <a:endParaRPr lang="en-US" sz="1600" dirty="0"/>
          </a:p>
          <a:p>
            <a:r>
              <a:rPr lang="en-US" sz="1600" dirty="0" smtClean="0"/>
              <a:t>Oliver </a:t>
            </a:r>
            <a:r>
              <a:rPr lang="en-US" sz="1600" dirty="0"/>
              <a:t>Zimmer</a:t>
            </a:r>
          </a:p>
          <a:p>
            <a:endParaRPr lang="en-US" sz="1600" b="1" dirty="0"/>
          </a:p>
          <a:p>
            <a:r>
              <a:rPr lang="en-US" sz="1600" b="1" dirty="0" smtClean="0"/>
              <a:t>FRM II</a:t>
            </a:r>
            <a:endParaRPr lang="en-US" sz="1600" b="1" dirty="0"/>
          </a:p>
          <a:p>
            <a:r>
              <a:rPr lang="en-US" sz="1600" dirty="0" smtClean="0"/>
              <a:t>Jens </a:t>
            </a:r>
            <a:r>
              <a:rPr lang="en-US" sz="1600" dirty="0" err="1"/>
              <a:t>Klenke</a:t>
            </a:r>
            <a:endParaRPr lang="en-US" sz="1600" dirty="0"/>
          </a:p>
          <a:p>
            <a:r>
              <a:rPr lang="en-US" sz="1600" dirty="0" smtClean="0"/>
              <a:t>Thorsten </a:t>
            </a:r>
            <a:r>
              <a:rPr lang="en-US" sz="1600" dirty="0"/>
              <a:t>Lauer</a:t>
            </a:r>
          </a:p>
          <a:p>
            <a:r>
              <a:rPr lang="en-US" sz="1600" dirty="0" err="1"/>
              <a:t>Heiko</a:t>
            </a:r>
            <a:r>
              <a:rPr lang="en-US" sz="1600" dirty="0"/>
              <a:t> Saul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268" y="2738560"/>
            <a:ext cx="2459070" cy="3847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PERC collaboration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487839" y="1214412"/>
            <a:ext cx="48768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/>
              <a:t>Physikalisches</a:t>
            </a:r>
            <a:r>
              <a:rPr lang="en-US" sz="1600" b="1" dirty="0"/>
              <a:t> </a:t>
            </a:r>
            <a:r>
              <a:rPr lang="en-US" sz="1600" b="1" dirty="0" err="1"/>
              <a:t>Institut</a:t>
            </a:r>
            <a:r>
              <a:rPr lang="en-US" sz="1600" b="1" dirty="0"/>
              <a:t>, </a:t>
            </a:r>
            <a:r>
              <a:rPr lang="en-US" sz="1600" b="1" dirty="0" err="1"/>
              <a:t>Universität</a:t>
            </a:r>
            <a:r>
              <a:rPr lang="en-US" sz="1600" b="1" dirty="0"/>
              <a:t> Heidelberg</a:t>
            </a:r>
          </a:p>
          <a:p>
            <a:r>
              <a:rPr lang="en-US" sz="1600" dirty="0" smtClean="0"/>
              <a:t>Dirk </a:t>
            </a:r>
            <a:r>
              <a:rPr lang="en-US" sz="1600" dirty="0" err="1"/>
              <a:t>Dubbers</a:t>
            </a:r>
            <a:endParaRPr lang="en-US" sz="1600" dirty="0"/>
          </a:p>
          <a:p>
            <a:r>
              <a:rPr lang="en-US" sz="1600" dirty="0" smtClean="0"/>
              <a:t>Henry Lopez</a:t>
            </a:r>
          </a:p>
          <a:p>
            <a:r>
              <a:rPr lang="en-US" sz="1600" dirty="0"/>
              <a:t>Bastian </a:t>
            </a:r>
            <a:r>
              <a:rPr lang="en-US" sz="1600" dirty="0" err="1"/>
              <a:t>Märkisch</a:t>
            </a:r>
            <a:r>
              <a:rPr lang="en-US" sz="1600" dirty="0"/>
              <a:t> – spokesperson</a:t>
            </a:r>
          </a:p>
          <a:p>
            <a:r>
              <a:rPr lang="en-US" sz="1600" dirty="0" err="1" smtClean="0"/>
              <a:t>Holger</a:t>
            </a:r>
            <a:r>
              <a:rPr lang="en-US" sz="1600" dirty="0" smtClean="0"/>
              <a:t> </a:t>
            </a:r>
            <a:r>
              <a:rPr lang="en-US" sz="1600" dirty="0" err="1"/>
              <a:t>Mest</a:t>
            </a:r>
            <a:endParaRPr lang="en-US" sz="1600" dirty="0"/>
          </a:p>
          <a:p>
            <a:r>
              <a:rPr lang="en-US" sz="1600" dirty="0"/>
              <a:t>Lukas </a:t>
            </a:r>
            <a:r>
              <a:rPr lang="en-US" sz="1600" dirty="0" err="1"/>
              <a:t>Raffelt</a:t>
            </a:r>
            <a:endParaRPr lang="en-US" sz="1600" dirty="0"/>
          </a:p>
          <a:p>
            <a:r>
              <a:rPr lang="en-US" sz="1600" dirty="0" err="1"/>
              <a:t>Nataliya</a:t>
            </a:r>
            <a:r>
              <a:rPr lang="en-US" sz="1600" dirty="0"/>
              <a:t> </a:t>
            </a:r>
            <a:r>
              <a:rPr lang="en-US" sz="1600" dirty="0" err="1"/>
              <a:t>Rebrova</a:t>
            </a:r>
            <a:endParaRPr lang="en-US" sz="1600" dirty="0"/>
          </a:p>
          <a:p>
            <a:r>
              <a:rPr lang="en-US" sz="1600" dirty="0" err="1"/>
              <a:t>Christoph</a:t>
            </a:r>
            <a:r>
              <a:rPr lang="en-US" sz="1600" dirty="0"/>
              <a:t> </a:t>
            </a:r>
            <a:r>
              <a:rPr lang="en-US" sz="1600" dirty="0" err="1" smtClean="0"/>
              <a:t>Roick</a:t>
            </a:r>
            <a:endParaRPr lang="en-US" sz="1600" dirty="0" smtClean="0"/>
          </a:p>
          <a:p>
            <a:r>
              <a:rPr lang="en-US" sz="1600" dirty="0"/>
              <a:t>Ulrich Schmidt</a:t>
            </a:r>
          </a:p>
          <a:p>
            <a:r>
              <a:rPr lang="en-US" sz="1600" dirty="0" smtClean="0"/>
              <a:t>Carmen </a:t>
            </a:r>
            <a:r>
              <a:rPr lang="en-US" sz="1600" dirty="0" err="1"/>
              <a:t>Ziener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6952311" y="1049886"/>
            <a:ext cx="48768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err="1"/>
              <a:t>Atominstitut</a:t>
            </a:r>
            <a:r>
              <a:rPr lang="en-US" sz="1600" b="1" dirty="0"/>
              <a:t>, </a:t>
            </a:r>
            <a:r>
              <a:rPr lang="en-US" sz="1600" b="1" dirty="0" smtClean="0"/>
              <a:t>TU Wien</a:t>
            </a:r>
            <a:endParaRPr lang="en-US" sz="1600" b="1" dirty="0"/>
          </a:p>
          <a:p>
            <a:r>
              <a:rPr lang="en-US" sz="1600" dirty="0" err="1" smtClean="0"/>
              <a:t>Hartmut</a:t>
            </a:r>
            <a:r>
              <a:rPr lang="en-US" sz="1600" dirty="0" smtClean="0"/>
              <a:t> </a:t>
            </a:r>
            <a:r>
              <a:rPr lang="en-US" sz="1600" dirty="0"/>
              <a:t>Abele</a:t>
            </a:r>
          </a:p>
          <a:p>
            <a:r>
              <a:rPr lang="en-US" sz="1600" dirty="0"/>
              <a:t>Jacqueline </a:t>
            </a:r>
            <a:r>
              <a:rPr lang="en-US" sz="1600" dirty="0" err="1"/>
              <a:t>Erhart</a:t>
            </a:r>
            <a:endParaRPr lang="en-US" sz="1600" dirty="0"/>
          </a:p>
          <a:p>
            <a:r>
              <a:rPr lang="en-US" sz="1600" dirty="0" err="1"/>
              <a:t>Harald</a:t>
            </a:r>
            <a:r>
              <a:rPr lang="en-US" sz="1600" dirty="0"/>
              <a:t> </a:t>
            </a:r>
            <a:r>
              <a:rPr lang="en-US" sz="1600" dirty="0" err="1"/>
              <a:t>Fillunger</a:t>
            </a:r>
            <a:endParaRPr lang="en-US" sz="1600" dirty="0"/>
          </a:p>
          <a:p>
            <a:r>
              <a:rPr lang="en-US" sz="1600" dirty="0" err="1"/>
              <a:t>Christoph</a:t>
            </a:r>
            <a:r>
              <a:rPr lang="en-US" sz="1600" dirty="0"/>
              <a:t> </a:t>
            </a:r>
            <a:r>
              <a:rPr lang="en-US" sz="1600" dirty="0" err="1"/>
              <a:t>Gösselsberger</a:t>
            </a:r>
            <a:endParaRPr lang="en-US" sz="1600" dirty="0"/>
          </a:p>
          <a:p>
            <a:r>
              <a:rPr lang="en-US" sz="1600" dirty="0" err="1"/>
              <a:t>Miklos</a:t>
            </a:r>
            <a:r>
              <a:rPr lang="en-US" sz="1600" dirty="0"/>
              <a:t> Horvath</a:t>
            </a:r>
          </a:p>
          <a:p>
            <a:r>
              <a:rPr lang="en-US" sz="1600" dirty="0" smtClean="0"/>
              <a:t>Erwin </a:t>
            </a:r>
            <a:r>
              <a:rPr lang="en-US" sz="1600" dirty="0" err="1"/>
              <a:t>Jericha</a:t>
            </a:r>
            <a:endParaRPr lang="en-US" sz="1600" dirty="0"/>
          </a:p>
          <a:p>
            <a:r>
              <a:rPr lang="en-US" sz="1600" dirty="0"/>
              <a:t>Gertrud </a:t>
            </a:r>
            <a:r>
              <a:rPr lang="en-US" sz="1600" dirty="0" err="1"/>
              <a:t>Konrad</a:t>
            </a:r>
            <a:endParaRPr lang="en-US" sz="1600" dirty="0"/>
          </a:p>
          <a:p>
            <a:r>
              <a:rPr lang="en-US" sz="1600" dirty="0" err="1" smtClean="0"/>
              <a:t>Reinhard</a:t>
            </a:r>
            <a:r>
              <a:rPr lang="en-US" sz="1600" dirty="0" smtClean="0"/>
              <a:t> </a:t>
            </a:r>
            <a:r>
              <a:rPr lang="en-US" sz="1600" dirty="0" err="1"/>
              <a:t>Maix</a:t>
            </a:r>
            <a:endParaRPr lang="en-US" sz="1600" dirty="0"/>
          </a:p>
          <a:p>
            <a:r>
              <a:rPr lang="en-US" sz="1600" dirty="0" err="1"/>
              <a:t>Xiangzun</a:t>
            </a:r>
            <a:r>
              <a:rPr lang="en-US" sz="1600" dirty="0"/>
              <a:t> Wang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6417" y="3676077"/>
            <a:ext cx="48768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b="1" dirty="0"/>
          </a:p>
          <a:p>
            <a:r>
              <a:rPr lang="en-US" sz="1600" b="1" dirty="0" err="1"/>
              <a:t>Universität</a:t>
            </a:r>
            <a:r>
              <a:rPr lang="en-US" sz="1600" b="1" dirty="0"/>
              <a:t> </a:t>
            </a:r>
            <a:r>
              <a:rPr lang="en-US" sz="1600" b="1" dirty="0" smtClean="0"/>
              <a:t>Mainz</a:t>
            </a:r>
          </a:p>
          <a:p>
            <a:r>
              <a:rPr lang="en-US" sz="1600" dirty="0"/>
              <a:t>Marcus Beck</a:t>
            </a:r>
          </a:p>
          <a:p>
            <a:r>
              <a:rPr lang="en-US" sz="1600" dirty="0" smtClean="0"/>
              <a:t>Werner </a:t>
            </a:r>
            <a:r>
              <a:rPr lang="en-US" sz="1600" dirty="0" err="1" smtClean="0"/>
              <a:t>Heil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810268" y="3384236"/>
            <a:ext cx="24590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2015/2016  FRMII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40358" y="5145700"/>
            <a:ext cx="542898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smtClean="0"/>
              <a:t>‘’The </a:t>
            </a:r>
            <a:r>
              <a:rPr lang="en-US" sz="1600" b="1" i="1" dirty="0"/>
              <a:t>new instrument PERC is designed to improve the sensitivity of neutron decay studies by one order of </a:t>
            </a:r>
            <a:r>
              <a:rPr lang="en-US" sz="1600" b="1" i="1" dirty="0" smtClean="0"/>
              <a:t>magnitude’’.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07479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22 at 12.44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91" y="2464857"/>
            <a:ext cx="5464927" cy="3825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PERC @ ESS 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42" y="1665893"/>
            <a:ext cx="1657402" cy="23990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3444" y="1665893"/>
            <a:ext cx="939230" cy="23990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2673" y="1665893"/>
            <a:ext cx="2449425" cy="2399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825236" y="1654818"/>
            <a:ext cx="713627" cy="239901"/>
          </a:xfrm>
          <a:prstGeom prst="rect">
            <a:avLst/>
          </a:prstGeom>
          <a:solidFill>
            <a:srgbClr val="0063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0805" y="1258711"/>
            <a:ext cx="1764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Decay volume : 8m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1495" y="1104823"/>
            <a:ext cx="148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Chopper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73594" y="1220238"/>
            <a:ext cx="148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Polarizer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4159" y="2070574"/>
            <a:ext cx="148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Spin flipper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80091" y="881078"/>
            <a:ext cx="176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e,p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selector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5097586" y="1654818"/>
            <a:ext cx="713627" cy="2399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30218" y="2164796"/>
            <a:ext cx="176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detector </a:t>
            </a:r>
          </a:p>
          <a:p>
            <a:pPr algn="ctr"/>
            <a:r>
              <a:rPr lang="en-US" sz="1400" dirty="0" smtClean="0"/>
              <a:t>systems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94234" y="1374127"/>
            <a:ext cx="29452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Set-up for </a:t>
            </a:r>
          </a:p>
          <a:p>
            <a:pPr algn="ctr"/>
            <a:r>
              <a:rPr lang="en-US" dirty="0" smtClean="0"/>
              <a:t>PERC @ ESS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16042" y="1665893"/>
            <a:ext cx="713626" cy="23990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455747" y="1987481"/>
            <a:ext cx="17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neutrons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13771" y="3420096"/>
            <a:ext cx="32276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C.Klauser</a:t>
            </a:r>
            <a:r>
              <a:rPr lang="en-US" dirty="0" smtClean="0"/>
              <a:t> et al.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771" y="3804817"/>
            <a:ext cx="361513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(proceeding for </a:t>
            </a:r>
            <a:r>
              <a:rPr lang="en-US" i="1" dirty="0" err="1"/>
              <a:t>npp@lps</a:t>
            </a:r>
            <a:r>
              <a:rPr lang="en-US" i="1" dirty="0"/>
              <a:t> </a:t>
            </a:r>
            <a:r>
              <a:rPr lang="en-US" i="1" dirty="0" smtClean="0"/>
              <a:t>2013) 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 rot="5400000">
            <a:off x="2135910" y="1649463"/>
            <a:ext cx="713627" cy="2399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13771" y="5043281"/>
            <a:ext cx="3692252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enefit in term of flux for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PERC @ ESS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PERC @ ESS 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36976" y="3762084"/>
            <a:ext cx="2196394" cy="507974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Very preliminary</a:t>
            </a:r>
            <a:endParaRPr lang="en-US" dirty="0"/>
          </a:p>
        </p:txBody>
      </p:sp>
      <p:pic>
        <p:nvPicPr>
          <p:cNvPr id="4" name="Picture 3" descr="gain_FP_case3_5_8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30720" y="-716189"/>
            <a:ext cx="6612513" cy="85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7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NPDγ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39" y="994941"/>
            <a:ext cx="8781098" cy="48276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n + p </a:t>
            </a:r>
            <a:r>
              <a:rPr lang="en-US" b="1" dirty="0" smtClean="0">
                <a:sym typeface="Wingdings"/>
              </a:rPr>
              <a:t> d + </a:t>
            </a:r>
            <a:r>
              <a:rPr lang="en-US" b="1" dirty="0" err="1" smtClean="0">
                <a:sym typeface="Wingdings"/>
              </a:rPr>
              <a:t>γ</a:t>
            </a:r>
            <a:endParaRPr lang="en-US" b="1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sz="2000" b="1" dirty="0" smtClean="0">
                <a:sym typeface="Wingdings"/>
              </a:rPr>
              <a:t>Why ? </a:t>
            </a:r>
            <a:r>
              <a:rPr lang="en-US" sz="2000" dirty="0" smtClean="0">
                <a:sym typeface="Wingdings"/>
              </a:rPr>
              <a:t>to measure the parity-violating asymmetry </a:t>
            </a:r>
            <a:r>
              <a:rPr lang="en-US" sz="2000" dirty="0" err="1" smtClean="0">
                <a:sym typeface="Wingdings"/>
              </a:rPr>
              <a:t>Aγ</a:t>
            </a:r>
            <a:r>
              <a:rPr lang="en-US" sz="2000" dirty="0" smtClean="0">
                <a:sym typeface="Wingdings"/>
              </a:rPr>
              <a:t>.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smtClean="0">
                <a:sym typeface="Wingdings"/>
              </a:rPr>
              <a:t>The significance of this asymmetry is that its size is a direct measure of the strength of the </a:t>
            </a:r>
            <a:r>
              <a:rPr lang="en-US" sz="2000" dirty="0" err="1" smtClean="0">
                <a:sym typeface="Wingdings"/>
              </a:rPr>
              <a:t>hadronic</a:t>
            </a:r>
            <a:r>
              <a:rPr lang="en-US" sz="2000" dirty="0" smtClean="0">
                <a:sym typeface="Wingdings"/>
              </a:rPr>
              <a:t> weak interaction between nucleons. </a:t>
            </a:r>
          </a:p>
          <a:p>
            <a:pPr marL="0" indent="0">
              <a:buNone/>
            </a:pPr>
            <a:r>
              <a:rPr lang="en-US" sz="2000" dirty="0" smtClean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2000" b="1" dirty="0" smtClean="0">
                <a:sym typeface="Wingdings"/>
              </a:rPr>
              <a:t>How ? </a:t>
            </a:r>
            <a:r>
              <a:rPr lang="en-US" sz="2000" dirty="0" smtClean="0">
                <a:sym typeface="Wingdings"/>
              </a:rPr>
              <a:t>Asymmetry of </a:t>
            </a:r>
            <a:r>
              <a:rPr lang="en-US" sz="2000" dirty="0" err="1" smtClean="0">
                <a:sym typeface="Wingdings"/>
              </a:rPr>
              <a:t>γ</a:t>
            </a:r>
            <a:r>
              <a:rPr lang="en-US" sz="2000" dirty="0" smtClean="0">
                <a:sym typeface="Wingdings"/>
              </a:rPr>
              <a:t> emission after capture of polarized neutrons in H</a:t>
            </a:r>
            <a:r>
              <a:rPr lang="en-US" sz="2000" baseline="-25000" dirty="0" smtClean="0">
                <a:sym typeface="Wingdings"/>
              </a:rPr>
              <a:t>2</a:t>
            </a:r>
            <a:endParaRPr lang="en-US" baseline="-25000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792554"/>
              </p:ext>
            </p:extLst>
          </p:nvPr>
        </p:nvGraphicFramePr>
        <p:xfrm>
          <a:off x="1822860" y="4195172"/>
          <a:ext cx="3574651" cy="150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2" name="Equation" r:id="rId3" imgW="1143000" imgH="482600" progId="Equation.3">
                  <p:embed/>
                </p:oleObj>
              </mc:Choice>
              <mc:Fallback>
                <p:oleObj name="Equation" r:id="rId3" imgW="11430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2860" y="4195172"/>
                        <a:ext cx="3574651" cy="15079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/>
          <p:nvPr/>
        </p:nvCxnSpPr>
        <p:spPr>
          <a:xfrm flipV="1">
            <a:off x="5169746" y="4745713"/>
            <a:ext cx="1350059" cy="58439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0927" y="4465683"/>
            <a:ext cx="18258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beam </a:t>
            </a:r>
          </a:p>
          <a:p>
            <a:pPr algn="ctr"/>
            <a:r>
              <a:rPr lang="en-US" dirty="0" smtClean="0"/>
              <a:t>polarization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5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1" y="169319"/>
            <a:ext cx="9756774" cy="505910"/>
          </a:xfrm>
        </p:spPr>
        <p:txBody>
          <a:bodyPr>
            <a:noAutofit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NPDγ</a:t>
            </a:r>
            <a:endParaRPr lang="en-US" dirty="0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629781" y="723531"/>
            <a:ext cx="8347291" cy="2996632"/>
            <a:chOff x="1" y="1828800"/>
            <a:chExt cx="9144000" cy="3565258"/>
          </a:xfrm>
        </p:grpSpPr>
        <p:sp>
          <p:nvSpPr>
            <p:cNvPr id="12" name="Rectangle 408"/>
            <p:cNvSpPr>
              <a:spLocks noChangeArrowheads="1"/>
            </p:cNvSpPr>
            <p:nvPr/>
          </p:nvSpPr>
          <p:spPr bwMode="auto">
            <a:xfrm>
              <a:off x="6700047" y="3224354"/>
              <a:ext cx="1353895" cy="999800"/>
            </a:xfrm>
            <a:prstGeom prst="rect">
              <a:avLst/>
            </a:prstGeom>
            <a:solidFill>
              <a:srgbClr val="DCB4C3">
                <a:alpha val="7294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05"/>
            <p:cNvSpPr>
              <a:spLocks noChangeArrowheads="1"/>
            </p:cNvSpPr>
            <p:nvPr/>
          </p:nvSpPr>
          <p:spPr bwMode="auto">
            <a:xfrm>
              <a:off x="6540356" y="3078550"/>
              <a:ext cx="1263636" cy="36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393"/>
            <p:cNvSpPr>
              <a:spLocks noChangeArrowheads="1"/>
            </p:cNvSpPr>
            <p:nvPr/>
          </p:nvSpPr>
          <p:spPr bwMode="auto">
            <a:xfrm>
              <a:off x="5373924" y="3502076"/>
              <a:ext cx="173576" cy="402697"/>
            </a:xfrm>
            <a:prstGeom prst="rect">
              <a:avLst/>
            </a:prstGeom>
            <a:solidFill>
              <a:srgbClr val="E39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351"/>
            <p:cNvSpPr>
              <a:spLocks noChangeArrowheads="1"/>
            </p:cNvSpPr>
            <p:nvPr/>
          </p:nvSpPr>
          <p:spPr bwMode="auto">
            <a:xfrm>
              <a:off x="1117832" y="3384044"/>
              <a:ext cx="4172774" cy="652647"/>
            </a:xfrm>
            <a:prstGeom prst="rect">
              <a:avLst/>
            </a:prstGeom>
            <a:solidFill>
              <a:srgbClr val="CCE5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400"/>
            <p:cNvSpPr>
              <a:spLocks noChangeArrowheads="1"/>
            </p:cNvSpPr>
            <p:nvPr/>
          </p:nvSpPr>
          <p:spPr bwMode="auto">
            <a:xfrm>
              <a:off x="5977969" y="3502076"/>
              <a:ext cx="173576" cy="402697"/>
            </a:xfrm>
            <a:prstGeom prst="rect">
              <a:avLst/>
            </a:prstGeom>
            <a:solidFill>
              <a:srgbClr val="E39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01"/>
            <p:cNvSpPr>
              <a:spLocks noChangeArrowheads="1"/>
            </p:cNvSpPr>
            <p:nvPr/>
          </p:nvSpPr>
          <p:spPr bwMode="auto">
            <a:xfrm>
              <a:off x="8074771" y="3502076"/>
              <a:ext cx="173576" cy="402697"/>
            </a:xfrm>
            <a:prstGeom prst="rect">
              <a:avLst/>
            </a:prstGeom>
            <a:solidFill>
              <a:srgbClr val="E39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403"/>
            <p:cNvSpPr>
              <a:spLocks noChangeArrowheads="1"/>
            </p:cNvSpPr>
            <p:nvPr/>
          </p:nvSpPr>
          <p:spPr bwMode="auto">
            <a:xfrm>
              <a:off x="5554443" y="3502076"/>
              <a:ext cx="416583" cy="416583"/>
            </a:xfrm>
            <a:prstGeom prst="ellipse">
              <a:avLst/>
            </a:prstGeom>
            <a:solidFill>
              <a:srgbClr val="E2C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404"/>
            <p:cNvSpPr>
              <a:spLocks noChangeArrowheads="1"/>
            </p:cNvSpPr>
            <p:nvPr/>
          </p:nvSpPr>
          <p:spPr bwMode="auto">
            <a:xfrm>
              <a:off x="6172375" y="3467361"/>
              <a:ext cx="499900" cy="479071"/>
            </a:xfrm>
            <a:prstGeom prst="rect">
              <a:avLst/>
            </a:prstGeom>
            <a:solidFill>
              <a:srgbClr val="C7C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409"/>
            <p:cNvSpPr>
              <a:spLocks noChangeArrowheads="1"/>
            </p:cNvSpPr>
            <p:nvPr/>
          </p:nvSpPr>
          <p:spPr bwMode="auto">
            <a:xfrm>
              <a:off x="6540356" y="3967260"/>
              <a:ext cx="1263636" cy="367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50"/>
            <p:cNvSpPr>
              <a:spLocks noChangeArrowheads="1"/>
            </p:cNvSpPr>
            <p:nvPr/>
          </p:nvSpPr>
          <p:spPr bwMode="auto">
            <a:xfrm>
              <a:off x="1" y="3120208"/>
              <a:ext cx="958141" cy="1208091"/>
            </a:xfrm>
            <a:prstGeom prst="ellipse">
              <a:avLst/>
            </a:prstGeom>
            <a:solidFill>
              <a:srgbClr val="B9E3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" name="Picture 347" descr="npdg_schematic_bw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09" y="1828800"/>
              <a:ext cx="8852392" cy="3565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473225" y="4828999"/>
            <a:ext cx="285186" cy="121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473225" y="4030854"/>
            <a:ext cx="31963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 smtClean="0"/>
              <a:t>Chopper </a:t>
            </a:r>
            <a:r>
              <a:rPr lang="en-US" dirty="0"/>
              <a:t>: </a:t>
            </a:r>
            <a:r>
              <a:rPr lang="en-US" dirty="0" smtClean="0"/>
              <a:t>Frame overlap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373659" y="3584949"/>
            <a:ext cx="33513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3</a:t>
            </a:r>
            <a:r>
              <a:rPr lang="en-US" b="1" dirty="0"/>
              <a:t>He cell </a:t>
            </a:r>
            <a:r>
              <a:rPr lang="en-US" dirty="0"/>
              <a:t>:  </a:t>
            </a:r>
            <a:r>
              <a:rPr lang="en-US" dirty="0" smtClean="0"/>
              <a:t>n </a:t>
            </a:r>
            <a:r>
              <a:rPr lang="en-US" dirty="0"/>
              <a:t>polarization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4800816" y="4344251"/>
            <a:ext cx="441361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  <a:buClr>
                <a:srgbClr val="333399"/>
              </a:buClr>
              <a:tabLst>
                <a:tab pos="364113" algn="l"/>
                <a:tab pos="1339595" algn="l"/>
                <a:tab pos="2315077" algn="l"/>
                <a:tab pos="3290558" algn="l"/>
                <a:tab pos="4266040" algn="l"/>
                <a:tab pos="5241522" algn="l"/>
                <a:tab pos="6217004" algn="l"/>
                <a:tab pos="7192486" algn="l"/>
                <a:tab pos="8167968" algn="l"/>
                <a:tab pos="9143450" algn="l"/>
                <a:tab pos="10118932" algn="l"/>
                <a:tab pos="11094414" algn="l"/>
              </a:tabLst>
            </a:pPr>
            <a:r>
              <a:rPr lang="en-US" dirty="0"/>
              <a:t>Pulsed neutron source : to know the neutron time of flight or energy </a:t>
            </a:r>
            <a:r>
              <a:rPr lang="en-US" dirty="0" smtClean="0"/>
              <a:t>accurately.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2305" y="5446383"/>
            <a:ext cx="48768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 smtClean="0"/>
              <a:t>Pulsed </a:t>
            </a:r>
            <a:r>
              <a:rPr lang="en-US" dirty="0"/>
              <a:t>structure useful to suppress some instrumental systematic </a:t>
            </a:r>
            <a:r>
              <a:rPr lang="en-US" dirty="0" smtClean="0"/>
              <a:t>effects.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43895" y="5127382"/>
            <a:ext cx="3441062" cy="6771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enefit in term of systematic study for </a:t>
            </a:r>
            <a:r>
              <a:rPr lang="en-US" dirty="0" err="1" smtClean="0">
                <a:solidFill>
                  <a:srgbClr val="FF0000"/>
                </a:solidFill>
              </a:rPr>
              <a:t>NPDγ</a:t>
            </a:r>
            <a:r>
              <a:rPr lang="en-US" dirty="0" smtClean="0">
                <a:solidFill>
                  <a:srgbClr val="FF0000"/>
                </a:solidFill>
              </a:rPr>
              <a:t> @ 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25" y="3777309"/>
            <a:ext cx="420345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Experimental layout @ LANSCE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846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presentation templat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C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presentation template.potx</Template>
  <TotalTime>101341</TotalTime>
  <Words>1502</Words>
  <Application>Microsoft Macintosh PowerPoint</Application>
  <PresentationFormat>Custom</PresentationFormat>
  <Paragraphs>331</Paragraphs>
  <Slides>30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ESS presentation template</vt:lpstr>
      <vt:lpstr>Equation</vt:lpstr>
      <vt:lpstr>PowerPoint Presentation</vt:lpstr>
      <vt:lpstr>Introduction</vt:lpstr>
      <vt:lpstr>Contents</vt:lpstr>
      <vt:lpstr>Single beam experiments</vt:lpstr>
      <vt:lpstr>Example : PERC</vt:lpstr>
      <vt:lpstr>Example : PERC @ ESS ?</vt:lpstr>
      <vt:lpstr>Example : PERC @ ESS ?</vt:lpstr>
      <vt:lpstr>Example NPDγ</vt:lpstr>
      <vt:lpstr>Example NPDγ</vt:lpstr>
      <vt:lpstr>Example : NPDγ @ ESS ?</vt:lpstr>
      <vt:lpstr>Single beam experiments</vt:lpstr>
      <vt:lpstr>Contents</vt:lpstr>
      <vt:lpstr>Wide beam experiments</vt:lpstr>
      <vt:lpstr>nnbar experiment</vt:lpstr>
      <vt:lpstr>nnbar experiment @ ESS ?</vt:lpstr>
      <vt:lpstr>PowerPoint Presentation</vt:lpstr>
      <vt:lpstr>PowerPoint Presentation</vt:lpstr>
      <vt:lpstr>PowerPoint Presentation</vt:lpstr>
      <vt:lpstr>Beam UCN source @ ESS</vt:lpstr>
      <vt:lpstr>Contents</vt:lpstr>
      <vt:lpstr>Through tube experiments</vt:lpstr>
      <vt:lpstr>Through tube experiments</vt:lpstr>
      <vt:lpstr>Through-going beam port @ ESS ?</vt:lpstr>
      <vt:lpstr>Through-going beam port @ ESS ?</vt:lpstr>
      <vt:lpstr>Outlook</vt:lpstr>
      <vt:lpstr>Recommendations of the STAP</vt:lpstr>
      <vt:lpstr>PowerPoint Presentation</vt:lpstr>
      <vt:lpstr>Back-up </vt:lpstr>
      <vt:lpstr>Systematic &amp; Statistical Uncertainties NPDγ</vt:lpstr>
      <vt:lpstr>PowerPoint Presentation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McFaul</dc:creator>
  <cp:lastModifiedBy>Camille Theroine</cp:lastModifiedBy>
  <cp:revision>686</cp:revision>
  <cp:lastPrinted>2014-01-27T14:14:40Z</cp:lastPrinted>
  <dcterms:created xsi:type="dcterms:W3CDTF">2013-05-31T12:46:48Z</dcterms:created>
  <dcterms:modified xsi:type="dcterms:W3CDTF">2014-02-05T15:39:53Z</dcterms:modified>
</cp:coreProperties>
</file>