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724" r:id="rId3"/>
    <p:sldMasterId id="2147483746" r:id="rId4"/>
    <p:sldMasterId id="2147483763" r:id="rId5"/>
  </p:sldMasterIdLst>
  <p:notesMasterIdLst>
    <p:notesMasterId r:id="rId29"/>
  </p:notesMasterIdLst>
  <p:handoutMasterIdLst>
    <p:handoutMasterId r:id="rId30"/>
  </p:handoutMasterIdLst>
  <p:sldIdLst>
    <p:sldId id="286" r:id="rId6"/>
    <p:sldId id="300" r:id="rId7"/>
    <p:sldId id="550" r:id="rId8"/>
    <p:sldId id="551" r:id="rId9"/>
    <p:sldId id="538" r:id="rId10"/>
    <p:sldId id="514" r:id="rId11"/>
    <p:sldId id="532" r:id="rId12"/>
    <p:sldId id="563" r:id="rId13"/>
    <p:sldId id="562" r:id="rId14"/>
    <p:sldId id="533" r:id="rId15"/>
    <p:sldId id="534" r:id="rId16"/>
    <p:sldId id="567" r:id="rId17"/>
    <p:sldId id="388" r:id="rId18"/>
    <p:sldId id="568" r:id="rId19"/>
    <p:sldId id="537" r:id="rId20"/>
    <p:sldId id="548" r:id="rId21"/>
    <p:sldId id="539" r:id="rId22"/>
    <p:sldId id="564" r:id="rId23"/>
    <p:sldId id="494" r:id="rId24"/>
    <p:sldId id="565" r:id="rId25"/>
    <p:sldId id="527" r:id="rId26"/>
    <p:sldId id="559" r:id="rId27"/>
    <p:sldId id="560" r:id="rId28"/>
  </p:sldIdLst>
  <p:sldSz cx="9144000" cy="6858000" type="screen4x3"/>
  <p:notesSz cx="6858000" cy="9144000"/>
  <p:defaultTextStyle>
    <a:defPPr>
      <a:defRPr lang="sv-SE"/>
    </a:defPPr>
    <a:lvl1pPr marL="0" algn="l" defTabSz="457115" rtl="0" eaLnBrk="1" latinLnBrk="0" hangingPunct="1">
      <a:defRPr sz="1800" kern="1200">
        <a:solidFill>
          <a:schemeClr val="tx1"/>
        </a:solidFill>
        <a:latin typeface="+mn-lt"/>
        <a:ea typeface="+mn-ea"/>
        <a:cs typeface="+mn-cs"/>
      </a:defRPr>
    </a:lvl1pPr>
    <a:lvl2pPr marL="457115" algn="l" defTabSz="457115" rtl="0" eaLnBrk="1" latinLnBrk="0" hangingPunct="1">
      <a:defRPr sz="1800" kern="1200">
        <a:solidFill>
          <a:schemeClr val="tx1"/>
        </a:solidFill>
        <a:latin typeface="+mn-lt"/>
        <a:ea typeface="+mn-ea"/>
        <a:cs typeface="+mn-cs"/>
      </a:defRPr>
    </a:lvl2pPr>
    <a:lvl3pPr marL="914230" algn="l" defTabSz="457115" rtl="0" eaLnBrk="1" latinLnBrk="0" hangingPunct="1">
      <a:defRPr sz="1800" kern="1200">
        <a:solidFill>
          <a:schemeClr val="tx1"/>
        </a:solidFill>
        <a:latin typeface="+mn-lt"/>
        <a:ea typeface="+mn-ea"/>
        <a:cs typeface="+mn-cs"/>
      </a:defRPr>
    </a:lvl3pPr>
    <a:lvl4pPr marL="1371344" algn="l" defTabSz="457115" rtl="0" eaLnBrk="1" latinLnBrk="0" hangingPunct="1">
      <a:defRPr sz="1800" kern="1200">
        <a:solidFill>
          <a:schemeClr val="tx1"/>
        </a:solidFill>
        <a:latin typeface="+mn-lt"/>
        <a:ea typeface="+mn-ea"/>
        <a:cs typeface="+mn-cs"/>
      </a:defRPr>
    </a:lvl4pPr>
    <a:lvl5pPr marL="1828459" algn="l" defTabSz="457115" rtl="0" eaLnBrk="1" latinLnBrk="0" hangingPunct="1">
      <a:defRPr sz="1800" kern="1200">
        <a:solidFill>
          <a:schemeClr val="tx1"/>
        </a:solidFill>
        <a:latin typeface="+mn-lt"/>
        <a:ea typeface="+mn-ea"/>
        <a:cs typeface="+mn-cs"/>
      </a:defRPr>
    </a:lvl5pPr>
    <a:lvl6pPr marL="2285573" algn="l" defTabSz="457115" rtl="0" eaLnBrk="1" latinLnBrk="0" hangingPunct="1">
      <a:defRPr sz="1800" kern="1200">
        <a:solidFill>
          <a:schemeClr val="tx1"/>
        </a:solidFill>
        <a:latin typeface="+mn-lt"/>
        <a:ea typeface="+mn-ea"/>
        <a:cs typeface="+mn-cs"/>
      </a:defRPr>
    </a:lvl6pPr>
    <a:lvl7pPr marL="2742689" algn="l" defTabSz="457115" rtl="0" eaLnBrk="1" latinLnBrk="0" hangingPunct="1">
      <a:defRPr sz="1800" kern="1200">
        <a:solidFill>
          <a:schemeClr val="tx1"/>
        </a:solidFill>
        <a:latin typeface="+mn-lt"/>
        <a:ea typeface="+mn-ea"/>
        <a:cs typeface="+mn-cs"/>
      </a:defRPr>
    </a:lvl7pPr>
    <a:lvl8pPr marL="3199802" algn="l" defTabSz="457115" rtl="0" eaLnBrk="1" latinLnBrk="0" hangingPunct="1">
      <a:defRPr sz="1800" kern="1200">
        <a:solidFill>
          <a:schemeClr val="tx1"/>
        </a:solidFill>
        <a:latin typeface="+mn-lt"/>
        <a:ea typeface="+mn-ea"/>
        <a:cs typeface="+mn-cs"/>
      </a:defRPr>
    </a:lvl8pPr>
    <a:lvl9pPr marL="3656918" algn="l" defTabSz="45711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C0"/>
    <a:srgbClr val="002939"/>
    <a:srgbClr val="004761"/>
    <a:srgbClr val="00E100"/>
    <a:srgbClr val="FF7D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9518" autoAdjust="0"/>
  </p:normalViewPr>
  <p:slideViewPr>
    <p:cSldViewPr snapToGrid="0" snapToObjects="1">
      <p:cViewPr>
        <p:scale>
          <a:sx n="100" d="100"/>
          <a:sy n="100" d="100"/>
        </p:scale>
        <p:origin x="-3128" y="-1872"/>
      </p:cViewPr>
      <p:guideLst>
        <p:guide orient="horz" pos="1232"/>
        <p:guide orient="horz" pos="908"/>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ohanbrisfors:Documents:ESS:Construction%20Phase:Spend%20profile:In-kind%20and%20cash%20per%20project%20and%20year_1843_1401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ohanbrisfors:Documents:ESS:Operations:Initial%20Operations:Initial%20Operations%20spend%202019-2025_140120%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50363959213993"/>
          <c:y val="0.0878432712179958"/>
          <c:w val="0.911999368134539"/>
          <c:h val="0.84989734743027"/>
        </c:manualLayout>
      </c:layout>
      <c:barChart>
        <c:barDir val="col"/>
        <c:grouping val="stacked"/>
        <c:varyColors val="0"/>
        <c:ser>
          <c:idx val="0"/>
          <c:order val="0"/>
          <c:tx>
            <c:v>Cash</c:v>
          </c:tx>
          <c:spPr>
            <a:solidFill>
              <a:schemeClr val="accent3">
                <a:lumMod val="50000"/>
              </a:schemeClr>
            </a:solidFill>
          </c:spPr>
          <c:invertIfNegative val="0"/>
          <c:cat>
            <c:numRef>
              <c:f>'Dia2'!$C$41:$O$41</c:f>
              <c:numCache>
                <c:formatCode>General</c:formatCode>
                <c:ptCount val="13"/>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numCache>
            </c:numRef>
          </c:cat>
          <c:val>
            <c:numRef>
              <c:f>'Dia2'!$C$44:$O$44</c:f>
              <c:numCache>
                <c:formatCode>#,##0</c:formatCode>
                <c:ptCount val="13"/>
                <c:pt idx="0">
                  <c:v>64.8</c:v>
                </c:pt>
                <c:pt idx="1">
                  <c:v>142.79</c:v>
                </c:pt>
                <c:pt idx="2">
                  <c:v>240.6413022213165</c:v>
                </c:pt>
                <c:pt idx="3">
                  <c:v>232.2630201752598</c:v>
                </c:pt>
                <c:pt idx="4">
                  <c:v>223.07211738333</c:v>
                </c:pt>
                <c:pt idx="5">
                  <c:v>153.8075320970043</c:v>
                </c:pt>
                <c:pt idx="6">
                  <c:v>99.48184634196046</c:v>
                </c:pt>
                <c:pt idx="7">
                  <c:v>34.28622376197269</c:v>
                </c:pt>
                <c:pt idx="8">
                  <c:v>27.44732423069085</c:v>
                </c:pt>
                <c:pt idx="9">
                  <c:v>24.65863052781741</c:v>
                </c:pt>
                <c:pt idx="10">
                  <c:v>4.389105359690236</c:v>
                </c:pt>
                <c:pt idx="11">
                  <c:v>1.847173425718361</c:v>
                </c:pt>
                <c:pt idx="12">
                  <c:v>0.615724475239454</c:v>
                </c:pt>
              </c:numCache>
            </c:numRef>
          </c:val>
        </c:ser>
        <c:ser>
          <c:idx val="1"/>
          <c:order val="1"/>
          <c:tx>
            <c:v>In-kind planned</c:v>
          </c:tx>
          <c:spPr>
            <a:solidFill>
              <a:schemeClr val="accent4">
                <a:lumMod val="60000"/>
                <a:lumOff val="40000"/>
              </a:schemeClr>
            </a:solidFill>
          </c:spPr>
          <c:invertIfNegative val="0"/>
          <c:cat>
            <c:numRef>
              <c:f>'Dia2'!$C$41:$O$41</c:f>
              <c:numCache>
                <c:formatCode>General</c:formatCode>
                <c:ptCount val="13"/>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numCache>
            </c:numRef>
          </c:cat>
          <c:val>
            <c:numRef>
              <c:f>'Dia2'!$C$42:$O$42</c:f>
              <c:numCache>
                <c:formatCode>#,##0</c:formatCode>
                <c:ptCount val="13"/>
                <c:pt idx="0">
                  <c:v>0.0</c:v>
                </c:pt>
                <c:pt idx="1">
                  <c:v>3.600000000000001</c:v>
                </c:pt>
                <c:pt idx="2">
                  <c:v>0.0</c:v>
                </c:pt>
                <c:pt idx="3">
                  <c:v>0.0</c:v>
                </c:pt>
                <c:pt idx="4">
                  <c:v>0.0</c:v>
                </c:pt>
                <c:pt idx="5">
                  <c:v>0.0</c:v>
                </c:pt>
                <c:pt idx="6">
                  <c:v>0.0</c:v>
                </c:pt>
                <c:pt idx="7">
                  <c:v>0.0</c:v>
                </c:pt>
                <c:pt idx="8">
                  <c:v>0.0</c:v>
                </c:pt>
                <c:pt idx="9">
                  <c:v>0.0</c:v>
                </c:pt>
                <c:pt idx="10">
                  <c:v>0.0</c:v>
                </c:pt>
                <c:pt idx="11">
                  <c:v>0.0</c:v>
                </c:pt>
                <c:pt idx="12">
                  <c:v>0.0</c:v>
                </c:pt>
              </c:numCache>
            </c:numRef>
          </c:val>
        </c:ser>
        <c:ser>
          <c:idx val="2"/>
          <c:order val="2"/>
          <c:tx>
            <c:v>In-kind potential</c:v>
          </c:tx>
          <c:spPr>
            <a:pattFill prst="ltDnDiag">
              <a:fgClr>
                <a:schemeClr val="bg1"/>
              </a:fgClr>
              <a:bgClr>
                <a:schemeClr val="accent4">
                  <a:lumMod val="40000"/>
                  <a:lumOff val="60000"/>
                </a:schemeClr>
              </a:bgClr>
            </a:pattFill>
          </c:spPr>
          <c:invertIfNegative val="0"/>
          <c:cat>
            <c:numRef>
              <c:f>'Dia2'!$C$41:$O$41</c:f>
              <c:numCache>
                <c:formatCode>General</c:formatCode>
                <c:ptCount val="13"/>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numCache>
            </c:numRef>
          </c:cat>
          <c:val>
            <c:numRef>
              <c:f>'Dia2'!$C$43:$O$43</c:f>
              <c:numCache>
                <c:formatCode>#,##0</c:formatCode>
                <c:ptCount val="13"/>
                <c:pt idx="0">
                  <c:v>0.0</c:v>
                </c:pt>
                <c:pt idx="1">
                  <c:v>11.0</c:v>
                </c:pt>
                <c:pt idx="2">
                  <c:v>57.1</c:v>
                </c:pt>
                <c:pt idx="3">
                  <c:v>130.9</c:v>
                </c:pt>
                <c:pt idx="4">
                  <c:v>149.7</c:v>
                </c:pt>
                <c:pt idx="5">
                  <c:v>114.7</c:v>
                </c:pt>
                <c:pt idx="6">
                  <c:v>52.8</c:v>
                </c:pt>
                <c:pt idx="7">
                  <c:v>28.2</c:v>
                </c:pt>
                <c:pt idx="8">
                  <c:v>20.9</c:v>
                </c:pt>
                <c:pt idx="9">
                  <c:v>13.9</c:v>
                </c:pt>
                <c:pt idx="10">
                  <c:v>6.4</c:v>
                </c:pt>
                <c:pt idx="11">
                  <c:v>3.1</c:v>
                </c:pt>
                <c:pt idx="12">
                  <c:v>0.6</c:v>
                </c:pt>
              </c:numCache>
            </c:numRef>
          </c:val>
        </c:ser>
        <c:dLbls>
          <c:showLegendKey val="0"/>
          <c:showVal val="0"/>
          <c:showCatName val="0"/>
          <c:showSerName val="0"/>
          <c:showPercent val="0"/>
          <c:showBubbleSize val="0"/>
        </c:dLbls>
        <c:gapWidth val="150"/>
        <c:overlap val="100"/>
        <c:axId val="-2038112488"/>
        <c:axId val="1853400696"/>
      </c:barChart>
      <c:catAx>
        <c:axId val="-2038112488"/>
        <c:scaling>
          <c:orientation val="minMax"/>
        </c:scaling>
        <c:delete val="0"/>
        <c:axPos val="b"/>
        <c:numFmt formatCode="General" sourceLinked="1"/>
        <c:majorTickMark val="out"/>
        <c:minorTickMark val="none"/>
        <c:tickLblPos val="nextTo"/>
        <c:txPr>
          <a:bodyPr/>
          <a:lstStyle/>
          <a:p>
            <a:pPr>
              <a:defRPr b="1"/>
            </a:pPr>
            <a:endParaRPr lang="en-US"/>
          </a:p>
        </c:txPr>
        <c:crossAx val="1853400696"/>
        <c:crosses val="autoZero"/>
        <c:auto val="1"/>
        <c:lblAlgn val="ctr"/>
        <c:lblOffset val="100"/>
        <c:noMultiLvlLbl val="0"/>
      </c:catAx>
      <c:valAx>
        <c:axId val="1853400696"/>
        <c:scaling>
          <c:orientation val="minMax"/>
        </c:scaling>
        <c:delete val="0"/>
        <c:axPos val="l"/>
        <c:majorGridlines/>
        <c:title>
          <c:tx>
            <c:rich>
              <a:bodyPr rot="0" vert="horz"/>
              <a:lstStyle/>
              <a:p>
                <a:pPr>
                  <a:defRPr sz="1200"/>
                </a:pPr>
                <a:r>
                  <a:rPr lang="en-US" sz="1200"/>
                  <a:t>M€</a:t>
                </a:r>
              </a:p>
            </c:rich>
          </c:tx>
          <c:layout>
            <c:manualLayout>
              <c:xMode val="edge"/>
              <c:yMode val="edge"/>
              <c:x val="0.029320987654321"/>
              <c:y val="0.0155542940853324"/>
            </c:manualLayout>
          </c:layout>
          <c:overlay val="0"/>
        </c:title>
        <c:numFmt formatCode="#,##0" sourceLinked="1"/>
        <c:majorTickMark val="out"/>
        <c:minorTickMark val="none"/>
        <c:tickLblPos val="nextTo"/>
        <c:txPr>
          <a:bodyPr/>
          <a:lstStyle/>
          <a:p>
            <a:pPr>
              <a:defRPr b="1"/>
            </a:pPr>
            <a:endParaRPr lang="en-US"/>
          </a:p>
        </c:txPr>
        <c:crossAx val="-2038112488"/>
        <c:crosses val="autoZero"/>
        <c:crossBetween val="between"/>
      </c:valAx>
    </c:plotArea>
    <c:legend>
      <c:legendPos val="r"/>
      <c:layout>
        <c:manualLayout>
          <c:xMode val="edge"/>
          <c:yMode val="edge"/>
          <c:x val="0.0847339435134711"/>
          <c:y val="0.131020319479933"/>
          <c:w val="0.139178612288848"/>
          <c:h val="0.130691410319914"/>
        </c:manualLayout>
      </c:layout>
      <c:overlay val="1"/>
      <c:spPr>
        <a:solidFill>
          <a:schemeClr val="bg1"/>
        </a:solidFill>
        <a:ln>
          <a:solidFill>
            <a:schemeClr val="tx1"/>
          </a:solidFill>
        </a:ln>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406992451735388"/>
          <c:y val="0.0129589632829374"/>
          <c:w val="0.928078424586067"/>
          <c:h val="0.652973929014812"/>
        </c:manualLayout>
      </c:layout>
      <c:barChart>
        <c:barDir val="col"/>
        <c:grouping val="stacked"/>
        <c:varyColors val="0"/>
        <c:ser>
          <c:idx val="2"/>
          <c:order val="0"/>
          <c:tx>
            <c:strRef>
              <c:f>'with contingency '!$B$8</c:f>
              <c:strCache>
                <c:ptCount val="1"/>
                <c:pt idx="0">
                  <c:v> Steady State Operations </c:v>
                </c:pt>
              </c:strCache>
            </c:strRef>
          </c:tx>
          <c:invertIfNegative val="0"/>
          <c:cat>
            <c:strRef>
              <c:f>'with contingency '!$F$4:$Y$4</c:f>
              <c:strCache>
                <c:ptCount val="20"/>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c:v>
                </c:pt>
                <c:pt idx="17">
                  <c:v>…</c:v>
                </c:pt>
                <c:pt idx="18">
                  <c:v>2064</c:v>
                </c:pt>
                <c:pt idx="19">
                  <c:v>2065</c:v>
                </c:pt>
              </c:strCache>
            </c:strRef>
          </c:cat>
          <c:val>
            <c:numRef>
              <c:f>'with contingency '!$F$8:$Y$8</c:f>
              <c:numCache>
                <c:formatCode>General</c:formatCode>
                <c:ptCount val="20"/>
                <c:pt idx="13" formatCode="#,##0">
                  <c:v>140.0</c:v>
                </c:pt>
                <c:pt idx="14" formatCode="#,##0">
                  <c:v>140.0</c:v>
                </c:pt>
                <c:pt idx="15" formatCode="#,##0">
                  <c:v>140.0</c:v>
                </c:pt>
                <c:pt idx="16" formatCode="#,##0">
                  <c:v>140.0</c:v>
                </c:pt>
                <c:pt idx="17" formatCode="#,##0">
                  <c:v>140.0</c:v>
                </c:pt>
                <c:pt idx="18" formatCode="#,##0">
                  <c:v>140.0</c:v>
                </c:pt>
                <c:pt idx="19" formatCode="#,##0">
                  <c:v>140.0</c:v>
                </c:pt>
              </c:numCache>
            </c:numRef>
          </c:val>
        </c:ser>
        <c:ser>
          <c:idx val="1"/>
          <c:order val="1"/>
          <c:tx>
            <c:strRef>
              <c:f>'with contingency '!$B$7</c:f>
              <c:strCache>
                <c:ptCount val="1"/>
                <c:pt idx="0">
                  <c:v>Initial Operations + ramp-up</c:v>
                </c:pt>
              </c:strCache>
            </c:strRef>
          </c:tx>
          <c:invertIfNegative val="0"/>
          <c:cat>
            <c:strRef>
              <c:f>'with contingency '!$F$4:$Y$4</c:f>
              <c:strCache>
                <c:ptCount val="20"/>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c:v>
                </c:pt>
                <c:pt idx="17">
                  <c:v>…</c:v>
                </c:pt>
                <c:pt idx="18">
                  <c:v>2064</c:v>
                </c:pt>
                <c:pt idx="19">
                  <c:v>2065</c:v>
                </c:pt>
              </c:strCache>
            </c:strRef>
          </c:cat>
          <c:val>
            <c:numRef>
              <c:f>'with contingency '!$F$7:$Y$7</c:f>
              <c:numCache>
                <c:formatCode>General</c:formatCode>
                <c:ptCount val="20"/>
                <c:pt idx="6" formatCode="#,##0">
                  <c:v>60.0</c:v>
                </c:pt>
                <c:pt idx="7" formatCode="#,##0">
                  <c:v>90.0</c:v>
                </c:pt>
                <c:pt idx="8" formatCode="#,##0">
                  <c:v>110.0</c:v>
                </c:pt>
                <c:pt idx="9" formatCode="#,##0">
                  <c:v>130.0</c:v>
                </c:pt>
                <c:pt idx="10" formatCode="#,##0">
                  <c:v>140.0</c:v>
                </c:pt>
                <c:pt idx="11" formatCode="#,##0">
                  <c:v>140.0</c:v>
                </c:pt>
                <c:pt idx="12" formatCode="#,##0">
                  <c:v>140.0</c:v>
                </c:pt>
              </c:numCache>
            </c:numRef>
          </c:val>
        </c:ser>
        <c:ser>
          <c:idx val="0"/>
          <c:order val="2"/>
          <c:tx>
            <c:strRef>
              <c:f>'with contingency '!$B$6</c:f>
              <c:strCache>
                <c:ptCount val="1"/>
                <c:pt idx="0">
                  <c:v>Construction (1843 M€)</c:v>
                </c:pt>
              </c:strCache>
            </c:strRef>
          </c:tx>
          <c:invertIfNegative val="0"/>
          <c:cat>
            <c:strRef>
              <c:f>'with contingency '!$F$4:$Y$4</c:f>
              <c:strCache>
                <c:ptCount val="20"/>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c:v>
                </c:pt>
                <c:pt idx="17">
                  <c:v>…</c:v>
                </c:pt>
                <c:pt idx="18">
                  <c:v>2064</c:v>
                </c:pt>
                <c:pt idx="19">
                  <c:v>2065</c:v>
                </c:pt>
              </c:strCache>
            </c:strRef>
          </c:cat>
          <c:val>
            <c:numRef>
              <c:f>'with contingency '!$F$6:$Y$6</c:f>
              <c:numCache>
                <c:formatCode>#,##0</c:formatCode>
                <c:ptCount val="20"/>
                <c:pt idx="0">
                  <c:v>64.8</c:v>
                </c:pt>
                <c:pt idx="1">
                  <c:v>157.39</c:v>
                </c:pt>
                <c:pt idx="2">
                  <c:v>297.7413022213165</c:v>
                </c:pt>
                <c:pt idx="3">
                  <c:v>363.1630201752598</c:v>
                </c:pt>
                <c:pt idx="4">
                  <c:v>372.7721173833299</c:v>
                </c:pt>
                <c:pt idx="5">
                  <c:v>268.5075320970042</c:v>
                </c:pt>
                <c:pt idx="6">
                  <c:v>152.2818463419605</c:v>
                </c:pt>
                <c:pt idx="7">
                  <c:v>62.4862237619727</c:v>
                </c:pt>
                <c:pt idx="8">
                  <c:v>48.34732423069084</c:v>
                </c:pt>
                <c:pt idx="9">
                  <c:v>38.55863052781739</c:v>
                </c:pt>
                <c:pt idx="10">
                  <c:v>10.78910535969024</c:v>
                </c:pt>
                <c:pt idx="11">
                  <c:v>4.94717342571836</c:v>
                </c:pt>
                <c:pt idx="12">
                  <c:v>1.215724475239445</c:v>
                </c:pt>
              </c:numCache>
            </c:numRef>
          </c:val>
        </c:ser>
        <c:dLbls>
          <c:showLegendKey val="0"/>
          <c:showVal val="0"/>
          <c:showCatName val="0"/>
          <c:showSerName val="0"/>
          <c:showPercent val="0"/>
          <c:showBubbleSize val="0"/>
        </c:dLbls>
        <c:gapWidth val="150"/>
        <c:overlap val="100"/>
        <c:axId val="1846856776"/>
        <c:axId val="1846077416"/>
      </c:barChart>
      <c:catAx>
        <c:axId val="1846856776"/>
        <c:scaling>
          <c:orientation val="minMax"/>
        </c:scaling>
        <c:delete val="0"/>
        <c:axPos val="b"/>
        <c:majorTickMark val="out"/>
        <c:minorTickMark val="none"/>
        <c:tickLblPos val="nextTo"/>
        <c:crossAx val="1846077416"/>
        <c:crosses val="autoZero"/>
        <c:auto val="1"/>
        <c:lblAlgn val="ctr"/>
        <c:lblOffset val="100"/>
        <c:noMultiLvlLbl val="0"/>
      </c:catAx>
      <c:valAx>
        <c:axId val="1846077416"/>
        <c:scaling>
          <c:orientation val="minMax"/>
        </c:scaling>
        <c:delete val="0"/>
        <c:axPos val="l"/>
        <c:majorGridlines/>
        <c:title>
          <c:tx>
            <c:rich>
              <a:bodyPr rot="0" vert="horz"/>
              <a:lstStyle/>
              <a:p>
                <a:pPr>
                  <a:defRPr/>
                </a:pPr>
                <a:r>
                  <a:rPr lang="en-US"/>
                  <a:t>M€</a:t>
                </a:r>
              </a:p>
            </c:rich>
          </c:tx>
          <c:layout>
            <c:manualLayout>
              <c:xMode val="edge"/>
              <c:yMode val="edge"/>
              <c:x val="0.122818358112476"/>
              <c:y val="0.000302375809935204"/>
            </c:manualLayout>
          </c:layout>
          <c:overlay val="0"/>
        </c:title>
        <c:numFmt formatCode="General" sourceLinked="1"/>
        <c:majorTickMark val="out"/>
        <c:minorTickMark val="none"/>
        <c:tickLblPos val="nextTo"/>
        <c:crossAx val="1846856776"/>
        <c:crosses val="autoZero"/>
        <c:crossBetween val="between"/>
      </c:valAx>
      <c:dTable>
        <c:showHorzBorder val="1"/>
        <c:showVertBorder val="1"/>
        <c:showOutline val="1"/>
        <c:showKeys val="1"/>
      </c:dTable>
    </c:plotArea>
    <c:legend>
      <c:legendPos val="r"/>
      <c:layout>
        <c:manualLayout>
          <c:xMode val="edge"/>
          <c:yMode val="edge"/>
          <c:x val="0.684356208867557"/>
          <c:y val="0.195034676956771"/>
          <c:w val="0.172845996060447"/>
          <c:h val="0.13012686859067"/>
        </c:manualLayout>
      </c:layout>
      <c:overlay val="0"/>
      <c:spPr>
        <a:solidFill>
          <a:schemeClr val="bg1"/>
        </a:solidFill>
        <a:ln>
          <a:solidFill>
            <a:schemeClr val="tx1"/>
          </a:solidFill>
        </a:ln>
      </c:sp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A3AE58-0CB7-2B49-BC2B-99543F812727}" type="datetimeFigureOut">
              <a:rPr lang="sv-SE" smtClean="0"/>
              <a:t>03/02/14</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41830-0E87-9D46-A15F-C0C0B780FA23}" type="datetimeFigureOut">
              <a:rPr lang="sv-SE" smtClean="0"/>
              <a:t>03/02/14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115" rtl="0" eaLnBrk="1" latinLnBrk="0" hangingPunct="1">
      <a:defRPr sz="1200" kern="1200">
        <a:solidFill>
          <a:schemeClr val="tx1"/>
        </a:solidFill>
        <a:latin typeface="+mn-lt"/>
        <a:ea typeface="+mn-ea"/>
        <a:cs typeface="+mn-cs"/>
      </a:defRPr>
    </a:lvl1pPr>
    <a:lvl2pPr marL="457115" algn="l" defTabSz="457115" rtl="0" eaLnBrk="1" latinLnBrk="0" hangingPunct="1">
      <a:defRPr sz="1200" kern="1200">
        <a:solidFill>
          <a:schemeClr val="tx1"/>
        </a:solidFill>
        <a:latin typeface="+mn-lt"/>
        <a:ea typeface="+mn-ea"/>
        <a:cs typeface="+mn-cs"/>
      </a:defRPr>
    </a:lvl2pPr>
    <a:lvl3pPr marL="914230" algn="l" defTabSz="457115" rtl="0" eaLnBrk="1" latinLnBrk="0" hangingPunct="1">
      <a:defRPr sz="1200" kern="1200">
        <a:solidFill>
          <a:schemeClr val="tx1"/>
        </a:solidFill>
        <a:latin typeface="+mn-lt"/>
        <a:ea typeface="+mn-ea"/>
        <a:cs typeface="+mn-cs"/>
      </a:defRPr>
    </a:lvl3pPr>
    <a:lvl4pPr marL="1371344" algn="l" defTabSz="457115" rtl="0" eaLnBrk="1" latinLnBrk="0" hangingPunct="1">
      <a:defRPr sz="1200" kern="1200">
        <a:solidFill>
          <a:schemeClr val="tx1"/>
        </a:solidFill>
        <a:latin typeface="+mn-lt"/>
        <a:ea typeface="+mn-ea"/>
        <a:cs typeface="+mn-cs"/>
      </a:defRPr>
    </a:lvl4pPr>
    <a:lvl5pPr marL="1828459" algn="l" defTabSz="457115" rtl="0" eaLnBrk="1" latinLnBrk="0" hangingPunct="1">
      <a:defRPr sz="1200" kern="1200">
        <a:solidFill>
          <a:schemeClr val="tx1"/>
        </a:solidFill>
        <a:latin typeface="+mn-lt"/>
        <a:ea typeface="+mn-ea"/>
        <a:cs typeface="+mn-cs"/>
      </a:defRPr>
    </a:lvl5pPr>
    <a:lvl6pPr marL="2285573" algn="l" defTabSz="457115" rtl="0" eaLnBrk="1" latinLnBrk="0" hangingPunct="1">
      <a:defRPr sz="1200" kern="1200">
        <a:solidFill>
          <a:schemeClr val="tx1"/>
        </a:solidFill>
        <a:latin typeface="+mn-lt"/>
        <a:ea typeface="+mn-ea"/>
        <a:cs typeface="+mn-cs"/>
      </a:defRPr>
    </a:lvl6pPr>
    <a:lvl7pPr marL="2742689" algn="l" defTabSz="457115" rtl="0" eaLnBrk="1" latinLnBrk="0" hangingPunct="1">
      <a:defRPr sz="1200" kern="1200">
        <a:solidFill>
          <a:schemeClr val="tx1"/>
        </a:solidFill>
        <a:latin typeface="+mn-lt"/>
        <a:ea typeface="+mn-ea"/>
        <a:cs typeface="+mn-cs"/>
      </a:defRPr>
    </a:lvl7pPr>
    <a:lvl8pPr marL="3199802" algn="l" defTabSz="457115" rtl="0" eaLnBrk="1" latinLnBrk="0" hangingPunct="1">
      <a:defRPr sz="1200" kern="1200">
        <a:solidFill>
          <a:schemeClr val="tx1"/>
        </a:solidFill>
        <a:latin typeface="+mn-lt"/>
        <a:ea typeface="+mn-ea"/>
        <a:cs typeface="+mn-cs"/>
      </a:defRPr>
    </a:lvl8pPr>
    <a:lvl9pPr marL="3656918" algn="l" defTabSz="45711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t>03/02/14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1"/>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2"/>
            <a:ext cx="3008313" cy="4691063"/>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t>03/02/14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2"/>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5" indent="0">
              <a:buNone/>
              <a:defRPr sz="2800"/>
            </a:lvl2pPr>
            <a:lvl3pPr marL="914230" indent="0">
              <a:buNone/>
              <a:defRPr sz="2400"/>
            </a:lvl3pPr>
            <a:lvl4pPr marL="1371344" indent="0">
              <a:buNone/>
              <a:defRPr sz="2000"/>
            </a:lvl4pPr>
            <a:lvl5pPr marL="1828459" indent="0">
              <a:buNone/>
              <a:defRPr sz="2000"/>
            </a:lvl5pPr>
            <a:lvl6pPr marL="2285573" indent="0">
              <a:buNone/>
              <a:defRPr sz="2000"/>
            </a:lvl6pPr>
            <a:lvl7pPr marL="2742689" indent="0">
              <a:buNone/>
              <a:defRPr sz="2000"/>
            </a:lvl7pPr>
            <a:lvl8pPr marL="3199802" indent="0">
              <a:buNone/>
              <a:defRPr sz="2000"/>
            </a:lvl8pPr>
            <a:lvl9pPr marL="3656918" indent="0">
              <a:buNone/>
              <a:defRPr sz="2000"/>
            </a:lvl9pPr>
          </a:lstStyle>
          <a:p>
            <a:endParaRPr lang="sv-SE"/>
          </a:p>
        </p:txBody>
      </p:sp>
      <p:sp>
        <p:nvSpPr>
          <p:cNvPr id="4" name="Platshållare för text 3"/>
          <p:cNvSpPr>
            <a:spLocks noGrp="1"/>
          </p:cNvSpPr>
          <p:nvPr>
            <p:ph type="body" sz="half" idx="2"/>
          </p:nvPr>
        </p:nvSpPr>
        <p:spPr>
          <a:xfrm>
            <a:off x="1792288" y="5367340"/>
            <a:ext cx="5486400" cy="804862"/>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t>03/02/14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t>03/02/14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1"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t>03/02/14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t>03/02/14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9" y="130721"/>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94008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03/02/14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7115" indent="0">
              <a:buNone/>
              <a:defRPr sz="1800">
                <a:solidFill>
                  <a:schemeClr val="tx1">
                    <a:tint val="75000"/>
                  </a:schemeClr>
                </a:solidFill>
              </a:defRPr>
            </a:lvl2pPr>
            <a:lvl3pPr marL="914230" indent="0">
              <a:buNone/>
              <a:defRPr sz="1600">
                <a:solidFill>
                  <a:schemeClr val="tx1">
                    <a:tint val="75000"/>
                  </a:schemeClr>
                </a:solidFill>
              </a:defRPr>
            </a:lvl3pPr>
            <a:lvl4pPr marL="1371344" indent="0">
              <a:buNone/>
              <a:defRPr sz="1400">
                <a:solidFill>
                  <a:schemeClr val="tx1">
                    <a:tint val="75000"/>
                  </a:schemeClr>
                </a:solidFill>
              </a:defRPr>
            </a:lvl4pPr>
            <a:lvl5pPr marL="1828459" indent="0">
              <a:buNone/>
              <a:defRPr sz="1400">
                <a:solidFill>
                  <a:schemeClr val="tx1">
                    <a:tint val="75000"/>
                  </a:schemeClr>
                </a:solidFill>
              </a:defRPr>
            </a:lvl5pPr>
            <a:lvl6pPr marL="2285573" indent="0">
              <a:buNone/>
              <a:defRPr sz="1400">
                <a:solidFill>
                  <a:schemeClr val="tx1">
                    <a:tint val="75000"/>
                  </a:schemeClr>
                </a:solidFill>
              </a:defRPr>
            </a:lvl6pPr>
            <a:lvl7pPr marL="2742689" indent="0">
              <a:buNone/>
              <a:defRPr sz="1400">
                <a:solidFill>
                  <a:schemeClr val="tx1">
                    <a:tint val="75000"/>
                  </a:schemeClr>
                </a:solidFill>
              </a:defRPr>
            </a:lvl7pPr>
            <a:lvl8pPr marL="3199802" indent="0">
              <a:buNone/>
              <a:defRPr sz="1400">
                <a:solidFill>
                  <a:schemeClr val="tx1">
                    <a:tint val="75000"/>
                  </a:schemeClr>
                </a:solidFill>
              </a:defRPr>
            </a:lvl8pPr>
            <a:lvl9pPr marL="3656918"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t>03/02/14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37" indent="-342837" algn="l">
              <a:lnSpc>
                <a:spcPct val="90000"/>
              </a:lnSpc>
              <a:buFont typeface="Arial"/>
              <a:buChar char="•"/>
              <a:defRPr sz="2400">
                <a:solidFill>
                  <a:schemeClr val="bg1"/>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8"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sv-SE"/>
          </a:p>
        </p:txBody>
      </p:sp>
      <p:cxnSp>
        <p:nvCxnSpPr>
          <p:cNvPr id="7"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t>03/02/14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2" y="1535115"/>
            <a:ext cx="4040188"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8" y="1535115"/>
            <a:ext cx="4041775"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8"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t>03/02/14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t>03/02/14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t>03/02/14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1"/>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2"/>
            <a:ext cx="3008313" cy="4691063"/>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03/02/14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2"/>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5" indent="0">
              <a:buNone/>
              <a:defRPr sz="2800"/>
            </a:lvl2pPr>
            <a:lvl3pPr marL="914230" indent="0">
              <a:buNone/>
              <a:defRPr sz="2400"/>
            </a:lvl3pPr>
            <a:lvl4pPr marL="1371344" indent="0">
              <a:buNone/>
              <a:defRPr sz="2000"/>
            </a:lvl4pPr>
            <a:lvl5pPr marL="1828459" indent="0">
              <a:buNone/>
              <a:defRPr sz="2000"/>
            </a:lvl5pPr>
            <a:lvl6pPr marL="2285573" indent="0">
              <a:buNone/>
              <a:defRPr sz="2000"/>
            </a:lvl6pPr>
            <a:lvl7pPr marL="2742689" indent="0">
              <a:buNone/>
              <a:defRPr sz="2000"/>
            </a:lvl7pPr>
            <a:lvl8pPr marL="3199802" indent="0">
              <a:buNone/>
              <a:defRPr sz="2000"/>
            </a:lvl8pPr>
            <a:lvl9pPr marL="3656918" indent="0">
              <a:buNone/>
              <a:defRPr sz="2000"/>
            </a:lvl9pPr>
          </a:lstStyle>
          <a:p>
            <a:endParaRPr lang="sv-SE"/>
          </a:p>
        </p:txBody>
      </p:sp>
      <p:sp>
        <p:nvSpPr>
          <p:cNvPr id="4" name="Platshållare för text 3"/>
          <p:cNvSpPr>
            <a:spLocks noGrp="1"/>
          </p:cNvSpPr>
          <p:nvPr>
            <p:ph type="body" sz="half" idx="2"/>
          </p:nvPr>
        </p:nvSpPr>
        <p:spPr>
          <a:xfrm>
            <a:off x="1792288" y="5367340"/>
            <a:ext cx="5486400" cy="804862"/>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03/02/14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03/02/14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1"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03/02/14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37" indent="-342837" algn="l">
              <a:lnSpc>
                <a:spcPct val="90000"/>
              </a:lnSpc>
              <a:buFont typeface="Arial"/>
              <a:buChar char="•"/>
              <a:defRPr sz="2400">
                <a:solidFill>
                  <a:schemeClr val="bg1"/>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8"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sv-SE">
              <a:solidFill>
                <a:prstClr val="white"/>
              </a:solidFill>
              <a:latin typeface="Calibri"/>
            </a:endParaRPr>
          </a:p>
        </p:txBody>
      </p:sp>
      <p:cxnSp>
        <p:nvCxnSpPr>
          <p:cNvPr id="7"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26" marR="0" indent="-342837" algn="l" defTabSz="457115"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79" marR="0" indent="-233957" algn="l" defTabSz="457115"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26" marR="0" indent="-342837" algn="l" defTabSz="457115"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79" marR="0" indent="-233957" algn="l" defTabSz="457115"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26" marR="0" indent="-342837" algn="l" defTabSz="457115"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79" marR="0" indent="-233957" algn="l" defTabSz="457115"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3"/>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5" y="1964946"/>
            <a:ext cx="6536399" cy="4038981"/>
          </a:xfrm>
        </p:spPr>
        <p:txBody>
          <a:bodyPr/>
          <a:lstStyle>
            <a:lvl1pPr marL="0" indent="0">
              <a:buNone/>
              <a:defRPr/>
            </a:lvl1pPr>
            <a:lvl2pPr marL="457115" indent="0">
              <a:buNone/>
              <a:defRPr/>
            </a:lvl2pPr>
            <a:lvl3pPr marL="914230" indent="0">
              <a:buNone/>
              <a:defRPr/>
            </a:lvl3pPr>
            <a:lvl4pPr marL="1371344" indent="0">
              <a:buNone/>
              <a:defRPr/>
            </a:lvl4pPr>
            <a:lvl5pPr marL="1828459"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latin typeface="Calibri"/>
              </a:rPr>
              <a:pPr/>
              <a:t>03/02/14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7115" indent="0">
              <a:buNone/>
              <a:defRPr sz="1800">
                <a:solidFill>
                  <a:schemeClr val="tx1">
                    <a:tint val="75000"/>
                  </a:schemeClr>
                </a:solidFill>
              </a:defRPr>
            </a:lvl2pPr>
            <a:lvl3pPr marL="914230" indent="0">
              <a:buNone/>
              <a:defRPr sz="1600">
                <a:solidFill>
                  <a:schemeClr val="tx1">
                    <a:tint val="75000"/>
                  </a:schemeClr>
                </a:solidFill>
              </a:defRPr>
            </a:lvl3pPr>
            <a:lvl4pPr marL="1371344" indent="0">
              <a:buNone/>
              <a:defRPr sz="1400">
                <a:solidFill>
                  <a:schemeClr val="tx1">
                    <a:tint val="75000"/>
                  </a:schemeClr>
                </a:solidFill>
              </a:defRPr>
            </a:lvl4pPr>
            <a:lvl5pPr marL="1828459" indent="0">
              <a:buNone/>
              <a:defRPr sz="1400">
                <a:solidFill>
                  <a:schemeClr val="tx1">
                    <a:tint val="75000"/>
                  </a:schemeClr>
                </a:solidFill>
              </a:defRPr>
            </a:lvl5pPr>
            <a:lvl6pPr marL="2285573" indent="0">
              <a:buNone/>
              <a:defRPr sz="1400">
                <a:solidFill>
                  <a:schemeClr val="tx1">
                    <a:tint val="75000"/>
                  </a:schemeClr>
                </a:solidFill>
              </a:defRPr>
            </a:lvl6pPr>
            <a:lvl7pPr marL="2742689" indent="0">
              <a:buNone/>
              <a:defRPr sz="1400">
                <a:solidFill>
                  <a:schemeClr val="tx1">
                    <a:tint val="75000"/>
                  </a:schemeClr>
                </a:solidFill>
              </a:defRPr>
            </a:lvl7pPr>
            <a:lvl8pPr marL="3199802" indent="0">
              <a:buNone/>
              <a:defRPr sz="1400">
                <a:solidFill>
                  <a:schemeClr val="tx1">
                    <a:tint val="75000"/>
                  </a:schemeClr>
                </a:solidFill>
              </a:defRPr>
            </a:lvl8pPr>
            <a:lvl9pPr marL="3656918"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latin typeface="Calibri"/>
              </a:rPr>
              <a:pPr/>
              <a:t>03/02/14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latin typeface="Calibri"/>
              </a:rPr>
              <a:pPr/>
              <a:t>03/02/14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2" y="1535115"/>
            <a:ext cx="4040188"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8" y="1535115"/>
            <a:ext cx="4041775"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8"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latin typeface="Calibri"/>
              </a:rPr>
              <a:pPr/>
              <a:t>03/02/14</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latin typeface="Calibri"/>
              </a:rPr>
              <a:pPr/>
              <a:t>03/02/14</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latin typeface="Calibri"/>
              </a:rPr>
              <a:pPr/>
              <a:t>03/02/14</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932584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1"/>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2"/>
            <a:ext cx="3008313" cy="4691063"/>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latin typeface="Calibri"/>
              </a:rPr>
              <a:pPr/>
              <a:t>03/02/14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704101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2"/>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5" indent="0">
              <a:buNone/>
              <a:defRPr sz="2800"/>
            </a:lvl2pPr>
            <a:lvl3pPr marL="914230" indent="0">
              <a:buNone/>
              <a:defRPr sz="2400"/>
            </a:lvl3pPr>
            <a:lvl4pPr marL="1371344" indent="0">
              <a:buNone/>
              <a:defRPr sz="2000"/>
            </a:lvl4pPr>
            <a:lvl5pPr marL="1828459" indent="0">
              <a:buNone/>
              <a:defRPr sz="2000"/>
            </a:lvl5pPr>
            <a:lvl6pPr marL="2285573" indent="0">
              <a:buNone/>
              <a:defRPr sz="2000"/>
            </a:lvl6pPr>
            <a:lvl7pPr marL="2742689" indent="0">
              <a:buNone/>
              <a:defRPr sz="2000"/>
            </a:lvl7pPr>
            <a:lvl8pPr marL="3199802" indent="0">
              <a:buNone/>
              <a:defRPr sz="2000"/>
            </a:lvl8pPr>
            <a:lvl9pPr marL="3656918" indent="0">
              <a:buNone/>
              <a:defRPr sz="2000"/>
            </a:lvl9pPr>
          </a:lstStyle>
          <a:p>
            <a:endParaRPr lang="sv-SE"/>
          </a:p>
        </p:txBody>
      </p:sp>
      <p:sp>
        <p:nvSpPr>
          <p:cNvPr id="4" name="Platshållare för text 3"/>
          <p:cNvSpPr>
            <a:spLocks noGrp="1"/>
          </p:cNvSpPr>
          <p:nvPr>
            <p:ph type="body" sz="half" idx="2"/>
          </p:nvPr>
        </p:nvSpPr>
        <p:spPr>
          <a:xfrm>
            <a:off x="1792288" y="5367340"/>
            <a:ext cx="5486400" cy="804862"/>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latin typeface="Calibri"/>
              </a:rPr>
              <a:pPr/>
              <a:t>03/02/14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26" marR="0" indent="-342837" algn="l" defTabSz="457115"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79" marR="0" indent="-233957" algn="l" defTabSz="457115"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latin typeface="Calibri"/>
              </a:rPr>
              <a:pPr/>
              <a:t>03/02/14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033458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1"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latin typeface="Calibri"/>
              </a:rPr>
              <a:pPr/>
              <a:t>03/02/14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750237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sv-SE">
              <a:solidFill>
                <a:srgbClr val="0094CA"/>
              </a:solidFill>
              <a:latin typeface="Calibri"/>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latin typeface="Calibri"/>
              </a:rPr>
              <a:pPr/>
              <a:t>03/02/14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39" y="130721"/>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896" indent="-342896" algn="l">
              <a:lnSpc>
                <a:spcPct val="90000"/>
              </a:lnSpc>
              <a:buFont typeface="Arial"/>
              <a:buChar char="•"/>
              <a:defRPr sz="2400">
                <a:solidFill>
                  <a:schemeClr val="bg1"/>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8"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457196"/>
            <a:endParaRPr lang="sv-SE">
              <a:solidFill>
                <a:prstClr val="white"/>
              </a:solidFill>
              <a:latin typeface="Calibri"/>
            </a:endParaRPr>
          </a:p>
        </p:txBody>
      </p:sp>
      <p:cxnSp>
        <p:nvCxnSpPr>
          <p:cNvPr id="7" name="Rak 5"/>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896" marR="0" indent="-342896" algn="l" defTabSz="457196"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994" marR="0" indent="-233997" algn="l" defTabSz="457196"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896" marR="0" indent="-342896" algn="l" defTabSz="457196"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994" marR="0" indent="-233997" algn="l" defTabSz="457196"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1"/>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4" y="1964946"/>
            <a:ext cx="6536399" cy="4038981"/>
          </a:xfrm>
        </p:spPr>
        <p:txBody>
          <a:bodyPr/>
          <a:lstStyle>
            <a:lvl1pPr marL="0" indent="0">
              <a:buNone/>
              <a:defRPr/>
            </a:lvl1pPr>
            <a:lvl2pPr marL="457196" indent="0">
              <a:buNone/>
              <a:defRPr/>
            </a:lvl2pPr>
            <a:lvl3pPr marL="914391" indent="0">
              <a:buNone/>
              <a:defRPr/>
            </a:lvl3pPr>
            <a:lvl4pPr marL="1371587" indent="0">
              <a:buNone/>
              <a:defRPr/>
            </a:lvl4pPr>
            <a:lvl5pPr marL="1828782"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3"/>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5" y="1964946"/>
            <a:ext cx="6536399" cy="4038981"/>
          </a:xfrm>
        </p:spPr>
        <p:txBody>
          <a:bodyPr/>
          <a:lstStyle>
            <a:lvl1pPr marL="0" indent="0">
              <a:buNone/>
              <a:defRPr/>
            </a:lvl1pPr>
            <a:lvl2pPr marL="457115" indent="0">
              <a:buNone/>
              <a:defRPr/>
            </a:lvl2pPr>
            <a:lvl3pPr marL="914230" indent="0">
              <a:buNone/>
              <a:defRPr/>
            </a:lvl3pPr>
            <a:lvl4pPr marL="1371344" indent="0">
              <a:buNone/>
              <a:defRPr/>
            </a:lvl4pPr>
            <a:lvl5pPr marL="1828459"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t>03/02/14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932584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1"/>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704101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1"/>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endParaRPr lang="sv-SE"/>
          </a:p>
        </p:txBody>
      </p:sp>
      <p:sp>
        <p:nvSpPr>
          <p:cNvPr id="4" name="Platshållare för text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2"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033458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1"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7502372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1"/>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457196"/>
            <a:endParaRPr lang="sv-SE">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39" y="130719"/>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03/02/14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7115" indent="0">
              <a:buNone/>
              <a:defRPr sz="1800">
                <a:solidFill>
                  <a:schemeClr val="tx1">
                    <a:tint val="75000"/>
                  </a:schemeClr>
                </a:solidFill>
              </a:defRPr>
            </a:lvl2pPr>
            <a:lvl3pPr marL="914230" indent="0">
              <a:buNone/>
              <a:defRPr sz="1600">
                <a:solidFill>
                  <a:schemeClr val="tx1">
                    <a:tint val="75000"/>
                  </a:schemeClr>
                </a:solidFill>
              </a:defRPr>
            </a:lvl3pPr>
            <a:lvl4pPr marL="1371344" indent="0">
              <a:buNone/>
              <a:defRPr sz="1400">
                <a:solidFill>
                  <a:schemeClr val="tx1">
                    <a:tint val="75000"/>
                  </a:schemeClr>
                </a:solidFill>
              </a:defRPr>
            </a:lvl4pPr>
            <a:lvl5pPr marL="1828459" indent="0">
              <a:buNone/>
              <a:defRPr sz="1400">
                <a:solidFill>
                  <a:schemeClr val="tx1">
                    <a:tint val="75000"/>
                  </a:schemeClr>
                </a:solidFill>
              </a:defRPr>
            </a:lvl5pPr>
            <a:lvl6pPr marL="2285573" indent="0">
              <a:buNone/>
              <a:defRPr sz="1400">
                <a:solidFill>
                  <a:schemeClr val="tx1">
                    <a:tint val="75000"/>
                  </a:schemeClr>
                </a:solidFill>
              </a:defRPr>
            </a:lvl6pPr>
            <a:lvl7pPr marL="2742689" indent="0">
              <a:buNone/>
              <a:defRPr sz="1400">
                <a:solidFill>
                  <a:schemeClr val="tx1">
                    <a:tint val="75000"/>
                  </a:schemeClr>
                </a:solidFill>
              </a:defRPr>
            </a:lvl7pPr>
            <a:lvl8pPr marL="3199802" indent="0">
              <a:buNone/>
              <a:defRPr sz="1400">
                <a:solidFill>
                  <a:schemeClr val="tx1">
                    <a:tint val="75000"/>
                  </a:schemeClr>
                </a:solidFill>
              </a:defRPr>
            </a:lvl8pPr>
            <a:lvl9pPr marL="3656918"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t>03/02/14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914391"/>
            <a:endParaRPr lang="sv-SE">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03/02/14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1"/>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914391"/>
            <a:endParaRPr lang="sv-SE">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03/02/14</a:t>
            </a:fld>
            <a:endParaRPr lang="sv-SE">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9"/>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03/02/14</a:t>
            </a:fld>
            <a:endParaRPr lang="sv-SE">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
        <p:nvSpPr>
          <p:cNvPr id="10"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914391"/>
            <a:endParaRPr lang="sv-SE">
              <a:solidFill>
                <a:srgbClr val="0094CA"/>
              </a:solidFill>
              <a:latin typeface="Calibri"/>
            </a:endParaRPr>
          </a:p>
        </p:txBody>
      </p:sp>
    </p:spTree>
    <p:extLst>
      <p:ext uri="{BB962C8B-B14F-4D97-AF65-F5344CB8AC3E}">
        <p14:creationId xmlns:p14="http://schemas.microsoft.com/office/powerpoint/2010/main" val="12497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t>03/02/14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2" y="1535115"/>
            <a:ext cx="4040188"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8" y="1535115"/>
            <a:ext cx="4041775"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8"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t>03/02/14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t>03/02/14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theme" Target="../theme/theme3.xml"/><Relationship Id="rId18" Type="http://schemas.openxmlformats.org/officeDocument/2006/relationships/image" Target="../media/image1.pn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theme" Target="../theme/theme4.xml"/><Relationship Id="rId17" Type="http://schemas.openxmlformats.org/officeDocument/2006/relationships/image" Target="../media/image3.png"/><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theme" Target="../theme/theme5.xml"/><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3" y="1964946"/>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2" y="6356352"/>
            <a:ext cx="2133600" cy="365125"/>
          </a:xfrm>
          <a:prstGeom prst="rect">
            <a:avLst/>
          </a:prstGeom>
        </p:spPr>
        <p:txBody>
          <a:bodyPr vert="horz" lIns="91423" tIns="45712" rIns="91423" bIns="45712" rtlCol="0" anchor="ctr"/>
          <a:lstStyle>
            <a:lvl1pPr algn="l">
              <a:defRPr sz="1200">
                <a:solidFill>
                  <a:srgbClr val="0094CA"/>
                </a:solidFill>
              </a:defRPr>
            </a:lvl1pPr>
          </a:lstStyle>
          <a:p>
            <a:fld id="{8F5C681F-1FB5-764D-BC0F-BB7944416E1E}" type="datetime1">
              <a:rPr lang="en-US" smtClean="0"/>
              <a:pPr/>
              <a:t>03/02/14</a:t>
            </a:fld>
            <a:endParaRPr lang="sv-SE"/>
          </a:p>
        </p:txBody>
      </p:sp>
      <p:sp>
        <p:nvSpPr>
          <p:cNvPr id="5" name="Platshållare för sidfot 4"/>
          <p:cNvSpPr>
            <a:spLocks noGrp="1"/>
          </p:cNvSpPr>
          <p:nvPr>
            <p:ph type="ftr" sz="quarter" idx="3"/>
          </p:nvPr>
        </p:nvSpPr>
        <p:spPr>
          <a:xfrm>
            <a:off x="3124201" y="6356352"/>
            <a:ext cx="2895600" cy="365125"/>
          </a:xfrm>
          <a:prstGeom prst="rect">
            <a:avLst/>
          </a:prstGeom>
        </p:spPr>
        <p:txBody>
          <a:bodyPr vert="horz" lIns="91423" tIns="45712" rIns="91423" bIns="45712"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23" tIns="45712" rIns="91423" bIns="45712"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sv-SE">
              <a:solidFill>
                <a:srgbClr val="0094CA"/>
              </a:solidFill>
            </a:endParaRPr>
          </a:p>
        </p:txBody>
      </p:sp>
      <p:pic>
        <p:nvPicPr>
          <p:cNvPr id="8" name="Bildobjekt 7" descr="ESS-vit-logga.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326974" y="378762"/>
            <a:ext cx="1359826"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768" r:id="rId16"/>
  </p:sldLayoutIdLst>
  <p:hf sldNum="0" hdr="0" ftr="0" dt="0"/>
  <p:txStyles>
    <p:titleStyle>
      <a:lvl1pPr algn="l" defTabSz="457115" rtl="0" eaLnBrk="1" latinLnBrk="0" hangingPunct="1">
        <a:spcBef>
          <a:spcPct val="0"/>
        </a:spcBef>
        <a:buNone/>
        <a:defRPr sz="2800" kern="1200">
          <a:solidFill>
            <a:schemeClr val="bg1"/>
          </a:solidFill>
          <a:latin typeface="+mj-lt"/>
          <a:ea typeface="+mj-ea"/>
          <a:cs typeface="+mj-cs"/>
        </a:defRPr>
      </a:lvl1pPr>
    </p:titleStyle>
    <p:bodyStyle>
      <a:lvl1pPr marL="0" indent="0" algn="l" defTabSz="457115"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5" indent="0" algn="l" defTabSz="457115" rtl="0" eaLnBrk="1" latinLnBrk="0" hangingPunct="1">
        <a:spcBef>
          <a:spcPct val="20000"/>
        </a:spcBef>
        <a:buFont typeface="Wingdings" charset="2"/>
        <a:buNone/>
        <a:defRPr sz="2000" kern="1200">
          <a:solidFill>
            <a:srgbClr val="0094CA"/>
          </a:solidFill>
          <a:latin typeface="+mn-lt"/>
          <a:ea typeface="+mn-ea"/>
          <a:cs typeface="+mn-cs"/>
        </a:defRPr>
      </a:lvl2pPr>
      <a:lvl3pPr marL="914230" indent="0" algn="l" defTabSz="457115" rtl="0" eaLnBrk="1" latinLnBrk="0" hangingPunct="1">
        <a:spcBef>
          <a:spcPct val="20000"/>
        </a:spcBef>
        <a:buFont typeface="Wingdings" charset="2"/>
        <a:buNone/>
        <a:defRPr sz="2000" kern="1200">
          <a:solidFill>
            <a:srgbClr val="0094CA"/>
          </a:solidFill>
          <a:latin typeface="+mn-lt"/>
          <a:ea typeface="+mn-ea"/>
          <a:cs typeface="+mn-cs"/>
        </a:defRPr>
      </a:lvl3pPr>
      <a:lvl4pPr marL="1371344" indent="0" algn="l" defTabSz="457115" rtl="0" eaLnBrk="1" latinLnBrk="0" hangingPunct="1">
        <a:spcBef>
          <a:spcPct val="20000"/>
        </a:spcBef>
        <a:buFont typeface="Wingdings" charset="2"/>
        <a:buNone/>
        <a:defRPr sz="2000" kern="1200">
          <a:solidFill>
            <a:srgbClr val="0094CA"/>
          </a:solidFill>
          <a:latin typeface="+mn-lt"/>
          <a:ea typeface="+mn-ea"/>
          <a:cs typeface="+mn-cs"/>
        </a:defRPr>
      </a:lvl4pPr>
      <a:lvl5pPr marL="1828459" indent="0" algn="l" defTabSz="457115" rtl="0" eaLnBrk="1" latinLnBrk="0" hangingPunct="1">
        <a:spcBef>
          <a:spcPct val="20000"/>
        </a:spcBef>
        <a:buFont typeface="Wingdings" charset="2"/>
        <a:buNone/>
        <a:defRPr sz="2000" kern="1200">
          <a:solidFill>
            <a:srgbClr val="0094CA"/>
          </a:solidFill>
          <a:latin typeface="+mn-lt"/>
          <a:ea typeface="+mn-ea"/>
          <a:cs typeface="+mn-cs"/>
        </a:defRPr>
      </a:lvl5pPr>
      <a:lvl6pPr marL="2514130" indent="-228557" algn="l" defTabSz="457115" rtl="0" eaLnBrk="1" latinLnBrk="0" hangingPunct="1">
        <a:spcBef>
          <a:spcPct val="20000"/>
        </a:spcBef>
        <a:buFont typeface="Arial"/>
        <a:buChar char="•"/>
        <a:defRPr sz="2000" kern="1200">
          <a:solidFill>
            <a:schemeClr val="tx1"/>
          </a:solidFill>
          <a:latin typeface="+mn-lt"/>
          <a:ea typeface="+mn-ea"/>
          <a:cs typeface="+mn-cs"/>
        </a:defRPr>
      </a:lvl6pPr>
      <a:lvl7pPr marL="2971246" indent="-228557" algn="l" defTabSz="457115" rtl="0" eaLnBrk="1" latinLnBrk="0" hangingPunct="1">
        <a:spcBef>
          <a:spcPct val="20000"/>
        </a:spcBef>
        <a:buFont typeface="Arial"/>
        <a:buChar char="•"/>
        <a:defRPr sz="2000" kern="1200">
          <a:solidFill>
            <a:schemeClr val="tx1"/>
          </a:solidFill>
          <a:latin typeface="+mn-lt"/>
          <a:ea typeface="+mn-ea"/>
          <a:cs typeface="+mn-cs"/>
        </a:defRPr>
      </a:lvl7pPr>
      <a:lvl8pPr marL="3428360" indent="-228557" algn="l" defTabSz="457115" rtl="0" eaLnBrk="1" latinLnBrk="0" hangingPunct="1">
        <a:spcBef>
          <a:spcPct val="20000"/>
        </a:spcBef>
        <a:buFont typeface="Arial"/>
        <a:buChar char="•"/>
        <a:defRPr sz="2000" kern="1200">
          <a:solidFill>
            <a:schemeClr val="tx1"/>
          </a:solidFill>
          <a:latin typeface="+mn-lt"/>
          <a:ea typeface="+mn-ea"/>
          <a:cs typeface="+mn-cs"/>
        </a:defRPr>
      </a:lvl8pPr>
      <a:lvl9pPr marL="3885473" indent="-228557" algn="l" defTabSz="45711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5" rtl="0" eaLnBrk="1" latinLnBrk="0" hangingPunct="1">
        <a:defRPr sz="1800" kern="1200">
          <a:solidFill>
            <a:schemeClr val="tx1"/>
          </a:solidFill>
          <a:latin typeface="+mn-lt"/>
          <a:ea typeface="+mn-ea"/>
          <a:cs typeface="+mn-cs"/>
        </a:defRPr>
      </a:lvl1pPr>
      <a:lvl2pPr marL="457115" algn="l" defTabSz="457115" rtl="0" eaLnBrk="1" latinLnBrk="0" hangingPunct="1">
        <a:defRPr sz="1800" kern="1200">
          <a:solidFill>
            <a:schemeClr val="tx1"/>
          </a:solidFill>
          <a:latin typeface="+mn-lt"/>
          <a:ea typeface="+mn-ea"/>
          <a:cs typeface="+mn-cs"/>
        </a:defRPr>
      </a:lvl2pPr>
      <a:lvl3pPr marL="914230" algn="l" defTabSz="457115" rtl="0" eaLnBrk="1" latinLnBrk="0" hangingPunct="1">
        <a:defRPr sz="1800" kern="1200">
          <a:solidFill>
            <a:schemeClr val="tx1"/>
          </a:solidFill>
          <a:latin typeface="+mn-lt"/>
          <a:ea typeface="+mn-ea"/>
          <a:cs typeface="+mn-cs"/>
        </a:defRPr>
      </a:lvl3pPr>
      <a:lvl4pPr marL="1371344" algn="l" defTabSz="457115" rtl="0" eaLnBrk="1" latinLnBrk="0" hangingPunct="1">
        <a:defRPr sz="1800" kern="1200">
          <a:solidFill>
            <a:schemeClr val="tx1"/>
          </a:solidFill>
          <a:latin typeface="+mn-lt"/>
          <a:ea typeface="+mn-ea"/>
          <a:cs typeface="+mn-cs"/>
        </a:defRPr>
      </a:lvl4pPr>
      <a:lvl5pPr marL="1828459" algn="l" defTabSz="457115" rtl="0" eaLnBrk="1" latinLnBrk="0" hangingPunct="1">
        <a:defRPr sz="1800" kern="1200">
          <a:solidFill>
            <a:schemeClr val="tx1"/>
          </a:solidFill>
          <a:latin typeface="+mn-lt"/>
          <a:ea typeface="+mn-ea"/>
          <a:cs typeface="+mn-cs"/>
        </a:defRPr>
      </a:lvl5pPr>
      <a:lvl6pPr marL="2285573" algn="l" defTabSz="457115" rtl="0" eaLnBrk="1" latinLnBrk="0" hangingPunct="1">
        <a:defRPr sz="1800" kern="1200">
          <a:solidFill>
            <a:schemeClr val="tx1"/>
          </a:solidFill>
          <a:latin typeface="+mn-lt"/>
          <a:ea typeface="+mn-ea"/>
          <a:cs typeface="+mn-cs"/>
        </a:defRPr>
      </a:lvl6pPr>
      <a:lvl7pPr marL="2742689" algn="l" defTabSz="457115" rtl="0" eaLnBrk="1" latinLnBrk="0" hangingPunct="1">
        <a:defRPr sz="1800" kern="1200">
          <a:solidFill>
            <a:schemeClr val="tx1"/>
          </a:solidFill>
          <a:latin typeface="+mn-lt"/>
          <a:ea typeface="+mn-ea"/>
          <a:cs typeface="+mn-cs"/>
        </a:defRPr>
      </a:lvl7pPr>
      <a:lvl8pPr marL="3199802" algn="l" defTabSz="457115" rtl="0" eaLnBrk="1" latinLnBrk="0" hangingPunct="1">
        <a:defRPr sz="1800" kern="1200">
          <a:solidFill>
            <a:schemeClr val="tx1"/>
          </a:solidFill>
          <a:latin typeface="+mn-lt"/>
          <a:ea typeface="+mn-ea"/>
          <a:cs typeface="+mn-cs"/>
        </a:defRPr>
      </a:lvl8pPr>
      <a:lvl9pPr marL="3656918" algn="l" defTabSz="4571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23" tIns="45712" rIns="91423" bIns="45712"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23" tIns="45712" rIns="91423" bIns="45712"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2" y="6356352"/>
            <a:ext cx="21336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fld id="{49A5678A-D05F-FD42-9890-CCECCD9C8C54}" type="datetimeFigureOut">
              <a:rPr lang="sv-SE" smtClean="0"/>
              <a:t>03/02/14</a:t>
            </a:fld>
            <a:endParaRPr lang="sv-SE"/>
          </a:p>
        </p:txBody>
      </p:sp>
      <p:sp>
        <p:nvSpPr>
          <p:cNvPr id="5" name="Platshållare för sidfot 4"/>
          <p:cNvSpPr>
            <a:spLocks noGrp="1"/>
          </p:cNvSpPr>
          <p:nvPr>
            <p:ph type="ftr" sz="quarter" idx="3"/>
          </p:nvPr>
        </p:nvSpPr>
        <p:spPr>
          <a:xfrm>
            <a:off x="3124201" y="6356352"/>
            <a:ext cx="28956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115" rtl="0" eaLnBrk="1" latinLnBrk="0" hangingPunct="1">
        <a:spcBef>
          <a:spcPct val="0"/>
        </a:spcBef>
        <a:buNone/>
        <a:defRPr sz="4400" kern="1200">
          <a:solidFill>
            <a:schemeClr val="tx1"/>
          </a:solidFill>
          <a:latin typeface="+mj-lt"/>
          <a:ea typeface="+mj-ea"/>
          <a:cs typeface="+mj-cs"/>
        </a:defRPr>
      </a:lvl1pPr>
    </p:titleStyle>
    <p:bodyStyle>
      <a:lvl1pPr marL="342837" indent="-342837" algn="l" defTabSz="457115" rtl="0" eaLnBrk="1" latinLnBrk="0" hangingPunct="1">
        <a:spcBef>
          <a:spcPct val="20000"/>
        </a:spcBef>
        <a:buFont typeface="Arial"/>
        <a:buChar char="•"/>
        <a:defRPr sz="3200" kern="1200">
          <a:solidFill>
            <a:schemeClr val="tx1"/>
          </a:solidFill>
          <a:latin typeface="+mn-lt"/>
          <a:ea typeface="+mn-ea"/>
          <a:cs typeface="+mn-cs"/>
        </a:defRPr>
      </a:lvl1pPr>
      <a:lvl2pPr marL="742811" indent="-285696" algn="l" defTabSz="457115" rtl="0" eaLnBrk="1" latinLnBrk="0" hangingPunct="1">
        <a:spcBef>
          <a:spcPct val="20000"/>
        </a:spcBef>
        <a:buFont typeface="Arial"/>
        <a:buChar char="–"/>
        <a:defRPr sz="2800" kern="1200">
          <a:solidFill>
            <a:schemeClr val="tx1"/>
          </a:solidFill>
          <a:latin typeface="+mn-lt"/>
          <a:ea typeface="+mn-ea"/>
          <a:cs typeface="+mn-cs"/>
        </a:defRPr>
      </a:lvl2pPr>
      <a:lvl3pPr marL="1142787" indent="-228557" algn="l" defTabSz="457115" rtl="0" eaLnBrk="1" latinLnBrk="0" hangingPunct="1">
        <a:spcBef>
          <a:spcPct val="20000"/>
        </a:spcBef>
        <a:buFont typeface="Arial"/>
        <a:buChar char="•"/>
        <a:defRPr sz="2400" kern="1200">
          <a:solidFill>
            <a:schemeClr val="tx1"/>
          </a:solidFill>
          <a:latin typeface="+mn-lt"/>
          <a:ea typeface="+mn-ea"/>
          <a:cs typeface="+mn-cs"/>
        </a:defRPr>
      </a:lvl3pPr>
      <a:lvl4pPr marL="1599901" indent="-228557" algn="l" defTabSz="457115" rtl="0" eaLnBrk="1" latinLnBrk="0" hangingPunct="1">
        <a:spcBef>
          <a:spcPct val="20000"/>
        </a:spcBef>
        <a:buFont typeface="Arial"/>
        <a:buChar char="–"/>
        <a:defRPr sz="2000" kern="1200">
          <a:solidFill>
            <a:schemeClr val="tx1"/>
          </a:solidFill>
          <a:latin typeface="+mn-lt"/>
          <a:ea typeface="+mn-ea"/>
          <a:cs typeface="+mn-cs"/>
        </a:defRPr>
      </a:lvl4pPr>
      <a:lvl5pPr marL="2057016" indent="-228557" algn="l" defTabSz="457115" rtl="0" eaLnBrk="1" latinLnBrk="0" hangingPunct="1">
        <a:spcBef>
          <a:spcPct val="20000"/>
        </a:spcBef>
        <a:buFont typeface="Arial"/>
        <a:buChar char="»"/>
        <a:defRPr sz="2000" kern="1200">
          <a:solidFill>
            <a:schemeClr val="tx1"/>
          </a:solidFill>
          <a:latin typeface="+mn-lt"/>
          <a:ea typeface="+mn-ea"/>
          <a:cs typeface="+mn-cs"/>
        </a:defRPr>
      </a:lvl5pPr>
      <a:lvl6pPr marL="2514130" indent="-228557" algn="l" defTabSz="457115" rtl="0" eaLnBrk="1" latinLnBrk="0" hangingPunct="1">
        <a:spcBef>
          <a:spcPct val="20000"/>
        </a:spcBef>
        <a:buFont typeface="Arial"/>
        <a:buChar char="•"/>
        <a:defRPr sz="2000" kern="1200">
          <a:solidFill>
            <a:schemeClr val="tx1"/>
          </a:solidFill>
          <a:latin typeface="+mn-lt"/>
          <a:ea typeface="+mn-ea"/>
          <a:cs typeface="+mn-cs"/>
        </a:defRPr>
      </a:lvl6pPr>
      <a:lvl7pPr marL="2971246" indent="-228557" algn="l" defTabSz="457115" rtl="0" eaLnBrk="1" latinLnBrk="0" hangingPunct="1">
        <a:spcBef>
          <a:spcPct val="20000"/>
        </a:spcBef>
        <a:buFont typeface="Arial"/>
        <a:buChar char="•"/>
        <a:defRPr sz="2000" kern="1200">
          <a:solidFill>
            <a:schemeClr val="tx1"/>
          </a:solidFill>
          <a:latin typeface="+mn-lt"/>
          <a:ea typeface="+mn-ea"/>
          <a:cs typeface="+mn-cs"/>
        </a:defRPr>
      </a:lvl7pPr>
      <a:lvl8pPr marL="3428360" indent="-228557" algn="l" defTabSz="457115" rtl="0" eaLnBrk="1" latinLnBrk="0" hangingPunct="1">
        <a:spcBef>
          <a:spcPct val="20000"/>
        </a:spcBef>
        <a:buFont typeface="Arial"/>
        <a:buChar char="•"/>
        <a:defRPr sz="2000" kern="1200">
          <a:solidFill>
            <a:schemeClr val="tx1"/>
          </a:solidFill>
          <a:latin typeface="+mn-lt"/>
          <a:ea typeface="+mn-ea"/>
          <a:cs typeface="+mn-cs"/>
        </a:defRPr>
      </a:lvl8pPr>
      <a:lvl9pPr marL="3885473" indent="-228557" algn="l" defTabSz="45711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5" rtl="0" eaLnBrk="1" latinLnBrk="0" hangingPunct="1">
        <a:defRPr sz="1800" kern="1200">
          <a:solidFill>
            <a:schemeClr val="tx1"/>
          </a:solidFill>
          <a:latin typeface="+mn-lt"/>
          <a:ea typeface="+mn-ea"/>
          <a:cs typeface="+mn-cs"/>
        </a:defRPr>
      </a:lvl1pPr>
      <a:lvl2pPr marL="457115" algn="l" defTabSz="457115" rtl="0" eaLnBrk="1" latinLnBrk="0" hangingPunct="1">
        <a:defRPr sz="1800" kern="1200">
          <a:solidFill>
            <a:schemeClr val="tx1"/>
          </a:solidFill>
          <a:latin typeface="+mn-lt"/>
          <a:ea typeface="+mn-ea"/>
          <a:cs typeface="+mn-cs"/>
        </a:defRPr>
      </a:lvl2pPr>
      <a:lvl3pPr marL="914230" algn="l" defTabSz="457115" rtl="0" eaLnBrk="1" latinLnBrk="0" hangingPunct="1">
        <a:defRPr sz="1800" kern="1200">
          <a:solidFill>
            <a:schemeClr val="tx1"/>
          </a:solidFill>
          <a:latin typeface="+mn-lt"/>
          <a:ea typeface="+mn-ea"/>
          <a:cs typeface="+mn-cs"/>
        </a:defRPr>
      </a:lvl3pPr>
      <a:lvl4pPr marL="1371344" algn="l" defTabSz="457115" rtl="0" eaLnBrk="1" latinLnBrk="0" hangingPunct="1">
        <a:defRPr sz="1800" kern="1200">
          <a:solidFill>
            <a:schemeClr val="tx1"/>
          </a:solidFill>
          <a:latin typeface="+mn-lt"/>
          <a:ea typeface="+mn-ea"/>
          <a:cs typeface="+mn-cs"/>
        </a:defRPr>
      </a:lvl4pPr>
      <a:lvl5pPr marL="1828459" algn="l" defTabSz="457115" rtl="0" eaLnBrk="1" latinLnBrk="0" hangingPunct="1">
        <a:defRPr sz="1800" kern="1200">
          <a:solidFill>
            <a:schemeClr val="tx1"/>
          </a:solidFill>
          <a:latin typeface="+mn-lt"/>
          <a:ea typeface="+mn-ea"/>
          <a:cs typeface="+mn-cs"/>
        </a:defRPr>
      </a:lvl5pPr>
      <a:lvl6pPr marL="2285573" algn="l" defTabSz="457115" rtl="0" eaLnBrk="1" latinLnBrk="0" hangingPunct="1">
        <a:defRPr sz="1800" kern="1200">
          <a:solidFill>
            <a:schemeClr val="tx1"/>
          </a:solidFill>
          <a:latin typeface="+mn-lt"/>
          <a:ea typeface="+mn-ea"/>
          <a:cs typeface="+mn-cs"/>
        </a:defRPr>
      </a:lvl6pPr>
      <a:lvl7pPr marL="2742689" algn="l" defTabSz="457115" rtl="0" eaLnBrk="1" latinLnBrk="0" hangingPunct="1">
        <a:defRPr sz="1800" kern="1200">
          <a:solidFill>
            <a:schemeClr val="tx1"/>
          </a:solidFill>
          <a:latin typeface="+mn-lt"/>
          <a:ea typeface="+mn-ea"/>
          <a:cs typeface="+mn-cs"/>
        </a:defRPr>
      </a:lvl7pPr>
      <a:lvl8pPr marL="3199802" algn="l" defTabSz="457115" rtl="0" eaLnBrk="1" latinLnBrk="0" hangingPunct="1">
        <a:defRPr sz="1800" kern="1200">
          <a:solidFill>
            <a:schemeClr val="tx1"/>
          </a:solidFill>
          <a:latin typeface="+mn-lt"/>
          <a:ea typeface="+mn-ea"/>
          <a:cs typeface="+mn-cs"/>
        </a:defRPr>
      </a:lvl8pPr>
      <a:lvl9pPr marL="3656918" algn="l" defTabSz="4571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3" y="1964946"/>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2" y="6356352"/>
            <a:ext cx="2133600" cy="365125"/>
          </a:xfrm>
          <a:prstGeom prst="rect">
            <a:avLst/>
          </a:prstGeom>
        </p:spPr>
        <p:txBody>
          <a:bodyPr vert="horz" lIns="91423" tIns="45712" rIns="91423" bIns="45712" rtlCol="0" anchor="ctr"/>
          <a:lstStyle>
            <a:lvl1pPr algn="l">
              <a:defRPr sz="1200">
                <a:solidFill>
                  <a:srgbClr val="0094CA"/>
                </a:solidFill>
              </a:defRPr>
            </a:lvl1pPr>
          </a:lstStyle>
          <a:p>
            <a:fld id="{8F5C681F-1FB5-764D-BC0F-BB7944416E1E}" type="datetime1">
              <a:rPr lang="en-US" smtClean="0">
                <a:latin typeface="Calibri"/>
              </a:rPr>
              <a:pPr/>
              <a:t>03/02/14</a:t>
            </a:fld>
            <a:endParaRPr lang="sv-SE">
              <a:latin typeface="Calibri"/>
            </a:endParaRPr>
          </a:p>
        </p:txBody>
      </p:sp>
      <p:sp>
        <p:nvSpPr>
          <p:cNvPr id="5" name="Platshållare för sidfot 4"/>
          <p:cNvSpPr>
            <a:spLocks noGrp="1"/>
          </p:cNvSpPr>
          <p:nvPr>
            <p:ph type="ftr" sz="quarter" idx="3"/>
          </p:nvPr>
        </p:nvSpPr>
        <p:spPr>
          <a:xfrm>
            <a:off x="3124201" y="6356352"/>
            <a:ext cx="2895600" cy="365125"/>
          </a:xfrm>
          <a:prstGeom prst="rect">
            <a:avLst/>
          </a:prstGeom>
        </p:spPr>
        <p:txBody>
          <a:bodyPr vert="horz" lIns="91423" tIns="45712" rIns="91423" bIns="45712" rtlCol="0" anchor="ctr"/>
          <a:lstStyle>
            <a:lvl1pPr algn="ctr">
              <a:defRPr sz="1200">
                <a:solidFill>
                  <a:srgbClr val="0094CA"/>
                </a:solidFill>
              </a:defRPr>
            </a:lvl1pPr>
          </a:lstStyle>
          <a:p>
            <a:endParaRPr lang="sv-SE">
              <a:latin typeface="Calibri"/>
            </a:endParaRPr>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23" tIns="45712" rIns="91423" bIns="45712" rtlCol="0" anchor="ctr"/>
          <a:lstStyle>
            <a:lvl1pPr algn="r">
              <a:defRPr sz="1200">
                <a:solidFill>
                  <a:srgbClr val="0094CA"/>
                </a:solidFill>
              </a:defRPr>
            </a:lvl1pPr>
          </a:lstStyle>
          <a:p>
            <a:fld id="{038C62C7-F79B-CD4A-A5DF-5683BBEC4A65}" type="slidenum">
              <a:rPr lang="sv-SE" smtClean="0">
                <a:latin typeface="Calibri"/>
              </a:rPr>
              <a:pPr/>
              <a:t>‹#›</a:t>
            </a:fld>
            <a:endParaRPr lang="sv-SE">
              <a:latin typeface="Calibri"/>
            </a:endParaRPr>
          </a:p>
        </p:txBody>
      </p:sp>
      <p:sp>
        <p:nvSpPr>
          <p:cNvPr id="7"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sv-SE">
              <a:solidFill>
                <a:srgbClr val="0094CA"/>
              </a:solidFill>
              <a:latin typeface="Calibri"/>
            </a:endParaRPr>
          </a:p>
        </p:txBody>
      </p:sp>
      <p:pic>
        <p:nvPicPr>
          <p:cNvPr id="8" name="Bildobjekt 7" descr="ESS-vit-logga.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326974" y="378762"/>
            <a:ext cx="1359826"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hf sldNum="0" hdr="0" ftr="0" dt="0"/>
  <p:txStyles>
    <p:titleStyle>
      <a:lvl1pPr algn="l" defTabSz="457115" rtl="0" eaLnBrk="1" latinLnBrk="0" hangingPunct="1">
        <a:spcBef>
          <a:spcPct val="0"/>
        </a:spcBef>
        <a:buNone/>
        <a:defRPr sz="2800" kern="1200">
          <a:solidFill>
            <a:schemeClr val="bg1"/>
          </a:solidFill>
          <a:latin typeface="+mj-lt"/>
          <a:ea typeface="+mj-ea"/>
          <a:cs typeface="+mj-cs"/>
        </a:defRPr>
      </a:lvl1pPr>
    </p:titleStyle>
    <p:bodyStyle>
      <a:lvl1pPr marL="0" indent="0" algn="l" defTabSz="457115"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5" indent="0" algn="l" defTabSz="457115" rtl="0" eaLnBrk="1" latinLnBrk="0" hangingPunct="1">
        <a:spcBef>
          <a:spcPct val="20000"/>
        </a:spcBef>
        <a:buFont typeface="Wingdings" charset="2"/>
        <a:buNone/>
        <a:defRPr sz="2000" kern="1200">
          <a:solidFill>
            <a:srgbClr val="0094CA"/>
          </a:solidFill>
          <a:latin typeface="+mn-lt"/>
          <a:ea typeface="+mn-ea"/>
          <a:cs typeface="+mn-cs"/>
        </a:defRPr>
      </a:lvl2pPr>
      <a:lvl3pPr marL="914230" indent="0" algn="l" defTabSz="457115" rtl="0" eaLnBrk="1" latinLnBrk="0" hangingPunct="1">
        <a:spcBef>
          <a:spcPct val="20000"/>
        </a:spcBef>
        <a:buFont typeface="Wingdings" charset="2"/>
        <a:buNone/>
        <a:defRPr sz="2000" kern="1200">
          <a:solidFill>
            <a:srgbClr val="0094CA"/>
          </a:solidFill>
          <a:latin typeface="+mn-lt"/>
          <a:ea typeface="+mn-ea"/>
          <a:cs typeface="+mn-cs"/>
        </a:defRPr>
      </a:lvl3pPr>
      <a:lvl4pPr marL="1371344" indent="0" algn="l" defTabSz="457115" rtl="0" eaLnBrk="1" latinLnBrk="0" hangingPunct="1">
        <a:spcBef>
          <a:spcPct val="20000"/>
        </a:spcBef>
        <a:buFont typeface="Wingdings" charset="2"/>
        <a:buNone/>
        <a:defRPr sz="2000" kern="1200">
          <a:solidFill>
            <a:srgbClr val="0094CA"/>
          </a:solidFill>
          <a:latin typeface="+mn-lt"/>
          <a:ea typeface="+mn-ea"/>
          <a:cs typeface="+mn-cs"/>
        </a:defRPr>
      </a:lvl4pPr>
      <a:lvl5pPr marL="1828459" indent="0" algn="l" defTabSz="457115" rtl="0" eaLnBrk="1" latinLnBrk="0" hangingPunct="1">
        <a:spcBef>
          <a:spcPct val="20000"/>
        </a:spcBef>
        <a:buFont typeface="Wingdings" charset="2"/>
        <a:buNone/>
        <a:defRPr sz="2000" kern="1200">
          <a:solidFill>
            <a:srgbClr val="0094CA"/>
          </a:solidFill>
          <a:latin typeface="+mn-lt"/>
          <a:ea typeface="+mn-ea"/>
          <a:cs typeface="+mn-cs"/>
        </a:defRPr>
      </a:lvl5pPr>
      <a:lvl6pPr marL="2514130" indent="-228557" algn="l" defTabSz="457115" rtl="0" eaLnBrk="1" latinLnBrk="0" hangingPunct="1">
        <a:spcBef>
          <a:spcPct val="20000"/>
        </a:spcBef>
        <a:buFont typeface="Arial"/>
        <a:buChar char="•"/>
        <a:defRPr sz="2000" kern="1200">
          <a:solidFill>
            <a:schemeClr val="tx1"/>
          </a:solidFill>
          <a:latin typeface="+mn-lt"/>
          <a:ea typeface="+mn-ea"/>
          <a:cs typeface="+mn-cs"/>
        </a:defRPr>
      </a:lvl6pPr>
      <a:lvl7pPr marL="2971246" indent="-228557" algn="l" defTabSz="457115" rtl="0" eaLnBrk="1" latinLnBrk="0" hangingPunct="1">
        <a:spcBef>
          <a:spcPct val="20000"/>
        </a:spcBef>
        <a:buFont typeface="Arial"/>
        <a:buChar char="•"/>
        <a:defRPr sz="2000" kern="1200">
          <a:solidFill>
            <a:schemeClr val="tx1"/>
          </a:solidFill>
          <a:latin typeface="+mn-lt"/>
          <a:ea typeface="+mn-ea"/>
          <a:cs typeface="+mn-cs"/>
        </a:defRPr>
      </a:lvl7pPr>
      <a:lvl8pPr marL="3428360" indent="-228557" algn="l" defTabSz="457115" rtl="0" eaLnBrk="1" latinLnBrk="0" hangingPunct="1">
        <a:spcBef>
          <a:spcPct val="20000"/>
        </a:spcBef>
        <a:buFont typeface="Arial"/>
        <a:buChar char="•"/>
        <a:defRPr sz="2000" kern="1200">
          <a:solidFill>
            <a:schemeClr val="tx1"/>
          </a:solidFill>
          <a:latin typeface="+mn-lt"/>
          <a:ea typeface="+mn-ea"/>
          <a:cs typeface="+mn-cs"/>
        </a:defRPr>
      </a:lvl8pPr>
      <a:lvl9pPr marL="3885473" indent="-228557" algn="l" defTabSz="45711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5" rtl="0" eaLnBrk="1" latinLnBrk="0" hangingPunct="1">
        <a:defRPr sz="1800" kern="1200">
          <a:solidFill>
            <a:schemeClr val="tx1"/>
          </a:solidFill>
          <a:latin typeface="+mn-lt"/>
          <a:ea typeface="+mn-ea"/>
          <a:cs typeface="+mn-cs"/>
        </a:defRPr>
      </a:lvl1pPr>
      <a:lvl2pPr marL="457115" algn="l" defTabSz="457115" rtl="0" eaLnBrk="1" latinLnBrk="0" hangingPunct="1">
        <a:defRPr sz="1800" kern="1200">
          <a:solidFill>
            <a:schemeClr val="tx1"/>
          </a:solidFill>
          <a:latin typeface="+mn-lt"/>
          <a:ea typeface="+mn-ea"/>
          <a:cs typeface="+mn-cs"/>
        </a:defRPr>
      </a:lvl2pPr>
      <a:lvl3pPr marL="914230" algn="l" defTabSz="457115" rtl="0" eaLnBrk="1" latinLnBrk="0" hangingPunct="1">
        <a:defRPr sz="1800" kern="1200">
          <a:solidFill>
            <a:schemeClr val="tx1"/>
          </a:solidFill>
          <a:latin typeface="+mn-lt"/>
          <a:ea typeface="+mn-ea"/>
          <a:cs typeface="+mn-cs"/>
        </a:defRPr>
      </a:lvl3pPr>
      <a:lvl4pPr marL="1371344" algn="l" defTabSz="457115" rtl="0" eaLnBrk="1" latinLnBrk="0" hangingPunct="1">
        <a:defRPr sz="1800" kern="1200">
          <a:solidFill>
            <a:schemeClr val="tx1"/>
          </a:solidFill>
          <a:latin typeface="+mn-lt"/>
          <a:ea typeface="+mn-ea"/>
          <a:cs typeface="+mn-cs"/>
        </a:defRPr>
      </a:lvl4pPr>
      <a:lvl5pPr marL="1828459" algn="l" defTabSz="457115" rtl="0" eaLnBrk="1" latinLnBrk="0" hangingPunct="1">
        <a:defRPr sz="1800" kern="1200">
          <a:solidFill>
            <a:schemeClr val="tx1"/>
          </a:solidFill>
          <a:latin typeface="+mn-lt"/>
          <a:ea typeface="+mn-ea"/>
          <a:cs typeface="+mn-cs"/>
        </a:defRPr>
      </a:lvl5pPr>
      <a:lvl6pPr marL="2285573" algn="l" defTabSz="457115" rtl="0" eaLnBrk="1" latinLnBrk="0" hangingPunct="1">
        <a:defRPr sz="1800" kern="1200">
          <a:solidFill>
            <a:schemeClr val="tx1"/>
          </a:solidFill>
          <a:latin typeface="+mn-lt"/>
          <a:ea typeface="+mn-ea"/>
          <a:cs typeface="+mn-cs"/>
        </a:defRPr>
      </a:lvl6pPr>
      <a:lvl7pPr marL="2742689" algn="l" defTabSz="457115" rtl="0" eaLnBrk="1" latinLnBrk="0" hangingPunct="1">
        <a:defRPr sz="1800" kern="1200">
          <a:solidFill>
            <a:schemeClr val="tx1"/>
          </a:solidFill>
          <a:latin typeface="+mn-lt"/>
          <a:ea typeface="+mn-ea"/>
          <a:cs typeface="+mn-cs"/>
        </a:defRPr>
      </a:lvl7pPr>
      <a:lvl8pPr marL="3199802" algn="l" defTabSz="457115" rtl="0" eaLnBrk="1" latinLnBrk="0" hangingPunct="1">
        <a:defRPr sz="1800" kern="1200">
          <a:solidFill>
            <a:schemeClr val="tx1"/>
          </a:solidFill>
          <a:latin typeface="+mn-lt"/>
          <a:ea typeface="+mn-ea"/>
          <a:cs typeface="+mn-cs"/>
        </a:defRPr>
      </a:lvl8pPr>
      <a:lvl9pPr marL="3656918" algn="l" defTabSz="45711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2" y="1964946"/>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1" y="6356351"/>
            <a:ext cx="2133600" cy="365125"/>
          </a:xfrm>
          <a:prstGeom prst="rect">
            <a:avLst/>
          </a:prstGeom>
        </p:spPr>
        <p:txBody>
          <a:bodyPr vert="horz" lIns="91439" tIns="45719" rIns="91439" bIns="45719" rtlCol="0" anchor="ctr"/>
          <a:lstStyle>
            <a:lvl1pPr algn="l">
              <a:defRPr sz="1200">
                <a:solidFill>
                  <a:srgbClr val="0094CA"/>
                </a:solidFill>
              </a:defRPr>
            </a:lvl1pPr>
          </a:lstStyle>
          <a:p>
            <a:pPr defTabSz="457196"/>
            <a:endParaRPr lang="sv-SE">
              <a:latin typeface="Calibri"/>
            </a:endParaRPr>
          </a:p>
        </p:txBody>
      </p:sp>
      <p:sp>
        <p:nvSpPr>
          <p:cNvPr id="5" name="Platshållare för sidfot 4"/>
          <p:cNvSpPr>
            <a:spLocks noGrp="1"/>
          </p:cNvSpPr>
          <p:nvPr>
            <p:ph type="ftr" sz="quarter" idx="3"/>
          </p:nvPr>
        </p:nvSpPr>
        <p:spPr>
          <a:xfrm>
            <a:off x="3124201" y="6356351"/>
            <a:ext cx="2895600" cy="365125"/>
          </a:xfrm>
          <a:prstGeom prst="rect">
            <a:avLst/>
          </a:prstGeom>
        </p:spPr>
        <p:txBody>
          <a:bodyPr vert="horz" lIns="91439" tIns="45719" rIns="91439" bIns="45719" rtlCol="0" anchor="ctr"/>
          <a:lstStyle>
            <a:lvl1pPr algn="ctr">
              <a:defRPr sz="1200">
                <a:solidFill>
                  <a:srgbClr val="0094CA"/>
                </a:solidFill>
              </a:defRPr>
            </a:lvl1pPr>
          </a:lstStyle>
          <a:p>
            <a:pPr defTabSz="457196"/>
            <a:endParaRPr lang="sv-SE">
              <a:latin typeface="Calibri"/>
            </a:endParaRPr>
          </a:p>
        </p:txBody>
      </p:sp>
      <p:sp>
        <p:nvSpPr>
          <p:cNvPr id="6" name="Platshållare för bildnummer 5"/>
          <p:cNvSpPr>
            <a:spLocks noGrp="1"/>
          </p:cNvSpPr>
          <p:nvPr>
            <p:ph type="sldNum" sz="quarter" idx="4"/>
          </p:nvPr>
        </p:nvSpPr>
        <p:spPr>
          <a:xfrm>
            <a:off x="6553200" y="6356351"/>
            <a:ext cx="2133600" cy="365125"/>
          </a:xfrm>
          <a:prstGeom prst="rect">
            <a:avLst/>
          </a:prstGeom>
        </p:spPr>
        <p:txBody>
          <a:bodyPr vert="horz" lIns="91439" tIns="45719" rIns="91439" bIns="45719" rtlCol="0" anchor="ctr"/>
          <a:lstStyle>
            <a:lvl1pPr algn="r">
              <a:defRPr sz="1200">
                <a:solidFill>
                  <a:srgbClr val="0094CA"/>
                </a:solidFill>
              </a:defRPr>
            </a:lvl1pPr>
          </a:lstStyle>
          <a:p>
            <a:pPr defTabSz="457196"/>
            <a:fld id="{038C62C7-F79B-CD4A-A5DF-5683BBEC4A65}" type="slidenum">
              <a:rPr lang="sv-SE" smtClean="0">
                <a:latin typeface="Calibri"/>
              </a:rPr>
              <a:pPr defTabSz="457196"/>
              <a:t>‹#›</a:t>
            </a:fld>
            <a:endParaRPr lang="sv-SE">
              <a:latin typeface="Calibri"/>
            </a:endParaRPr>
          </a:p>
        </p:txBody>
      </p:sp>
      <p:sp>
        <p:nvSpPr>
          <p:cNvPr id="7"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457196"/>
            <a:endParaRPr lang="sv-SE">
              <a:solidFill>
                <a:srgbClr val="0094CA"/>
              </a:solidFill>
              <a:latin typeface="Calibri"/>
            </a:endParaRPr>
          </a:p>
        </p:txBody>
      </p:sp>
      <p:pic>
        <p:nvPicPr>
          <p:cNvPr id="8" name="Bildobjekt 7" descr="ESS-vit-logga.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326974" y="378760"/>
            <a:ext cx="1359826"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hf sldNum="0" hdr="0" ftr="0" dt="0"/>
  <p:txStyles>
    <p:titleStyle>
      <a:lvl1pPr algn="l" defTabSz="457196" rtl="0" eaLnBrk="1" latinLnBrk="0" hangingPunct="1">
        <a:spcBef>
          <a:spcPct val="0"/>
        </a:spcBef>
        <a:buNone/>
        <a:defRPr sz="2800" kern="1200">
          <a:solidFill>
            <a:schemeClr val="bg1"/>
          </a:solidFill>
          <a:latin typeface="+mj-lt"/>
          <a:ea typeface="+mj-ea"/>
          <a:cs typeface="+mj-cs"/>
        </a:defRPr>
      </a:lvl1pPr>
    </p:titleStyle>
    <p:bodyStyle>
      <a:lvl1pPr marL="0" indent="0" algn="l" defTabSz="457196"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96" indent="0" algn="l" defTabSz="457196" rtl="0" eaLnBrk="1" latinLnBrk="0" hangingPunct="1">
        <a:spcBef>
          <a:spcPct val="20000"/>
        </a:spcBef>
        <a:buFont typeface="Wingdings" charset="2"/>
        <a:buNone/>
        <a:defRPr sz="2000" kern="1200">
          <a:solidFill>
            <a:srgbClr val="0094CA"/>
          </a:solidFill>
          <a:latin typeface="+mn-lt"/>
          <a:ea typeface="+mn-ea"/>
          <a:cs typeface="+mn-cs"/>
        </a:defRPr>
      </a:lvl2pPr>
      <a:lvl3pPr marL="914391" indent="0" algn="l" defTabSz="457196" rtl="0" eaLnBrk="1" latinLnBrk="0" hangingPunct="1">
        <a:spcBef>
          <a:spcPct val="20000"/>
        </a:spcBef>
        <a:buFont typeface="Wingdings" charset="2"/>
        <a:buNone/>
        <a:defRPr sz="2000" kern="1200">
          <a:solidFill>
            <a:srgbClr val="0094CA"/>
          </a:solidFill>
          <a:latin typeface="+mn-lt"/>
          <a:ea typeface="+mn-ea"/>
          <a:cs typeface="+mn-cs"/>
        </a:defRPr>
      </a:lvl3pPr>
      <a:lvl4pPr marL="1371587" indent="0" algn="l" defTabSz="457196" rtl="0" eaLnBrk="1" latinLnBrk="0" hangingPunct="1">
        <a:spcBef>
          <a:spcPct val="20000"/>
        </a:spcBef>
        <a:buFont typeface="Wingdings" charset="2"/>
        <a:buNone/>
        <a:defRPr sz="2000" kern="1200">
          <a:solidFill>
            <a:srgbClr val="0094CA"/>
          </a:solidFill>
          <a:latin typeface="+mn-lt"/>
          <a:ea typeface="+mn-ea"/>
          <a:cs typeface="+mn-cs"/>
        </a:defRPr>
      </a:lvl4pPr>
      <a:lvl5pPr marL="1828782" indent="0" algn="l" defTabSz="457196" rtl="0" eaLnBrk="1" latinLnBrk="0" hangingPunct="1">
        <a:spcBef>
          <a:spcPct val="20000"/>
        </a:spcBef>
        <a:buFont typeface="Wingdings" charset="2"/>
        <a:buNone/>
        <a:defRPr sz="2000" kern="1200">
          <a:solidFill>
            <a:srgbClr val="0094CA"/>
          </a:solidFill>
          <a:latin typeface="+mn-lt"/>
          <a:ea typeface="+mn-ea"/>
          <a:cs typeface="+mn-cs"/>
        </a:defRPr>
      </a:lvl5pPr>
      <a:lvl6pPr marL="2514575"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6"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1" indent="-228597"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39" tIns="45719" rIns="91439" bIns="45719"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39" tIns="45719" rIns="91439"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1" y="6356351"/>
            <a:ext cx="2133600" cy="365125"/>
          </a:xfrm>
          <a:prstGeom prst="rect">
            <a:avLst/>
          </a:prstGeom>
        </p:spPr>
        <p:txBody>
          <a:bodyPr vert="horz" lIns="91439" tIns="45719" rIns="91439" bIns="45719" rtlCol="0" anchor="ctr"/>
          <a:lstStyle>
            <a:lvl1pPr algn="l">
              <a:defRPr sz="1200">
                <a:solidFill>
                  <a:schemeClr val="tx1">
                    <a:tint val="75000"/>
                  </a:schemeClr>
                </a:solidFill>
              </a:defRPr>
            </a:lvl1pPr>
          </a:lstStyle>
          <a:p>
            <a:pPr defTabSz="914391"/>
            <a:fld id="{7103233B-D569-4A6E-878F-CDE152514C47}" type="datetime1">
              <a:rPr lang="sv-SE" smtClean="0">
                <a:solidFill>
                  <a:prstClr val="black">
                    <a:tint val="75000"/>
                  </a:prstClr>
                </a:solidFill>
                <a:latin typeface="Calibri"/>
              </a:rPr>
              <a:pPr defTabSz="914391"/>
              <a:t>03/02/14</a:t>
            </a:fld>
            <a:endParaRPr lang="sv-SE">
              <a:solidFill>
                <a:prstClr val="black">
                  <a:tint val="75000"/>
                </a:prstClr>
              </a:solidFill>
              <a:latin typeface="Calibri"/>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9" tIns="45719" rIns="91439" bIns="45719" rtlCol="0" anchor="ctr"/>
          <a:lstStyle>
            <a:lvl1pPr algn="ctr">
              <a:defRPr sz="1200">
                <a:solidFill>
                  <a:schemeClr val="tx1">
                    <a:tint val="75000"/>
                  </a:schemeClr>
                </a:solidFill>
              </a:defRPr>
            </a:lvl1pPr>
          </a:lstStyle>
          <a:p>
            <a:pPr defTabSz="914391"/>
            <a:endParaRPr lang="sv-S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9" tIns="45719" rIns="91439" bIns="45719" rtlCol="0" anchor="ctr"/>
          <a:lstStyle>
            <a:lvl1pPr algn="r">
              <a:defRPr sz="1200">
                <a:solidFill>
                  <a:schemeClr val="tx1">
                    <a:tint val="75000"/>
                  </a:schemeClr>
                </a:solidFill>
              </a:defRPr>
            </a:lvl1pPr>
          </a:lstStyle>
          <a:p>
            <a:pPr defTabSz="914391"/>
            <a:fld id="{551115BC-487E-4422-894C-CB7CD3E79223}" type="slidenum">
              <a:rPr lang="sv-SE" smtClean="0">
                <a:solidFill>
                  <a:prstClr val="black">
                    <a:tint val="75000"/>
                  </a:prstClr>
                </a:solidFill>
                <a:latin typeface="Calibri"/>
              </a:rPr>
              <a:pPr defTabSz="914391"/>
              <a:t>‹#›</a:t>
            </a:fld>
            <a:endParaRPr lang="sv-SE">
              <a:solidFill>
                <a:prstClr val="black">
                  <a:tint val="75000"/>
                </a:prstClr>
              </a:solidFill>
              <a:latin typeface="Calibri"/>
            </a:endParaRPr>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hf hdr="0" ftr="0" dt="0"/>
  <p:txStyles>
    <p:titleStyle>
      <a:lvl1pPr algn="l" defTabSz="914391" rtl="0" eaLnBrk="1" latinLnBrk="0" hangingPunct="1">
        <a:spcBef>
          <a:spcPct val="0"/>
        </a:spcBef>
        <a:buNone/>
        <a:defRPr sz="3200" kern="1200" baseline="0">
          <a:solidFill>
            <a:schemeClr val="bg1"/>
          </a:solidFill>
          <a:latin typeface="+mj-lt"/>
          <a:ea typeface="+mj-ea"/>
          <a:cs typeface="+mj-cs"/>
        </a:defRPr>
      </a:lvl1pPr>
    </p:titleStyle>
    <p:bodyStyle>
      <a:lvl1pPr marL="342896" indent="-342896" algn="l" defTabSz="914391"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43" indent="-285747" algn="l" defTabSz="914391"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988" indent="-228597" algn="l" defTabSz="914391"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184" indent="-228597" algn="l" defTabSz="914391"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379" indent="-228597"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75" indent="-228597"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70" indent="-228597"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66" indent="-228597"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61" indent="-228597"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oleObject" Target="../embeddings/oleObject1.bin"/><Relationship Id="rId5" Type="http://schemas.openxmlformats.org/officeDocument/2006/relationships/image" Target="../media/image10.png"/><Relationship Id="rId6" Type="http://schemas.openxmlformats.org/officeDocument/2006/relationships/oleObject" Target="../embeddings/oleObject2.bin"/><Relationship Id="rId7" Type="http://schemas.openxmlformats.org/officeDocument/2006/relationships/image" Target="../media/image11.png"/><Relationship Id="rId8" Type="http://schemas.openxmlformats.org/officeDocument/2006/relationships/oleObject" Target="../embeddings/oleObject3.bin"/><Relationship Id="rId9"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14.png"/><Relationship Id="rId5" Type="http://schemas.openxmlformats.org/officeDocument/2006/relationships/chart" Target="../charts/chart1.xml"/><Relationship Id="rId1" Type="http://schemas.openxmlformats.org/officeDocument/2006/relationships/vmlDrawing" Target="../drawings/vmlDrawing2.vml"/><Relationship Id="rId2"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4160" y="408941"/>
            <a:ext cx="2082800" cy="1114297"/>
          </a:xfrm>
          <a:prstGeom prst="rect">
            <a:avLst/>
          </a:prstGeom>
        </p:spPr>
      </p:pic>
      <p:sp>
        <p:nvSpPr>
          <p:cNvPr id="7" name="textruta 6"/>
          <p:cNvSpPr txBox="1"/>
          <p:nvPr/>
        </p:nvSpPr>
        <p:spPr>
          <a:xfrm>
            <a:off x="-31277" y="3145460"/>
            <a:ext cx="9144000" cy="2369863"/>
          </a:xfrm>
          <a:prstGeom prst="rect">
            <a:avLst/>
          </a:prstGeom>
          <a:noFill/>
        </p:spPr>
        <p:txBody>
          <a:bodyPr wrap="square" lIns="91423" tIns="45712" rIns="91423" bIns="45712" rtlCol="0">
            <a:spAutoFit/>
          </a:bodyPr>
          <a:lstStyle/>
          <a:p>
            <a:pPr algn="ctr"/>
            <a:r>
              <a:rPr lang="en-GB" sz="3600" dirty="0">
                <a:solidFill>
                  <a:srgbClr val="FFFFFF"/>
                </a:solidFill>
              </a:rPr>
              <a:t>European Spallation Source</a:t>
            </a:r>
          </a:p>
          <a:p>
            <a:pPr algn="ctr"/>
            <a:endParaRPr lang="en-GB" sz="2800" dirty="0">
              <a:solidFill>
                <a:srgbClr val="FFFFFF"/>
              </a:solidFill>
            </a:endParaRPr>
          </a:p>
          <a:p>
            <a:pPr algn="ctr"/>
            <a:r>
              <a:rPr lang="en-GB" sz="2800" dirty="0" smtClean="0">
                <a:solidFill>
                  <a:srgbClr val="FFFFFF"/>
                </a:solidFill>
              </a:rPr>
              <a:t>Science Advisory Committee</a:t>
            </a:r>
            <a:endParaRPr lang="en-GB" sz="2800" dirty="0" smtClean="0">
              <a:solidFill>
                <a:srgbClr val="FFFFFF"/>
              </a:solidFill>
            </a:endParaRPr>
          </a:p>
          <a:p>
            <a:pPr algn="ctr"/>
            <a:r>
              <a:rPr lang="en-GB" sz="2800" dirty="0" smtClean="0">
                <a:solidFill>
                  <a:srgbClr val="FFFFFF"/>
                </a:solidFill>
              </a:rPr>
              <a:t>February </a:t>
            </a:r>
            <a:r>
              <a:rPr lang="en-GB" sz="2800" dirty="0" smtClean="0">
                <a:solidFill>
                  <a:srgbClr val="FFFFFF"/>
                </a:solidFill>
              </a:rPr>
              <a:t>5-6, </a:t>
            </a:r>
            <a:r>
              <a:rPr lang="en-GB" sz="2800" dirty="0">
                <a:solidFill>
                  <a:srgbClr val="FFFFFF"/>
                </a:solidFill>
              </a:rPr>
              <a:t>2014</a:t>
            </a:r>
          </a:p>
          <a:p>
            <a:pPr algn="ctr"/>
            <a:endParaRPr lang="en-GB" sz="2800" dirty="0">
              <a:solidFill>
                <a:srgbClr val="FFFFFF"/>
              </a:solidFill>
            </a:endParaRPr>
          </a:p>
        </p:txBody>
      </p:sp>
      <p:sp>
        <p:nvSpPr>
          <p:cNvPr id="4" name="textruta 3"/>
          <p:cNvSpPr txBox="1"/>
          <p:nvPr/>
        </p:nvSpPr>
        <p:spPr>
          <a:xfrm>
            <a:off x="0" y="5033449"/>
            <a:ext cx="9144000" cy="1214162"/>
          </a:xfrm>
          <a:prstGeom prst="rect">
            <a:avLst/>
          </a:prstGeom>
          <a:noFill/>
        </p:spPr>
        <p:txBody>
          <a:bodyPr wrap="square" lIns="91423" tIns="45712" rIns="91423" bIns="45712" rtlCol="0">
            <a:spAutoFit/>
          </a:bodyPr>
          <a:lstStyle/>
          <a:p>
            <a:pPr algn="ctr"/>
            <a:endParaRPr lang="en-GB" sz="2400" dirty="0">
              <a:solidFill>
                <a:srgbClr val="FFFFFF"/>
              </a:solidFill>
            </a:endParaRPr>
          </a:p>
          <a:p>
            <a:pPr algn="ctr"/>
            <a:r>
              <a:rPr lang="en-GB" sz="2400" dirty="0">
                <a:solidFill>
                  <a:srgbClr val="FFFFFF"/>
                </a:solidFill>
              </a:rPr>
              <a:t>Jim </a:t>
            </a:r>
            <a:r>
              <a:rPr lang="en-GB" sz="2400" dirty="0" err="1">
                <a:solidFill>
                  <a:srgbClr val="FFFFFF"/>
                </a:solidFill>
              </a:rPr>
              <a:t>Yeck</a:t>
            </a:r>
            <a:endParaRPr lang="en-GB" sz="2400" dirty="0">
              <a:solidFill>
                <a:srgbClr val="FFFFFF"/>
              </a:solidFill>
            </a:endParaRPr>
          </a:p>
          <a:p>
            <a:pPr algn="ctr"/>
            <a:r>
              <a:rPr lang="en-GB" sz="2400" dirty="0">
                <a:solidFill>
                  <a:srgbClr val="FFFFFF"/>
                </a:solidFill>
              </a:rPr>
              <a:t>CEO &amp; Director General</a:t>
            </a:r>
            <a:endParaRPr lang="en-GB" dirty="0" smtClean="0">
              <a:solidFill>
                <a:srgbClr val="FFFFFF"/>
              </a:solidFill>
            </a:endParaRPr>
          </a:p>
        </p:txBody>
      </p:sp>
    </p:spTree>
    <p:extLst>
      <p:ext uri="{BB962C8B-B14F-4D97-AF65-F5344CB8AC3E}">
        <p14:creationId xmlns:p14="http://schemas.microsoft.com/office/powerpoint/2010/main" val="4419426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50" y="274588"/>
            <a:ext cx="8228707" cy="665212"/>
          </a:xfrm>
        </p:spPr>
        <p:txBody>
          <a:bodyPr lIns="64274" tIns="32136" rIns="64274" bIns="32136"/>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10</a:t>
            </a:fld>
            <a:endParaRPr lang="sv-SE" dirty="0"/>
          </a:p>
        </p:txBody>
      </p:sp>
      <p:sp>
        <p:nvSpPr>
          <p:cNvPr id="3" name="TextBox 2"/>
          <p:cNvSpPr txBox="1"/>
          <p:nvPr/>
        </p:nvSpPr>
        <p:spPr>
          <a:xfrm>
            <a:off x="752569" y="1810774"/>
            <a:ext cx="7934232" cy="2585323"/>
          </a:xfrm>
          <a:prstGeom prst="rect">
            <a:avLst/>
          </a:prstGeom>
          <a:noFill/>
        </p:spPr>
        <p:txBody>
          <a:bodyPr wrap="square" lIns="91423" tIns="45712" rIns="91423" bIns="45712" rtlCol="0">
            <a:spAutoFit/>
          </a:bodyPr>
          <a:lstStyle/>
          <a:p>
            <a:r>
              <a:rPr lang="en-GB" dirty="0" smtClean="0">
                <a:solidFill>
                  <a:srgbClr val="7F7F7F"/>
                </a:solidFill>
              </a:rPr>
              <a:t>11. Will ESS be ready to establish the project performance baseline∗ in early 2014 and start conventional construction in mid-2014?</a:t>
            </a:r>
          </a:p>
          <a:p>
            <a:endParaRPr lang="en-GB" dirty="0">
              <a:solidFill>
                <a:srgbClr val="7F7F7F"/>
              </a:solidFill>
            </a:endParaRPr>
          </a:p>
          <a:p>
            <a:endParaRPr lang="en-GB" dirty="0" smtClean="0">
              <a:solidFill>
                <a:srgbClr val="7F7F7F"/>
              </a:solidFill>
            </a:endParaRPr>
          </a:p>
          <a:p>
            <a:r>
              <a:rPr lang="en-GB" i="1" dirty="0" smtClean="0">
                <a:solidFill>
                  <a:srgbClr val="7F7F7F"/>
                </a:solidFill>
              </a:rPr>
              <a:t>Yes, if environmental permits and regulatory licence are available, the possible interfaces with the various systems is mastered and the mitigation of possible late changes is taken into account in the CF contract.</a:t>
            </a:r>
          </a:p>
          <a:p>
            <a:endParaRPr lang="en-GB" i="1" dirty="0">
              <a:solidFill>
                <a:srgbClr val="7F7F7F"/>
              </a:solidFill>
            </a:endParaRPr>
          </a:p>
          <a:p>
            <a:r>
              <a:rPr lang="en-GB" i="1" dirty="0" smtClean="0">
                <a:solidFill>
                  <a:srgbClr val="7F7F7F"/>
                </a:solidFill>
              </a:rPr>
              <a:t>In addition, CF funding and overall 85% of commitments to the project secured.</a:t>
            </a:r>
            <a:endParaRPr lang="en-GB" i="1" dirty="0">
              <a:solidFill>
                <a:srgbClr val="7F7F7F"/>
              </a:solidFill>
            </a:endParaRPr>
          </a:p>
        </p:txBody>
      </p:sp>
      <p:grpSp>
        <p:nvGrpSpPr>
          <p:cNvPr id="54" name="Group 53"/>
          <p:cNvGrpSpPr/>
          <p:nvPr/>
        </p:nvGrpSpPr>
        <p:grpSpPr>
          <a:xfrm>
            <a:off x="2871295" y="1046027"/>
            <a:ext cx="2853671" cy="381090"/>
            <a:chOff x="2309050" y="4597019"/>
            <a:chExt cx="2853671" cy="381090"/>
          </a:xfrm>
        </p:grpSpPr>
        <p:sp>
          <p:nvSpPr>
            <p:cNvPr id="32" name="TextBox 31"/>
            <p:cNvSpPr txBox="1"/>
            <p:nvPr/>
          </p:nvSpPr>
          <p:spPr>
            <a:xfrm>
              <a:off x="2309050" y="4597019"/>
              <a:ext cx="259892" cy="369332"/>
            </a:xfrm>
            <a:prstGeom prst="rect">
              <a:avLst/>
            </a:prstGeom>
            <a:solidFill>
              <a:srgbClr val="008000"/>
            </a:solidFill>
            <a:ln>
              <a:solidFill>
                <a:schemeClr val="tx1"/>
              </a:solidFill>
            </a:ln>
          </p:spPr>
          <p:txBody>
            <a:bodyPr wrap="square" rtlCol="0">
              <a:spAutoFit/>
            </a:bodyPr>
            <a:lstStyle/>
            <a:p>
              <a:r>
                <a:rPr lang="en-US" dirty="0" smtClean="0"/>
                <a:t>1</a:t>
              </a:r>
              <a:endParaRPr lang="en-US" dirty="0"/>
            </a:p>
          </p:txBody>
        </p:sp>
        <p:sp>
          <p:nvSpPr>
            <p:cNvPr id="35" name="TextBox 34"/>
            <p:cNvSpPr txBox="1"/>
            <p:nvPr/>
          </p:nvSpPr>
          <p:spPr>
            <a:xfrm>
              <a:off x="2741347" y="4597019"/>
              <a:ext cx="259892" cy="369332"/>
            </a:xfrm>
            <a:prstGeom prst="rect">
              <a:avLst/>
            </a:prstGeom>
            <a:solidFill>
              <a:srgbClr val="008000"/>
            </a:solidFill>
            <a:ln>
              <a:solidFill>
                <a:schemeClr val="tx1"/>
              </a:solidFill>
            </a:ln>
          </p:spPr>
          <p:txBody>
            <a:bodyPr wrap="square" rtlCol="0">
              <a:spAutoFit/>
            </a:bodyPr>
            <a:lstStyle/>
            <a:p>
              <a:r>
                <a:rPr lang="en-US" dirty="0" smtClean="0"/>
                <a:t>2</a:t>
              </a:r>
              <a:endParaRPr lang="en-US" dirty="0"/>
            </a:p>
          </p:txBody>
        </p:sp>
        <p:sp>
          <p:nvSpPr>
            <p:cNvPr id="38" name="TextBox 37"/>
            <p:cNvSpPr txBox="1"/>
            <p:nvPr/>
          </p:nvSpPr>
          <p:spPr>
            <a:xfrm>
              <a:off x="3173643" y="4597019"/>
              <a:ext cx="259892" cy="369332"/>
            </a:xfrm>
            <a:prstGeom prst="rect">
              <a:avLst/>
            </a:prstGeom>
            <a:solidFill>
              <a:srgbClr val="008000"/>
            </a:solidFill>
            <a:ln>
              <a:solidFill>
                <a:schemeClr val="tx1"/>
              </a:solidFill>
            </a:ln>
          </p:spPr>
          <p:txBody>
            <a:bodyPr wrap="square" rtlCol="0">
              <a:spAutoFit/>
            </a:bodyPr>
            <a:lstStyle/>
            <a:p>
              <a:r>
                <a:rPr lang="en-US" dirty="0" smtClean="0"/>
                <a:t>3</a:t>
              </a:r>
              <a:endParaRPr lang="en-US" dirty="0"/>
            </a:p>
          </p:txBody>
        </p:sp>
        <p:sp>
          <p:nvSpPr>
            <p:cNvPr id="41" name="TextBox 40"/>
            <p:cNvSpPr txBox="1"/>
            <p:nvPr/>
          </p:nvSpPr>
          <p:spPr>
            <a:xfrm>
              <a:off x="3605940" y="4597019"/>
              <a:ext cx="259892" cy="369332"/>
            </a:xfrm>
            <a:prstGeom prst="rect">
              <a:avLst/>
            </a:prstGeom>
            <a:solidFill>
              <a:srgbClr val="008000"/>
            </a:solidFill>
            <a:ln>
              <a:solidFill>
                <a:schemeClr val="tx1"/>
              </a:solidFill>
            </a:ln>
          </p:spPr>
          <p:txBody>
            <a:bodyPr wrap="square" rtlCol="0">
              <a:spAutoFit/>
            </a:bodyPr>
            <a:lstStyle/>
            <a:p>
              <a:r>
                <a:rPr lang="en-US" dirty="0"/>
                <a:t>4</a:t>
              </a:r>
            </a:p>
          </p:txBody>
        </p:sp>
        <p:sp>
          <p:nvSpPr>
            <p:cNvPr id="44" name="TextBox 43"/>
            <p:cNvSpPr txBox="1"/>
            <p:nvPr/>
          </p:nvSpPr>
          <p:spPr>
            <a:xfrm>
              <a:off x="4038236" y="4597019"/>
              <a:ext cx="259892" cy="369332"/>
            </a:xfrm>
            <a:prstGeom prst="rect">
              <a:avLst/>
            </a:prstGeom>
            <a:solidFill>
              <a:srgbClr val="008000"/>
            </a:solidFill>
            <a:ln>
              <a:solidFill>
                <a:schemeClr val="tx1"/>
              </a:solidFill>
            </a:ln>
          </p:spPr>
          <p:txBody>
            <a:bodyPr wrap="square" rtlCol="0">
              <a:spAutoFit/>
            </a:bodyPr>
            <a:lstStyle/>
            <a:p>
              <a:r>
                <a:rPr lang="en-US" dirty="0"/>
                <a:t>5</a:t>
              </a:r>
            </a:p>
          </p:txBody>
        </p:sp>
        <p:sp>
          <p:nvSpPr>
            <p:cNvPr id="47" name="TextBox 46"/>
            <p:cNvSpPr txBox="1"/>
            <p:nvPr/>
          </p:nvSpPr>
          <p:spPr>
            <a:xfrm>
              <a:off x="4470533" y="4608777"/>
              <a:ext cx="259892" cy="369332"/>
            </a:xfrm>
            <a:prstGeom prst="rect">
              <a:avLst/>
            </a:prstGeom>
            <a:solidFill>
              <a:srgbClr val="008000"/>
            </a:solidFill>
            <a:ln>
              <a:solidFill>
                <a:schemeClr val="tx1"/>
              </a:solidFill>
            </a:ln>
          </p:spPr>
          <p:txBody>
            <a:bodyPr wrap="square" rtlCol="0">
              <a:spAutoFit/>
            </a:bodyPr>
            <a:lstStyle/>
            <a:p>
              <a:r>
                <a:rPr lang="en-US" dirty="0"/>
                <a:t>6</a:t>
              </a:r>
            </a:p>
          </p:txBody>
        </p:sp>
        <p:sp>
          <p:nvSpPr>
            <p:cNvPr id="50" name="TextBox 49"/>
            <p:cNvSpPr txBox="1"/>
            <p:nvPr/>
          </p:nvSpPr>
          <p:spPr>
            <a:xfrm>
              <a:off x="4902829" y="4608777"/>
              <a:ext cx="259892" cy="369332"/>
            </a:xfrm>
            <a:prstGeom prst="rect">
              <a:avLst/>
            </a:prstGeom>
            <a:solidFill>
              <a:srgbClr val="FFFF00"/>
            </a:solidFill>
            <a:ln>
              <a:solidFill>
                <a:schemeClr val="tx1"/>
              </a:solidFill>
            </a:ln>
          </p:spPr>
          <p:txBody>
            <a:bodyPr wrap="square" rtlCol="0">
              <a:spAutoFit/>
            </a:bodyPr>
            <a:lstStyle/>
            <a:p>
              <a:r>
                <a:rPr lang="en-US" dirty="0"/>
                <a:t>7</a:t>
              </a:r>
            </a:p>
          </p:txBody>
        </p:sp>
      </p:grpSp>
    </p:spTree>
    <p:extLst>
      <p:ext uri="{BB962C8B-B14F-4D97-AF65-F5344CB8AC3E}">
        <p14:creationId xmlns:p14="http://schemas.microsoft.com/office/powerpoint/2010/main" val="12029748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Licensing – status and plans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063975523"/>
              </p:ext>
            </p:extLst>
          </p:nvPr>
        </p:nvGraphicFramePr>
        <p:xfrm>
          <a:off x="1412072" y="1617429"/>
          <a:ext cx="7260888" cy="370840"/>
        </p:xfrm>
        <a:graphic>
          <a:graphicData uri="http://schemas.openxmlformats.org/drawingml/2006/table">
            <a:tbl>
              <a:tblPr firstRow="1" bandRow="1">
                <a:tableStyleId>{5C22544A-7EE6-4342-B048-85BDC9FD1C3A}</a:tableStyleId>
              </a:tblPr>
              <a:tblGrid>
                <a:gridCol w="605074"/>
                <a:gridCol w="605074"/>
                <a:gridCol w="605074"/>
                <a:gridCol w="605074"/>
                <a:gridCol w="605074"/>
                <a:gridCol w="605074"/>
                <a:gridCol w="605074"/>
                <a:gridCol w="605074"/>
                <a:gridCol w="605074"/>
                <a:gridCol w="605074"/>
                <a:gridCol w="605074"/>
                <a:gridCol w="605074"/>
              </a:tblGrid>
              <a:tr h="370840">
                <a:tc>
                  <a:txBody>
                    <a:bodyPr/>
                    <a:lstStyle/>
                    <a:p>
                      <a:r>
                        <a:rPr lang="en-US" sz="1400" b="0" dirty="0" smtClean="0">
                          <a:solidFill>
                            <a:schemeClr val="tx1">
                              <a:lumMod val="50000"/>
                              <a:lumOff val="50000"/>
                            </a:schemeClr>
                          </a:solidFill>
                        </a:rPr>
                        <a:t>Jan</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Feb</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Mar</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Apr</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May</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Jun</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Jul</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Aug</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Sep</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Oct </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Nov</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Dec</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827157" y="1617429"/>
            <a:ext cx="793768" cy="338554"/>
          </a:xfrm>
          <a:prstGeom prst="rect">
            <a:avLst/>
          </a:prstGeom>
          <a:noFill/>
        </p:spPr>
        <p:txBody>
          <a:bodyPr wrap="square" lIns="91439" tIns="45719" rIns="91439" bIns="45719" rtlCol="0">
            <a:spAutoFit/>
          </a:bodyPr>
          <a:lstStyle/>
          <a:p>
            <a:r>
              <a:rPr lang="en-US" sz="1600" dirty="0">
                <a:solidFill>
                  <a:srgbClr val="7F7F7F"/>
                </a:solidFill>
              </a:rPr>
              <a:t>2014</a:t>
            </a:r>
          </a:p>
        </p:txBody>
      </p:sp>
      <p:grpSp>
        <p:nvGrpSpPr>
          <p:cNvPr id="63" name="Group 62"/>
          <p:cNvGrpSpPr/>
          <p:nvPr/>
        </p:nvGrpSpPr>
        <p:grpSpPr>
          <a:xfrm>
            <a:off x="275729" y="2047164"/>
            <a:ext cx="8868271" cy="4117273"/>
            <a:chOff x="275729" y="2047164"/>
            <a:chExt cx="8868271" cy="4957941"/>
          </a:xfrm>
        </p:grpSpPr>
        <p:grpSp>
          <p:nvGrpSpPr>
            <p:cNvPr id="14" name="Group 13"/>
            <p:cNvGrpSpPr/>
            <p:nvPr/>
          </p:nvGrpSpPr>
          <p:grpSpPr>
            <a:xfrm>
              <a:off x="1020752" y="4463390"/>
              <a:ext cx="7652208" cy="370619"/>
              <a:chOff x="1412072" y="2114009"/>
              <a:chExt cx="4439246" cy="370619"/>
            </a:xfrm>
          </p:grpSpPr>
          <p:sp>
            <p:nvSpPr>
              <p:cNvPr id="15" name="Rectangle 14"/>
              <p:cNvSpPr/>
              <p:nvPr/>
            </p:nvSpPr>
            <p:spPr>
              <a:xfrm>
                <a:off x="1412072" y="2155789"/>
                <a:ext cx="2358460"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 name="TextBox 15"/>
              <p:cNvSpPr txBox="1"/>
              <p:nvPr/>
            </p:nvSpPr>
            <p:spPr>
              <a:xfrm>
                <a:off x="3872589" y="2114009"/>
                <a:ext cx="1978729" cy="370619"/>
              </a:xfrm>
              <a:prstGeom prst="rect">
                <a:avLst/>
              </a:prstGeom>
              <a:noFill/>
            </p:spPr>
            <p:txBody>
              <a:bodyPr wrap="square" rtlCol="0">
                <a:spAutoFit/>
              </a:bodyPr>
              <a:lstStyle/>
              <a:p>
                <a:r>
                  <a:rPr lang="en-US" sz="1400" dirty="0"/>
                  <a:t>Reviews and reports</a:t>
                </a:r>
              </a:p>
            </p:txBody>
          </p:sp>
        </p:grpSp>
        <p:grpSp>
          <p:nvGrpSpPr>
            <p:cNvPr id="20" name="Group 19"/>
            <p:cNvGrpSpPr/>
            <p:nvPr/>
          </p:nvGrpSpPr>
          <p:grpSpPr>
            <a:xfrm>
              <a:off x="3061720" y="2360875"/>
              <a:ext cx="2791247" cy="370619"/>
              <a:chOff x="1412072" y="2114009"/>
              <a:chExt cx="2791247" cy="370619"/>
            </a:xfrm>
          </p:grpSpPr>
          <p:sp>
            <p:nvSpPr>
              <p:cNvPr id="21" name="Rectangle 20"/>
              <p:cNvSpPr/>
              <p:nvPr/>
            </p:nvSpPr>
            <p:spPr>
              <a:xfrm>
                <a:off x="1412072" y="2155789"/>
                <a:ext cx="169022"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2" name="TextBox 21"/>
              <p:cNvSpPr txBox="1"/>
              <p:nvPr/>
            </p:nvSpPr>
            <p:spPr>
              <a:xfrm>
                <a:off x="1674071" y="2114009"/>
                <a:ext cx="2529248" cy="370619"/>
              </a:xfrm>
              <a:prstGeom prst="rect">
                <a:avLst/>
              </a:prstGeom>
              <a:noFill/>
            </p:spPr>
            <p:txBody>
              <a:bodyPr wrap="square" rtlCol="0">
                <a:spAutoFit/>
              </a:bodyPr>
              <a:lstStyle/>
              <a:p>
                <a:r>
                  <a:rPr lang="en-US" sz="1400" dirty="0"/>
                  <a:t>SSM Opinion to Court</a:t>
                </a:r>
              </a:p>
            </p:txBody>
          </p:sp>
        </p:grpSp>
        <p:grpSp>
          <p:nvGrpSpPr>
            <p:cNvPr id="29" name="Group 28"/>
            <p:cNvGrpSpPr/>
            <p:nvPr/>
          </p:nvGrpSpPr>
          <p:grpSpPr>
            <a:xfrm>
              <a:off x="5086178" y="4801944"/>
              <a:ext cx="3876930" cy="370619"/>
              <a:chOff x="1412072" y="2114009"/>
              <a:chExt cx="3876930" cy="370619"/>
            </a:xfrm>
          </p:grpSpPr>
          <p:sp>
            <p:nvSpPr>
              <p:cNvPr id="30" name="Rectangle 29"/>
              <p:cNvSpPr/>
              <p:nvPr/>
            </p:nvSpPr>
            <p:spPr>
              <a:xfrm>
                <a:off x="1412072" y="2155789"/>
                <a:ext cx="766789"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1" name="TextBox 30"/>
              <p:cNvSpPr txBox="1"/>
              <p:nvPr/>
            </p:nvSpPr>
            <p:spPr>
              <a:xfrm>
                <a:off x="2237193" y="2114009"/>
                <a:ext cx="3051809" cy="370619"/>
              </a:xfrm>
              <a:prstGeom prst="rect">
                <a:avLst/>
              </a:prstGeom>
              <a:noFill/>
            </p:spPr>
            <p:txBody>
              <a:bodyPr wrap="square" rtlCol="0">
                <a:spAutoFit/>
              </a:bodyPr>
              <a:lstStyle/>
              <a:p>
                <a:r>
                  <a:rPr lang="en-US" sz="1400" dirty="0"/>
                  <a:t>Assessment</a:t>
                </a:r>
              </a:p>
            </p:txBody>
          </p:sp>
        </p:grpSp>
        <p:sp>
          <p:nvSpPr>
            <p:cNvPr id="35" name="TextBox 34"/>
            <p:cNvSpPr txBox="1"/>
            <p:nvPr/>
          </p:nvSpPr>
          <p:spPr>
            <a:xfrm>
              <a:off x="275730" y="2047164"/>
              <a:ext cx="2439793" cy="407680"/>
            </a:xfrm>
            <a:prstGeom prst="rect">
              <a:avLst/>
            </a:prstGeom>
            <a:noFill/>
          </p:spPr>
          <p:txBody>
            <a:bodyPr wrap="square" rtlCol="0">
              <a:spAutoFit/>
            </a:bodyPr>
            <a:lstStyle/>
            <a:p>
              <a:r>
                <a:rPr lang="en-US" sz="1600" dirty="0"/>
                <a:t>Environmental Court</a:t>
              </a:r>
            </a:p>
          </p:txBody>
        </p:sp>
        <p:grpSp>
          <p:nvGrpSpPr>
            <p:cNvPr id="36" name="Group 35"/>
            <p:cNvGrpSpPr/>
            <p:nvPr/>
          </p:nvGrpSpPr>
          <p:grpSpPr>
            <a:xfrm>
              <a:off x="3642977" y="2695108"/>
              <a:ext cx="2791247" cy="370619"/>
              <a:chOff x="1412072" y="2114009"/>
              <a:chExt cx="2791247" cy="370619"/>
            </a:xfrm>
          </p:grpSpPr>
          <p:sp>
            <p:nvSpPr>
              <p:cNvPr id="37" name="Rectangle 36"/>
              <p:cNvSpPr/>
              <p:nvPr/>
            </p:nvSpPr>
            <p:spPr>
              <a:xfrm>
                <a:off x="1412072" y="2155789"/>
                <a:ext cx="169022"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8" name="TextBox 37"/>
              <p:cNvSpPr txBox="1"/>
              <p:nvPr/>
            </p:nvSpPr>
            <p:spPr>
              <a:xfrm>
                <a:off x="1674071" y="2114009"/>
                <a:ext cx="2529248" cy="370619"/>
              </a:xfrm>
              <a:prstGeom prst="rect">
                <a:avLst/>
              </a:prstGeom>
              <a:noFill/>
            </p:spPr>
            <p:txBody>
              <a:bodyPr wrap="square" rtlCol="0">
                <a:spAutoFit/>
              </a:bodyPr>
              <a:lstStyle/>
              <a:p>
                <a:r>
                  <a:rPr lang="en-US" sz="1400" dirty="0"/>
                  <a:t>Main Hearing April 25th</a:t>
                </a:r>
              </a:p>
            </p:txBody>
          </p:sp>
        </p:grpSp>
        <p:sp>
          <p:nvSpPr>
            <p:cNvPr id="41" name="TextBox 40"/>
            <p:cNvSpPr txBox="1"/>
            <p:nvPr/>
          </p:nvSpPr>
          <p:spPr>
            <a:xfrm>
              <a:off x="4558676" y="3022984"/>
              <a:ext cx="2529248" cy="370619"/>
            </a:xfrm>
            <a:prstGeom prst="rect">
              <a:avLst/>
            </a:prstGeom>
            <a:noFill/>
          </p:spPr>
          <p:txBody>
            <a:bodyPr wrap="square" rtlCol="0">
              <a:spAutoFit/>
            </a:bodyPr>
            <a:lstStyle/>
            <a:p>
              <a:r>
                <a:rPr lang="en-US" sz="1400" dirty="0"/>
                <a:t>Court ruling and permit   </a:t>
              </a:r>
            </a:p>
          </p:txBody>
        </p:sp>
        <p:sp>
          <p:nvSpPr>
            <p:cNvPr id="44" name="TextBox 43"/>
            <p:cNvSpPr txBox="1"/>
            <p:nvPr/>
          </p:nvSpPr>
          <p:spPr>
            <a:xfrm>
              <a:off x="4727698" y="3394146"/>
              <a:ext cx="2529248" cy="370619"/>
            </a:xfrm>
            <a:prstGeom prst="rect">
              <a:avLst/>
            </a:prstGeom>
            <a:noFill/>
          </p:spPr>
          <p:txBody>
            <a:bodyPr wrap="square" rtlCol="0">
              <a:spAutoFit/>
            </a:bodyPr>
            <a:lstStyle/>
            <a:p>
              <a:r>
                <a:rPr lang="en-US" sz="1400" dirty="0"/>
                <a:t>Ground break  June 2nd</a:t>
              </a:r>
            </a:p>
          </p:txBody>
        </p:sp>
        <p:sp>
          <p:nvSpPr>
            <p:cNvPr id="45" name="TextBox 44"/>
            <p:cNvSpPr txBox="1"/>
            <p:nvPr/>
          </p:nvSpPr>
          <p:spPr>
            <a:xfrm>
              <a:off x="275729" y="3732701"/>
              <a:ext cx="3536269" cy="407680"/>
            </a:xfrm>
            <a:prstGeom prst="rect">
              <a:avLst/>
            </a:prstGeom>
            <a:noFill/>
          </p:spPr>
          <p:txBody>
            <a:bodyPr wrap="square" rtlCol="0">
              <a:spAutoFit/>
            </a:bodyPr>
            <a:lstStyle/>
            <a:p>
              <a:r>
                <a:rPr lang="en-US" sz="1600" dirty="0"/>
                <a:t>Radiation Safety Authority (SSM)</a:t>
              </a:r>
            </a:p>
          </p:txBody>
        </p:sp>
        <p:sp>
          <p:nvSpPr>
            <p:cNvPr id="48" name="TextBox 47"/>
            <p:cNvSpPr txBox="1"/>
            <p:nvPr/>
          </p:nvSpPr>
          <p:spPr>
            <a:xfrm>
              <a:off x="1113728" y="4124836"/>
              <a:ext cx="6257036" cy="370619"/>
            </a:xfrm>
            <a:prstGeom prst="rect">
              <a:avLst/>
            </a:prstGeom>
            <a:noFill/>
          </p:spPr>
          <p:txBody>
            <a:bodyPr wrap="square" rtlCol="0">
              <a:spAutoFit/>
            </a:bodyPr>
            <a:lstStyle/>
            <a:p>
              <a:r>
                <a:rPr lang="en-US" sz="1400" dirty="0"/>
                <a:t>Public announcement: Info from ESS complete for construction permit </a:t>
              </a:r>
            </a:p>
          </p:txBody>
        </p:sp>
        <p:sp>
          <p:nvSpPr>
            <p:cNvPr id="51" name="TextBox 50"/>
            <p:cNvSpPr txBox="1"/>
            <p:nvPr/>
          </p:nvSpPr>
          <p:spPr>
            <a:xfrm>
              <a:off x="6114966" y="5116328"/>
              <a:ext cx="2529248" cy="370619"/>
            </a:xfrm>
            <a:prstGeom prst="rect">
              <a:avLst/>
            </a:prstGeom>
            <a:noFill/>
          </p:spPr>
          <p:txBody>
            <a:bodyPr wrap="square" rtlCol="0">
              <a:spAutoFit/>
            </a:bodyPr>
            <a:lstStyle/>
            <a:p>
              <a:r>
                <a:rPr lang="en-US" sz="1400" dirty="0"/>
                <a:t>Issue of permit to construct</a:t>
              </a:r>
            </a:p>
          </p:txBody>
        </p:sp>
        <p:grpSp>
          <p:nvGrpSpPr>
            <p:cNvPr id="52" name="Group 51"/>
            <p:cNvGrpSpPr/>
            <p:nvPr/>
          </p:nvGrpSpPr>
          <p:grpSpPr>
            <a:xfrm>
              <a:off x="7756312" y="5454882"/>
              <a:ext cx="1387688" cy="900603"/>
              <a:chOff x="1412072" y="2114009"/>
              <a:chExt cx="1624782" cy="900603"/>
            </a:xfrm>
          </p:grpSpPr>
          <p:sp>
            <p:nvSpPr>
              <p:cNvPr id="53" name="Rectangle 52"/>
              <p:cNvSpPr/>
              <p:nvPr/>
            </p:nvSpPr>
            <p:spPr>
              <a:xfrm>
                <a:off x="1412072" y="2155789"/>
                <a:ext cx="169022"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4" name="TextBox 53"/>
              <p:cNvSpPr txBox="1"/>
              <p:nvPr/>
            </p:nvSpPr>
            <p:spPr>
              <a:xfrm>
                <a:off x="1674071" y="2114009"/>
                <a:ext cx="1362783" cy="900603"/>
              </a:xfrm>
              <a:prstGeom prst="rect">
                <a:avLst/>
              </a:prstGeom>
              <a:noFill/>
            </p:spPr>
            <p:txBody>
              <a:bodyPr wrap="square" rtlCol="0">
                <a:spAutoFit/>
              </a:bodyPr>
              <a:lstStyle/>
              <a:p>
                <a:r>
                  <a:rPr lang="en-US" sz="1400" dirty="0"/>
                  <a:t>Start of concrete works</a:t>
                </a:r>
              </a:p>
            </p:txBody>
          </p:sp>
        </p:grpSp>
        <p:sp>
          <p:nvSpPr>
            <p:cNvPr id="55" name="TextBox 54"/>
            <p:cNvSpPr txBox="1"/>
            <p:nvPr/>
          </p:nvSpPr>
          <p:spPr>
            <a:xfrm>
              <a:off x="275730" y="6038010"/>
              <a:ext cx="3103482" cy="407680"/>
            </a:xfrm>
            <a:prstGeom prst="rect">
              <a:avLst/>
            </a:prstGeom>
            <a:noFill/>
          </p:spPr>
          <p:txBody>
            <a:bodyPr wrap="square" rtlCol="0">
              <a:spAutoFit/>
            </a:bodyPr>
            <a:lstStyle/>
            <a:p>
              <a:r>
                <a:rPr lang="en-US" sz="1600" dirty="0"/>
                <a:t>EU Notification, </a:t>
              </a:r>
              <a:r>
                <a:rPr lang="en-US" sz="1600" dirty="0" err="1"/>
                <a:t>Euratom</a:t>
              </a:r>
              <a:r>
                <a:rPr lang="en-US" sz="1600" dirty="0"/>
                <a:t> art 37</a:t>
              </a:r>
            </a:p>
          </p:txBody>
        </p:sp>
        <p:grpSp>
          <p:nvGrpSpPr>
            <p:cNvPr id="56" name="Group 55"/>
            <p:cNvGrpSpPr/>
            <p:nvPr/>
          </p:nvGrpSpPr>
          <p:grpSpPr>
            <a:xfrm>
              <a:off x="1491792" y="6375054"/>
              <a:ext cx="7652208" cy="630051"/>
              <a:chOff x="1412072" y="2114009"/>
              <a:chExt cx="4439246" cy="630051"/>
            </a:xfrm>
          </p:grpSpPr>
          <p:sp>
            <p:nvSpPr>
              <p:cNvPr id="57" name="Rectangle 56"/>
              <p:cNvSpPr/>
              <p:nvPr/>
            </p:nvSpPr>
            <p:spPr>
              <a:xfrm>
                <a:off x="1412072" y="2114009"/>
                <a:ext cx="2358460"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~6 month process</a:t>
                </a:r>
              </a:p>
            </p:txBody>
          </p:sp>
          <p:sp>
            <p:nvSpPr>
              <p:cNvPr id="58" name="TextBox 57"/>
              <p:cNvSpPr txBox="1"/>
              <p:nvPr/>
            </p:nvSpPr>
            <p:spPr>
              <a:xfrm>
                <a:off x="3872589" y="2114009"/>
                <a:ext cx="1978729" cy="630051"/>
              </a:xfrm>
              <a:prstGeom prst="rect">
                <a:avLst/>
              </a:prstGeom>
              <a:noFill/>
            </p:spPr>
            <p:txBody>
              <a:bodyPr wrap="square" rtlCol="0">
                <a:spAutoFit/>
              </a:bodyPr>
              <a:lstStyle/>
              <a:p>
                <a:r>
                  <a:rPr lang="en-US" sz="1400" dirty="0"/>
                  <a:t>Opinion needed before permit for </a:t>
                </a:r>
                <a:br>
                  <a:rPr lang="en-US" sz="1400" dirty="0"/>
                </a:br>
                <a:r>
                  <a:rPr lang="en-US" sz="1400" dirty="0"/>
                  <a:t>test ops</a:t>
                </a:r>
              </a:p>
            </p:txBody>
          </p:sp>
        </p:grpSp>
        <p:sp>
          <p:nvSpPr>
            <p:cNvPr id="60" name="Diamond 59"/>
            <p:cNvSpPr/>
            <p:nvPr/>
          </p:nvSpPr>
          <p:spPr>
            <a:xfrm>
              <a:off x="4465699" y="3394146"/>
              <a:ext cx="261999" cy="33855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1" name="Diamond 60"/>
            <p:cNvSpPr/>
            <p:nvPr/>
          </p:nvSpPr>
          <p:spPr>
            <a:xfrm>
              <a:off x="4275792" y="3057359"/>
              <a:ext cx="261999" cy="33855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2" name="Diamond 61"/>
            <p:cNvSpPr/>
            <p:nvPr/>
          </p:nvSpPr>
          <p:spPr>
            <a:xfrm>
              <a:off x="792207" y="4145702"/>
              <a:ext cx="261999" cy="33855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71" name="Diamond 70"/>
          <p:cNvSpPr/>
          <p:nvPr/>
        </p:nvSpPr>
        <p:spPr>
          <a:xfrm>
            <a:off x="5911300" y="4622550"/>
            <a:ext cx="261999" cy="281149"/>
          </a:xfrm>
          <a:prstGeom prst="diamond">
            <a:avLst/>
          </a:prstGeom>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1600"/>
          </a:p>
        </p:txBody>
      </p:sp>
      <p:sp>
        <p:nvSpPr>
          <p:cNvPr id="72" name="TextBox 71"/>
          <p:cNvSpPr txBox="1"/>
          <p:nvPr/>
        </p:nvSpPr>
        <p:spPr>
          <a:xfrm>
            <a:off x="351816" y="6164438"/>
            <a:ext cx="8321145" cy="646331"/>
          </a:xfrm>
          <a:prstGeom prst="rect">
            <a:avLst/>
          </a:prstGeom>
          <a:noFill/>
        </p:spPr>
        <p:txBody>
          <a:bodyPr wrap="square" lIns="91439" tIns="45719" rIns="91439" bIns="45719" rtlCol="0">
            <a:spAutoFit/>
          </a:bodyPr>
          <a:lstStyle/>
          <a:p>
            <a:r>
              <a:rPr lang="en-US" dirty="0" smtClean="0">
                <a:solidFill>
                  <a:srgbClr val="FF0000"/>
                </a:solidFill>
              </a:rPr>
              <a:t>Swedish Environmental Court currently requires EU Opinion before main hearing.  ESS, with support of SSM and EU, is appealing as EU Opinion is an operations requirement.   </a:t>
            </a:r>
            <a:endParaRPr lang="en-US" dirty="0">
              <a:solidFill>
                <a:srgbClr val="FF0000"/>
              </a:solidFill>
            </a:endParaRPr>
          </a:p>
        </p:txBody>
      </p:sp>
      <p:cxnSp>
        <p:nvCxnSpPr>
          <p:cNvPr id="4" name="Straight Connector 3"/>
          <p:cNvCxnSpPr/>
          <p:nvPr/>
        </p:nvCxnSpPr>
        <p:spPr>
          <a:xfrm>
            <a:off x="3642977" y="2857524"/>
            <a:ext cx="1999" cy="27836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2694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facilities contract</a:t>
            </a:r>
            <a:endParaRPr lang="en-US" dirty="0"/>
          </a:p>
        </p:txBody>
      </p:sp>
      <p:sp>
        <p:nvSpPr>
          <p:cNvPr id="3" name="Content Placeholder 2"/>
          <p:cNvSpPr>
            <a:spLocks noGrp="1"/>
          </p:cNvSpPr>
          <p:nvPr>
            <p:ph idx="1"/>
          </p:nvPr>
        </p:nvSpPr>
        <p:spPr>
          <a:xfrm>
            <a:off x="292102" y="1834390"/>
            <a:ext cx="8534400" cy="4756532"/>
          </a:xfrm>
        </p:spPr>
        <p:txBody>
          <a:bodyPr/>
          <a:lstStyle/>
          <a:p>
            <a:pPr marL="342896" indent="-342896">
              <a:buFont typeface="Arial"/>
              <a:buChar char="•"/>
            </a:pPr>
            <a:r>
              <a:rPr lang="en-US" dirty="0" smtClean="0">
                <a:solidFill>
                  <a:srgbClr val="000000"/>
                </a:solidFill>
              </a:rPr>
              <a:t>The Collaboration contract and Option 1 (Special conditions for Phase 1) will be signed on February 18</a:t>
            </a:r>
          </a:p>
          <a:p>
            <a:pPr marL="342896" indent="-342896">
              <a:buFont typeface="Arial"/>
              <a:buChar char="•"/>
            </a:pPr>
            <a:r>
              <a:rPr lang="en-US" dirty="0" smtClean="0">
                <a:solidFill>
                  <a:srgbClr val="000000"/>
                </a:solidFill>
              </a:rPr>
              <a:t>Contractor to provide project </a:t>
            </a:r>
            <a:r>
              <a:rPr lang="en-US" dirty="0">
                <a:solidFill>
                  <a:srgbClr val="000000"/>
                </a:solidFill>
              </a:rPr>
              <a:t>m</a:t>
            </a:r>
            <a:r>
              <a:rPr lang="en-US" dirty="0" smtClean="0">
                <a:solidFill>
                  <a:srgbClr val="000000"/>
                </a:solidFill>
              </a:rPr>
              <a:t>anagement staff to assist ESS in planning for the start of civil construction</a:t>
            </a:r>
          </a:p>
          <a:p>
            <a:pPr marL="342896" indent="-342896">
              <a:buFont typeface="Arial"/>
              <a:buChar char="•"/>
            </a:pPr>
            <a:r>
              <a:rPr lang="en-US" dirty="0" smtClean="0">
                <a:solidFill>
                  <a:srgbClr val="000000"/>
                </a:solidFill>
              </a:rPr>
              <a:t>Initial contract commitment is for 10-15 people for 6-9 months (600k -1,25M E)</a:t>
            </a:r>
            <a:endParaRPr lang="en-US" dirty="0">
              <a:solidFill>
                <a:srgbClr val="000000"/>
              </a:solidFill>
            </a:endParaRPr>
          </a:p>
          <a:p>
            <a:pPr marL="342896" indent="-342896">
              <a:buFont typeface="Arial"/>
              <a:buChar char="•"/>
            </a:pPr>
            <a:r>
              <a:rPr lang="en-US" dirty="0" smtClean="0">
                <a:solidFill>
                  <a:srgbClr val="000000"/>
                </a:solidFill>
              </a:rPr>
              <a:t>ESS can terminate the contract at any time without additional liabilities</a:t>
            </a:r>
          </a:p>
          <a:p>
            <a:r>
              <a:rPr lang="en-US" u="sng" dirty="0" smtClean="0">
                <a:solidFill>
                  <a:srgbClr val="000000"/>
                </a:solidFill>
              </a:rPr>
              <a:t>Why now?</a:t>
            </a:r>
            <a:endParaRPr lang="en-US" dirty="0">
              <a:solidFill>
                <a:srgbClr val="000000"/>
              </a:solidFill>
            </a:endParaRPr>
          </a:p>
          <a:p>
            <a:pPr marL="342896" indent="-342896">
              <a:buFont typeface="Arial"/>
              <a:buChar char="•"/>
            </a:pPr>
            <a:r>
              <a:rPr lang="en-US" dirty="0" smtClean="0">
                <a:solidFill>
                  <a:srgbClr val="000000"/>
                </a:solidFill>
              </a:rPr>
              <a:t>Joint development of detailed facility designs, target </a:t>
            </a:r>
            <a:r>
              <a:rPr lang="en-US" dirty="0">
                <a:solidFill>
                  <a:srgbClr val="000000"/>
                </a:solidFill>
              </a:rPr>
              <a:t>c</a:t>
            </a:r>
            <a:r>
              <a:rPr lang="en-US" dirty="0" smtClean="0">
                <a:solidFill>
                  <a:srgbClr val="000000"/>
                </a:solidFill>
              </a:rPr>
              <a:t>ost including detailed estimate</a:t>
            </a:r>
            <a:r>
              <a:rPr lang="en-US" dirty="0">
                <a:solidFill>
                  <a:srgbClr val="000000"/>
                </a:solidFill>
              </a:rPr>
              <a:t> </a:t>
            </a:r>
            <a:r>
              <a:rPr lang="en-US" dirty="0" smtClean="0">
                <a:solidFill>
                  <a:srgbClr val="000000"/>
                </a:solidFill>
              </a:rPr>
              <a:t>and schedule, procurement plan for sub contractors, and performance plan for phase 2</a:t>
            </a:r>
          </a:p>
          <a:p>
            <a:pPr marL="342896" indent="-342896">
              <a:buFont typeface="Arial"/>
              <a:buChar char="•"/>
            </a:pPr>
            <a:r>
              <a:rPr lang="en-US" dirty="0" smtClean="0">
                <a:solidFill>
                  <a:srgbClr val="000000"/>
                </a:solidFill>
              </a:rPr>
              <a:t>Critical path activity that should start now even if we experience some delay in construction permit</a:t>
            </a: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9960374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7"/>
          <p:cNvSpPr>
            <a:spLocks noGrp="1"/>
          </p:cNvSpPr>
          <p:nvPr>
            <p:ph type="title"/>
          </p:nvPr>
        </p:nvSpPr>
        <p:spPr/>
        <p:txBody>
          <a:bodyPr/>
          <a:lstStyle/>
          <a:p>
            <a:r>
              <a:rPr lang="sv-SE" dirty="0"/>
              <a:t>ESS organization</a:t>
            </a:r>
          </a:p>
        </p:txBody>
      </p:sp>
      <p:pic>
        <p:nvPicPr>
          <p:cNvPr id="5" name="Picture 1" descr="Visio-ESS Organization Chart DRAFT 10-04-2013 FINAL.pdf"/>
          <p:cNvPicPr>
            <a:picLocks noChangeAspect="1"/>
          </p:cNvPicPr>
          <p:nvPr/>
        </p:nvPicPr>
        <p:blipFill>
          <a:blip r:embed="rId2" cstate="email">
            <a:extLst>
              <a:ext uri="{28A0092B-C50C-407E-A947-70E740481C1C}">
                <a14:useLocalDpi xmlns:a14="http://schemas.microsoft.com/office/drawing/2010/main"/>
              </a:ext>
            </a:extLst>
          </a:blip>
          <a:srcRect b="20650"/>
          <a:stretch>
            <a:fillRect/>
          </a:stretch>
        </p:blipFill>
        <p:spPr bwMode="auto">
          <a:xfrm>
            <a:off x="-335886" y="1018139"/>
            <a:ext cx="9721678" cy="119218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0310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Visio-ESS Organization Chart DRAFT 10-04-2013 FINAL.pdf"/>
          <p:cNvPicPr>
            <a:picLocks noChangeAspect="1"/>
          </p:cNvPicPr>
          <p:nvPr/>
        </p:nvPicPr>
        <p:blipFill rotWithShape="1">
          <a:blip r:embed="rId2">
            <a:extLst>
              <a:ext uri="{28A0092B-C50C-407E-A947-70E740481C1C}">
                <a14:useLocalDpi xmlns:a14="http://schemas.microsoft.com/office/drawing/2010/main" val="0"/>
              </a:ext>
            </a:extLst>
          </a:blip>
          <a:srcRect l="25176" t="17362" r="46381" b="20650"/>
          <a:stretch/>
        </p:blipFill>
        <p:spPr bwMode="auto">
          <a:xfrm>
            <a:off x="2740377" y="-127000"/>
            <a:ext cx="3932296" cy="132447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05658" y="564340"/>
            <a:ext cx="3544712" cy="75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a:p>
        </p:txBody>
      </p:sp>
    </p:spTree>
    <p:extLst>
      <p:ext uri="{BB962C8B-B14F-4D97-AF65-F5344CB8AC3E}">
        <p14:creationId xmlns:p14="http://schemas.microsoft.com/office/powerpoint/2010/main" val="8021384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9"/>
          <p:cNvSpPr>
            <a:spLocks noGrp="1" noChangeArrowheads="1"/>
          </p:cNvSpPr>
          <p:nvPr>
            <p:ph type="title"/>
          </p:nvPr>
        </p:nvSpPr>
        <p:spPr>
          <a:xfrm>
            <a:off x="294324" y="58579"/>
            <a:ext cx="8683943" cy="1143000"/>
          </a:xfrm>
        </p:spPr>
        <p:txBody>
          <a:bodyPr/>
          <a:lstStyle/>
          <a:p>
            <a:pPr eaLnBrk="1" hangingPunct="1"/>
            <a:r>
              <a:rPr lang="en-GB" sz="2900" dirty="0">
                <a:latin typeface="Arial" charset="0"/>
              </a:rPr>
              <a:t/>
            </a:r>
            <a:br>
              <a:rPr lang="en-GB" sz="2900" dirty="0">
                <a:latin typeface="Arial" charset="0"/>
              </a:rPr>
            </a:br>
            <a:r>
              <a:rPr lang="en-GB" sz="2900" dirty="0">
                <a:latin typeface="Arial" charset="0"/>
              </a:rPr>
              <a:t>Technical coordination role</a:t>
            </a:r>
            <a:endParaRPr lang="en-US" sz="1800" dirty="0">
              <a:latin typeface="Arial" charset="0"/>
            </a:endParaRPr>
          </a:p>
        </p:txBody>
      </p:sp>
      <p:sp>
        <p:nvSpPr>
          <p:cNvPr id="11266" name="Rectangle 1"/>
          <p:cNvSpPr>
            <a:spLocks noChangeArrowheads="1"/>
          </p:cNvSpPr>
          <p:nvPr/>
        </p:nvSpPr>
        <p:spPr bwMode="auto">
          <a:xfrm>
            <a:off x="294324" y="1833747"/>
            <a:ext cx="8683943" cy="509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p>
            <a:pPr marL="342896" indent="-342896" defTabSz="914391">
              <a:spcBef>
                <a:spcPct val="20000"/>
              </a:spcBef>
              <a:buFont typeface="Arial"/>
              <a:buChar char="•"/>
            </a:pPr>
            <a:r>
              <a:rPr lang="en-US" sz="2400" dirty="0">
                <a:solidFill>
                  <a:srgbClr val="000000"/>
                </a:solidFill>
                <a:latin typeface="Calibri"/>
              </a:rPr>
              <a:t>The primary responsibility for technical coordination and management resides with the </a:t>
            </a:r>
            <a:r>
              <a:rPr lang="en-US" sz="2400" dirty="0" smtClean="0">
                <a:solidFill>
                  <a:srgbClr val="000000"/>
                </a:solidFill>
                <a:latin typeface="Calibri"/>
              </a:rPr>
              <a:t>new Technical </a:t>
            </a:r>
            <a:r>
              <a:rPr lang="en-US" sz="2400" dirty="0">
                <a:solidFill>
                  <a:srgbClr val="000000"/>
                </a:solidFill>
                <a:latin typeface="Calibri"/>
              </a:rPr>
              <a:t>Director </a:t>
            </a:r>
            <a:r>
              <a:rPr lang="en-US" sz="2400" dirty="0" smtClean="0">
                <a:solidFill>
                  <a:srgbClr val="000000"/>
                </a:solidFill>
                <a:latin typeface="Calibri"/>
              </a:rPr>
              <a:t>(currently the </a:t>
            </a:r>
            <a:r>
              <a:rPr lang="en-US" sz="2400" dirty="0">
                <a:solidFill>
                  <a:srgbClr val="000000"/>
                </a:solidFill>
                <a:latin typeface="Calibri"/>
              </a:rPr>
              <a:t>Machine Director)</a:t>
            </a:r>
          </a:p>
          <a:p>
            <a:pPr marL="742862" lvl="1" indent="-285747" defTabSz="914391">
              <a:spcBef>
                <a:spcPct val="20000"/>
              </a:spcBef>
              <a:buFont typeface="Arial" panose="020B0604020202020204" pitchFamily="34" charset="0"/>
              <a:buChar char="–"/>
            </a:pPr>
            <a:r>
              <a:rPr lang="en-US" sz="2400" dirty="0">
                <a:solidFill>
                  <a:srgbClr val="000000"/>
                </a:solidFill>
                <a:latin typeface="Calibri"/>
              </a:rPr>
              <a:t>Technical interface management and integration at the directorate level</a:t>
            </a:r>
          </a:p>
          <a:p>
            <a:pPr marL="742862" lvl="1" indent="-285747" defTabSz="914391">
              <a:spcBef>
                <a:spcPct val="20000"/>
              </a:spcBef>
              <a:buFont typeface="Arial" panose="020B0604020202020204" pitchFamily="34" charset="0"/>
              <a:buChar char="–"/>
            </a:pPr>
            <a:endParaRPr lang="en-US" sz="2400" dirty="0">
              <a:solidFill>
                <a:srgbClr val="000000"/>
              </a:solidFill>
              <a:latin typeface="Calibri"/>
            </a:endParaRPr>
          </a:p>
          <a:p>
            <a:pPr marL="342896" indent="-342896" defTabSz="914391">
              <a:spcBef>
                <a:spcPct val="20000"/>
              </a:spcBef>
              <a:buFont typeface="Arial"/>
              <a:buChar char="•"/>
            </a:pPr>
            <a:r>
              <a:rPr lang="en-US" sz="2400" dirty="0">
                <a:solidFill>
                  <a:srgbClr val="000000"/>
                </a:solidFill>
                <a:latin typeface="Calibri"/>
              </a:rPr>
              <a:t>Deputy Technical </a:t>
            </a:r>
            <a:r>
              <a:rPr lang="en-US" sz="2400" dirty="0" smtClean="0">
                <a:solidFill>
                  <a:srgbClr val="000000"/>
                </a:solidFill>
                <a:latin typeface="Calibri"/>
              </a:rPr>
              <a:t>Director is in place now </a:t>
            </a:r>
            <a:endParaRPr lang="en-US" sz="2400" dirty="0">
              <a:solidFill>
                <a:srgbClr val="000000"/>
              </a:solidFill>
              <a:latin typeface="Calibri"/>
            </a:endParaRPr>
          </a:p>
          <a:p>
            <a:pPr marL="800092" lvl="1" indent="-342896" defTabSz="914391">
              <a:spcBef>
                <a:spcPct val="20000"/>
              </a:spcBef>
              <a:buFont typeface="Arial"/>
              <a:buChar char="•"/>
            </a:pPr>
            <a:r>
              <a:rPr lang="en-US" sz="2400" dirty="0">
                <a:solidFill>
                  <a:srgbClr val="000000"/>
                </a:solidFill>
                <a:latin typeface="Calibri"/>
              </a:rPr>
              <a:t>Configuration Management and Configuration Control Board</a:t>
            </a:r>
          </a:p>
          <a:p>
            <a:pPr marL="800092" lvl="1" indent="-342896" defTabSz="914391">
              <a:spcBef>
                <a:spcPct val="20000"/>
              </a:spcBef>
              <a:buFont typeface="Arial"/>
              <a:buChar char="•"/>
            </a:pPr>
            <a:r>
              <a:rPr lang="en-US" sz="2400" dirty="0">
                <a:solidFill>
                  <a:srgbClr val="000000"/>
                </a:solidFill>
                <a:latin typeface="Calibri"/>
              </a:rPr>
              <a:t>Engineering processes including systems engineering, design processes, design reviews</a:t>
            </a:r>
          </a:p>
          <a:p>
            <a:pPr marL="800092" lvl="1" indent="-342896" defTabSz="914391">
              <a:spcBef>
                <a:spcPct val="20000"/>
              </a:spcBef>
              <a:buFont typeface="Arial"/>
              <a:buChar char="•"/>
            </a:pPr>
            <a:r>
              <a:rPr lang="en-US" sz="2400" dirty="0">
                <a:solidFill>
                  <a:srgbClr val="000000"/>
                </a:solidFill>
                <a:latin typeface="Calibri"/>
              </a:rPr>
              <a:t>Technical documentation and design tools</a:t>
            </a:r>
            <a:endParaRPr lang="en-GB" dirty="0">
              <a:solidFill>
                <a:srgbClr val="000000"/>
              </a:solidFill>
            </a:endParaRPr>
          </a:p>
          <a:p>
            <a:pPr marL="800092" lvl="1" indent="-342896" defTabSz="914391">
              <a:spcBef>
                <a:spcPct val="20000"/>
              </a:spcBef>
              <a:buFont typeface="Arial"/>
              <a:buChar char="•"/>
            </a:pPr>
            <a:endParaRPr lang="en-US" sz="2400" dirty="0">
              <a:solidFill>
                <a:srgbClr val="000000"/>
              </a:solidFill>
              <a:latin typeface="Calibri"/>
            </a:endParaRPr>
          </a:p>
        </p:txBody>
      </p:sp>
      <p:sp>
        <p:nvSpPr>
          <p:cNvPr id="2" name="Slide Number Placeholder 1"/>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15</a:t>
            </a:fld>
            <a:endParaRPr lang="sv-SE">
              <a:solidFill>
                <a:prstClr val="black">
                  <a:tint val="75000"/>
                </a:prstClr>
              </a:solidFill>
              <a:latin typeface="Calibri"/>
            </a:endParaRPr>
          </a:p>
        </p:txBody>
      </p:sp>
    </p:spTree>
    <p:extLst>
      <p:ext uri="{BB962C8B-B14F-4D97-AF65-F5344CB8AC3E}">
        <p14:creationId xmlns:p14="http://schemas.microsoft.com/office/powerpoint/2010/main" val="321293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pPr eaLnBrk="1">
              <a:defRPr/>
            </a:pPr>
            <a:r>
              <a:rPr lang="en-US" smtClean="0"/>
              <a:t>Enhanced flux neutron moderators</a:t>
            </a:r>
          </a:p>
        </p:txBody>
      </p:sp>
      <p:sp>
        <p:nvSpPr>
          <p:cNvPr id="8194" name="Rectangle 2"/>
          <p:cNvSpPr>
            <a:spLocks noGrp="1"/>
          </p:cNvSpPr>
          <p:nvPr>
            <p:ph type="body" idx="1"/>
          </p:nvPr>
        </p:nvSpPr>
        <p:spPr bwMode="auto">
          <a:xfrm>
            <a:off x="194311" y="1641422"/>
            <a:ext cx="5408631" cy="527528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311465" indent="-311465" defTabSz="415763">
              <a:spcBef>
                <a:spcPts val="450"/>
              </a:spcBef>
              <a:buClr>
                <a:srgbClr val="000000"/>
              </a:buClr>
              <a:buFontTx/>
              <a:buChar char="•"/>
              <a:defRPr/>
            </a:pPr>
            <a:r>
              <a:rPr lang="en-US" dirty="0">
                <a:solidFill>
                  <a:srgbClr val="000000"/>
                </a:solidFill>
                <a:latin typeface="Arial" charset="0"/>
                <a:cs typeface="Arial" charset="0"/>
                <a:sym typeface="Arial" charset="0"/>
              </a:rPr>
              <a:t>New moderator </a:t>
            </a:r>
            <a:r>
              <a:rPr lang="en-US" dirty="0" smtClean="0">
                <a:solidFill>
                  <a:srgbClr val="000000"/>
                </a:solidFill>
                <a:latin typeface="Arial" charset="0"/>
                <a:cs typeface="Arial" charset="0"/>
                <a:sym typeface="Arial" charset="0"/>
              </a:rPr>
              <a:t>concept </a:t>
            </a:r>
            <a:endParaRPr lang="en-US" dirty="0">
              <a:solidFill>
                <a:srgbClr val="000000"/>
              </a:solidFill>
              <a:latin typeface="Arial" charset="0"/>
              <a:cs typeface="Arial" charset="0"/>
              <a:sym typeface="Arial" charset="0"/>
            </a:endParaRP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Mechanism understood  </a:t>
            </a: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Works for all neutron sources, including reactors</a:t>
            </a:r>
          </a:p>
          <a:p>
            <a:pPr marL="677221" lvl="1" indent="-261459" defTabSz="415763">
              <a:spcBef>
                <a:spcPts val="360"/>
              </a:spcBef>
              <a:buClr>
                <a:srgbClr val="000000"/>
              </a:buClr>
              <a:buFontTx/>
              <a:buChar char="–"/>
              <a:defRPr/>
            </a:pPr>
            <a:endParaRPr lang="en-US" sz="800" dirty="0">
              <a:solidFill>
                <a:srgbClr val="000000"/>
              </a:solidFill>
              <a:latin typeface="Arial" charset="0"/>
              <a:ea typeface="ＭＳ Ｐゴシック" charset="0"/>
              <a:cs typeface="Arial" charset="0"/>
              <a:sym typeface="Arial" charset="0"/>
            </a:endParaRPr>
          </a:p>
          <a:p>
            <a:pPr marL="311465" indent="-311465" defTabSz="415763">
              <a:spcBef>
                <a:spcPts val="450"/>
              </a:spcBef>
              <a:buClr>
                <a:srgbClr val="000000"/>
              </a:buClr>
              <a:buFontTx/>
              <a:buChar char="•"/>
              <a:defRPr/>
            </a:pPr>
            <a:r>
              <a:rPr lang="en-US" dirty="0" smtClean="0">
                <a:solidFill>
                  <a:srgbClr val="000000"/>
                </a:solidFill>
                <a:latin typeface="Arial" charset="0"/>
                <a:cs typeface="Arial" charset="0"/>
                <a:sym typeface="Arial" charset="0"/>
              </a:rPr>
              <a:t>Harmonization </a:t>
            </a:r>
            <a:r>
              <a:rPr lang="en-US" dirty="0">
                <a:solidFill>
                  <a:srgbClr val="000000"/>
                </a:solidFill>
                <a:latin typeface="Arial" charset="0"/>
                <a:cs typeface="Arial" charset="0"/>
                <a:sym typeface="Arial" charset="0"/>
              </a:rPr>
              <a:t>with </a:t>
            </a:r>
            <a:r>
              <a:rPr lang="en-US" dirty="0" smtClean="0">
                <a:solidFill>
                  <a:srgbClr val="000000"/>
                </a:solidFill>
                <a:latin typeface="Arial" charset="0"/>
                <a:cs typeface="Arial" charset="0"/>
                <a:sym typeface="Arial" charset="0"/>
              </a:rPr>
              <a:t>instrument </a:t>
            </a:r>
            <a:r>
              <a:rPr lang="en-US" dirty="0">
                <a:solidFill>
                  <a:srgbClr val="000000"/>
                </a:solidFill>
                <a:latin typeface="Arial" charset="0"/>
                <a:cs typeface="Arial" charset="0"/>
                <a:sym typeface="Arial" charset="0"/>
              </a:rPr>
              <a:t>s</a:t>
            </a:r>
            <a:r>
              <a:rPr lang="en-US" dirty="0" smtClean="0">
                <a:solidFill>
                  <a:srgbClr val="000000"/>
                </a:solidFill>
                <a:latin typeface="Arial" charset="0"/>
                <a:cs typeface="Arial" charset="0"/>
                <a:sym typeface="Arial" charset="0"/>
              </a:rPr>
              <a:t>uite</a:t>
            </a:r>
            <a:endParaRPr lang="en-US" dirty="0">
              <a:solidFill>
                <a:srgbClr val="000000"/>
              </a:solidFill>
              <a:latin typeface="Arial" charset="0"/>
              <a:cs typeface="Arial" charset="0"/>
              <a:sym typeface="Arial" charset="0"/>
            </a:endParaRP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Complex optimization is in progress for the potential instrument suite and sample sizes </a:t>
            </a: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Collaboration within ESS (Instruments and Target) and with the Instrument Consortia from our partners</a:t>
            </a:r>
          </a:p>
          <a:p>
            <a:pPr marL="677221" lvl="1" indent="-261459" defTabSz="415763">
              <a:spcBef>
                <a:spcPts val="360"/>
              </a:spcBef>
              <a:buClr>
                <a:srgbClr val="000000"/>
              </a:buClr>
              <a:buFontTx/>
              <a:buChar char="–"/>
              <a:defRPr/>
            </a:pPr>
            <a:endParaRPr lang="en-US" sz="800" dirty="0">
              <a:solidFill>
                <a:srgbClr val="000000"/>
              </a:solidFill>
              <a:latin typeface="Arial" charset="0"/>
              <a:ea typeface="ＭＳ Ｐゴシック" charset="0"/>
              <a:cs typeface="Arial" charset="0"/>
              <a:sym typeface="Arial" charset="0"/>
            </a:endParaRPr>
          </a:p>
          <a:p>
            <a:pPr marL="311465" indent="-311465" defTabSz="415763">
              <a:spcBef>
                <a:spcPts val="450"/>
              </a:spcBef>
              <a:buClr>
                <a:srgbClr val="000000"/>
              </a:buClr>
              <a:buFontTx/>
              <a:buChar char="•"/>
              <a:defRPr/>
            </a:pPr>
            <a:r>
              <a:rPr lang="en-US" dirty="0">
                <a:solidFill>
                  <a:srgbClr val="000000"/>
                </a:solidFill>
                <a:latin typeface="Arial" charset="0"/>
                <a:cs typeface="Arial" charset="0"/>
                <a:sym typeface="Arial" charset="0"/>
              </a:rPr>
              <a:t>Timeline and </a:t>
            </a:r>
            <a:r>
              <a:rPr lang="en-US" dirty="0" smtClean="0">
                <a:solidFill>
                  <a:srgbClr val="000000"/>
                </a:solidFill>
                <a:latin typeface="Arial" charset="0"/>
                <a:cs typeface="Arial" charset="0"/>
                <a:sym typeface="Arial" charset="0"/>
              </a:rPr>
              <a:t>milestones</a:t>
            </a:r>
            <a:endParaRPr lang="en-US" dirty="0">
              <a:solidFill>
                <a:srgbClr val="000000"/>
              </a:solidFill>
              <a:latin typeface="Arial" charset="0"/>
              <a:cs typeface="Arial" charset="0"/>
              <a:sym typeface="Arial" charset="0"/>
            </a:endParaRP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Feb. 12: 1st  moderator workshop, refine parameter space for further optimization</a:t>
            </a: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March, second half:  2nd  moderator workshop</a:t>
            </a: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April 30: New moderator configuration to CCB</a:t>
            </a:r>
            <a:endParaRPr lang="en-US" dirty="0" smtClean="0">
              <a:solidFill>
                <a:srgbClr val="000000"/>
              </a:solidFill>
            </a:endParaRPr>
          </a:p>
        </p:txBody>
      </p:sp>
      <p:pic>
        <p:nvPicPr>
          <p:cNvPr id="8195"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6339" y="1441533"/>
            <a:ext cx="2045970" cy="2045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6"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9231" y="1812253"/>
            <a:ext cx="3727608" cy="2616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7"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3544" y="4048534"/>
            <a:ext cx="3323273" cy="256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0828929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 y="278608"/>
            <a:ext cx="7213600" cy="655636"/>
          </a:xfrm>
          <a:prstGeom prst="rect">
            <a:avLst/>
          </a:prstGeom>
        </p:spPr>
        <p:txBody>
          <a:bodyPr vert="horz" lIns="91423" tIns="45712" rIns="91423" bIns="45712" rtlCol="0" anchor="ctr">
            <a:normAutofit/>
          </a:bodyPr>
          <a:lstStyle>
            <a:lvl1pPr algn="ctr" defTabSz="487741" rtl="0" eaLnBrk="1" latinLnBrk="0" hangingPunct="1">
              <a:spcBef>
                <a:spcPct val="0"/>
              </a:spcBef>
              <a:buNone/>
              <a:defRPr sz="3200" b="1" kern="1200">
                <a:solidFill>
                  <a:srgbClr val="0094CA"/>
                </a:solidFill>
                <a:latin typeface="Helvetica"/>
                <a:ea typeface="+mj-ea"/>
                <a:cs typeface="Helvetica"/>
              </a:defRPr>
            </a:lvl1pPr>
          </a:lstStyle>
          <a:p>
            <a:r>
              <a:rPr lang="en-US" dirty="0">
                <a:solidFill>
                  <a:prstClr val="white"/>
                </a:solidFill>
                <a:latin typeface="Calibri"/>
              </a:rPr>
              <a:t>ESS In-kind contributions potential</a:t>
            </a:r>
          </a:p>
        </p:txBody>
      </p:sp>
      <p:grpSp>
        <p:nvGrpSpPr>
          <p:cNvPr id="16" name="Group 15"/>
          <p:cNvGrpSpPr/>
          <p:nvPr/>
        </p:nvGrpSpPr>
        <p:grpSpPr>
          <a:xfrm>
            <a:off x="519465" y="1544143"/>
            <a:ext cx="8107958" cy="4518444"/>
            <a:chOff x="346586" y="791490"/>
            <a:chExt cx="9397843" cy="5392616"/>
          </a:xfrm>
        </p:grpSpPr>
        <p:pic>
          <p:nvPicPr>
            <p:cNvPr id="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65" y="791490"/>
              <a:ext cx="9108864"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22" name="Object 6"/>
            <p:cNvGraphicFramePr>
              <a:graphicFrameLocks noChangeAspect="1"/>
            </p:cNvGraphicFramePr>
            <p:nvPr>
              <p:extLst>
                <p:ext uri="{D42A27DB-BD31-4B8C-83A1-F6EECF244321}">
                  <p14:modId xmlns:p14="http://schemas.microsoft.com/office/powerpoint/2010/main" val="4088591794"/>
                </p:ext>
              </p:extLst>
            </p:nvPr>
          </p:nvGraphicFramePr>
          <p:xfrm>
            <a:off x="6332188" y="2658861"/>
            <a:ext cx="3306251" cy="3305175"/>
          </p:xfrm>
          <a:graphic>
            <a:graphicData uri="http://schemas.openxmlformats.org/presentationml/2006/ole">
              <mc:AlternateContent xmlns:mc="http://schemas.openxmlformats.org/markup-compatibility/2006">
                <mc:Choice xmlns:v="urn:schemas-microsoft-com:vml" Requires="v">
                  <p:oleObj spid="_x0000_s17639" name="Chart" r:id="rId4" imgW="6192457" imgH="6192457" progId="MSGraph.Chart.8">
                    <p:embed/>
                  </p:oleObj>
                </mc:Choice>
                <mc:Fallback>
                  <p:oleObj name="Chart" r:id="rId4" imgW="6192457" imgH="6192457"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188" y="2658861"/>
                          <a:ext cx="3306251" cy="3305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 name="Object 7"/>
            <p:cNvGraphicFramePr>
              <a:graphicFrameLocks noChangeAspect="1"/>
            </p:cNvGraphicFramePr>
            <p:nvPr>
              <p:extLst>
                <p:ext uri="{D42A27DB-BD31-4B8C-83A1-F6EECF244321}">
                  <p14:modId xmlns:p14="http://schemas.microsoft.com/office/powerpoint/2010/main" val="3580771314"/>
                </p:ext>
              </p:extLst>
            </p:nvPr>
          </p:nvGraphicFramePr>
          <p:xfrm>
            <a:off x="346586" y="4461272"/>
            <a:ext cx="1723395" cy="1722834"/>
          </p:xfrm>
          <a:graphic>
            <a:graphicData uri="http://schemas.openxmlformats.org/presentationml/2006/ole">
              <mc:AlternateContent xmlns:mc="http://schemas.openxmlformats.org/markup-compatibility/2006">
                <mc:Choice xmlns:v="urn:schemas-microsoft-com:vml" Requires="v">
                  <p:oleObj spid="_x0000_s17640" name="Chart" r:id="rId6" imgW="3225580" imgH="3225580" progId="MSGraph.Chart.8">
                    <p:embed/>
                  </p:oleObj>
                </mc:Choice>
                <mc:Fallback>
                  <p:oleObj name="Chart" r:id="rId6" imgW="3225580" imgH="3225580" progId="MSGraph.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586" y="4461272"/>
                          <a:ext cx="1723395" cy="17228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 name="Rectangle 9"/>
            <p:cNvSpPr>
              <a:spLocks/>
            </p:cNvSpPr>
            <p:nvPr/>
          </p:nvSpPr>
          <p:spPr bwMode="auto">
            <a:xfrm>
              <a:off x="5754974" y="1441606"/>
              <a:ext cx="1682381" cy="73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000" dirty="0">
                  <a:solidFill>
                    <a:srgbClr val="0091CE"/>
                  </a:solidFill>
                  <a:latin typeface="Calibri"/>
                  <a:ea typeface="ＭＳ Ｐゴシック" charset="0"/>
                  <a:cs typeface="Helvetica" charset="0"/>
                  <a:sym typeface="Helvetica" charset="0"/>
                </a:rPr>
                <a:t>Target station</a:t>
              </a:r>
            </a:p>
            <a:p>
              <a:r>
                <a:rPr lang="en-US" sz="2000" dirty="0">
                  <a:solidFill>
                    <a:srgbClr val="0091CE"/>
                  </a:solidFill>
                  <a:latin typeface="Calibri"/>
                  <a:ea typeface="ＭＳ Ｐゴシック" charset="0"/>
                  <a:cs typeface="Helvetica" charset="0"/>
                  <a:sym typeface="Helvetica" charset="0"/>
                </a:rPr>
                <a:t>€ 154M</a:t>
              </a:r>
            </a:p>
          </p:txBody>
        </p:sp>
        <p:sp>
          <p:nvSpPr>
            <p:cNvPr id="25" name="Rectangle 10"/>
            <p:cNvSpPr>
              <a:spLocks/>
            </p:cNvSpPr>
            <p:nvPr/>
          </p:nvSpPr>
          <p:spPr bwMode="auto">
            <a:xfrm>
              <a:off x="4842564" y="4118616"/>
              <a:ext cx="1399729" cy="73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r"/>
              <a:r>
                <a:rPr lang="en-US" sz="2000" dirty="0">
                  <a:solidFill>
                    <a:srgbClr val="0091CE"/>
                  </a:solidFill>
                  <a:latin typeface="Calibri"/>
                  <a:ea typeface="ＭＳ Ｐゴシック" charset="0"/>
                  <a:cs typeface="Helvetica" charset="0"/>
                  <a:sym typeface="Helvetica" charset="0"/>
                </a:rPr>
                <a:t>Accelerator</a:t>
              </a:r>
            </a:p>
            <a:p>
              <a:pPr algn="r"/>
              <a:r>
                <a:rPr lang="en-US" sz="2000" dirty="0">
                  <a:solidFill>
                    <a:srgbClr val="0091CE"/>
                  </a:solidFill>
                  <a:latin typeface="Calibri"/>
                  <a:ea typeface="ＭＳ Ｐゴシック" charset="0"/>
                  <a:cs typeface="Helvetica" charset="0"/>
                  <a:sym typeface="Helvetica" charset="0"/>
                </a:rPr>
                <a:t>€ 510M</a:t>
              </a:r>
            </a:p>
          </p:txBody>
        </p:sp>
        <p:sp>
          <p:nvSpPr>
            <p:cNvPr id="26" name="Rectangle 11"/>
            <p:cNvSpPr>
              <a:spLocks/>
            </p:cNvSpPr>
            <p:nvPr/>
          </p:nvSpPr>
          <p:spPr bwMode="auto">
            <a:xfrm>
              <a:off x="2096183" y="5391151"/>
              <a:ext cx="2044116" cy="73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000" dirty="0">
                  <a:solidFill>
                    <a:srgbClr val="0091CE"/>
                  </a:solidFill>
                  <a:latin typeface="Calibri"/>
                  <a:ea typeface="ＭＳ Ｐゴシック" charset="0"/>
                  <a:cs typeface="Helvetica" charset="0"/>
                  <a:sym typeface="Helvetica" charset="0"/>
                </a:rPr>
                <a:t>NSS/Instruments</a:t>
              </a:r>
            </a:p>
            <a:p>
              <a:r>
                <a:rPr lang="en-US" sz="2000" dirty="0">
                  <a:solidFill>
                    <a:srgbClr val="0091CE"/>
                  </a:solidFill>
                  <a:latin typeface="Calibri"/>
                  <a:ea typeface="ＭＳ Ｐゴシック" charset="0"/>
                  <a:cs typeface="Helvetica" charset="0"/>
                  <a:sym typeface="Helvetica" charset="0"/>
                </a:rPr>
                <a:t>€ 350M</a:t>
              </a:r>
            </a:p>
          </p:txBody>
        </p:sp>
        <p:graphicFrame>
          <p:nvGraphicFramePr>
            <p:cNvPr id="27" name="Object 2"/>
            <p:cNvGraphicFramePr>
              <a:graphicFrameLocks noChangeAspect="1"/>
            </p:cNvGraphicFramePr>
            <p:nvPr>
              <p:extLst>
                <p:ext uri="{D42A27DB-BD31-4B8C-83A1-F6EECF244321}">
                  <p14:modId xmlns:p14="http://schemas.microsoft.com/office/powerpoint/2010/main" val="1674972389"/>
                </p:ext>
              </p:extLst>
            </p:nvPr>
          </p:nvGraphicFramePr>
          <p:xfrm>
            <a:off x="4348388" y="1211357"/>
            <a:ext cx="1257708" cy="1257300"/>
          </p:xfrm>
          <a:graphic>
            <a:graphicData uri="http://schemas.openxmlformats.org/presentationml/2006/ole">
              <mc:AlternateContent xmlns:mc="http://schemas.openxmlformats.org/markup-compatibility/2006">
                <mc:Choice xmlns:v="urn:schemas-microsoft-com:vml" Requires="v">
                  <p:oleObj spid="_x0000_s17641" name="Chart" r:id="rId8" imgW="2355259" imgH="2355259" progId="MSGraph.Chart.8">
                    <p:embed/>
                  </p:oleObj>
                </mc:Choice>
                <mc:Fallback>
                  <p:oleObj name="Chart" r:id="rId8" imgW="2355259" imgH="2355259" progId="MSGraph.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8388" y="1211357"/>
                          <a:ext cx="1257708" cy="1257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 name="Rectangle 27"/>
            <p:cNvSpPr/>
            <p:nvPr/>
          </p:nvSpPr>
          <p:spPr>
            <a:xfrm>
              <a:off x="4187257" y="5214656"/>
              <a:ext cx="352988" cy="352989"/>
            </a:xfrm>
            <a:prstGeom prst="rect">
              <a:avLst/>
            </a:prstGeom>
            <a:solidFill>
              <a:srgbClr val="8EB9DC"/>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solidFill>
                  <a:prstClr val="white"/>
                </a:solidFill>
                <a:latin typeface="Calibri"/>
              </a:endParaRPr>
            </a:p>
          </p:txBody>
        </p:sp>
        <p:sp>
          <p:nvSpPr>
            <p:cNvPr id="29" name="Rectangle 28"/>
            <p:cNvSpPr/>
            <p:nvPr/>
          </p:nvSpPr>
          <p:spPr>
            <a:xfrm>
              <a:off x="4187677" y="5739446"/>
              <a:ext cx="352988" cy="352989"/>
            </a:xfrm>
            <a:prstGeom prst="rect">
              <a:avLst/>
            </a:prstGeom>
            <a:solidFill>
              <a:srgbClr val="496DAC"/>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solidFill>
                  <a:prstClr val="white"/>
                </a:solidFill>
                <a:latin typeface="Calibri"/>
              </a:endParaRPr>
            </a:p>
          </p:txBody>
        </p:sp>
        <p:sp>
          <p:nvSpPr>
            <p:cNvPr id="30" name="Rectangle 8"/>
            <p:cNvSpPr txBox="1">
              <a:spLocks noChangeArrowheads="1"/>
            </p:cNvSpPr>
            <p:nvPr/>
          </p:nvSpPr>
          <p:spPr>
            <a:xfrm>
              <a:off x="4557147" y="5167321"/>
              <a:ext cx="3981345" cy="498816"/>
            </a:xfrm>
            <a:prstGeom prst="rect">
              <a:avLst/>
            </a:prstGeom>
            <a:ln/>
          </p:spPr>
          <p:txBody>
            <a:bodyPr vert="horz" lIns="97540" tIns="48770" rIns="97540" bIns="48770" rtlCol="0" anchor="ctr">
              <a:normAutofit/>
            </a:bodyPr>
            <a:lstStyle>
              <a:lvl1pPr algn="ctr" defTabSz="487741" rtl="0" eaLnBrk="1" latinLnBrk="0" hangingPunct="1">
                <a:spcBef>
                  <a:spcPct val="0"/>
                </a:spcBef>
                <a:buNone/>
                <a:defRPr sz="3200" b="1" kern="1200">
                  <a:solidFill>
                    <a:srgbClr val="0094CA"/>
                  </a:solidFill>
                  <a:latin typeface="+mn-lt"/>
                  <a:ea typeface="+mj-ea"/>
                  <a:cs typeface="Helvetica"/>
                </a:defRPr>
              </a:lvl1pPr>
            </a:lstStyle>
            <a:p>
              <a:pPr algn="l">
                <a:lnSpc>
                  <a:spcPct val="110000"/>
                </a:lnSpc>
              </a:pPr>
              <a:r>
                <a:rPr lang="en-US" sz="1700" b="0">
                  <a:solidFill>
                    <a:prstClr val="black"/>
                  </a:solidFill>
                  <a:latin typeface="Calibri"/>
                  <a:cs typeface="Helvetica" charset="0"/>
                  <a:sym typeface="Helvetica" charset="0"/>
                </a:rPr>
                <a:t>In-kind</a:t>
              </a:r>
              <a:endParaRPr lang="en-US" sz="1700" b="0">
                <a:solidFill>
                  <a:prstClr val="black"/>
                </a:solidFill>
                <a:latin typeface="Calibri"/>
                <a:sym typeface="Helvetica" charset="0"/>
              </a:endParaRPr>
            </a:p>
          </p:txBody>
        </p:sp>
        <p:sp>
          <p:nvSpPr>
            <p:cNvPr id="31" name="Rectangle 8"/>
            <p:cNvSpPr txBox="1">
              <a:spLocks noChangeArrowheads="1"/>
            </p:cNvSpPr>
            <p:nvPr/>
          </p:nvSpPr>
          <p:spPr>
            <a:xfrm>
              <a:off x="4557147" y="5636652"/>
              <a:ext cx="3981345" cy="498816"/>
            </a:xfrm>
            <a:prstGeom prst="rect">
              <a:avLst/>
            </a:prstGeom>
            <a:ln/>
          </p:spPr>
          <p:txBody>
            <a:bodyPr vert="horz" lIns="97540" tIns="48770" rIns="97540" bIns="48770" rtlCol="0" anchor="ctr">
              <a:normAutofit/>
            </a:bodyPr>
            <a:lstStyle>
              <a:lvl1pPr algn="ctr" defTabSz="487741" rtl="0" eaLnBrk="1" latinLnBrk="0" hangingPunct="1">
                <a:spcBef>
                  <a:spcPct val="0"/>
                </a:spcBef>
                <a:buNone/>
                <a:defRPr sz="3200" b="1" kern="1200">
                  <a:solidFill>
                    <a:srgbClr val="0094CA"/>
                  </a:solidFill>
                  <a:latin typeface="+mn-lt"/>
                  <a:ea typeface="+mj-ea"/>
                  <a:cs typeface="Helvetica"/>
                </a:defRPr>
              </a:lvl1pPr>
            </a:lstStyle>
            <a:p>
              <a:pPr algn="l">
                <a:lnSpc>
                  <a:spcPct val="110000"/>
                </a:lnSpc>
              </a:pPr>
              <a:r>
                <a:rPr lang="en-US" sz="1700" b="0">
                  <a:solidFill>
                    <a:prstClr val="black"/>
                  </a:solidFill>
                  <a:latin typeface="Calibri"/>
                  <a:cs typeface="Helvetica" charset="0"/>
                  <a:sym typeface="Helvetica" charset="0"/>
                </a:rPr>
                <a:t>Cash</a:t>
              </a:r>
              <a:endParaRPr lang="en-US" sz="1700" b="0">
                <a:solidFill>
                  <a:prstClr val="black"/>
                </a:solidFill>
                <a:latin typeface="Calibri"/>
                <a:sym typeface="Helvetica" charset="0"/>
              </a:endParaRPr>
            </a:p>
          </p:txBody>
        </p:sp>
      </p:grpSp>
      <p:sp>
        <p:nvSpPr>
          <p:cNvPr id="32" name="Rectangle 8"/>
          <p:cNvSpPr txBox="1">
            <a:spLocks noChangeArrowheads="1"/>
          </p:cNvSpPr>
          <p:nvPr/>
        </p:nvSpPr>
        <p:spPr>
          <a:xfrm>
            <a:off x="571420" y="1544143"/>
            <a:ext cx="3136095" cy="1024873"/>
          </a:xfrm>
          <a:prstGeom prst="rect">
            <a:avLst/>
          </a:prstGeom>
          <a:ln>
            <a:solidFill>
              <a:srgbClr val="4F81BD"/>
            </a:solidFill>
          </a:ln>
        </p:spPr>
        <p:txBody>
          <a:bodyPr vert="horz" lIns="85706" tIns="42853" rIns="85706" bIns="42853"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nSpc>
                <a:spcPct val="110000"/>
              </a:lnSpc>
            </a:pPr>
            <a:r>
              <a:rPr lang="en-US" sz="2200" dirty="0">
                <a:solidFill>
                  <a:srgbClr val="0094CA"/>
                </a:solidFill>
                <a:latin typeface="Calibri"/>
                <a:cs typeface="Helvetica" charset="0"/>
                <a:sym typeface="Helvetica" charset="0"/>
              </a:rPr>
              <a:t>Total construction cost: </a:t>
            </a:r>
            <a:br>
              <a:rPr lang="en-US" sz="2200" dirty="0">
                <a:solidFill>
                  <a:srgbClr val="0094CA"/>
                </a:solidFill>
                <a:latin typeface="Calibri"/>
                <a:cs typeface="Helvetica" charset="0"/>
                <a:sym typeface="Helvetica" charset="0"/>
              </a:rPr>
            </a:br>
            <a:r>
              <a:rPr lang="en-US" sz="2200" dirty="0">
                <a:solidFill>
                  <a:srgbClr val="0094CA"/>
                </a:solidFill>
                <a:latin typeface="Calibri"/>
                <a:ea typeface="ＭＳ Ｐゴシック" charset="0"/>
                <a:cs typeface="Helvetica" charset="0"/>
                <a:sym typeface="Helvetica" charset="0"/>
              </a:rPr>
              <a:t>€ </a:t>
            </a:r>
            <a:r>
              <a:rPr lang="en-US" sz="2200" dirty="0">
                <a:solidFill>
                  <a:srgbClr val="0094CA"/>
                </a:solidFill>
                <a:latin typeface="Calibri"/>
                <a:cs typeface="Helvetica" charset="0"/>
                <a:sym typeface="Helvetica" charset="0"/>
              </a:rPr>
              <a:t>1,84 billion</a:t>
            </a:r>
            <a:endParaRPr lang="en-US" sz="2200" dirty="0">
              <a:solidFill>
                <a:srgbClr val="0094CA"/>
              </a:solidFill>
              <a:latin typeface="Calibri"/>
              <a:sym typeface="Helvetica" charset="0"/>
            </a:endParaRPr>
          </a:p>
        </p:txBody>
      </p:sp>
      <p:sp>
        <p:nvSpPr>
          <p:cNvPr id="2" name="TextBox 1"/>
          <p:cNvSpPr txBox="1"/>
          <p:nvPr/>
        </p:nvSpPr>
        <p:spPr>
          <a:xfrm>
            <a:off x="317503" y="6260923"/>
            <a:ext cx="8674098" cy="400110"/>
          </a:xfrm>
          <a:prstGeom prst="rect">
            <a:avLst/>
          </a:prstGeom>
          <a:noFill/>
        </p:spPr>
        <p:txBody>
          <a:bodyPr wrap="square" lIns="91439" tIns="45719" rIns="91439" bIns="45719" rtlCol="0">
            <a:spAutoFit/>
          </a:bodyPr>
          <a:lstStyle/>
          <a:p>
            <a:r>
              <a:rPr lang="en-US" sz="2000" dirty="0">
                <a:solidFill>
                  <a:srgbClr val="0094CA"/>
                </a:solidFill>
              </a:rPr>
              <a:t>Potential In-kind identified is ~36%.  Working to increase potential above 40%.</a:t>
            </a:r>
          </a:p>
        </p:txBody>
      </p:sp>
    </p:spTree>
    <p:extLst>
      <p:ext uri="{BB962C8B-B14F-4D97-AF65-F5344CB8AC3E}">
        <p14:creationId xmlns:p14="http://schemas.microsoft.com/office/powerpoint/2010/main" val="304958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244802030"/>
              </p:ext>
            </p:extLst>
          </p:nvPr>
        </p:nvGraphicFramePr>
        <p:xfrm>
          <a:off x="160870" y="5357284"/>
          <a:ext cx="8627534" cy="1003300"/>
        </p:xfrm>
        <a:graphic>
          <a:graphicData uri="http://schemas.openxmlformats.org/presentationml/2006/ole">
            <mc:AlternateContent xmlns:mc="http://schemas.openxmlformats.org/markup-compatibility/2006">
              <mc:Choice xmlns:v="urn:schemas-microsoft-com:vml" Requires="v">
                <p:oleObj spid="_x0000_s18445" name="Worksheet" r:id="rId3" imgW="9042400" imgH="1003300" progId="Excel.Sheet.12">
                  <p:embed/>
                </p:oleObj>
              </mc:Choice>
              <mc:Fallback>
                <p:oleObj name="Worksheet" r:id="rId3" imgW="9042400" imgH="1003300" progId="Excel.Sheet.12">
                  <p:embed/>
                  <p:pic>
                    <p:nvPicPr>
                      <p:cNvPr id="0" name=""/>
                      <p:cNvPicPr/>
                      <p:nvPr/>
                    </p:nvPicPr>
                    <p:blipFill>
                      <a:blip r:embed="rId4"/>
                      <a:stretch>
                        <a:fillRect/>
                      </a:stretch>
                    </p:blipFill>
                    <p:spPr>
                      <a:xfrm>
                        <a:off x="160870" y="5357284"/>
                        <a:ext cx="8627534" cy="10033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Cash vs. In-kind</a:t>
            </a:r>
          </a:p>
        </p:txBody>
      </p:sp>
      <p:graphicFrame>
        <p:nvGraphicFramePr>
          <p:cNvPr id="4" name="Chart 3"/>
          <p:cNvGraphicFramePr>
            <a:graphicFrameLocks/>
          </p:cNvGraphicFramePr>
          <p:nvPr>
            <p:extLst>
              <p:ext uri="{D42A27DB-BD31-4B8C-83A1-F6EECF244321}">
                <p14:modId xmlns:p14="http://schemas.microsoft.com/office/powerpoint/2010/main" val="82420360"/>
              </p:ext>
            </p:extLst>
          </p:nvPr>
        </p:nvGraphicFramePr>
        <p:xfrm>
          <a:off x="897469" y="1441533"/>
          <a:ext cx="7459135" cy="40956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690580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593512" y="0"/>
            <a:ext cx="6044355" cy="1441451"/>
          </a:xfrm>
        </p:spPr>
        <p:txBody>
          <a:bodyPr/>
          <a:lstStyle/>
          <a:p>
            <a:r>
              <a:rPr lang="sv-SE" dirty="0" err="1" smtClean="0"/>
              <a:t>Transition</a:t>
            </a:r>
            <a:r>
              <a:rPr lang="sv-SE" dirty="0" smtClean="0"/>
              <a:t> from </a:t>
            </a:r>
            <a:r>
              <a:rPr lang="sv-SE" dirty="0" err="1" smtClean="0"/>
              <a:t>construction</a:t>
            </a:r>
            <a:r>
              <a:rPr lang="sv-SE" dirty="0" smtClean="0"/>
              <a:t> </a:t>
            </a:r>
            <a:r>
              <a:rPr lang="sv-SE" dirty="0" err="1" smtClean="0"/>
              <a:t>into</a:t>
            </a:r>
            <a:r>
              <a:rPr lang="sv-SE" dirty="0" smtClean="0"/>
              <a:t> </a:t>
            </a:r>
            <a:r>
              <a:rPr lang="sv-SE" dirty="0" err="1" smtClean="0"/>
              <a:t>steady</a:t>
            </a:r>
            <a:r>
              <a:rPr lang="sv-SE" dirty="0" err="1"/>
              <a:t>-</a:t>
            </a:r>
            <a:r>
              <a:rPr lang="sv-SE" dirty="0" err="1" smtClean="0"/>
              <a:t>state</a:t>
            </a:r>
            <a:r>
              <a:rPr lang="sv-SE" dirty="0" smtClean="0"/>
              <a:t> operations</a:t>
            </a:r>
            <a:endParaRPr lang="sv-SE" sz="1800" dirty="0"/>
          </a:p>
        </p:txBody>
      </p:sp>
      <p:sp>
        <p:nvSpPr>
          <p:cNvPr id="4" name="Underrubrik 8"/>
          <p:cNvSpPr>
            <a:spLocks noGrp="1"/>
          </p:cNvSpPr>
          <p:nvPr>
            <p:ph type="subTitle" idx="1"/>
          </p:nvPr>
        </p:nvSpPr>
        <p:spPr>
          <a:xfrm>
            <a:off x="593512" y="1798556"/>
            <a:ext cx="8295956" cy="5211845"/>
          </a:xfrm>
        </p:spPr>
        <p:txBody>
          <a:bodyPr/>
          <a:lstStyle/>
          <a:p>
            <a:pPr marL="53999" indent="0">
              <a:lnSpc>
                <a:spcPct val="90000"/>
              </a:lnSpc>
              <a:spcBef>
                <a:spcPts val="600"/>
              </a:spcBef>
              <a:spcAft>
                <a:spcPts val="0"/>
              </a:spcAft>
              <a:buNone/>
            </a:pPr>
            <a:r>
              <a:rPr lang="en-GB" sz="2000" b="1" dirty="0">
                <a:solidFill>
                  <a:srgbClr val="000000"/>
                </a:solidFill>
              </a:rPr>
              <a:t>Basic Principles</a:t>
            </a:r>
          </a:p>
          <a:p>
            <a:pPr>
              <a:lnSpc>
                <a:spcPct val="90000"/>
              </a:lnSpc>
              <a:spcBef>
                <a:spcPts val="600"/>
              </a:spcBef>
              <a:spcAft>
                <a:spcPts val="0"/>
              </a:spcAft>
            </a:pPr>
            <a:r>
              <a:rPr lang="en-GB" sz="2000" dirty="0">
                <a:solidFill>
                  <a:srgbClr val="000000"/>
                </a:solidFill>
              </a:rPr>
              <a:t>Three phases to the ESS project:  </a:t>
            </a:r>
            <a:r>
              <a:rPr lang="en-GB" sz="2000" b="1" dirty="0">
                <a:solidFill>
                  <a:srgbClr val="000000"/>
                </a:solidFill>
              </a:rPr>
              <a:t>construction</a:t>
            </a:r>
            <a:r>
              <a:rPr lang="en-GB" sz="2000" dirty="0">
                <a:solidFill>
                  <a:srgbClr val="000000"/>
                </a:solidFill>
              </a:rPr>
              <a:t>, </a:t>
            </a:r>
            <a:r>
              <a:rPr lang="en-GB" sz="2000" b="1" dirty="0">
                <a:solidFill>
                  <a:srgbClr val="000000"/>
                </a:solidFill>
              </a:rPr>
              <a:t>initial operations and ramp-up</a:t>
            </a:r>
            <a:r>
              <a:rPr lang="en-GB" sz="2000" dirty="0">
                <a:solidFill>
                  <a:srgbClr val="000000"/>
                </a:solidFill>
              </a:rPr>
              <a:t>, and </a:t>
            </a:r>
            <a:r>
              <a:rPr lang="en-GB" sz="2000" b="1" dirty="0">
                <a:solidFill>
                  <a:srgbClr val="000000"/>
                </a:solidFill>
              </a:rPr>
              <a:t>steady-state operations</a:t>
            </a:r>
          </a:p>
          <a:p>
            <a:pPr marL="53999" indent="0">
              <a:lnSpc>
                <a:spcPct val="90000"/>
              </a:lnSpc>
              <a:spcBef>
                <a:spcPts val="600"/>
              </a:spcBef>
              <a:spcAft>
                <a:spcPts val="0"/>
              </a:spcAft>
              <a:buNone/>
            </a:pPr>
            <a:endParaRPr lang="en-GB" sz="1200" b="1" dirty="0">
              <a:solidFill>
                <a:srgbClr val="000000"/>
              </a:solidFill>
            </a:endParaRPr>
          </a:p>
          <a:p>
            <a:pPr marL="53999" indent="0">
              <a:lnSpc>
                <a:spcPct val="90000"/>
              </a:lnSpc>
              <a:spcBef>
                <a:spcPts val="600"/>
              </a:spcBef>
              <a:spcAft>
                <a:spcPts val="0"/>
              </a:spcAft>
              <a:buNone/>
            </a:pPr>
            <a:r>
              <a:rPr lang="en-GB" sz="2000" b="1" dirty="0">
                <a:solidFill>
                  <a:srgbClr val="000000"/>
                </a:solidFill>
              </a:rPr>
              <a:t>Construction Phase complete in 2025 (13 year construction phase)</a:t>
            </a:r>
          </a:p>
          <a:p>
            <a:pPr marL="53999" indent="0">
              <a:lnSpc>
                <a:spcPct val="90000"/>
              </a:lnSpc>
              <a:spcBef>
                <a:spcPts val="600"/>
              </a:spcBef>
              <a:spcAft>
                <a:spcPts val="0"/>
              </a:spcAft>
              <a:buNone/>
            </a:pPr>
            <a:endParaRPr lang="en-GB" sz="1200" dirty="0">
              <a:solidFill>
                <a:srgbClr val="000000"/>
              </a:solidFill>
            </a:endParaRPr>
          </a:p>
          <a:p>
            <a:pPr marL="53999" indent="0">
              <a:lnSpc>
                <a:spcPct val="90000"/>
              </a:lnSpc>
              <a:spcBef>
                <a:spcPts val="600"/>
              </a:spcBef>
              <a:buNone/>
            </a:pPr>
            <a:r>
              <a:rPr lang="en-GB" sz="2000" b="1" dirty="0">
                <a:solidFill>
                  <a:srgbClr val="000000"/>
                </a:solidFill>
              </a:rPr>
              <a:t>Initial Operations and Ramp-up Phase begins in 2019 with production of 1</a:t>
            </a:r>
            <a:r>
              <a:rPr lang="en-GB" sz="2000" b="1" baseline="30000" dirty="0">
                <a:solidFill>
                  <a:srgbClr val="000000"/>
                </a:solidFill>
              </a:rPr>
              <a:t>st</a:t>
            </a:r>
            <a:r>
              <a:rPr lang="en-GB" sz="2000" b="1" dirty="0">
                <a:solidFill>
                  <a:srgbClr val="000000"/>
                </a:solidFill>
              </a:rPr>
              <a:t> neutrons and ends in 2025 when Construction Phase complete</a:t>
            </a:r>
          </a:p>
          <a:p>
            <a:pPr>
              <a:lnSpc>
                <a:spcPct val="90000"/>
              </a:lnSpc>
              <a:spcBef>
                <a:spcPts val="600"/>
              </a:spcBef>
            </a:pPr>
            <a:r>
              <a:rPr lang="en-US" sz="2000" dirty="0">
                <a:solidFill>
                  <a:srgbClr val="000000"/>
                </a:solidFill>
              </a:rPr>
              <a:t>Spallation source facilities construction and commissioning complete in 2022</a:t>
            </a:r>
          </a:p>
          <a:p>
            <a:pPr marL="396896" lvl="1" indent="-342896">
              <a:lnSpc>
                <a:spcPct val="90000"/>
              </a:lnSpc>
              <a:spcBef>
                <a:spcPts val="600"/>
              </a:spcBef>
              <a:spcAft>
                <a:spcPts val="600"/>
              </a:spcAft>
              <a:buSzTx/>
              <a:buFont typeface="Arial"/>
              <a:buChar char="•"/>
            </a:pPr>
            <a:r>
              <a:rPr lang="en-US" sz="2000" dirty="0">
                <a:solidFill>
                  <a:srgbClr val="000000"/>
                </a:solidFill>
              </a:rPr>
              <a:t>Neutron Scattering Systems construction complete in 2025</a:t>
            </a:r>
          </a:p>
          <a:p>
            <a:pPr marL="53999" indent="0">
              <a:spcBef>
                <a:spcPts val="600"/>
              </a:spcBef>
              <a:buNone/>
            </a:pPr>
            <a:r>
              <a:rPr lang="en-US" sz="2000" b="1" dirty="0">
                <a:solidFill>
                  <a:srgbClr val="000000"/>
                </a:solidFill>
              </a:rPr>
              <a:t>Steady-State Operations Phase (2026 –  )</a:t>
            </a:r>
          </a:p>
          <a:p>
            <a:pPr lvl="1">
              <a:spcBef>
                <a:spcPts val="300"/>
              </a:spcBef>
              <a:spcAft>
                <a:spcPts val="300"/>
              </a:spcAft>
            </a:pPr>
            <a:r>
              <a:rPr lang="en-US" dirty="0" smtClean="0">
                <a:solidFill>
                  <a:srgbClr val="000000"/>
                </a:solidFill>
              </a:rPr>
              <a:t>Routine facility </a:t>
            </a:r>
            <a:r>
              <a:rPr lang="en-US" dirty="0">
                <a:solidFill>
                  <a:srgbClr val="000000"/>
                </a:solidFill>
              </a:rPr>
              <a:t>operations </a:t>
            </a:r>
            <a:r>
              <a:rPr lang="en-US" dirty="0" smtClean="0">
                <a:solidFill>
                  <a:srgbClr val="000000"/>
                </a:solidFill>
              </a:rPr>
              <a:t>includes construction and commissioning </a:t>
            </a:r>
            <a:r>
              <a:rPr lang="en-US" dirty="0">
                <a:solidFill>
                  <a:srgbClr val="000000"/>
                </a:solidFill>
              </a:rPr>
              <a:t>of the </a:t>
            </a:r>
            <a:r>
              <a:rPr lang="en-US" dirty="0" smtClean="0">
                <a:solidFill>
                  <a:srgbClr val="000000"/>
                </a:solidFill>
              </a:rPr>
              <a:t>final 22 public instruments</a:t>
            </a:r>
            <a:endParaRPr lang="en-GB" dirty="0">
              <a:solidFill>
                <a:srgbClr val="000000"/>
              </a:solidFill>
            </a:endParaRPr>
          </a:p>
        </p:txBody>
      </p:sp>
    </p:spTree>
    <p:extLst>
      <p:ext uri="{BB962C8B-B14F-4D97-AF65-F5344CB8AC3E}">
        <p14:creationId xmlns:p14="http://schemas.microsoft.com/office/powerpoint/2010/main" val="14425181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8"/>
          <p:cNvSpPr>
            <a:spLocks noGrp="1"/>
          </p:cNvSpPr>
          <p:nvPr>
            <p:ph type="subTitle" idx="1"/>
          </p:nvPr>
        </p:nvSpPr>
        <p:spPr>
          <a:xfrm>
            <a:off x="560672" y="1955802"/>
            <a:ext cx="7564686" cy="4203699"/>
          </a:xfrm>
        </p:spPr>
        <p:txBody>
          <a:bodyPr/>
          <a:lstStyle/>
          <a:p>
            <a:pPr>
              <a:lnSpc>
                <a:spcPct val="90000"/>
              </a:lnSpc>
            </a:pPr>
            <a:r>
              <a:rPr lang="en-GB" dirty="0" smtClean="0"/>
              <a:t>Progress and Milestones 2014</a:t>
            </a:r>
          </a:p>
          <a:p>
            <a:pPr>
              <a:lnSpc>
                <a:spcPct val="90000"/>
              </a:lnSpc>
            </a:pPr>
            <a:r>
              <a:rPr lang="en-GB" dirty="0" smtClean="0"/>
              <a:t>1</a:t>
            </a:r>
            <a:r>
              <a:rPr lang="en-GB" baseline="30000" dirty="0" smtClean="0"/>
              <a:t>st</a:t>
            </a:r>
            <a:r>
              <a:rPr lang="en-GB" dirty="0" smtClean="0"/>
              <a:t> Annual Review Results</a:t>
            </a:r>
          </a:p>
          <a:p>
            <a:pPr>
              <a:lnSpc>
                <a:spcPct val="90000"/>
              </a:lnSpc>
            </a:pPr>
            <a:r>
              <a:rPr lang="en-GB" dirty="0" smtClean="0"/>
              <a:t>Licensing, Civil </a:t>
            </a:r>
            <a:r>
              <a:rPr lang="en-GB" dirty="0"/>
              <a:t>Construction, </a:t>
            </a:r>
            <a:r>
              <a:rPr lang="en-GB" dirty="0" smtClean="0"/>
              <a:t>and Technical </a:t>
            </a:r>
            <a:r>
              <a:rPr lang="en-GB" dirty="0"/>
              <a:t>Coordination</a:t>
            </a:r>
            <a:endParaRPr lang="en-GB" dirty="0" smtClean="0"/>
          </a:p>
          <a:p>
            <a:pPr>
              <a:lnSpc>
                <a:spcPct val="90000"/>
              </a:lnSpc>
            </a:pPr>
            <a:r>
              <a:rPr lang="en-GB" dirty="0" smtClean="0"/>
              <a:t>In-kind Goals</a:t>
            </a:r>
          </a:p>
          <a:p>
            <a:pPr>
              <a:lnSpc>
                <a:spcPct val="90000"/>
              </a:lnSpc>
            </a:pPr>
            <a:r>
              <a:rPr lang="en-GB" dirty="0" smtClean="0"/>
              <a:t>Initial </a:t>
            </a:r>
            <a:r>
              <a:rPr lang="en-GB" dirty="0" smtClean="0"/>
              <a:t>Operations and Ramp-up Phase</a:t>
            </a:r>
          </a:p>
        </p:txBody>
      </p:sp>
      <p:sp>
        <p:nvSpPr>
          <p:cNvPr id="8" name="Rubrik 7"/>
          <p:cNvSpPr>
            <a:spLocks noGrp="1"/>
          </p:cNvSpPr>
          <p:nvPr>
            <p:ph type="title"/>
          </p:nvPr>
        </p:nvSpPr>
        <p:spPr/>
        <p:txBody>
          <a:bodyPr/>
          <a:lstStyle/>
          <a:p>
            <a:r>
              <a:rPr lang="sv-SE" dirty="0"/>
              <a:t>Outline</a:t>
            </a:r>
          </a:p>
        </p:txBody>
      </p:sp>
    </p:spTree>
    <p:extLst>
      <p:ext uri="{BB962C8B-B14F-4D97-AF65-F5344CB8AC3E}">
        <p14:creationId xmlns:p14="http://schemas.microsoft.com/office/powerpoint/2010/main" val="6535472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10026"/>
            <a:ext cx="7139136" cy="1143000"/>
          </a:xfrm>
        </p:spPr>
        <p:txBody>
          <a:bodyPr/>
          <a:lstStyle/>
          <a:p>
            <a:r>
              <a:rPr lang="en-US" dirty="0" smtClean="0"/>
              <a:t>Initial Operations planning &amp; budget </a:t>
            </a:r>
            <a:endParaRPr lang="en-US" dirty="0"/>
          </a:p>
        </p:txBody>
      </p:sp>
      <p:sp>
        <p:nvSpPr>
          <p:cNvPr id="2" name="Content Placeholder 1"/>
          <p:cNvSpPr>
            <a:spLocks noGrp="1"/>
          </p:cNvSpPr>
          <p:nvPr>
            <p:ph idx="1"/>
          </p:nvPr>
        </p:nvSpPr>
        <p:spPr>
          <a:xfrm>
            <a:off x="569995" y="1516710"/>
            <a:ext cx="6536399" cy="4038981"/>
          </a:xfrm>
        </p:spPr>
        <p:txBody>
          <a:bodyPr>
            <a:normAutofit/>
          </a:bodyPr>
          <a:lstStyle/>
          <a:p>
            <a:pPr marL="0" indent="0">
              <a:buNone/>
            </a:pPr>
            <a:r>
              <a:rPr lang="en-US" sz="2000" dirty="0" smtClean="0"/>
              <a:t>Status of activity and resource planning for </a:t>
            </a:r>
            <a:r>
              <a:rPr lang="en-US" sz="2000" dirty="0"/>
              <a:t>t</a:t>
            </a:r>
            <a:r>
              <a:rPr lang="en-US" sz="2000" dirty="0" smtClean="0"/>
              <a:t>ransition to operations </a:t>
            </a:r>
          </a:p>
        </p:txBody>
      </p:sp>
      <p:graphicFrame>
        <p:nvGraphicFramePr>
          <p:cNvPr id="7" name="Chart 6"/>
          <p:cNvGraphicFramePr>
            <a:graphicFrameLocks/>
          </p:cNvGraphicFramePr>
          <p:nvPr>
            <p:extLst>
              <p:ext uri="{D42A27DB-BD31-4B8C-83A1-F6EECF244321}">
                <p14:modId xmlns:p14="http://schemas.microsoft.com/office/powerpoint/2010/main" val="638757288"/>
              </p:ext>
            </p:extLst>
          </p:nvPr>
        </p:nvGraphicFramePr>
        <p:xfrm>
          <a:off x="569995" y="2265828"/>
          <a:ext cx="8202705" cy="41289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24792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trument-layout.jpg"/>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rot="19252013">
            <a:off x="6005721" y="3158022"/>
            <a:ext cx="4145568" cy="3003917"/>
          </a:xfrm>
          <a:prstGeom prst="rect">
            <a:avLst/>
          </a:prstGeom>
        </p:spPr>
      </p:pic>
      <p:sp>
        <p:nvSpPr>
          <p:cNvPr id="9" name="Underrubrik 8"/>
          <p:cNvSpPr>
            <a:spLocks noGrp="1"/>
          </p:cNvSpPr>
          <p:nvPr>
            <p:ph type="subTitle" idx="1"/>
          </p:nvPr>
        </p:nvSpPr>
        <p:spPr>
          <a:xfrm>
            <a:off x="571618" y="1817377"/>
            <a:ext cx="6796131" cy="5015689"/>
          </a:xfrm>
        </p:spPr>
        <p:txBody>
          <a:bodyPr/>
          <a:lstStyle/>
          <a:p>
            <a:pPr marL="287997" indent="-251997">
              <a:spcBef>
                <a:spcPts val="1800"/>
              </a:spcBef>
              <a:spcAft>
                <a:spcPts val="0"/>
              </a:spcAft>
            </a:pPr>
            <a:r>
              <a:rPr lang="en-GB" sz="2000" dirty="0">
                <a:solidFill>
                  <a:srgbClr val="000000"/>
                </a:solidFill>
              </a:rPr>
              <a:t>ESS will deliver 22 “public” instruments</a:t>
            </a:r>
          </a:p>
          <a:p>
            <a:pPr marL="539095" lvl="1" indent="-251997">
              <a:spcBef>
                <a:spcPts val="600"/>
              </a:spcBef>
              <a:spcAft>
                <a:spcPts val="0"/>
              </a:spcAft>
            </a:pPr>
            <a:r>
              <a:rPr lang="en-GB" dirty="0" smtClean="0">
                <a:solidFill>
                  <a:srgbClr val="000000"/>
                </a:solidFill>
              </a:rPr>
              <a:t>Substantial funds planned as part of the construction commitment (350 </a:t>
            </a:r>
            <a:r>
              <a:rPr lang="en-GB" dirty="0" err="1" smtClean="0">
                <a:solidFill>
                  <a:srgbClr val="000000"/>
                </a:solidFill>
              </a:rPr>
              <a:t>Meuro</a:t>
            </a:r>
            <a:r>
              <a:rPr lang="en-GB" dirty="0" smtClean="0">
                <a:solidFill>
                  <a:srgbClr val="000000"/>
                </a:solidFill>
              </a:rPr>
              <a:t> investment in Neutron Scattering Systems)</a:t>
            </a:r>
          </a:p>
          <a:p>
            <a:pPr marL="539095" lvl="1" indent="-251997">
              <a:spcBef>
                <a:spcPts val="600"/>
              </a:spcBef>
              <a:spcAft>
                <a:spcPts val="0"/>
              </a:spcAft>
            </a:pPr>
            <a:r>
              <a:rPr lang="en-GB" dirty="0" smtClean="0">
                <a:solidFill>
                  <a:srgbClr val="000000"/>
                </a:solidFill>
              </a:rPr>
              <a:t>Provision for additional instrument investment as part of operations until 22 instruments installed and commissioned</a:t>
            </a:r>
            <a:endParaRPr lang="en-GB" sz="2000" dirty="0">
              <a:solidFill>
                <a:srgbClr val="000000"/>
              </a:solidFill>
            </a:endParaRPr>
          </a:p>
          <a:p>
            <a:pPr marL="287997" indent="-251997">
              <a:spcAft>
                <a:spcPts val="1200"/>
              </a:spcAft>
            </a:pPr>
            <a:r>
              <a:rPr lang="en-GB" sz="2000" dirty="0">
                <a:solidFill>
                  <a:srgbClr val="000000"/>
                </a:solidFill>
              </a:rPr>
              <a:t>Instrument fabrication, installation, and hot commissioning schedule constrained by technical feasibility and resources</a:t>
            </a:r>
          </a:p>
          <a:p>
            <a:pPr marL="287997" indent="-251997">
              <a:spcAft>
                <a:spcPts val="1200"/>
              </a:spcAft>
            </a:pPr>
            <a:r>
              <a:rPr lang="en-GB" sz="2000" dirty="0">
                <a:solidFill>
                  <a:srgbClr val="000000"/>
                </a:solidFill>
              </a:rPr>
              <a:t>Initial limited instrument suite available for fully open user program by 2023, and significant number of instruments by start of steady-state ops in 2026</a:t>
            </a:r>
          </a:p>
        </p:txBody>
      </p:sp>
      <p:sp>
        <p:nvSpPr>
          <p:cNvPr id="8" name="Rubrik 7"/>
          <p:cNvSpPr>
            <a:spLocks noGrp="1"/>
          </p:cNvSpPr>
          <p:nvPr>
            <p:ph type="title"/>
          </p:nvPr>
        </p:nvSpPr>
        <p:spPr/>
        <p:txBody>
          <a:bodyPr/>
          <a:lstStyle/>
          <a:p>
            <a:r>
              <a:rPr lang="sv-SE" dirty="0"/>
              <a:t>Instrument </a:t>
            </a:r>
            <a:r>
              <a:rPr lang="sv-SE" dirty="0" err="1" smtClean="0"/>
              <a:t>investments</a:t>
            </a:r>
            <a:endParaRPr lang="sv-SE" dirty="0"/>
          </a:p>
        </p:txBody>
      </p:sp>
    </p:spTree>
    <p:extLst>
      <p:ext uri="{BB962C8B-B14F-4D97-AF65-F5344CB8AC3E}">
        <p14:creationId xmlns:p14="http://schemas.microsoft.com/office/powerpoint/2010/main" val="12658750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operations and ramp-up phase and commitment to 22 instruments</a:t>
            </a:r>
            <a:endParaRPr lang="en-US" dirty="0"/>
          </a:p>
        </p:txBody>
      </p:sp>
      <p:sp>
        <p:nvSpPr>
          <p:cNvPr id="4" name="AutoShape 2"/>
          <p:cNvSpPr>
            <a:spLocks/>
          </p:cNvSpPr>
          <p:nvPr/>
        </p:nvSpPr>
        <p:spPr bwMode="auto">
          <a:xfrm>
            <a:off x="2120271" y="3496786"/>
            <a:ext cx="4676298" cy="182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016">
              <a:alpha val="43999"/>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5" name="AutoShape 3"/>
          <p:cNvSpPr>
            <a:spLocks/>
          </p:cNvSpPr>
          <p:nvPr/>
        </p:nvSpPr>
        <p:spPr bwMode="auto">
          <a:xfrm>
            <a:off x="4040508" y="3089593"/>
            <a:ext cx="112014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algn="r" defTabSz="411472" fontAlgn="base" hangingPunct="0">
              <a:spcBef>
                <a:spcPct val="0"/>
              </a:spcBef>
              <a:spcAft>
                <a:spcPct val="0"/>
              </a:spcAft>
              <a:buClr>
                <a:srgbClr val="000000"/>
              </a:buClr>
              <a:defRPr/>
            </a:pPr>
            <a:r>
              <a:rPr lang="en-US" sz="1300">
                <a:solidFill>
                  <a:srgbClr val="000000"/>
                </a:solidFill>
                <a:latin typeface="Arial" charset="0"/>
                <a:ea typeface="ＭＳ Ｐゴシック" charset="0"/>
                <a:cs typeface="Arial" charset="0"/>
                <a:sym typeface="Arial" charset="0"/>
              </a:rPr>
              <a:t>1st Neutrons</a:t>
            </a:r>
            <a:endParaRPr lang="en-US" sz="1100">
              <a:solidFill>
                <a:srgbClr val="000000"/>
              </a:solidFill>
              <a:latin typeface="Helvetica" charset="0"/>
              <a:ea typeface="ＭＳ Ｐゴシック" charset="0"/>
              <a:cs typeface="Helvetica" charset="0"/>
              <a:sym typeface="Helvetica" charset="0"/>
            </a:endParaRPr>
          </a:p>
        </p:txBody>
      </p:sp>
      <p:graphicFrame>
        <p:nvGraphicFramePr>
          <p:cNvPr id="6" name="Group 4"/>
          <p:cNvGraphicFramePr>
            <a:graphicFrameLocks noGrp="1"/>
          </p:cNvGraphicFramePr>
          <p:nvPr>
            <p:extLst>
              <p:ext uri="{D42A27DB-BD31-4B8C-83A1-F6EECF244321}">
                <p14:modId xmlns:p14="http://schemas.microsoft.com/office/powerpoint/2010/main" val="1075267986"/>
              </p:ext>
            </p:extLst>
          </p:nvPr>
        </p:nvGraphicFramePr>
        <p:xfrm>
          <a:off x="2143128" y="3681096"/>
          <a:ext cx="5737864" cy="2057400"/>
        </p:xfrm>
        <a:graphic>
          <a:graphicData uri="http://schemas.openxmlformats.org/drawingml/2006/table">
            <a:tbl>
              <a:tblPr/>
              <a:tblGrid>
                <a:gridCol w="358616"/>
                <a:gridCol w="358617"/>
                <a:gridCol w="358616"/>
                <a:gridCol w="358617"/>
                <a:gridCol w="358616"/>
                <a:gridCol w="358617"/>
                <a:gridCol w="358616"/>
                <a:gridCol w="358617"/>
                <a:gridCol w="358616"/>
                <a:gridCol w="358617"/>
                <a:gridCol w="358616"/>
                <a:gridCol w="358617"/>
                <a:gridCol w="358616"/>
                <a:gridCol w="358617"/>
                <a:gridCol w="358616"/>
                <a:gridCol w="358617"/>
              </a:tblGrid>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2013</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2014</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2015</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2016</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2017</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2018</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2019</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2020</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2021</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2022</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2023</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2024</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2025</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2026</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2027</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r>
                        <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rPr>
                        <a:t>2028</a:t>
                      </a:r>
                      <a:endParaRPr kumimoji="0" lang="en-US" sz="900" b="0" i="0" u="none" strike="noStrike" cap="none" normalizeH="0" baseline="0">
                        <a:ln>
                          <a:noFill/>
                        </a:ln>
                        <a:solidFill>
                          <a:srgbClr val="000000"/>
                        </a:solidFill>
                        <a:effectLst/>
                        <a:latin typeface="Helvetica" charset="0"/>
                        <a:ea typeface="ＭＳ Ｐゴシック" charset="0"/>
                        <a:cs typeface="Helvetica" charset="0"/>
                        <a:sym typeface="Helvetica"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r h="228600">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cap="flat">
                      <a:noFill/>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tab pos="914400" algn="l"/>
                        </a:tabLst>
                      </a:pPr>
                      <a:endParaRPr kumimoji="0" lang="en-US" sz="900" b="0" i="0" u="none" strike="noStrike" cap="none" normalizeH="0" baseline="0" dirty="0">
                        <a:ln>
                          <a:noFill/>
                        </a:ln>
                        <a:solidFill>
                          <a:srgbClr val="000000"/>
                        </a:solidFill>
                        <a:effectLst/>
                        <a:latin typeface="Arial" charset="0"/>
                        <a:ea typeface="ＭＳ Ｐゴシック" charset="0"/>
                        <a:cs typeface="Arial" charset="0"/>
                        <a:sym typeface="Arial" charset="0"/>
                      </a:endParaRPr>
                    </a:p>
                  </a:txBody>
                  <a:tcPr marL="45720" marR="45720" anchor="ctr" horzOverflow="overflow">
                    <a:lnL w="12700" cap="flat" cmpd="sng" algn="ctr">
                      <a:solidFill>
                        <a:srgbClr val="002599"/>
                      </a:solidFill>
                      <a:prstDash val="solid"/>
                      <a:round/>
                      <a:headEnd type="none" w="med" len="med"/>
                      <a:tailEnd type="none" w="med" len="med"/>
                    </a:lnL>
                    <a:lnR w="12700" cap="flat" cmpd="sng" algn="ctr">
                      <a:solidFill>
                        <a:srgbClr val="002599"/>
                      </a:solidFill>
                      <a:prstDash val="solid"/>
                      <a:round/>
                      <a:headEnd type="none" w="med" len="med"/>
                      <a:tailEnd type="none" w="med" len="med"/>
                    </a:lnR>
                    <a:lnT cap="flat">
                      <a:noFill/>
                    </a:lnT>
                    <a:lnB cap="flat">
                      <a:noFill/>
                    </a:lnB>
                    <a:lnTlToBr>
                      <a:noFill/>
                    </a:lnTlToBr>
                    <a:lnBlToTr>
                      <a:noFill/>
                    </a:lnBlToTr>
                    <a:solidFill>
                      <a:srgbClr val="E1EAF4"/>
                    </a:solidFill>
                  </a:tcPr>
                </a:tc>
              </a:tr>
            </a:tbl>
          </a:graphicData>
        </a:graphic>
      </p:graphicFrame>
      <p:sp>
        <p:nvSpPr>
          <p:cNvPr id="7" name="AutoShape 1050"/>
          <p:cNvSpPr>
            <a:spLocks/>
          </p:cNvSpPr>
          <p:nvPr/>
        </p:nvSpPr>
        <p:spPr bwMode="auto">
          <a:xfrm>
            <a:off x="5650709" y="2998153"/>
            <a:ext cx="1088708" cy="428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1300" b="1">
                <a:solidFill>
                  <a:srgbClr val="000000"/>
                </a:solidFill>
                <a:latin typeface="Arial" charset="0"/>
                <a:ea typeface="ＭＳ Ｐゴシック" charset="0"/>
                <a:cs typeface="Arial" charset="0"/>
                <a:sym typeface="Arial" charset="0"/>
              </a:rPr>
              <a:t>Start of User Program </a:t>
            </a:r>
            <a:endParaRPr lang="en-US" sz="1100">
              <a:solidFill>
                <a:srgbClr val="000000"/>
              </a:solidFill>
              <a:latin typeface="Helvetica" charset="0"/>
              <a:ea typeface="ＭＳ Ｐゴシック" charset="0"/>
              <a:cs typeface="Helvetica" charset="0"/>
              <a:sym typeface="Helvetica" charset="0"/>
            </a:endParaRPr>
          </a:p>
        </p:txBody>
      </p:sp>
      <p:sp>
        <p:nvSpPr>
          <p:cNvPr id="8" name="AutoShape 1051"/>
          <p:cNvSpPr>
            <a:spLocks/>
          </p:cNvSpPr>
          <p:nvPr/>
        </p:nvSpPr>
        <p:spPr bwMode="auto">
          <a:xfrm>
            <a:off x="4491993" y="3489643"/>
            <a:ext cx="217170" cy="217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solidFill>
            <a:srgbClr val="E32400"/>
          </a:solidFill>
          <a:ln w="25400" cap="flat" cmpd="sng">
            <a:solidFill>
              <a:srgbClr val="000000">
                <a:alpha val="0"/>
              </a:srgbClr>
            </a:solidFill>
            <a:prstDash val="solid"/>
            <a:miter lim="0"/>
            <a:headEnd/>
            <a:tailEnd/>
          </a:ln>
          <a:effectLst>
            <a:outerShdw blurRad="38100" dist="23000" dir="5400000" algn="ctr" rotWithShape="0">
              <a:srgbClr val="000000">
                <a:alpha val="34999"/>
              </a:srgbClr>
            </a:outerShdw>
          </a:effectLst>
        </p:spPr>
        <p:txBody>
          <a:bodyPr lIns="34290" tIns="34290" rIns="34290" bIns="3429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9" name="AutoShape 1052"/>
          <p:cNvSpPr>
            <a:spLocks/>
          </p:cNvSpPr>
          <p:nvPr/>
        </p:nvSpPr>
        <p:spPr bwMode="auto">
          <a:xfrm>
            <a:off x="5669283" y="3489643"/>
            <a:ext cx="217170" cy="217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solidFill>
            <a:srgbClr val="E32400"/>
          </a:solidFill>
          <a:ln w="25400" cap="flat" cmpd="sng">
            <a:solidFill>
              <a:srgbClr val="000000">
                <a:alpha val="0"/>
              </a:srgbClr>
            </a:solidFill>
            <a:prstDash val="solid"/>
            <a:miter lim="0"/>
            <a:headEnd/>
            <a:tailEnd/>
          </a:ln>
          <a:effectLst>
            <a:outerShdw blurRad="38100" dist="23000" dir="5400000" algn="ctr" rotWithShape="0">
              <a:srgbClr val="000000">
                <a:alpha val="34999"/>
              </a:srgbClr>
            </a:outerShdw>
          </a:effectLst>
        </p:spPr>
        <p:txBody>
          <a:bodyPr lIns="34290" tIns="34290" rIns="34290" bIns="3429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10" name="AutoShape 1053"/>
          <p:cNvSpPr>
            <a:spLocks/>
          </p:cNvSpPr>
          <p:nvPr/>
        </p:nvSpPr>
        <p:spPr bwMode="auto">
          <a:xfrm>
            <a:off x="2127412" y="3508219"/>
            <a:ext cx="1108710" cy="180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800">
                <a:solidFill>
                  <a:srgbClr val="000000"/>
                </a:solidFill>
                <a:latin typeface="Arial" charset="0"/>
                <a:ea typeface="ＭＳ Ｐゴシック" charset="0"/>
                <a:cs typeface="Arial" charset="0"/>
                <a:sym typeface="Arial" charset="0"/>
              </a:rPr>
              <a:t>Construction Budget</a:t>
            </a:r>
            <a:endParaRPr lang="en-US" sz="1100">
              <a:solidFill>
                <a:srgbClr val="000000"/>
              </a:solidFill>
              <a:latin typeface="Helvetica" charset="0"/>
              <a:ea typeface="ＭＳ Ｐゴシック" charset="0"/>
              <a:cs typeface="Helvetica" charset="0"/>
              <a:sym typeface="Helvetica" charset="0"/>
            </a:endParaRPr>
          </a:p>
        </p:txBody>
      </p:sp>
      <p:sp>
        <p:nvSpPr>
          <p:cNvPr id="11" name="AutoShape 1054"/>
          <p:cNvSpPr>
            <a:spLocks/>
          </p:cNvSpPr>
          <p:nvPr/>
        </p:nvSpPr>
        <p:spPr bwMode="auto">
          <a:xfrm>
            <a:off x="652944" y="4019709"/>
            <a:ext cx="1444467" cy="384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1100">
                <a:solidFill>
                  <a:srgbClr val="000000"/>
                </a:solidFill>
                <a:latin typeface="Arial" charset="0"/>
                <a:ea typeface="ＭＳ Ｐゴシック" charset="0"/>
                <a:cs typeface="Arial" charset="0"/>
                <a:sym typeface="Arial" charset="0"/>
              </a:rPr>
              <a:t>STC Decision on</a:t>
            </a:r>
          </a:p>
          <a:p>
            <a:pPr defTabSz="411472" fontAlgn="base" hangingPunct="0">
              <a:spcBef>
                <a:spcPct val="0"/>
              </a:spcBef>
              <a:spcAft>
                <a:spcPct val="0"/>
              </a:spcAft>
              <a:buClr>
                <a:srgbClr val="000000"/>
              </a:buClr>
              <a:defRPr/>
            </a:pPr>
            <a:r>
              <a:rPr lang="en-US" sz="1100">
                <a:solidFill>
                  <a:srgbClr val="000000"/>
                </a:solidFill>
                <a:latin typeface="Arial" charset="0"/>
                <a:ea typeface="ＭＳ Ｐゴシック" charset="0"/>
                <a:cs typeface="Arial" charset="0"/>
                <a:sym typeface="Arial" charset="0"/>
              </a:rPr>
              <a:t>Instruments</a:t>
            </a:r>
            <a:endParaRPr lang="en-US" sz="1100">
              <a:solidFill>
                <a:srgbClr val="000000"/>
              </a:solidFill>
              <a:latin typeface="Helvetica" charset="0"/>
              <a:ea typeface="ＭＳ Ｐゴシック" charset="0"/>
              <a:cs typeface="Helvetica" charset="0"/>
              <a:sym typeface="Helvetica" charset="0"/>
            </a:endParaRPr>
          </a:p>
        </p:txBody>
      </p:sp>
      <p:sp>
        <p:nvSpPr>
          <p:cNvPr id="12" name="AutoShape 1055"/>
          <p:cNvSpPr>
            <a:spLocks/>
          </p:cNvSpPr>
          <p:nvPr/>
        </p:nvSpPr>
        <p:spPr bwMode="auto">
          <a:xfrm>
            <a:off x="2286006" y="4084003"/>
            <a:ext cx="178593"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b="1">
                <a:solidFill>
                  <a:srgbClr val="000000"/>
                </a:solidFill>
                <a:latin typeface="Helvetica" charset="0"/>
                <a:ea typeface="ＭＳ Ｐゴシック" charset="0"/>
                <a:cs typeface="Helvetica" charset="0"/>
                <a:sym typeface="Helvetica" charset="0"/>
              </a:rPr>
              <a:t>3</a:t>
            </a:r>
            <a:endParaRPr lang="en-US" sz="1100">
              <a:solidFill>
                <a:srgbClr val="000000"/>
              </a:solidFill>
              <a:latin typeface="Helvetica" charset="0"/>
              <a:ea typeface="ＭＳ Ｐゴシック" charset="0"/>
              <a:cs typeface="Helvetica" charset="0"/>
              <a:sym typeface="Helvetica" charset="0"/>
            </a:endParaRPr>
          </a:p>
        </p:txBody>
      </p:sp>
      <p:sp>
        <p:nvSpPr>
          <p:cNvPr id="13" name="AutoShape 1056"/>
          <p:cNvSpPr>
            <a:spLocks/>
          </p:cNvSpPr>
          <p:nvPr/>
        </p:nvSpPr>
        <p:spPr bwMode="auto">
          <a:xfrm>
            <a:off x="2580326" y="4084003"/>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12</a:t>
            </a:r>
          </a:p>
        </p:txBody>
      </p:sp>
      <p:sp>
        <p:nvSpPr>
          <p:cNvPr id="14" name="AutoShape 1057"/>
          <p:cNvSpPr>
            <a:spLocks/>
          </p:cNvSpPr>
          <p:nvPr/>
        </p:nvSpPr>
        <p:spPr bwMode="auto">
          <a:xfrm>
            <a:off x="2951801" y="4084003"/>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16</a:t>
            </a:r>
          </a:p>
        </p:txBody>
      </p:sp>
      <p:sp>
        <p:nvSpPr>
          <p:cNvPr id="15" name="AutoShape 1058"/>
          <p:cNvSpPr>
            <a:spLocks/>
          </p:cNvSpPr>
          <p:nvPr/>
        </p:nvSpPr>
        <p:spPr bwMode="auto">
          <a:xfrm>
            <a:off x="3320418" y="4084003"/>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17</a:t>
            </a:r>
          </a:p>
        </p:txBody>
      </p:sp>
      <p:sp>
        <p:nvSpPr>
          <p:cNvPr id="16" name="AutoShape 1059"/>
          <p:cNvSpPr>
            <a:spLocks/>
          </p:cNvSpPr>
          <p:nvPr/>
        </p:nvSpPr>
        <p:spPr bwMode="auto">
          <a:xfrm>
            <a:off x="4051938" y="4084003"/>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22</a:t>
            </a:r>
          </a:p>
        </p:txBody>
      </p:sp>
      <p:sp>
        <p:nvSpPr>
          <p:cNvPr id="17" name="Line 1060"/>
          <p:cNvSpPr>
            <a:spLocks noChangeShapeType="1"/>
          </p:cNvSpPr>
          <p:nvPr/>
        </p:nvSpPr>
        <p:spPr bwMode="auto">
          <a:xfrm>
            <a:off x="3584738" y="4216877"/>
            <a:ext cx="458629" cy="0"/>
          </a:xfrm>
          <a:prstGeom prst="line">
            <a:avLst/>
          </a:prstGeom>
          <a:noFill/>
          <a:ln w="12700" cap="flat" cmpd="sng">
            <a:solidFill>
              <a:srgbClr val="00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DDDDDD"/>
                </a:outerShdw>
              </a:effectLst>
              <a:latin typeface="Arial" charset="0"/>
              <a:ea typeface="ＭＳ Ｐゴシック" charset="0"/>
              <a:cs typeface="Arial" charset="0"/>
              <a:sym typeface="Arial" charset="0"/>
            </a:endParaRPr>
          </a:p>
        </p:txBody>
      </p:sp>
      <p:sp>
        <p:nvSpPr>
          <p:cNvPr id="18" name="AutoShape 1061"/>
          <p:cNvSpPr>
            <a:spLocks/>
          </p:cNvSpPr>
          <p:nvPr/>
        </p:nvSpPr>
        <p:spPr bwMode="auto">
          <a:xfrm>
            <a:off x="652942" y="4905534"/>
            <a:ext cx="1463040" cy="384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1100">
                <a:solidFill>
                  <a:srgbClr val="000000"/>
                </a:solidFill>
                <a:latin typeface="Arial" charset="0"/>
                <a:ea typeface="ＭＳ Ｐゴシック" charset="0"/>
                <a:cs typeface="Arial" charset="0"/>
                <a:sym typeface="Arial" charset="0"/>
              </a:rPr>
              <a:t>Expected Instruments  in  hot commissioning </a:t>
            </a:r>
            <a:endParaRPr lang="en-US" sz="1100">
              <a:solidFill>
                <a:srgbClr val="000000"/>
              </a:solidFill>
              <a:latin typeface="Helvetica" charset="0"/>
              <a:ea typeface="ＭＳ Ｐゴシック" charset="0"/>
              <a:cs typeface="Helvetica" charset="0"/>
              <a:sym typeface="Helvetica" charset="0"/>
            </a:endParaRPr>
          </a:p>
        </p:txBody>
      </p:sp>
      <p:sp>
        <p:nvSpPr>
          <p:cNvPr id="19" name="AutoShape 1062"/>
          <p:cNvSpPr>
            <a:spLocks/>
          </p:cNvSpPr>
          <p:nvPr/>
        </p:nvSpPr>
        <p:spPr bwMode="auto">
          <a:xfrm>
            <a:off x="4360548" y="4972686"/>
            <a:ext cx="180023"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3</a:t>
            </a:r>
          </a:p>
        </p:txBody>
      </p:sp>
      <p:sp>
        <p:nvSpPr>
          <p:cNvPr id="20" name="AutoShape 1063"/>
          <p:cNvSpPr>
            <a:spLocks/>
          </p:cNvSpPr>
          <p:nvPr/>
        </p:nvSpPr>
        <p:spPr bwMode="auto">
          <a:xfrm>
            <a:off x="4713449" y="4972686"/>
            <a:ext cx="180023"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6</a:t>
            </a:r>
          </a:p>
        </p:txBody>
      </p:sp>
      <p:sp>
        <p:nvSpPr>
          <p:cNvPr id="21" name="AutoShape 1064"/>
          <p:cNvSpPr>
            <a:spLocks/>
          </p:cNvSpPr>
          <p:nvPr/>
        </p:nvSpPr>
        <p:spPr bwMode="auto">
          <a:xfrm>
            <a:off x="5066353" y="4972686"/>
            <a:ext cx="180023"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9</a:t>
            </a:r>
          </a:p>
        </p:txBody>
      </p:sp>
      <p:sp>
        <p:nvSpPr>
          <p:cNvPr id="22" name="AutoShape 1065"/>
          <p:cNvSpPr>
            <a:spLocks/>
          </p:cNvSpPr>
          <p:nvPr/>
        </p:nvSpPr>
        <p:spPr bwMode="auto">
          <a:xfrm>
            <a:off x="5419254" y="4972686"/>
            <a:ext cx="255747"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12</a:t>
            </a:r>
          </a:p>
        </p:txBody>
      </p:sp>
      <p:sp>
        <p:nvSpPr>
          <p:cNvPr id="23" name="AutoShape 1066"/>
          <p:cNvSpPr>
            <a:spLocks/>
          </p:cNvSpPr>
          <p:nvPr/>
        </p:nvSpPr>
        <p:spPr bwMode="auto">
          <a:xfrm>
            <a:off x="5777868" y="4972686"/>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15</a:t>
            </a:r>
          </a:p>
        </p:txBody>
      </p:sp>
      <p:sp>
        <p:nvSpPr>
          <p:cNvPr id="24" name="AutoShape 1067"/>
          <p:cNvSpPr>
            <a:spLocks/>
          </p:cNvSpPr>
          <p:nvPr/>
        </p:nvSpPr>
        <p:spPr bwMode="auto">
          <a:xfrm>
            <a:off x="6136486" y="4972686"/>
            <a:ext cx="255747"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18</a:t>
            </a:r>
          </a:p>
        </p:txBody>
      </p:sp>
      <p:sp>
        <p:nvSpPr>
          <p:cNvPr id="25" name="AutoShape 1068"/>
          <p:cNvSpPr>
            <a:spLocks/>
          </p:cNvSpPr>
          <p:nvPr/>
        </p:nvSpPr>
        <p:spPr bwMode="auto">
          <a:xfrm>
            <a:off x="652944" y="4495486"/>
            <a:ext cx="1444467" cy="384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1100">
                <a:solidFill>
                  <a:srgbClr val="000000"/>
                </a:solidFill>
                <a:latin typeface="Arial" charset="0"/>
                <a:ea typeface="ＭＳ Ｐゴシック" charset="0"/>
                <a:cs typeface="Arial" charset="0"/>
                <a:sym typeface="Arial" charset="0"/>
              </a:rPr>
              <a:t>Plans for </a:t>
            </a:r>
          </a:p>
          <a:p>
            <a:pPr defTabSz="411472" fontAlgn="base" hangingPunct="0">
              <a:spcBef>
                <a:spcPct val="0"/>
              </a:spcBef>
              <a:spcAft>
                <a:spcPct val="0"/>
              </a:spcAft>
              <a:buClr>
                <a:srgbClr val="000000"/>
              </a:buClr>
              <a:defRPr/>
            </a:pPr>
            <a:r>
              <a:rPr lang="en-US" sz="1100">
                <a:solidFill>
                  <a:srgbClr val="000000"/>
                </a:solidFill>
                <a:latin typeface="Arial" charset="0"/>
                <a:ea typeface="ＭＳ Ｐゴシック" charset="0"/>
                <a:cs typeface="Arial" charset="0"/>
                <a:sym typeface="Arial" charset="0"/>
              </a:rPr>
              <a:t>Instruments 17 to 22</a:t>
            </a:r>
            <a:endParaRPr lang="en-US" sz="1100">
              <a:solidFill>
                <a:srgbClr val="000000"/>
              </a:solidFill>
              <a:latin typeface="Helvetica" charset="0"/>
              <a:ea typeface="ＭＳ Ｐゴシック" charset="0"/>
              <a:cs typeface="Helvetica" charset="0"/>
              <a:sym typeface="Helvetica" charset="0"/>
            </a:endParaRPr>
          </a:p>
        </p:txBody>
      </p:sp>
      <p:grpSp>
        <p:nvGrpSpPr>
          <p:cNvPr id="26" name="Group 1069"/>
          <p:cNvGrpSpPr>
            <a:grpSpLocks/>
          </p:cNvGrpSpPr>
          <p:nvPr/>
        </p:nvGrpSpPr>
        <p:grpSpPr bwMode="auto">
          <a:xfrm>
            <a:off x="3367567" y="4496912"/>
            <a:ext cx="3950494" cy="200025"/>
            <a:chOff x="0" y="0"/>
            <a:chExt cx="4389234" cy="221409"/>
          </a:xfrm>
        </p:grpSpPr>
        <p:grpSp>
          <p:nvGrpSpPr>
            <p:cNvPr id="27" name="Group 1070"/>
            <p:cNvGrpSpPr>
              <a:grpSpLocks/>
            </p:cNvGrpSpPr>
            <p:nvPr/>
          </p:nvGrpSpPr>
          <p:grpSpPr bwMode="auto">
            <a:xfrm>
              <a:off x="-1" y="0"/>
              <a:ext cx="1195717" cy="221409"/>
              <a:chOff x="-1" y="0"/>
              <a:chExt cx="1195717" cy="221409"/>
            </a:xfrm>
          </p:grpSpPr>
          <p:sp>
            <p:nvSpPr>
              <p:cNvPr id="31" name="AutoShape 1071"/>
              <p:cNvSpPr>
                <a:spLocks/>
              </p:cNvSpPr>
              <p:nvPr/>
            </p:nvSpPr>
            <p:spPr bwMode="auto">
              <a:xfrm>
                <a:off x="0" y="0"/>
                <a:ext cx="1131835" cy="202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016">
                  <a:alpha val="43999"/>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32" name="AutoShape 1072"/>
              <p:cNvSpPr>
                <a:spLocks/>
              </p:cNvSpPr>
              <p:nvPr/>
            </p:nvSpPr>
            <p:spPr bwMode="auto">
              <a:xfrm>
                <a:off x="33336" y="22141"/>
                <a:ext cx="116199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411472" fontAlgn="base" hangingPunct="0">
                  <a:spcBef>
                    <a:spcPct val="0"/>
                  </a:spcBef>
                  <a:spcAft>
                    <a:spcPct val="0"/>
                  </a:spcAft>
                  <a:buClr>
                    <a:srgbClr val="000000"/>
                  </a:buClr>
                  <a:defRPr/>
                </a:pPr>
                <a:r>
                  <a:rPr lang="en-US" sz="800">
                    <a:solidFill>
                      <a:srgbClr val="000000"/>
                    </a:solidFill>
                    <a:latin typeface="Arial" charset="0"/>
                    <a:ea typeface="ＭＳ Ｐゴシック" charset="0"/>
                    <a:cs typeface="Arial" charset="0"/>
                    <a:sym typeface="Arial" charset="0"/>
                  </a:rPr>
                  <a:t>Engineering Design </a:t>
                </a:r>
                <a:endParaRPr lang="en-US" sz="1100">
                  <a:solidFill>
                    <a:srgbClr val="000000"/>
                  </a:solidFill>
                  <a:latin typeface="Helvetica" charset="0"/>
                  <a:ea typeface="ＭＳ Ｐゴシック" charset="0"/>
                  <a:cs typeface="Helvetica" charset="0"/>
                  <a:sym typeface="Helvetica" charset="0"/>
                </a:endParaRPr>
              </a:p>
            </p:txBody>
          </p:sp>
        </p:grpSp>
        <p:grpSp>
          <p:nvGrpSpPr>
            <p:cNvPr id="28" name="Group 1073"/>
            <p:cNvGrpSpPr>
              <a:grpSpLocks/>
            </p:cNvGrpSpPr>
            <p:nvPr/>
          </p:nvGrpSpPr>
          <p:grpSpPr bwMode="auto">
            <a:xfrm>
              <a:off x="1121541" y="9104"/>
              <a:ext cx="3267693" cy="203201"/>
              <a:chOff x="-1" y="0"/>
              <a:chExt cx="3267693" cy="203201"/>
            </a:xfrm>
          </p:grpSpPr>
          <p:sp>
            <p:nvSpPr>
              <p:cNvPr id="29" name="AutoShape 1074"/>
              <p:cNvSpPr>
                <a:spLocks/>
              </p:cNvSpPr>
              <p:nvPr/>
            </p:nvSpPr>
            <p:spPr bwMode="auto">
              <a:xfrm>
                <a:off x="769" y="385"/>
                <a:ext cx="3044683" cy="202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0BF4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30" name="AutoShape 1075"/>
              <p:cNvSpPr>
                <a:spLocks/>
              </p:cNvSpPr>
              <p:nvPr/>
            </p:nvSpPr>
            <p:spPr bwMode="auto">
              <a:xfrm>
                <a:off x="103951" y="385"/>
                <a:ext cx="3163741"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411472" fontAlgn="base" hangingPunct="0">
                  <a:spcBef>
                    <a:spcPct val="0"/>
                  </a:spcBef>
                  <a:spcAft>
                    <a:spcPct val="0"/>
                  </a:spcAft>
                  <a:buClr>
                    <a:srgbClr val="000000"/>
                  </a:buClr>
                  <a:defRPr/>
                </a:pPr>
                <a:r>
                  <a:rPr lang="en-US" sz="800">
                    <a:solidFill>
                      <a:srgbClr val="000000"/>
                    </a:solidFill>
                    <a:latin typeface="Arial" charset="0"/>
                    <a:ea typeface="ＭＳ Ｐゴシック" charset="0"/>
                    <a:cs typeface="Arial" charset="0"/>
                    <a:sym typeface="Arial" charset="0"/>
                  </a:rPr>
                  <a:t>Construction of instrument 17 to 22</a:t>
                </a:r>
                <a:endParaRPr lang="en-US" sz="1100">
                  <a:solidFill>
                    <a:srgbClr val="000000"/>
                  </a:solidFill>
                  <a:latin typeface="Helvetica" charset="0"/>
                  <a:ea typeface="ＭＳ Ｐゴシック" charset="0"/>
                  <a:cs typeface="Helvetica" charset="0"/>
                  <a:sym typeface="Helvetica" charset="0"/>
                </a:endParaRPr>
              </a:p>
            </p:txBody>
          </p:sp>
        </p:grpSp>
      </p:grpSp>
      <p:sp>
        <p:nvSpPr>
          <p:cNvPr id="33" name="AutoShape 1076"/>
          <p:cNvSpPr>
            <a:spLocks/>
          </p:cNvSpPr>
          <p:nvPr/>
        </p:nvSpPr>
        <p:spPr bwMode="auto">
          <a:xfrm>
            <a:off x="7230909" y="3753962"/>
            <a:ext cx="1530192" cy="537210"/>
          </a:xfrm>
          <a:prstGeom prst="rightArrow">
            <a:avLst>
              <a:gd name="adj1" fmla="val 32000"/>
              <a:gd name="adj2" fmla="val 93628"/>
            </a:avLst>
          </a:prstGeom>
          <a:solidFill>
            <a:srgbClr val="F9D3E0">
              <a:alpha val="48000"/>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algn="ctr" defTabSz="525770" fontAlgn="base" hangingPunct="0">
              <a:spcBef>
                <a:spcPct val="0"/>
              </a:spcBef>
              <a:spcAft>
                <a:spcPct val="0"/>
              </a:spcAft>
              <a:buClr>
                <a:srgbClr val="000000"/>
              </a:buClr>
              <a:defRPr/>
            </a:pPr>
            <a:endParaRPr lang="en-US" sz="1100" dirty="0">
              <a:solidFill>
                <a:srgbClr val="000000"/>
              </a:solidFill>
              <a:latin typeface="Helvetica" charset="0"/>
              <a:ea typeface="ＭＳ Ｐゴシック" charset="0"/>
              <a:cs typeface="Helvetica" charset="0"/>
              <a:sym typeface="Helvetica" charset="0"/>
            </a:endParaRPr>
          </a:p>
        </p:txBody>
      </p:sp>
      <p:sp>
        <p:nvSpPr>
          <p:cNvPr id="34" name="AutoShape 1077"/>
          <p:cNvSpPr>
            <a:spLocks/>
          </p:cNvSpPr>
          <p:nvPr/>
        </p:nvSpPr>
        <p:spPr bwMode="auto">
          <a:xfrm>
            <a:off x="4307684" y="3928269"/>
            <a:ext cx="2488885" cy="1843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016">
              <a:alpha val="43999"/>
            </a:srgbClr>
          </a:solidFill>
          <a:ln>
            <a:noFill/>
          </a:ln>
          <a:effectLst/>
          <a:extLst>
            <a:ext uri="{91240B29-F687-4f45-9708-019B960494DF}">
              <a14:hiddenLine xmlns:a14="http://schemas.microsoft.com/office/drawing/2010/main" w="254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35" name="AutoShape 1078"/>
          <p:cNvSpPr>
            <a:spLocks/>
          </p:cNvSpPr>
          <p:nvPr/>
        </p:nvSpPr>
        <p:spPr bwMode="auto">
          <a:xfrm>
            <a:off x="4714878" y="3933984"/>
            <a:ext cx="1757363" cy="178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800">
                <a:solidFill>
                  <a:srgbClr val="000000"/>
                </a:solidFill>
                <a:latin typeface="Arial" charset="0"/>
                <a:ea typeface="ＭＳ Ｐゴシック" charset="0"/>
                <a:cs typeface="Arial" charset="0"/>
                <a:sym typeface="Arial" charset="0"/>
              </a:rPr>
              <a:t>Initial Operations and Ramp-up</a:t>
            </a:r>
            <a:endParaRPr lang="en-US" sz="1100">
              <a:solidFill>
                <a:srgbClr val="000000"/>
              </a:solidFill>
              <a:latin typeface="Helvetica" charset="0"/>
              <a:ea typeface="ＭＳ Ｐゴシック" charset="0"/>
              <a:cs typeface="Helvetica" charset="0"/>
              <a:sym typeface="Helvetica" charset="0"/>
            </a:endParaRPr>
          </a:p>
        </p:txBody>
      </p:sp>
      <p:sp>
        <p:nvSpPr>
          <p:cNvPr id="36" name="AutoShape 1079"/>
          <p:cNvSpPr>
            <a:spLocks/>
          </p:cNvSpPr>
          <p:nvPr/>
        </p:nvSpPr>
        <p:spPr bwMode="auto">
          <a:xfrm>
            <a:off x="6796569" y="3928269"/>
            <a:ext cx="1957385" cy="180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800" dirty="0">
                <a:solidFill>
                  <a:srgbClr val="000000"/>
                </a:solidFill>
                <a:latin typeface="Arial" charset="0"/>
                <a:ea typeface="ＭＳ Ｐゴシック" charset="0"/>
                <a:cs typeface="Arial" charset="0"/>
                <a:sym typeface="Arial" charset="0"/>
              </a:rPr>
              <a:t> Steady-Sate Budget</a:t>
            </a:r>
            <a:endParaRPr lang="en-US" sz="1100" dirty="0">
              <a:solidFill>
                <a:srgbClr val="000000"/>
              </a:solidFill>
              <a:latin typeface="Helvetica" charset="0"/>
              <a:ea typeface="ＭＳ Ｐゴシック" charset="0"/>
              <a:cs typeface="Helvetica" charset="0"/>
              <a:sym typeface="Helvetica" charset="0"/>
            </a:endParaRPr>
          </a:p>
        </p:txBody>
      </p:sp>
      <p:sp>
        <p:nvSpPr>
          <p:cNvPr id="37" name="AutoShape 1080"/>
          <p:cNvSpPr>
            <a:spLocks/>
          </p:cNvSpPr>
          <p:nvPr/>
        </p:nvSpPr>
        <p:spPr bwMode="auto">
          <a:xfrm>
            <a:off x="6476529" y="4966971"/>
            <a:ext cx="255747"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20</a:t>
            </a:r>
          </a:p>
        </p:txBody>
      </p:sp>
      <p:sp>
        <p:nvSpPr>
          <p:cNvPr id="38" name="AutoShape 1081"/>
          <p:cNvSpPr>
            <a:spLocks/>
          </p:cNvSpPr>
          <p:nvPr/>
        </p:nvSpPr>
        <p:spPr bwMode="auto">
          <a:xfrm>
            <a:off x="6849431" y="4966971"/>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22</a:t>
            </a:r>
          </a:p>
        </p:txBody>
      </p:sp>
      <p:sp>
        <p:nvSpPr>
          <p:cNvPr id="39" name="AutoShape 1082"/>
          <p:cNvSpPr>
            <a:spLocks/>
          </p:cNvSpPr>
          <p:nvPr/>
        </p:nvSpPr>
        <p:spPr bwMode="auto">
          <a:xfrm>
            <a:off x="652942" y="5342732"/>
            <a:ext cx="1463040" cy="3829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defTabSz="411472" fontAlgn="base" hangingPunct="0">
              <a:spcBef>
                <a:spcPct val="0"/>
              </a:spcBef>
              <a:spcAft>
                <a:spcPct val="0"/>
              </a:spcAft>
              <a:buClr>
                <a:srgbClr val="000000"/>
              </a:buClr>
              <a:defRPr/>
            </a:pPr>
            <a:r>
              <a:rPr lang="en-US" sz="1100">
                <a:solidFill>
                  <a:srgbClr val="000000"/>
                </a:solidFill>
                <a:latin typeface="Arial" charset="0"/>
                <a:ea typeface="ＭＳ Ｐゴシック" charset="0"/>
                <a:cs typeface="Arial" charset="0"/>
                <a:sym typeface="Arial" charset="0"/>
              </a:rPr>
              <a:t>Expected Instruments  in  user programme </a:t>
            </a:r>
            <a:endParaRPr lang="en-US" sz="1100">
              <a:solidFill>
                <a:srgbClr val="000000"/>
              </a:solidFill>
              <a:latin typeface="Helvetica" charset="0"/>
              <a:ea typeface="ＭＳ Ｐゴシック" charset="0"/>
              <a:cs typeface="Helvetica" charset="0"/>
              <a:sym typeface="Helvetica" charset="0"/>
            </a:endParaRPr>
          </a:p>
        </p:txBody>
      </p:sp>
      <p:sp>
        <p:nvSpPr>
          <p:cNvPr id="40" name="AutoShape 1083"/>
          <p:cNvSpPr>
            <a:spLocks/>
          </p:cNvSpPr>
          <p:nvPr/>
        </p:nvSpPr>
        <p:spPr bwMode="auto">
          <a:xfrm>
            <a:off x="5817876" y="5428457"/>
            <a:ext cx="178593"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6</a:t>
            </a:r>
          </a:p>
        </p:txBody>
      </p:sp>
      <p:sp>
        <p:nvSpPr>
          <p:cNvPr id="41" name="AutoShape 1084"/>
          <p:cNvSpPr>
            <a:spLocks/>
          </p:cNvSpPr>
          <p:nvPr/>
        </p:nvSpPr>
        <p:spPr bwMode="auto">
          <a:xfrm>
            <a:off x="6170774" y="5428457"/>
            <a:ext cx="178594"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9</a:t>
            </a:r>
          </a:p>
        </p:txBody>
      </p:sp>
      <p:sp>
        <p:nvSpPr>
          <p:cNvPr id="42" name="AutoShape 1085"/>
          <p:cNvSpPr>
            <a:spLocks/>
          </p:cNvSpPr>
          <p:nvPr/>
        </p:nvSpPr>
        <p:spPr bwMode="auto">
          <a:xfrm>
            <a:off x="6523676" y="5428457"/>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12</a:t>
            </a:r>
          </a:p>
        </p:txBody>
      </p:sp>
      <p:sp>
        <p:nvSpPr>
          <p:cNvPr id="43" name="AutoShape 1086"/>
          <p:cNvSpPr>
            <a:spLocks/>
          </p:cNvSpPr>
          <p:nvPr/>
        </p:nvSpPr>
        <p:spPr bwMode="auto">
          <a:xfrm>
            <a:off x="6876579" y="5428457"/>
            <a:ext cx="255747"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16</a:t>
            </a:r>
          </a:p>
        </p:txBody>
      </p:sp>
      <p:sp>
        <p:nvSpPr>
          <p:cNvPr id="44" name="AutoShape 1087"/>
          <p:cNvSpPr>
            <a:spLocks/>
          </p:cNvSpPr>
          <p:nvPr/>
        </p:nvSpPr>
        <p:spPr bwMode="auto">
          <a:xfrm>
            <a:off x="7235193" y="5429886"/>
            <a:ext cx="255746"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20</a:t>
            </a:r>
          </a:p>
        </p:txBody>
      </p:sp>
      <p:sp>
        <p:nvSpPr>
          <p:cNvPr id="45" name="AutoShape 1088"/>
          <p:cNvSpPr>
            <a:spLocks/>
          </p:cNvSpPr>
          <p:nvPr/>
        </p:nvSpPr>
        <p:spPr bwMode="auto">
          <a:xfrm>
            <a:off x="7593811" y="5429886"/>
            <a:ext cx="255747" cy="251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8" tIns="45718" rIns="45718" bIns="45718" anchor="ctr"/>
          <a:lstStyle/>
          <a:p>
            <a:pPr defTabSz="411472" fontAlgn="base" hangingPunct="0">
              <a:spcBef>
                <a:spcPct val="0"/>
              </a:spcBef>
              <a:spcAft>
                <a:spcPct val="0"/>
              </a:spcAft>
              <a:defRPr/>
            </a:pPr>
            <a:r>
              <a:rPr lang="en-US" sz="1100">
                <a:solidFill>
                  <a:srgbClr val="000000"/>
                </a:solidFill>
                <a:latin typeface="Helvetica" charset="0"/>
                <a:ea typeface="ＭＳ Ｐゴシック" charset="0"/>
                <a:cs typeface="Helvetica" charset="0"/>
                <a:sym typeface="Helvetica" charset="0"/>
              </a:rPr>
              <a:t>22</a:t>
            </a:r>
          </a:p>
        </p:txBody>
      </p:sp>
      <p:sp>
        <p:nvSpPr>
          <p:cNvPr id="46" name="Line 1089"/>
          <p:cNvSpPr>
            <a:spLocks noChangeShapeType="1"/>
          </p:cNvSpPr>
          <p:nvPr/>
        </p:nvSpPr>
        <p:spPr bwMode="auto">
          <a:xfrm>
            <a:off x="2138842" y="4406901"/>
            <a:ext cx="5752148" cy="0"/>
          </a:xfrm>
          <a:prstGeom prst="line">
            <a:avLst/>
          </a:prstGeom>
          <a:noFill/>
          <a:ln w="12700" cap="flat" cmpd="sng">
            <a:solidFill>
              <a:srgbClr val="0365C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DDDDDD"/>
                </a:outerShdw>
              </a:effectLst>
              <a:latin typeface="Arial" charset="0"/>
              <a:ea typeface="ＭＳ Ｐゴシック" charset="0"/>
              <a:cs typeface="Arial" charset="0"/>
              <a:sym typeface="Arial" charset="0"/>
            </a:endParaRPr>
          </a:p>
        </p:txBody>
      </p:sp>
      <p:sp>
        <p:nvSpPr>
          <p:cNvPr id="47" name="Line 1090"/>
          <p:cNvSpPr>
            <a:spLocks noChangeShapeType="1"/>
          </p:cNvSpPr>
          <p:nvPr/>
        </p:nvSpPr>
        <p:spPr bwMode="auto">
          <a:xfrm>
            <a:off x="2138842" y="4909821"/>
            <a:ext cx="5752148" cy="0"/>
          </a:xfrm>
          <a:prstGeom prst="line">
            <a:avLst/>
          </a:prstGeom>
          <a:noFill/>
          <a:ln w="12700" cap="flat" cmpd="sng">
            <a:solidFill>
              <a:srgbClr val="0365C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DDDDDD"/>
                </a:outerShdw>
              </a:effectLst>
              <a:latin typeface="Arial" charset="0"/>
              <a:ea typeface="ＭＳ Ｐゴシック" charset="0"/>
              <a:cs typeface="Arial" charset="0"/>
              <a:sym typeface="Arial" charset="0"/>
            </a:endParaRPr>
          </a:p>
        </p:txBody>
      </p:sp>
      <p:sp>
        <p:nvSpPr>
          <p:cNvPr id="48" name="Line 1091"/>
          <p:cNvSpPr>
            <a:spLocks noChangeShapeType="1"/>
          </p:cNvSpPr>
          <p:nvPr/>
        </p:nvSpPr>
        <p:spPr bwMode="auto">
          <a:xfrm>
            <a:off x="2138842" y="5335588"/>
            <a:ext cx="5752148" cy="0"/>
          </a:xfrm>
          <a:prstGeom prst="line">
            <a:avLst/>
          </a:prstGeom>
          <a:noFill/>
          <a:ln w="12700" cap="flat" cmpd="sng">
            <a:solidFill>
              <a:srgbClr val="0365C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DDDDDD"/>
                </a:outerShdw>
              </a:effectLst>
              <a:latin typeface="Arial" charset="0"/>
              <a:ea typeface="ＭＳ Ｐゴシック" charset="0"/>
              <a:cs typeface="Arial" charset="0"/>
              <a:sym typeface="Arial" charset="0"/>
            </a:endParaRPr>
          </a:p>
        </p:txBody>
      </p:sp>
      <p:sp>
        <p:nvSpPr>
          <p:cNvPr id="49" name="AutoShape 1092"/>
          <p:cNvSpPr>
            <a:spLocks/>
          </p:cNvSpPr>
          <p:nvPr/>
        </p:nvSpPr>
        <p:spPr bwMode="auto">
          <a:xfrm>
            <a:off x="3127537" y="3491072"/>
            <a:ext cx="217170" cy="2171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solidFill>
            <a:srgbClr val="E32400"/>
          </a:solidFill>
          <a:ln w="25400" cap="flat" cmpd="sng">
            <a:solidFill>
              <a:srgbClr val="000000">
                <a:alpha val="0"/>
              </a:srgbClr>
            </a:solidFill>
            <a:prstDash val="solid"/>
            <a:miter lim="0"/>
            <a:headEnd/>
            <a:tailEnd/>
          </a:ln>
          <a:effectLst>
            <a:outerShdw blurRad="38100" dist="23000" dir="5400000" algn="ctr" rotWithShape="0">
              <a:srgbClr val="000000">
                <a:alpha val="34999"/>
              </a:srgbClr>
            </a:outerShdw>
          </a:effectLst>
        </p:spPr>
        <p:txBody>
          <a:bodyPr lIns="34290" tIns="34290" rIns="34290" bIns="34290"/>
          <a:lstStyle/>
          <a:p>
            <a:pPr algn="ctr" defTabSz="525770" fontAlgn="base" hangingPunct="0">
              <a:spcBef>
                <a:spcPct val="0"/>
              </a:spcBef>
              <a:spcAft>
                <a:spcPct val="0"/>
              </a:spcAft>
              <a:buClr>
                <a:srgbClr val="000000"/>
              </a:buClr>
              <a:defRPr/>
            </a:pPr>
            <a:endParaRPr lang="en-US" sz="3600">
              <a:solidFill>
                <a:srgbClr val="FFFFFF"/>
              </a:solidFill>
              <a:effectLst>
                <a:outerShdw blurRad="38100" dist="38100" dir="2700000" algn="tl">
                  <a:srgbClr val="000000"/>
                </a:outerShdw>
              </a:effectLst>
              <a:latin typeface="Arial" charset="0"/>
              <a:ea typeface="ＭＳ Ｐゴシック" charset="0"/>
              <a:cs typeface="Arial" charset="0"/>
              <a:sym typeface="Arial" charset="0"/>
            </a:endParaRPr>
          </a:p>
        </p:txBody>
      </p:sp>
      <p:sp>
        <p:nvSpPr>
          <p:cNvPr id="50" name="AutoShape 1093"/>
          <p:cNvSpPr>
            <a:spLocks/>
          </p:cNvSpPr>
          <p:nvPr/>
        </p:nvSpPr>
        <p:spPr bwMode="auto">
          <a:xfrm>
            <a:off x="2518891" y="2998153"/>
            <a:ext cx="1434465" cy="428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tIns="34290" rIns="34290" bIns="34290"/>
          <a:lstStyle/>
          <a:p>
            <a:pPr algn="ctr" defTabSz="411472" fontAlgn="base" hangingPunct="0">
              <a:spcBef>
                <a:spcPct val="0"/>
              </a:spcBef>
              <a:spcAft>
                <a:spcPct val="0"/>
              </a:spcAft>
              <a:buClr>
                <a:srgbClr val="000000"/>
              </a:buClr>
              <a:defRPr/>
            </a:pPr>
            <a:r>
              <a:rPr lang="en-US" sz="1300">
                <a:solidFill>
                  <a:srgbClr val="000000"/>
                </a:solidFill>
                <a:latin typeface="Arial" charset="0"/>
                <a:ea typeface="ＭＳ Ｐゴシック" charset="0"/>
                <a:cs typeface="Arial" charset="0"/>
                <a:sym typeface="Arial" charset="0"/>
              </a:rPr>
              <a:t>Start of Instrument Construction</a:t>
            </a:r>
            <a:endParaRPr lang="en-US" sz="1100">
              <a:solidFill>
                <a:srgbClr val="000000"/>
              </a:solidFill>
              <a:latin typeface="Helvetica" charset="0"/>
              <a:ea typeface="ＭＳ Ｐゴシック" charset="0"/>
              <a:cs typeface="Helvetica" charset="0"/>
              <a:sym typeface="Helvetica" charset="0"/>
            </a:endParaRPr>
          </a:p>
        </p:txBody>
      </p:sp>
      <p:sp>
        <p:nvSpPr>
          <p:cNvPr id="51" name="Rectangle 1"/>
          <p:cNvSpPr txBox="1">
            <a:spLocks noChangeArrowheads="1"/>
          </p:cNvSpPr>
          <p:nvPr/>
        </p:nvSpPr>
        <p:spPr>
          <a:xfrm>
            <a:off x="593649" y="1951992"/>
            <a:ext cx="8231028" cy="724377"/>
          </a:xfrm>
          <a:prstGeom prst="rect">
            <a:avLst/>
          </a:prstGeom>
        </p:spPr>
        <p:txBody>
          <a:bodyPr vert="horz" lIns="0" tIns="0" rIns="0" bIns="0" rtlCol="0" anchor="ctr">
            <a:noAutofit/>
          </a:bodyPr>
          <a:lstStyle>
            <a:lvl1pPr algn="l" defTabSz="457115" rtl="0" eaLnBrk="1" latinLnBrk="0" hangingPunct="1">
              <a:spcBef>
                <a:spcPct val="0"/>
              </a:spcBef>
              <a:buNone/>
              <a:defRPr sz="2800" kern="1200">
                <a:solidFill>
                  <a:schemeClr val="bg1"/>
                </a:solidFill>
                <a:latin typeface="+mj-lt"/>
                <a:ea typeface="+mj-ea"/>
                <a:cs typeface="+mj-cs"/>
              </a:defRPr>
            </a:lvl1pPr>
          </a:lstStyle>
          <a:p>
            <a:pPr defTabSz="337178">
              <a:defRPr/>
            </a:pPr>
            <a:r>
              <a:rPr lang="en-US" sz="2200" dirty="0" smtClean="0">
                <a:solidFill>
                  <a:srgbClr val="00A5D4"/>
                </a:solidFill>
                <a:latin typeface="Arial" charset="0"/>
                <a:cs typeface="Arial" charset="0"/>
                <a:sym typeface="Arial" charset="0"/>
              </a:rPr>
              <a:t>Decision Outlook and Scenario for Construction of 22 Instruments</a:t>
            </a:r>
            <a:endParaRPr lang="en-US" dirty="0" smtClean="0"/>
          </a:p>
        </p:txBody>
      </p:sp>
    </p:spTree>
    <p:extLst>
      <p:ext uri="{BB962C8B-B14F-4D97-AF65-F5344CB8AC3E}">
        <p14:creationId xmlns:p14="http://schemas.microsoft.com/office/powerpoint/2010/main" val="9026898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593512" y="0"/>
            <a:ext cx="6340688" cy="1441451"/>
          </a:xfrm>
        </p:spPr>
        <p:txBody>
          <a:bodyPr/>
          <a:lstStyle/>
          <a:p>
            <a:r>
              <a:rPr lang="sv-SE" dirty="0" smtClean="0"/>
              <a:t>ESS is ready for STC </a:t>
            </a:r>
            <a:r>
              <a:rPr lang="sv-SE" dirty="0" err="1" smtClean="0"/>
              <a:t>member</a:t>
            </a:r>
            <a:r>
              <a:rPr lang="sv-SE" dirty="0" smtClean="0"/>
              <a:t> </a:t>
            </a:r>
            <a:r>
              <a:rPr lang="sv-SE" dirty="0" err="1" smtClean="0"/>
              <a:t>commitments</a:t>
            </a:r>
            <a:endParaRPr lang="sv-SE" dirty="0"/>
          </a:p>
        </p:txBody>
      </p:sp>
      <p:sp>
        <p:nvSpPr>
          <p:cNvPr id="9" name="Underrubrik 8"/>
          <p:cNvSpPr>
            <a:spLocks noGrp="1"/>
          </p:cNvSpPr>
          <p:nvPr>
            <p:ph type="subTitle" idx="4294967295"/>
          </p:nvPr>
        </p:nvSpPr>
        <p:spPr>
          <a:xfrm>
            <a:off x="388472" y="1804897"/>
            <a:ext cx="8621058" cy="5201023"/>
          </a:xfrm>
        </p:spPr>
        <p:txBody>
          <a:bodyPr/>
          <a:lstStyle/>
          <a:p>
            <a:pPr marL="585341" lvl="1" indent="-171419">
              <a:lnSpc>
                <a:spcPct val="90000"/>
              </a:lnSpc>
              <a:buFont typeface="Arial"/>
              <a:buChar char="•"/>
            </a:pPr>
            <a:endParaRPr lang="en-GB" sz="500" dirty="0">
              <a:solidFill>
                <a:srgbClr val="000000"/>
              </a:solidFill>
            </a:endParaRPr>
          </a:p>
          <a:p>
            <a:pPr marL="342837" indent="-342837">
              <a:lnSpc>
                <a:spcPct val="90000"/>
              </a:lnSpc>
              <a:spcBef>
                <a:spcPts val="1200"/>
              </a:spcBef>
              <a:spcAft>
                <a:spcPts val="1800"/>
              </a:spcAft>
              <a:buFont typeface="Arial"/>
              <a:buChar char="•"/>
            </a:pPr>
            <a:r>
              <a:rPr lang="en-GB" sz="2400" dirty="0" smtClean="0">
                <a:solidFill>
                  <a:srgbClr val="000000"/>
                </a:solidFill>
              </a:rPr>
              <a:t>STC commitment to share in support of ESS project phases:  construction, initial operations and ramp-up, and steady state operations</a:t>
            </a:r>
          </a:p>
          <a:p>
            <a:pPr marL="342837" indent="-342837">
              <a:lnSpc>
                <a:spcPct val="90000"/>
              </a:lnSpc>
              <a:spcBef>
                <a:spcPts val="1200"/>
              </a:spcBef>
              <a:spcAft>
                <a:spcPts val="1800"/>
              </a:spcAft>
              <a:buFont typeface="Arial"/>
              <a:buChar char="•"/>
            </a:pPr>
            <a:r>
              <a:rPr lang="en-GB" sz="2400" b="1" dirty="0" smtClean="0">
                <a:solidFill>
                  <a:srgbClr val="000000"/>
                </a:solidFill>
              </a:rPr>
              <a:t>STC commitment to </a:t>
            </a:r>
            <a:r>
              <a:rPr lang="en-GB" sz="2400" b="1" smtClean="0">
                <a:solidFill>
                  <a:srgbClr val="000000"/>
                </a:solidFill>
              </a:rPr>
              <a:t>start construction!</a:t>
            </a:r>
            <a:endParaRPr lang="en-GB" sz="2400" b="1" dirty="0" smtClean="0">
              <a:solidFill>
                <a:srgbClr val="000000"/>
              </a:solidFill>
            </a:endParaRPr>
          </a:p>
          <a:p>
            <a:pPr marL="800096" lvl="1" indent="-342900">
              <a:lnSpc>
                <a:spcPct val="90000"/>
              </a:lnSpc>
              <a:spcBef>
                <a:spcPts val="1200"/>
              </a:spcBef>
              <a:spcAft>
                <a:spcPts val="1800"/>
              </a:spcAft>
              <a:buFont typeface="Lucida Grande"/>
              <a:buChar char="-"/>
            </a:pPr>
            <a:r>
              <a:rPr lang="en-GB" sz="2400" dirty="0" smtClean="0">
                <a:solidFill>
                  <a:srgbClr val="000000"/>
                </a:solidFill>
              </a:rPr>
              <a:t>Each member’s share of total construction investment (</a:t>
            </a:r>
            <a:r>
              <a:rPr lang="en-GB" sz="2400" dirty="0" err="1" smtClean="0">
                <a:solidFill>
                  <a:srgbClr val="000000"/>
                </a:solidFill>
              </a:rPr>
              <a:t>LoI</a:t>
            </a:r>
            <a:r>
              <a:rPr lang="en-GB" sz="2400" dirty="0" smtClean="0">
                <a:solidFill>
                  <a:srgbClr val="000000"/>
                </a:solidFill>
              </a:rPr>
              <a:t>)</a:t>
            </a:r>
          </a:p>
          <a:p>
            <a:pPr marL="800096" lvl="1" indent="-342900">
              <a:lnSpc>
                <a:spcPct val="90000"/>
              </a:lnSpc>
              <a:spcBef>
                <a:spcPts val="1200"/>
              </a:spcBef>
              <a:spcAft>
                <a:spcPts val="1800"/>
              </a:spcAft>
              <a:buFont typeface="Lucida Grande"/>
              <a:buChar char="-"/>
            </a:pPr>
            <a:r>
              <a:rPr lang="en-GB" sz="2400" dirty="0" smtClean="0">
                <a:solidFill>
                  <a:srgbClr val="000000"/>
                </a:solidFill>
              </a:rPr>
              <a:t>Development of cash flow plans</a:t>
            </a:r>
            <a:endParaRPr lang="en-GB" sz="2400" dirty="0">
              <a:solidFill>
                <a:srgbClr val="000000"/>
              </a:solidFill>
            </a:endParaRPr>
          </a:p>
          <a:p>
            <a:pPr marL="342837" indent="-342837">
              <a:lnSpc>
                <a:spcPct val="110000"/>
              </a:lnSpc>
              <a:buFont typeface="Arial"/>
              <a:buChar char="•"/>
            </a:pPr>
            <a:r>
              <a:rPr lang="en-GB" sz="2400" dirty="0" smtClean="0">
                <a:solidFill>
                  <a:srgbClr val="000000"/>
                </a:solidFill>
              </a:rPr>
              <a:t>STC commitment to work with the ESS organization to deliver 22 public instruments and the funding necessary for facility operations</a:t>
            </a:r>
          </a:p>
        </p:txBody>
      </p:sp>
    </p:spTree>
    <p:extLst>
      <p:ext uri="{BB962C8B-B14F-4D97-AF65-F5344CB8AC3E}">
        <p14:creationId xmlns:p14="http://schemas.microsoft.com/office/powerpoint/2010/main" val="178443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smtClean="0"/>
              <a:t>2013 progress</a:t>
            </a:r>
            <a:endParaRPr lang="sv-SE" dirty="0"/>
          </a:p>
        </p:txBody>
      </p:sp>
      <p:sp>
        <p:nvSpPr>
          <p:cNvPr id="9" name="Underrubrik 8"/>
          <p:cNvSpPr>
            <a:spLocks noGrp="1"/>
          </p:cNvSpPr>
          <p:nvPr>
            <p:ph type="subTitle" idx="4294967295"/>
          </p:nvPr>
        </p:nvSpPr>
        <p:spPr>
          <a:xfrm>
            <a:off x="388472" y="1804897"/>
            <a:ext cx="8621058" cy="5201023"/>
          </a:xfrm>
        </p:spPr>
        <p:txBody>
          <a:bodyPr/>
          <a:lstStyle/>
          <a:p>
            <a:pPr marL="342837" indent="-342837">
              <a:lnSpc>
                <a:spcPct val="90000"/>
              </a:lnSpc>
              <a:buFont typeface="Arial"/>
              <a:buChar char="•"/>
            </a:pPr>
            <a:r>
              <a:rPr lang="en-GB" sz="2400" dirty="0">
                <a:solidFill>
                  <a:srgbClr val="000000"/>
                </a:solidFill>
              </a:rPr>
              <a:t>Key approvals by ESS Steering Committee (STC)</a:t>
            </a:r>
          </a:p>
          <a:p>
            <a:pPr marL="799951" lvl="1" indent="-342837">
              <a:spcBef>
                <a:spcPts val="0"/>
              </a:spcBef>
              <a:spcAft>
                <a:spcPts val="600"/>
              </a:spcAft>
              <a:buFont typeface="Lucida Grande"/>
              <a:buChar char="-"/>
            </a:pPr>
            <a:r>
              <a:rPr lang="en-GB" sz="1800" dirty="0">
                <a:solidFill>
                  <a:srgbClr val="000000"/>
                </a:solidFill>
              </a:rPr>
              <a:t>Technical Design Report, Construction Cost, and Annual Operations Cost Target</a:t>
            </a:r>
          </a:p>
          <a:p>
            <a:pPr marL="585341" lvl="1" indent="-171419">
              <a:lnSpc>
                <a:spcPct val="90000"/>
              </a:lnSpc>
              <a:buFont typeface="Arial"/>
              <a:buChar char="•"/>
            </a:pPr>
            <a:endParaRPr lang="en-GB" sz="500" dirty="0">
              <a:solidFill>
                <a:srgbClr val="000000"/>
              </a:solidFill>
            </a:endParaRPr>
          </a:p>
          <a:p>
            <a:pPr marL="342837" indent="-342837">
              <a:lnSpc>
                <a:spcPct val="90000"/>
              </a:lnSpc>
              <a:spcBef>
                <a:spcPts val="1200"/>
              </a:spcBef>
              <a:spcAft>
                <a:spcPts val="1800"/>
              </a:spcAft>
              <a:buFont typeface="Arial"/>
              <a:buChar char="•"/>
            </a:pPr>
            <a:r>
              <a:rPr lang="en-GB" sz="2400" dirty="0">
                <a:solidFill>
                  <a:srgbClr val="000000"/>
                </a:solidFill>
              </a:rPr>
              <a:t>ESS organization clarified for project delivery</a:t>
            </a:r>
          </a:p>
          <a:p>
            <a:pPr marL="342837" indent="-342837">
              <a:lnSpc>
                <a:spcPct val="110000"/>
              </a:lnSpc>
              <a:buFont typeface="Arial"/>
              <a:buChar char="•"/>
            </a:pPr>
            <a:r>
              <a:rPr lang="en-GB" sz="2400" dirty="0">
                <a:solidFill>
                  <a:srgbClr val="000000"/>
                </a:solidFill>
              </a:rPr>
              <a:t>Strengthened support for construction decisions by STC Members</a:t>
            </a:r>
          </a:p>
          <a:p>
            <a:pPr marL="799951" lvl="1" indent="-342837">
              <a:spcBef>
                <a:spcPts val="0"/>
              </a:spcBef>
              <a:spcAft>
                <a:spcPts val="600"/>
              </a:spcAft>
              <a:buFont typeface="Lucida Grande"/>
              <a:buChar char="-"/>
            </a:pPr>
            <a:r>
              <a:rPr lang="en-GB" sz="1800" dirty="0">
                <a:solidFill>
                  <a:srgbClr val="000000"/>
                </a:solidFill>
              </a:rPr>
              <a:t>Cost Book, Call for Expressions of Interest, Partner Days, ILOs</a:t>
            </a:r>
          </a:p>
          <a:p>
            <a:pPr marL="799951" lvl="1" indent="-342837">
              <a:spcBef>
                <a:spcPts val="0"/>
              </a:spcBef>
              <a:spcAft>
                <a:spcPts val="600"/>
              </a:spcAft>
              <a:buFont typeface="Lucida Grande"/>
              <a:buChar char="-"/>
            </a:pPr>
            <a:r>
              <a:rPr lang="en-GB" sz="1800" dirty="0">
                <a:solidFill>
                  <a:srgbClr val="000000"/>
                </a:solidFill>
              </a:rPr>
              <a:t>Maturing In-kind plans</a:t>
            </a:r>
          </a:p>
          <a:p>
            <a:pPr marL="342837" indent="-342837">
              <a:lnSpc>
                <a:spcPct val="100000"/>
              </a:lnSpc>
              <a:spcBef>
                <a:spcPts val="1200"/>
              </a:spcBef>
              <a:spcAft>
                <a:spcPts val="600"/>
              </a:spcAft>
              <a:buFont typeface="Arial"/>
              <a:buChar char="•"/>
            </a:pPr>
            <a:r>
              <a:rPr lang="en-GB" sz="2400" dirty="0">
                <a:solidFill>
                  <a:srgbClr val="000000"/>
                </a:solidFill>
              </a:rPr>
              <a:t>Regular advisory committee meetings (AFC, IKRC, SAC, TAC, CFAC)</a:t>
            </a:r>
          </a:p>
          <a:p>
            <a:pPr marL="342837" indent="-342837">
              <a:lnSpc>
                <a:spcPct val="100000"/>
              </a:lnSpc>
              <a:spcBef>
                <a:spcPts val="1200"/>
              </a:spcBef>
              <a:spcAft>
                <a:spcPts val="600"/>
              </a:spcAft>
              <a:buFont typeface="Arial"/>
              <a:buChar char="•"/>
            </a:pPr>
            <a:r>
              <a:rPr lang="en-GB" sz="2400" dirty="0">
                <a:solidFill>
                  <a:srgbClr val="000000"/>
                </a:solidFill>
              </a:rPr>
              <a:t>Completed the 1</a:t>
            </a:r>
            <a:r>
              <a:rPr lang="en-GB" sz="2400" baseline="30000" dirty="0">
                <a:solidFill>
                  <a:srgbClr val="000000"/>
                </a:solidFill>
              </a:rPr>
              <a:t>st</a:t>
            </a:r>
            <a:r>
              <a:rPr lang="en-GB" sz="2400" dirty="0">
                <a:solidFill>
                  <a:srgbClr val="000000"/>
                </a:solidFill>
              </a:rPr>
              <a:t> Annual Project Review in November 2013</a:t>
            </a:r>
          </a:p>
          <a:p>
            <a:pPr marL="342837" indent="-342837">
              <a:lnSpc>
                <a:spcPct val="100000"/>
              </a:lnSpc>
              <a:spcBef>
                <a:spcPts val="1200"/>
              </a:spcBef>
              <a:spcAft>
                <a:spcPts val="600"/>
              </a:spcAft>
              <a:buFont typeface="Arial"/>
              <a:buChar char="•"/>
            </a:pPr>
            <a:r>
              <a:rPr lang="en-GB" sz="2400" b="1" dirty="0">
                <a:solidFill>
                  <a:srgbClr val="000000"/>
                </a:solidFill>
              </a:rPr>
              <a:t>Focus </a:t>
            </a:r>
            <a:r>
              <a:rPr lang="en-GB" sz="2400" b="1" dirty="0" smtClean="0">
                <a:solidFill>
                  <a:srgbClr val="000000"/>
                </a:solidFill>
              </a:rPr>
              <a:t>shifted to </a:t>
            </a:r>
            <a:r>
              <a:rPr lang="en-GB" sz="2400" b="1" dirty="0">
                <a:solidFill>
                  <a:srgbClr val="000000"/>
                </a:solidFill>
              </a:rPr>
              <a:t>project execution plans</a:t>
            </a:r>
          </a:p>
        </p:txBody>
      </p:sp>
    </p:spTree>
    <p:extLst>
      <p:ext uri="{BB962C8B-B14F-4D97-AF65-F5344CB8AC3E}">
        <p14:creationId xmlns:p14="http://schemas.microsoft.com/office/powerpoint/2010/main" val="236825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8"/>
          <p:cNvSpPr>
            <a:spLocks noGrp="1"/>
          </p:cNvSpPr>
          <p:nvPr>
            <p:ph type="subTitle" idx="1"/>
          </p:nvPr>
        </p:nvSpPr>
        <p:spPr>
          <a:xfrm>
            <a:off x="571619" y="1728137"/>
            <a:ext cx="8204083" cy="4761809"/>
          </a:xfrm>
        </p:spPr>
        <p:txBody>
          <a:bodyPr/>
          <a:lstStyle/>
          <a:p>
            <a:pPr marL="287946" indent="-251953">
              <a:spcBef>
                <a:spcPts val="300"/>
              </a:spcBef>
              <a:spcAft>
                <a:spcPts val="1500"/>
              </a:spcAft>
            </a:pPr>
            <a:r>
              <a:rPr lang="en-GB" sz="2000" dirty="0">
                <a:solidFill>
                  <a:srgbClr val="000000"/>
                </a:solidFill>
              </a:rPr>
              <a:t>Letters of Intent or Agreements with Member countries</a:t>
            </a:r>
          </a:p>
          <a:p>
            <a:pPr marL="287946" indent="-251953">
              <a:spcBef>
                <a:spcPts val="300"/>
              </a:spcBef>
              <a:spcAft>
                <a:spcPts val="1500"/>
              </a:spcAft>
            </a:pPr>
            <a:r>
              <a:rPr lang="en-GB" sz="2000" dirty="0">
                <a:solidFill>
                  <a:srgbClr val="000000"/>
                </a:solidFill>
              </a:rPr>
              <a:t>Demonstrate accelerator and target station technology readiness </a:t>
            </a:r>
            <a:br>
              <a:rPr lang="en-GB" sz="2000" dirty="0">
                <a:solidFill>
                  <a:srgbClr val="000000"/>
                </a:solidFill>
              </a:rPr>
            </a:br>
            <a:r>
              <a:rPr lang="en-GB" sz="2000" dirty="0">
                <a:solidFill>
                  <a:srgbClr val="000000"/>
                </a:solidFill>
              </a:rPr>
              <a:t>– </a:t>
            </a:r>
            <a:r>
              <a:rPr lang="en-GB" sz="2000" dirty="0" smtClean="0">
                <a:solidFill>
                  <a:srgbClr val="000000"/>
                </a:solidFill>
              </a:rPr>
              <a:t>ensure key </a:t>
            </a:r>
            <a:r>
              <a:rPr lang="en-GB" sz="2000" dirty="0">
                <a:solidFill>
                  <a:srgbClr val="000000"/>
                </a:solidFill>
              </a:rPr>
              <a:t>interfaces resolved for </a:t>
            </a:r>
            <a:r>
              <a:rPr lang="en-GB" sz="2000" dirty="0" smtClean="0">
                <a:solidFill>
                  <a:srgbClr val="000000"/>
                </a:solidFill>
              </a:rPr>
              <a:t>the </a:t>
            </a:r>
            <a:r>
              <a:rPr lang="en-GB" sz="2000" dirty="0">
                <a:solidFill>
                  <a:srgbClr val="000000"/>
                </a:solidFill>
              </a:rPr>
              <a:t>civil construction start</a:t>
            </a:r>
          </a:p>
          <a:p>
            <a:pPr marL="287946" indent="-251953">
              <a:spcBef>
                <a:spcPts val="300"/>
              </a:spcBef>
              <a:spcAft>
                <a:spcPts val="1500"/>
              </a:spcAft>
            </a:pPr>
            <a:r>
              <a:rPr lang="en-GB" sz="2000" dirty="0">
                <a:solidFill>
                  <a:srgbClr val="000000"/>
                </a:solidFill>
              </a:rPr>
              <a:t>Increase engagement of the scientific user community and continue selection of instruments for engineering development</a:t>
            </a:r>
          </a:p>
          <a:p>
            <a:pPr marL="287946" indent="-251953">
              <a:spcBef>
                <a:spcPts val="300"/>
              </a:spcBef>
              <a:spcAft>
                <a:spcPts val="1500"/>
              </a:spcAft>
            </a:pPr>
            <a:r>
              <a:rPr lang="en-GB" sz="2000" dirty="0">
                <a:solidFill>
                  <a:srgbClr val="000000"/>
                </a:solidFill>
              </a:rPr>
              <a:t>Partner days to promote opportunities to participate in ESS construction </a:t>
            </a:r>
          </a:p>
          <a:p>
            <a:pPr marL="287946" indent="-251953">
              <a:spcBef>
                <a:spcPts val="300"/>
              </a:spcBef>
              <a:spcAft>
                <a:spcPts val="1500"/>
              </a:spcAft>
            </a:pPr>
            <a:r>
              <a:rPr lang="en-GB" sz="2000" dirty="0">
                <a:solidFill>
                  <a:srgbClr val="000000"/>
                </a:solidFill>
              </a:rPr>
              <a:t>Select conventional facilities partner company/start final design in Feb 2014</a:t>
            </a:r>
          </a:p>
          <a:p>
            <a:pPr marL="287946" indent="-251953">
              <a:spcBef>
                <a:spcPts val="300"/>
              </a:spcBef>
              <a:spcAft>
                <a:spcPts val="1500"/>
              </a:spcAft>
            </a:pPr>
            <a:r>
              <a:rPr lang="en-GB" sz="2000" dirty="0">
                <a:solidFill>
                  <a:srgbClr val="000000"/>
                </a:solidFill>
              </a:rPr>
              <a:t>Secure permits for facility </a:t>
            </a:r>
            <a:r>
              <a:rPr lang="en-GB" sz="2000" dirty="0" smtClean="0">
                <a:solidFill>
                  <a:srgbClr val="000000"/>
                </a:solidFill>
              </a:rPr>
              <a:t>construction, funding plans, </a:t>
            </a:r>
            <a:r>
              <a:rPr lang="en-GB" sz="2000" dirty="0">
                <a:solidFill>
                  <a:srgbClr val="000000"/>
                </a:solidFill>
              </a:rPr>
              <a:t>and establish Project Performance Measurement Baseline by May 2014</a:t>
            </a:r>
          </a:p>
          <a:p>
            <a:pPr marL="287946" indent="-251953">
              <a:spcBef>
                <a:spcPts val="300"/>
              </a:spcBef>
              <a:spcAft>
                <a:spcPts val="1500"/>
              </a:spcAft>
            </a:pPr>
            <a:r>
              <a:rPr lang="en-GB" sz="2000" b="1" dirty="0">
                <a:solidFill>
                  <a:srgbClr val="000000"/>
                </a:solidFill>
              </a:rPr>
              <a:t>Start facility construction!</a:t>
            </a:r>
          </a:p>
        </p:txBody>
      </p:sp>
      <p:sp>
        <p:nvSpPr>
          <p:cNvPr id="8" name="Rubrik 7"/>
          <p:cNvSpPr>
            <a:spLocks noGrp="1"/>
          </p:cNvSpPr>
          <p:nvPr>
            <p:ph type="title"/>
          </p:nvPr>
        </p:nvSpPr>
        <p:spPr/>
        <p:txBody>
          <a:bodyPr/>
          <a:lstStyle/>
          <a:p>
            <a:r>
              <a:rPr lang="sv-SE" dirty="0" err="1"/>
              <a:t>Next</a:t>
            </a:r>
            <a:r>
              <a:rPr lang="sv-SE" dirty="0"/>
              <a:t> 6</a:t>
            </a:r>
            <a:r>
              <a:rPr lang="sv-SE" dirty="0" smtClean="0"/>
              <a:t> </a:t>
            </a:r>
            <a:r>
              <a:rPr lang="sv-SE" dirty="0"/>
              <a:t>months</a:t>
            </a:r>
          </a:p>
        </p:txBody>
      </p:sp>
    </p:spTree>
    <p:extLst>
      <p:ext uri="{BB962C8B-B14F-4D97-AF65-F5344CB8AC3E}">
        <p14:creationId xmlns:p14="http://schemas.microsoft.com/office/powerpoint/2010/main" val="39156580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7139136" cy="1143000"/>
          </a:xfrm>
        </p:spPr>
        <p:txBody>
          <a:bodyPr/>
          <a:lstStyle/>
          <a:p>
            <a:r>
              <a:rPr lang="sv-SE" b="1" i="1" dirty="0" smtClean="0"/>
              <a:t>2014 </a:t>
            </a:r>
            <a:r>
              <a:rPr lang="sv-SE" b="1" i="1" dirty="0" err="1" smtClean="0"/>
              <a:t>top</a:t>
            </a:r>
            <a:r>
              <a:rPr lang="sv-SE" b="1" i="1" dirty="0" smtClean="0"/>
              <a:t> </a:t>
            </a:r>
            <a:r>
              <a:rPr lang="sv-SE" b="1" i="1" dirty="0" err="1" smtClean="0"/>
              <a:t>level</a:t>
            </a:r>
            <a:r>
              <a:rPr lang="sv-SE" b="1" i="1" dirty="0" smtClean="0"/>
              <a:t> </a:t>
            </a:r>
            <a:r>
              <a:rPr lang="sv-SE" b="1" i="1" dirty="0" err="1"/>
              <a:t>m</a:t>
            </a:r>
            <a:r>
              <a:rPr lang="sv-SE" b="1" i="1" dirty="0" err="1" smtClean="0"/>
              <a:t>ilestones</a:t>
            </a:r>
            <a:endParaRPr lang="en-US" b="1" i="1"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lIns="91431" tIns="45716" rIns="91431" bIns="45716"/>
          <a:lstStyle/>
          <a:p>
            <a:fld id="{211139A5-CB38-411D-838F-84F504105F67}"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4145191847"/>
              </p:ext>
            </p:extLst>
          </p:nvPr>
        </p:nvGraphicFramePr>
        <p:xfrm>
          <a:off x="-1092200" y="1024849"/>
          <a:ext cx="11328400" cy="5428488"/>
        </p:xfrm>
        <a:graphic>
          <a:graphicData uri="http://schemas.openxmlformats.org/drawingml/2006/table">
            <a:tbl>
              <a:tblPr firstRow="1" bandRow="1">
                <a:tableStyleId>{5C22544A-7EE6-4342-B048-85BDC9FD1C3A}</a:tableStyleId>
              </a:tblPr>
              <a:tblGrid>
                <a:gridCol w="1216333"/>
                <a:gridCol w="4491077"/>
                <a:gridCol w="1497025"/>
                <a:gridCol w="1403462"/>
                <a:gridCol w="1497025"/>
                <a:gridCol w="1223478"/>
              </a:tblGrid>
              <a:tr h="338328">
                <a:tc>
                  <a:txBody>
                    <a:bodyPr/>
                    <a:lstStyle/>
                    <a:p>
                      <a:r>
                        <a:rPr lang="sv-SE" sz="1600" dirty="0" smtClean="0"/>
                        <a:t>ID</a:t>
                      </a:r>
                      <a:endParaRPr lang="en-US" sz="1600" dirty="0"/>
                    </a:p>
                  </a:txBody>
                  <a:tcPr/>
                </a:tc>
                <a:tc>
                  <a:txBody>
                    <a:bodyPr/>
                    <a:lstStyle/>
                    <a:p>
                      <a:r>
                        <a:rPr lang="sv-SE" sz="1600" dirty="0" smtClean="0"/>
                        <a:t>Name</a:t>
                      </a:r>
                      <a:endParaRPr lang="en-US" sz="1600" dirty="0"/>
                    </a:p>
                  </a:txBody>
                  <a:tcPr/>
                </a:tc>
                <a:tc>
                  <a:txBody>
                    <a:bodyPr/>
                    <a:lstStyle/>
                    <a:p>
                      <a:pPr algn="ctr"/>
                      <a:r>
                        <a:rPr lang="sv-SE" sz="1600" dirty="0" smtClean="0"/>
                        <a:t>Proj</a:t>
                      </a:r>
                      <a:endParaRPr lang="en-US" sz="1600" dirty="0"/>
                    </a:p>
                  </a:txBody>
                  <a:tcPr/>
                </a:tc>
                <a:tc>
                  <a:txBody>
                    <a:bodyPr/>
                    <a:lstStyle/>
                    <a:p>
                      <a:pPr algn="ctr"/>
                      <a:r>
                        <a:rPr lang="sv-SE" sz="1600" dirty="0" smtClean="0"/>
                        <a:t>Planned</a:t>
                      </a:r>
                      <a:endParaRPr lang="en-US" sz="1600" dirty="0"/>
                    </a:p>
                  </a:txBody>
                  <a:tcPr/>
                </a:tc>
                <a:tc>
                  <a:txBody>
                    <a:bodyPr/>
                    <a:lstStyle/>
                    <a:p>
                      <a:pPr algn="ctr"/>
                      <a:r>
                        <a:rPr lang="sv-SE" sz="1600" dirty="0" smtClean="0"/>
                        <a:t>Forecast</a:t>
                      </a:r>
                      <a:endParaRPr lang="en-US" sz="1600" dirty="0"/>
                    </a:p>
                  </a:txBody>
                  <a:tcPr/>
                </a:tc>
                <a:tc>
                  <a:txBody>
                    <a:bodyPr/>
                    <a:lstStyle/>
                    <a:p>
                      <a:pPr algn="ctr"/>
                      <a:r>
                        <a:rPr lang="sv-SE" sz="1600" dirty="0" smtClean="0"/>
                        <a:t>Actual</a:t>
                      </a:r>
                      <a:endParaRPr lang="en-US" sz="1600" dirty="0"/>
                    </a:p>
                  </a:txBody>
                  <a:tcPr/>
                </a:tc>
              </a:tr>
              <a:tr h="256032">
                <a:tc>
                  <a:txBody>
                    <a:bodyPr/>
                    <a:lstStyle/>
                    <a:p>
                      <a:r>
                        <a:rPr lang="en-GB" sz="1100" noProof="0" smtClean="0"/>
                        <a:t>G1500</a:t>
                      </a:r>
                      <a:endParaRPr lang="en-GB" sz="1100" noProof="0"/>
                    </a:p>
                  </a:txBody>
                  <a:tcPr/>
                </a:tc>
                <a:tc>
                  <a:txBody>
                    <a:bodyPr/>
                    <a:lstStyle/>
                    <a:p>
                      <a:r>
                        <a:rPr lang="en-GB" sz="1100" noProof="0" smtClean="0"/>
                        <a:t>Start of Concept Design for instrument</a:t>
                      </a:r>
                      <a:r>
                        <a:rPr lang="en-GB" sz="1100" baseline="0" noProof="0" smtClean="0"/>
                        <a:t> 1-3</a:t>
                      </a:r>
                      <a:endParaRPr lang="en-GB" sz="1100" noProof="0"/>
                    </a:p>
                  </a:txBody>
                  <a:tcPr/>
                </a:tc>
                <a:tc>
                  <a:txBody>
                    <a:bodyPr/>
                    <a:lstStyle/>
                    <a:p>
                      <a:pPr algn="ctr"/>
                      <a:r>
                        <a:rPr lang="en-GB" sz="1100" noProof="0" smtClean="0"/>
                        <a:t>NSS</a:t>
                      </a:r>
                      <a:endParaRPr lang="en-GB" sz="1100" noProof="0"/>
                    </a:p>
                  </a:txBody>
                  <a:tcPr/>
                </a:tc>
                <a:tc>
                  <a:txBody>
                    <a:bodyPr/>
                    <a:lstStyle/>
                    <a:p>
                      <a:pPr algn="ctr"/>
                      <a:r>
                        <a:rPr lang="en-GB" sz="1100" noProof="0" smtClean="0"/>
                        <a:t>7</a:t>
                      </a:r>
                      <a:r>
                        <a:rPr lang="en-GB" sz="1100" baseline="0" noProof="0" smtClean="0"/>
                        <a:t> Jan</a:t>
                      </a:r>
                      <a:endParaRPr lang="en-GB" sz="1100" noProof="0"/>
                    </a:p>
                  </a:txBody>
                  <a:tcPr/>
                </a:tc>
                <a:tc>
                  <a:txBody>
                    <a:bodyPr/>
                    <a:lstStyle/>
                    <a:p>
                      <a:pPr algn="ctr"/>
                      <a:r>
                        <a:rPr lang="en-GB" sz="1100" noProof="0" smtClean="0"/>
                        <a:t>7 Jan</a:t>
                      </a:r>
                      <a:endParaRPr lang="en-GB" sz="1100" noProof="0"/>
                    </a:p>
                  </a:txBody>
                  <a:tcPr/>
                </a:tc>
                <a:tc>
                  <a:txBody>
                    <a:bodyPr/>
                    <a:lstStyle/>
                    <a:p>
                      <a:pPr algn="ctr"/>
                      <a:r>
                        <a:rPr lang="en-GB" sz="1100" noProof="0" smtClean="0"/>
                        <a:t>7 Jan</a:t>
                      </a:r>
                      <a:endParaRPr lang="en-GB" sz="1100" noProof="0"/>
                    </a:p>
                  </a:txBody>
                  <a:tcPr/>
                </a:tc>
              </a:tr>
              <a:tr h="256032">
                <a:tc>
                  <a:txBody>
                    <a:bodyPr/>
                    <a:lstStyle/>
                    <a:p>
                      <a:r>
                        <a:rPr lang="en-GB" sz="1100" noProof="0" smtClean="0"/>
                        <a:t>G5220</a:t>
                      </a:r>
                      <a:endParaRPr lang="en-GB" sz="1100" noProof="0"/>
                    </a:p>
                  </a:txBody>
                  <a:tcPr/>
                </a:tc>
                <a:tc>
                  <a:txBody>
                    <a:bodyPr/>
                    <a:lstStyle/>
                    <a:p>
                      <a:r>
                        <a:rPr lang="en-GB" sz="1100" noProof="0" dirty="0" smtClean="0"/>
                        <a:t>Start of Detail Design Accelerator Building</a:t>
                      </a:r>
                      <a:endParaRPr lang="en-GB" sz="1100" noProof="0" dirty="0"/>
                    </a:p>
                  </a:txBody>
                  <a:tcPr/>
                </a:tc>
                <a:tc>
                  <a:txBody>
                    <a:bodyPr/>
                    <a:lstStyle/>
                    <a:p>
                      <a:pPr algn="ctr"/>
                      <a:r>
                        <a:rPr lang="en-GB" sz="1100" noProof="0" smtClean="0"/>
                        <a:t>Convf</a:t>
                      </a:r>
                      <a:endParaRPr lang="en-GB" sz="1100" noProof="0"/>
                    </a:p>
                  </a:txBody>
                  <a:tcPr/>
                </a:tc>
                <a:tc>
                  <a:txBody>
                    <a:bodyPr/>
                    <a:lstStyle/>
                    <a:p>
                      <a:pPr algn="ctr"/>
                      <a:r>
                        <a:rPr lang="en-GB" sz="1100" noProof="0" smtClean="0"/>
                        <a:t>7</a:t>
                      </a:r>
                      <a:r>
                        <a:rPr lang="en-GB" sz="1100" baseline="0" noProof="0" smtClean="0"/>
                        <a:t> Jan</a:t>
                      </a:r>
                      <a:endParaRPr lang="en-GB" sz="1100" noProof="0"/>
                    </a:p>
                  </a:txBody>
                  <a:tcPr/>
                </a:tc>
                <a:tc>
                  <a:txBody>
                    <a:bodyPr/>
                    <a:lstStyle/>
                    <a:p>
                      <a:pPr algn="ctr"/>
                      <a:r>
                        <a:rPr lang="en-GB" sz="1100" noProof="0" smtClean="0"/>
                        <a:t>18 Feb</a:t>
                      </a:r>
                      <a:endParaRPr lang="en-GB" sz="1100" noProof="0"/>
                    </a:p>
                  </a:txBody>
                  <a:tcPr/>
                </a:tc>
                <a:tc>
                  <a:txBody>
                    <a:bodyPr/>
                    <a:lstStyle/>
                    <a:p>
                      <a:pPr algn="ctr"/>
                      <a:endParaRPr lang="en-GB" sz="1100" noProof="0"/>
                    </a:p>
                  </a:txBody>
                  <a:tcPr/>
                </a:tc>
              </a:tr>
              <a:tr h="256032">
                <a:tc>
                  <a:txBody>
                    <a:bodyPr/>
                    <a:lstStyle/>
                    <a:p>
                      <a:r>
                        <a:rPr lang="en-GB" sz="1100" noProof="0" smtClean="0"/>
                        <a:t>G5180</a:t>
                      </a:r>
                      <a:endParaRPr lang="en-GB" sz="1100" noProof="0"/>
                    </a:p>
                  </a:txBody>
                  <a:tcPr/>
                </a:tc>
                <a:tc>
                  <a:txBody>
                    <a:bodyPr/>
                    <a:lstStyle/>
                    <a:p>
                      <a:r>
                        <a:rPr lang="en-GB" sz="1100" noProof="0" smtClean="0"/>
                        <a:t>Contract C101 Signed</a:t>
                      </a:r>
                      <a:endParaRPr lang="en-GB" sz="1100" noProof="0"/>
                    </a:p>
                  </a:txBody>
                  <a:tcPr/>
                </a:tc>
                <a:tc>
                  <a:txBody>
                    <a:bodyPr/>
                    <a:lstStyle/>
                    <a:p>
                      <a:pPr algn="ctr"/>
                      <a:r>
                        <a:rPr lang="en-GB" sz="1100" noProof="0" smtClean="0"/>
                        <a:t>Convf</a:t>
                      </a:r>
                      <a:endParaRPr lang="en-GB" sz="1100" noProof="0"/>
                    </a:p>
                  </a:txBody>
                  <a:tcPr/>
                </a:tc>
                <a:tc>
                  <a:txBody>
                    <a:bodyPr/>
                    <a:lstStyle/>
                    <a:p>
                      <a:pPr algn="ctr"/>
                      <a:r>
                        <a:rPr lang="en-GB" sz="1100" noProof="0" smtClean="0"/>
                        <a:t>18</a:t>
                      </a:r>
                      <a:r>
                        <a:rPr lang="en-GB" sz="1100" baseline="0" noProof="0" smtClean="0"/>
                        <a:t> </a:t>
                      </a:r>
                      <a:r>
                        <a:rPr lang="en-GB" sz="1100" noProof="0" smtClean="0"/>
                        <a:t>Feb</a:t>
                      </a:r>
                      <a:endParaRPr lang="en-GB" sz="1100" noProof="0"/>
                    </a:p>
                  </a:txBody>
                  <a:tcPr/>
                </a:tc>
                <a:tc>
                  <a:txBody>
                    <a:bodyPr/>
                    <a:lstStyle/>
                    <a:p>
                      <a:pPr algn="ctr"/>
                      <a:r>
                        <a:rPr lang="en-GB" sz="1100" baseline="0" noProof="0" smtClean="0"/>
                        <a:t>18 Feb</a:t>
                      </a:r>
                      <a:endParaRPr lang="en-GB" sz="1100" noProof="0"/>
                    </a:p>
                  </a:txBody>
                  <a:tcPr/>
                </a:tc>
                <a:tc>
                  <a:txBody>
                    <a:bodyPr/>
                    <a:lstStyle/>
                    <a:p>
                      <a:pPr algn="ctr"/>
                      <a:endParaRPr lang="en-GB" sz="1100" noProof="0"/>
                    </a:p>
                  </a:txBody>
                  <a:tcPr/>
                </a:tc>
              </a:tr>
              <a:tr h="256032">
                <a:tc>
                  <a:txBody>
                    <a:bodyPr/>
                    <a:lstStyle/>
                    <a:p>
                      <a:endParaRPr lang="en-GB" sz="1100" noProof="0"/>
                    </a:p>
                  </a:txBody>
                  <a:tcPr/>
                </a:tc>
                <a:tc>
                  <a:txBody>
                    <a:bodyPr/>
                    <a:lstStyle/>
                    <a:p>
                      <a:r>
                        <a:rPr lang="en-GB" sz="1100" noProof="0" dirty="0" smtClean="0"/>
                        <a:t>First in-kind contracts presented to IKRC</a:t>
                      </a:r>
                      <a:endParaRPr lang="en-GB" sz="1100" noProof="0" dirty="0"/>
                    </a:p>
                  </a:txBody>
                  <a:tcPr/>
                </a:tc>
                <a:tc>
                  <a:txBody>
                    <a:bodyPr/>
                    <a:lstStyle/>
                    <a:p>
                      <a:pPr algn="ctr"/>
                      <a:r>
                        <a:rPr lang="en-GB" sz="1100" noProof="0" dirty="0" err="1" smtClean="0"/>
                        <a:t>Accsys</a:t>
                      </a:r>
                      <a:endParaRPr lang="en-GB" sz="1100" noProof="0" dirty="0"/>
                    </a:p>
                  </a:txBody>
                  <a:tcPr/>
                </a:tc>
                <a:tc>
                  <a:txBody>
                    <a:bodyPr/>
                    <a:lstStyle/>
                    <a:p>
                      <a:pPr algn="ctr"/>
                      <a:r>
                        <a:rPr lang="en-GB" sz="1100" noProof="0" dirty="0" smtClean="0"/>
                        <a:t>7 Mar</a:t>
                      </a:r>
                      <a:endParaRPr lang="en-GB" sz="1100" noProof="0" dirty="0"/>
                    </a:p>
                  </a:txBody>
                  <a:tcPr/>
                </a:tc>
                <a:tc>
                  <a:txBody>
                    <a:bodyPr/>
                    <a:lstStyle/>
                    <a:p>
                      <a:pPr algn="ctr"/>
                      <a:r>
                        <a:rPr lang="en-GB" sz="1100" noProof="0" dirty="0" smtClean="0"/>
                        <a:t>7 Mar</a:t>
                      </a:r>
                      <a:endParaRPr lang="en-GB" sz="1100" noProof="0" dirty="0"/>
                    </a:p>
                  </a:txBody>
                  <a:tcPr/>
                </a:tc>
                <a:tc>
                  <a:txBody>
                    <a:bodyPr/>
                    <a:lstStyle/>
                    <a:p>
                      <a:pPr algn="ctr"/>
                      <a:endParaRPr lang="en-GB" sz="1100" noProof="0" dirty="0"/>
                    </a:p>
                  </a:txBody>
                  <a:tcPr/>
                </a:tc>
              </a:tr>
              <a:tr h="256032">
                <a:tc>
                  <a:txBody>
                    <a:bodyPr/>
                    <a:lstStyle/>
                    <a:p>
                      <a:r>
                        <a:rPr lang="en-GB" sz="1100" noProof="0" smtClean="0"/>
                        <a:t>G8000</a:t>
                      </a:r>
                      <a:endParaRPr lang="en-GB" sz="1100" noProof="0"/>
                    </a:p>
                  </a:txBody>
                  <a:tcPr/>
                </a:tc>
                <a:tc>
                  <a:txBody>
                    <a:bodyPr/>
                    <a:lstStyle/>
                    <a:p>
                      <a:r>
                        <a:rPr lang="en-GB" sz="1100" noProof="0" dirty="0" smtClean="0"/>
                        <a:t>Establish the ES&amp;H Advisory Committee</a:t>
                      </a:r>
                      <a:endParaRPr lang="en-GB" sz="1100" noProof="0" dirty="0"/>
                    </a:p>
                  </a:txBody>
                  <a:tcPr/>
                </a:tc>
                <a:tc>
                  <a:txBody>
                    <a:bodyPr/>
                    <a:lstStyle/>
                    <a:p>
                      <a:pPr algn="ctr"/>
                      <a:r>
                        <a:rPr lang="en-GB" sz="1100" noProof="0" smtClean="0"/>
                        <a:t>Admin</a:t>
                      </a:r>
                      <a:endParaRPr lang="en-GB" sz="1100" noProof="0"/>
                    </a:p>
                  </a:txBody>
                  <a:tcPr/>
                </a:tc>
                <a:tc>
                  <a:txBody>
                    <a:bodyPr/>
                    <a:lstStyle/>
                    <a:p>
                      <a:pPr algn="ctr"/>
                      <a:r>
                        <a:rPr lang="en-GB" sz="1100" noProof="0" smtClean="0"/>
                        <a:t>31 Mar</a:t>
                      </a:r>
                      <a:endParaRPr lang="en-GB" sz="1100" noProof="0"/>
                    </a:p>
                  </a:txBody>
                  <a:tcPr/>
                </a:tc>
                <a:tc>
                  <a:txBody>
                    <a:bodyPr/>
                    <a:lstStyle/>
                    <a:p>
                      <a:pPr algn="ctr"/>
                      <a:r>
                        <a:rPr lang="en-GB" sz="1100" noProof="0" smtClean="0"/>
                        <a:t>31 Mar</a:t>
                      </a:r>
                      <a:endParaRPr lang="en-GB" sz="1100" noProof="0"/>
                    </a:p>
                  </a:txBody>
                  <a:tcPr/>
                </a:tc>
                <a:tc>
                  <a:txBody>
                    <a:bodyPr/>
                    <a:lstStyle/>
                    <a:p>
                      <a:pPr algn="ctr"/>
                      <a:endParaRPr lang="en-GB" sz="1100" noProof="0" dirty="0"/>
                    </a:p>
                  </a:txBody>
                  <a:tcPr/>
                </a:tc>
              </a:tr>
              <a:tr h="256032">
                <a:tc>
                  <a:txBody>
                    <a:bodyPr/>
                    <a:lstStyle/>
                    <a:p>
                      <a:r>
                        <a:rPr lang="en-GB" sz="1100" noProof="0" smtClean="0"/>
                        <a:t>G28900</a:t>
                      </a:r>
                      <a:endParaRPr lang="en-GB" sz="1100" noProof="0"/>
                    </a:p>
                  </a:txBody>
                  <a:tcPr/>
                </a:tc>
                <a:tc>
                  <a:txBody>
                    <a:bodyPr/>
                    <a:lstStyle/>
                    <a:p>
                      <a:r>
                        <a:rPr lang="en-GB" sz="1100" noProof="0" smtClean="0"/>
                        <a:t>SSM</a:t>
                      </a:r>
                      <a:r>
                        <a:rPr lang="en-GB" sz="1100" baseline="0" noProof="0" smtClean="0"/>
                        <a:t> Permit</a:t>
                      </a:r>
                      <a:endParaRPr lang="en-GB" sz="1100" noProof="0"/>
                    </a:p>
                  </a:txBody>
                  <a:tcPr/>
                </a:tc>
                <a:tc>
                  <a:txBody>
                    <a:bodyPr/>
                    <a:lstStyle/>
                    <a:p>
                      <a:pPr algn="ctr"/>
                      <a:r>
                        <a:rPr lang="en-GB" sz="1100" noProof="0" smtClean="0"/>
                        <a:t>Licens</a:t>
                      </a:r>
                      <a:endParaRPr lang="en-GB" sz="1100" noProof="0"/>
                    </a:p>
                  </a:txBody>
                  <a:tcPr/>
                </a:tc>
                <a:tc>
                  <a:txBody>
                    <a:bodyPr/>
                    <a:lstStyle/>
                    <a:p>
                      <a:pPr algn="ctr"/>
                      <a:r>
                        <a:rPr lang="en-GB" sz="1100" noProof="0" dirty="0" smtClean="0"/>
                        <a:t>30 Apr</a:t>
                      </a:r>
                      <a:endParaRPr lang="en-GB" sz="1100" noProof="0" dirty="0"/>
                    </a:p>
                  </a:txBody>
                  <a:tcPr/>
                </a:tc>
                <a:tc>
                  <a:txBody>
                    <a:bodyPr/>
                    <a:lstStyle/>
                    <a:p>
                      <a:pPr algn="ctr"/>
                      <a:r>
                        <a:rPr lang="en-GB" sz="1100" noProof="0" dirty="0" smtClean="0"/>
                        <a:t>31 July</a:t>
                      </a:r>
                      <a:endParaRPr lang="en-GB" sz="1100" noProof="0" dirty="0"/>
                    </a:p>
                  </a:txBody>
                  <a:tcPr/>
                </a:tc>
                <a:tc>
                  <a:txBody>
                    <a:bodyPr/>
                    <a:lstStyle/>
                    <a:p>
                      <a:pPr algn="ctr"/>
                      <a:endParaRPr lang="en-GB" sz="1100" noProof="0" dirty="0"/>
                    </a:p>
                  </a:txBody>
                  <a:tcPr/>
                </a:tc>
              </a:tr>
              <a:tr h="256032">
                <a:tc>
                  <a:txBody>
                    <a:bodyPr/>
                    <a:lstStyle/>
                    <a:p>
                      <a:r>
                        <a:rPr lang="en-GB" sz="1100" noProof="0" smtClean="0"/>
                        <a:t>G63640</a:t>
                      </a:r>
                      <a:endParaRPr lang="en-GB" sz="1100" noProof="0"/>
                    </a:p>
                  </a:txBody>
                  <a:tcPr/>
                </a:tc>
                <a:tc>
                  <a:txBody>
                    <a:bodyPr/>
                    <a:lstStyle/>
                    <a:p>
                      <a:r>
                        <a:rPr lang="en-GB" sz="1100" noProof="0" smtClean="0"/>
                        <a:t>Moderator Concept Finalized</a:t>
                      </a:r>
                      <a:endParaRPr lang="en-GB" sz="1100" noProof="0"/>
                    </a:p>
                  </a:txBody>
                  <a:tcPr/>
                </a:tc>
                <a:tc>
                  <a:txBody>
                    <a:bodyPr/>
                    <a:lstStyle/>
                    <a:p>
                      <a:pPr algn="ctr"/>
                      <a:r>
                        <a:rPr lang="en-GB" sz="1100" noProof="0" smtClean="0"/>
                        <a:t>Target</a:t>
                      </a:r>
                      <a:endParaRPr lang="en-GB" sz="1100" noProof="0"/>
                    </a:p>
                  </a:txBody>
                  <a:tcPr/>
                </a:tc>
                <a:tc>
                  <a:txBody>
                    <a:bodyPr/>
                    <a:lstStyle/>
                    <a:p>
                      <a:pPr algn="ctr"/>
                      <a:r>
                        <a:rPr lang="en-GB" sz="1100" noProof="0" smtClean="0"/>
                        <a:t>30 Apr</a:t>
                      </a:r>
                      <a:endParaRPr lang="en-GB" sz="1100" noProof="0"/>
                    </a:p>
                  </a:txBody>
                  <a:tcPr/>
                </a:tc>
                <a:tc>
                  <a:txBody>
                    <a:bodyPr/>
                    <a:lstStyle/>
                    <a:p>
                      <a:pPr algn="ctr"/>
                      <a:r>
                        <a:rPr lang="en-GB" sz="1100" noProof="0" smtClean="0"/>
                        <a:t>30</a:t>
                      </a:r>
                      <a:r>
                        <a:rPr lang="en-GB" sz="1100" baseline="0" noProof="0" smtClean="0"/>
                        <a:t> Apr</a:t>
                      </a:r>
                      <a:endParaRPr lang="en-GB" sz="1100" noProof="0"/>
                    </a:p>
                  </a:txBody>
                  <a:tcPr/>
                </a:tc>
                <a:tc>
                  <a:txBody>
                    <a:bodyPr/>
                    <a:lstStyle/>
                    <a:p>
                      <a:pPr algn="ctr"/>
                      <a:endParaRPr lang="en-GB" sz="1100" noProof="0"/>
                    </a:p>
                  </a:txBody>
                  <a:tcPr/>
                </a:tc>
              </a:tr>
              <a:tr h="256032">
                <a:tc>
                  <a:txBody>
                    <a:bodyPr/>
                    <a:lstStyle/>
                    <a:p>
                      <a:r>
                        <a:rPr lang="en-GB" sz="1100" noProof="0" smtClean="0"/>
                        <a:t>G5040</a:t>
                      </a:r>
                      <a:endParaRPr lang="en-GB" sz="1100" noProof="0"/>
                    </a:p>
                  </a:txBody>
                  <a:tcPr/>
                </a:tc>
                <a:tc>
                  <a:txBody>
                    <a:bodyPr/>
                    <a:lstStyle/>
                    <a:p>
                      <a:r>
                        <a:rPr lang="en-GB" sz="1100" noProof="0" smtClean="0"/>
                        <a:t>Environmental Court Verdict</a:t>
                      </a:r>
                      <a:endParaRPr lang="en-GB" sz="1100" noProof="0"/>
                    </a:p>
                  </a:txBody>
                  <a:tcPr/>
                </a:tc>
                <a:tc>
                  <a:txBody>
                    <a:bodyPr/>
                    <a:lstStyle/>
                    <a:p>
                      <a:pPr algn="ctr"/>
                      <a:r>
                        <a:rPr lang="en-GB" sz="1100" noProof="0" smtClean="0"/>
                        <a:t>Licens</a:t>
                      </a:r>
                      <a:endParaRPr lang="en-GB" sz="1100" noProof="0"/>
                    </a:p>
                  </a:txBody>
                  <a:tcPr/>
                </a:tc>
                <a:tc>
                  <a:txBody>
                    <a:bodyPr/>
                    <a:lstStyle/>
                    <a:p>
                      <a:pPr algn="ctr"/>
                      <a:r>
                        <a:rPr lang="en-GB" sz="1100" noProof="0" dirty="0" smtClean="0"/>
                        <a:t>14 May</a:t>
                      </a:r>
                      <a:endParaRPr lang="en-GB" sz="1100" noProof="0" dirty="0"/>
                    </a:p>
                  </a:txBody>
                  <a:tcPr/>
                </a:tc>
                <a:tc>
                  <a:txBody>
                    <a:bodyPr/>
                    <a:lstStyle/>
                    <a:p>
                      <a:pPr algn="ctr"/>
                      <a:r>
                        <a:rPr lang="en-GB" sz="1100" noProof="0" dirty="0" smtClean="0"/>
                        <a:t>30 </a:t>
                      </a:r>
                      <a:r>
                        <a:rPr lang="en-GB" sz="1100" baseline="0" noProof="0" dirty="0" smtClean="0"/>
                        <a:t>May</a:t>
                      </a:r>
                      <a:endParaRPr lang="en-GB" sz="1100" noProof="0" dirty="0"/>
                    </a:p>
                  </a:txBody>
                  <a:tcPr/>
                </a:tc>
                <a:tc>
                  <a:txBody>
                    <a:bodyPr/>
                    <a:lstStyle/>
                    <a:p>
                      <a:pPr algn="ctr"/>
                      <a:endParaRPr lang="en-GB" sz="1100" noProof="0"/>
                    </a:p>
                  </a:txBody>
                  <a:tcPr/>
                </a:tc>
              </a:tr>
              <a:tr h="256032">
                <a:tc>
                  <a:txBody>
                    <a:bodyPr/>
                    <a:lstStyle/>
                    <a:p>
                      <a:r>
                        <a:rPr lang="en-GB" sz="1100" noProof="0" smtClean="0"/>
                        <a:t>G8010</a:t>
                      </a:r>
                      <a:endParaRPr lang="en-GB" sz="1100" noProof="0"/>
                    </a:p>
                  </a:txBody>
                  <a:tcPr/>
                </a:tc>
                <a:tc>
                  <a:txBody>
                    <a:bodyPr/>
                    <a:lstStyle/>
                    <a:p>
                      <a:r>
                        <a:rPr lang="en-GB" sz="1100" noProof="0" dirty="0" smtClean="0"/>
                        <a:t>Annual Review update</a:t>
                      </a:r>
                      <a:endParaRPr lang="en-GB" sz="1100" noProof="0" dirty="0"/>
                    </a:p>
                  </a:txBody>
                  <a:tcPr/>
                </a:tc>
                <a:tc>
                  <a:txBody>
                    <a:bodyPr/>
                    <a:lstStyle/>
                    <a:p>
                      <a:pPr algn="ctr"/>
                      <a:r>
                        <a:rPr lang="en-GB" sz="1100" noProof="0" smtClean="0"/>
                        <a:t>Admin</a:t>
                      </a:r>
                      <a:endParaRPr lang="en-GB" sz="1100" noProof="0"/>
                    </a:p>
                  </a:txBody>
                  <a:tcPr/>
                </a:tc>
                <a:tc>
                  <a:txBody>
                    <a:bodyPr/>
                    <a:lstStyle/>
                    <a:p>
                      <a:pPr algn="ctr"/>
                      <a:r>
                        <a:rPr lang="en-GB" sz="1100" baseline="0" noProof="0" smtClean="0"/>
                        <a:t>26 May</a:t>
                      </a:r>
                      <a:endParaRPr lang="en-GB" sz="1100" noProof="0"/>
                    </a:p>
                  </a:txBody>
                  <a:tcPr/>
                </a:tc>
                <a:tc>
                  <a:txBody>
                    <a:bodyPr/>
                    <a:lstStyle/>
                    <a:p>
                      <a:pPr algn="ctr"/>
                      <a:r>
                        <a:rPr lang="en-GB" sz="1100" noProof="0" smtClean="0"/>
                        <a:t>26 May</a:t>
                      </a:r>
                      <a:endParaRPr lang="en-GB" sz="1100" noProof="0"/>
                    </a:p>
                  </a:txBody>
                  <a:tcPr/>
                </a:tc>
                <a:tc>
                  <a:txBody>
                    <a:bodyPr/>
                    <a:lstStyle/>
                    <a:p>
                      <a:pPr algn="ctr"/>
                      <a:endParaRPr lang="en-GB" sz="1100" noProof="0"/>
                    </a:p>
                  </a:txBody>
                  <a:tcPr/>
                </a:tc>
              </a:tr>
              <a:tr h="256032">
                <a:tc>
                  <a:txBody>
                    <a:bodyPr/>
                    <a:lstStyle/>
                    <a:p>
                      <a:r>
                        <a:rPr lang="en-GB" sz="1100" noProof="0" smtClean="0"/>
                        <a:t>G5060</a:t>
                      </a:r>
                      <a:endParaRPr lang="en-GB" sz="1100" noProof="0"/>
                    </a:p>
                  </a:txBody>
                  <a:tcPr/>
                </a:tc>
                <a:tc>
                  <a:txBody>
                    <a:bodyPr/>
                    <a:lstStyle/>
                    <a:p>
                      <a:r>
                        <a:rPr lang="en-GB" sz="1100" noProof="0" smtClean="0"/>
                        <a:t>Ground Break</a:t>
                      </a:r>
                      <a:endParaRPr lang="en-GB" sz="1100" noProof="0"/>
                    </a:p>
                  </a:txBody>
                  <a:tcPr/>
                </a:tc>
                <a:tc>
                  <a:txBody>
                    <a:bodyPr/>
                    <a:lstStyle/>
                    <a:p>
                      <a:pPr algn="ctr"/>
                      <a:r>
                        <a:rPr lang="en-GB" sz="1100" noProof="0" smtClean="0"/>
                        <a:t>Convf</a:t>
                      </a:r>
                      <a:endParaRPr lang="en-GB" sz="1100" noProof="0"/>
                    </a:p>
                  </a:txBody>
                  <a:tcPr/>
                </a:tc>
                <a:tc>
                  <a:txBody>
                    <a:bodyPr/>
                    <a:lstStyle/>
                    <a:p>
                      <a:pPr algn="ctr"/>
                      <a:r>
                        <a:rPr lang="en-GB" sz="1100" noProof="0" smtClean="0"/>
                        <a:t>2 Jun</a:t>
                      </a:r>
                      <a:endParaRPr lang="en-GB" sz="1100" noProof="0"/>
                    </a:p>
                  </a:txBody>
                  <a:tcPr/>
                </a:tc>
                <a:tc>
                  <a:txBody>
                    <a:bodyPr/>
                    <a:lstStyle/>
                    <a:p>
                      <a:pPr algn="ctr"/>
                      <a:r>
                        <a:rPr lang="en-GB" sz="1100" noProof="0" smtClean="0"/>
                        <a:t>2</a:t>
                      </a:r>
                      <a:r>
                        <a:rPr lang="en-GB" sz="1100" baseline="0" noProof="0" smtClean="0"/>
                        <a:t> Jun</a:t>
                      </a:r>
                      <a:endParaRPr lang="en-GB" sz="1100" noProof="0"/>
                    </a:p>
                  </a:txBody>
                  <a:tcPr/>
                </a:tc>
                <a:tc>
                  <a:txBody>
                    <a:bodyPr/>
                    <a:lstStyle/>
                    <a:p>
                      <a:pPr algn="ctr"/>
                      <a:endParaRPr lang="en-GB" sz="1100" noProof="0"/>
                    </a:p>
                  </a:txBody>
                  <a:tcPr/>
                </a:tc>
              </a:tr>
              <a:tr h="256032">
                <a:tc>
                  <a:txBody>
                    <a:bodyPr/>
                    <a:lstStyle/>
                    <a:p>
                      <a:r>
                        <a:rPr lang="en-GB" sz="1100" noProof="0" smtClean="0"/>
                        <a:t>G1665</a:t>
                      </a:r>
                      <a:endParaRPr lang="en-GB" sz="1100" noProof="0"/>
                    </a:p>
                  </a:txBody>
                  <a:tcPr/>
                </a:tc>
                <a:tc>
                  <a:txBody>
                    <a:bodyPr/>
                    <a:lstStyle/>
                    <a:p>
                      <a:r>
                        <a:rPr lang="en-GB" sz="1100" noProof="0" dirty="0" smtClean="0"/>
                        <a:t>Decision on 2013 Instrument</a:t>
                      </a:r>
                      <a:r>
                        <a:rPr lang="en-GB" sz="1100" baseline="0" noProof="0" dirty="0" smtClean="0"/>
                        <a:t> proposals (instr. 4 plus )</a:t>
                      </a:r>
                      <a:endParaRPr lang="en-GB" sz="1100" noProof="0" dirty="0"/>
                    </a:p>
                  </a:txBody>
                  <a:tcPr/>
                </a:tc>
                <a:tc>
                  <a:txBody>
                    <a:bodyPr/>
                    <a:lstStyle/>
                    <a:p>
                      <a:pPr algn="ctr"/>
                      <a:r>
                        <a:rPr lang="en-GB" sz="1100" noProof="0" smtClean="0"/>
                        <a:t>NSS</a:t>
                      </a:r>
                      <a:endParaRPr lang="en-GB" sz="1100" noProof="0"/>
                    </a:p>
                  </a:txBody>
                  <a:tcPr/>
                </a:tc>
                <a:tc>
                  <a:txBody>
                    <a:bodyPr/>
                    <a:lstStyle/>
                    <a:p>
                      <a:pPr algn="ctr"/>
                      <a:r>
                        <a:rPr lang="en-GB" sz="1100" noProof="0" dirty="0" smtClean="0"/>
                        <a:t>1 Oct*</a:t>
                      </a:r>
                      <a:endParaRPr lang="en-GB" sz="1100" noProof="0" dirty="0"/>
                    </a:p>
                  </a:txBody>
                  <a:tcPr/>
                </a:tc>
                <a:tc>
                  <a:txBody>
                    <a:bodyPr/>
                    <a:lstStyle/>
                    <a:p>
                      <a:pPr algn="ctr"/>
                      <a:r>
                        <a:rPr lang="en-GB" sz="1100" noProof="0" dirty="0" smtClean="0"/>
                        <a:t>1 Oct</a:t>
                      </a:r>
                      <a:endParaRPr lang="en-GB" sz="1100" noProof="0" dirty="0"/>
                    </a:p>
                  </a:txBody>
                  <a:tcPr/>
                </a:tc>
                <a:tc>
                  <a:txBody>
                    <a:bodyPr/>
                    <a:lstStyle/>
                    <a:p>
                      <a:pPr algn="ctr"/>
                      <a:endParaRPr lang="en-GB" sz="1100" noProof="0"/>
                    </a:p>
                  </a:txBody>
                  <a:tcPr/>
                </a:tc>
              </a:tr>
              <a:tr h="256032">
                <a:tc>
                  <a:txBody>
                    <a:bodyPr/>
                    <a:lstStyle/>
                    <a:p>
                      <a:r>
                        <a:rPr lang="en-GB" sz="1100" noProof="0" dirty="0" smtClean="0"/>
                        <a:t>G36450</a:t>
                      </a:r>
                      <a:endParaRPr lang="en-GB" sz="1100" noProof="0" dirty="0"/>
                    </a:p>
                  </a:txBody>
                  <a:tcPr/>
                </a:tc>
                <a:tc>
                  <a:txBody>
                    <a:bodyPr/>
                    <a:lstStyle/>
                    <a:p>
                      <a:r>
                        <a:rPr lang="en-GB" sz="1100" noProof="0" dirty="0" smtClean="0"/>
                        <a:t>Lattice database version</a:t>
                      </a:r>
                      <a:r>
                        <a:rPr lang="en-GB" sz="1100" baseline="0" noProof="0" dirty="0" smtClean="0"/>
                        <a:t> 2</a:t>
                      </a:r>
                      <a:r>
                        <a:rPr lang="en-GB" sz="1100" noProof="0" dirty="0" smtClean="0"/>
                        <a:t> available</a:t>
                      </a:r>
                      <a:endParaRPr lang="en-GB" sz="1100" noProof="0" dirty="0"/>
                    </a:p>
                  </a:txBody>
                  <a:tcPr/>
                </a:tc>
                <a:tc>
                  <a:txBody>
                    <a:bodyPr/>
                    <a:lstStyle/>
                    <a:p>
                      <a:pPr algn="ctr"/>
                      <a:r>
                        <a:rPr lang="en-GB" sz="1100" noProof="0" smtClean="0"/>
                        <a:t>ICS</a:t>
                      </a:r>
                      <a:endParaRPr lang="en-GB" sz="1100" noProof="0"/>
                    </a:p>
                  </a:txBody>
                  <a:tcPr/>
                </a:tc>
                <a:tc>
                  <a:txBody>
                    <a:bodyPr/>
                    <a:lstStyle/>
                    <a:p>
                      <a:pPr algn="ctr"/>
                      <a:r>
                        <a:rPr lang="en-GB" sz="1100" noProof="0" smtClean="0"/>
                        <a:t>30 Jun</a:t>
                      </a:r>
                      <a:endParaRPr lang="en-GB" sz="1100" noProof="0"/>
                    </a:p>
                  </a:txBody>
                  <a:tcPr/>
                </a:tc>
                <a:tc>
                  <a:txBody>
                    <a:bodyPr/>
                    <a:lstStyle/>
                    <a:p>
                      <a:pPr algn="ctr"/>
                      <a:r>
                        <a:rPr lang="en-GB" sz="1100" noProof="0" smtClean="0"/>
                        <a:t>30 Jun</a:t>
                      </a:r>
                      <a:endParaRPr lang="en-GB" sz="1100" noProof="0"/>
                    </a:p>
                  </a:txBody>
                  <a:tcPr/>
                </a:tc>
                <a:tc>
                  <a:txBody>
                    <a:bodyPr/>
                    <a:lstStyle/>
                    <a:p>
                      <a:pPr algn="ctr"/>
                      <a:endParaRPr lang="en-GB" sz="1100" noProof="0"/>
                    </a:p>
                  </a:txBody>
                  <a:tcPr/>
                </a:tc>
              </a:tr>
              <a:tr h="256032">
                <a:tc>
                  <a:txBody>
                    <a:bodyPr/>
                    <a:lstStyle/>
                    <a:p>
                      <a:r>
                        <a:rPr lang="en-GB" sz="1100" noProof="0" smtClean="0"/>
                        <a:t>G63720</a:t>
                      </a:r>
                      <a:endParaRPr lang="en-GB" sz="1100" noProof="0"/>
                    </a:p>
                  </a:txBody>
                  <a:tcPr/>
                </a:tc>
                <a:tc>
                  <a:txBody>
                    <a:bodyPr/>
                    <a:lstStyle/>
                    <a:p>
                      <a:r>
                        <a:rPr lang="en-GB" sz="1100" noProof="0" dirty="0" smtClean="0"/>
                        <a:t>Preliminary</a:t>
                      </a:r>
                      <a:r>
                        <a:rPr lang="en-GB" sz="1100" baseline="0" noProof="0" dirty="0" smtClean="0"/>
                        <a:t> design review of b</a:t>
                      </a:r>
                      <a:r>
                        <a:rPr lang="en-GB" sz="1100" noProof="0" dirty="0" smtClean="0"/>
                        <a:t>eam extraction</a:t>
                      </a:r>
                      <a:endParaRPr lang="en-GB" sz="1100" noProof="0" dirty="0"/>
                    </a:p>
                  </a:txBody>
                  <a:tcPr/>
                </a:tc>
                <a:tc>
                  <a:txBody>
                    <a:bodyPr/>
                    <a:lstStyle/>
                    <a:p>
                      <a:pPr algn="ctr"/>
                      <a:r>
                        <a:rPr lang="en-GB" sz="1100" noProof="0" dirty="0" smtClean="0"/>
                        <a:t>Target &amp; NSS</a:t>
                      </a:r>
                      <a:endParaRPr lang="en-GB" sz="1100" noProof="0" dirty="0"/>
                    </a:p>
                  </a:txBody>
                  <a:tcPr/>
                </a:tc>
                <a:tc>
                  <a:txBody>
                    <a:bodyPr/>
                    <a:lstStyle/>
                    <a:p>
                      <a:pPr algn="ctr"/>
                      <a:r>
                        <a:rPr lang="en-GB" sz="1100" noProof="0" smtClean="0"/>
                        <a:t>10</a:t>
                      </a:r>
                      <a:r>
                        <a:rPr lang="en-GB" sz="1100" baseline="0" noProof="0" smtClean="0"/>
                        <a:t> </a:t>
                      </a:r>
                      <a:r>
                        <a:rPr lang="en-GB" sz="1100" noProof="0" smtClean="0"/>
                        <a:t>Jul</a:t>
                      </a:r>
                      <a:endParaRPr lang="en-GB" sz="1100" noProof="0"/>
                    </a:p>
                  </a:txBody>
                  <a:tcPr/>
                </a:tc>
                <a:tc>
                  <a:txBody>
                    <a:bodyPr/>
                    <a:lstStyle/>
                    <a:p>
                      <a:pPr algn="ctr"/>
                      <a:r>
                        <a:rPr lang="en-GB" sz="1100" noProof="0" smtClean="0"/>
                        <a:t>10 Jul</a:t>
                      </a:r>
                      <a:endParaRPr lang="en-GB" sz="1100" noProof="0"/>
                    </a:p>
                  </a:txBody>
                  <a:tcPr/>
                </a:tc>
                <a:tc>
                  <a:txBody>
                    <a:bodyPr/>
                    <a:lstStyle/>
                    <a:p>
                      <a:pPr algn="ctr"/>
                      <a:endParaRPr lang="en-GB" sz="1100" noProof="0"/>
                    </a:p>
                  </a:txBody>
                  <a:tcPr/>
                </a:tc>
              </a:tr>
              <a:tr h="256032">
                <a:tc>
                  <a:txBody>
                    <a:bodyPr/>
                    <a:lstStyle/>
                    <a:p>
                      <a:r>
                        <a:rPr lang="en-GB" sz="1100" noProof="0" smtClean="0"/>
                        <a:t>G36460</a:t>
                      </a:r>
                      <a:endParaRPr lang="en-GB" sz="1100" noProof="0"/>
                    </a:p>
                  </a:txBody>
                  <a:tcPr/>
                </a:tc>
                <a:tc>
                  <a:txBody>
                    <a:bodyPr/>
                    <a:lstStyle/>
                    <a:p>
                      <a:r>
                        <a:rPr lang="en-GB" sz="1100" noProof="0" dirty="0" smtClean="0"/>
                        <a:t>ICS Hardware Platform freeze</a:t>
                      </a:r>
                      <a:endParaRPr lang="en-GB" sz="1100" noProof="0" dirty="0"/>
                    </a:p>
                  </a:txBody>
                  <a:tcPr/>
                </a:tc>
                <a:tc>
                  <a:txBody>
                    <a:bodyPr/>
                    <a:lstStyle/>
                    <a:p>
                      <a:pPr algn="ctr"/>
                      <a:r>
                        <a:rPr lang="en-GB" sz="1100" noProof="0" smtClean="0"/>
                        <a:t>ICS</a:t>
                      </a:r>
                      <a:endParaRPr lang="en-GB" sz="1100" noProof="0"/>
                    </a:p>
                  </a:txBody>
                  <a:tcPr/>
                </a:tc>
                <a:tc>
                  <a:txBody>
                    <a:bodyPr/>
                    <a:lstStyle/>
                    <a:p>
                      <a:pPr algn="ctr"/>
                      <a:r>
                        <a:rPr lang="en-GB" sz="1100" noProof="0" smtClean="0"/>
                        <a:t>30 Sep</a:t>
                      </a:r>
                      <a:endParaRPr lang="en-GB" sz="1100" noProof="0"/>
                    </a:p>
                  </a:txBody>
                  <a:tcPr/>
                </a:tc>
                <a:tc>
                  <a:txBody>
                    <a:bodyPr/>
                    <a:lstStyle/>
                    <a:p>
                      <a:pPr algn="ctr"/>
                      <a:r>
                        <a:rPr lang="en-GB" sz="1100" noProof="0" smtClean="0"/>
                        <a:t>30 Sep</a:t>
                      </a:r>
                      <a:endParaRPr lang="en-GB" sz="1100" noProof="0"/>
                    </a:p>
                  </a:txBody>
                  <a:tcPr/>
                </a:tc>
                <a:tc>
                  <a:txBody>
                    <a:bodyPr/>
                    <a:lstStyle/>
                    <a:p>
                      <a:pPr algn="ctr"/>
                      <a:endParaRPr lang="en-GB" sz="1100" noProof="0"/>
                    </a:p>
                  </a:txBody>
                  <a:tcPr/>
                </a:tc>
              </a:tr>
              <a:tr h="256032">
                <a:tc>
                  <a:txBody>
                    <a:bodyPr/>
                    <a:lstStyle/>
                    <a:p>
                      <a:r>
                        <a:rPr lang="en-GB" sz="1100" noProof="0" smtClean="0"/>
                        <a:t>G36470</a:t>
                      </a:r>
                      <a:endParaRPr lang="en-GB" sz="1100" noProof="0"/>
                    </a:p>
                  </a:txBody>
                  <a:tcPr/>
                </a:tc>
                <a:tc>
                  <a:txBody>
                    <a:bodyPr/>
                    <a:lstStyle/>
                    <a:p>
                      <a:r>
                        <a:rPr lang="en-GB" sz="1100" noProof="0" smtClean="0"/>
                        <a:t>Audit on MPS technical design specification finished</a:t>
                      </a:r>
                      <a:endParaRPr lang="en-GB" sz="1100" noProof="0"/>
                    </a:p>
                  </a:txBody>
                  <a:tcPr/>
                </a:tc>
                <a:tc>
                  <a:txBody>
                    <a:bodyPr/>
                    <a:lstStyle/>
                    <a:p>
                      <a:pPr algn="ctr"/>
                      <a:r>
                        <a:rPr lang="en-GB" sz="1100" noProof="0" smtClean="0"/>
                        <a:t>ICS</a:t>
                      </a:r>
                      <a:endParaRPr lang="en-GB" sz="1100" noProof="0"/>
                    </a:p>
                  </a:txBody>
                  <a:tcPr/>
                </a:tc>
                <a:tc>
                  <a:txBody>
                    <a:bodyPr/>
                    <a:lstStyle/>
                    <a:p>
                      <a:pPr algn="ctr"/>
                      <a:r>
                        <a:rPr lang="en-GB" sz="1100" noProof="0" smtClean="0"/>
                        <a:t>1</a:t>
                      </a:r>
                      <a:r>
                        <a:rPr lang="en-GB" sz="1100" baseline="0" noProof="0" smtClean="0"/>
                        <a:t> Oct</a:t>
                      </a:r>
                      <a:endParaRPr lang="en-GB" sz="1100" noProof="0"/>
                    </a:p>
                  </a:txBody>
                  <a:tcPr/>
                </a:tc>
                <a:tc>
                  <a:txBody>
                    <a:bodyPr/>
                    <a:lstStyle/>
                    <a:p>
                      <a:pPr algn="ctr"/>
                      <a:r>
                        <a:rPr lang="en-GB" sz="1100" noProof="0" smtClean="0"/>
                        <a:t>28 Nov</a:t>
                      </a:r>
                      <a:endParaRPr lang="en-GB" sz="1100" noProof="0"/>
                    </a:p>
                  </a:txBody>
                  <a:tcPr/>
                </a:tc>
                <a:tc>
                  <a:txBody>
                    <a:bodyPr/>
                    <a:lstStyle/>
                    <a:p>
                      <a:pPr algn="ctr"/>
                      <a:endParaRPr lang="en-GB" sz="1100" noProof="0"/>
                    </a:p>
                  </a:txBody>
                  <a:tcPr/>
                </a:tc>
              </a:tr>
              <a:tr h="256032">
                <a:tc>
                  <a:txBody>
                    <a:bodyPr/>
                    <a:lstStyle/>
                    <a:p>
                      <a:r>
                        <a:rPr lang="en-GB" sz="1100" noProof="0" smtClean="0"/>
                        <a:t>G31210</a:t>
                      </a:r>
                      <a:endParaRPr lang="en-GB" sz="1100" noProof="0"/>
                    </a:p>
                  </a:txBody>
                  <a:tcPr/>
                </a:tc>
                <a:tc>
                  <a:txBody>
                    <a:bodyPr/>
                    <a:lstStyle/>
                    <a:p>
                      <a:r>
                        <a:rPr lang="en-GB" sz="1100" noProof="0" smtClean="0"/>
                        <a:t>Cryogenic transfer</a:t>
                      </a:r>
                      <a:r>
                        <a:rPr lang="en-GB" sz="1100" baseline="0" noProof="0" smtClean="0"/>
                        <a:t> line ordered</a:t>
                      </a:r>
                      <a:endParaRPr lang="en-GB" sz="1100" noProof="0"/>
                    </a:p>
                  </a:txBody>
                  <a:tcPr/>
                </a:tc>
                <a:tc>
                  <a:txBody>
                    <a:bodyPr/>
                    <a:lstStyle/>
                    <a:p>
                      <a:pPr algn="ctr"/>
                      <a:r>
                        <a:rPr lang="en-GB" sz="1100" noProof="0" dirty="0" err="1" smtClean="0"/>
                        <a:t>Accsys</a:t>
                      </a:r>
                      <a:endParaRPr lang="en-GB" sz="1100" noProof="0" dirty="0"/>
                    </a:p>
                  </a:txBody>
                  <a:tcPr/>
                </a:tc>
                <a:tc>
                  <a:txBody>
                    <a:bodyPr/>
                    <a:lstStyle/>
                    <a:p>
                      <a:pPr algn="ctr"/>
                      <a:r>
                        <a:rPr lang="en-GB" sz="1100" noProof="0" dirty="0" smtClean="0"/>
                        <a:t>8 Oct</a:t>
                      </a:r>
                      <a:endParaRPr lang="en-GB" sz="1100" noProof="0" dirty="0"/>
                    </a:p>
                  </a:txBody>
                  <a:tcPr/>
                </a:tc>
                <a:tc>
                  <a:txBody>
                    <a:bodyPr/>
                    <a:lstStyle/>
                    <a:p>
                      <a:pPr algn="ctr"/>
                      <a:r>
                        <a:rPr lang="en-GB" sz="1100" noProof="0" smtClean="0"/>
                        <a:t>8 Oct</a:t>
                      </a:r>
                      <a:endParaRPr lang="en-GB" sz="1100" noProof="0"/>
                    </a:p>
                  </a:txBody>
                  <a:tcPr/>
                </a:tc>
                <a:tc>
                  <a:txBody>
                    <a:bodyPr/>
                    <a:lstStyle/>
                    <a:p>
                      <a:pPr algn="ctr"/>
                      <a:endParaRPr lang="en-GB" sz="1100" noProof="0"/>
                    </a:p>
                  </a:txBody>
                  <a:tcPr/>
                </a:tc>
              </a:tr>
              <a:tr h="256032">
                <a:tc>
                  <a:txBody>
                    <a:bodyPr/>
                    <a:lstStyle/>
                    <a:p>
                      <a:r>
                        <a:rPr lang="en-GB" sz="1100" noProof="0" smtClean="0"/>
                        <a:t>G31250</a:t>
                      </a:r>
                      <a:endParaRPr lang="en-GB" sz="1100" noProof="0"/>
                    </a:p>
                  </a:txBody>
                  <a:tcPr/>
                </a:tc>
                <a:tc>
                  <a:txBody>
                    <a:bodyPr/>
                    <a:lstStyle/>
                    <a:p>
                      <a:r>
                        <a:rPr lang="en-GB" sz="1100" noProof="0" dirty="0" smtClean="0"/>
                        <a:t>Spoke</a:t>
                      </a:r>
                      <a:r>
                        <a:rPr lang="en-GB" sz="1100" baseline="0" noProof="0" dirty="0" smtClean="0"/>
                        <a:t> Cavity Prototype available For Uppsala test stand</a:t>
                      </a:r>
                      <a:endParaRPr lang="en-GB" sz="1100" noProof="0" dirty="0"/>
                    </a:p>
                  </a:txBody>
                  <a:tcPr/>
                </a:tc>
                <a:tc>
                  <a:txBody>
                    <a:bodyPr/>
                    <a:lstStyle/>
                    <a:p>
                      <a:pPr algn="ctr"/>
                      <a:r>
                        <a:rPr lang="en-GB" sz="1100" noProof="0" smtClean="0"/>
                        <a:t>Accsys</a:t>
                      </a:r>
                      <a:endParaRPr lang="en-GB" sz="1100" noProof="0"/>
                    </a:p>
                  </a:txBody>
                  <a:tcPr/>
                </a:tc>
                <a:tc>
                  <a:txBody>
                    <a:bodyPr/>
                    <a:lstStyle/>
                    <a:p>
                      <a:pPr algn="ctr"/>
                      <a:r>
                        <a:rPr lang="en-GB" sz="1100" noProof="0" smtClean="0"/>
                        <a:t>3 Nov</a:t>
                      </a:r>
                      <a:endParaRPr lang="en-GB" sz="1100" noProof="0"/>
                    </a:p>
                  </a:txBody>
                  <a:tcPr/>
                </a:tc>
                <a:tc>
                  <a:txBody>
                    <a:bodyPr/>
                    <a:lstStyle/>
                    <a:p>
                      <a:pPr algn="ctr"/>
                      <a:r>
                        <a:rPr lang="en-GB" sz="1100" noProof="0" smtClean="0"/>
                        <a:t>3 Nov</a:t>
                      </a:r>
                      <a:endParaRPr lang="en-GB" sz="1100" noProof="0"/>
                    </a:p>
                  </a:txBody>
                  <a:tcPr/>
                </a:tc>
                <a:tc>
                  <a:txBody>
                    <a:bodyPr/>
                    <a:lstStyle/>
                    <a:p>
                      <a:pPr algn="ctr"/>
                      <a:endParaRPr lang="en-GB" sz="1100" noProof="0"/>
                    </a:p>
                  </a:txBody>
                  <a:tcPr/>
                </a:tc>
              </a:tr>
              <a:tr h="256032">
                <a:tc>
                  <a:txBody>
                    <a:bodyPr/>
                    <a:lstStyle/>
                    <a:p>
                      <a:r>
                        <a:rPr lang="en-GB" sz="1100" noProof="0" smtClean="0"/>
                        <a:t>G148900</a:t>
                      </a:r>
                      <a:endParaRPr lang="en-GB" sz="1100" noProof="0"/>
                    </a:p>
                  </a:txBody>
                  <a:tcPr/>
                </a:tc>
                <a:tc>
                  <a:txBody>
                    <a:bodyPr/>
                    <a:lstStyle/>
                    <a:p>
                      <a:r>
                        <a:rPr lang="en-GB" sz="1100" noProof="0" smtClean="0"/>
                        <a:t>Start construction</a:t>
                      </a:r>
                      <a:r>
                        <a:rPr lang="en-GB" sz="1100" baseline="0" noProof="0" smtClean="0"/>
                        <a:t> of Tunnel G01</a:t>
                      </a:r>
                      <a:endParaRPr lang="en-GB" sz="1100" noProof="0"/>
                    </a:p>
                  </a:txBody>
                  <a:tcPr/>
                </a:tc>
                <a:tc>
                  <a:txBody>
                    <a:bodyPr/>
                    <a:lstStyle/>
                    <a:p>
                      <a:pPr algn="ctr"/>
                      <a:r>
                        <a:rPr lang="en-GB" sz="1100" noProof="0" smtClean="0"/>
                        <a:t>Convf</a:t>
                      </a:r>
                      <a:endParaRPr lang="en-GB" sz="1100" noProof="0"/>
                    </a:p>
                  </a:txBody>
                  <a:tcPr/>
                </a:tc>
                <a:tc>
                  <a:txBody>
                    <a:bodyPr/>
                    <a:lstStyle/>
                    <a:p>
                      <a:pPr algn="ctr"/>
                      <a:r>
                        <a:rPr lang="en-GB" sz="1100" noProof="0" smtClean="0"/>
                        <a:t>18 Nov</a:t>
                      </a:r>
                      <a:endParaRPr lang="en-GB" sz="1100" noProof="0"/>
                    </a:p>
                  </a:txBody>
                  <a:tcPr/>
                </a:tc>
                <a:tc>
                  <a:txBody>
                    <a:bodyPr/>
                    <a:lstStyle/>
                    <a:p>
                      <a:pPr algn="ctr"/>
                      <a:r>
                        <a:rPr lang="en-GB" sz="1100" noProof="0" dirty="0" smtClean="0"/>
                        <a:t>18 Nov</a:t>
                      </a:r>
                      <a:endParaRPr lang="en-GB" sz="1100" noProof="0" dirty="0"/>
                    </a:p>
                  </a:txBody>
                  <a:tcPr/>
                </a:tc>
                <a:tc>
                  <a:txBody>
                    <a:bodyPr/>
                    <a:lstStyle/>
                    <a:p>
                      <a:pPr algn="ctr"/>
                      <a:endParaRPr lang="en-GB" sz="1100" noProof="0"/>
                    </a:p>
                  </a:txBody>
                  <a:tcPr/>
                </a:tc>
              </a:tr>
              <a:tr h="420624">
                <a:tc>
                  <a:txBody>
                    <a:bodyPr/>
                    <a:lstStyle/>
                    <a:p>
                      <a:r>
                        <a:rPr lang="en-GB" sz="1100" noProof="0" smtClean="0"/>
                        <a:t>G1460</a:t>
                      </a:r>
                      <a:endParaRPr lang="en-GB" sz="1100" noProof="0"/>
                    </a:p>
                  </a:txBody>
                  <a:tcPr/>
                </a:tc>
                <a:tc>
                  <a:txBody>
                    <a:bodyPr/>
                    <a:lstStyle/>
                    <a:p>
                      <a:r>
                        <a:rPr lang="en-GB" sz="1100" kern="1200" noProof="0" dirty="0" smtClean="0">
                          <a:solidFill>
                            <a:schemeClr val="dk1"/>
                          </a:solidFill>
                          <a:effectLst/>
                          <a:latin typeface="+mn-lt"/>
                          <a:ea typeface="+mn-ea"/>
                          <a:cs typeface="+mn-cs"/>
                        </a:rPr>
                        <a:t>Define and implement the In-kind collaboration model for the construction of the neutron instruments</a:t>
                      </a:r>
                      <a:endParaRPr lang="en-GB" sz="1100" noProof="0" dirty="0"/>
                    </a:p>
                  </a:txBody>
                  <a:tcPr/>
                </a:tc>
                <a:tc>
                  <a:txBody>
                    <a:bodyPr/>
                    <a:lstStyle/>
                    <a:p>
                      <a:pPr algn="ctr"/>
                      <a:r>
                        <a:rPr lang="en-GB" sz="1100" noProof="0" smtClean="0"/>
                        <a:t>NSS</a:t>
                      </a:r>
                      <a:endParaRPr lang="en-GB" sz="1100" noProof="0"/>
                    </a:p>
                  </a:txBody>
                  <a:tcPr/>
                </a:tc>
                <a:tc>
                  <a:txBody>
                    <a:bodyPr/>
                    <a:lstStyle/>
                    <a:p>
                      <a:pPr algn="ctr"/>
                      <a:r>
                        <a:rPr lang="en-GB" sz="1100" noProof="0" smtClean="0"/>
                        <a:t>19 Dec</a:t>
                      </a:r>
                      <a:endParaRPr lang="en-GB" sz="1100" noProof="0"/>
                    </a:p>
                  </a:txBody>
                  <a:tcPr/>
                </a:tc>
                <a:tc>
                  <a:txBody>
                    <a:bodyPr/>
                    <a:lstStyle/>
                    <a:p>
                      <a:pPr algn="ctr"/>
                      <a:r>
                        <a:rPr lang="en-GB" sz="1100" noProof="0" smtClean="0"/>
                        <a:t>19 Dec</a:t>
                      </a:r>
                      <a:endParaRPr lang="en-GB" sz="1100" noProof="0"/>
                    </a:p>
                  </a:txBody>
                  <a:tcPr/>
                </a:tc>
                <a:tc>
                  <a:txBody>
                    <a:bodyPr/>
                    <a:lstStyle/>
                    <a:p>
                      <a:pPr algn="ctr"/>
                      <a:endParaRPr lang="en-GB" sz="1100" noProof="0" dirty="0"/>
                    </a:p>
                  </a:txBody>
                  <a:tcPr/>
                </a:tc>
              </a:tr>
            </a:tbl>
          </a:graphicData>
        </a:graphic>
      </p:graphicFrame>
      <p:sp>
        <p:nvSpPr>
          <p:cNvPr id="3" name="TextBox 2"/>
          <p:cNvSpPr txBox="1"/>
          <p:nvPr/>
        </p:nvSpPr>
        <p:spPr>
          <a:xfrm>
            <a:off x="395536" y="6453337"/>
            <a:ext cx="6120680" cy="276999"/>
          </a:xfrm>
          <a:prstGeom prst="rect">
            <a:avLst/>
          </a:prstGeom>
          <a:noFill/>
        </p:spPr>
        <p:txBody>
          <a:bodyPr wrap="square" lIns="91439" tIns="45719" rIns="91439" bIns="45719" rtlCol="0">
            <a:spAutoFit/>
          </a:bodyPr>
          <a:lstStyle/>
          <a:p>
            <a:pPr defTabSz="914391"/>
            <a:r>
              <a:rPr lang="en-US" sz="1200" i="1" dirty="0">
                <a:solidFill>
                  <a:prstClr val="black"/>
                </a:solidFill>
                <a:latin typeface="Calibri"/>
              </a:rPr>
              <a:t>*) The decision on 2013 instrument proposals will be taken at the September STC meeting</a:t>
            </a:r>
          </a:p>
        </p:txBody>
      </p:sp>
    </p:spTree>
    <p:extLst>
      <p:ext uri="{BB962C8B-B14F-4D97-AF65-F5344CB8AC3E}">
        <p14:creationId xmlns:p14="http://schemas.microsoft.com/office/powerpoint/2010/main" val="39882161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593512" y="0"/>
            <a:ext cx="6404188" cy="1441451"/>
          </a:xfrm>
        </p:spPr>
        <p:txBody>
          <a:bodyPr/>
          <a:lstStyle/>
          <a:p>
            <a:r>
              <a:rPr lang="sv-SE" dirty="0" err="1"/>
              <a:t>Preparing</a:t>
            </a:r>
            <a:r>
              <a:rPr lang="sv-SE" dirty="0"/>
              <a:t> </a:t>
            </a:r>
            <a:r>
              <a:rPr lang="sv-SE" dirty="0" smtClean="0"/>
              <a:t>the </a:t>
            </a:r>
            <a:r>
              <a:rPr lang="sv-SE" dirty="0" err="1" smtClean="0"/>
              <a:t>construction</a:t>
            </a:r>
            <a:r>
              <a:rPr lang="sv-SE" dirty="0" smtClean="0"/>
              <a:t> </a:t>
            </a:r>
            <a:r>
              <a:rPr lang="sv-SE" dirty="0" err="1" smtClean="0"/>
              <a:t>project</a:t>
            </a:r>
            <a:endParaRPr lang="sv-SE" dirty="0"/>
          </a:p>
        </p:txBody>
      </p:sp>
      <p:sp>
        <p:nvSpPr>
          <p:cNvPr id="2" name="Subtitle 1"/>
          <p:cNvSpPr>
            <a:spLocks noGrp="1"/>
          </p:cNvSpPr>
          <p:nvPr>
            <p:ph type="subTitle" idx="1"/>
          </p:nvPr>
        </p:nvSpPr>
        <p:spPr>
          <a:xfrm>
            <a:off x="420122" y="1778002"/>
            <a:ext cx="8596878" cy="4530895"/>
          </a:xfrm>
        </p:spPr>
        <p:txBody>
          <a:bodyPr/>
          <a:lstStyle/>
          <a:p>
            <a:r>
              <a:rPr lang="en-US" dirty="0" smtClean="0">
                <a:solidFill>
                  <a:schemeClr val="tx1"/>
                </a:solidFill>
              </a:rPr>
              <a:t>Deliver on the Technical Design Report performance and Steering Committee commitments</a:t>
            </a:r>
          </a:p>
          <a:p>
            <a:pPr lvl="1"/>
            <a:r>
              <a:rPr lang="en-US" sz="2000" b="1" dirty="0">
                <a:solidFill>
                  <a:schemeClr val="tx1"/>
                </a:solidFill>
              </a:rPr>
              <a:t>5 MW accelerator capability</a:t>
            </a:r>
          </a:p>
          <a:p>
            <a:pPr lvl="1"/>
            <a:r>
              <a:rPr lang="en-US" sz="2000" b="1" dirty="0">
                <a:solidFill>
                  <a:schemeClr val="tx1"/>
                </a:solidFill>
              </a:rPr>
              <a:t>Construction cost of 1,843 B€</a:t>
            </a:r>
          </a:p>
          <a:p>
            <a:pPr lvl="1"/>
            <a:r>
              <a:rPr lang="en-US" sz="2000" b="1" dirty="0">
                <a:solidFill>
                  <a:schemeClr val="tx1"/>
                </a:solidFill>
              </a:rPr>
              <a:t>Operations cost target of 140 M€</a:t>
            </a:r>
          </a:p>
          <a:p>
            <a:pPr lvl="1"/>
            <a:r>
              <a:rPr lang="en-US" sz="2000" b="1" dirty="0">
                <a:solidFill>
                  <a:schemeClr val="tx1"/>
                </a:solidFill>
              </a:rPr>
              <a:t>22 “public” instruments</a:t>
            </a:r>
          </a:p>
          <a:p>
            <a:r>
              <a:rPr lang="en-US" dirty="0" smtClean="0">
                <a:solidFill>
                  <a:schemeClr val="tx1"/>
                </a:solidFill>
              </a:rPr>
              <a:t>Start w/ </a:t>
            </a:r>
            <a:r>
              <a:rPr lang="en-US" dirty="0">
                <a:solidFill>
                  <a:schemeClr val="tx1"/>
                </a:solidFill>
              </a:rPr>
              <a:t>unconstrained </a:t>
            </a:r>
            <a:r>
              <a:rPr lang="en-US" dirty="0" smtClean="0">
                <a:solidFill>
                  <a:schemeClr val="tx1"/>
                </a:solidFill>
              </a:rPr>
              <a:t>resources (</a:t>
            </a:r>
            <a:r>
              <a:rPr lang="en-US" dirty="0">
                <a:solidFill>
                  <a:schemeClr val="tx1"/>
                </a:solidFill>
              </a:rPr>
              <a:t>technically limited schedule</a:t>
            </a:r>
            <a:r>
              <a:rPr lang="en-US" dirty="0" smtClean="0">
                <a:solidFill>
                  <a:schemeClr val="tx1"/>
                </a:solidFill>
              </a:rPr>
              <a:t>) and develop credible </a:t>
            </a:r>
            <a:r>
              <a:rPr lang="en-US" dirty="0">
                <a:solidFill>
                  <a:schemeClr val="tx1"/>
                </a:solidFill>
              </a:rPr>
              <a:t>project execution </a:t>
            </a:r>
            <a:r>
              <a:rPr lang="en-US" dirty="0" smtClean="0">
                <a:solidFill>
                  <a:schemeClr val="tx1"/>
                </a:solidFill>
              </a:rPr>
              <a:t>plans </a:t>
            </a:r>
            <a:r>
              <a:rPr lang="en-US" dirty="0" smtClean="0">
                <a:solidFill>
                  <a:schemeClr val="tx1"/>
                </a:solidFill>
                <a:latin typeface="Wingdings"/>
                <a:ea typeface="Wingdings"/>
                <a:cs typeface="Wingdings"/>
                <a:sym typeface="Wingdings"/>
              </a:rPr>
              <a:t></a:t>
            </a:r>
            <a:endParaRPr lang="en-US" dirty="0" smtClean="0">
              <a:solidFill>
                <a:schemeClr val="tx1"/>
              </a:solidFill>
            </a:endParaRPr>
          </a:p>
          <a:p>
            <a:r>
              <a:rPr lang="en-US" dirty="0" smtClean="0">
                <a:solidFill>
                  <a:schemeClr val="tx1"/>
                </a:solidFill>
              </a:rPr>
              <a:t>Comprehensive review of project baseline and execution plans </a:t>
            </a:r>
            <a:r>
              <a:rPr lang="en-US" dirty="0" smtClean="0">
                <a:solidFill>
                  <a:schemeClr val="tx1"/>
                </a:solidFill>
                <a:latin typeface="Wingdings"/>
                <a:ea typeface="Wingdings"/>
                <a:cs typeface="Wingdings"/>
                <a:sym typeface="Wingdings"/>
              </a:rPr>
              <a:t></a:t>
            </a:r>
            <a:endParaRPr lang="en-US" dirty="0">
              <a:solidFill>
                <a:schemeClr val="tx1"/>
              </a:solidFill>
            </a:endParaRPr>
          </a:p>
          <a:p>
            <a:r>
              <a:rPr lang="en-US" dirty="0" smtClean="0">
                <a:solidFill>
                  <a:schemeClr val="tx1"/>
                </a:solidFill>
              </a:rPr>
              <a:t>Secure funding and resources and</a:t>
            </a:r>
            <a:r>
              <a:rPr lang="en-US" dirty="0">
                <a:solidFill>
                  <a:schemeClr val="tx1"/>
                </a:solidFill>
              </a:rPr>
              <a:t> </a:t>
            </a:r>
            <a:r>
              <a:rPr lang="en-US" dirty="0" smtClean="0">
                <a:solidFill>
                  <a:schemeClr val="tx1"/>
                </a:solidFill>
              </a:rPr>
              <a:t>align </a:t>
            </a:r>
            <a:r>
              <a:rPr lang="en-US" dirty="0">
                <a:solidFill>
                  <a:schemeClr val="tx1"/>
                </a:solidFill>
              </a:rPr>
              <a:t>schedules with </a:t>
            </a:r>
            <a:r>
              <a:rPr lang="en-US" dirty="0" smtClean="0">
                <a:solidFill>
                  <a:schemeClr val="tx1"/>
                </a:solidFill>
              </a:rPr>
              <a:t>the </a:t>
            </a:r>
            <a:r>
              <a:rPr lang="en-US" dirty="0">
                <a:solidFill>
                  <a:schemeClr val="tx1"/>
                </a:solidFill>
              </a:rPr>
              <a:t>available </a:t>
            </a:r>
            <a:r>
              <a:rPr lang="en-US" dirty="0" smtClean="0">
                <a:solidFill>
                  <a:schemeClr val="tx1"/>
                </a:solidFill>
              </a:rPr>
              <a:t>resources </a:t>
            </a:r>
            <a:r>
              <a:rPr lang="en-US" dirty="0" smtClean="0">
                <a:solidFill>
                  <a:schemeClr val="tx1"/>
                </a:solidFill>
                <a:latin typeface="ＭＳ ゴシック"/>
                <a:ea typeface="ＭＳ ゴシック"/>
                <a:cs typeface="ＭＳ ゴシック"/>
              </a:rPr>
              <a:t>☐</a:t>
            </a:r>
            <a:endParaRPr lang="en-US" dirty="0">
              <a:solidFill>
                <a:schemeClr val="tx1"/>
              </a:solidFill>
            </a:endParaRPr>
          </a:p>
        </p:txBody>
      </p:sp>
    </p:spTree>
    <p:extLst>
      <p:ext uri="{BB962C8B-B14F-4D97-AF65-F5344CB8AC3E}">
        <p14:creationId xmlns:p14="http://schemas.microsoft.com/office/powerpoint/2010/main" val="33221941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50" y="274588"/>
            <a:ext cx="8228707" cy="665212"/>
          </a:xfrm>
        </p:spPr>
        <p:txBody>
          <a:bodyPr lIns="64274" tIns="32136" rIns="64274" bIns="32136"/>
          <a:lstStyle/>
          <a:p>
            <a:r>
              <a:rPr lang="en-US" dirty="0">
                <a:solidFill>
                  <a:srgbClr val="FFFFFF"/>
                </a:solidFill>
                <a:cs typeface="Arial" charset="0"/>
              </a:rPr>
              <a:t>Review Charge</a:t>
            </a:r>
          </a:p>
        </p:txBody>
      </p:sp>
      <p:sp>
        <p:nvSpPr>
          <p:cNvPr id="4" name="Rectangle 3"/>
          <p:cNvSpPr/>
          <p:nvPr/>
        </p:nvSpPr>
        <p:spPr>
          <a:xfrm>
            <a:off x="2598713" y="5866975"/>
            <a:ext cx="6330615" cy="830968"/>
          </a:xfrm>
          <a:prstGeom prst="rect">
            <a:avLst/>
          </a:prstGeom>
        </p:spPr>
        <p:style>
          <a:lnRef idx="2">
            <a:schemeClr val="dk1"/>
          </a:lnRef>
          <a:fillRef idx="1">
            <a:schemeClr val="lt1"/>
          </a:fillRef>
          <a:effectRef idx="0">
            <a:schemeClr val="dk1"/>
          </a:effectRef>
          <a:fontRef idx="minor">
            <a:schemeClr val="dk1"/>
          </a:fontRef>
        </p:style>
        <p:txBody>
          <a:bodyPr wrap="square" lIns="91410" tIns="45706" rIns="91410" bIns="45706">
            <a:spAutoFit/>
          </a:bodyPr>
          <a:lstStyle/>
          <a:p>
            <a:pPr>
              <a:defRPr/>
            </a:pPr>
            <a:r>
              <a:rPr lang="en-GB" sz="1200" baseline="30000" dirty="0">
                <a:sym typeface="Symbol"/>
              </a:rPr>
              <a:t></a:t>
            </a:r>
            <a:r>
              <a:rPr lang="en-GB" sz="1200" dirty="0"/>
              <a:t> </a:t>
            </a:r>
            <a:r>
              <a:rPr lang="en-US" sz="1200" dirty="0"/>
              <a:t>A Performance Measurement Baseline (PMB) is an integrated work plan made up of a sequence of activities which cover the complete scope, cost and schedule of a project.  Once the PMB established and approved, the PMB can be used to evaluate actual cost and schedule performance to determine whether the project is meeting its planned scope, cost and schedule objectives.</a:t>
            </a:r>
          </a:p>
        </p:txBody>
      </p:sp>
      <p:pic>
        <p:nvPicPr>
          <p:cNvPr id="103427"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2472" y="1599287"/>
            <a:ext cx="7726533" cy="453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38C62C7-F79B-CD4A-A5DF-5683BBEC4A65}" type="slidenum">
              <a:rPr lang="sv-SE" smtClean="0"/>
              <a:t>7</a:t>
            </a:fld>
            <a:endParaRPr lang="sv-SE" dirty="0"/>
          </a:p>
        </p:txBody>
      </p:sp>
    </p:spTree>
    <p:extLst>
      <p:ext uri="{BB962C8B-B14F-4D97-AF65-F5344CB8AC3E}">
        <p14:creationId xmlns:p14="http://schemas.microsoft.com/office/powerpoint/2010/main" val="2562057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50" y="274588"/>
            <a:ext cx="8228707" cy="665212"/>
          </a:xfrm>
        </p:spPr>
        <p:txBody>
          <a:bodyPr lIns="64274" tIns="32137" rIns="64274" bIns="32137"/>
          <a:lstStyle/>
          <a:p>
            <a:r>
              <a:rPr lang="en-US" dirty="0" smtClean="0">
                <a:solidFill>
                  <a:srgbClr val="FFFFFF"/>
                </a:solidFill>
                <a:cs typeface="Arial" charset="0"/>
              </a:rPr>
              <a:t>First impressions</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8</a:t>
            </a:fld>
            <a:endParaRPr lang="sv-SE" dirty="0"/>
          </a:p>
        </p:txBody>
      </p:sp>
      <p:sp>
        <p:nvSpPr>
          <p:cNvPr id="3" name="TextBox 2"/>
          <p:cNvSpPr txBox="1"/>
          <p:nvPr/>
        </p:nvSpPr>
        <p:spPr>
          <a:xfrm>
            <a:off x="495747" y="1824870"/>
            <a:ext cx="7773570" cy="4616649"/>
          </a:xfrm>
          <a:prstGeom prst="rect">
            <a:avLst/>
          </a:prstGeom>
          <a:noFill/>
        </p:spPr>
        <p:txBody>
          <a:bodyPr wrap="square" lIns="91424" tIns="45712" rIns="91424" bIns="45712" rtlCol="0">
            <a:spAutoFit/>
          </a:bodyPr>
          <a:lstStyle/>
          <a:p>
            <a:pPr marL="285699" indent="-285699">
              <a:buFontTx/>
              <a:buChar char="-"/>
            </a:pPr>
            <a:r>
              <a:rPr lang="en-US" dirty="0" smtClean="0">
                <a:solidFill>
                  <a:srgbClr val="7F7F7F"/>
                </a:solidFill>
              </a:rPr>
              <a:t>The first ESS annual review took place at LUND the 12</a:t>
            </a:r>
            <a:r>
              <a:rPr lang="en-US" baseline="30000" dirty="0" smtClean="0">
                <a:solidFill>
                  <a:srgbClr val="7F7F7F"/>
                </a:solidFill>
              </a:rPr>
              <a:t>th</a:t>
            </a:r>
            <a:r>
              <a:rPr lang="en-US" dirty="0" smtClean="0">
                <a:solidFill>
                  <a:srgbClr val="7F7F7F"/>
                </a:solidFill>
              </a:rPr>
              <a:t>-14</a:t>
            </a:r>
            <a:r>
              <a:rPr lang="en-US" baseline="30000" dirty="0" smtClean="0">
                <a:solidFill>
                  <a:srgbClr val="7F7F7F"/>
                </a:solidFill>
              </a:rPr>
              <a:t>th</a:t>
            </a:r>
            <a:r>
              <a:rPr lang="en-US" dirty="0" smtClean="0">
                <a:solidFill>
                  <a:srgbClr val="7F7F7F"/>
                </a:solidFill>
              </a:rPr>
              <a:t> November 2013</a:t>
            </a:r>
          </a:p>
          <a:p>
            <a:pPr marL="285699" indent="-285699">
              <a:buFontTx/>
              <a:buChar char="-"/>
            </a:pPr>
            <a:r>
              <a:rPr lang="en-US" dirty="0" smtClean="0">
                <a:solidFill>
                  <a:srgbClr val="7F7F7F"/>
                </a:solidFill>
              </a:rPr>
              <a:t>Present : ESS project team, 33 members of the review team organized in 7 subcommittees and 7 observers (see next slide for </a:t>
            </a:r>
            <a:r>
              <a:rPr lang="en-US" dirty="0">
                <a:solidFill>
                  <a:srgbClr val="7F7F7F"/>
                </a:solidFill>
              </a:rPr>
              <a:t>d</a:t>
            </a:r>
            <a:r>
              <a:rPr lang="en-US" dirty="0" smtClean="0">
                <a:solidFill>
                  <a:srgbClr val="7F7F7F"/>
                </a:solidFill>
              </a:rPr>
              <a:t>etails)</a:t>
            </a:r>
          </a:p>
          <a:p>
            <a:pPr marL="285699" indent="-285699">
              <a:buFontTx/>
              <a:buChar char="-"/>
            </a:pPr>
            <a:endParaRPr lang="en-US" dirty="0">
              <a:solidFill>
                <a:srgbClr val="7F7F7F"/>
              </a:solidFill>
            </a:endParaRPr>
          </a:p>
          <a:p>
            <a:r>
              <a:rPr lang="en-US" sz="2400" b="1" dirty="0">
                <a:solidFill>
                  <a:srgbClr val="7F7F7F"/>
                </a:solidFill>
              </a:rPr>
              <a:t>First impressions:</a:t>
            </a:r>
          </a:p>
          <a:p>
            <a:endParaRPr lang="en-US" dirty="0">
              <a:solidFill>
                <a:srgbClr val="7F7F7F"/>
              </a:solidFill>
            </a:endParaRPr>
          </a:p>
          <a:p>
            <a:pPr marL="285699" indent="-285699">
              <a:buFontTx/>
              <a:buChar char="-"/>
            </a:pPr>
            <a:r>
              <a:rPr lang="en-US" dirty="0" smtClean="0">
                <a:solidFill>
                  <a:srgbClr val="7F7F7F"/>
                </a:solidFill>
              </a:rPr>
              <a:t>The review committee congratulates the ESS team and its management for the quality of the material</a:t>
            </a:r>
            <a:r>
              <a:rPr lang="en-US" dirty="0">
                <a:solidFill>
                  <a:srgbClr val="7F7F7F"/>
                </a:solidFill>
              </a:rPr>
              <a:t> </a:t>
            </a:r>
            <a:r>
              <a:rPr lang="en-US" dirty="0" smtClean="0">
                <a:solidFill>
                  <a:srgbClr val="7F7F7F"/>
                </a:solidFill>
              </a:rPr>
              <a:t>and presentations submitted to the reviewers</a:t>
            </a:r>
          </a:p>
          <a:p>
            <a:pPr marL="285699" indent="-285699">
              <a:buFontTx/>
              <a:buChar char="-"/>
            </a:pPr>
            <a:r>
              <a:rPr lang="en-US" dirty="0" smtClean="0">
                <a:solidFill>
                  <a:srgbClr val="7F7F7F"/>
                </a:solidFill>
              </a:rPr>
              <a:t>The ESS is now a real project from all points of view, well shaped and well organized. </a:t>
            </a:r>
            <a:r>
              <a:rPr lang="en-US" dirty="0">
                <a:solidFill>
                  <a:srgbClr val="7F7F7F"/>
                </a:solidFill>
              </a:rPr>
              <a:t>ESS is now managing to the established </a:t>
            </a:r>
            <a:r>
              <a:rPr lang="en-US" dirty="0" smtClean="0">
                <a:solidFill>
                  <a:srgbClr val="7F7F7F"/>
                </a:solidFill>
              </a:rPr>
              <a:t>baseline.</a:t>
            </a:r>
          </a:p>
          <a:p>
            <a:pPr marL="285699" indent="-285699">
              <a:buFontTx/>
              <a:buChar char="-"/>
            </a:pPr>
            <a:r>
              <a:rPr lang="en-US" dirty="0" smtClean="0">
                <a:solidFill>
                  <a:srgbClr val="7F7F7F"/>
                </a:solidFill>
              </a:rPr>
              <a:t>A big effort was made in the last 10 months to build up an organization structure with names and clear responsibilities attached to it</a:t>
            </a:r>
          </a:p>
          <a:p>
            <a:pPr marL="285699" indent="-285699">
              <a:buFontTx/>
              <a:buChar char="-"/>
            </a:pPr>
            <a:r>
              <a:rPr lang="en-US" dirty="0" smtClean="0">
                <a:solidFill>
                  <a:srgbClr val="7F7F7F"/>
                </a:solidFill>
              </a:rPr>
              <a:t>The management of the project is strong, well determined, motivated and success oriented. The ESS overall schedule foresees first protons on target in December 2019. The cost cap has been fixed to 1.843 </a:t>
            </a:r>
            <a:r>
              <a:rPr lang="en-US" dirty="0" err="1" smtClean="0">
                <a:solidFill>
                  <a:srgbClr val="7F7F7F"/>
                </a:solidFill>
              </a:rPr>
              <a:t>Beuro</a:t>
            </a:r>
            <a:r>
              <a:rPr lang="en-US" dirty="0" smtClean="0">
                <a:solidFill>
                  <a:srgbClr val="7F7F7F"/>
                </a:solidFill>
              </a:rPr>
              <a:t> (year 2013).</a:t>
            </a:r>
          </a:p>
          <a:p>
            <a:pPr marL="285699" indent="-285699">
              <a:buFontTx/>
              <a:buChar char="-"/>
            </a:pPr>
            <a:r>
              <a:rPr lang="en-US" b="1" dirty="0" smtClean="0">
                <a:solidFill>
                  <a:srgbClr val="7F7F7F"/>
                </a:solidFill>
              </a:rPr>
              <a:t>ESS will start real construction work in June 2014 (ground break)</a:t>
            </a:r>
          </a:p>
        </p:txBody>
      </p:sp>
    </p:spTree>
    <p:extLst>
      <p:ext uri="{BB962C8B-B14F-4D97-AF65-F5344CB8AC3E}">
        <p14:creationId xmlns:p14="http://schemas.microsoft.com/office/powerpoint/2010/main" val="220805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8C62C7-F79B-CD4A-A5DF-5683BBEC4A65}" type="slidenum">
              <a:rPr lang="sv-SE" smtClean="0"/>
              <a:t>9</a:t>
            </a:fld>
            <a:endParaRPr lang="sv-SE" dirty="0"/>
          </a:p>
        </p:txBody>
      </p:sp>
      <p:sp>
        <p:nvSpPr>
          <p:cNvPr id="7" name="Rectangle 6"/>
          <p:cNvSpPr/>
          <p:nvPr/>
        </p:nvSpPr>
        <p:spPr>
          <a:xfrm>
            <a:off x="0" y="305717"/>
            <a:ext cx="9144000" cy="655228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pic>
        <p:nvPicPr>
          <p:cNvPr id="8" name="Picture 7" descr="Committee Members_13111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006" y="-246922"/>
            <a:ext cx="12174564" cy="8607039"/>
          </a:xfrm>
          <a:prstGeom prst="rect">
            <a:avLst/>
          </a:prstGeom>
        </p:spPr>
      </p:pic>
    </p:spTree>
    <p:extLst>
      <p:ext uri="{BB962C8B-B14F-4D97-AF65-F5344CB8AC3E}">
        <p14:creationId xmlns:p14="http://schemas.microsoft.com/office/powerpoint/2010/main" val="2636197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42393</TotalTime>
  <Words>1588</Words>
  <Application>Microsoft Macintosh PowerPoint</Application>
  <PresentationFormat>On-screen Show (4:3)</PresentationFormat>
  <Paragraphs>328</Paragraphs>
  <Slides>23</Slides>
  <Notes>0</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23</vt:i4>
      </vt:variant>
    </vt:vector>
  </HeadingPairs>
  <TitlesOfParts>
    <vt:vector size="30" baseType="lpstr">
      <vt:lpstr>Office-tema</vt:lpstr>
      <vt:lpstr>Anpassad formgivning</vt:lpstr>
      <vt:lpstr>2_Office-tema</vt:lpstr>
      <vt:lpstr>1_Office-tema</vt:lpstr>
      <vt:lpstr>2_ESS Core Powerpoint</vt:lpstr>
      <vt:lpstr>Chart</vt:lpstr>
      <vt:lpstr>Microsoft Excel Sheet</vt:lpstr>
      <vt:lpstr>PowerPoint Presentation</vt:lpstr>
      <vt:lpstr>Outline</vt:lpstr>
      <vt:lpstr>2013 progress</vt:lpstr>
      <vt:lpstr>Next 6 months</vt:lpstr>
      <vt:lpstr>2014 top level milestones</vt:lpstr>
      <vt:lpstr>Preparing the construction project</vt:lpstr>
      <vt:lpstr>Review Charge</vt:lpstr>
      <vt:lpstr>First impressions</vt:lpstr>
      <vt:lpstr>PowerPoint Presentation</vt:lpstr>
      <vt:lpstr>Review Charge</vt:lpstr>
      <vt:lpstr>Licensing – status and plans </vt:lpstr>
      <vt:lpstr>Conventional facilities contract</vt:lpstr>
      <vt:lpstr>ESS organization</vt:lpstr>
      <vt:lpstr>PowerPoint Presentation</vt:lpstr>
      <vt:lpstr> Technical coordination role</vt:lpstr>
      <vt:lpstr>Enhanced flux neutron moderators</vt:lpstr>
      <vt:lpstr>PowerPoint Presentation</vt:lpstr>
      <vt:lpstr>Cash vs. In-kind</vt:lpstr>
      <vt:lpstr>Transition from construction into steady-state operations</vt:lpstr>
      <vt:lpstr>Initial Operations planning &amp; budget </vt:lpstr>
      <vt:lpstr>Instrument investments</vt:lpstr>
      <vt:lpstr>Initial operations and ramp-up phase and commitment to 22 instruments</vt:lpstr>
      <vt:lpstr>ESS is ready for STC member commitments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Ola Grahm</dc:creator>
  <cp:lastModifiedBy>ESS User</cp:lastModifiedBy>
  <cp:revision>558</cp:revision>
  <dcterms:created xsi:type="dcterms:W3CDTF">2013-09-21T18:00:17Z</dcterms:created>
  <dcterms:modified xsi:type="dcterms:W3CDTF">2014-02-05T07:59:24Z</dcterms:modified>
</cp:coreProperties>
</file>