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6" r:id="rId9"/>
    <p:sldId id="270" r:id="rId10"/>
    <p:sldId id="265" r:id="rId11"/>
    <p:sldId id="268" r:id="rId12"/>
  </p:sldIdLst>
  <p:sldSz cx="9756775" cy="7315200"/>
  <p:notesSz cx="6858000" cy="9144000"/>
  <p:defaultTextStyle>
    <a:defPPr>
      <a:defRPr lang="en-US"/>
    </a:defPPr>
    <a:lvl1pPr marL="0" algn="l" defTabSz="4877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7741" algn="l" defTabSz="4877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75482" algn="l" defTabSz="4877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63223" algn="l" defTabSz="4877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50964" algn="l" defTabSz="4877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38705" algn="l" defTabSz="4877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26446" algn="l" defTabSz="4877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14187" algn="l" defTabSz="4877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01928" algn="l" defTabSz="4877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gray"/>
  <p:clrMru>
    <a:srgbClr val="8EB9DC"/>
    <a:srgbClr val="496DAC"/>
    <a:srgbClr val="0094CA"/>
    <a:srgbClr val="0084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2" autoAdjust="0"/>
    <p:restoredTop sz="94659" autoAdjust="0"/>
  </p:normalViewPr>
  <p:slideViewPr>
    <p:cSldViewPr snapToGrid="0" snapToObjects="1">
      <p:cViewPr>
        <p:scale>
          <a:sx n="200" d="100"/>
          <a:sy n="200" d="100"/>
        </p:scale>
        <p:origin x="-184" y="120"/>
      </p:cViewPr>
      <p:guideLst>
        <p:guide orient="horz" pos="2304"/>
        <p:guide pos="30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E753D-81EB-1F46-AF91-8F5B2798FC67}" type="datetime1">
              <a:rPr lang="en-US" smtClean="0"/>
              <a:t>2014-01-28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8E1CB-C69F-8647-B9DD-F9C9B789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095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65FA6-CEC6-EF48-9B6E-EECC8303AE51}" type="datetime1">
              <a:rPr lang="en-US" smtClean="0"/>
              <a:t>2014-01-28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738D3-7715-0C4A-857D-0EED37D056F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341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738D3-7715-0C4A-857D-0EED37D056F4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43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840" y="1157620"/>
            <a:ext cx="8781096" cy="48571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87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5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3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0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8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6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4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1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87839" y="169318"/>
            <a:ext cx="8781098" cy="785999"/>
          </a:xfrm>
          <a:prstGeom prst="rect">
            <a:avLst/>
          </a:prstGeom>
        </p:spPr>
        <p:txBody>
          <a:bodyPr vert="horz" lIns="97548" tIns="48774" rIns="97548" bIns="4877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09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93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3662" y="292948"/>
            <a:ext cx="2195274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7839" y="292948"/>
            <a:ext cx="6423210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35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40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16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718" y="4700694"/>
            <a:ext cx="8293259" cy="1452880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0718" y="3100495"/>
            <a:ext cx="8293259" cy="1600199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77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754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6322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509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387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264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141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019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9267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839" y="1706880"/>
            <a:ext cx="4309242" cy="482769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694" y="1706880"/>
            <a:ext cx="4309242" cy="482769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90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839" y="1637454"/>
            <a:ext cx="4310937" cy="68241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7741" indent="0">
              <a:buNone/>
              <a:defRPr sz="2100" b="1"/>
            </a:lvl2pPr>
            <a:lvl3pPr marL="975482" indent="0">
              <a:buNone/>
              <a:defRPr sz="1900" b="1"/>
            </a:lvl3pPr>
            <a:lvl4pPr marL="1463223" indent="0">
              <a:buNone/>
              <a:defRPr sz="1700" b="1"/>
            </a:lvl4pPr>
            <a:lvl5pPr marL="1950964" indent="0">
              <a:buNone/>
              <a:defRPr sz="1700" b="1"/>
            </a:lvl5pPr>
            <a:lvl6pPr marL="2438705" indent="0">
              <a:buNone/>
              <a:defRPr sz="1700" b="1"/>
            </a:lvl6pPr>
            <a:lvl7pPr marL="2926446" indent="0">
              <a:buNone/>
              <a:defRPr sz="1700" b="1"/>
            </a:lvl7pPr>
            <a:lvl8pPr marL="3414187" indent="0">
              <a:buNone/>
              <a:defRPr sz="1700" b="1"/>
            </a:lvl8pPr>
            <a:lvl9pPr marL="3901928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839" y="2319867"/>
            <a:ext cx="4310937" cy="4214707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6307" y="1637454"/>
            <a:ext cx="4312630" cy="68241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7741" indent="0">
              <a:buNone/>
              <a:defRPr sz="2100" b="1"/>
            </a:lvl2pPr>
            <a:lvl3pPr marL="975482" indent="0">
              <a:buNone/>
              <a:defRPr sz="1900" b="1"/>
            </a:lvl3pPr>
            <a:lvl4pPr marL="1463223" indent="0">
              <a:buNone/>
              <a:defRPr sz="1700" b="1"/>
            </a:lvl4pPr>
            <a:lvl5pPr marL="1950964" indent="0">
              <a:buNone/>
              <a:defRPr sz="1700" b="1"/>
            </a:lvl5pPr>
            <a:lvl6pPr marL="2438705" indent="0">
              <a:buNone/>
              <a:defRPr sz="1700" b="1"/>
            </a:lvl6pPr>
            <a:lvl7pPr marL="2926446" indent="0">
              <a:buNone/>
              <a:defRPr sz="1700" b="1"/>
            </a:lvl7pPr>
            <a:lvl8pPr marL="3414187" indent="0">
              <a:buNone/>
              <a:defRPr sz="1700" b="1"/>
            </a:lvl8pPr>
            <a:lvl9pPr marL="3901928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6307" y="2319867"/>
            <a:ext cx="4312630" cy="4214707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63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23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504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839" y="291253"/>
            <a:ext cx="3209912" cy="123952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4628" y="291254"/>
            <a:ext cx="5454308" cy="6243321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839" y="1530774"/>
            <a:ext cx="3209912" cy="5003801"/>
          </a:xfrm>
        </p:spPr>
        <p:txBody>
          <a:bodyPr/>
          <a:lstStyle>
            <a:lvl1pPr marL="0" indent="0">
              <a:buNone/>
              <a:defRPr sz="1500"/>
            </a:lvl1pPr>
            <a:lvl2pPr marL="487741" indent="0">
              <a:buNone/>
              <a:defRPr sz="1300"/>
            </a:lvl2pPr>
            <a:lvl3pPr marL="975482" indent="0">
              <a:buNone/>
              <a:defRPr sz="1100"/>
            </a:lvl3pPr>
            <a:lvl4pPr marL="1463223" indent="0">
              <a:buNone/>
              <a:defRPr sz="1000"/>
            </a:lvl4pPr>
            <a:lvl5pPr marL="1950964" indent="0">
              <a:buNone/>
              <a:defRPr sz="1000"/>
            </a:lvl5pPr>
            <a:lvl6pPr marL="2438705" indent="0">
              <a:buNone/>
              <a:defRPr sz="1000"/>
            </a:lvl6pPr>
            <a:lvl7pPr marL="2926446" indent="0">
              <a:buNone/>
              <a:defRPr sz="1000"/>
            </a:lvl7pPr>
            <a:lvl8pPr marL="3414187" indent="0">
              <a:buNone/>
              <a:defRPr sz="1000"/>
            </a:lvl8pPr>
            <a:lvl9pPr marL="390192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777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2396" y="5120640"/>
            <a:ext cx="5854065" cy="60452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12396" y="653627"/>
            <a:ext cx="5854065" cy="4389120"/>
          </a:xfrm>
        </p:spPr>
        <p:txBody>
          <a:bodyPr/>
          <a:lstStyle>
            <a:lvl1pPr marL="0" indent="0">
              <a:buNone/>
              <a:defRPr sz="3400"/>
            </a:lvl1pPr>
            <a:lvl2pPr marL="487741" indent="0">
              <a:buNone/>
              <a:defRPr sz="3000"/>
            </a:lvl2pPr>
            <a:lvl3pPr marL="975482" indent="0">
              <a:buNone/>
              <a:defRPr sz="2600"/>
            </a:lvl3pPr>
            <a:lvl4pPr marL="1463223" indent="0">
              <a:buNone/>
              <a:defRPr sz="2100"/>
            </a:lvl4pPr>
            <a:lvl5pPr marL="1950964" indent="0">
              <a:buNone/>
              <a:defRPr sz="2100"/>
            </a:lvl5pPr>
            <a:lvl6pPr marL="2438705" indent="0">
              <a:buNone/>
              <a:defRPr sz="2100"/>
            </a:lvl6pPr>
            <a:lvl7pPr marL="2926446" indent="0">
              <a:buNone/>
              <a:defRPr sz="2100"/>
            </a:lvl7pPr>
            <a:lvl8pPr marL="3414187" indent="0">
              <a:buNone/>
              <a:defRPr sz="2100"/>
            </a:lvl8pPr>
            <a:lvl9pPr marL="3901928" indent="0">
              <a:buNone/>
              <a:defRPr sz="21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12396" y="5725161"/>
            <a:ext cx="5854065" cy="858519"/>
          </a:xfrm>
        </p:spPr>
        <p:txBody>
          <a:bodyPr/>
          <a:lstStyle>
            <a:lvl1pPr marL="0" indent="0">
              <a:buNone/>
              <a:defRPr sz="1500"/>
            </a:lvl1pPr>
            <a:lvl2pPr marL="487741" indent="0">
              <a:buNone/>
              <a:defRPr sz="1300"/>
            </a:lvl2pPr>
            <a:lvl3pPr marL="975482" indent="0">
              <a:buNone/>
              <a:defRPr sz="1100"/>
            </a:lvl3pPr>
            <a:lvl4pPr marL="1463223" indent="0">
              <a:buNone/>
              <a:defRPr sz="1000"/>
            </a:lvl4pPr>
            <a:lvl5pPr marL="1950964" indent="0">
              <a:buNone/>
              <a:defRPr sz="1000"/>
            </a:lvl5pPr>
            <a:lvl6pPr marL="2438705" indent="0">
              <a:buNone/>
              <a:defRPr sz="1000"/>
            </a:lvl6pPr>
            <a:lvl7pPr marL="2926446" indent="0">
              <a:buNone/>
              <a:defRPr sz="1000"/>
            </a:lvl7pPr>
            <a:lvl8pPr marL="3414187" indent="0">
              <a:buNone/>
              <a:defRPr sz="1000"/>
            </a:lvl8pPr>
            <a:lvl9pPr marL="390192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330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nner_PPT_ess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2390"/>
            <a:ext cx="9756775" cy="952810"/>
          </a:xfrm>
          <a:prstGeom prst="rect">
            <a:avLst/>
          </a:prstGeom>
          <a:ln>
            <a:noFill/>
          </a:ln>
          <a:effectLst>
            <a:outerShdw blurRad="82550" dist="50800" dir="16200000" algn="tl" rotWithShape="0">
              <a:srgbClr val="333333">
                <a:alpha val="15000"/>
              </a:srgbClr>
            </a:outerShdw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839" y="169319"/>
            <a:ext cx="8781098" cy="643482"/>
          </a:xfrm>
          <a:prstGeom prst="rect">
            <a:avLst/>
          </a:prstGeom>
        </p:spPr>
        <p:txBody>
          <a:bodyPr vert="horz" lIns="97548" tIns="48774" rIns="97548" bIns="4877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839" y="1234842"/>
            <a:ext cx="8781098" cy="4827694"/>
          </a:xfrm>
          <a:prstGeom prst="rect">
            <a:avLst/>
          </a:prstGeom>
        </p:spPr>
        <p:txBody>
          <a:bodyPr vert="horz" lIns="97548" tIns="48774" rIns="97548" bIns="48774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6546839" y="6482947"/>
            <a:ext cx="2998127" cy="3894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877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7741" algn="l" defTabSz="4877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5482" algn="l" defTabSz="4877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3223" algn="l" defTabSz="4877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50964" algn="l" defTabSz="4877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8705" algn="l" defTabSz="4877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6446" algn="l" defTabSz="4877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4187" algn="l" defTabSz="4877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01928" algn="l" defTabSz="4877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 smtClean="0">
                <a:solidFill>
                  <a:schemeClr val="bg1"/>
                </a:solidFill>
                <a:latin typeface="Helvetica"/>
                <a:cs typeface="Helvetica"/>
              </a:rPr>
              <a:t>SAC 2014-02-05</a:t>
            </a:r>
            <a:endParaRPr lang="en-US" sz="14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80194" y="6897715"/>
            <a:ext cx="2276581" cy="389467"/>
          </a:xfrm>
          <a:prstGeom prst="rect">
            <a:avLst/>
          </a:prstGeom>
        </p:spPr>
        <p:txBody>
          <a:bodyPr vert="horz" lIns="97548" tIns="48774" rIns="97548" bIns="48774" rtlCol="0" anchor="ctr"/>
          <a:lstStyle>
            <a:lvl1pPr algn="r">
              <a:defRPr sz="1300">
                <a:solidFill>
                  <a:schemeClr val="bg1"/>
                </a:solidFill>
              </a:defRPr>
            </a:lvl1pPr>
          </a:lstStyle>
          <a:p>
            <a:fld id="{AC28833C-A449-5240-9838-2D5CFB7CE9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99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87741" rtl="0" eaLnBrk="1" latinLnBrk="0" hangingPunct="1">
        <a:spcBef>
          <a:spcPct val="0"/>
        </a:spcBef>
        <a:buNone/>
        <a:defRPr sz="3200" b="1" kern="1200">
          <a:solidFill>
            <a:srgbClr val="0094CA"/>
          </a:solidFill>
          <a:latin typeface="+mn-lt"/>
          <a:ea typeface="+mj-ea"/>
          <a:cs typeface="Helvetica"/>
        </a:defRPr>
      </a:lvl1pPr>
    </p:titleStyle>
    <p:bodyStyle>
      <a:lvl1pPr marL="365806" indent="-365806" algn="l" defTabSz="48774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Helvetica"/>
        </a:defRPr>
      </a:lvl1pPr>
      <a:lvl2pPr marL="792579" indent="-304838" algn="l" defTabSz="48774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Helvetica"/>
        </a:defRPr>
      </a:lvl2pPr>
      <a:lvl3pPr marL="1219352" indent="-243870" algn="l" defTabSz="487741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Helvetica"/>
        </a:defRPr>
      </a:lvl3pPr>
      <a:lvl4pPr marL="1707093" indent="-243870" algn="l" defTabSz="487741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Helvetica"/>
        </a:defRPr>
      </a:lvl4pPr>
      <a:lvl5pPr marL="2194834" indent="-243870" algn="l" defTabSz="487741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Helvetica"/>
        </a:defRPr>
      </a:lvl5pPr>
      <a:lvl6pPr marL="2682575" indent="-243870" algn="l" defTabSz="487741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70316" indent="-243870" algn="l" defTabSz="487741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8057" indent="-243870" algn="l" defTabSz="487741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45798" indent="-243870" algn="l" defTabSz="487741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77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7741" algn="l" defTabSz="4877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5482" algn="l" defTabSz="4877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3223" algn="l" defTabSz="4877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0964" algn="l" defTabSz="4877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38705" algn="l" defTabSz="4877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26446" algn="l" defTabSz="4877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14187" algn="l" defTabSz="4877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1928" algn="l" defTabSz="4877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SS_frugal_PP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-1"/>
            <a:ext cx="9766300" cy="7324725"/>
          </a:xfrm>
          <a:prstGeom prst="rect">
            <a:avLst/>
          </a:prstGeom>
        </p:spPr>
      </p:pic>
      <p:pic>
        <p:nvPicPr>
          <p:cNvPr id="5" name="Picture 4" descr="ESS_outline_logo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75" y="292100"/>
            <a:ext cx="3006725" cy="17955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4707" y="3179204"/>
            <a:ext cx="4570595" cy="32916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5400" b="1" dirty="0" smtClean="0">
                <a:solidFill>
                  <a:srgbClr val="FFFFFF"/>
                </a:solidFill>
                <a:cs typeface="Helvetica"/>
              </a:rPr>
              <a:t>Conventional</a:t>
            </a:r>
          </a:p>
          <a:p>
            <a:pPr>
              <a:lnSpc>
                <a:spcPct val="130000"/>
              </a:lnSpc>
            </a:pPr>
            <a:r>
              <a:rPr lang="en-US" sz="5400" b="1" dirty="0" smtClean="0">
                <a:solidFill>
                  <a:srgbClr val="FFFFFF"/>
                </a:solidFill>
                <a:cs typeface="Helvetica"/>
              </a:rPr>
              <a:t>Facilities </a:t>
            </a:r>
          </a:p>
          <a:p>
            <a:pPr>
              <a:lnSpc>
                <a:spcPct val="130000"/>
              </a:lnSpc>
            </a:pPr>
            <a:r>
              <a:rPr lang="en-US" sz="5400" b="1" dirty="0" smtClean="0">
                <a:solidFill>
                  <a:srgbClr val="FFFFFF"/>
                </a:solidFill>
                <a:cs typeface="Helvetica"/>
              </a:rPr>
              <a:t>Update</a:t>
            </a:r>
            <a:endParaRPr lang="en-US" sz="5400" dirty="0" smtClean="0">
              <a:solidFill>
                <a:srgbClr val="FFFFFF"/>
              </a:solidFill>
              <a:cs typeface="Helvetic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417649" y="6320398"/>
            <a:ext cx="1891451" cy="7986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dirty="0" smtClean="0">
                <a:solidFill>
                  <a:srgbClr val="FFFFFF"/>
                </a:solidFill>
                <a:cs typeface="Helvetica"/>
              </a:rPr>
              <a:t>Michelle Everett</a:t>
            </a:r>
          </a:p>
          <a:p>
            <a:pPr>
              <a:lnSpc>
                <a:spcPct val="130000"/>
              </a:lnSpc>
            </a:pPr>
            <a:r>
              <a:rPr lang="en-US" sz="1800" smtClean="0">
                <a:solidFill>
                  <a:srgbClr val="FFFFFF"/>
                </a:solidFill>
                <a:cs typeface="Helvetica"/>
              </a:rPr>
              <a:t>SAC </a:t>
            </a:r>
            <a:r>
              <a:rPr lang="en-US" sz="1800" dirty="0" smtClean="0">
                <a:solidFill>
                  <a:srgbClr val="FFFFFF"/>
                </a:solidFill>
                <a:cs typeface="Helvetica"/>
              </a:rPr>
              <a:t>2014-02-05</a:t>
            </a:r>
            <a:endParaRPr lang="en-US" sz="1800" dirty="0">
              <a:solidFill>
                <a:srgbClr val="FFFFFF"/>
              </a:solidFill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3602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341533" y="1123218"/>
            <a:ext cx="3285067" cy="482769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Avenir Book"/>
              <a:cs typeface="Avenir Book"/>
            </a:endParaRPr>
          </a:p>
          <a:p>
            <a:r>
              <a:rPr lang="en-US" dirty="0" smtClean="0">
                <a:latin typeface="Avenir Book"/>
                <a:cs typeface="Avenir Book"/>
              </a:rPr>
              <a:t>Crane coverage reduced to 20m</a:t>
            </a:r>
            <a:endParaRPr lang="en-US" dirty="0">
              <a:latin typeface="Avenir Book"/>
              <a:cs typeface="Avenir Book"/>
            </a:endParaRPr>
          </a:p>
          <a:p>
            <a:r>
              <a:rPr lang="en-US" dirty="0">
                <a:latin typeface="Avenir Book"/>
                <a:cs typeface="Avenir Book"/>
              </a:rPr>
              <a:t>Perimeter facades will follow the radius given by the crane </a:t>
            </a:r>
            <a:r>
              <a:rPr lang="en-US" dirty="0" smtClean="0">
                <a:latin typeface="Avenir Book"/>
                <a:cs typeface="Avenir Book"/>
              </a:rPr>
              <a:t>coverage</a:t>
            </a:r>
            <a:endParaRPr lang="en-US" dirty="0">
              <a:latin typeface="Avenir Book"/>
              <a:cs typeface="Avenir Book"/>
            </a:endParaRPr>
          </a:p>
          <a:p>
            <a:endParaRPr lang="en-US" dirty="0">
              <a:latin typeface="Avenir Book"/>
              <a:cs typeface="Avenir Book"/>
            </a:endParaRPr>
          </a:p>
        </p:txBody>
      </p:sp>
      <p:pic>
        <p:nvPicPr>
          <p:cNvPr id="16" name="Picture 15" descr="hall 3 SAC pr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01" y="829760"/>
            <a:ext cx="6180932" cy="542507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87839" y="169319"/>
            <a:ext cx="8781098" cy="643482"/>
          </a:xfrm>
        </p:spPr>
        <p:txBody>
          <a:bodyPr/>
          <a:lstStyle/>
          <a:p>
            <a:r>
              <a:rPr lang="en-US" dirty="0" smtClean="0"/>
              <a:t>Value Engineering workshop Hall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657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Saving?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839" y="1234842"/>
            <a:ext cx="8781098" cy="1618425"/>
          </a:xfrm>
        </p:spPr>
        <p:txBody>
          <a:bodyPr/>
          <a:lstStyle/>
          <a:p>
            <a:r>
              <a:rPr lang="en-US" dirty="0" smtClean="0">
                <a:latin typeface="Avenir Book"/>
                <a:cs typeface="Avenir Book"/>
              </a:rPr>
              <a:t>Floor reduction ~2000m</a:t>
            </a:r>
            <a:r>
              <a:rPr lang="en-US" baseline="30000" dirty="0" smtClean="0">
                <a:latin typeface="Avenir Book"/>
                <a:cs typeface="Avenir Book"/>
              </a:rPr>
              <a:t>2</a:t>
            </a:r>
            <a:r>
              <a:rPr lang="en-US" dirty="0" smtClean="0">
                <a:latin typeface="Avenir Book"/>
                <a:cs typeface="Avenir Book"/>
              </a:rPr>
              <a:t> – leaving us ~ 1000m</a:t>
            </a:r>
            <a:r>
              <a:rPr lang="en-US" baseline="30000" dirty="0" smtClean="0">
                <a:latin typeface="Avenir Book"/>
                <a:cs typeface="Avenir Book"/>
              </a:rPr>
              <a:t>2</a:t>
            </a:r>
            <a:r>
              <a:rPr lang="en-US" dirty="0" smtClean="0">
                <a:latin typeface="Avenir Book"/>
                <a:cs typeface="Avenir Book"/>
              </a:rPr>
              <a:t> over</a:t>
            </a:r>
          </a:p>
          <a:p>
            <a:r>
              <a:rPr lang="en-US" dirty="0" smtClean="0">
                <a:latin typeface="Avenir Book"/>
                <a:cs typeface="Avenir Book"/>
              </a:rPr>
              <a:t>The roof is smaller</a:t>
            </a:r>
          </a:p>
          <a:p>
            <a:r>
              <a:rPr lang="en-US" dirty="0" smtClean="0">
                <a:latin typeface="Avenir Book"/>
                <a:cs typeface="Avenir Book"/>
              </a:rPr>
              <a:t>Reduced piling</a:t>
            </a:r>
            <a:endParaRPr lang="en-US" dirty="0">
              <a:latin typeface="Avenir Book"/>
              <a:cs typeface="Avenir Book"/>
            </a:endParaRPr>
          </a:p>
        </p:txBody>
      </p:sp>
      <p:pic>
        <p:nvPicPr>
          <p:cNvPr id="9" name="Picture 8" descr="roof footprint SAC pr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013" y="1752600"/>
            <a:ext cx="6304662" cy="457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100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0" descr="A02-40---1-D--100ZDO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9" t="30788" r="3778" b="5980"/>
          <a:stretch/>
        </p:blipFill>
        <p:spPr>
          <a:xfrm rot="5400000">
            <a:off x="1848407" y="195153"/>
            <a:ext cx="5782278" cy="5891550"/>
          </a:xfrm>
        </p:spPr>
      </p:pic>
      <p:sp>
        <p:nvSpPr>
          <p:cNvPr id="6" name="TextBox 5"/>
          <p:cNvSpPr txBox="1"/>
          <p:nvPr/>
        </p:nvSpPr>
        <p:spPr>
          <a:xfrm>
            <a:off x="7831859" y="4663052"/>
            <a:ext cx="80760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Hall 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85321" y="3310249"/>
            <a:ext cx="80760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Hall 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67123" y="471131"/>
            <a:ext cx="80760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Hall 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74731" y="1771825"/>
            <a:ext cx="132228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Guide Hall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88679" y="4714936"/>
            <a:ext cx="105670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Bldg</a:t>
            </a:r>
            <a:r>
              <a:rPr lang="en-US" dirty="0" smtClean="0"/>
              <a:t> 1A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7810" y="5853695"/>
            <a:ext cx="103805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Bldg</a:t>
            </a:r>
            <a:r>
              <a:rPr lang="en-US" dirty="0" smtClean="0"/>
              <a:t> 1B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69750" y="2458981"/>
            <a:ext cx="87554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Bldg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81526" y="703217"/>
            <a:ext cx="105670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Bldg</a:t>
            </a:r>
            <a:r>
              <a:rPr lang="en-US" dirty="0" smtClean="0"/>
              <a:t> 3A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54508" y="54394"/>
            <a:ext cx="103805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Bldg</a:t>
            </a:r>
            <a:r>
              <a:rPr lang="en-US" dirty="0" smtClean="0"/>
              <a:t> 3B</a:t>
            </a:r>
            <a:endParaRPr lang="en-US" dirty="0"/>
          </a:p>
        </p:txBody>
      </p:sp>
      <p:sp>
        <p:nvSpPr>
          <p:cNvPr id="15" name="Right Brace 14"/>
          <p:cNvSpPr/>
          <p:nvPr/>
        </p:nvSpPr>
        <p:spPr>
          <a:xfrm>
            <a:off x="4892645" y="314922"/>
            <a:ext cx="374478" cy="69713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/>
          <p:cNvSpPr/>
          <p:nvPr/>
        </p:nvSpPr>
        <p:spPr>
          <a:xfrm>
            <a:off x="7310843" y="3154040"/>
            <a:ext cx="374478" cy="69713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Brace 16"/>
          <p:cNvSpPr/>
          <p:nvPr/>
        </p:nvSpPr>
        <p:spPr>
          <a:xfrm>
            <a:off x="7463243" y="4239689"/>
            <a:ext cx="374478" cy="123144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/>
          <p:cNvSpPr/>
          <p:nvPr/>
        </p:nvSpPr>
        <p:spPr>
          <a:xfrm>
            <a:off x="5547874" y="1012060"/>
            <a:ext cx="374478" cy="198685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756821" y="920967"/>
            <a:ext cx="488450" cy="3847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846084" y="249789"/>
            <a:ext cx="488450" cy="3847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892566" y="4936827"/>
            <a:ext cx="508701" cy="1923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5714857" y="169319"/>
            <a:ext cx="3554080" cy="643482"/>
          </a:xfrm>
        </p:spPr>
        <p:txBody>
          <a:bodyPr/>
          <a:lstStyle/>
          <a:p>
            <a:r>
              <a:rPr lang="en-US" dirty="0" smtClean="0"/>
              <a:t>Level 100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6879043" y="5869978"/>
            <a:ext cx="431800" cy="1760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705600" y="2667000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221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02-40---1-D--110ZDO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1" t="31216" r="4549" b="8267"/>
          <a:stretch/>
        </p:blipFill>
        <p:spPr>
          <a:xfrm rot="5400000">
            <a:off x="1743474" y="102611"/>
            <a:ext cx="6269828" cy="6138177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714857" y="169319"/>
            <a:ext cx="3554080" cy="643482"/>
          </a:xfrm>
        </p:spPr>
        <p:txBody>
          <a:bodyPr/>
          <a:lstStyle/>
          <a:p>
            <a:r>
              <a:rPr lang="en-US" dirty="0" smtClean="0"/>
              <a:t>Level 110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577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14857" y="169319"/>
            <a:ext cx="3554080" cy="643482"/>
          </a:xfrm>
        </p:spPr>
        <p:txBody>
          <a:bodyPr/>
          <a:lstStyle/>
          <a:p>
            <a:r>
              <a:rPr lang="en-US" dirty="0" smtClean="0"/>
              <a:t>Level 120</a:t>
            </a:r>
            <a:endParaRPr lang="en-US" dirty="0"/>
          </a:p>
        </p:txBody>
      </p:sp>
      <p:pic>
        <p:nvPicPr>
          <p:cNvPr id="5" name="Content Placeholder 4" descr="A02-40---1-D--120ZDO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8" t="33114" r="4162" b="7876"/>
          <a:stretch/>
        </p:blipFill>
        <p:spPr>
          <a:xfrm rot="5400000">
            <a:off x="1690625" y="348821"/>
            <a:ext cx="6136546" cy="5777544"/>
          </a:xfrm>
        </p:spPr>
      </p:pic>
    </p:spTree>
    <p:extLst>
      <p:ext uri="{BB962C8B-B14F-4D97-AF65-F5344CB8AC3E}">
        <p14:creationId xmlns:p14="http://schemas.microsoft.com/office/powerpoint/2010/main" val="2537203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14857" y="169319"/>
            <a:ext cx="3554080" cy="643482"/>
          </a:xfrm>
        </p:spPr>
        <p:txBody>
          <a:bodyPr/>
          <a:lstStyle/>
          <a:p>
            <a:r>
              <a:rPr lang="en-US" dirty="0" smtClean="0"/>
              <a:t>Level 90</a:t>
            </a:r>
            <a:endParaRPr lang="en-US" dirty="0"/>
          </a:p>
        </p:txBody>
      </p:sp>
      <p:pic>
        <p:nvPicPr>
          <p:cNvPr id="5" name="Content Placeholder 3" descr="A02-40---1-D--090ZDO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3" t="29811" r="3609" b="6441"/>
          <a:stretch/>
        </p:blipFill>
        <p:spPr>
          <a:xfrm rot="5400000">
            <a:off x="1942524" y="159635"/>
            <a:ext cx="5871727" cy="5891096"/>
          </a:xfrm>
        </p:spPr>
      </p:pic>
      <p:sp>
        <p:nvSpPr>
          <p:cNvPr id="10" name="Freeform 9"/>
          <p:cNvSpPr/>
          <p:nvPr/>
        </p:nvSpPr>
        <p:spPr>
          <a:xfrm>
            <a:off x="2139950" y="342900"/>
            <a:ext cx="5016500" cy="2825750"/>
          </a:xfrm>
          <a:custGeom>
            <a:avLst/>
            <a:gdLst>
              <a:gd name="connsiteX0" fmla="*/ 806450 w 5016500"/>
              <a:gd name="connsiteY0" fmla="*/ 2336800 h 2825750"/>
              <a:gd name="connsiteX1" fmla="*/ 806450 w 5016500"/>
              <a:gd name="connsiteY1" fmla="*/ 2336800 h 2825750"/>
              <a:gd name="connsiteX2" fmla="*/ 254000 w 5016500"/>
              <a:gd name="connsiteY2" fmla="*/ 1962150 h 2825750"/>
              <a:gd name="connsiteX3" fmla="*/ 444500 w 5016500"/>
              <a:gd name="connsiteY3" fmla="*/ 1708150 h 2825750"/>
              <a:gd name="connsiteX4" fmla="*/ 0 w 5016500"/>
              <a:gd name="connsiteY4" fmla="*/ 1441450 h 2825750"/>
              <a:gd name="connsiteX5" fmla="*/ 495300 w 5016500"/>
              <a:gd name="connsiteY5" fmla="*/ 641350 h 2825750"/>
              <a:gd name="connsiteX6" fmla="*/ 984250 w 5016500"/>
              <a:gd name="connsiteY6" fmla="*/ 920750 h 2825750"/>
              <a:gd name="connsiteX7" fmla="*/ 1092200 w 5016500"/>
              <a:gd name="connsiteY7" fmla="*/ 774700 h 2825750"/>
              <a:gd name="connsiteX8" fmla="*/ 933450 w 5016500"/>
              <a:gd name="connsiteY8" fmla="*/ 565150 h 2825750"/>
              <a:gd name="connsiteX9" fmla="*/ 1733550 w 5016500"/>
              <a:gd name="connsiteY9" fmla="*/ 50800 h 2825750"/>
              <a:gd name="connsiteX10" fmla="*/ 1892300 w 5016500"/>
              <a:gd name="connsiteY10" fmla="*/ 273050 h 2825750"/>
              <a:gd name="connsiteX11" fmla="*/ 2660650 w 5016500"/>
              <a:gd name="connsiteY11" fmla="*/ 0 h 2825750"/>
              <a:gd name="connsiteX12" fmla="*/ 2857500 w 5016500"/>
              <a:gd name="connsiteY12" fmla="*/ 641350 h 2825750"/>
              <a:gd name="connsiteX13" fmla="*/ 2705100 w 5016500"/>
              <a:gd name="connsiteY13" fmla="*/ 717550 h 2825750"/>
              <a:gd name="connsiteX14" fmla="*/ 3498850 w 5016500"/>
              <a:gd name="connsiteY14" fmla="*/ 2819400 h 2825750"/>
              <a:gd name="connsiteX15" fmla="*/ 3695700 w 5016500"/>
              <a:gd name="connsiteY15" fmla="*/ 2806700 h 2825750"/>
              <a:gd name="connsiteX16" fmla="*/ 5016500 w 5016500"/>
              <a:gd name="connsiteY16" fmla="*/ 2825750 h 2825750"/>
              <a:gd name="connsiteX17" fmla="*/ 5016500 w 5016500"/>
              <a:gd name="connsiteY17" fmla="*/ 282575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16500" h="2825750">
                <a:moveTo>
                  <a:pt x="806450" y="2336800"/>
                </a:moveTo>
                <a:lnTo>
                  <a:pt x="806450" y="2336800"/>
                </a:lnTo>
                <a:lnTo>
                  <a:pt x="254000" y="1962150"/>
                </a:lnTo>
                <a:lnTo>
                  <a:pt x="444500" y="1708150"/>
                </a:lnTo>
                <a:lnTo>
                  <a:pt x="0" y="1441450"/>
                </a:lnTo>
                <a:lnTo>
                  <a:pt x="495300" y="641350"/>
                </a:lnTo>
                <a:lnTo>
                  <a:pt x="984250" y="920750"/>
                </a:lnTo>
                <a:lnTo>
                  <a:pt x="1092200" y="774700"/>
                </a:lnTo>
                <a:lnTo>
                  <a:pt x="933450" y="565150"/>
                </a:lnTo>
                <a:lnTo>
                  <a:pt x="1733550" y="50800"/>
                </a:lnTo>
                <a:lnTo>
                  <a:pt x="1892300" y="273050"/>
                </a:lnTo>
                <a:lnTo>
                  <a:pt x="2660650" y="0"/>
                </a:lnTo>
                <a:lnTo>
                  <a:pt x="2857500" y="641350"/>
                </a:lnTo>
                <a:lnTo>
                  <a:pt x="2705100" y="717550"/>
                </a:lnTo>
                <a:lnTo>
                  <a:pt x="3498850" y="2819400"/>
                </a:lnTo>
                <a:lnTo>
                  <a:pt x="3695700" y="2806700"/>
                </a:lnTo>
                <a:lnTo>
                  <a:pt x="5016500" y="2825750"/>
                </a:lnTo>
                <a:lnTo>
                  <a:pt x="5016500" y="282575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940050" y="2520950"/>
            <a:ext cx="1168400" cy="2355850"/>
          </a:xfrm>
          <a:custGeom>
            <a:avLst/>
            <a:gdLst>
              <a:gd name="connsiteX0" fmla="*/ 0 w 1168400"/>
              <a:gd name="connsiteY0" fmla="*/ 152400 h 2355850"/>
              <a:gd name="connsiteX1" fmla="*/ 120650 w 1168400"/>
              <a:gd name="connsiteY1" fmla="*/ 0 h 2355850"/>
              <a:gd name="connsiteX2" fmla="*/ 1168400 w 1168400"/>
              <a:gd name="connsiteY2" fmla="*/ 635000 h 2355850"/>
              <a:gd name="connsiteX3" fmla="*/ 1155700 w 1168400"/>
              <a:gd name="connsiteY3" fmla="*/ 1060450 h 2355850"/>
              <a:gd name="connsiteX4" fmla="*/ 939800 w 1168400"/>
              <a:gd name="connsiteY4" fmla="*/ 939800 h 2355850"/>
              <a:gd name="connsiteX5" fmla="*/ 793750 w 1168400"/>
              <a:gd name="connsiteY5" fmla="*/ 1193800 h 2355850"/>
              <a:gd name="connsiteX6" fmla="*/ 463550 w 1168400"/>
              <a:gd name="connsiteY6" fmla="*/ 1187450 h 2355850"/>
              <a:gd name="connsiteX7" fmla="*/ 469900 w 1168400"/>
              <a:gd name="connsiteY7" fmla="*/ 1943100 h 2355850"/>
              <a:gd name="connsiteX8" fmla="*/ 1149350 w 1168400"/>
              <a:gd name="connsiteY8" fmla="*/ 1930400 h 2355850"/>
              <a:gd name="connsiteX9" fmla="*/ 1149350 w 1168400"/>
              <a:gd name="connsiteY9" fmla="*/ 2279650 h 2355850"/>
              <a:gd name="connsiteX10" fmla="*/ 698500 w 1168400"/>
              <a:gd name="connsiteY10" fmla="*/ 2355850 h 2355850"/>
              <a:gd name="connsiteX11" fmla="*/ 698500 w 1168400"/>
              <a:gd name="connsiteY11" fmla="*/ 2355850 h 235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8400" h="2355850">
                <a:moveTo>
                  <a:pt x="0" y="152400"/>
                </a:moveTo>
                <a:lnTo>
                  <a:pt x="120650" y="0"/>
                </a:lnTo>
                <a:lnTo>
                  <a:pt x="1168400" y="635000"/>
                </a:lnTo>
                <a:lnTo>
                  <a:pt x="1155700" y="1060450"/>
                </a:lnTo>
                <a:lnTo>
                  <a:pt x="939800" y="939800"/>
                </a:lnTo>
                <a:lnTo>
                  <a:pt x="793750" y="1193800"/>
                </a:lnTo>
                <a:lnTo>
                  <a:pt x="463550" y="1187450"/>
                </a:lnTo>
                <a:cubicBezTo>
                  <a:pt x="465667" y="1439333"/>
                  <a:pt x="467783" y="1691217"/>
                  <a:pt x="469900" y="1943100"/>
                </a:cubicBezTo>
                <a:lnTo>
                  <a:pt x="1149350" y="1930400"/>
                </a:lnTo>
                <a:lnTo>
                  <a:pt x="1149350" y="2279650"/>
                </a:lnTo>
                <a:lnTo>
                  <a:pt x="698500" y="2355850"/>
                </a:lnTo>
                <a:lnTo>
                  <a:pt x="698500" y="235585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3625850" y="4876800"/>
            <a:ext cx="133350" cy="6604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095750" y="5518150"/>
            <a:ext cx="19240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752850" y="5461000"/>
            <a:ext cx="342900" cy="762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156450" y="3168650"/>
            <a:ext cx="0" cy="23495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019800" y="5518150"/>
            <a:ext cx="50800" cy="4064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reeform 1"/>
          <p:cNvSpPr/>
          <p:nvPr/>
        </p:nvSpPr>
        <p:spPr>
          <a:xfrm>
            <a:off x="5924550" y="2438400"/>
            <a:ext cx="717550" cy="723900"/>
          </a:xfrm>
          <a:custGeom>
            <a:avLst/>
            <a:gdLst>
              <a:gd name="connsiteX0" fmla="*/ 0 w 717550"/>
              <a:gd name="connsiteY0" fmla="*/ 698500 h 723900"/>
              <a:gd name="connsiteX1" fmla="*/ 57150 w 717550"/>
              <a:gd name="connsiteY1" fmla="*/ 0 h 723900"/>
              <a:gd name="connsiteX2" fmla="*/ 717550 w 717550"/>
              <a:gd name="connsiteY2" fmla="*/ 57150 h 723900"/>
              <a:gd name="connsiteX3" fmla="*/ 666750 w 717550"/>
              <a:gd name="connsiteY3" fmla="*/ 723900 h 723900"/>
              <a:gd name="connsiteX4" fmla="*/ 666750 w 717550"/>
              <a:gd name="connsiteY4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550" h="723900">
                <a:moveTo>
                  <a:pt x="0" y="698500"/>
                </a:moveTo>
                <a:lnTo>
                  <a:pt x="57150" y="0"/>
                </a:lnTo>
                <a:lnTo>
                  <a:pt x="717550" y="57150"/>
                </a:lnTo>
                <a:lnTo>
                  <a:pt x="666750" y="723900"/>
                </a:lnTo>
                <a:lnTo>
                  <a:pt x="666750" y="72390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6064250" y="5492750"/>
            <a:ext cx="1098550" cy="412750"/>
          </a:xfrm>
          <a:custGeom>
            <a:avLst/>
            <a:gdLst>
              <a:gd name="connsiteX0" fmla="*/ 0 w 1098550"/>
              <a:gd name="connsiteY0" fmla="*/ 412750 h 412750"/>
              <a:gd name="connsiteX1" fmla="*/ 812800 w 1098550"/>
              <a:gd name="connsiteY1" fmla="*/ 355600 h 412750"/>
              <a:gd name="connsiteX2" fmla="*/ 781050 w 1098550"/>
              <a:gd name="connsiteY2" fmla="*/ 0 h 412750"/>
              <a:gd name="connsiteX3" fmla="*/ 1098550 w 1098550"/>
              <a:gd name="connsiteY3" fmla="*/ 6350 h 41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8550" h="412750">
                <a:moveTo>
                  <a:pt x="0" y="412750"/>
                </a:moveTo>
                <a:lnTo>
                  <a:pt x="812800" y="355600"/>
                </a:lnTo>
                <a:lnTo>
                  <a:pt x="781050" y="0"/>
                </a:lnTo>
                <a:lnTo>
                  <a:pt x="1098550" y="635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305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05592" y="274639"/>
            <a:ext cx="7145590" cy="699351"/>
          </a:xfrm>
          <a:prstGeom prst="rect">
            <a:avLst/>
          </a:prstGeom>
        </p:spPr>
        <p:txBody>
          <a:bodyPr vert="horz" lIns="97548" tIns="48774" rIns="97548" bIns="48774" rtlCol="0" anchor="ctr">
            <a:normAutofit/>
          </a:bodyPr>
          <a:lstStyle>
            <a:lvl1pPr algn="ctr" defTabSz="487741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94CA"/>
                </a:solidFill>
                <a:latin typeface="+mn-lt"/>
                <a:ea typeface="+mj-ea"/>
                <a:cs typeface="Helvetica"/>
              </a:defRPr>
            </a:lvl1pPr>
          </a:lstStyle>
          <a:p>
            <a:r>
              <a:rPr lang="en-US" dirty="0" smtClean="0"/>
              <a:t>CF Baseline and Budget for NSS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70732" y="1524000"/>
            <a:ext cx="761531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venir Book"/>
                <a:cs typeface="Avenir Book"/>
              </a:rPr>
              <a:t>Baseline for instrument halls and adjacent buildings  </a:t>
            </a:r>
            <a:r>
              <a:rPr lang="en-US" sz="14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latin typeface="Avenir Book"/>
                <a:cs typeface="Avenir Book"/>
              </a:rPr>
              <a:t>  31,000m</a:t>
            </a:r>
            <a:r>
              <a:rPr lang="en-US" baseline="30000" dirty="0" smtClean="0">
                <a:latin typeface="Avenir Book"/>
                <a:cs typeface="Avenir Book"/>
              </a:rPr>
              <a:t>2</a:t>
            </a:r>
            <a:endParaRPr lang="en-US" baseline="30000" dirty="0">
              <a:latin typeface="Avenir Book"/>
              <a:cs typeface="Avenir Book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668881"/>
              </p:ext>
            </p:extLst>
          </p:nvPr>
        </p:nvGraphicFramePr>
        <p:xfrm>
          <a:off x="2600325" y="2470156"/>
          <a:ext cx="3943350" cy="2222500"/>
        </p:xfrm>
        <a:graphic>
          <a:graphicData uri="http://schemas.openxmlformats.org/drawingml/2006/table">
            <a:tbl>
              <a:tblPr/>
              <a:tblGrid>
                <a:gridCol w="2038350"/>
                <a:gridCol w="1905000"/>
              </a:tblGrid>
              <a:tr h="2921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Construction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€ 67,843,300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Installations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venir Book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Electrical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€ 5,392,900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Transport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€ 4,800,000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Process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€ 1,185,200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HVAC/BMS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€ 7,507,600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Grand Total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€ 86,729,000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91267" y="5588000"/>
            <a:ext cx="543241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the end of December, we were at ~34,000m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934876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7839" y="169319"/>
            <a:ext cx="8781098" cy="643482"/>
          </a:xfrm>
        </p:spPr>
        <p:txBody>
          <a:bodyPr/>
          <a:lstStyle/>
          <a:p>
            <a:r>
              <a:rPr lang="en-US" dirty="0" smtClean="0"/>
              <a:t>Value Engineering workshop Hall 1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7839" y="904639"/>
            <a:ext cx="8781098" cy="152529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venir Book"/>
                <a:cs typeface="Avenir Book"/>
              </a:rPr>
              <a:t>Façades </a:t>
            </a:r>
            <a:r>
              <a:rPr lang="en-US" dirty="0">
                <a:latin typeface="Avenir Book"/>
                <a:cs typeface="Avenir Book"/>
              </a:rPr>
              <a:t>on both short sides </a:t>
            </a:r>
            <a:r>
              <a:rPr lang="en-US" dirty="0" smtClean="0">
                <a:latin typeface="Avenir Book"/>
                <a:cs typeface="Avenir Book"/>
              </a:rPr>
              <a:t>reduced 5m</a:t>
            </a:r>
            <a:endParaRPr lang="en-US" dirty="0">
              <a:latin typeface="Avenir Book"/>
              <a:cs typeface="Avenir Book"/>
            </a:endParaRPr>
          </a:p>
          <a:p>
            <a:r>
              <a:rPr lang="en-US" dirty="0">
                <a:latin typeface="Avenir Book"/>
                <a:cs typeface="Avenir Book"/>
              </a:rPr>
              <a:t>All circulation on level 100 </a:t>
            </a:r>
            <a:r>
              <a:rPr lang="en-US" dirty="0" smtClean="0">
                <a:latin typeface="Avenir Book"/>
                <a:cs typeface="Avenir Book"/>
              </a:rPr>
              <a:t>removed</a:t>
            </a:r>
            <a:endParaRPr lang="en-US" dirty="0">
              <a:latin typeface="Avenir Book"/>
              <a:cs typeface="Avenir Book"/>
            </a:endParaRPr>
          </a:p>
          <a:p>
            <a:r>
              <a:rPr lang="en-US" dirty="0">
                <a:latin typeface="Avenir Book"/>
                <a:cs typeface="Avenir Book"/>
              </a:rPr>
              <a:t>Circulation on level 110 located </a:t>
            </a:r>
            <a:r>
              <a:rPr lang="en-US" dirty="0" smtClean="0">
                <a:latin typeface="Avenir Book"/>
                <a:cs typeface="Avenir Book"/>
              </a:rPr>
              <a:t>inside crane coverage and dismountable</a:t>
            </a:r>
            <a:endParaRPr lang="en-US" dirty="0">
              <a:latin typeface="Avenir Book"/>
              <a:cs typeface="Avenir Book"/>
            </a:endParaRPr>
          </a:p>
        </p:txBody>
      </p:sp>
      <p:pic>
        <p:nvPicPr>
          <p:cNvPr id="17" name="Picture 16" descr="hall 1 SAC pr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932" y="2357966"/>
            <a:ext cx="7454911" cy="398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008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hall 2 SAC pr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5200"/>
            <a:ext cx="6272366" cy="4151099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379705"/>
            <a:ext cx="9627796" cy="210949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>
              <a:latin typeface="Avenir Book"/>
              <a:cs typeface="Avenir Book"/>
            </a:endParaRPr>
          </a:p>
          <a:p>
            <a:r>
              <a:rPr lang="en-US" dirty="0">
                <a:latin typeface="Avenir Book"/>
                <a:cs typeface="Avenir Book"/>
              </a:rPr>
              <a:t>Façade on west sector adjacent to guide hall is reduced </a:t>
            </a:r>
            <a:r>
              <a:rPr lang="en-US" dirty="0" smtClean="0">
                <a:latin typeface="Avenir Book"/>
                <a:cs typeface="Avenir Book"/>
              </a:rPr>
              <a:t>10m</a:t>
            </a:r>
            <a:r>
              <a:rPr lang="en-US" dirty="0">
                <a:latin typeface="Avenir Book"/>
                <a:cs typeface="Avenir Book"/>
              </a:rPr>
              <a:t>, façade on north sector left as is. Overhead cranes will overlap by </a:t>
            </a:r>
            <a:r>
              <a:rPr lang="en-US" dirty="0" smtClean="0">
                <a:latin typeface="Avenir Book"/>
                <a:cs typeface="Avenir Book"/>
              </a:rPr>
              <a:t>2m</a:t>
            </a:r>
            <a:endParaRPr lang="en-US" dirty="0">
              <a:latin typeface="Avenir Book"/>
              <a:cs typeface="Avenir Book"/>
            </a:endParaRPr>
          </a:p>
          <a:p>
            <a:r>
              <a:rPr lang="en-US" dirty="0">
                <a:latin typeface="Avenir Book"/>
                <a:cs typeface="Avenir Book"/>
              </a:rPr>
              <a:t>Lab and technical substation </a:t>
            </a:r>
            <a:r>
              <a:rPr lang="en-US" dirty="0" smtClean="0">
                <a:latin typeface="Avenir Book"/>
                <a:cs typeface="Avenir Book"/>
              </a:rPr>
              <a:t>moved </a:t>
            </a:r>
            <a:r>
              <a:rPr lang="en-US" dirty="0">
                <a:latin typeface="Avenir Book"/>
                <a:cs typeface="Avenir Book"/>
              </a:rPr>
              <a:t>to </a:t>
            </a:r>
            <a:r>
              <a:rPr lang="en-US" dirty="0" smtClean="0">
                <a:latin typeface="Avenir Book"/>
                <a:cs typeface="Avenir Book"/>
              </a:rPr>
              <a:t>north </a:t>
            </a:r>
            <a:r>
              <a:rPr lang="en-US" dirty="0">
                <a:latin typeface="Avenir Book"/>
                <a:cs typeface="Avenir Book"/>
              </a:rPr>
              <a:t>sector towards </a:t>
            </a:r>
            <a:r>
              <a:rPr lang="en-US" dirty="0" smtClean="0">
                <a:latin typeface="Avenir Book"/>
                <a:cs typeface="Avenir Book"/>
              </a:rPr>
              <a:t>accelerator. </a:t>
            </a:r>
            <a:r>
              <a:rPr lang="en-US" dirty="0">
                <a:latin typeface="Avenir Book"/>
                <a:cs typeface="Avenir Book"/>
              </a:rPr>
              <a:t>F</a:t>
            </a:r>
            <a:r>
              <a:rPr lang="en-US" dirty="0" smtClean="0">
                <a:latin typeface="Avenir Book"/>
                <a:cs typeface="Avenir Book"/>
              </a:rPr>
              <a:t>loor </a:t>
            </a:r>
            <a:r>
              <a:rPr lang="en-US" dirty="0">
                <a:latin typeface="Avenir Book"/>
                <a:cs typeface="Avenir Book"/>
              </a:rPr>
              <a:t>slab on upgrade area </a:t>
            </a:r>
            <a:r>
              <a:rPr lang="en-US" dirty="0" smtClean="0">
                <a:latin typeface="Avenir Book"/>
                <a:cs typeface="Avenir Book"/>
              </a:rPr>
              <a:t>will </a:t>
            </a:r>
            <a:r>
              <a:rPr lang="en-US" dirty="0">
                <a:latin typeface="Avenir Book"/>
                <a:cs typeface="Avenir Book"/>
              </a:rPr>
              <a:t>not be built</a:t>
            </a:r>
            <a:r>
              <a:rPr lang="en-US" dirty="0" smtClean="0">
                <a:latin typeface="Avenir Book"/>
                <a:cs typeface="Avenir Book"/>
              </a:rPr>
              <a:t>.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06068" y="2353729"/>
            <a:ext cx="3479799" cy="3420535"/>
          </a:xfrm>
          <a:prstGeom prst="rect">
            <a:avLst/>
          </a:prstGeom>
        </p:spPr>
        <p:txBody>
          <a:bodyPr vert="horz" lIns="97548" tIns="48774" rIns="97548" bIns="48774" rtlCol="0">
            <a:normAutofit fontScale="92500" lnSpcReduction="20000"/>
          </a:bodyPr>
          <a:lstStyle>
            <a:lvl1pPr marL="365806" indent="-365806" algn="l" defTabSz="48774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792579" indent="-304838" algn="l" defTabSz="48774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1219352" indent="-243870" algn="l" defTabSz="487741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3pPr>
            <a:lvl4pPr marL="1707093" indent="-243870" algn="l" defTabSz="487741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4pPr>
            <a:lvl5pPr marL="2194834" indent="-243870" algn="l" defTabSz="487741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5pPr>
            <a:lvl6pPr marL="2682575" indent="-243870" algn="l" defTabSz="48774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316" indent="-243870" algn="l" defTabSz="48774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8057" indent="-243870" algn="l" defTabSz="48774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798" indent="-243870" algn="l" defTabSz="487741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venir Book"/>
                <a:cs typeface="Avenir Book"/>
              </a:rPr>
              <a:t>Façades on both short sides reduced </a:t>
            </a:r>
            <a:r>
              <a:rPr lang="en-US" dirty="0" smtClean="0">
                <a:latin typeface="Avenir Book"/>
                <a:cs typeface="Avenir Book"/>
              </a:rPr>
              <a:t>5m</a:t>
            </a:r>
            <a:endParaRPr lang="en-US" dirty="0">
              <a:latin typeface="Avenir Book"/>
              <a:cs typeface="Avenir Book"/>
            </a:endParaRPr>
          </a:p>
          <a:p>
            <a:r>
              <a:rPr lang="en-US" dirty="0">
                <a:latin typeface="Avenir Book"/>
                <a:cs typeface="Avenir Book"/>
              </a:rPr>
              <a:t>All circulation on level 100 removed</a:t>
            </a:r>
          </a:p>
          <a:p>
            <a:r>
              <a:rPr lang="en-US" dirty="0">
                <a:latin typeface="Avenir Book"/>
                <a:cs typeface="Avenir Book"/>
              </a:rPr>
              <a:t>Circulation on level 110 located inside crane coverage and </a:t>
            </a:r>
            <a:r>
              <a:rPr lang="en-US" dirty="0" smtClean="0">
                <a:latin typeface="Avenir Book"/>
                <a:cs typeface="Avenir Book"/>
              </a:rPr>
              <a:t>dismountable</a:t>
            </a:r>
          </a:p>
          <a:p>
            <a:r>
              <a:rPr lang="en-US" dirty="0">
                <a:latin typeface="Avenir Book"/>
                <a:cs typeface="Avenir Book"/>
              </a:rPr>
              <a:t>Stainless steel rebar in north sector reduced by 2/3.</a:t>
            </a:r>
          </a:p>
          <a:p>
            <a:endParaRPr lang="en-US" dirty="0">
              <a:latin typeface="Avenir Book"/>
              <a:cs typeface="Avenir Book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87839" y="169319"/>
            <a:ext cx="8781098" cy="643482"/>
          </a:xfrm>
        </p:spPr>
        <p:txBody>
          <a:bodyPr/>
          <a:lstStyle/>
          <a:p>
            <a:r>
              <a:rPr lang="en-US" dirty="0" smtClean="0"/>
              <a:t>Value Engineering workshop Hall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002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Draft of Instrument Positions</a:t>
            </a:r>
            <a:endParaRPr lang="en-US" dirty="0"/>
          </a:p>
        </p:txBody>
      </p:sp>
      <p:pic>
        <p:nvPicPr>
          <p:cNvPr id="4" name="Content Placeholder 3" descr="Instruments outlines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3" t="12251" r="10897"/>
          <a:stretch/>
        </p:blipFill>
        <p:spPr>
          <a:xfrm rot="5400000">
            <a:off x="3163685" y="845937"/>
            <a:ext cx="3016761" cy="7788168"/>
          </a:xfrm>
        </p:spPr>
      </p:pic>
      <p:pic>
        <p:nvPicPr>
          <p:cNvPr id="5" name="Picture 4" descr="Instruments outlines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1" r="58890"/>
          <a:stretch/>
        </p:blipFill>
        <p:spPr>
          <a:xfrm rot="5400000">
            <a:off x="3506704" y="-2068320"/>
            <a:ext cx="2578376" cy="803581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7461250" y="1155700"/>
            <a:ext cx="12700" cy="4749800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181850" y="1098550"/>
            <a:ext cx="12700" cy="4749800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976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S PPT templat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4C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PPT template.potx</Template>
  <TotalTime>14785</TotalTime>
  <Words>245</Words>
  <Application>Microsoft Macintosh PowerPoint</Application>
  <PresentationFormat>Custom</PresentationFormat>
  <Paragraphs>56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ESS PPT template</vt:lpstr>
      <vt:lpstr>PowerPoint Presentation</vt:lpstr>
      <vt:lpstr>Level 100</vt:lpstr>
      <vt:lpstr>Level 110</vt:lpstr>
      <vt:lpstr>Level 120</vt:lpstr>
      <vt:lpstr>Level 90</vt:lpstr>
      <vt:lpstr>PowerPoint Presentation</vt:lpstr>
      <vt:lpstr>Value Engineering workshop Hall 1</vt:lpstr>
      <vt:lpstr>Value Engineering workshop Hall 2</vt:lpstr>
      <vt:lpstr>Draft of Instrument Positions</vt:lpstr>
      <vt:lpstr>Value Engineering workshop Hall 3</vt:lpstr>
      <vt:lpstr>Cost Saving?</vt:lpstr>
    </vt:vector>
  </TitlesOfParts>
  <Company>European Spallation Source ESS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McFaul</dc:creator>
  <cp:lastModifiedBy>ESS User</cp:lastModifiedBy>
  <cp:revision>115</cp:revision>
  <cp:lastPrinted>2013-06-05T06:59:52Z</cp:lastPrinted>
  <dcterms:created xsi:type="dcterms:W3CDTF">2013-05-31T12:46:48Z</dcterms:created>
  <dcterms:modified xsi:type="dcterms:W3CDTF">2014-01-28T14:47:34Z</dcterms:modified>
</cp:coreProperties>
</file>