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89" r:id="rId4"/>
  </p:sldMasterIdLst>
  <p:notesMasterIdLst>
    <p:notesMasterId r:id="rId21"/>
  </p:notesMasterIdLst>
  <p:handoutMasterIdLst>
    <p:handoutMasterId r:id="rId22"/>
  </p:handoutMasterIdLst>
  <p:sldIdLst>
    <p:sldId id="270" r:id="rId5"/>
    <p:sldId id="497" r:id="rId6"/>
    <p:sldId id="498" r:id="rId7"/>
    <p:sldId id="499" r:id="rId8"/>
    <p:sldId id="500" r:id="rId9"/>
    <p:sldId id="509" r:id="rId10"/>
    <p:sldId id="501" r:id="rId11"/>
    <p:sldId id="503" r:id="rId12"/>
    <p:sldId id="504" r:id="rId13"/>
    <p:sldId id="505" r:id="rId14"/>
    <p:sldId id="506" r:id="rId15"/>
    <p:sldId id="507" r:id="rId16"/>
    <p:sldId id="511" r:id="rId17"/>
    <p:sldId id="512" r:id="rId18"/>
    <p:sldId id="510" r:id="rId19"/>
    <p:sldId id="508" r:id="rId20"/>
  </p:sldIdLst>
  <p:sldSz cx="9144000" cy="6858000" type="screen4x3"/>
  <p:notesSz cx="6997700" cy="9271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9" userDrawn="1">
          <p15:clr>
            <a:srgbClr val="A4A3A4"/>
          </p15:clr>
        </p15:guide>
        <p15:guide id="2" pos="22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308"/>
    <a:srgbClr val="0F0C8F"/>
    <a:srgbClr val="CC0000"/>
    <a:srgbClr val="FFAE1A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3" d="100"/>
          <a:sy n="63" d="100"/>
        </p:scale>
        <p:origin x="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3" d="100"/>
          <a:sy n="83" d="100"/>
        </p:scale>
        <p:origin x="-2916" y="-96"/>
      </p:cViewPr>
      <p:guideLst>
        <p:guide orient="horz" pos="2919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5710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471"/>
          </a:xfrm>
          <a:prstGeom prst="rect">
            <a:avLst/>
          </a:prstGeom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471"/>
          </a:xfrm>
          <a:prstGeom prst="rect">
            <a:avLst/>
          </a:prstGeom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58165478-8271-4537-9DBA-6DB278E2C8C0}" type="datetime1">
              <a:rPr lang="en-US"/>
              <a:pPr>
                <a:defRPr/>
              </a:pPr>
              <a:t>3/2/2014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400" tIns="46200" rIns="92400" bIns="462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65"/>
            <a:ext cx="5598160" cy="4171233"/>
          </a:xfrm>
          <a:prstGeom prst="rect">
            <a:avLst/>
          </a:prstGeom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937"/>
            <a:ext cx="3032337" cy="463470"/>
          </a:xfrm>
          <a:prstGeom prst="rect">
            <a:avLst/>
          </a:prstGeom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937"/>
            <a:ext cx="3032337" cy="463470"/>
          </a:xfrm>
          <a:prstGeom prst="rect">
            <a:avLst/>
          </a:prstGeom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74EB2CD8-9047-43A5-BEAD-229CAC8CF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31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 pitchFamily="-65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pitchFamily="-65" charset="-128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050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051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408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bkg1.png"/>
          <p:cNvPicPr>
            <a:picLocks noChangeAspect="1"/>
          </p:cNvPicPr>
          <p:nvPr/>
        </p:nvPicPr>
        <p:blipFill>
          <a:blip r:embed="rId2" cstate="print"/>
          <a:srcRect t="2948"/>
          <a:stretch>
            <a:fillRect/>
          </a:stretch>
        </p:blipFill>
        <p:spPr bwMode="auto">
          <a:xfrm>
            <a:off x="71062" y="0"/>
            <a:ext cx="9001881" cy="665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8024" y="1238250"/>
            <a:ext cx="7489976" cy="4539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86447" tIns="43223" rIns="86447" bIns="43223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sz="2600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71938"/>
            <a:ext cx="6096000" cy="1143000"/>
          </a:xfrm>
        </p:spPr>
        <p:txBody>
          <a:bodyPr/>
          <a:lstStyle>
            <a:lvl1pPr marL="0" indent="0" algn="ctr">
              <a:buNone/>
              <a:defRPr/>
            </a:lvl1pPr>
            <a:lvl2pPr marL="432235" indent="0" algn="ctr">
              <a:buNone/>
              <a:defRPr/>
            </a:lvl2pPr>
            <a:lvl3pPr marL="864469" indent="0" algn="ctr">
              <a:buNone/>
              <a:defRPr/>
            </a:lvl3pPr>
            <a:lvl4pPr marL="1296702" indent="0" algn="ctr">
              <a:buNone/>
              <a:defRPr/>
            </a:lvl4pPr>
            <a:lvl5pPr marL="1728938" indent="0" algn="ctr">
              <a:buNone/>
              <a:defRPr/>
            </a:lvl5pPr>
            <a:lvl6pPr marL="2161172" indent="0" algn="ctr">
              <a:buNone/>
              <a:defRPr/>
            </a:lvl6pPr>
            <a:lvl7pPr marL="2593406" indent="0" algn="ctr">
              <a:buNone/>
              <a:defRPr/>
            </a:lvl7pPr>
            <a:lvl8pPr marL="3025640" indent="0" algn="ctr">
              <a:buNone/>
              <a:defRPr/>
            </a:lvl8pPr>
            <a:lvl9pPr marL="345787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3143254"/>
            <a:ext cx="9001124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6061" tIns="22425" rIns="56061" bIns="22425"/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152400" y="6387148"/>
            <a:ext cx="9448800" cy="348941"/>
          </a:xfrm>
          <a:prstGeom prst="rect">
            <a:avLst/>
          </a:prstGeom>
          <a:noFill/>
        </p:spPr>
        <p:txBody>
          <a:bodyPr wrap="square" lIns="86486" tIns="43243" rIns="86486" bIns="43243" rtlCol="0">
            <a:spAutoFit/>
          </a:bodyPr>
          <a:lstStyle/>
          <a:p>
            <a:pPr algn="ctr"/>
            <a:r>
              <a:rPr lang="en-US" sz="850" kern="120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This material is based upon work supported by the U.S. Department of Energy Office of Science under Cooperative Agreement DE-SC0000661, the State of Michigan and</a:t>
            </a:r>
            <a:r>
              <a:rPr lang="en-US" sz="850" kern="1200" baseline="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Michigan </a:t>
            </a:r>
          </a:p>
          <a:p>
            <a:pPr algn="ctr"/>
            <a:r>
              <a:rPr lang="en-US" sz="850" kern="1200" baseline="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 State University. </a:t>
            </a:r>
            <a:r>
              <a:rPr lang="en-US" sz="850" kern="120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Michigan State University designs and establishes FRIB as a DOE Office of Science National User Facility in support of the mission of the Office of Nuclear Physics.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RIB_ppt_botto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33209"/>
            <a:ext cx="9144000" cy="72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RIB_ppt_bottom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33209"/>
            <a:ext cx="9144000" cy="72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42669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5447409"/>
            <a:ext cx="91440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6057009"/>
            <a:ext cx="9144000" cy="76200"/>
          </a:xfrm>
          <a:prstGeom prst="rect">
            <a:avLst/>
          </a:prstGeom>
          <a:solidFill>
            <a:srgbClr val="006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5460114"/>
            <a:ext cx="9067122" cy="584200"/>
          </a:xfrm>
        </p:spPr>
        <p:txBody>
          <a:bodyPr anchor="ctr"/>
          <a:lstStyle>
            <a:lvl1pPr marL="137099" indent="0">
              <a:spcBef>
                <a:spcPts val="0"/>
              </a:spcBef>
              <a:buNone/>
              <a:defRPr b="1" baseline="0"/>
            </a:lvl1pPr>
          </a:lstStyle>
          <a:p>
            <a:pPr lvl="0"/>
            <a:r>
              <a:rPr lang="en-US" dirty="0" smtClean="0"/>
              <a:t>Add takeaway message</a:t>
            </a:r>
          </a:p>
        </p:txBody>
      </p:sp>
    </p:spTree>
    <p:extLst>
      <p:ext uri="{BB962C8B-B14F-4D97-AF65-F5344CB8AC3E}">
        <p14:creationId xmlns:p14="http://schemas.microsoft.com/office/powerpoint/2010/main" val="19100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alf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FRIB_ppt_botto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33209"/>
            <a:ext cx="9144000" cy="72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100"/>
            <a:ext cx="4423230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644573" y="1071569"/>
            <a:ext cx="4423227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4F88C639-55E7-4D97-AC8D-4B42A6736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FRIB_ppt_botto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33209"/>
            <a:ext cx="9144000" cy="72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099"/>
            <a:ext cx="8991604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76200" y="3581400"/>
            <a:ext cx="8991604" cy="243333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BCDB990A-6268-4898-A641-7F04AAB15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r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FRIB_ppt_botto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33209"/>
            <a:ext cx="9144000" cy="72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099"/>
            <a:ext cx="4419600" cy="243333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4625530" y="1067099"/>
            <a:ext cx="4442275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76206" y="3581400"/>
            <a:ext cx="4419599" cy="243333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25530" y="3581400"/>
            <a:ext cx="4442275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74887700-F8AD-4E75-9DA6-99EB4D276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FRIB_ppt_botto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33209"/>
            <a:ext cx="9144000" cy="72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CF988859-7953-4624-98C4-717249B46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clea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888FC917-2F4D-45AC-AA7A-EF80FFB23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96" y="75904"/>
            <a:ext cx="8992810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76" tIns="22431" rIns="56076" bIns="2243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96" y="1067100"/>
            <a:ext cx="8992810" cy="502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40680" y="6356450"/>
            <a:ext cx="4241321" cy="364628"/>
          </a:xfrm>
          <a:prstGeom prst="rect">
            <a:avLst/>
          </a:prstGeom>
        </p:spPr>
        <p:txBody>
          <a:bodyPr lIns="0" tIns="45712" rIns="0" bIns="45712" anchor="b"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356450"/>
            <a:ext cx="762000" cy="364628"/>
          </a:xfrm>
          <a:prstGeom prst="rect">
            <a:avLst/>
          </a:prstGeom>
        </p:spPr>
        <p:txBody>
          <a:bodyPr vert="horz" wrap="square" lIns="0" tIns="45712" rIns="0" bIns="45712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defRPr sz="1000">
                <a:solidFill>
                  <a:srgbClr val="064308"/>
                </a:solidFill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, Slide </a:t>
            </a:r>
            <a:fld id="{D30A2C6D-39BC-4576-856C-8743CF76C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4007" r:id="rId3"/>
    <p:sldLayoutId id="2147483992" r:id="rId4"/>
    <p:sldLayoutId id="2147483993" r:id="rId5"/>
    <p:sldLayoutId id="2147483994" r:id="rId6"/>
    <p:sldLayoutId id="2147483995" r:id="rId7"/>
    <p:sldLayoutId id="2147483996" r:id="rId8"/>
  </p:sldLayoutIdLst>
  <p:hf hdr="0" dt="0"/>
  <p:txStyles>
    <p:titleStyle>
      <a:lvl1pPr algn="ctr" defTabSz="803293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algn="ctr" defTabSz="803293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defTabSz="803293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defTabSz="803293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defTabSz="803293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036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6pPr>
      <a:lvl7pPr marL="914074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7pPr>
      <a:lvl8pPr marL="1371109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8pPr>
      <a:lvl9pPr marL="1828148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9pPr>
    </p:titleStyle>
    <p:bodyStyle>
      <a:lvl1pPr marL="180178" indent="-180178" algn="l" defTabSz="803293" rtl="0" eaLnBrk="0" fontAlgn="base" hangingPunct="0">
        <a:lnSpc>
          <a:spcPct val="90000"/>
        </a:lnSpc>
        <a:spcBef>
          <a:spcPts val="1206"/>
        </a:spcBef>
        <a:spcAft>
          <a:spcPct val="0"/>
        </a:spcAft>
        <a:buSzPct val="100000"/>
        <a:buFont typeface="Wingdings" pitchFamily="2" charset="2"/>
        <a:buChar char="§"/>
        <a:defRPr sz="2200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marL="363359" indent="-151650" algn="l" defTabSz="803293" rtl="0" eaLnBrk="0" fontAlgn="base" hangingPunct="0">
        <a:lnSpc>
          <a:spcPct val="90000"/>
        </a:lnSpc>
        <a:spcBef>
          <a:spcPts val="201"/>
        </a:spcBef>
        <a:spcAft>
          <a:spcPct val="0"/>
        </a:spcAft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2pPr>
      <a:lvl3pPr marL="591584" indent="-160658" algn="l" defTabSz="803293" rtl="0" eaLnBrk="0" fontAlgn="base" hangingPunct="0">
        <a:lnSpc>
          <a:spcPct val="90000"/>
        </a:lnSpc>
        <a:spcBef>
          <a:spcPts val="201"/>
        </a:spcBef>
        <a:spcAft>
          <a:spcPct val="0"/>
        </a:spcAft>
        <a:buSzPct val="100000"/>
        <a:buFont typeface="Lucida Grande" charset="0"/>
        <a:buChar char="»"/>
        <a:defRPr>
          <a:solidFill>
            <a:schemeClr val="tx1"/>
          </a:solidFill>
          <a:latin typeface="Arial" charset="0"/>
          <a:ea typeface="ヒラギノ角ゴ Pro W3" pitchFamily="-111" charset="-128"/>
          <a:cs typeface="ヒラギノ角ゴ Pro W3" pitchFamily="-111" charset="-128"/>
        </a:defRPr>
      </a:lvl3pPr>
      <a:lvl4pPr marL="728219" indent="-133632" algn="l" defTabSz="803293" rtl="0" eaLnBrk="0" fontAlgn="base" hangingPunct="0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Arial" pitchFamily="34" charset="0"/>
        <a:buChar char="•"/>
        <a:defRPr sz="16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4pPr>
      <a:lvl5pPr marL="1002991" indent="-180178" algn="l" defTabSz="803293" rtl="0" eaLnBrk="0" fontAlgn="base" hangingPunct="0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Lucida Grande" charset="0"/>
        <a:buChar char="»"/>
        <a:defRPr sz="14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5pPr>
      <a:lvl6pPr marL="2223294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6pPr>
      <a:lvl7pPr marL="2680333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7pPr>
      <a:lvl8pPr marL="3137372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8pPr>
      <a:lvl9pPr marL="3594407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9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8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8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2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6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9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Dylan Maxwell</a:t>
            </a:r>
            <a:b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Software Engineer</a:t>
            </a:r>
          </a:p>
        </p:txBody>
      </p:sp>
      <p:sp>
        <p:nvSpPr>
          <p:cNvPr id="921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Degauss: An HTML5 Application</a:t>
            </a:r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295400"/>
            <a:ext cx="7162800" cy="4648200"/>
          </a:xfrm>
          <a:prstGeom prst="rect">
            <a:avLst/>
          </a:prstGeom>
          <a:noFill/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Degauss Application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(JVM)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45080" y="1938335"/>
            <a:ext cx="6070120" cy="685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EmWeb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Browser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JavaFX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45080" y="2886070"/>
            <a:ext cx="6070120" cy="28289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EmWeb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Server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(Jetty)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27440" y="3731418"/>
            <a:ext cx="5105400" cy="15621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Degauss Service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(Servlet)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14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Browser</a:t>
            </a:r>
            <a:endParaRPr lang="en-US" sz="2800" b="1" dirty="0"/>
          </a:p>
          <a:p>
            <a:r>
              <a:rPr lang="en-US" sz="2400" dirty="0" smtClean="0"/>
              <a:t>Simple browser implementation (Alert dialog, etc.)</a:t>
            </a:r>
          </a:p>
          <a:p>
            <a:r>
              <a:rPr lang="en-US" sz="2400" dirty="0" err="1" smtClean="0"/>
              <a:t>JavaFX</a:t>
            </a:r>
            <a:r>
              <a:rPr lang="en-US" sz="2400" dirty="0" smtClean="0"/>
              <a:t> Application (using </a:t>
            </a:r>
            <a:r>
              <a:rPr lang="en-US" sz="2400" dirty="0" err="1" smtClean="0"/>
              <a:t>WebView</a:t>
            </a:r>
            <a:r>
              <a:rPr lang="en-US" sz="2400" dirty="0" smtClean="0"/>
              <a:t> class) </a:t>
            </a:r>
          </a:p>
          <a:p>
            <a:r>
              <a:rPr lang="en-US" sz="2400" dirty="0" smtClean="0"/>
              <a:t>Do you know of any open source alternatives?</a:t>
            </a:r>
          </a:p>
          <a:p>
            <a:r>
              <a:rPr lang="en-US" sz="2400" dirty="0" smtClean="0"/>
              <a:t>Requires Java 1.8 for client-side </a:t>
            </a:r>
            <a:r>
              <a:rPr lang="en-US" sz="2400" dirty="0" err="1" smtClean="0"/>
              <a:t>WebSockets</a:t>
            </a:r>
            <a:r>
              <a:rPr lang="en-US" sz="2400" dirty="0" smtClean="0"/>
              <a:t>!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Server</a:t>
            </a:r>
            <a:endParaRPr lang="en-US" sz="2800" b="1" dirty="0"/>
          </a:p>
          <a:p>
            <a:r>
              <a:rPr lang="en-US" sz="2400" dirty="0" smtClean="0"/>
              <a:t>Simple wrapper around Jetty v9</a:t>
            </a:r>
          </a:p>
          <a:p>
            <a:r>
              <a:rPr lang="en-US" sz="2400" dirty="0" smtClean="0"/>
              <a:t>Capable of server multiple applications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EmWeb</a:t>
            </a:r>
            <a:r>
              <a:rPr lang="en-US" dirty="0" smtClean="0"/>
              <a:t> Extension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6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RESTful</a:t>
            </a:r>
            <a:r>
              <a:rPr lang="en-US" dirty="0" smtClean="0"/>
              <a:t> API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Message Queue API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Degauss Service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497064"/>
            <a:ext cx="8763000" cy="20669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4152900"/>
            <a:ext cx="744855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77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Publish Message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Degauss Service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676400"/>
            <a:ext cx="737235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96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Receive Message (JavaScript)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Degauss Service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884045"/>
            <a:ext cx="8467725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71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6800"/>
            <a:ext cx="8191501" cy="498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86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 smtClean="0"/>
              <a:t>Questions?</a:t>
            </a:r>
            <a:endParaRPr lang="en-US" sz="32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1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17" y="1097280"/>
            <a:ext cx="8921883" cy="5027613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733800"/>
            <a:ext cx="4657725" cy="1362075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grpSp>
        <p:nvGrpSpPr>
          <p:cNvPr id="13" name="Group 12"/>
          <p:cNvGrpSpPr/>
          <p:nvPr/>
        </p:nvGrpSpPr>
        <p:grpSpPr>
          <a:xfrm>
            <a:off x="6096000" y="3724275"/>
            <a:ext cx="1432712" cy="1371600"/>
            <a:chOff x="5715000" y="3962400"/>
            <a:chExt cx="1432712" cy="1371600"/>
          </a:xfrm>
        </p:grpSpPr>
        <p:sp>
          <p:nvSpPr>
            <p:cNvPr id="12" name="Rectangle 11"/>
            <p:cNvSpPr/>
            <p:nvPr/>
          </p:nvSpPr>
          <p:spPr>
            <a:xfrm>
              <a:off x="5715000" y="3962400"/>
              <a:ext cx="1432712" cy="1371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1832" y="4082241"/>
              <a:ext cx="1219048" cy="1155556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14" name="Right Arrow 13"/>
          <p:cNvSpPr/>
          <p:nvPr/>
        </p:nvSpPr>
        <p:spPr>
          <a:xfrm>
            <a:off x="5029200" y="3962400"/>
            <a:ext cx="1232140" cy="762000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91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 smtClean="0"/>
              <a:t>Best-</a:t>
            </a:r>
            <a:r>
              <a:rPr lang="en-US" sz="3200" dirty="0" smtClean="0"/>
              <a:t>in-</a:t>
            </a:r>
            <a:r>
              <a:rPr lang="en-US" sz="3200" dirty="0" smtClean="0"/>
              <a:t>class libraries: </a:t>
            </a:r>
            <a:r>
              <a:rPr lang="en-US" sz="3200" b="1" dirty="0" smtClean="0"/>
              <a:t>D3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Deploy: Desktop or Web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Embed: </a:t>
            </a:r>
            <a:r>
              <a:rPr lang="en-US" sz="3200" dirty="0" err="1" smtClean="0"/>
              <a:t>JavaFX</a:t>
            </a:r>
            <a:r>
              <a:rPr lang="en-US" sz="3200" dirty="0" smtClean="0"/>
              <a:t>, CS-Studio, etc.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Familiar: CSS, HTML, JavaScript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Standard: </a:t>
            </a:r>
            <a:r>
              <a:rPr lang="en-US" sz="3200" dirty="0" smtClean="0"/>
              <a:t>W3C, etc.</a:t>
            </a:r>
            <a:endParaRPr lang="en-US" sz="3200" dirty="0"/>
          </a:p>
          <a:p>
            <a:pPr>
              <a:lnSpc>
                <a:spcPct val="150000"/>
              </a:lnSpc>
            </a:pPr>
            <a:endParaRPr lang="en-US" sz="3200" dirty="0" smtClean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HTML5?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u="sng" dirty="0" smtClean="0"/>
              <a:t>Broader definition of HTML5</a:t>
            </a:r>
          </a:p>
          <a:p>
            <a:endParaRPr lang="en-US" sz="1000" dirty="0" smtClean="0"/>
          </a:p>
          <a:p>
            <a:r>
              <a:rPr lang="en-US" sz="3200" dirty="0" smtClean="0"/>
              <a:t>Audio and Video Tags</a:t>
            </a:r>
          </a:p>
          <a:p>
            <a:r>
              <a:rPr lang="en-US" sz="3200" dirty="0" smtClean="0"/>
              <a:t>Web Socket API</a:t>
            </a:r>
          </a:p>
          <a:p>
            <a:r>
              <a:rPr lang="en-US" sz="3200" dirty="0"/>
              <a:t>Web Storage API</a:t>
            </a:r>
          </a:p>
          <a:p>
            <a:r>
              <a:rPr lang="en-US" sz="3200" dirty="0" smtClean="0"/>
              <a:t>Web Audio API</a:t>
            </a:r>
          </a:p>
          <a:p>
            <a:r>
              <a:rPr lang="en-US" sz="3200" dirty="0" smtClean="0"/>
              <a:t>Canvas API</a:t>
            </a:r>
          </a:p>
          <a:p>
            <a:r>
              <a:rPr lang="en-US" sz="3200" dirty="0" smtClean="0"/>
              <a:t>SVG</a:t>
            </a:r>
          </a:p>
          <a:p>
            <a:r>
              <a:rPr lang="en-US" sz="3200" dirty="0" smtClean="0"/>
              <a:t>CSS3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HTML5?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3276600" y="2438400"/>
            <a:ext cx="2209800" cy="838200"/>
          </a:xfrm>
          <a:prstGeom prst="lef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1219200" y="4953000"/>
            <a:ext cx="1524000" cy="533100"/>
          </a:xfrm>
          <a:prstGeom prst="lef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7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914400"/>
            <a:ext cx="8990922" cy="502741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 smtClean="0"/>
              <a:t>HTML, CSS, Canvas, SVG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Extremely Flexible!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http://</a:t>
            </a:r>
            <a:r>
              <a:rPr lang="en-US" sz="3200" dirty="0" smtClean="0"/>
              <a:t>d3js.org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http://</a:t>
            </a:r>
            <a:r>
              <a:rPr lang="en-US" sz="3200" dirty="0" smtClean="0"/>
              <a:t>nvd3.org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Data-Driven Documents (D3)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6" name="Picture 2" descr="http://d3js.org/ex/choroplet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95799"/>
            <a:ext cx="192405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3js.org/ex/bubb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95" y="4495798"/>
            <a:ext cx="192405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3js.org/ex/iris-splo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245" y="4495797"/>
            <a:ext cx="192405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d3js.org/ex/gear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4495796"/>
            <a:ext cx="192405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94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Full-duplex Communication </a:t>
            </a:r>
            <a:r>
              <a:rPr lang="en-US" dirty="0"/>
              <a:t>C</a:t>
            </a:r>
            <a:r>
              <a:rPr lang="en-US" dirty="0" smtClean="0"/>
              <a:t>hannel</a:t>
            </a:r>
          </a:p>
          <a:p>
            <a:r>
              <a:rPr lang="en-US" dirty="0" smtClean="0"/>
              <a:t>JavaScript API</a:t>
            </a:r>
          </a:p>
          <a:p>
            <a:r>
              <a:rPr lang="en-US" dirty="0" smtClean="0"/>
              <a:t>W3C Standard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WebSocket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38400"/>
            <a:ext cx="8352064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89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Standard History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hixie-75		(February </a:t>
            </a:r>
            <a:r>
              <a:rPr lang="en-US" dirty="0"/>
              <a:t>4, </a:t>
            </a:r>
            <a:r>
              <a:rPr lang="en-US" dirty="0" smtClean="0"/>
              <a:t>2010)</a:t>
            </a:r>
            <a:r>
              <a:rPr lang="en-US" dirty="0"/>
              <a:t>	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hixie-76		(May </a:t>
            </a:r>
            <a:r>
              <a:rPr lang="en-US" dirty="0"/>
              <a:t>6, </a:t>
            </a:r>
            <a:r>
              <a:rPr lang="en-US" dirty="0" smtClean="0"/>
              <a:t>2010)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hybi-00 </a:t>
            </a:r>
            <a:r>
              <a:rPr lang="en-US" dirty="0" smtClean="0"/>
              <a:t>		(May </a:t>
            </a:r>
            <a:r>
              <a:rPr lang="en-US" dirty="0"/>
              <a:t>23, </a:t>
            </a:r>
            <a:r>
              <a:rPr lang="en-US" dirty="0" smtClean="0"/>
              <a:t>2010) </a:t>
            </a:r>
            <a:r>
              <a:rPr lang="en-US" dirty="0"/>
              <a:t>	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7 hybi-07 </a:t>
            </a:r>
            <a:r>
              <a:rPr lang="en-US" dirty="0" smtClean="0"/>
              <a:t>	(April </a:t>
            </a:r>
            <a:r>
              <a:rPr lang="en-US" dirty="0"/>
              <a:t>22, </a:t>
            </a:r>
            <a:r>
              <a:rPr lang="en-US" dirty="0" smtClean="0"/>
              <a:t>2011) </a:t>
            </a:r>
            <a:r>
              <a:rPr lang="en-US" dirty="0"/>
              <a:t>				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8 hybi-10 </a:t>
            </a:r>
            <a:r>
              <a:rPr lang="en-US" dirty="0" smtClean="0"/>
              <a:t>	(July </a:t>
            </a:r>
            <a:r>
              <a:rPr lang="en-US" dirty="0"/>
              <a:t>11, </a:t>
            </a:r>
            <a:r>
              <a:rPr lang="en-US" dirty="0" smtClean="0"/>
              <a:t>2011) </a:t>
            </a:r>
            <a:r>
              <a:rPr lang="en-US" dirty="0"/>
              <a:t>			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13 RFC 6455 </a:t>
            </a:r>
            <a:r>
              <a:rPr lang="en-US" dirty="0" smtClean="0"/>
              <a:t>	(December</a:t>
            </a:r>
            <a:r>
              <a:rPr lang="en-US" dirty="0"/>
              <a:t>, </a:t>
            </a:r>
            <a:r>
              <a:rPr lang="en-US" dirty="0" smtClean="0"/>
              <a:t>2011)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dirty="0" smtClean="0"/>
              <a:t>Java Standard</a:t>
            </a:r>
          </a:p>
          <a:p>
            <a:r>
              <a:rPr lang="en-US" dirty="0" smtClean="0"/>
              <a:t>JSR356 - Java </a:t>
            </a:r>
            <a:r>
              <a:rPr lang="en-US" dirty="0" smtClean="0"/>
              <a:t>API for </a:t>
            </a:r>
            <a:r>
              <a:rPr lang="en-US" dirty="0" err="1" smtClean="0"/>
              <a:t>WebSockets</a:t>
            </a:r>
            <a:r>
              <a:rPr lang="en-US" dirty="0" smtClean="0"/>
              <a:t>    (May 22, 2013)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</a:t>
            </a:r>
            <a:r>
              <a:rPr lang="en-US" dirty="0" smtClean="0"/>
              <a:t>Socket Standards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9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9100" y="1067400"/>
            <a:ext cx="8305800" cy="5027414"/>
          </a:xfrm>
        </p:spPr>
        <p:txBody>
          <a:bodyPr/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dirty="0" smtClean="0"/>
              <a:t>Most applications require a higher level protocol than </a:t>
            </a:r>
            <a:r>
              <a:rPr lang="en-US" sz="4400" dirty="0" err="1" smtClean="0"/>
              <a:t>WebSockets</a:t>
            </a:r>
            <a:r>
              <a:rPr lang="en-US" sz="4400" dirty="0" smtClean="0"/>
              <a:t> provide</a:t>
            </a:r>
            <a:r>
              <a:rPr lang="en-US" sz="4400" dirty="0"/>
              <a:t>!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Web Sockets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0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Spring Framework</a:t>
            </a:r>
          </a:p>
          <a:p>
            <a:r>
              <a:rPr lang="en-US" dirty="0" err="1" smtClean="0"/>
              <a:t>WebSocket</a:t>
            </a:r>
            <a:r>
              <a:rPr lang="en-US" dirty="0" smtClean="0"/>
              <a:t> support recently added in v4</a:t>
            </a:r>
          </a:p>
          <a:p>
            <a:r>
              <a:rPr lang="en-US" dirty="0" smtClean="0"/>
              <a:t>Integrates </a:t>
            </a:r>
            <a:r>
              <a:rPr lang="en-US" dirty="0" err="1" smtClean="0"/>
              <a:t>WebSockets</a:t>
            </a:r>
            <a:r>
              <a:rPr lang="en-US" dirty="0" smtClean="0"/>
              <a:t> with </a:t>
            </a:r>
            <a:r>
              <a:rPr lang="en-US" dirty="0"/>
              <a:t>m</a:t>
            </a:r>
            <a:r>
              <a:rPr lang="en-US" dirty="0" smtClean="0"/>
              <a:t>essaging framework</a:t>
            </a:r>
          </a:p>
          <a:p>
            <a:r>
              <a:rPr lang="en-US" dirty="0" smtClean="0"/>
              <a:t>Simple built in message broker for easy deployment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800" dirty="0" smtClean="0"/>
              <a:t>STOMP</a:t>
            </a:r>
            <a:endParaRPr lang="en-US" sz="2800" dirty="0"/>
          </a:p>
          <a:p>
            <a:r>
              <a:rPr lang="en-US" dirty="0" smtClean="0"/>
              <a:t>Simple Text Oriented Messaging Protocol</a:t>
            </a:r>
          </a:p>
          <a:p>
            <a:r>
              <a:rPr lang="en-US" dirty="0" smtClean="0"/>
              <a:t>Stomp.js library implements protocol in </a:t>
            </a:r>
            <a:r>
              <a:rPr lang="en-US" dirty="0" err="1" smtClean="0"/>
              <a:t>Javascript</a:t>
            </a:r>
            <a:endParaRPr lang="en-US" dirty="0" smtClean="0"/>
          </a:p>
          <a:p>
            <a:r>
              <a:rPr lang="en-US" dirty="0" smtClean="0"/>
              <a:t>Supported by most </a:t>
            </a:r>
            <a:r>
              <a:rPr lang="en-US" dirty="0"/>
              <a:t>m</a:t>
            </a:r>
            <a:r>
              <a:rPr lang="en-US" dirty="0" smtClean="0"/>
              <a:t>essage brokers (* not all support </a:t>
            </a:r>
            <a:r>
              <a:rPr lang="en-US" dirty="0" err="1" smtClean="0"/>
              <a:t>WebSockets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Inspired by HTTP protocol</a:t>
            </a:r>
          </a:p>
          <a:p>
            <a:r>
              <a:rPr lang="en-US" dirty="0"/>
              <a:t>http://</a:t>
            </a:r>
            <a:r>
              <a:rPr lang="en-US" dirty="0" smtClean="0"/>
              <a:t>stomp.github.io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0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IB3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10_CKG FRIB no-line 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KG FRIB no-line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G FRIB no-line 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8">
        <a:dk1>
          <a:srgbClr val="000000"/>
        </a:dk1>
        <a:lt1>
          <a:srgbClr val="FFFFFF"/>
        </a:lt1>
        <a:dk2>
          <a:srgbClr val="1F1DE8"/>
        </a:dk2>
        <a:lt2>
          <a:srgbClr val="007469"/>
        </a:lt2>
        <a:accent1>
          <a:srgbClr val="FC0128"/>
        </a:accent1>
        <a:accent2>
          <a:srgbClr val="CF16CE"/>
        </a:accent2>
        <a:accent3>
          <a:srgbClr val="FFFFFF"/>
        </a:accent3>
        <a:accent4>
          <a:srgbClr val="000000"/>
        </a:accent4>
        <a:accent5>
          <a:srgbClr val="FDAAAC"/>
        </a:accent5>
        <a:accent6>
          <a:srgbClr val="BB13BA"/>
        </a:accent6>
        <a:hlink>
          <a:srgbClr val="F39FD1"/>
        </a:hlink>
        <a:folHlink>
          <a:srgbClr val="7C0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RIB Powerpoint Template.potx" id="{8D2D533D-7911-46FE-8CBB-A31EDE121182}" vid="{9A8DB6F5-D562-4A1F-89B3-F417DF9189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Archive_x0020_Date xmlns="31ac3772-10db-466f-87b2-5ca6a813de6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64A49F64DF79428F509E137829B888" ma:contentTypeVersion="6" ma:contentTypeDescription="Create a new document." ma:contentTypeScope="" ma:versionID="b49a7ae2fcb68852c708fa953c8c9f64">
  <xsd:schema xmlns:xsd="http://www.w3.org/2001/XMLSchema" xmlns:xs="http://www.w3.org/2001/XMLSchema" xmlns:p="http://schemas.microsoft.com/office/2006/metadata/properties" xmlns:ns3="31ac3772-10db-466f-87b2-5ca6a813de61" targetNamespace="http://schemas.microsoft.com/office/2006/metadata/properties" ma:root="true" ma:fieldsID="ef152cffa06303e42f5d24cfc6f9f738" ns3:_="">
    <xsd:import namespace="31ac3772-10db-466f-87b2-5ca6a813de61"/>
    <xsd:element name="properties">
      <xsd:complexType>
        <xsd:sequence>
          <xsd:element name="documentManagement">
            <xsd:complexType>
              <xsd:all>
                <xsd:element ref="ns3:Archiv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ac3772-10db-466f-87b2-5ca6a813de61" elementFormDefault="qualified">
    <xsd:import namespace="http://schemas.microsoft.com/office/2006/documentManagement/types"/>
    <xsd:import namespace="http://schemas.microsoft.com/office/infopath/2007/PartnerControls"/>
    <xsd:element name="Archive_x0020_Date" ma:index="11" nillable="true" ma:displayName="Archive Date" ma:format="DateOnly" ma:internalName="Archiv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76CD61-6042-403B-B3F6-04E51A8FF7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BA702D-F6E6-4314-8945-369A109C75F9}">
  <ds:schemaRefs>
    <ds:schemaRef ds:uri="http://schemas.microsoft.com/office/2006/documentManagement/types"/>
    <ds:schemaRef ds:uri="31ac3772-10db-466f-87b2-5ca6a813de61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2BFF26E-E5CE-4799-B30A-B254AF0D36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ac3772-10db-466f-87b2-5ca6a813de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5700</TotalTime>
  <Words>437</Words>
  <Application>Microsoft Office PowerPoint</Application>
  <PresentationFormat>On-screen Show (4:3)</PresentationFormat>
  <Paragraphs>117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MS PGothic</vt:lpstr>
      <vt:lpstr>Arial</vt:lpstr>
      <vt:lpstr>Calibri</vt:lpstr>
      <vt:lpstr>Helvetica</vt:lpstr>
      <vt:lpstr>Lucida Grande</vt:lpstr>
      <vt:lpstr>Wingdings</vt:lpstr>
      <vt:lpstr>ヒラギノ角ゴ Pro W3</vt:lpstr>
      <vt:lpstr>FRIB3</vt:lpstr>
      <vt:lpstr>Degauss: An HTML5 Application</vt:lpstr>
      <vt:lpstr>Introduction</vt:lpstr>
      <vt:lpstr>Why HTML5?</vt:lpstr>
      <vt:lpstr>What is HTML5?</vt:lpstr>
      <vt:lpstr>Data-Driven Documents (D3)</vt:lpstr>
      <vt:lpstr>WebSocket</vt:lpstr>
      <vt:lpstr>Web Socket Standards</vt:lpstr>
      <vt:lpstr>The Problem with Web Sockets</vt:lpstr>
      <vt:lpstr>Solution</vt:lpstr>
      <vt:lpstr>Architecture</vt:lpstr>
      <vt:lpstr>EmWeb Extension</vt:lpstr>
      <vt:lpstr>Degauss Service</vt:lpstr>
      <vt:lpstr>Degauss Service</vt:lpstr>
      <vt:lpstr>Degauss Service</vt:lpstr>
      <vt:lpstr>Demonstration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FRIB3 PowerPoint template</dc:title>
  <dc:creator>Kankula, Angie</dc:creator>
  <cp:lastModifiedBy>administrator</cp:lastModifiedBy>
  <cp:revision>229</cp:revision>
  <cp:lastPrinted>2013-06-17T20:20:32Z</cp:lastPrinted>
  <dcterms:created xsi:type="dcterms:W3CDTF">2009-08-06T11:48:02Z</dcterms:created>
  <dcterms:modified xsi:type="dcterms:W3CDTF">2014-03-02T14:48:36Z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0x010100F664A49F64DF79428F509E137829B888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</Properties>
</file>