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89" r:id="rId4"/>
  </p:sldMasterIdLst>
  <p:notesMasterIdLst>
    <p:notesMasterId r:id="rId18"/>
  </p:notesMasterIdLst>
  <p:handoutMasterIdLst>
    <p:handoutMasterId r:id="rId19"/>
  </p:handoutMasterIdLst>
  <p:sldIdLst>
    <p:sldId id="270" r:id="rId5"/>
    <p:sldId id="505" r:id="rId6"/>
    <p:sldId id="497" r:id="rId7"/>
    <p:sldId id="498" r:id="rId8"/>
    <p:sldId id="504" r:id="rId9"/>
    <p:sldId id="502" r:id="rId10"/>
    <p:sldId id="500" r:id="rId11"/>
    <p:sldId id="506" r:id="rId12"/>
    <p:sldId id="507" r:id="rId13"/>
    <p:sldId id="508" r:id="rId14"/>
    <p:sldId id="501" r:id="rId15"/>
    <p:sldId id="503" r:id="rId16"/>
    <p:sldId id="509" r:id="rId17"/>
  </p:sldIdLst>
  <p:sldSz cx="9144000" cy="6858000" type="screen4x3"/>
  <p:notesSz cx="6997700" cy="9271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9" userDrawn="1">
          <p15:clr>
            <a:srgbClr val="A4A3A4"/>
          </p15:clr>
        </p15:guide>
        <p15:guide id="2" pos="22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4308"/>
    <a:srgbClr val="0F0C8F"/>
    <a:srgbClr val="CC0000"/>
    <a:srgbClr val="FFAE1A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6" d="100"/>
          <a:sy n="66" d="100"/>
        </p:scale>
        <p:origin x="91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3" d="100"/>
          <a:sy n="83" d="100"/>
        </p:scale>
        <p:origin x="-2916" y="-96"/>
      </p:cViewPr>
      <p:guideLst>
        <p:guide orient="horz" pos="2919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5710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471"/>
          </a:xfrm>
          <a:prstGeom prst="rect">
            <a:avLst/>
          </a:prstGeom>
        </p:spPr>
        <p:txBody>
          <a:bodyPr vert="horz" wrap="square" lIns="92400" tIns="46200" rIns="92400" bIns="4620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9" charset="0"/>
                <a:ea typeface="ヒラギノ角ゴ Pro W3" pitchFamily="49" charset="-128"/>
                <a:cs typeface="ヒラギノ角ゴ Pro W3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3471"/>
          </a:xfrm>
          <a:prstGeom prst="rect">
            <a:avLst/>
          </a:prstGeom>
        </p:spPr>
        <p:txBody>
          <a:bodyPr vert="horz" wrap="square" lIns="92400" tIns="46200" rIns="92400" bIns="4620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58165478-8271-4537-9DBA-6DB278E2C8C0}" type="datetime1">
              <a:rPr lang="en-US"/>
              <a:pPr>
                <a:defRPr/>
              </a:pPr>
              <a:t>3/2/2014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400" tIns="46200" rIns="92400" bIns="462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65"/>
            <a:ext cx="5598160" cy="4171233"/>
          </a:xfrm>
          <a:prstGeom prst="rect">
            <a:avLst/>
          </a:prstGeom>
        </p:spPr>
        <p:txBody>
          <a:bodyPr vert="horz" wrap="square" lIns="92400" tIns="46200" rIns="92400" bIns="462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937"/>
            <a:ext cx="3032337" cy="463470"/>
          </a:xfrm>
          <a:prstGeom prst="rect">
            <a:avLst/>
          </a:prstGeom>
        </p:spPr>
        <p:txBody>
          <a:bodyPr vert="horz" wrap="square" lIns="92400" tIns="46200" rIns="92400" bIns="4620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9" charset="0"/>
                <a:ea typeface="ヒラギノ角ゴ Pro W3" pitchFamily="49" charset="-128"/>
                <a:cs typeface="ヒラギノ角ゴ Pro W3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937"/>
            <a:ext cx="3032337" cy="463470"/>
          </a:xfrm>
          <a:prstGeom prst="rect">
            <a:avLst/>
          </a:prstGeom>
        </p:spPr>
        <p:txBody>
          <a:bodyPr vert="horz" wrap="square" lIns="92400" tIns="46200" rIns="92400" bIns="4620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74EB2CD8-9047-43A5-BEAD-229CAC8CF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316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 pitchFamily="-65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pitchFamily="-65" charset="-128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050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2051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6408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pt_bkg1.png"/>
          <p:cNvPicPr>
            <a:picLocks noChangeAspect="1"/>
          </p:cNvPicPr>
          <p:nvPr/>
        </p:nvPicPr>
        <p:blipFill>
          <a:blip r:embed="rId2" cstate="print"/>
          <a:srcRect t="2948"/>
          <a:stretch>
            <a:fillRect/>
          </a:stretch>
        </p:blipFill>
        <p:spPr bwMode="auto">
          <a:xfrm>
            <a:off x="71062" y="0"/>
            <a:ext cx="9001881" cy="6655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38024" y="1238250"/>
            <a:ext cx="7489976" cy="4539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86447" tIns="43223" rIns="86447" bIns="43223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sz="2600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4071938"/>
            <a:ext cx="6096000" cy="1143000"/>
          </a:xfrm>
        </p:spPr>
        <p:txBody>
          <a:bodyPr/>
          <a:lstStyle>
            <a:lvl1pPr marL="0" indent="0" algn="ctr">
              <a:buNone/>
              <a:defRPr/>
            </a:lvl1pPr>
            <a:lvl2pPr marL="432235" indent="0" algn="ctr">
              <a:buNone/>
              <a:defRPr/>
            </a:lvl2pPr>
            <a:lvl3pPr marL="864469" indent="0" algn="ctr">
              <a:buNone/>
              <a:defRPr/>
            </a:lvl3pPr>
            <a:lvl4pPr marL="1296702" indent="0" algn="ctr">
              <a:buNone/>
              <a:defRPr/>
            </a:lvl4pPr>
            <a:lvl5pPr marL="1728938" indent="0" algn="ctr">
              <a:buNone/>
              <a:defRPr/>
            </a:lvl5pPr>
            <a:lvl6pPr marL="2161172" indent="0" algn="ctr">
              <a:buNone/>
              <a:defRPr/>
            </a:lvl6pPr>
            <a:lvl7pPr marL="2593406" indent="0" algn="ctr">
              <a:buNone/>
              <a:defRPr/>
            </a:lvl7pPr>
            <a:lvl8pPr marL="3025640" indent="0" algn="ctr">
              <a:buNone/>
              <a:defRPr/>
            </a:lvl8pPr>
            <a:lvl9pPr marL="345787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3143254"/>
            <a:ext cx="9001124" cy="486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6061" tIns="22425" rIns="56061" bIns="22425"/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-152400" y="6387148"/>
            <a:ext cx="9448800" cy="348941"/>
          </a:xfrm>
          <a:prstGeom prst="rect">
            <a:avLst/>
          </a:prstGeom>
          <a:noFill/>
        </p:spPr>
        <p:txBody>
          <a:bodyPr wrap="square" lIns="86486" tIns="43243" rIns="86486" bIns="43243" rtlCol="0">
            <a:spAutoFit/>
          </a:bodyPr>
          <a:lstStyle/>
          <a:p>
            <a:pPr algn="ctr"/>
            <a:r>
              <a:rPr lang="en-US" sz="850" kern="120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This material is based upon work supported by the U.S. Department of Energy Office of Science under Cooperative Agreement DE-SC0000661, the State of Michigan and</a:t>
            </a:r>
            <a:r>
              <a:rPr lang="en-US" sz="850" kern="1200" baseline="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 Michigan </a:t>
            </a:r>
          </a:p>
          <a:p>
            <a:pPr algn="ctr"/>
            <a:r>
              <a:rPr lang="en-US" sz="850" kern="1200" baseline="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  State University. </a:t>
            </a:r>
            <a:r>
              <a:rPr lang="en-US" sz="850" kern="120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Michigan State University designs and establishes FRIB as a DOE Office of Science National User Facility in support of the mission of the Office of Nuclear Physics.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FRIB_ppt_botto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33209"/>
            <a:ext cx="9144000" cy="72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100"/>
            <a:ext cx="8990922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" y="285755"/>
            <a:ext cx="8991600" cy="4857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35AD4620-7552-4207-8973-898801ED2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FRIB_ppt_bottom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33209"/>
            <a:ext cx="9144000" cy="72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100"/>
            <a:ext cx="8990922" cy="426690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" y="285755"/>
            <a:ext cx="8991600" cy="4857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35AD4620-7552-4207-8973-898801ED2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0" y="5447409"/>
            <a:ext cx="9144000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0" y="6057009"/>
            <a:ext cx="9144000" cy="76200"/>
          </a:xfrm>
          <a:prstGeom prst="rect">
            <a:avLst/>
          </a:prstGeom>
          <a:solidFill>
            <a:srgbClr val="0066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5460114"/>
            <a:ext cx="9067122" cy="584200"/>
          </a:xfrm>
        </p:spPr>
        <p:txBody>
          <a:bodyPr anchor="ctr"/>
          <a:lstStyle>
            <a:lvl1pPr marL="137099" indent="0">
              <a:spcBef>
                <a:spcPts val="0"/>
              </a:spcBef>
              <a:buNone/>
              <a:defRPr b="1" baseline="0"/>
            </a:lvl1pPr>
          </a:lstStyle>
          <a:p>
            <a:pPr lvl="0"/>
            <a:r>
              <a:rPr lang="en-US" dirty="0" smtClean="0"/>
              <a:t>Add takeaway message</a:t>
            </a:r>
          </a:p>
        </p:txBody>
      </p:sp>
    </p:spTree>
    <p:extLst>
      <p:ext uri="{BB962C8B-B14F-4D97-AF65-F5344CB8AC3E}">
        <p14:creationId xmlns:p14="http://schemas.microsoft.com/office/powerpoint/2010/main" val="19100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alf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FRIB_ppt_botto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33209"/>
            <a:ext cx="9144000" cy="72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FRIB_ppt_to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281882"/>
            <a:ext cx="8991598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067100"/>
            <a:ext cx="4423230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4644573" y="1071569"/>
            <a:ext cx="4423227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4F88C639-55E7-4D97-AC8D-4B42A6736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FRIB_ppt_botto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33209"/>
            <a:ext cx="9144000" cy="72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FRIB_ppt_to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099"/>
            <a:ext cx="8991604" cy="2433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76200" y="3581400"/>
            <a:ext cx="8991604" cy="243333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BCDB990A-6268-4898-A641-7F04AAB15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r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FRIB_ppt_botto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33209"/>
            <a:ext cx="9144000" cy="72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FRIB_ppt_to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281882"/>
            <a:ext cx="8991598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067099"/>
            <a:ext cx="4419600" cy="243333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4625530" y="1067099"/>
            <a:ext cx="4442275" cy="2433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76206" y="3581400"/>
            <a:ext cx="4419599" cy="243333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25530" y="3581400"/>
            <a:ext cx="4442275" cy="2433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74887700-F8AD-4E75-9DA6-99EB4D276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FRIB_ppt_botto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33209"/>
            <a:ext cx="9144000" cy="72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FRIB_ppt_to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CF988859-7953-4624-98C4-717249B46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clean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888FC917-2F4D-45AC-AA7A-EF80FFB23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96" y="75904"/>
            <a:ext cx="8992810" cy="486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6076" tIns="22431" rIns="56076" bIns="2243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96" y="1067100"/>
            <a:ext cx="8992810" cy="502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40680" y="6356450"/>
            <a:ext cx="4241321" cy="364628"/>
          </a:xfrm>
          <a:prstGeom prst="rect">
            <a:avLst/>
          </a:prstGeom>
        </p:spPr>
        <p:txBody>
          <a:bodyPr lIns="0" tIns="45712" rIns="0" bIns="45712" anchor="b"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82000" y="6356450"/>
            <a:ext cx="762000" cy="364628"/>
          </a:xfrm>
          <a:prstGeom prst="rect">
            <a:avLst/>
          </a:prstGeom>
        </p:spPr>
        <p:txBody>
          <a:bodyPr vert="horz" wrap="square" lIns="0" tIns="45712" rIns="0" bIns="45712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defRPr sz="1000">
                <a:solidFill>
                  <a:srgbClr val="064308"/>
                </a:solidFill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, Slide </a:t>
            </a:r>
            <a:fld id="{D30A2C6D-39BC-4576-856C-8743CF76C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4007" r:id="rId3"/>
    <p:sldLayoutId id="2147483992" r:id="rId4"/>
    <p:sldLayoutId id="2147483993" r:id="rId5"/>
    <p:sldLayoutId id="2147483994" r:id="rId6"/>
    <p:sldLayoutId id="2147483995" r:id="rId7"/>
    <p:sldLayoutId id="2147483996" r:id="rId8"/>
  </p:sldLayoutIdLst>
  <p:hf hdr="0" dt="0"/>
  <p:txStyles>
    <p:titleStyle>
      <a:lvl1pPr algn="ctr" defTabSz="803293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algn="ctr" defTabSz="803293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defTabSz="803293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defTabSz="803293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defTabSz="803293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036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6pPr>
      <a:lvl7pPr marL="914074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7pPr>
      <a:lvl8pPr marL="1371109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8pPr>
      <a:lvl9pPr marL="1828148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9pPr>
    </p:titleStyle>
    <p:bodyStyle>
      <a:lvl1pPr marL="180178" indent="-180178" algn="l" defTabSz="803293" rtl="0" eaLnBrk="0" fontAlgn="base" hangingPunct="0">
        <a:lnSpc>
          <a:spcPct val="90000"/>
        </a:lnSpc>
        <a:spcBef>
          <a:spcPts val="1206"/>
        </a:spcBef>
        <a:spcAft>
          <a:spcPct val="0"/>
        </a:spcAft>
        <a:buSzPct val="100000"/>
        <a:buFont typeface="Wingdings" pitchFamily="2" charset="2"/>
        <a:buChar char="§"/>
        <a:defRPr sz="2200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marL="363359" indent="-151650" algn="l" defTabSz="803293" rtl="0" eaLnBrk="0" fontAlgn="base" hangingPunct="0">
        <a:lnSpc>
          <a:spcPct val="90000"/>
        </a:lnSpc>
        <a:spcBef>
          <a:spcPts val="201"/>
        </a:spcBef>
        <a:spcAft>
          <a:spcPct val="0"/>
        </a:spcAft>
        <a:buSzPct val="100000"/>
        <a:buFont typeface="Arial" pitchFamily="34" charset="0"/>
        <a:buChar char="•"/>
        <a:defRPr sz="20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2pPr>
      <a:lvl3pPr marL="591584" indent="-160658" algn="l" defTabSz="803293" rtl="0" eaLnBrk="0" fontAlgn="base" hangingPunct="0">
        <a:lnSpc>
          <a:spcPct val="90000"/>
        </a:lnSpc>
        <a:spcBef>
          <a:spcPts val="201"/>
        </a:spcBef>
        <a:spcAft>
          <a:spcPct val="0"/>
        </a:spcAft>
        <a:buSzPct val="100000"/>
        <a:buFont typeface="Lucida Grande" charset="0"/>
        <a:buChar char="»"/>
        <a:defRPr>
          <a:solidFill>
            <a:schemeClr val="tx1"/>
          </a:solidFill>
          <a:latin typeface="Arial" charset="0"/>
          <a:ea typeface="ヒラギノ角ゴ Pro W3" pitchFamily="-111" charset="-128"/>
          <a:cs typeface="ヒラギノ角ゴ Pro W3" pitchFamily="-111" charset="-128"/>
        </a:defRPr>
      </a:lvl3pPr>
      <a:lvl4pPr marL="728219" indent="-133632" algn="l" defTabSz="803293" rtl="0" eaLnBrk="0" fontAlgn="base" hangingPunct="0">
        <a:lnSpc>
          <a:spcPct val="90000"/>
        </a:lnSpc>
        <a:spcBef>
          <a:spcPts val="201"/>
        </a:spcBef>
        <a:spcAft>
          <a:spcPct val="0"/>
        </a:spcAft>
        <a:buClr>
          <a:srgbClr val="999999"/>
        </a:buClr>
        <a:buSzPct val="100000"/>
        <a:buFont typeface="Arial" pitchFamily="34" charset="0"/>
        <a:buChar char="•"/>
        <a:defRPr sz="16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4pPr>
      <a:lvl5pPr marL="1002991" indent="-180178" algn="l" defTabSz="803293" rtl="0" eaLnBrk="0" fontAlgn="base" hangingPunct="0">
        <a:lnSpc>
          <a:spcPct val="90000"/>
        </a:lnSpc>
        <a:spcBef>
          <a:spcPts val="201"/>
        </a:spcBef>
        <a:spcAft>
          <a:spcPct val="0"/>
        </a:spcAft>
        <a:buClr>
          <a:srgbClr val="999999"/>
        </a:buClr>
        <a:buSzPct val="100000"/>
        <a:buFont typeface="Lucida Grande" charset="0"/>
        <a:buChar char="»"/>
        <a:defRPr sz="14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5pPr>
      <a:lvl6pPr marL="2223294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6pPr>
      <a:lvl7pPr marL="2680333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7pPr>
      <a:lvl8pPr marL="3137372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8pPr>
      <a:lvl9pPr marL="3594407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4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9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8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8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24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60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9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Dylan Maxwell</a:t>
            </a:r>
            <a:b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Software Engineer</a:t>
            </a:r>
          </a:p>
        </p:txBody>
      </p:sp>
      <p:sp>
        <p:nvSpPr>
          <p:cNvPr id="921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Building </a:t>
            </a:r>
            <a:r>
              <a:rPr lang="en-US" dirty="0" err="1" smtClean="0">
                <a:latin typeface="Arial" pitchFamily="34" charset="0"/>
                <a:ea typeface="ＭＳ Ｐゴシック"/>
                <a:cs typeface="ＭＳ Ｐゴシック"/>
              </a:rPr>
              <a:t>OpenXAL</a:t>
            </a:r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 using </a:t>
            </a:r>
            <a:r>
              <a:rPr lang="en-US" dirty="0" err="1" smtClean="0">
                <a:latin typeface="Arial" pitchFamily="34" charset="0"/>
                <a:ea typeface="ＭＳ Ｐゴシック"/>
                <a:cs typeface="ＭＳ Ｐゴシック"/>
              </a:rPr>
              <a:t>Gradle</a:t>
            </a:r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" y="4953000"/>
            <a:ext cx="8990922" cy="99280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95400"/>
            <a:ext cx="5114925" cy="325755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Dependency Examples: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 resource NOT in package hierarchy: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Snippets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6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Creates a Windows executable</a:t>
            </a:r>
          </a:p>
          <a:p>
            <a:r>
              <a:rPr lang="en-US" dirty="0" smtClean="0"/>
              <a:t>Available on Linux, Mac OS X, Windows</a:t>
            </a:r>
          </a:p>
          <a:p>
            <a:r>
              <a:rPr lang="en-US" dirty="0" smtClean="0"/>
              <a:t>Can select a preferred version of Java</a:t>
            </a:r>
          </a:p>
          <a:p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launch4j.sourceforge.net</a:t>
            </a:r>
            <a:endParaRPr lang="en-US" dirty="0"/>
          </a:p>
          <a:p>
            <a:r>
              <a:rPr lang="en-US" dirty="0" smtClean="0"/>
              <a:t>Configuration (using </a:t>
            </a:r>
            <a:r>
              <a:rPr lang="en-US" dirty="0" err="1" smtClean="0"/>
              <a:t>Gradle</a:t>
            </a:r>
            <a:r>
              <a:rPr lang="en-US" dirty="0" smtClean="0"/>
              <a:t>):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Launch4j Support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00400"/>
            <a:ext cx="583882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04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Creates projects that can be imported to Eclipse</a:t>
            </a:r>
          </a:p>
          <a:p>
            <a:r>
              <a:rPr lang="en-US" sz="2800" dirty="0" smtClean="0"/>
              <a:t>Configures projects correctly with dependences</a:t>
            </a:r>
          </a:p>
          <a:p>
            <a:r>
              <a:rPr lang="en-US" sz="2800" dirty="0" smtClean="0"/>
              <a:t>Works with both Java and Web Projects</a:t>
            </a:r>
            <a:endParaRPr lang="en-US" dirty="0"/>
          </a:p>
          <a:p>
            <a:r>
              <a:rPr lang="en-US" sz="2800" dirty="0" smtClean="0"/>
              <a:t>Builds within the IDE still work as expected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 Support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9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Questions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3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067100"/>
            <a:ext cx="8991600" cy="5027414"/>
          </a:xfrm>
        </p:spPr>
        <p:txBody>
          <a:bodyPr/>
          <a:lstStyle/>
          <a:p>
            <a:pPr marL="0" indent="0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4000" u="sng" dirty="0" smtClean="0"/>
              <a:t>I am NOT an expert!</a:t>
            </a:r>
            <a:endParaRPr lang="en-US" sz="4000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655886"/>
            <a:ext cx="3999553" cy="12379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6768" y="4475007"/>
            <a:ext cx="4932416" cy="100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85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From the </a:t>
            </a:r>
            <a:r>
              <a:rPr lang="en-US" dirty="0" err="1" smtClean="0"/>
              <a:t>Gradle</a:t>
            </a:r>
            <a:r>
              <a:rPr lang="en-US" dirty="0"/>
              <a:t> website: http://</a:t>
            </a:r>
            <a:r>
              <a:rPr lang="en-US" dirty="0" smtClean="0"/>
              <a:t>www.gradle.org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Uses the Groovy scripting language to provide DSL</a:t>
            </a:r>
          </a:p>
          <a:p>
            <a:r>
              <a:rPr lang="en-US" dirty="0" smtClean="0"/>
              <a:t>Build system </a:t>
            </a:r>
            <a:r>
              <a:rPr lang="en-US" dirty="0"/>
              <a:t>for </a:t>
            </a:r>
            <a:r>
              <a:rPr lang="en-US" dirty="0" smtClean="0"/>
              <a:t>the Android </a:t>
            </a:r>
            <a:r>
              <a:rPr lang="en-US" dirty="0"/>
              <a:t>o</a:t>
            </a:r>
            <a:r>
              <a:rPr lang="en-US" dirty="0" smtClean="0"/>
              <a:t>peration system</a:t>
            </a:r>
            <a:endParaRPr lang="en-US" dirty="0"/>
          </a:p>
          <a:p>
            <a:pPr lvl="1"/>
            <a:r>
              <a:rPr lang="en-US" dirty="0"/>
              <a:t>h</a:t>
            </a:r>
            <a:r>
              <a:rPr lang="en-US" dirty="0" smtClean="0"/>
              <a:t>ttp</a:t>
            </a:r>
            <a:r>
              <a:rPr lang="en-US" dirty="0"/>
              <a:t>://</a:t>
            </a:r>
            <a:r>
              <a:rPr lang="en-US" dirty="0" smtClean="0"/>
              <a:t>tools.android.com/tech-docs/new-build-system</a:t>
            </a:r>
          </a:p>
          <a:p>
            <a:pPr lvl="1"/>
            <a:r>
              <a:rPr lang="en-US" dirty="0"/>
              <a:t>http</a:t>
            </a:r>
            <a:r>
              <a:rPr lang="en-US" dirty="0" smtClean="0"/>
              <a:t>://www.youtube.com/watch?v=LCJAgPkpmR0</a:t>
            </a:r>
          </a:p>
          <a:p>
            <a:r>
              <a:rPr lang="en-US" dirty="0" smtClean="0"/>
              <a:t>Integrates with both ANT and Maven-based projects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Gradle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24000"/>
            <a:ext cx="8229423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31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067100"/>
            <a:ext cx="4064480" cy="4571700"/>
          </a:xfrm>
        </p:spPr>
        <p:txBody>
          <a:bodyPr/>
          <a:lstStyle/>
          <a:p>
            <a:pPr marL="0" indent="0">
              <a:buNone/>
            </a:pPr>
            <a:r>
              <a:rPr lang="en-US" sz="3800" dirty="0" err="1" smtClean="0"/>
              <a:t>Gradle</a:t>
            </a:r>
            <a:endParaRPr lang="en-US" sz="3800" dirty="0" smtClean="0"/>
          </a:p>
          <a:p>
            <a:r>
              <a:rPr lang="en-US" dirty="0" smtClean="0"/>
              <a:t>Configuration using Groovy</a:t>
            </a:r>
          </a:p>
          <a:p>
            <a:r>
              <a:rPr lang="en-US" dirty="0" smtClean="0"/>
              <a:t>Android, etc.</a:t>
            </a:r>
          </a:p>
          <a:p>
            <a:r>
              <a:rPr lang="en-US" dirty="0" smtClean="0"/>
              <a:t>Multi-Project Support</a:t>
            </a:r>
          </a:p>
          <a:p>
            <a:r>
              <a:rPr lang="en-US" dirty="0" smtClean="0"/>
              <a:t>Task Oriented (like Make)</a:t>
            </a:r>
          </a:p>
          <a:p>
            <a:r>
              <a:rPr lang="en-US" dirty="0" smtClean="0"/>
              <a:t>Good Documentation</a:t>
            </a:r>
          </a:p>
          <a:p>
            <a:r>
              <a:rPr lang="en-US" dirty="0" smtClean="0"/>
              <a:t>Open Source</a:t>
            </a:r>
            <a:endParaRPr lang="en-US" dirty="0" smtClean="0"/>
          </a:p>
          <a:p>
            <a:r>
              <a:rPr lang="en-US" dirty="0" smtClean="0"/>
              <a:t>Slower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4419600" y="1067100"/>
            <a:ext cx="4572000" cy="45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178" indent="-180178" algn="l" defTabSz="803293" rtl="0" eaLnBrk="0" fontAlgn="base" hangingPunct="0">
              <a:lnSpc>
                <a:spcPct val="90000"/>
              </a:lnSpc>
              <a:spcBef>
                <a:spcPts val="1206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sz="2200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marL="363359" indent="-151650" algn="l" defTabSz="803293" rtl="0" eaLnBrk="0" fontAlgn="base" hangingPunct="0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/>
              </a:defRPr>
            </a:lvl2pPr>
            <a:lvl3pPr marL="591584" indent="-160658" algn="l" defTabSz="803293" rtl="0" eaLnBrk="0" fontAlgn="base" hangingPunct="0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Lucida Grande" charset="0"/>
              <a:buChar char="»"/>
              <a:defRPr sz="1800">
                <a:solidFill>
                  <a:schemeClr val="tx1"/>
                </a:solidFill>
                <a:latin typeface="Arial" charset="0"/>
                <a:ea typeface="ヒラギノ角ゴ Pro W3" pitchFamily="-111" charset="-128"/>
                <a:cs typeface="ヒラギノ角ゴ Pro W3" pitchFamily="-111" charset="-128"/>
              </a:defRPr>
            </a:lvl3pPr>
            <a:lvl4pPr marL="728219" indent="-133632" algn="l" defTabSz="803293" rtl="0" eaLnBrk="0" fontAlgn="base" hangingPunct="0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4pPr>
            <a:lvl5pPr marL="1002991" indent="-180178" algn="l" defTabSz="803293" rtl="0" eaLnBrk="0" fontAlgn="base" hangingPunct="0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Lucida Grande" charset="0"/>
              <a:buChar char="»"/>
              <a:defRPr sz="14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5pPr>
            <a:lvl6pPr marL="2223294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6pPr>
            <a:lvl7pPr marL="2680333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7pPr>
            <a:lvl8pPr marL="3137372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8pPr>
            <a:lvl9pPr marL="3594407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800" kern="0" dirty="0" smtClean="0"/>
              <a:t>Maven</a:t>
            </a:r>
          </a:p>
          <a:p>
            <a:r>
              <a:rPr lang="en-US" kern="0" dirty="0" smtClean="0"/>
              <a:t>Configuration using XML</a:t>
            </a:r>
          </a:p>
          <a:p>
            <a:r>
              <a:rPr lang="en-US" kern="0" dirty="0" smtClean="0"/>
              <a:t>De-facto Standard w/ Java</a:t>
            </a:r>
          </a:p>
          <a:p>
            <a:r>
              <a:rPr lang="en-US" kern="0" dirty="0" smtClean="0"/>
              <a:t>Can be Done (but not Easily!)</a:t>
            </a:r>
          </a:p>
          <a:p>
            <a:r>
              <a:rPr lang="en-US" kern="0" dirty="0" smtClean="0"/>
              <a:t>Uses Plugins and Build Stages</a:t>
            </a:r>
          </a:p>
          <a:p>
            <a:r>
              <a:rPr lang="en-US" kern="0" dirty="0" smtClean="0"/>
              <a:t>Documentation</a:t>
            </a:r>
          </a:p>
          <a:p>
            <a:r>
              <a:rPr lang="en-US" kern="0" dirty="0" smtClean="0"/>
              <a:t>Open Source</a:t>
            </a:r>
          </a:p>
          <a:p>
            <a:r>
              <a:rPr lang="en-US" kern="0" dirty="0" smtClean="0"/>
              <a:t>Slow</a:t>
            </a:r>
            <a:endParaRPr lang="en-US" kern="0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76200" y="570577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178" indent="-180178" algn="l" defTabSz="803293" rtl="0" eaLnBrk="0" fontAlgn="base" hangingPunct="0">
              <a:lnSpc>
                <a:spcPct val="90000"/>
              </a:lnSpc>
              <a:spcBef>
                <a:spcPts val="1206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sz="2200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marL="363359" indent="-151650" algn="l" defTabSz="803293" rtl="0" eaLnBrk="0" fontAlgn="base" hangingPunct="0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/>
              </a:defRPr>
            </a:lvl2pPr>
            <a:lvl3pPr marL="591584" indent="-160658" algn="l" defTabSz="803293" rtl="0" eaLnBrk="0" fontAlgn="base" hangingPunct="0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Lucida Grande" charset="0"/>
              <a:buChar char="»"/>
              <a:defRPr sz="1800">
                <a:solidFill>
                  <a:schemeClr val="tx1"/>
                </a:solidFill>
                <a:latin typeface="Arial" charset="0"/>
                <a:ea typeface="ヒラギノ角ゴ Pro W3" pitchFamily="-111" charset="-128"/>
                <a:cs typeface="ヒラギノ角ゴ Pro W3" pitchFamily="-111" charset="-128"/>
              </a:defRPr>
            </a:lvl3pPr>
            <a:lvl4pPr marL="728219" indent="-133632" algn="l" defTabSz="803293" rtl="0" eaLnBrk="0" fontAlgn="base" hangingPunct="0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4pPr>
            <a:lvl5pPr marL="1002991" indent="-180178" algn="l" defTabSz="803293" rtl="0" eaLnBrk="0" fontAlgn="base" hangingPunct="0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Lucida Grande" charset="0"/>
              <a:buChar char="»"/>
              <a:defRPr sz="14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5pPr>
            <a:lvl6pPr marL="2223294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6pPr>
            <a:lvl7pPr marL="2680333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7pPr>
            <a:lvl8pPr marL="3137372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8pPr>
            <a:lvl9pPr marL="3594407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kern="0" dirty="0"/>
              <a:t>*</a:t>
            </a:r>
            <a:r>
              <a:rPr lang="en-US" kern="0" dirty="0" smtClean="0"/>
              <a:t>Completely my Subjective Opinions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16443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Overview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52800" y="1260480"/>
            <a:ext cx="2438400" cy="99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Clone Source</a:t>
            </a:r>
          </a:p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Repositories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64593" y="2633114"/>
            <a:ext cx="2438400" cy="9982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Resolve</a:t>
            </a:r>
          </a:p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Dependencies</a:t>
            </a:r>
          </a:p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(Local and Remote)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64593" y="4056968"/>
            <a:ext cx="2438400" cy="84753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Compile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00800" y="5242306"/>
            <a:ext cx="2438400" cy="8137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Run Tests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2412" y="2633114"/>
            <a:ext cx="2438400" cy="99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Build Eclipse Projects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229100" y="2099598"/>
            <a:ext cx="685800" cy="568320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2590800" y="2789344"/>
            <a:ext cx="850900" cy="685800"/>
          </a:xfrm>
          <a:prstGeom prst="lef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4240893" y="3581400"/>
            <a:ext cx="685800" cy="568320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09043" y="5220559"/>
            <a:ext cx="2438400" cy="8572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Package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4243135" y="4757347"/>
            <a:ext cx="685800" cy="568320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00800" y="4056967"/>
            <a:ext cx="2438400" cy="84753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Compile Tests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7277100" y="4814086"/>
            <a:ext cx="685800" cy="568320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5712280" y="4109594"/>
            <a:ext cx="775607" cy="75882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0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18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</a:t>
            </a:r>
            <a:r>
              <a:rPr lang="en-US" dirty="0" err="1" smtClean="0"/>
              <a:t>uild.gradle</a:t>
            </a:r>
            <a:endParaRPr lang="en-US" dirty="0" smtClean="0"/>
          </a:p>
          <a:p>
            <a:r>
              <a:rPr lang="en-US" dirty="0" err="1" smtClean="0"/>
              <a:t>settings.gradle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g</a:t>
            </a:r>
            <a:r>
              <a:rPr lang="en-US" dirty="0" err="1" smtClean="0"/>
              <a:t>radle.properties</a:t>
            </a:r>
            <a:endParaRPr lang="en-US" dirty="0" smtClean="0"/>
          </a:p>
          <a:p>
            <a:r>
              <a:rPr lang="en-US" dirty="0"/>
              <a:t>~/.</a:t>
            </a:r>
            <a:r>
              <a:rPr lang="en-US" dirty="0" err="1" smtClean="0"/>
              <a:t>gradle</a:t>
            </a:r>
            <a:r>
              <a:rPr lang="en-US" dirty="0" smtClean="0"/>
              <a:t>/</a:t>
            </a:r>
            <a:r>
              <a:rPr lang="en-US" dirty="0" err="1" smtClean="0"/>
              <a:t>gradle.properties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core.gradle</a:t>
            </a:r>
            <a:endParaRPr lang="en-US" dirty="0"/>
          </a:p>
          <a:p>
            <a:r>
              <a:rPr lang="en-US" dirty="0" err="1" smtClean="0"/>
              <a:t>app.degauss.gradle</a:t>
            </a:r>
            <a:endParaRPr lang="en-US" dirty="0" smtClean="0"/>
          </a:p>
          <a:p>
            <a:r>
              <a:rPr lang="en-US" dirty="0" err="1" smtClean="0"/>
              <a:t>Service.degauss.gradle</a:t>
            </a:r>
            <a:endParaRPr lang="en-US" dirty="0" smtClean="0"/>
          </a:p>
          <a:p>
            <a:r>
              <a:rPr lang="en-US" dirty="0" err="1" smtClean="0"/>
              <a:t>Extension.emweb.gradle</a:t>
            </a:r>
            <a:endParaRPr lang="en-US" dirty="0" smtClean="0"/>
          </a:p>
          <a:p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Gradle</a:t>
            </a:r>
            <a:r>
              <a:rPr lang="en-US" dirty="0" smtClean="0"/>
              <a:t> Files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2286000" y="1067100"/>
            <a:ext cx="304800" cy="837900"/>
          </a:xfrm>
          <a:prstGeom prst="rightBrace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81300" y="1270606"/>
            <a:ext cx="4038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</a:rPr>
              <a:t>Standard </a:t>
            </a:r>
            <a:r>
              <a:rPr lang="en-US" sz="2200" dirty="0" err="1" smtClean="0">
                <a:solidFill>
                  <a:schemeClr val="accent4">
                    <a:lumMod val="50000"/>
                  </a:schemeClr>
                </a:solidFill>
              </a:rPr>
              <a:t>Gradle</a:t>
            </a: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</a:rPr>
              <a:t> Project Files </a:t>
            </a:r>
            <a:endParaRPr lang="en-US" sz="2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3645380" y="2345584"/>
            <a:ext cx="304800" cy="837900"/>
          </a:xfrm>
          <a:prstGeom prst="rightBrace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140680" y="2549090"/>
            <a:ext cx="4038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</a:rPr>
              <a:t>Standard </a:t>
            </a:r>
            <a:r>
              <a:rPr lang="en-US" sz="2200" dirty="0" err="1" smtClean="0">
                <a:solidFill>
                  <a:schemeClr val="accent4">
                    <a:lumMod val="50000"/>
                  </a:schemeClr>
                </a:solidFill>
              </a:rPr>
              <a:t>Gradle</a:t>
            </a: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4">
                    <a:lumMod val="50000"/>
                  </a:schemeClr>
                </a:solidFill>
              </a:rPr>
              <a:t>Config</a:t>
            </a:r>
            <a:r>
              <a:rPr lang="en-US" sz="22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</a:rPr>
              <a:t>Files </a:t>
            </a:r>
            <a:endParaRPr lang="en-US" sz="2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3454880" y="3687408"/>
            <a:ext cx="190500" cy="2256192"/>
          </a:xfrm>
          <a:prstGeom prst="rightBrace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797780" y="4600060"/>
            <a:ext cx="50015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chemeClr val="accent4">
                    <a:lumMod val="50000"/>
                  </a:schemeClr>
                </a:solidFill>
              </a:rPr>
              <a:t>Gradle</a:t>
            </a: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</a:rPr>
              <a:t> Project Files for Subprojects</a:t>
            </a:r>
            <a:endParaRPr lang="en-US" sz="2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96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" y="1201790"/>
            <a:ext cx="5753100" cy="23622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</a:t>
            </a:r>
            <a:r>
              <a:rPr lang="en-US" dirty="0" err="1" smtClean="0"/>
              <a:t>uild.gradle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3893368"/>
            <a:ext cx="8991600" cy="1573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52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build.gradle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066800"/>
            <a:ext cx="6781800" cy="4950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ore.gradle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Maxwell, OpenXAL Workshop, March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990600"/>
            <a:ext cx="3981450" cy="29813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2276475"/>
            <a:ext cx="4914900" cy="36671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H="1">
            <a:off x="3019426" y="1096561"/>
            <a:ext cx="1628774" cy="48470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57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IB3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10_CKG FRIB no-line h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KG FRIB no-line 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KG FRIB no-line 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8">
        <a:dk1>
          <a:srgbClr val="000000"/>
        </a:dk1>
        <a:lt1>
          <a:srgbClr val="FFFFFF"/>
        </a:lt1>
        <a:dk2>
          <a:srgbClr val="1F1DE8"/>
        </a:dk2>
        <a:lt2>
          <a:srgbClr val="007469"/>
        </a:lt2>
        <a:accent1>
          <a:srgbClr val="FC0128"/>
        </a:accent1>
        <a:accent2>
          <a:srgbClr val="CF16CE"/>
        </a:accent2>
        <a:accent3>
          <a:srgbClr val="FFFFFF"/>
        </a:accent3>
        <a:accent4>
          <a:srgbClr val="000000"/>
        </a:accent4>
        <a:accent5>
          <a:srgbClr val="FDAAAC"/>
        </a:accent5>
        <a:accent6>
          <a:srgbClr val="BB13BA"/>
        </a:accent6>
        <a:hlink>
          <a:srgbClr val="F39FD1"/>
        </a:hlink>
        <a:folHlink>
          <a:srgbClr val="7C0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RIB Powerpoint Template.potx" id="{8D2D533D-7911-46FE-8CBB-A31EDE121182}" vid="{9A8DB6F5-D562-4A1F-89B3-F417DF9189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64A49F64DF79428F509E137829B888" ma:contentTypeVersion="6" ma:contentTypeDescription="Create a new document." ma:contentTypeScope="" ma:versionID="b49a7ae2fcb68852c708fa953c8c9f64">
  <xsd:schema xmlns:xsd="http://www.w3.org/2001/XMLSchema" xmlns:xs="http://www.w3.org/2001/XMLSchema" xmlns:p="http://schemas.microsoft.com/office/2006/metadata/properties" xmlns:ns3="31ac3772-10db-466f-87b2-5ca6a813de61" targetNamespace="http://schemas.microsoft.com/office/2006/metadata/properties" ma:root="true" ma:fieldsID="ef152cffa06303e42f5d24cfc6f9f738" ns3:_="">
    <xsd:import namespace="31ac3772-10db-466f-87b2-5ca6a813de61"/>
    <xsd:element name="properties">
      <xsd:complexType>
        <xsd:sequence>
          <xsd:element name="documentManagement">
            <xsd:complexType>
              <xsd:all>
                <xsd:element ref="ns3:Archive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ac3772-10db-466f-87b2-5ca6a813de61" elementFormDefault="qualified">
    <xsd:import namespace="http://schemas.microsoft.com/office/2006/documentManagement/types"/>
    <xsd:import namespace="http://schemas.microsoft.com/office/infopath/2007/PartnerControls"/>
    <xsd:element name="Archive_x0020_Date" ma:index="11" nillable="true" ma:displayName="Archive Date" ma:format="DateOnly" ma:internalName="Archive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Archive_x0020_Date xmlns="31ac3772-10db-466f-87b2-5ca6a813de61" xsi:nil="true"/>
  </documentManagement>
</p:properties>
</file>

<file path=customXml/itemProps1.xml><?xml version="1.0" encoding="utf-8"?>
<ds:datastoreItem xmlns:ds="http://schemas.openxmlformats.org/officeDocument/2006/customXml" ds:itemID="{52BFF26E-E5CE-4799-B30A-B254AF0D36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ac3772-10db-466f-87b2-5ca6a813de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76CD61-6042-403B-B3F6-04E51A8FF7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BA702D-F6E6-4314-8945-369A109C75F9}">
  <ds:schemaRefs>
    <ds:schemaRef ds:uri="http://schemas.microsoft.com/office/2006/documentManagement/types"/>
    <ds:schemaRef ds:uri="31ac3772-10db-466f-87b2-5ca6a813de61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5896</TotalTime>
  <Words>376</Words>
  <Application>Microsoft Office PowerPoint</Application>
  <PresentationFormat>On-screen Show (4:3)</PresentationFormat>
  <Paragraphs>116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MS PGothic</vt:lpstr>
      <vt:lpstr>Arial</vt:lpstr>
      <vt:lpstr>Calibri</vt:lpstr>
      <vt:lpstr>Helvetica</vt:lpstr>
      <vt:lpstr>Lucida Grande</vt:lpstr>
      <vt:lpstr>Wingdings</vt:lpstr>
      <vt:lpstr>ヒラギノ角ゴ Pro W3</vt:lpstr>
      <vt:lpstr>FRIB3</vt:lpstr>
      <vt:lpstr>Building OpenXAL using Gradle</vt:lpstr>
      <vt:lpstr>Disclaimer</vt:lpstr>
      <vt:lpstr>Gradle</vt:lpstr>
      <vt:lpstr>Comparison</vt:lpstr>
      <vt:lpstr>Build Overview</vt:lpstr>
      <vt:lpstr>Gradle Files</vt:lpstr>
      <vt:lpstr>build.gradle (1)</vt:lpstr>
      <vt:lpstr>build.gradle (2)</vt:lpstr>
      <vt:lpstr>core.gradle</vt:lpstr>
      <vt:lpstr>Other Snippets</vt:lpstr>
      <vt:lpstr>Launch4j Support</vt:lpstr>
      <vt:lpstr>Eclipse Support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FRIB3 PowerPoint template</dc:title>
  <dc:creator>Kankula, Angie</dc:creator>
  <cp:lastModifiedBy>administrator</cp:lastModifiedBy>
  <cp:revision>227</cp:revision>
  <cp:lastPrinted>2013-06-17T20:20:32Z</cp:lastPrinted>
  <dcterms:created xsi:type="dcterms:W3CDTF">2009-08-06T11:48:02Z</dcterms:created>
  <dcterms:modified xsi:type="dcterms:W3CDTF">2014-03-02T16:47:51Z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0x010100F664A49F64DF79428F509E137829B888</vt:lpwstr>
  </property>
  <property fmtid="{D5CDD505-2E9C-101B-9397-08002B2CF9AE}" pid="3" name="TemplateUrl">
    <vt:lpwstr/>
  </property>
  <property fmtid="{D5CDD505-2E9C-101B-9397-08002B2CF9AE}" pid="4" name="xd_Signature">
    <vt:bool>false</vt:bool>
  </property>
  <property fmtid="{D5CDD505-2E9C-101B-9397-08002B2CF9AE}" pid="5" name="xd_ProgID">
    <vt:lpwstr/>
  </property>
</Properties>
</file>