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21"/>
  </p:notesMasterIdLst>
  <p:handoutMasterIdLst>
    <p:handoutMasterId r:id="rId22"/>
  </p:handoutMasterIdLst>
  <p:sldIdLst>
    <p:sldId id="270" r:id="rId5"/>
    <p:sldId id="498" r:id="rId6"/>
    <p:sldId id="509" r:id="rId7"/>
    <p:sldId id="510" r:id="rId8"/>
    <p:sldId id="499" r:id="rId9"/>
    <p:sldId id="500" r:id="rId10"/>
    <p:sldId id="497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11" r:id="rId20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0F0C8F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5"/>
            <a:ext cx="5598160" cy="4171233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6566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6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2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D. Maxwell, OpenXAL Workshop, March 2014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D. Maxwell, OpenXAL Workshop, March 2014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D. Maxwell, OpenXAL Workshop, March 2014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D. Maxwell, OpenXAL Workshop, March 2014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D. Maxwell, OpenXAL Workshop, March 2014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3209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D. Maxwell, OpenXAL Workshop, March 2014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D. Maxwell, OpenXAL Workshop, March 2014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D. Maxwell, OpenXAL Workshop, March 2014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0" fontAlgn="base" hangingPunct="0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0" fontAlgn="base" hangingPunct="0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/openepicsmodel/co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urceforge.net/projects/openxalmodelmanager" TargetMode="External"/><Relationship Id="rId5" Type="http://schemas.openxmlformats.org/officeDocument/2006/relationships/hyperlink" Target="http://sourceforge.net/p/modelrest/ModelLatticeDisplay" TargetMode="External"/><Relationship Id="rId4" Type="http://schemas.openxmlformats.org/officeDocument/2006/relationships/hyperlink" Target="http://sourceforge.net/p/modelrest/modelDBServic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Dylan Maxwell</a:t>
            </a:r>
            <a:b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Software Engineer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FRIB configuration </a:t>
            </a:r>
            <a:r>
              <a:rPr lang="en-US" dirty="0" err="1"/>
              <a:t>OpenXAL</a:t>
            </a:r>
            <a:r>
              <a:rPr lang="en-US" dirty="0"/>
              <a:t> with DISCS DB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schemas for </a:t>
            </a:r>
            <a:r>
              <a:rPr lang="en-US" dirty="0" err="1" smtClean="0"/>
              <a:t>PVLogger</a:t>
            </a:r>
            <a:r>
              <a:rPr lang="en-US" dirty="0" smtClean="0"/>
              <a:t> and SCORE merged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PVLogger</a:t>
            </a:r>
            <a:r>
              <a:rPr lang="en-US" dirty="0" smtClean="0"/>
              <a:t>/SCORE Database Schema [2]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P. Chu, Feb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304800" y="1524000"/>
            <a:ext cx="7924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Sgnl_rec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    </a:t>
            </a:r>
            <a:r>
              <a:rPr lang="en-US" altLang="zh-CN" sz="1600" dirty="0"/>
              <a:t>- </a:t>
            </a:r>
            <a:r>
              <a:rPr lang="en-US" altLang="zh-CN" sz="1600" dirty="0" err="1" smtClean="0"/>
              <a:t>system_id</a:t>
            </a:r>
            <a:r>
              <a:rPr lang="en-US" altLang="zh-CN" sz="1600" dirty="0" smtClean="0"/>
              <a:t>: the system this signal belongs, e.g</a:t>
            </a:r>
            <a:r>
              <a:rPr lang="en-US" altLang="zh-CN" sz="1600" dirty="0"/>
              <a:t>. LS1 TO </a:t>
            </a:r>
            <a:r>
              <a:rPr lang="en-US" altLang="zh-CN" sz="1600" dirty="0" smtClean="0"/>
              <a:t>STRIPPER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- </a:t>
            </a:r>
            <a:r>
              <a:rPr lang="en-US" altLang="zh-CN" sz="1600" dirty="0" err="1" smtClean="0"/>
              <a:t>sub_system_id</a:t>
            </a:r>
            <a:r>
              <a:rPr lang="en-US" altLang="zh-CN" sz="1600" dirty="0"/>
              <a:t>: the </a:t>
            </a:r>
            <a:r>
              <a:rPr lang="en-US" altLang="zh-CN" sz="1600" dirty="0" smtClean="0"/>
              <a:t>sub system </a:t>
            </a:r>
            <a:r>
              <a:rPr lang="en-US" altLang="zh-CN" sz="1600" dirty="0"/>
              <a:t>this </a:t>
            </a:r>
            <a:r>
              <a:rPr lang="en-US" altLang="zh-CN" sz="1600" dirty="0" smtClean="0"/>
              <a:t>signal belongs, e.g. BPM, magnet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- </a:t>
            </a:r>
            <a:r>
              <a:rPr lang="en-US" altLang="zh-CN" sz="1600" dirty="0" err="1" smtClean="0"/>
              <a:t>device_id</a:t>
            </a:r>
            <a:r>
              <a:rPr lang="en-US" altLang="zh-CN" sz="1600" dirty="0" smtClean="0"/>
              <a:t>: device ID  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- </a:t>
            </a:r>
            <a:r>
              <a:rPr lang="en-US" altLang="zh-CN" sz="1600" dirty="0" err="1" smtClean="0"/>
              <a:t>related_sgnl_id</a:t>
            </a:r>
            <a:r>
              <a:rPr lang="en-US" altLang="zh-CN" sz="1600" dirty="0" smtClean="0"/>
              <a:t>: for some devices, there is a pair of signals, set point and 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  </a:t>
            </a:r>
            <a:r>
              <a:rPr lang="en-US" altLang="zh-CN" sz="1600" dirty="0" err="1" smtClean="0"/>
              <a:t>readback</a:t>
            </a:r>
            <a:r>
              <a:rPr lang="en-US" altLang="zh-CN" sz="1600" dirty="0" smtClean="0"/>
              <a:t>.  This is the signal id coupled with the </a:t>
            </a:r>
            <a:r>
              <a:rPr lang="en-US" altLang="zh-CN" sz="1600" dirty="0" err="1" smtClean="0"/>
              <a:t>sgnl_id</a:t>
            </a:r>
            <a:endParaRPr lang="en-US" altLang="zh-CN" sz="1600" dirty="0"/>
          </a:p>
          <a:p>
            <a:r>
              <a:rPr lang="en-US" altLang="zh-CN" sz="1600" dirty="0" smtClean="0"/>
              <a:t>    - </a:t>
            </a:r>
            <a:r>
              <a:rPr lang="en-US" altLang="zh-CN" sz="1600" dirty="0" err="1" smtClean="0"/>
              <a:t>readback_ind</a:t>
            </a:r>
            <a:r>
              <a:rPr lang="en-US" altLang="zh-CN" sz="1600" dirty="0" smtClean="0"/>
              <a:t>: the flag to show if this is a </a:t>
            </a:r>
            <a:r>
              <a:rPr lang="en-US" altLang="zh-CN" sz="1600" dirty="0" err="1" smtClean="0"/>
              <a:t>readback</a:t>
            </a:r>
            <a:r>
              <a:rPr lang="en-US" altLang="zh-CN" sz="1600" dirty="0" smtClean="0"/>
              <a:t> signal. 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- </a:t>
            </a:r>
            <a:r>
              <a:rPr lang="en-US" altLang="zh-CN" sz="1600" dirty="0" err="1" smtClean="0"/>
              <a:t>active_ind</a:t>
            </a:r>
            <a:r>
              <a:rPr lang="en-US" altLang="zh-CN" sz="1600" dirty="0" smtClean="0"/>
              <a:t>: the flag to show if this is an active signal.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- </a:t>
            </a:r>
            <a:r>
              <a:rPr lang="en-US" altLang="zh-CN" sz="1600" dirty="0" err="1" smtClean="0"/>
              <a:t>use_rb_ind</a:t>
            </a:r>
            <a:r>
              <a:rPr lang="en-US" altLang="zh-CN" sz="1600" dirty="0" smtClean="0"/>
              <a:t>: used for SCORE. </a:t>
            </a:r>
          </a:p>
        </p:txBody>
      </p:sp>
    </p:spTree>
    <p:extLst>
      <p:ext uri="{BB962C8B-B14F-4D97-AF65-F5344CB8AC3E}">
        <p14:creationId xmlns:p14="http://schemas.microsoft.com/office/powerpoint/2010/main" val="30504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SCORE was a standalone application with no published API</a:t>
            </a:r>
          </a:p>
          <a:p>
            <a:r>
              <a:rPr lang="en-US" dirty="0" smtClean="0"/>
              <a:t>Due to database schema change, the Open XAL API for </a:t>
            </a:r>
            <a:r>
              <a:rPr lang="en-US" dirty="0" err="1" smtClean="0"/>
              <a:t>PVLogger</a:t>
            </a:r>
            <a:r>
              <a:rPr lang="en-US" dirty="0" smtClean="0"/>
              <a:t> has to be modified accordingly</a:t>
            </a:r>
          </a:p>
          <a:p>
            <a:pPr lvl="1"/>
            <a:r>
              <a:rPr lang="en-US" dirty="0"/>
              <a:t> Modify the existing API as little as possible</a:t>
            </a:r>
          </a:p>
          <a:p>
            <a:pPr lvl="1"/>
            <a:r>
              <a:rPr lang="en-US" dirty="0"/>
              <a:t> For </a:t>
            </a:r>
            <a:r>
              <a:rPr lang="en-US" dirty="0" smtClean="0"/>
              <a:t>the existing classes, create new extended classes to extend for additional APIs.</a:t>
            </a:r>
          </a:p>
          <a:p>
            <a:pPr lvl="1"/>
            <a:r>
              <a:rPr lang="en-US" dirty="0" smtClean="0"/>
              <a:t> For the new tables, we add new corresponding API class</a:t>
            </a:r>
          </a:p>
          <a:p>
            <a:pPr lvl="1"/>
            <a:r>
              <a:rPr lang="en-US" dirty="0" smtClean="0"/>
              <a:t> However, we do modify some existing API. </a:t>
            </a:r>
          </a:p>
          <a:p>
            <a:pPr marL="211709" lvl="1" indent="0">
              <a:buNone/>
            </a:pPr>
            <a:r>
              <a:rPr lang="en-US" dirty="0"/>
              <a:t> </a:t>
            </a:r>
            <a:r>
              <a:rPr lang="en-US" dirty="0" smtClean="0"/>
              <a:t>  e.g. The API </a:t>
            </a:r>
            <a:r>
              <a:rPr lang="en-US" dirty="0"/>
              <a:t>for saving and retrieving </a:t>
            </a:r>
            <a:r>
              <a:rPr lang="en-US" dirty="0" err="1"/>
              <a:t>ChannelSnapshot</a:t>
            </a:r>
            <a:r>
              <a:rPr lang="en-US" dirty="0"/>
              <a:t>   </a:t>
            </a:r>
            <a:endParaRPr lang="en-US" dirty="0" smtClean="0"/>
          </a:p>
          <a:p>
            <a:pPr lvl="2"/>
            <a:r>
              <a:rPr lang="en-US" sz="1600" dirty="0"/>
              <a:t>T</a:t>
            </a:r>
            <a:r>
              <a:rPr lang="en-US" sz="1600" dirty="0" smtClean="0"/>
              <a:t>wo DB columns instead of one to save the entire PV timestamp in MySQL</a:t>
            </a:r>
          </a:p>
          <a:p>
            <a:pPr lvl="2"/>
            <a:r>
              <a:rPr lang="en-US" sz="1600" dirty="0"/>
              <a:t>S</a:t>
            </a:r>
            <a:r>
              <a:rPr lang="en-US" sz="1600" dirty="0" smtClean="0"/>
              <a:t>aving and retrieving API modified, </a:t>
            </a:r>
            <a:r>
              <a:rPr lang="en-US" sz="1600" dirty="0"/>
              <a:t>e</a:t>
            </a:r>
            <a:r>
              <a:rPr lang="en-US" sz="1600" dirty="0" smtClean="0"/>
              <a:t>.g. the insert and fetch method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PVLogger</a:t>
            </a:r>
            <a:r>
              <a:rPr lang="en-US" dirty="0" smtClean="0"/>
              <a:t>/SCORE API Modification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P. Chu, Feb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JSON-RPC based service can run right out of box without any modification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PVLogger</a:t>
            </a:r>
            <a:r>
              <a:rPr lang="en-US" dirty="0" smtClean="0"/>
              <a:t>/SCORE Service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P. Chu, Feb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6240862" cy="412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1800" y="4648200"/>
            <a:ext cx="2157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PVLogger</a:t>
            </a:r>
            <a:r>
              <a:rPr lang="en-US" dirty="0" smtClean="0"/>
              <a:t> app </a:t>
            </a:r>
          </a:p>
          <a:p>
            <a:r>
              <a:rPr lang="en-US" dirty="0"/>
              <a:t>s</a:t>
            </a:r>
            <a:r>
              <a:rPr lang="en-US" dirty="0" smtClean="0"/>
              <a:t>howing running </a:t>
            </a:r>
          </a:p>
          <a:p>
            <a:r>
              <a:rPr lang="en-US" dirty="0" smtClean="0"/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ew functions for </a:t>
            </a:r>
            <a:r>
              <a:rPr lang="en-US" dirty="0" err="1" smtClean="0"/>
              <a:t>PVLogger</a:t>
            </a:r>
            <a:r>
              <a:rPr lang="en-US" dirty="0" smtClean="0"/>
              <a:t> – batch uploading from Excel</a:t>
            </a:r>
          </a:p>
          <a:p>
            <a:r>
              <a:rPr lang="en-US" dirty="0" smtClean="0"/>
              <a:t>Can browse saved PV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PVLogger</a:t>
            </a:r>
            <a:r>
              <a:rPr lang="en-US" dirty="0" smtClean="0"/>
              <a:t> and SCORE Applications [1]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P. Chu, Feb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14" y="1971041"/>
            <a:ext cx="4215720" cy="277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4577" y="2097048"/>
            <a:ext cx="3890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Configure PV list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selected PV must have already been in the DB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314" y="4724400"/>
            <a:ext cx="43396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Upload PV list from a spreadsheet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It should include the set point PV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name, </a:t>
            </a:r>
            <a:r>
              <a:rPr lang="en-US" altLang="zh-CN" dirty="0" err="1" smtClean="0"/>
              <a:t>readback</a:t>
            </a:r>
            <a:r>
              <a:rPr lang="en-US" altLang="zh-CN" dirty="0" smtClean="0"/>
              <a:t> PV name,   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system, sub system, device 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73" y="3000554"/>
            <a:ext cx="356021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3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PVLogger</a:t>
            </a:r>
            <a:r>
              <a:rPr lang="en-US" dirty="0" smtClean="0"/>
              <a:t> and SCORE Applications [2]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P. Chu, Feb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5567" y="4090678"/>
            <a:ext cx="38824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Select a logger group, all the connected PVs could be logged periodically or on demand.</a:t>
            </a:r>
          </a:p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8857" y="2595459"/>
            <a:ext cx="4339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Display the existing PV data in DB.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selected by group and time range.</a:t>
            </a:r>
            <a:endParaRPr lang="en-US" altLang="zh-CN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72" y="3352800"/>
            <a:ext cx="4062356" cy="233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2" y="1427327"/>
            <a:ext cx="3874078" cy="259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3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PVLogger</a:t>
            </a:r>
            <a:r>
              <a:rPr lang="en-US" dirty="0" smtClean="0"/>
              <a:t> and SCORE Applications[3]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P. Chu, Feb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7067" y="4267200"/>
            <a:ext cx="71491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</a:t>
            </a:r>
            <a:r>
              <a:rPr lang="en-US" altLang="zh-CN" sz="2000" dirty="0" smtClean="0"/>
              <a:t>elect PVs filtered by system and subsystem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All PVs are displayed in pairs if related PV exist.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0" y="1388777"/>
            <a:ext cx="4357687" cy="270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06295" y="1414177"/>
            <a:ext cx="38824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It takes snapshots on demand.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Using the </a:t>
            </a:r>
            <a:r>
              <a:rPr lang="en-US" altLang="zh-CN" sz="2000" dirty="0" err="1" smtClean="0"/>
              <a:t>PVLogger</a:t>
            </a:r>
            <a:r>
              <a:rPr lang="en-US" altLang="zh-CN" sz="2000" dirty="0" smtClean="0"/>
              <a:t> JSON-RPC service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which supports both on-demand and  periodical logging</a:t>
            </a:r>
            <a:endParaRPr lang="en-US" altLang="zh-CN" sz="2000" dirty="0"/>
          </a:p>
        </p:txBody>
      </p:sp>
      <p:sp>
        <p:nvSpPr>
          <p:cNvPr id="10" name="流程图: 过程 9"/>
          <p:cNvSpPr/>
          <p:nvPr/>
        </p:nvSpPr>
        <p:spPr>
          <a:xfrm>
            <a:off x="304800" y="5023485"/>
            <a:ext cx="1728383" cy="4572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Define PV list</a:t>
            </a:r>
            <a:endParaRPr lang="zh-CN" altLang="en-US" dirty="0"/>
          </a:p>
        </p:txBody>
      </p:sp>
      <p:sp>
        <p:nvSpPr>
          <p:cNvPr id="17" name="流程图: 过程 16"/>
          <p:cNvSpPr/>
          <p:nvPr/>
        </p:nvSpPr>
        <p:spPr>
          <a:xfrm>
            <a:off x="2971800" y="4953000"/>
            <a:ext cx="2984202" cy="60686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Identify period, retention time, service id</a:t>
            </a:r>
            <a:endParaRPr lang="zh-CN" altLang="en-US" dirty="0"/>
          </a:p>
        </p:txBody>
      </p:sp>
      <p:sp>
        <p:nvSpPr>
          <p:cNvPr id="18" name="流程图: 过程 17"/>
          <p:cNvSpPr/>
          <p:nvPr/>
        </p:nvSpPr>
        <p:spPr>
          <a:xfrm>
            <a:off x="6832008" y="5023485"/>
            <a:ext cx="1728383" cy="4572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Log  PVs periodically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10" idx="3"/>
            <a:endCxn id="17" idx="1"/>
          </p:cNvCxnSpPr>
          <p:nvPr/>
        </p:nvCxnSpPr>
        <p:spPr>
          <a:xfrm>
            <a:off x="2033183" y="5252085"/>
            <a:ext cx="938617" cy="4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956002" y="5252085"/>
            <a:ext cx="9386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5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PVLogger</a:t>
            </a:r>
            <a:endParaRPr lang="en-US" dirty="0" smtClean="0"/>
          </a:p>
          <a:p>
            <a:r>
              <a:rPr lang="en-US" dirty="0"/>
              <a:t>http</a:t>
            </a:r>
            <a:r>
              <a:rPr lang="en-US" dirty="0" smtClean="0"/>
              <a:t>://sourceforge.net/p/pvlogger/pvlogger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Repository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Maxwell, OpenXAL Workshop, March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Online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Model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Model Schema</a:t>
            </a: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Model API/Service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Model Manager App</a:t>
            </a:r>
          </a:p>
          <a:p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PVLogger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/SCORE</a:t>
            </a:r>
          </a:p>
          <a:p>
            <a:pPr lvl="1"/>
            <a:r>
              <a:rPr lang="en-US" dirty="0" err="1" smtClean="0">
                <a:latin typeface="Arial" pitchFamily="34" charset="0"/>
                <a:ea typeface="ＭＳ Ｐゴシック"/>
              </a:rPr>
              <a:t>PVLogger</a:t>
            </a:r>
            <a:r>
              <a:rPr lang="en-US" dirty="0" smtClean="0">
                <a:latin typeface="Arial" pitchFamily="34" charset="0"/>
                <a:ea typeface="ＭＳ Ｐゴシック"/>
              </a:rPr>
              <a:t>/SCORE database schema</a:t>
            </a:r>
          </a:p>
          <a:p>
            <a:pPr lvl="1"/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PVLogger</a:t>
            </a:r>
            <a:r>
              <a:rPr lang="en-US" dirty="0" smtClean="0">
                <a:latin typeface="Arial" pitchFamily="34" charset="0"/>
                <a:ea typeface="ＭＳ Ｐゴシック"/>
              </a:rPr>
              <a:t>/SCORE API/Service</a:t>
            </a:r>
          </a:p>
          <a:p>
            <a:pPr lvl="1"/>
            <a:r>
              <a:rPr lang="en-US" dirty="0" err="1" smtClean="0">
                <a:latin typeface="Arial" pitchFamily="34" charset="0"/>
                <a:ea typeface="ＭＳ Ｐゴシック"/>
                <a:cs typeface="ＭＳ Ｐゴシック"/>
              </a:rPr>
              <a:t>PVLogger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 App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SCORE App</a:t>
            </a: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Outline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P. Chu, Feb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9" y="958902"/>
            <a:ext cx="8401050" cy="52101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(Physics) Schema (1)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Maxwell, OpenXAL Workshop, March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5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990922" cy="5027414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Element</a:t>
            </a:r>
            <a:endParaRPr lang="en-US" sz="2400" u="sng" dirty="0"/>
          </a:p>
          <a:p>
            <a:r>
              <a:rPr lang="en-US" dirty="0"/>
              <a:t>The element table is for all modeling elements’ layout data, i.e. without element settings. </a:t>
            </a:r>
            <a:endParaRPr lang="en-US" dirty="0" smtClean="0"/>
          </a:p>
          <a:p>
            <a:pPr marL="0" indent="0">
              <a:buNone/>
            </a:pPr>
            <a:r>
              <a:rPr lang="en-US" sz="2400" u="sng" dirty="0" err="1"/>
              <a:t>Beamline</a:t>
            </a:r>
            <a:r>
              <a:rPr lang="en-US" sz="2400" u="sng" dirty="0"/>
              <a:t> Sequence</a:t>
            </a:r>
          </a:p>
          <a:p>
            <a:r>
              <a:rPr lang="en-US" dirty="0"/>
              <a:t>A</a:t>
            </a:r>
            <a:r>
              <a:rPr lang="en-US" dirty="0" smtClean="0"/>
              <a:t>n accelerator is divided into multiple segments, for beam tuning, physics applications or other purposes. </a:t>
            </a:r>
            <a:endParaRPr lang="en-US" dirty="0"/>
          </a:p>
          <a:p>
            <a:pPr marL="0" indent="0">
              <a:buNone/>
            </a:pPr>
            <a:r>
              <a:rPr lang="en-US" sz="2400" u="sng" dirty="0" smtClean="0"/>
              <a:t>Lattice</a:t>
            </a:r>
            <a:endParaRPr lang="en-US" sz="2400" u="sng" dirty="0" smtClean="0"/>
          </a:p>
          <a:p>
            <a:r>
              <a:rPr lang="en-US" dirty="0"/>
              <a:t>The lattice table is for saving general lattice </a:t>
            </a:r>
            <a:r>
              <a:rPr lang="en-US" dirty="0" smtClean="0"/>
              <a:t>information.</a:t>
            </a:r>
            <a:endParaRPr lang="en-US" dirty="0"/>
          </a:p>
          <a:p>
            <a:pPr marL="0" indent="0">
              <a:buNone/>
            </a:pPr>
            <a:r>
              <a:rPr lang="en-US" sz="2400" u="sng" dirty="0" smtClean="0"/>
              <a:t>Model</a:t>
            </a:r>
            <a:endParaRPr lang="en-US" sz="2400" u="sng" dirty="0"/>
          </a:p>
          <a:p>
            <a:r>
              <a:rPr lang="en-US" dirty="0"/>
              <a:t>The model table saves general information for models.  </a:t>
            </a:r>
            <a:endParaRPr lang="en-US" b="1" dirty="0"/>
          </a:p>
          <a:p>
            <a:pPr marL="0" indent="0">
              <a:buNone/>
            </a:pPr>
            <a:endParaRPr lang="en-US" sz="800" dirty="0" smtClean="0"/>
          </a:p>
          <a:p>
            <a:pPr marL="0" indent="0" algn="ctr">
              <a:buNone/>
            </a:pPr>
            <a:r>
              <a:rPr lang="en-US" dirty="0" smtClean="0"/>
              <a:t>Details: </a:t>
            </a:r>
            <a:r>
              <a:rPr lang="en-US" b="1" dirty="0" smtClean="0"/>
              <a:t>http</a:t>
            </a:r>
            <a:r>
              <a:rPr lang="en-US" b="1" dirty="0"/>
              <a:t>://</a:t>
            </a:r>
            <a:r>
              <a:rPr lang="en-US" b="1" dirty="0" smtClean="0"/>
              <a:t>sourceforge.net/projects/openepicsmodel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(Physics) Schema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Maxwell, OpenXAL Workshop, March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more Model API as applications need</a:t>
            </a:r>
          </a:p>
          <a:p>
            <a:pPr lvl="1"/>
            <a:r>
              <a:rPr lang="en-US" dirty="0" smtClean="0"/>
              <a:t>Java API</a:t>
            </a:r>
          </a:p>
          <a:p>
            <a:pPr lvl="1"/>
            <a:r>
              <a:rPr lang="en-US" dirty="0" smtClean="0"/>
              <a:t>REST API</a:t>
            </a:r>
          </a:p>
          <a:p>
            <a:r>
              <a:rPr lang="en-US" dirty="0" smtClean="0"/>
              <a:t>Test data (FRIB </a:t>
            </a:r>
            <a:r>
              <a:rPr lang="en-US" dirty="0" err="1" smtClean="0"/>
              <a:t>Linac</a:t>
            </a:r>
            <a:r>
              <a:rPr lang="en-US" dirty="0" smtClean="0"/>
              <a:t> Segment 1) for both lattice and model entered in database via Java API</a:t>
            </a:r>
          </a:p>
          <a:p>
            <a:r>
              <a:rPr lang="en-US" dirty="0" smtClean="0"/>
              <a:t>Prototype Model Service</a:t>
            </a:r>
          </a:p>
          <a:p>
            <a:pPr lvl="1"/>
            <a:r>
              <a:rPr lang="en-US" dirty="0" smtClean="0"/>
              <a:t>J2EE web service</a:t>
            </a:r>
          </a:p>
          <a:p>
            <a:pPr lvl="1"/>
            <a:r>
              <a:rPr lang="en-US" dirty="0" smtClean="0"/>
              <a:t>Web interface for data editing</a:t>
            </a:r>
          </a:p>
          <a:p>
            <a:pPr lvl="2"/>
            <a:r>
              <a:rPr lang="en-US" dirty="0" smtClean="0"/>
              <a:t>Use REST API</a:t>
            </a:r>
          </a:p>
          <a:p>
            <a:pPr lvl="2"/>
            <a:r>
              <a:rPr lang="en-US" dirty="0" smtClean="0"/>
              <a:t>Similar to Excel data template</a:t>
            </a:r>
          </a:p>
          <a:p>
            <a:pPr lvl="2"/>
            <a:r>
              <a:rPr lang="en-US" dirty="0" err="1" smtClean="0"/>
              <a:t>JavaFX</a:t>
            </a:r>
            <a:r>
              <a:rPr lang="en-US" dirty="0" smtClean="0"/>
              <a:t> based GUI</a:t>
            </a:r>
          </a:p>
          <a:p>
            <a:pPr lvl="3"/>
            <a:r>
              <a:rPr lang="en-US" dirty="0" smtClean="0"/>
              <a:t>Same GUI code for desktop and Web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Service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P. Chu, Feb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983" y="3580807"/>
            <a:ext cx="4680139" cy="25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5105400" cy="5027414"/>
          </a:xfrm>
        </p:spPr>
        <p:txBody>
          <a:bodyPr/>
          <a:lstStyle/>
          <a:p>
            <a:r>
              <a:rPr lang="en-US" dirty="0"/>
              <a:t>Model GUI to replace MPX (XAL), Machine Simulator (Open XAL) and Model Manager (LCLS XAL) </a:t>
            </a:r>
          </a:p>
          <a:p>
            <a:r>
              <a:rPr lang="en-US" dirty="0"/>
              <a:t>Real-time model display</a:t>
            </a:r>
          </a:p>
          <a:p>
            <a:r>
              <a:rPr lang="en-US" dirty="0"/>
              <a:t>Database model display/save</a:t>
            </a:r>
          </a:p>
          <a:p>
            <a:r>
              <a:rPr lang="en-US" dirty="0"/>
              <a:t>Support design, </a:t>
            </a:r>
            <a:r>
              <a:rPr lang="en-US" dirty="0" smtClean="0"/>
              <a:t>live</a:t>
            </a:r>
            <a:r>
              <a:rPr lang="en-US" dirty="0"/>
              <a:t>, “what-if” models </a:t>
            </a:r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Comparison </a:t>
            </a:r>
            <a:r>
              <a:rPr lang="en-US" dirty="0"/>
              <a:t>between any 2 models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attice </a:t>
            </a:r>
            <a:r>
              <a:rPr lang="en-US" dirty="0"/>
              <a:t>optimization</a:t>
            </a:r>
          </a:p>
          <a:p>
            <a:r>
              <a:rPr lang="en-US" dirty="0"/>
              <a:t>Content </a:t>
            </a:r>
            <a:r>
              <a:rPr lang="en-US" dirty="0" err="1"/>
              <a:t>JavaFX</a:t>
            </a:r>
            <a:r>
              <a:rPr lang="en-US" dirty="0"/>
              <a:t> based, embedded in Open XAL GUI Framework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Manager App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P. Chu, Feb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00" y="1843601"/>
            <a:ext cx="4165600" cy="3440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9374" y="5320114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x </a:t>
            </a:r>
            <a:r>
              <a:rPr lang="en-US" dirty="0" smtClean="0"/>
              <a:t>for FRIB LS1 design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Model DB and Tools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sourceforge.net/p/openepicsmodel/code</a:t>
            </a: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Model Service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sourceforge.net/p/modelrest/modelDBService</a:t>
            </a: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Model Web App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sourceforge.net/p/modelrest/ModelLatticeDisplay</a:t>
            </a:r>
            <a:endParaRPr lang="en-US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Model Manager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sourceforge.net/projects/openxalmodelmanager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Repositories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Maxwell, OpenXAL Workshop, March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7848600" cy="5027414"/>
          </a:xfrm>
        </p:spPr>
        <p:txBody>
          <a:bodyPr/>
          <a:lstStyle/>
          <a:p>
            <a:r>
              <a:rPr lang="en-US" dirty="0" smtClean="0"/>
              <a:t>Architecture overview</a:t>
            </a:r>
          </a:p>
          <a:p>
            <a:pPr lvl="1"/>
            <a:r>
              <a:rPr lang="en-US" dirty="0" smtClean="0"/>
              <a:t>Most physics applications only need to save PV data</a:t>
            </a:r>
          </a:p>
          <a:p>
            <a:pPr lvl="1"/>
            <a:r>
              <a:rPr lang="en-US" dirty="0" smtClean="0"/>
              <a:t>Each application defines own PV logging list(s)</a:t>
            </a:r>
          </a:p>
          <a:p>
            <a:pPr lvl="2"/>
            <a:r>
              <a:rPr lang="en-US" dirty="0" smtClean="0"/>
              <a:t>An “</a:t>
            </a:r>
            <a:r>
              <a:rPr lang="en-US" dirty="0" err="1" smtClean="0"/>
              <a:t>app_type</a:t>
            </a:r>
            <a:r>
              <a:rPr lang="en-US" dirty="0" smtClean="0"/>
              <a:t>” in schema to </a:t>
            </a:r>
            <a:r>
              <a:rPr lang="en-US" smtClean="0"/>
              <a:t>identify the applications</a:t>
            </a:r>
            <a:endParaRPr lang="en-US" dirty="0" smtClean="0"/>
          </a:p>
          <a:p>
            <a:pPr lvl="1"/>
            <a:r>
              <a:rPr lang="en-US" dirty="0" smtClean="0"/>
              <a:t>“Physics PV List”</a:t>
            </a:r>
          </a:p>
          <a:p>
            <a:pPr lvl="2"/>
            <a:r>
              <a:rPr lang="en-US" dirty="0" smtClean="0"/>
              <a:t>All magnets, RF, diagnostics</a:t>
            </a:r>
          </a:p>
          <a:p>
            <a:pPr lvl="2"/>
            <a:r>
              <a:rPr lang="en-US" dirty="0" smtClean="0"/>
              <a:t>Can be SCORE “</a:t>
            </a:r>
            <a:r>
              <a:rPr lang="en-US" dirty="0"/>
              <a:t>S</a:t>
            </a:r>
            <a:r>
              <a:rPr lang="en-US" dirty="0" smtClean="0"/>
              <a:t>ave World” list</a:t>
            </a:r>
          </a:p>
          <a:p>
            <a:pPr lvl="1"/>
            <a:r>
              <a:rPr lang="en-US" dirty="0" err="1" smtClean="0"/>
              <a:t>PVLogger</a:t>
            </a:r>
            <a:r>
              <a:rPr lang="en-US" dirty="0" smtClean="0"/>
              <a:t> Services</a:t>
            </a:r>
          </a:p>
          <a:p>
            <a:pPr lvl="2"/>
            <a:r>
              <a:rPr lang="en-US" dirty="0" smtClean="0"/>
              <a:t>Logging can run on multiple servers</a:t>
            </a:r>
          </a:p>
          <a:p>
            <a:pPr lvl="2"/>
            <a:r>
              <a:rPr lang="en-US" dirty="0" smtClean="0"/>
              <a:t>Periodic logging</a:t>
            </a:r>
          </a:p>
          <a:p>
            <a:pPr lvl="3"/>
            <a:r>
              <a:rPr lang="en-US" dirty="0" smtClean="0"/>
              <a:t>Automated machine snapshots</a:t>
            </a:r>
          </a:p>
          <a:p>
            <a:pPr lvl="1"/>
            <a:r>
              <a:rPr lang="en-US" dirty="0" smtClean="0"/>
              <a:t>All data saved in RDB</a:t>
            </a:r>
          </a:p>
          <a:p>
            <a:pPr lvl="1"/>
            <a:r>
              <a:rPr lang="en-US" dirty="0" smtClean="0"/>
              <a:t>All data access via APIs</a:t>
            </a:r>
          </a:p>
          <a:p>
            <a:pPr lvl="1"/>
            <a:r>
              <a:rPr lang="en-US" dirty="0" smtClean="0"/>
              <a:t>API support Online Model replay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Purpose PV Logging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P. Chu, Feb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38400"/>
            <a:ext cx="4691743" cy="33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schemas for </a:t>
            </a:r>
            <a:r>
              <a:rPr lang="en-US" dirty="0" err="1" smtClean="0"/>
              <a:t>PVLogger</a:t>
            </a:r>
            <a:r>
              <a:rPr lang="en-US" dirty="0" smtClean="0"/>
              <a:t> and SCORE merged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PVLogger</a:t>
            </a:r>
            <a:r>
              <a:rPr lang="en-US" dirty="0" smtClean="0"/>
              <a:t>/SCORE Database Schema [1]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P. Chu, Feb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3" y="1524001"/>
            <a:ext cx="4211548" cy="2722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1295400"/>
            <a:ext cx="3581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Mach_snapshot</a:t>
            </a:r>
            <a:r>
              <a:rPr lang="en-US" altLang="zh-CN" dirty="0" smtClean="0"/>
              <a:t>: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sz="1600" dirty="0" smtClean="0"/>
              <a:t>- </a:t>
            </a:r>
            <a:r>
              <a:rPr lang="en-US" altLang="zh-CN" sz="1600" dirty="0" err="1" smtClean="0"/>
              <a:t>golden_ind</a:t>
            </a:r>
            <a:r>
              <a:rPr lang="en-US" altLang="zh-CN" sz="1600" dirty="0" smtClean="0"/>
              <a:t>: flag to show if    </a:t>
            </a:r>
          </a:p>
          <a:p>
            <a:r>
              <a:rPr lang="en-US" altLang="zh-CN" sz="1600" dirty="0" smtClean="0"/>
              <a:t>      this is the “default” snapshot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- </a:t>
            </a:r>
            <a:r>
              <a:rPr lang="en-US" altLang="zh-CN" sz="1600" dirty="0" err="1" smtClean="0"/>
              <a:t>userid</a:t>
            </a:r>
            <a:r>
              <a:rPr lang="en-US" altLang="zh-CN" sz="1600" dirty="0" smtClean="0"/>
              <a:t>: computer account</a:t>
            </a:r>
          </a:p>
          <a:p>
            <a:r>
              <a:rPr lang="en-US" altLang="zh-CN" sz="1600" dirty="0" smtClean="0"/>
              <a:t>      who takes the snapshot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Mach_snapshot_type</a:t>
            </a:r>
            <a:r>
              <a:rPr lang="en-US" altLang="zh-CN" dirty="0"/>
              <a:t>:</a:t>
            </a:r>
          </a:p>
          <a:p>
            <a:r>
              <a:rPr lang="en-US" altLang="zh-CN" sz="1600" dirty="0"/>
              <a:t>    - </a:t>
            </a:r>
            <a:r>
              <a:rPr lang="en-US" altLang="zh-CN" sz="1600" dirty="0" err="1"/>
              <a:t>snapshot_per</a:t>
            </a:r>
            <a:r>
              <a:rPr lang="en-US" altLang="zh-CN" sz="1600" dirty="0"/>
              <a:t>: </a:t>
            </a:r>
            <a:r>
              <a:rPr lang="en-US" altLang="zh-CN" sz="1600" dirty="0" smtClean="0"/>
              <a:t>snapshot</a:t>
            </a:r>
          </a:p>
          <a:p>
            <a:r>
              <a:rPr lang="en-US" altLang="zh-CN" sz="1600" dirty="0" smtClean="0"/>
              <a:t>       period</a:t>
            </a:r>
          </a:p>
          <a:p>
            <a:r>
              <a:rPr lang="en-US" altLang="zh-CN" sz="1600" dirty="0" smtClean="0"/>
              <a:t>    </a:t>
            </a:r>
            <a:r>
              <a:rPr lang="en-US" altLang="zh-CN" sz="1600" dirty="0"/>
              <a:t>- </a:t>
            </a:r>
            <a:r>
              <a:rPr lang="en-US" altLang="zh-CN" sz="1600" dirty="0" err="1"/>
              <a:t>snapshot_retent</a:t>
            </a:r>
            <a:r>
              <a:rPr lang="en-US" altLang="zh-CN" sz="1600" dirty="0"/>
              <a:t>: how long </a:t>
            </a:r>
          </a:p>
          <a:p>
            <a:r>
              <a:rPr lang="en-US" altLang="zh-CN" sz="1600" dirty="0"/>
              <a:t>      should this snapshot be kept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sz="1600" dirty="0"/>
              <a:t>- </a:t>
            </a:r>
            <a:r>
              <a:rPr lang="en-US" altLang="zh-CN" sz="1600" dirty="0" err="1"/>
              <a:t>svc_id</a:t>
            </a:r>
            <a:r>
              <a:rPr lang="en-US" altLang="zh-CN" sz="1600" dirty="0"/>
              <a:t>: </a:t>
            </a:r>
            <a:r>
              <a:rPr lang="en-US" altLang="zh-CN" sz="1600" dirty="0" smtClean="0"/>
              <a:t>service ID </a:t>
            </a:r>
            <a:r>
              <a:rPr lang="en-US" altLang="zh-CN" sz="1600" dirty="0"/>
              <a:t>this</a:t>
            </a:r>
          </a:p>
          <a:p>
            <a:r>
              <a:rPr lang="en-US" altLang="zh-CN" sz="1600" dirty="0"/>
              <a:t>       </a:t>
            </a:r>
            <a:r>
              <a:rPr lang="en-US" altLang="zh-CN" sz="1600" dirty="0" err="1"/>
              <a:t>mach_snapshot_type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attached to</a:t>
            </a:r>
            <a:br>
              <a:rPr lang="en-US" altLang="zh-CN" sz="1600" dirty="0" smtClean="0"/>
            </a:br>
            <a:r>
              <a:rPr lang="en-US" altLang="zh-CN" sz="1600" dirty="0" smtClean="0"/>
              <a:t>    -  </a:t>
            </a:r>
            <a:r>
              <a:rPr lang="en-US" altLang="zh-CN" sz="1600" dirty="0" err="1" smtClean="0"/>
              <a:t>app_type</a:t>
            </a:r>
            <a:r>
              <a:rPr lang="en-US" altLang="zh-CN" sz="1600" dirty="0" smtClean="0"/>
              <a:t>: application ID    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    which logs the PVs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Mach_snapshot_sgnl</a:t>
            </a:r>
            <a:r>
              <a:rPr lang="en-US" altLang="zh-CN" dirty="0"/>
              <a:t>:</a:t>
            </a:r>
          </a:p>
          <a:p>
            <a:r>
              <a:rPr lang="en-US" altLang="zh-CN" sz="1600" dirty="0"/>
              <a:t>     - </a:t>
            </a:r>
            <a:r>
              <a:rPr lang="en-US" altLang="zh-CN" sz="1600" dirty="0" err="1" smtClean="0"/>
              <a:t>sgnl_timestp</a:t>
            </a:r>
            <a:r>
              <a:rPr lang="en-US" altLang="zh-CN" sz="1600" dirty="0" smtClean="0"/>
              <a:t>: </a:t>
            </a:r>
            <a:r>
              <a:rPr lang="en-US" altLang="zh-CN" sz="1600" dirty="0"/>
              <a:t>date and </a:t>
            </a:r>
          </a:p>
          <a:p>
            <a:r>
              <a:rPr lang="en-US" altLang="zh-CN" sz="1600" dirty="0"/>
              <a:t>       time from this PV record</a:t>
            </a:r>
          </a:p>
          <a:p>
            <a:r>
              <a:rPr lang="en-US" altLang="zh-CN" sz="1600" dirty="0"/>
              <a:t>     - </a:t>
            </a:r>
            <a:r>
              <a:rPr lang="en-US" altLang="zh-CN" sz="1600" dirty="0" err="1"/>
              <a:t>nanosecs</a:t>
            </a:r>
            <a:r>
              <a:rPr lang="en-US" altLang="zh-CN" sz="1600" dirty="0"/>
              <a:t>: the nanoseconds    </a:t>
            </a:r>
          </a:p>
          <a:p>
            <a:r>
              <a:rPr lang="en-US" altLang="zh-CN" sz="1600" dirty="0"/>
              <a:t>       from this PV timestamp</a:t>
            </a:r>
          </a:p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76647" y="4419600"/>
            <a:ext cx="44763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 smtClean="0"/>
              <a:t>Sgnl_rec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    </a:t>
            </a:r>
            <a:r>
              <a:rPr lang="en-US" altLang="zh-CN" sz="1600" dirty="0"/>
              <a:t>- </a:t>
            </a:r>
            <a:r>
              <a:rPr lang="en-US" altLang="zh-CN" sz="1600" dirty="0" err="1" smtClean="0"/>
              <a:t>system_id</a:t>
            </a:r>
            <a:r>
              <a:rPr lang="en-US" altLang="zh-CN" sz="1600" dirty="0" smtClean="0"/>
              <a:t>: the system this signal belongs. 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 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   </a:t>
            </a:r>
            <a:r>
              <a:rPr lang="en-US" altLang="zh-CN" sz="1600" dirty="0" err="1"/>
              <a:t>eg</a:t>
            </a:r>
            <a:r>
              <a:rPr lang="en-US" altLang="zh-CN" sz="1600" dirty="0"/>
              <a:t>. LS1 TO </a:t>
            </a:r>
            <a:r>
              <a:rPr lang="en-US" altLang="zh-CN" sz="1600" dirty="0" smtClean="0"/>
              <a:t>STRIPPER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- </a:t>
            </a:r>
            <a:r>
              <a:rPr lang="en-US" altLang="zh-CN" sz="1600" dirty="0" err="1" smtClean="0"/>
              <a:t>sub_system_id</a:t>
            </a:r>
            <a:r>
              <a:rPr lang="en-US" altLang="zh-CN" sz="1600" dirty="0"/>
              <a:t>: the </a:t>
            </a:r>
            <a:r>
              <a:rPr lang="en-US" altLang="zh-CN" sz="1600" dirty="0" smtClean="0"/>
              <a:t>sub system </a:t>
            </a:r>
            <a:r>
              <a:rPr lang="en-US" altLang="zh-CN" sz="1600" dirty="0"/>
              <a:t>this </a:t>
            </a:r>
            <a:r>
              <a:rPr lang="en-US" altLang="zh-CN" sz="1600" dirty="0" smtClean="0"/>
              <a:t>signal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   belongs. </a:t>
            </a:r>
            <a:r>
              <a:rPr lang="en-US" altLang="zh-CN" sz="1600" dirty="0" err="1" smtClean="0"/>
              <a:t>Eg</a:t>
            </a:r>
            <a:r>
              <a:rPr lang="en-US" altLang="zh-CN" sz="1600" dirty="0" smtClean="0"/>
              <a:t>. BPM, magnet</a:t>
            </a:r>
          </a:p>
          <a:p>
            <a:r>
              <a:rPr lang="en-US" altLang="zh-CN" sz="1600" dirty="0"/>
              <a:t> </a:t>
            </a:r>
            <a:r>
              <a:rPr lang="en-US" altLang="zh-CN" sz="1600" dirty="0" smtClean="0"/>
              <a:t>   - </a:t>
            </a:r>
            <a:r>
              <a:rPr lang="en-US" altLang="zh-CN" sz="1600" dirty="0" err="1" smtClean="0"/>
              <a:t>device_id</a:t>
            </a:r>
            <a:r>
              <a:rPr lang="en-US" altLang="zh-CN" sz="1600" dirty="0" smtClean="0"/>
              <a:t>  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6395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" id="{8D2D533D-7911-46FE-8CBB-A31EDE121182}" vid="{9A8DB6F5-D562-4A1F-89B3-F417DF918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4A49F64DF79428F509E137829B888" ma:contentTypeVersion="6" ma:contentTypeDescription="Create a new document." ma:contentTypeScope="" ma:versionID="b49a7ae2fcb68852c708fa953c8c9f64">
  <xsd:schema xmlns:xsd="http://www.w3.org/2001/XMLSchema" xmlns:xs="http://www.w3.org/2001/XMLSchema" xmlns:p="http://schemas.microsoft.com/office/2006/metadata/properties" xmlns:ns3="31ac3772-10db-466f-87b2-5ca6a813de61" targetNamespace="http://schemas.microsoft.com/office/2006/metadata/properties" ma:root="true" ma:fieldsID="ef152cffa06303e42f5d24cfc6f9f738" ns3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3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11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schemas.microsoft.com/office/2006/documentManagement/types"/>
    <ds:schemaRef ds:uri="31ac3772-10db-466f-87b2-5ca6a813de61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FF26E-E5CE-4799-B30A-B254AF0D36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8333</TotalTime>
  <Words>1015</Words>
  <Application>Microsoft Office PowerPoint</Application>
  <PresentationFormat>On-screen Show (4:3)</PresentationFormat>
  <Paragraphs>180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Helvetica</vt:lpstr>
      <vt:lpstr>Lucida Grande</vt:lpstr>
      <vt:lpstr>Wingdings</vt:lpstr>
      <vt:lpstr>ヒラギノ角ゴ Pro W3</vt:lpstr>
      <vt:lpstr>FRIB3</vt:lpstr>
      <vt:lpstr>FRIB configuration OpenXAL with DISCS DB</vt:lpstr>
      <vt:lpstr>Outline</vt:lpstr>
      <vt:lpstr>Model (Physics) Schema (1)</vt:lpstr>
      <vt:lpstr>Model (Physics) Schema (2)</vt:lpstr>
      <vt:lpstr>Model Service</vt:lpstr>
      <vt:lpstr>Model Manager App</vt:lpstr>
      <vt:lpstr>Source Repositories</vt:lpstr>
      <vt:lpstr>General Purpose PV Logging</vt:lpstr>
      <vt:lpstr>PVLogger/SCORE Database Schema [1] </vt:lpstr>
      <vt:lpstr>PVLogger/SCORE Database Schema [2] </vt:lpstr>
      <vt:lpstr>PVLogger/SCORE API Modification</vt:lpstr>
      <vt:lpstr>PVLogger/SCORE Service</vt:lpstr>
      <vt:lpstr>PVLogger and SCORE Applications [1]</vt:lpstr>
      <vt:lpstr>PVLogger and SCORE Applications [2]</vt:lpstr>
      <vt:lpstr>PVLogger and SCORE Applications[3]</vt:lpstr>
      <vt:lpstr>Source Repository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FRIB3 PowerPoint template</dc:title>
  <dc:creator>Kankula, Angie</dc:creator>
  <cp:lastModifiedBy>administrator</cp:lastModifiedBy>
  <cp:revision>224</cp:revision>
  <cp:lastPrinted>2013-06-17T20:20:32Z</cp:lastPrinted>
  <dcterms:created xsi:type="dcterms:W3CDTF">2009-08-06T11:48:02Z</dcterms:created>
  <dcterms:modified xsi:type="dcterms:W3CDTF">2014-03-05T12:45:26Z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0x010100F664A49F64DF79428F509E137829B888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