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62" r:id="rId2"/>
  </p:sldMasterIdLst>
  <p:notesMasterIdLst>
    <p:notesMasterId r:id="rId30"/>
  </p:notesMasterIdLst>
  <p:handoutMasterIdLst>
    <p:handoutMasterId r:id="rId31"/>
  </p:handoutMasterIdLst>
  <p:sldIdLst>
    <p:sldId id="286" r:id="rId3"/>
    <p:sldId id="466" r:id="rId4"/>
    <p:sldId id="381" r:id="rId5"/>
    <p:sldId id="473" r:id="rId6"/>
    <p:sldId id="418" r:id="rId7"/>
    <p:sldId id="450" r:id="rId8"/>
    <p:sldId id="469" r:id="rId9"/>
    <p:sldId id="471" r:id="rId10"/>
    <p:sldId id="470" r:id="rId11"/>
    <p:sldId id="420" r:id="rId12"/>
    <p:sldId id="417" r:id="rId13"/>
    <p:sldId id="461" r:id="rId14"/>
    <p:sldId id="445" r:id="rId15"/>
    <p:sldId id="415" r:id="rId16"/>
    <p:sldId id="424" r:id="rId17"/>
    <p:sldId id="475" r:id="rId18"/>
    <p:sldId id="476" r:id="rId19"/>
    <p:sldId id="429" r:id="rId20"/>
    <p:sldId id="463" r:id="rId21"/>
    <p:sldId id="430" r:id="rId22"/>
    <p:sldId id="431" r:id="rId23"/>
    <p:sldId id="434" r:id="rId24"/>
    <p:sldId id="433" r:id="rId25"/>
    <p:sldId id="436" r:id="rId26"/>
    <p:sldId id="439" r:id="rId27"/>
    <p:sldId id="440" r:id="rId28"/>
    <p:sldId id="447" r:id="rId29"/>
  </p:sldIdLst>
  <p:sldSz cx="9144000" cy="6858000" type="screen4x3"/>
  <p:notesSz cx="6858000" cy="9144000"/>
  <p:defaultTextStyle>
    <a:defPPr>
      <a:defRPr lang="sv-S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232">
          <p15:clr>
            <a:srgbClr val="A4A3A4"/>
          </p15:clr>
        </p15:guide>
        <p15:guide id="2" orient="horz" pos="908">
          <p15:clr>
            <a:srgbClr val="A4A3A4"/>
          </p15:clr>
        </p15:guide>
        <p15:guide id="3" pos="49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E100"/>
    <a:srgbClr val="FF7D00"/>
    <a:srgbClr val="0094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6" autoAdjust="0"/>
    <p:restoredTop sz="80935" autoAdjust="0"/>
  </p:normalViewPr>
  <p:slideViewPr>
    <p:cSldViewPr snapToGrid="0" snapToObjects="1">
      <p:cViewPr varScale="1">
        <p:scale>
          <a:sx n="67" d="100"/>
          <a:sy n="67" d="100"/>
        </p:scale>
        <p:origin x="-1072" y="-96"/>
      </p:cViewPr>
      <p:guideLst>
        <p:guide orient="horz" pos="1232"/>
        <p:guide orient="horz" pos="908"/>
        <p:guide pos="49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notesMaster" Target="notesMasters/notesMaster1.xml"/><Relationship Id="rId31" Type="http://schemas.openxmlformats.org/officeDocument/2006/relationships/handoutMaster" Target="handoutMasters/handoutMaster1.xml"/><Relationship Id="rId32" Type="http://schemas.openxmlformats.org/officeDocument/2006/relationships/printerSettings" Target="printerSettings/printerSettings1.bin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A3AE58-0CB7-2B49-BC2B-99543F812727}" type="datetimeFigureOut">
              <a:rPr lang="sv-SE" smtClean="0"/>
              <a:t>2/21/14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00A657-9475-004C-BDED-BB6C61EC9492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5641045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441830-0E87-9D46-A15F-C0C0B780FA23}" type="datetimeFigureOut">
              <a:rPr lang="sv-SE" smtClean="0"/>
              <a:t>2/21/14</a:t>
            </a:fld>
            <a:endParaRPr lang="sv-SE" dirty="0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 dirty="0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E0035E-6164-C447-BCFF-46EC70F74028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2942122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5100" dirty="0"/>
              <a:t>Software Requirements:</a:t>
            </a:r>
          </a:p>
          <a:p>
            <a:pPr lvl="1"/>
            <a:r>
              <a:rPr lang="en-US" sz="4900" dirty="0"/>
              <a:t>Import data from the simulation </a:t>
            </a:r>
          </a:p>
          <a:p>
            <a:pPr lvl="1"/>
            <a:r>
              <a:rPr lang="en-US" sz="4900" dirty="0"/>
              <a:t>Lattice Browser (web application)</a:t>
            </a:r>
          </a:p>
          <a:p>
            <a:pPr lvl="1"/>
            <a:r>
              <a:rPr lang="en-US" sz="4900" dirty="0" smtClean="0"/>
              <a:t>API (Java)</a:t>
            </a:r>
          </a:p>
          <a:p>
            <a:pPr lvl="1"/>
            <a:r>
              <a:rPr lang="en-US" sz="4900" dirty="0"/>
              <a:t>Restful Interface (other languages)</a:t>
            </a:r>
          </a:p>
          <a:p>
            <a:pPr lvl="1"/>
            <a:r>
              <a:rPr lang="en-US" sz="4900" dirty="0"/>
              <a:t>Relational database (Postgres) </a:t>
            </a:r>
          </a:p>
          <a:p>
            <a:pPr lvl="1"/>
            <a:r>
              <a:rPr lang="en-US" sz="4900" dirty="0"/>
              <a:t>Exports and reports for OpenXAL, Mechanical Engineering, Global Coordinate report, comparison between versions.</a:t>
            </a:r>
          </a:p>
          <a:p>
            <a:pPr lvl="1"/>
            <a:r>
              <a:rPr lang="en-US" sz="4900" dirty="0"/>
              <a:t>Requirement for versioning: current baseline, history of prior baselines, and the Lattice under Development (LuD</a:t>
            </a:r>
            <a:r>
              <a:rPr lang="en-US" sz="4400" dirty="0"/>
              <a:t>)</a:t>
            </a:r>
            <a:endParaRPr lang="en-US" sz="4300" dirty="0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E0035E-6164-C447-BCFF-46EC70F74028}" type="slidenum">
              <a:rPr lang="sv-SE" smtClean="0"/>
              <a:t>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641805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93512" y="-1"/>
            <a:ext cx="5762624" cy="1441451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cxnSp>
        <p:nvCxnSpPr>
          <p:cNvPr id="3" name="Rak 7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63843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2013-12-10</a:t>
            </a:r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suzanne.gysin@esss.se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325847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2013-12-10</a:t>
            </a:r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suzanne.gysin@esss.se</a:t>
            </a: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041013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2013-12-10</a:t>
            </a:r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suzanne.gysin@esss.se</a:t>
            </a: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t>‹#›</a:t>
            </a:fld>
            <a:endParaRPr lang="sv-SE" dirty="0"/>
          </a:p>
        </p:txBody>
      </p:sp>
      <p:cxnSp>
        <p:nvCxnSpPr>
          <p:cNvPr id="8" name="Rak 7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1652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2013-12-10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suzanne.gysin@esss.se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334589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2013-12-10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suzanne.gysin@esss.se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502372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äng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0"/>
            <a:ext cx="9144000" cy="1682749"/>
          </a:xfrm>
          <a:prstGeom prst="rect">
            <a:avLst/>
          </a:prstGeom>
          <a:solidFill>
            <a:schemeClr val="bg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srgbClr val="0094CA"/>
              </a:solidFill>
            </a:endParaRPr>
          </a:p>
        </p:txBody>
      </p:sp>
      <p:pic>
        <p:nvPicPr>
          <p:cNvPr id="11" name="Bildobjekt 10" descr="ESS-logga-blå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2756" y="362809"/>
            <a:ext cx="1728000" cy="924480"/>
          </a:xfrm>
          <a:prstGeom prst="rect">
            <a:avLst/>
          </a:prstGeom>
        </p:spPr>
      </p:pic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2013-12-10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suzanne.gysin@esss.se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9" name="Rubrik 1"/>
          <p:cNvSpPr>
            <a:spLocks noGrp="1"/>
          </p:cNvSpPr>
          <p:nvPr>
            <p:ph type="ctrTitle"/>
          </p:nvPr>
        </p:nvSpPr>
        <p:spPr>
          <a:xfrm>
            <a:off x="622138" y="130718"/>
            <a:ext cx="6290083" cy="1470025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algn="l">
              <a:defRPr sz="4000">
                <a:solidFill>
                  <a:srgbClr val="0094CA"/>
                </a:solidFill>
              </a:defRPr>
            </a:lvl1pPr>
          </a:lstStyle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617536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870982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2013-12-10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suzanne.gysin@esss.se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048099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2013-12-10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suzanne.gysin@esss.se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893341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2013-12-10</a:t>
            </a:r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suzanne.gysin@esss.se</a:t>
            </a: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96108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bild text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derrubrik 2"/>
          <p:cNvSpPr>
            <a:spLocks noGrp="1"/>
          </p:cNvSpPr>
          <p:nvPr>
            <p:ph type="subTitle" idx="1"/>
          </p:nvPr>
        </p:nvSpPr>
        <p:spPr>
          <a:xfrm>
            <a:off x="593513" y="1955801"/>
            <a:ext cx="4766944" cy="3780620"/>
          </a:xfrm>
        </p:spPr>
        <p:txBody>
          <a:bodyPr lIns="0" tIns="0" rIns="0" bIns="0">
            <a:noAutofit/>
          </a:bodyPr>
          <a:lstStyle>
            <a:lvl1pPr marL="342900" indent="-342900" algn="l">
              <a:lnSpc>
                <a:spcPct val="90000"/>
              </a:lnSpc>
              <a:buFont typeface="Arial"/>
              <a:buChar char="•"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Klicka här för att ändra format på underrubrik i bakgrunden</a:t>
            </a:r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93512" y="-1"/>
            <a:ext cx="5762624" cy="1441451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6" name="Rektangel med rundade hörn 5"/>
          <p:cNvSpPr/>
          <p:nvPr userDrawn="1"/>
        </p:nvSpPr>
        <p:spPr>
          <a:xfrm>
            <a:off x="6205857" y="1955801"/>
            <a:ext cx="2479040" cy="2479040"/>
          </a:xfrm>
          <a:prstGeom prst="roundRect">
            <a:avLst/>
          </a:pr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cxnSp>
        <p:nvCxnSpPr>
          <p:cNvPr id="7" name="Rak 5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11372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2013-12-10</a:t>
            </a:r>
            <a:endParaRPr lang="sv-SE" dirty="0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suzanne.gysin@esss.se</a:t>
            </a:r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263387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2013-12-10</a:t>
            </a:r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suzanne.gysin@esss.se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828659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2013-12-10</a:t>
            </a:r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suzanne.gysin@esss.se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930615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2013-12-10</a:t>
            </a:r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suzanne.gysin@esss.se</a:t>
            </a: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7005044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2013-12-10</a:t>
            </a:r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suzanne.gysin@esss.se</a:t>
            </a: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3393495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2013-12-10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suzanne.gysin@esss.se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5266193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2013-12-10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suzanne.gysin@esss.se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241706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ubrikbild text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593513" y="1955801"/>
            <a:ext cx="4766944" cy="3780620"/>
          </a:xfrm>
        </p:spPr>
        <p:txBody>
          <a:bodyPr lIns="0" tIns="0" rIns="0" bIns="0">
            <a:noAutofit/>
          </a:bodyPr>
          <a:lstStyle>
            <a:lvl1pPr marL="396900" marR="0" indent="-34290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/>
              <a:buChar char="•"/>
              <a:tabLst/>
              <a:defRPr sz="2400" b="0">
                <a:solidFill>
                  <a:schemeClr val="bg1"/>
                </a:solidFill>
              </a:defRPr>
            </a:lvl1pPr>
            <a:lvl2pPr marL="648000" marR="0" indent="-234000" algn="l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Pct val="75000"/>
              <a:buFont typeface="Lucida Grande"/>
              <a:buChar char="-"/>
              <a:tabLst/>
              <a:defRPr sz="1800" baseline="0">
                <a:solidFill>
                  <a:srgbClr val="FFFFFF"/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Klicka här för att ändra format på underrubrik i bakgrunden</a:t>
            </a:r>
          </a:p>
          <a:p>
            <a:pPr lvl="1"/>
            <a:r>
              <a:rPr lang="sv-SE" dirty="0" smtClean="0"/>
              <a:t>Test sub bullet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593512" y="-1"/>
            <a:ext cx="5762624" cy="144145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sv-SE" smtClean="0"/>
              <a:t>Blue bullet page</a:t>
            </a:r>
            <a:endParaRPr lang="sv-SE"/>
          </a:p>
        </p:txBody>
      </p:sp>
      <p:cxnSp>
        <p:nvCxnSpPr>
          <p:cNvPr id="4" name="Rak 5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21864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ubrikbil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593513" y="1955801"/>
            <a:ext cx="4766944" cy="3780620"/>
          </a:xfrm>
        </p:spPr>
        <p:txBody>
          <a:bodyPr lIns="0" tIns="0" rIns="0" bIns="0">
            <a:noAutofit/>
          </a:bodyPr>
          <a:lstStyle>
            <a:lvl1pPr marL="396900" marR="0" indent="-34290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/>
              <a:buChar char="•"/>
              <a:tabLst/>
              <a:defRPr sz="2400" b="0">
                <a:solidFill>
                  <a:srgbClr val="0094CA"/>
                </a:solidFill>
              </a:defRPr>
            </a:lvl1pPr>
            <a:lvl2pPr marL="648000" marR="0" indent="-234000" algn="l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Pct val="75000"/>
              <a:buFont typeface="Lucida Grande"/>
              <a:buChar char="-"/>
              <a:tabLst/>
              <a:defRPr sz="1800" baseline="0">
                <a:solidFill>
                  <a:srgbClr val="0094CA"/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Klicka här för att ändra format på underrubrik i bakgrunden</a:t>
            </a:r>
          </a:p>
          <a:p>
            <a:pPr lvl="1"/>
            <a:r>
              <a:rPr lang="sv-SE" dirty="0" smtClean="0"/>
              <a:t>Test sub bullet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593512" y="-1"/>
            <a:ext cx="5762624" cy="144145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sv-SE" smtClean="0"/>
              <a:t>White bullet page</a:t>
            </a:r>
            <a:endParaRPr lang="sv-SE"/>
          </a:p>
        </p:txBody>
      </p:sp>
      <p:cxnSp>
        <p:nvCxnSpPr>
          <p:cNvPr id="4" name="Rak 5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48954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78913" y="0"/>
            <a:ext cx="6067426" cy="1441531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69993" y="1964945"/>
            <a:ext cx="6536399" cy="4038981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2014-02-22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suzanne.gysin@esss.se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t>‹#›</a:t>
            </a:fld>
            <a:endParaRPr lang="sv-SE" dirty="0"/>
          </a:p>
        </p:txBody>
      </p:sp>
      <p:cxnSp>
        <p:nvCxnSpPr>
          <p:cNvPr id="7" name="Rak 7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711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2014-02-22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suzanne.gysin@esss.se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t>‹#›</a:t>
            </a:fld>
            <a:endParaRPr lang="sv-SE" dirty="0"/>
          </a:p>
        </p:txBody>
      </p:sp>
      <p:cxnSp>
        <p:nvCxnSpPr>
          <p:cNvPr id="7" name="Rak 7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72111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2014-02-22</a:t>
            </a:r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suzanne.gysin@esss.se</a:t>
            </a: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t>‹#›</a:t>
            </a:fld>
            <a:endParaRPr lang="sv-SE" dirty="0"/>
          </a:p>
        </p:txBody>
      </p:sp>
      <p:cxnSp>
        <p:nvCxnSpPr>
          <p:cNvPr id="8" name="Rak 7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9771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2013-12-10</a:t>
            </a:r>
            <a:endParaRPr lang="sv-SE" dirty="0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suzanne.gysin@esss.se</a:t>
            </a:r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t>‹#›</a:t>
            </a:fld>
            <a:endParaRPr lang="sv-SE" dirty="0"/>
          </a:p>
        </p:txBody>
      </p:sp>
      <p:cxnSp>
        <p:nvCxnSpPr>
          <p:cNvPr id="10" name="Rak 7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45963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2013-12-10</a:t>
            </a:r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suzanne.gysin@esss.se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t>‹#›</a:t>
            </a:fld>
            <a:endParaRPr lang="sv-SE" dirty="0"/>
          </a:p>
        </p:txBody>
      </p:sp>
      <p:cxnSp>
        <p:nvCxnSpPr>
          <p:cNvPr id="6" name="Rak 7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17310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7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6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9.xml"/><Relationship Id="rId5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2.xml"/><Relationship Id="rId8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593511" y="1964945"/>
            <a:ext cx="6536399" cy="403898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94CA"/>
                </a:solidFill>
              </a:defRPr>
            </a:lvl1pPr>
          </a:lstStyle>
          <a:p>
            <a:r>
              <a:rPr lang="en-US" dirty="0"/>
              <a:t>2014-02-22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94CA"/>
                </a:solidFill>
              </a:defRPr>
            </a:lvl1pPr>
          </a:lstStyle>
          <a:p>
            <a:r>
              <a:rPr lang="sv-SE" dirty="0"/>
              <a:t>suzanne.gysin@esss.se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94CA"/>
                </a:solidFill>
              </a:defRPr>
            </a:lvl1pPr>
          </a:lstStyle>
          <a:p>
            <a:fld id="{038C62C7-F79B-CD4A-A5DF-5683BBEC4A65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7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srgbClr val="0094CA"/>
              </a:solidFill>
            </a:endParaRPr>
          </a:p>
        </p:txBody>
      </p:sp>
      <p:pic>
        <p:nvPicPr>
          <p:cNvPr id="8" name="Bildobjekt 7" descr="ESS-vit-logga.png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6974" y="378759"/>
            <a:ext cx="1359826" cy="727507"/>
          </a:xfrm>
          <a:prstGeom prst="rect">
            <a:avLst/>
          </a:prstGeom>
        </p:spPr>
      </p:pic>
      <p:sp>
        <p:nvSpPr>
          <p:cNvPr id="11" name="Platshållare för rubrik 10"/>
          <p:cNvSpPr>
            <a:spLocks noGrp="1"/>
          </p:cNvSpPr>
          <p:nvPr>
            <p:ph type="title"/>
          </p:nvPr>
        </p:nvSpPr>
        <p:spPr>
          <a:xfrm>
            <a:off x="593512" y="-1"/>
            <a:ext cx="5762624" cy="144145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7200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75" r:id="rId3"/>
    <p:sldLayoutId id="2147483676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28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lnSpc>
          <a:spcPts val="2400"/>
        </a:lnSpc>
        <a:spcBef>
          <a:spcPct val="20000"/>
        </a:spcBef>
        <a:spcAft>
          <a:spcPts val="1200"/>
        </a:spcAft>
        <a:buFont typeface="Wingdings" charset="2"/>
        <a:buNone/>
        <a:defRPr sz="2000" kern="1200">
          <a:solidFill>
            <a:srgbClr val="0094CA"/>
          </a:solidFill>
          <a:latin typeface="+mn-lt"/>
          <a:ea typeface="+mn-ea"/>
          <a:cs typeface="+mn-cs"/>
        </a:defRPr>
      </a:lvl1pPr>
      <a:lvl2pPr marL="457200" indent="0" algn="l" defTabSz="457200" rtl="0" eaLnBrk="1" latinLnBrk="0" hangingPunct="1">
        <a:spcBef>
          <a:spcPct val="20000"/>
        </a:spcBef>
        <a:buFont typeface="Wingdings" charset="2"/>
        <a:buNone/>
        <a:defRPr sz="2000" kern="1200">
          <a:solidFill>
            <a:srgbClr val="0094CA"/>
          </a:solidFill>
          <a:latin typeface="+mn-lt"/>
          <a:ea typeface="+mn-ea"/>
          <a:cs typeface="+mn-cs"/>
        </a:defRPr>
      </a:lvl2pPr>
      <a:lvl3pPr marL="914400" indent="0" algn="l" defTabSz="457200" rtl="0" eaLnBrk="1" latinLnBrk="0" hangingPunct="1">
        <a:spcBef>
          <a:spcPct val="20000"/>
        </a:spcBef>
        <a:buFont typeface="Wingdings" charset="2"/>
        <a:buNone/>
        <a:defRPr sz="2000" kern="1200">
          <a:solidFill>
            <a:srgbClr val="0094CA"/>
          </a:solidFill>
          <a:latin typeface="+mn-lt"/>
          <a:ea typeface="+mn-ea"/>
          <a:cs typeface="+mn-cs"/>
        </a:defRPr>
      </a:lvl3pPr>
      <a:lvl4pPr marL="1371600" indent="0" algn="l" defTabSz="457200" rtl="0" eaLnBrk="1" latinLnBrk="0" hangingPunct="1">
        <a:spcBef>
          <a:spcPct val="20000"/>
        </a:spcBef>
        <a:buFont typeface="Wingdings" charset="2"/>
        <a:buNone/>
        <a:defRPr sz="2000" kern="1200">
          <a:solidFill>
            <a:srgbClr val="0094CA"/>
          </a:solidFill>
          <a:latin typeface="+mn-lt"/>
          <a:ea typeface="+mn-ea"/>
          <a:cs typeface="+mn-cs"/>
        </a:defRPr>
      </a:lvl4pPr>
      <a:lvl5pPr marL="1828800" indent="0" algn="l" defTabSz="457200" rtl="0" eaLnBrk="1" latinLnBrk="0" hangingPunct="1">
        <a:spcBef>
          <a:spcPct val="20000"/>
        </a:spcBef>
        <a:buFont typeface="Wingdings" charset="2"/>
        <a:buNone/>
        <a:defRPr sz="2000" kern="1200">
          <a:solidFill>
            <a:srgbClr val="0094CA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2013-12-10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sv-SE" dirty="0"/>
              <a:t>suzanne.gysin@esss.se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6797C7-3D02-2A4F-97AD-9EB2A99A67F0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03047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gi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gi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6" Type="http://schemas.openxmlformats.org/officeDocument/2006/relationships/image" Target="../media/image23.png"/><Relationship Id="rId7" Type="http://schemas.openxmlformats.org/officeDocument/2006/relationships/image" Target="../media/image24.png"/><Relationship Id="rId8" Type="http://schemas.openxmlformats.org/officeDocument/2006/relationships/image" Target="../media/image25.png"/><Relationship Id="rId9" Type="http://schemas.openxmlformats.org/officeDocument/2006/relationships/image" Target="../media/image26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 descr="ESS-vit-logg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4160" y="408940"/>
            <a:ext cx="2082800" cy="1114297"/>
          </a:xfrm>
          <a:prstGeom prst="rect">
            <a:avLst/>
          </a:prstGeom>
        </p:spPr>
      </p:pic>
      <p:sp>
        <p:nvSpPr>
          <p:cNvPr id="7" name="textruta 6"/>
          <p:cNvSpPr txBox="1"/>
          <p:nvPr/>
        </p:nvSpPr>
        <p:spPr>
          <a:xfrm>
            <a:off x="-31277" y="3145459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solidFill>
                  <a:srgbClr val="FFFFFF"/>
                </a:solidFill>
              </a:rPr>
              <a:t>Software Core Components (ICS WP3) </a:t>
            </a:r>
            <a:endParaRPr lang="en-GB" sz="3600" dirty="0">
              <a:solidFill>
                <a:srgbClr val="FFFFFF"/>
              </a:solidFill>
            </a:endParaRPr>
          </a:p>
        </p:txBody>
      </p:sp>
      <p:sp>
        <p:nvSpPr>
          <p:cNvPr id="8" name="textruta 3"/>
          <p:cNvSpPr txBox="1"/>
          <p:nvPr/>
        </p:nvSpPr>
        <p:spPr>
          <a:xfrm>
            <a:off x="0" y="4771581"/>
            <a:ext cx="9144000" cy="17789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rgbClr val="FFFFFF"/>
                </a:solidFill>
              </a:rPr>
              <a:t>Suzanne Gysin </a:t>
            </a:r>
          </a:p>
          <a:p>
            <a:pPr algn="ctr"/>
            <a:r>
              <a:rPr lang="en-GB" sz="2400" dirty="0">
                <a:solidFill>
                  <a:srgbClr val="FFFFFF"/>
                </a:solidFill>
              </a:rPr>
              <a:t>Work Package Lead</a:t>
            </a:r>
            <a:endParaRPr lang="en-GB" sz="2400" dirty="0" smtClean="0">
              <a:solidFill>
                <a:srgbClr val="FFFFFF"/>
              </a:solidFill>
            </a:endParaRPr>
          </a:p>
          <a:p>
            <a:pPr algn="ctr"/>
            <a:endParaRPr lang="en-GB" sz="2400" dirty="0" smtClean="0">
              <a:solidFill>
                <a:srgbClr val="FFFFFF"/>
              </a:solidFill>
            </a:endParaRPr>
          </a:p>
          <a:p>
            <a:pPr algn="ctr">
              <a:lnSpc>
                <a:spcPct val="120000"/>
              </a:lnSpc>
            </a:pPr>
            <a:r>
              <a:rPr lang="en-GB" dirty="0" smtClean="0">
                <a:solidFill>
                  <a:srgbClr val="FFFFFF"/>
                </a:solidFill>
              </a:rPr>
              <a:t>www.europeanspallationsource.se</a:t>
            </a:r>
          </a:p>
          <a:p>
            <a:pPr algn="ctr"/>
            <a:r>
              <a:rPr lang="en-GB" sz="1600" dirty="0" smtClean="0">
                <a:solidFill>
                  <a:srgbClr val="FFFFFF"/>
                </a:solidFill>
              </a:rPr>
              <a:t>February 22, 2014</a:t>
            </a:r>
          </a:p>
        </p:txBody>
      </p:sp>
    </p:spTree>
    <p:extLst>
      <p:ext uri="{BB962C8B-B14F-4D97-AF65-F5344CB8AC3E}">
        <p14:creationId xmlns:p14="http://schemas.microsoft.com/office/powerpoint/2010/main" val="441942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Cable Database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0705" y="4439970"/>
            <a:ext cx="2170614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457199" y="1435304"/>
            <a:ext cx="7851117" cy="48307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 smtClean="0">
                <a:solidFill>
                  <a:srgbClr val="FF0000"/>
                </a:solidFill>
              </a:rPr>
              <a:t>Scope: A database of cables and their connectors, and software tools to label the physical cables.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0094CA"/>
                </a:solidFill>
              </a:rPr>
              <a:t>What is included: </a:t>
            </a:r>
          </a:p>
          <a:p>
            <a:pPr marL="800100" lvl="1" indent="-342900"/>
            <a:r>
              <a:rPr lang="en-US" sz="1600" dirty="0" smtClean="0">
                <a:solidFill>
                  <a:srgbClr val="0094CA"/>
                </a:solidFill>
              </a:rPr>
              <a:t>ICS is responsible for data of cables to and from the Control </a:t>
            </a:r>
            <a:r>
              <a:rPr lang="en-US" sz="1600" dirty="0">
                <a:solidFill>
                  <a:srgbClr val="0094CA"/>
                </a:solidFill>
              </a:rPr>
              <a:t>Boxes, MPS devices, </a:t>
            </a:r>
            <a:r>
              <a:rPr lang="en-US" sz="1600" dirty="0" smtClean="0">
                <a:solidFill>
                  <a:srgbClr val="0094CA"/>
                </a:solidFill>
              </a:rPr>
              <a:t>and PSS </a:t>
            </a:r>
            <a:r>
              <a:rPr lang="en-US" sz="1600" dirty="0">
                <a:solidFill>
                  <a:srgbClr val="0094CA"/>
                </a:solidFill>
              </a:rPr>
              <a:t>devices. </a:t>
            </a:r>
            <a:endParaRPr lang="en-US" sz="1600" dirty="0" smtClean="0">
              <a:solidFill>
                <a:srgbClr val="0094CA"/>
              </a:solidFill>
            </a:endParaRPr>
          </a:p>
          <a:p>
            <a:pPr marL="800100" lvl="1" indent="-342900"/>
            <a:r>
              <a:rPr lang="en-US" sz="1600" dirty="0" smtClean="0">
                <a:solidFill>
                  <a:srgbClr val="0094CA"/>
                </a:solidFill>
              </a:rPr>
              <a:t>The software tools are available for use by all ESS for cable data.</a:t>
            </a:r>
            <a:endParaRPr lang="en-US" sz="1600" dirty="0">
              <a:solidFill>
                <a:srgbClr val="0094CA"/>
              </a:solidFill>
            </a:endParaRPr>
          </a:p>
          <a:p>
            <a:pPr marL="0" indent="0">
              <a:buNone/>
            </a:pPr>
            <a:r>
              <a:rPr lang="en-US" sz="1600" dirty="0" smtClean="0">
                <a:solidFill>
                  <a:srgbClr val="0094CA"/>
                </a:solidFill>
              </a:rPr>
              <a:t>Typical </a:t>
            </a:r>
            <a:r>
              <a:rPr lang="en-US" sz="1600" dirty="0">
                <a:solidFill>
                  <a:srgbClr val="0094CA"/>
                </a:solidFill>
              </a:rPr>
              <a:t>question the configuration database can answer are:</a:t>
            </a:r>
          </a:p>
          <a:p>
            <a:pPr lvl="1"/>
            <a:r>
              <a:rPr lang="en-US" sz="1600" dirty="0">
                <a:solidFill>
                  <a:srgbClr val="0094CA"/>
                </a:solidFill>
              </a:rPr>
              <a:t>Which devices are connected to port A of device SSSS-BBBB:DDDD-III ? </a:t>
            </a:r>
          </a:p>
          <a:p>
            <a:pPr lvl="1"/>
            <a:r>
              <a:rPr lang="en-US" sz="1600" dirty="0">
                <a:solidFill>
                  <a:srgbClr val="0094CA"/>
                </a:solidFill>
              </a:rPr>
              <a:t>How long is the cable connecting HBL-PBI:BPM-01a to its power supply.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0094CA"/>
                </a:solidFill>
              </a:rPr>
              <a:t>Software requirements:</a:t>
            </a:r>
          </a:p>
          <a:p>
            <a:pPr lvl="1"/>
            <a:r>
              <a:rPr lang="en-US" sz="1400" dirty="0">
                <a:solidFill>
                  <a:srgbClr val="0094CA"/>
                </a:solidFill>
              </a:rPr>
              <a:t>Cable request form</a:t>
            </a:r>
          </a:p>
          <a:p>
            <a:pPr lvl="1"/>
            <a:r>
              <a:rPr lang="en-US" sz="1400" dirty="0">
                <a:solidFill>
                  <a:srgbClr val="0094CA"/>
                </a:solidFill>
              </a:rPr>
              <a:t>Standard cable list to choose from</a:t>
            </a:r>
          </a:p>
          <a:p>
            <a:pPr lvl="1"/>
            <a:r>
              <a:rPr lang="en-US" sz="1400" dirty="0">
                <a:solidFill>
                  <a:srgbClr val="0094CA"/>
                </a:solidFill>
              </a:rPr>
              <a:t>Import from spreadsheet</a:t>
            </a:r>
          </a:p>
          <a:p>
            <a:pPr lvl="1"/>
            <a:r>
              <a:rPr lang="en-US" sz="1400" dirty="0">
                <a:solidFill>
                  <a:srgbClr val="0094CA"/>
                </a:solidFill>
              </a:rPr>
              <a:t>Routing information</a:t>
            </a:r>
          </a:p>
          <a:p>
            <a:pPr lvl="1"/>
            <a:r>
              <a:rPr lang="en-US" sz="1400" dirty="0">
                <a:solidFill>
                  <a:srgbClr val="0094CA"/>
                </a:solidFill>
              </a:rPr>
              <a:t>Relational DB (Postgres) </a:t>
            </a:r>
          </a:p>
          <a:p>
            <a:pPr lvl="1"/>
            <a:r>
              <a:rPr lang="en-US" sz="1400" dirty="0">
                <a:solidFill>
                  <a:srgbClr val="0094CA"/>
                </a:solidFill>
              </a:rPr>
              <a:t>Web based GUI</a:t>
            </a:r>
          </a:p>
          <a:p>
            <a:pPr lvl="1"/>
            <a:r>
              <a:rPr lang="en-US" sz="1400" dirty="0">
                <a:solidFill>
                  <a:srgbClr val="0094CA"/>
                </a:solidFill>
              </a:rPr>
              <a:t>Search and reports</a:t>
            </a:r>
            <a:endParaRPr lang="en-US" sz="1600" dirty="0">
              <a:solidFill>
                <a:srgbClr val="0094CA"/>
              </a:solidFill>
            </a:endParaRPr>
          </a:p>
          <a:p>
            <a:pPr marL="0" indent="0">
              <a:buNone/>
            </a:pPr>
            <a:r>
              <a:rPr lang="en-US" sz="1600" dirty="0">
                <a:solidFill>
                  <a:srgbClr val="0094CA"/>
                </a:solidFill>
              </a:rPr>
              <a:t>[5] Cabling Requirements, K.Rathsman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suzanne.gysin@esss.se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t>10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061569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Device Configuration Database</a:t>
            </a:r>
            <a:br>
              <a:rPr lang="en-US" dirty="0" smtClean="0"/>
            </a:br>
            <a:r>
              <a:rPr lang="en-US" dirty="0" smtClean="0"/>
              <a:t>DCDB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0374" y="1600199"/>
            <a:ext cx="7911949" cy="4756151"/>
          </a:xfrm>
        </p:spPr>
        <p:txBody>
          <a:bodyPr>
            <a:noAutofit/>
          </a:bodyPr>
          <a:lstStyle/>
          <a:p>
            <a:r>
              <a:rPr lang="en-US" sz="1800" dirty="0" smtClean="0">
                <a:solidFill>
                  <a:srgbClr val="FF0000"/>
                </a:solidFill>
              </a:rPr>
              <a:t>Scope: Stores the configuration files for the EPICS IOC’s and PLC interface</a:t>
            </a:r>
          </a:p>
          <a:p>
            <a:r>
              <a:rPr lang="en-US" sz="1800" dirty="0" smtClean="0"/>
              <a:t>What is included:</a:t>
            </a:r>
          </a:p>
          <a:p>
            <a:pPr marL="742950" lvl="1" indent="-285750">
              <a:buFont typeface="Arial"/>
              <a:buChar char="•"/>
            </a:pPr>
            <a:r>
              <a:rPr lang="en-US" sz="1600" dirty="0"/>
              <a:t>Version control and storage for  EPICS configuration files and PLC interfaces</a:t>
            </a:r>
          </a:p>
          <a:p>
            <a:pPr marL="742950" lvl="1" indent="-285750">
              <a:buFont typeface="Arial"/>
              <a:buChar char="•"/>
            </a:pPr>
            <a:r>
              <a:rPr lang="en-US" sz="1600" dirty="0"/>
              <a:t>Verifying ESS standards in the configuration files in the EPICS files</a:t>
            </a:r>
          </a:p>
          <a:p>
            <a:pPr marL="742950" lvl="1" indent="-285750">
              <a:buFont typeface="Arial"/>
              <a:buChar char="•"/>
            </a:pPr>
            <a:r>
              <a:rPr lang="en-US" sz="1600" dirty="0"/>
              <a:t>Design and </a:t>
            </a:r>
            <a:r>
              <a:rPr lang="en-US" sz="1600" dirty="0" smtClean="0"/>
              <a:t>testing </a:t>
            </a:r>
            <a:r>
              <a:rPr lang="en-US" sz="1600" dirty="0"/>
              <a:t>of files at remote </a:t>
            </a:r>
            <a:r>
              <a:rPr lang="en-US" sz="1600" dirty="0" smtClean="0"/>
              <a:t>sites</a:t>
            </a:r>
            <a:endParaRPr lang="en-US" sz="1600" dirty="0"/>
          </a:p>
          <a:p>
            <a:pPr marL="742950" lvl="1" indent="-285750">
              <a:buFont typeface="Arial"/>
              <a:buChar char="•"/>
            </a:pPr>
            <a:r>
              <a:rPr lang="en-US" sz="1600" dirty="0" smtClean="0"/>
              <a:t>Integration into the central database at Factory Acceptance Testing</a:t>
            </a:r>
            <a:r>
              <a:rPr lang="en-US" sz="1600" dirty="0"/>
              <a:t> </a:t>
            </a:r>
            <a:r>
              <a:rPr lang="en-US" sz="1600" dirty="0" smtClean="0"/>
              <a:t>(FAT) and Site Acceptance Testing (SAT)</a:t>
            </a:r>
          </a:p>
          <a:p>
            <a:pPr marL="742950" lvl="1" indent="-285750">
              <a:buFont typeface="Arial"/>
              <a:buChar char="•"/>
            </a:pPr>
            <a:endParaRPr lang="en-US" sz="1600" dirty="0" smtClean="0"/>
          </a:p>
          <a:p>
            <a:r>
              <a:rPr lang="en-US" sz="1800" dirty="0" smtClean="0"/>
              <a:t>Strategy: </a:t>
            </a:r>
          </a:p>
          <a:p>
            <a:pPr lvl="1"/>
            <a:r>
              <a:rPr lang="en-US" sz="1600" dirty="0" smtClean="0"/>
              <a:t>Collaboration with TATA Consulting Services to:</a:t>
            </a:r>
          </a:p>
          <a:p>
            <a:pPr marL="800100" lvl="1" indent="-342900">
              <a:buAutoNum type="arabicPeriod"/>
            </a:pPr>
            <a:r>
              <a:rPr lang="en-US" sz="1600" dirty="0"/>
              <a:t>Adapt ITER’s SDD to be a generic open source tool to store device configuration</a:t>
            </a:r>
          </a:p>
          <a:p>
            <a:pPr marL="800100" lvl="1" indent="-342900">
              <a:buAutoNum type="arabicPeriod"/>
            </a:pPr>
            <a:r>
              <a:rPr lang="en-US" sz="1600" dirty="0" smtClean="0"/>
              <a:t>Adapt ITER’s SDD to ESS</a:t>
            </a:r>
          </a:p>
        </p:txBody>
      </p:sp>
      <p:sp>
        <p:nvSpPr>
          <p:cNvPr id="7" name="AutoShape 2" descr="data:image/jpeg;base64,/9j/4AAQSkZJRgABAQAAAQABAAD/2wCEAAkGBhIRERUTEBIQEBIVFxYSFxAUFhoSEA8SFBAXIBUVFRkYGyYfGBkjGRITHzAgIycpLCwsFiExOjo2NSYsLSkBCQoKDgwOFw8PGiokHCUpKiw0LDQwKSwsKS01LzQ1LDQvKS8tKSwxLC4sLS80LCwsKSwsKSwsKSkpKSwpKiwsKf/AABEIALQA8AMBIgACEQEDEQH/xAAcAAEAAgIDAQAAAAAAAAAAAAAABgcEBQIDCAH/xABMEAABAwIDBAMJDAYJBQAAAAABAAIDBBEFEiEGBxMxQVFhCBQVNVJTcZGSFiIyVHOBk6GytNHSGCMzYnJ0FyQ2lKKxs8HDJTRCgqP/xAAbAQEAAgMBAQAAAAAAAAAAAAAAAgMBBAUGB//EACkRAQACAgICAAQGAwAAAAAAAAABAgMRBBIFMRMhccFCUWGBseEUIjL/2gAMAwEAAhEDEQA/ALxREQEREBERAREQEREBERAREQEREBERAREQEREBERAREQEREBERAREQEREBERAREQRHejtVNh2HuqKcMMgfGwZwXNs52ugIVR0G/DGpyRBTwzFupEcD5C0HkTlcbKxN/vih3y0X2iqe3X7zRhHHDqczibIbh4jcwszdbTcHN9XaglP9K20XxA/3Sb8VPtodtqymwJlcY2MqyIs0b2ENa58gDve3uNDyJUV/SVi+ISfTN/IpHvpqRLgT5ACA807wDzAdI02+tBX9DvqxycF0FLHMAbEx08kgBtyJa42K5UvdA4jBPlrKaFzWmz4sjoJm+guJsewhcd0m9ajwykfBUsnzmUyB0bQ5paWtGt3AgggqKb09sYcUruPTxujY2NsV3ACSUtLjncATb4VhryaEF17yd5UlJh9NWUHCeKh4sZG5hkMLncgRZ1wAfQVmbq9upcQoZais4TDHI5pc0ZGCNsbXEuuTa1zqq53j0D4NncMjlble14u0825opCAe2zgujZKZzdlcRLSWky5bjQ2dwQR84JHzoMjbDfvVzTuhwoBsV8jJcmeomdf4TQdAD0CxPrsNG/epj9I9j6h0oaToyogDGSW5j4LSfmK23c54ZHJV1Ej2Bz4o25Cdche8hxHbZtr9pV5bSbNwV9O+nqW5o39I+HG4cnsPQ4df4oNHu03hMxenc/IIZonBkkQdmAzC7XtPPK6zufS0jtVebxd+VRHVSUuHCNrYzwjUFvEe+QH33DHwQAfe6g3sT1KzNkt3VFhjnPpGyNc9oY4ueXZgDfkdAbrz1vC2YqcLxF8oa8RmYzwVGW7HEyZ2i/LM06EHqvyKDbyb1doKQskqeIGE2DZ6cMjk05XDWm9uogq8d3+2bcUo21DWcN2YxyR3zBj29RtqCCD86pSffj35D3tidFFPA62cxOdFJdpuHNuSAbgdI6VbG6o4YaZ78KzsY5w4kT3EyRyBumZpJsSOkaG3Ygm6IiAiIgIiICIiAiIgIiICIiAiIgrnf74od8tF9oqudxeJ4dCanv8AdTMeeHwzOBYtGfMGlwsNS246dOpXltdspFiVMaacyNYXNfmYQHAtNxzBCgX6OeH+eq/aZ+RBJfdRgXn8M/8An+C1O+irjlwKSSFzHxudAWvYbsc3jN1BHQsD9HPD/PVftM/IpdVbvKeTDG4a50vAaGgPBAl96/MDe1ufYgrLcru8oK2ikmq4OM/iuYCXOAa1rW2sGkdZVoYZu1wyneJIaOFr28nG7y09YzE2PasjYzY6HDKfgQF7ml5kLnkFxLrc7ADoC3yCou6QH9Rpv5j/AIHrS7ssBfW7O11PGbSPldk/eexkbmt15XLQL9F1au22w8GKwsiqHSsDH8RroyAb5SLG4IIs4r7sVsVDhcDoad0j2ueZCZCC7MQB0AaWAQed91O3bcJq3mdjjDKOHJYfrIi11w4Dpsbgjt7FZe3+/WmbTGPDJHS1EgsJg0tZTgjV3vhq/qFrA69FjKtq90eHYg4ySRGGYm7poSGOeSdS8WLXE9dr9qj8Pc7YcHAulq3gHVpc0Bw6iQ0H1IMPcntXiVa2qNRKZ2RtAiMjQLzEHQOAFwMrbj98LQ4Fv2qDVCHFooO9yTHIBEc0TgbXc0k3AI1Fr+pXjg+DQ0kTYaeNsUbdA0fWT1ntUO213NUWIyOmu+mqHDWSOxY93lPYeZt0gglBBt6MWz3ebn0ne/fTtYhSu/8AIkXMjW+9DLX5gHqXT3NrJuPVFpHA4cYeDzMmZ3DI9A4l/wCILbUnc2Qh4MtZK9nS1sYY4/8AsSbepWhsxstT4fAIKZmVo1JOr3uPNzj0lBt0REBERAREQEREBERAREQEREBERBWG+XeNVYW6nbSiH9aJHOdI0vPvCwADUW+EVXg354z5EH0J/Mt13Sv7Wi/gm+3GoKup4/g15XbtMxrX3QvbqkB354z5EH0J/Mpfun3rV2IVzqarEOXhueCxhY5rmFvbqLEqsFI9xvjt/wAlL/m1T8h4+vFpFqzM7nTFL9m32m3wYszEKimpIonthkewNbC6R+VjrZnWPo9aw/6Vtovio/uzvxXPAP7QYn6ZfvUani8ZzfJ34+WccViWzWm42rqq3xY9E0vlgZGwc3OpnBo9JJ0Vt7rNrJsSoGz1AYJM74zkBa1waRY2JNjqoVt4f+nVPyY/1GLd9z/4pHy0v+y3OBy55VJtMa1OkbV6yslERdBAREQEREBERAREQEREBERAREQEREBERAREQUP3Sv7Wi/gm+3GoKr23m7rvDDoXCp73MIe3WPih4eWny22Iy9vNVhtjuTlw+ilqhXcURBp4fCdHcF4boeIbfC6l0/H86OL23Xe9IXr2RhSPcb47f8lL/m1dux25CWvo4qrv7g8UEiPhGSwDyPhcQeT1KfbvNzZwurNSavvg5HR5BFw/hEXJJe6/JT5/kI5VIrFdanbFadUKwD+0GJ+mX7zGp4tLtFuEdU1k1THXmHivdJl4JLmF3MZhKL+oKv8AbDd5UUFZS0vfrpu+iGiSzmZCZQ03bnNxqDzXj+Z4ueRlnJFtft/bYrfUaTrb42w2pvp7wD5+Kxbzuf8AxSPlpf8AZRmXucpXCzsTLh1GBxH1zKyt32x3gujFNxeP79z+JlyXzW0y3PV1rb4PE/xaTXe9ztG1u0pKiIt9EREQEREBERAREQEREBERAREQEREBERAREQRDexU1EeFzupDK2YcOzor8QN4rc1suo0vyXm+vxDFp2GOd+Iyxm1438VzDY6XB0K9fr5lCDyDh+IYtAwRwPxGKMXIYzitYL87AaBZPuhxvz+Ke1MvWuUJlCDyV7ocb8/intTLXV/hGeRsk4rpZG2yyPErnssbjKSLjXXTpXsbKEyhB5JG0ON+fxT2pl990ON+fxT2pl6wq6lkUbpJCGsY1z3OPJrWtJcfmAKgJ37YP52X6F/4IKEj20xVzsjayvc/UZBLIXXHPQG6yfdDjfn8U9qZSnZzeJRRY/VV0nEFPM17WOyXcCclnFo11yO9asob9sH87L9C/8EFGe6HG/P4p7Uy4TbUYyxpc+pxJrRzc58rWj0kr03tJtpR0ELJ6mTLHIQGFrS8vu2+gA5W1UE2s304VNQ1MUTpXySQyRtaYnNBc9hAJJ0ABIPzIKcptrcXkF46rEZANCWySuAPzL0BuYraqXDr1rpnyCV4Dpr8Qs0tq7Ui91Bd0+9TD6DD209U6RkrZJHaRl4cHOuCC31a9StDZPeJQ4k98dJI5z2NDy1zHMOUm1xca6ketBJkREBERAREQEREBERAREQEREBERAREQEREBERBpttPF1Z/LVH3d6827vsLhljldJGyQhwALgHWGXov6V6S208XVn8tUfd3rzxu0/Yy/xj7C0+dMxhnX6Of5G01wTMfp/KQ+AKb4vB7A/BRjb/CoY4GOjiZG7iZbtGW4LHGxt2gKbqJbyP8At4/lf+N65HFvac1fnLh8LJec9ImZ9pbvz8V4d6W/dgoYMKh81H7IUz35eK8O9LfuwUWXY5MzGtPpvhKVt8TtET6+7F8Fw+aj9kKTbhog3FqtrRYCA2HQP10a0a3+4vxvWfIn/WjUeNMzadrvM461xVmIiPn9l8oiLdeYEREBERAREQEREBERAREQEREBERAREQEREGr2ppXy0VTHGMz3wTMa0c3OdC4NGvWSF5lwbBcYpA5sVFUWcQTmhc6xHUvUuIVJjjc4C5AvZaWkx+aRubLGOzVVZenXV/SnN8PrrJ6ULxMd+Iy/QOWBjGEYzVNayWiqMoOYBsJbra2vrK9H+FpuqP6101G0MrC0FrDc20uqaVwdo6xG2vjrxe0dIjf0QTfJs5VT4bRMggllfEW52sGZzP6vbUDouLKsvBeM/Ep/oHL0ljeNOgawtaHZuvoWANppvIZ6yr79fxOzxpzxv4MzH56efPBmM/Ep/oHKd7i9n6yGvqJqunmhD4cuZ7CwF5lYbC/Y0+pWT7pZfIZ6ysjCdoHyzcNzWgWvcJTpv/VLkTyZrHxpmY+rfoiKxpCIiAiIgIiICIiAiIgIiICIiDi6QDmQFx47esetamvqWF9nMzW6b2WFJkJFmEDpF+anFLT84g2kfHb1j1px2+UPWtBni80fWsynpInMLsluy6xNZr7Gz47fKHrTvhvlD1rUQ0zHi4j/AMSDDPfXyC3VdVTkrHuWdM+uAkY5oc3UW1K1FNhb2Nyh0R+dZM1MxguY/wDEstmFREA5frSYrkj81d6ReNWhq4WPcSLxi2mp5pNhLnlt3RixvzW28DxeSngiLyfrUYxUrO4hCuClZ3EMLGKDjNaA5gy9ZWA/B3AXzR6dq3ngiLyU8EReSpzWJ9tumW+P/mWhgwtzm3zRjsJ1WbhODOZLxC5pFraLY+CIvJWRBTNYLNFkisR6L5r3jVpdqIikqEREBERAREQEREBERAREQEKIg1FTh7i8kBdfg1/Usupe7NoSuTT+85WVyWrGoY0wvBr+pZ1NTlsZaea5Ri5+E5cKp5B0JWLXm3tl8pYnMFsv1rvzO8n618inNuRPauTaodOionFWZ3LO2PVROeLZfrWbGLALEq3m+hXMTEMB5lSrWKxqGGUiwoQ53N1l2OgcOTipDJRdMWa2pBWO8m+rvUgzkWA7sLl20xd08kGUiIgIiICIiAiIgIiICIiAiIgIiIOl9MCbp3v2ldyIOoQ9pSSnB5rtRB0iDtKCmHpXciDqkgBXIRC1lzRB0inA5EhDBfmSu5EHBkQC4GmC7kQdJg7SuccQC5ogIiICIiAiIgIiICIiAiIgIiICIiAiIgIiICIiAiIgIiICIiAiIgIiICIiAiIgIiI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" name="AutoShape 4" descr="data:image/jpeg;base64,/9j/4AAQSkZJRgABAQAAAQABAAD/2wCEAAkGBhIRERUTEBIQEBIVFxYSFxAUFhoSEA8SFBAXIBUVFRkYGyYfGBkjGRITHzAgIycpLCwsFiExOjo2NSYsLSkBCQoKDgwOFw8PGiokHCUpKiw0LDQwKSwsKS01LzQ1LDQvKS8tKSwxLC4sLS80LCwsKSwsKSwsKSkpKSwpKiwsKf/AABEIALQA8AMBIgACEQEDEQH/xAAcAAEAAgIDAQAAAAAAAAAAAAAABgcEBQIDCAH/xABMEAABAwIDBAMJDAYJBQAAAAABAAIDBBEFEiEGBxMxQVFhCBQVNVJTcZGSFiIyVHOBk6GytNHSGCMzYnJ0FyQ2lKKxs8HDJTRCgqP/xAAbAQEAAgMBAQAAAAAAAAAAAAAAAgMBBAUGB//EACkRAQACAgICAAQGAwAAAAAAAAABAgMRBBIFMRMhccFCUWGBseEUIjL/2gAMAwEAAhEDEQA/ALxREQEREBERAREQEREBERAREQEREBERAREQEREBERAREQEREBERAREQEREBERAREQRHejtVNh2HuqKcMMgfGwZwXNs52ugIVR0G/DGpyRBTwzFupEcD5C0HkTlcbKxN/vih3y0X2iqe3X7zRhHHDqczibIbh4jcwszdbTcHN9XaglP9K20XxA/3Sb8VPtodtqymwJlcY2MqyIs0b2ENa58gDve3uNDyJUV/SVi+ISfTN/IpHvpqRLgT5ACA807wDzAdI02+tBX9DvqxycF0FLHMAbEx08kgBtyJa42K5UvdA4jBPlrKaFzWmz4sjoJm+guJsewhcd0m9ajwykfBUsnzmUyB0bQ5paWtGt3AgggqKb09sYcUruPTxujY2NsV3ACSUtLjncATb4VhryaEF17yd5UlJh9NWUHCeKh4sZG5hkMLncgRZ1wAfQVmbq9upcQoZais4TDHI5pc0ZGCNsbXEuuTa1zqq53j0D4NncMjlble14u0825opCAe2zgujZKZzdlcRLSWky5bjQ2dwQR84JHzoMjbDfvVzTuhwoBsV8jJcmeomdf4TQdAD0CxPrsNG/epj9I9j6h0oaToyogDGSW5j4LSfmK23c54ZHJV1Ej2Bz4o25Cdche8hxHbZtr9pV5bSbNwV9O+nqW5o39I+HG4cnsPQ4df4oNHu03hMxenc/IIZonBkkQdmAzC7XtPPK6zufS0jtVebxd+VRHVSUuHCNrYzwjUFvEe+QH33DHwQAfe6g3sT1KzNkt3VFhjnPpGyNc9oY4ueXZgDfkdAbrz1vC2YqcLxF8oa8RmYzwVGW7HEyZ2i/LM06EHqvyKDbyb1doKQskqeIGE2DZ6cMjk05XDWm9uogq8d3+2bcUo21DWcN2YxyR3zBj29RtqCCD86pSffj35D3tidFFPA62cxOdFJdpuHNuSAbgdI6VbG6o4YaZ78KzsY5w4kT3EyRyBumZpJsSOkaG3Ygm6IiAiIgIiICIiAiIgIiICIiAiIgrnf74od8tF9oqudxeJ4dCanv8AdTMeeHwzOBYtGfMGlwsNS246dOpXltdspFiVMaacyNYXNfmYQHAtNxzBCgX6OeH+eq/aZ+RBJfdRgXn8M/8An+C1O+irjlwKSSFzHxudAWvYbsc3jN1BHQsD9HPD/PVftM/IpdVbvKeTDG4a50vAaGgPBAl96/MDe1ufYgrLcru8oK2ikmq4OM/iuYCXOAa1rW2sGkdZVoYZu1wyneJIaOFr28nG7y09YzE2PasjYzY6HDKfgQF7ml5kLnkFxLrc7ADoC3yCou6QH9Rpv5j/AIHrS7ssBfW7O11PGbSPldk/eexkbmt15XLQL9F1au22w8GKwsiqHSsDH8RroyAb5SLG4IIs4r7sVsVDhcDoad0j2ueZCZCC7MQB0AaWAQed91O3bcJq3mdjjDKOHJYfrIi11w4Dpsbgjt7FZe3+/WmbTGPDJHS1EgsJg0tZTgjV3vhq/qFrA69FjKtq90eHYg4ySRGGYm7poSGOeSdS8WLXE9dr9qj8Pc7YcHAulq3gHVpc0Bw6iQ0H1IMPcntXiVa2qNRKZ2RtAiMjQLzEHQOAFwMrbj98LQ4Fv2qDVCHFooO9yTHIBEc0TgbXc0k3AI1Fr+pXjg+DQ0kTYaeNsUbdA0fWT1ntUO213NUWIyOmu+mqHDWSOxY93lPYeZt0gglBBt6MWz3ebn0ne/fTtYhSu/8AIkXMjW+9DLX5gHqXT3NrJuPVFpHA4cYeDzMmZ3DI9A4l/wCILbUnc2Qh4MtZK9nS1sYY4/8AsSbepWhsxstT4fAIKZmVo1JOr3uPNzj0lBt0REBERAREQEREBERAREQEREBERBWG+XeNVYW6nbSiH9aJHOdI0vPvCwADUW+EVXg354z5EH0J/Mt13Sv7Wi/gm+3GoKup4/g15XbtMxrX3QvbqkB354z5EH0J/Mpfun3rV2IVzqarEOXhueCxhY5rmFvbqLEqsFI9xvjt/wAlL/m1T8h4+vFpFqzM7nTFL9m32m3wYszEKimpIonthkewNbC6R+VjrZnWPo9aw/6Vtovio/uzvxXPAP7QYn6ZfvUani8ZzfJ34+WccViWzWm42rqq3xY9E0vlgZGwc3OpnBo9JJ0Vt7rNrJsSoGz1AYJM74zkBa1waRY2JNjqoVt4f+nVPyY/1GLd9z/4pHy0v+y3OBy55VJtMa1OkbV6yslERdBAREQEREBERAREQEREBERAREQEREBERAREQUP3Sv7Wi/gm+3GoKr23m7rvDDoXCp73MIe3WPih4eWny22Iy9vNVhtjuTlw+ilqhXcURBp4fCdHcF4boeIbfC6l0/H86OL23Xe9IXr2RhSPcb47f8lL/m1dux25CWvo4qrv7g8UEiPhGSwDyPhcQeT1KfbvNzZwurNSavvg5HR5BFw/hEXJJe6/JT5/kI5VIrFdanbFadUKwD+0GJ+mX7zGp4tLtFuEdU1k1THXmHivdJl4JLmF3MZhKL+oKv8AbDd5UUFZS0vfrpu+iGiSzmZCZQ03bnNxqDzXj+Z4ueRlnJFtft/bYrfUaTrb42w2pvp7wD5+Kxbzuf8AxSPlpf8AZRmXucpXCzsTLh1GBxH1zKyt32x3gujFNxeP79z+JlyXzW0y3PV1rb4PE/xaTXe9ztG1u0pKiIt9EREQEREBERAREQEREBERAREQEREBERAREQRDexU1EeFzupDK2YcOzor8QN4rc1suo0vyXm+vxDFp2GOd+Iyxm1438VzDY6XB0K9fr5lCDyDh+IYtAwRwPxGKMXIYzitYL87AaBZPuhxvz+Ke1MvWuUJlCDyV7ocb8/intTLXV/hGeRsk4rpZG2yyPErnssbjKSLjXXTpXsbKEyhB5JG0ON+fxT2pl990ON+fxT2pl6wq6lkUbpJCGsY1z3OPJrWtJcfmAKgJ37YP52X6F/4IKEj20xVzsjayvc/UZBLIXXHPQG6yfdDjfn8U9qZSnZzeJRRY/VV0nEFPM17WOyXcCclnFo11yO9asob9sH87L9C/8EFGe6HG/P4p7Uy4TbUYyxpc+pxJrRzc58rWj0kr03tJtpR0ELJ6mTLHIQGFrS8vu2+gA5W1UE2s304VNQ1MUTpXySQyRtaYnNBc9hAJJ0ABIPzIKcptrcXkF46rEZANCWySuAPzL0BuYraqXDr1rpnyCV4Dpr8Qs0tq7Ui91Bd0+9TD6DD209U6RkrZJHaRl4cHOuCC31a9StDZPeJQ4k98dJI5z2NDy1zHMOUm1xca6ketBJkREBERAREQEREBERAREQEREBERAREQEREBERBpttPF1Z/LVH3d6827vsLhljldJGyQhwALgHWGXov6V6S208XVn8tUfd3rzxu0/Yy/xj7C0+dMxhnX6Of5G01wTMfp/KQ+AKb4vB7A/BRjb/CoY4GOjiZG7iZbtGW4LHGxt2gKbqJbyP8At4/lf+N65HFvac1fnLh8LJec9ImZ9pbvz8V4d6W/dgoYMKh81H7IUz35eK8O9LfuwUWXY5MzGtPpvhKVt8TtET6+7F8Fw+aj9kKTbhog3FqtrRYCA2HQP10a0a3+4vxvWfIn/WjUeNMzadrvM461xVmIiPn9l8oiLdeYEREBERAREQEREBERAREQEREBERAREQEREGr2ppXy0VTHGMz3wTMa0c3OdC4NGvWSF5lwbBcYpA5sVFUWcQTmhc6xHUvUuIVJjjc4C5AvZaWkx+aRubLGOzVVZenXV/SnN8PrrJ6ULxMd+Iy/QOWBjGEYzVNayWiqMoOYBsJbra2vrK9H+FpuqP6101G0MrC0FrDc20uqaVwdo6xG2vjrxe0dIjf0QTfJs5VT4bRMggllfEW52sGZzP6vbUDouLKsvBeM/Ep/oHL0ljeNOgawtaHZuvoWANppvIZ6yr79fxOzxpzxv4MzH56efPBmM/Ep/oHKd7i9n6yGvqJqunmhD4cuZ7CwF5lYbC/Y0+pWT7pZfIZ6ysjCdoHyzcNzWgWvcJTpv/VLkTyZrHxpmY+rfoiKxpCIiAiIgIiICIiAiIgIiICIiDi6QDmQFx47esetamvqWF9nMzW6b2WFJkJFmEDpF+anFLT84g2kfHb1j1px2+UPWtBni80fWsynpInMLsluy6xNZr7Gz47fKHrTvhvlD1rUQ0zHi4j/AMSDDPfXyC3VdVTkrHuWdM+uAkY5oc3UW1K1FNhb2Nyh0R+dZM1MxguY/wDEstmFREA5frSYrkj81d6ReNWhq4WPcSLxi2mp5pNhLnlt3RixvzW28DxeSngiLyfrUYxUrO4hCuClZ3EMLGKDjNaA5gy9ZWA/B3AXzR6dq3ngiLyU8EReSpzWJ9tumW+P/mWhgwtzm3zRjsJ1WbhODOZLxC5pFraLY+CIvJWRBTNYLNFkisR6L5r3jVpdqIikqEREBERAREQEREBERAREQEKIg1FTh7i8kBdfg1/Usupe7NoSuTT+85WVyWrGoY0wvBr+pZ1NTlsZaea5Ri5+E5cKp5B0JWLXm3tl8pYnMFsv1rvzO8n618inNuRPauTaodOionFWZ3LO2PVROeLZfrWbGLALEq3m+hXMTEMB5lSrWKxqGGUiwoQ53N1l2OgcOTipDJRdMWa2pBWO8m+rvUgzkWA7sLl20xd08kGUiIgIiICIiAiIgIiICIiAiIgIiIOl9MCbp3v2ldyIOoQ9pSSnB5rtRB0iDtKCmHpXciDqkgBXIRC1lzRB0inA5EhDBfmSu5EHBkQC4GmC7kQdJg7SuccQC5ogIiICIiAiIgIiICIiAiIgIiICIiAiIgIiICIiAiIgIiICIiAiIgIiICIiAiIgIiIP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1031" name="Picture 7" descr="http://www.fel.duke.edu/images/epics_logo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1310" y="1600199"/>
            <a:ext cx="962025" cy="96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2013-12-10</a:t>
            </a:r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suzanne.gysin@esss.se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t>11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855028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t="5135"/>
          <a:stretch>
            <a:fillRect/>
          </a:stretch>
        </p:blipFill>
        <p:spPr bwMode="auto">
          <a:xfrm>
            <a:off x="179512" y="1052736"/>
            <a:ext cx="3240360" cy="5193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66" name="Title 1"/>
          <p:cNvSpPr>
            <a:spLocks noGrp="1"/>
          </p:cNvSpPr>
          <p:nvPr>
            <p:ph type="title"/>
          </p:nvPr>
        </p:nvSpPr>
        <p:spPr>
          <a:xfrm>
            <a:off x="0" y="498376"/>
            <a:ext cx="9144000" cy="482352"/>
          </a:xfrm>
        </p:spPr>
        <p:txBody>
          <a:bodyPr/>
          <a:lstStyle/>
          <a:p>
            <a:r>
              <a:rPr lang="sl-SI" sz="2800" dirty="0" smtClean="0">
                <a:solidFill>
                  <a:schemeClr val="tx1"/>
                </a:solidFill>
              </a:rPr>
              <a:t>SDD Translator g</a:t>
            </a:r>
            <a:r>
              <a:rPr lang="en-US" sz="2800" dirty="0" smtClean="0">
                <a:solidFill>
                  <a:schemeClr val="tx1"/>
                </a:solidFill>
              </a:rPr>
              <a:t>enerate</a:t>
            </a:r>
            <a:r>
              <a:rPr lang="sl-SI" sz="2800" dirty="0" smtClean="0">
                <a:solidFill>
                  <a:schemeClr val="tx1"/>
                </a:solidFill>
              </a:rPr>
              <a:t>s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sl-SI" sz="2800" dirty="0" smtClean="0">
                <a:solidFill>
                  <a:schemeClr val="tx1"/>
                </a:solidFill>
              </a:rPr>
              <a:t>all configuration files</a:t>
            </a:r>
            <a:endParaRPr lang="en-GB" sz="2800" dirty="0" smtClean="0">
              <a:solidFill>
                <a:schemeClr val="tx1"/>
              </a:solidFill>
            </a:endParaRPr>
          </a:p>
        </p:txBody>
      </p:sp>
      <p:sp>
        <p:nvSpPr>
          <p:cNvPr id="62468" name="TextBox 1"/>
          <p:cNvSpPr txBox="1">
            <a:spLocks noChangeArrowheads="1"/>
          </p:cNvSpPr>
          <p:nvPr/>
        </p:nvSpPr>
        <p:spPr bwMode="auto">
          <a:xfrm>
            <a:off x="3347864" y="1399240"/>
            <a:ext cx="188384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r>
              <a:rPr lang="en-US" sz="1600" dirty="0" smtClean="0">
                <a:solidFill>
                  <a:srgbClr val="002060"/>
                </a:solidFill>
                <a:latin typeface="+mn-lt"/>
              </a:rPr>
              <a:t>SDN C++ program</a:t>
            </a:r>
            <a:endParaRPr lang="en-GB" sz="16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62474" name="TextBox 14"/>
          <p:cNvSpPr txBox="1">
            <a:spLocks noChangeArrowheads="1"/>
          </p:cNvSpPr>
          <p:nvPr/>
        </p:nvSpPr>
        <p:spPr bwMode="auto">
          <a:xfrm>
            <a:off x="3491880" y="3932952"/>
            <a:ext cx="154721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r>
              <a:rPr lang="en-US" sz="1600" dirty="0">
                <a:solidFill>
                  <a:srgbClr val="002060"/>
                </a:solidFill>
                <a:latin typeface="+mn-lt"/>
              </a:rPr>
              <a:t>EPICS</a:t>
            </a:r>
            <a:r>
              <a:rPr lang="en-US" sz="1800" dirty="0"/>
              <a:t> </a:t>
            </a:r>
            <a:r>
              <a:rPr lang="en-US" sz="1600" dirty="0">
                <a:solidFill>
                  <a:srgbClr val="002060"/>
                </a:solidFill>
                <a:latin typeface="+mn-lt"/>
              </a:rPr>
              <a:t>records</a:t>
            </a:r>
            <a:endParaRPr lang="en-GB" sz="16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62476" name="TextBox 16"/>
          <p:cNvSpPr txBox="1">
            <a:spLocks noChangeArrowheads="1"/>
          </p:cNvSpPr>
          <p:nvPr/>
        </p:nvSpPr>
        <p:spPr bwMode="auto">
          <a:xfrm>
            <a:off x="3491880" y="5250686"/>
            <a:ext cx="164339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r>
              <a:rPr lang="en-US" sz="1600" dirty="0">
                <a:solidFill>
                  <a:srgbClr val="002060"/>
                </a:solidFill>
                <a:latin typeface="+mn-lt"/>
              </a:rPr>
              <a:t>EPICS IOC files</a:t>
            </a:r>
            <a:endParaRPr lang="en-GB" sz="1600" dirty="0">
              <a:solidFill>
                <a:srgbClr val="002060"/>
              </a:solidFill>
              <a:latin typeface="+mn-lt"/>
            </a:endParaRPr>
          </a:p>
        </p:txBody>
      </p:sp>
      <p:cxnSp>
        <p:nvCxnSpPr>
          <p:cNvPr id="4" name="Straight Arrow Connector 3"/>
          <p:cNvCxnSpPr/>
          <p:nvPr/>
        </p:nvCxnSpPr>
        <p:spPr bwMode="auto">
          <a:xfrm rot="10800000" flipV="1">
            <a:off x="2411760" y="1615264"/>
            <a:ext cx="938212" cy="1072"/>
          </a:xfrm>
          <a:prstGeom prst="straightConnector1">
            <a:avLst/>
          </a:prstGeom>
          <a:ln w="28575">
            <a:headEnd type="none" w="med" len="med"/>
            <a:tailEnd type="triangl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 bwMode="auto">
          <a:xfrm rot="10800000">
            <a:off x="2483768" y="4106152"/>
            <a:ext cx="938212" cy="516"/>
          </a:xfrm>
          <a:prstGeom prst="straightConnector1">
            <a:avLst/>
          </a:prstGeom>
          <a:ln w="28575">
            <a:headEnd type="none" w="med" len="med"/>
            <a:tailEnd type="triangl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 bwMode="auto">
          <a:xfrm flipH="1">
            <a:off x="2555776" y="5466710"/>
            <a:ext cx="936104" cy="0"/>
          </a:xfrm>
          <a:prstGeom prst="straightConnector1">
            <a:avLst/>
          </a:prstGeom>
          <a:ln w="28575">
            <a:headEnd type="none" w="med" len="med"/>
            <a:tailEnd type="triangl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9" name="Text Box 4"/>
          <p:cNvSpPr txBox="1">
            <a:spLocks noChangeArrowheads="1"/>
          </p:cNvSpPr>
          <p:nvPr/>
        </p:nvSpPr>
        <p:spPr bwMode="auto">
          <a:xfrm>
            <a:off x="28575" y="44450"/>
            <a:ext cx="2335695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000" dirty="0" smtClean="0">
                <a:solidFill>
                  <a:schemeClr val="bg2"/>
                </a:solidFill>
              </a:rPr>
              <a:t>Generate config files</a:t>
            </a:r>
            <a:endParaRPr lang="en-GB" sz="2000" dirty="0">
              <a:solidFill>
                <a:schemeClr val="bg2"/>
              </a:solidFill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 cstate="print"/>
          <a:srcRect t="18173"/>
          <a:stretch>
            <a:fillRect/>
          </a:stretch>
        </p:blipFill>
        <p:spPr bwMode="auto">
          <a:xfrm>
            <a:off x="4582076" y="2199227"/>
            <a:ext cx="3581400" cy="1621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8"/>
          <p:cNvSpPr txBox="1">
            <a:spLocks noChangeArrowheads="1"/>
          </p:cNvSpPr>
          <p:nvPr/>
        </p:nvSpPr>
        <p:spPr bwMode="auto">
          <a:xfrm>
            <a:off x="7760446" y="2388702"/>
            <a:ext cx="132279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r>
              <a:rPr lang="en-US" sz="1600" dirty="0">
                <a:solidFill>
                  <a:srgbClr val="002060"/>
                </a:solidFill>
                <a:latin typeface="+mn-lt"/>
              </a:rPr>
              <a:t>STEP-7 files</a:t>
            </a:r>
            <a:endParaRPr lang="en-GB" sz="1600" dirty="0">
              <a:solidFill>
                <a:srgbClr val="002060"/>
              </a:solidFill>
              <a:latin typeface="+mn-lt"/>
            </a:endParaRPr>
          </a:p>
        </p:txBody>
      </p:sp>
      <p:cxnSp>
        <p:nvCxnSpPr>
          <p:cNvPr id="13" name="Straight Arrow Connector 12"/>
          <p:cNvCxnSpPr/>
          <p:nvPr/>
        </p:nvCxnSpPr>
        <p:spPr bwMode="auto">
          <a:xfrm flipH="1" flipV="1">
            <a:off x="6896350" y="2604726"/>
            <a:ext cx="720080" cy="2"/>
          </a:xfrm>
          <a:prstGeom prst="straightConnector1">
            <a:avLst/>
          </a:prstGeom>
          <a:ln w="28575">
            <a:headEnd type="none" w="med" len="med"/>
            <a:tailEnd type="triangl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2013-12-10</a:t>
            </a:r>
            <a:endParaRPr lang="sv-S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suzanne.gysin@esss.se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t>12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85008437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Unit Conversion Database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94529"/>
            <a:ext cx="6536399" cy="4038981"/>
          </a:xfrm>
        </p:spPr>
        <p:txBody>
          <a:bodyPr/>
          <a:lstStyle/>
          <a:p>
            <a:r>
              <a:rPr lang="en-US" sz="1800" dirty="0">
                <a:solidFill>
                  <a:srgbClr val="FF0000"/>
                </a:solidFill>
              </a:rPr>
              <a:t>Scope: magnet unit conversion, between engineering unit (Ampere), physics unit (Tesla), and model unit (K1, K2).</a:t>
            </a:r>
          </a:p>
          <a:p>
            <a:r>
              <a:rPr lang="en-US" sz="1800" dirty="0"/>
              <a:t>Candidates:  DISCS unit conversion </a:t>
            </a:r>
            <a:r>
              <a:rPr lang="en-US" sz="1800" dirty="0" smtClean="0"/>
              <a:t>module (NSLS II)</a:t>
            </a:r>
            <a:endParaRPr lang="en-US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2013-12-10</a:t>
            </a:r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suzanne.gysin@esss.se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t>13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721628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WU 3.1 Configuration Data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24000"/>
            <a:ext cx="7543800" cy="4572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Scope: The </a:t>
            </a:r>
            <a:r>
              <a:rPr lang="en-US" dirty="0">
                <a:solidFill>
                  <a:srgbClr val="FF0000"/>
                </a:solidFill>
              </a:rPr>
              <a:t>collection, storage, and distribution of </a:t>
            </a:r>
            <a:r>
              <a:rPr lang="en-US" dirty="0" smtClean="0">
                <a:solidFill>
                  <a:srgbClr val="FF0000"/>
                </a:solidFill>
              </a:rPr>
              <a:t>configuration data.[9]</a:t>
            </a:r>
          </a:p>
          <a:p>
            <a:pPr marL="400050" lvl="1"/>
            <a:endParaRPr lang="en-US" sz="1400" dirty="0" smtClean="0"/>
          </a:p>
          <a:p>
            <a:pPr marL="400050" lvl="1"/>
            <a:endParaRPr lang="en-US" sz="1400" dirty="0"/>
          </a:p>
          <a:p>
            <a:pPr marL="400050" lvl="1"/>
            <a:endParaRPr lang="en-US" sz="1400" dirty="0" smtClean="0"/>
          </a:p>
          <a:p>
            <a:pPr marL="400050" lvl="1"/>
            <a:endParaRPr lang="en-US" sz="1400" dirty="0"/>
          </a:p>
          <a:p>
            <a:pPr marL="400050" lvl="1"/>
            <a:endParaRPr lang="en-US" sz="1400" dirty="0" smtClean="0"/>
          </a:p>
          <a:p>
            <a:pPr marL="400050" lvl="1"/>
            <a:endParaRPr lang="en-US" sz="1400" dirty="0"/>
          </a:p>
          <a:p>
            <a:pPr marL="400050" lvl="1"/>
            <a:endParaRPr lang="en-US" sz="1400" dirty="0" smtClean="0"/>
          </a:p>
          <a:p>
            <a:pPr marL="400050" lvl="1"/>
            <a:endParaRPr lang="en-US" sz="1400" dirty="0"/>
          </a:p>
          <a:p>
            <a:pPr marL="400050" lvl="1"/>
            <a:endParaRPr lang="en-US" sz="1400" dirty="0" smtClean="0"/>
          </a:p>
          <a:p>
            <a:pPr marL="400050" lvl="1"/>
            <a:endParaRPr lang="en-US" sz="1400" dirty="0"/>
          </a:p>
          <a:p>
            <a:pPr marL="400050" lvl="1"/>
            <a:endParaRPr lang="en-US" sz="1400" dirty="0" smtClean="0"/>
          </a:p>
          <a:p>
            <a:pPr marL="400050" lvl="1"/>
            <a:endParaRPr lang="en-US" sz="1400" dirty="0"/>
          </a:p>
          <a:p>
            <a:pPr marL="400050" lvl="1"/>
            <a:endParaRPr lang="en-US" sz="1400" dirty="0" smtClean="0"/>
          </a:p>
          <a:p>
            <a:pPr marL="400050" lvl="1"/>
            <a:endParaRPr lang="en-US" sz="1400" dirty="0"/>
          </a:p>
          <a:p>
            <a:pPr marL="400050" lvl="1"/>
            <a:endParaRPr lang="en-US" sz="1400" dirty="0" smtClean="0"/>
          </a:p>
          <a:p>
            <a:pPr indent="-57150"/>
            <a:r>
              <a:rPr lang="en-US" sz="1400" dirty="0"/>
              <a:t>[9] Work Unit Description document Configuration Data Management</a:t>
            </a:r>
            <a:endParaRPr lang="en-US" sz="1400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suzanne.gysin@esss.se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t>14</a:t>
            </a:fld>
            <a:endParaRPr lang="sv-SE" dirty="0"/>
          </a:p>
        </p:txBody>
      </p:sp>
      <p:sp>
        <p:nvSpPr>
          <p:cNvPr id="7" name="Rectangle 6"/>
          <p:cNvSpPr>
            <a:spLocks/>
          </p:cNvSpPr>
          <p:nvPr/>
        </p:nvSpPr>
        <p:spPr>
          <a:xfrm>
            <a:off x="5428829" y="3674182"/>
            <a:ext cx="1955958" cy="1617547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dirty="0">
                <a:effectLst/>
                <a:ea typeface="Calibri"/>
                <a:cs typeface="Times New Roman"/>
              </a:rPr>
              <a:t>Device Configuration </a:t>
            </a:r>
            <a:r>
              <a:rPr lang="en-US" dirty="0" smtClean="0">
                <a:effectLst/>
                <a:ea typeface="Calibri"/>
                <a:cs typeface="Times New Roman"/>
              </a:rPr>
              <a:t>Database (DCDB): </a:t>
            </a: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400" dirty="0" smtClean="0">
                <a:ea typeface="Calibri"/>
                <a:cs typeface="Times New Roman"/>
              </a:rPr>
              <a:t>EPICS devices</a:t>
            </a:r>
            <a:endParaRPr lang="en-US" sz="1400" dirty="0">
              <a:effectLst/>
              <a:ea typeface="Calibri"/>
              <a:cs typeface="Times New Roman"/>
            </a:endParaRPr>
          </a:p>
        </p:txBody>
      </p:sp>
      <p:sp>
        <p:nvSpPr>
          <p:cNvPr id="8" name="Rectangle 7"/>
          <p:cNvSpPr>
            <a:spLocks/>
          </p:cNvSpPr>
          <p:nvPr/>
        </p:nvSpPr>
        <p:spPr>
          <a:xfrm>
            <a:off x="457200" y="4255073"/>
            <a:ext cx="1829353" cy="449727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dirty="0">
                <a:effectLst/>
                <a:ea typeface="Calibri"/>
                <a:cs typeface="Times New Roman"/>
              </a:rPr>
              <a:t>Cable Database</a:t>
            </a:r>
            <a:endParaRPr lang="en-US" sz="1400" dirty="0" smtClean="0">
              <a:ea typeface="Calibri"/>
              <a:cs typeface="Times New Roman"/>
            </a:endParaRPr>
          </a:p>
        </p:txBody>
      </p:sp>
      <p:sp>
        <p:nvSpPr>
          <p:cNvPr id="9" name="Rectangle 8"/>
          <p:cNvSpPr>
            <a:spLocks/>
          </p:cNvSpPr>
          <p:nvPr/>
        </p:nvSpPr>
        <p:spPr>
          <a:xfrm>
            <a:off x="2984351" y="2009447"/>
            <a:ext cx="2108200" cy="12700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1430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ea typeface="Calibri"/>
                <a:cs typeface="Times New Roman"/>
              </a:rPr>
              <a:t>Lattice </a:t>
            </a:r>
            <a:r>
              <a:rPr lang="en-US" dirty="0" smtClean="0">
                <a:effectLst/>
                <a:ea typeface="Calibri"/>
                <a:cs typeface="Times New Roman"/>
              </a:rPr>
              <a:t>Database</a:t>
            </a:r>
          </a:p>
          <a:p>
            <a:pPr marL="11430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sz="1400" dirty="0">
              <a:effectLst/>
              <a:ea typeface="Calibri"/>
              <a:cs typeface="Times New Roman"/>
            </a:endParaRPr>
          </a:p>
          <a:p>
            <a:pPr marL="11430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ea typeface="Calibri"/>
                <a:cs typeface="Times New Roman"/>
              </a:rPr>
              <a:t>Virtual components</a:t>
            </a:r>
            <a:endParaRPr lang="en-US" sz="1200" dirty="0">
              <a:effectLst/>
              <a:ea typeface="Calibri"/>
              <a:cs typeface="Times New Roman"/>
            </a:endParaRPr>
          </a:p>
          <a:p>
            <a:pPr marL="45720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effectLst/>
                <a:ea typeface="Calibri"/>
                <a:cs typeface="Times New Roman"/>
              </a:rPr>
              <a:t> </a:t>
            </a:r>
          </a:p>
          <a:p>
            <a:pPr marL="11430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100" dirty="0">
                <a:effectLst/>
                <a:ea typeface="Calibri"/>
                <a:cs typeface="Times New Roman"/>
              </a:rPr>
              <a:t> </a:t>
            </a:r>
          </a:p>
        </p:txBody>
      </p:sp>
      <p:sp>
        <p:nvSpPr>
          <p:cNvPr id="10" name="Rectangle 9"/>
          <p:cNvSpPr>
            <a:spLocks/>
          </p:cNvSpPr>
          <p:nvPr/>
        </p:nvSpPr>
        <p:spPr>
          <a:xfrm>
            <a:off x="2984352" y="3674385"/>
            <a:ext cx="2108200" cy="1617345"/>
          </a:xfrm>
          <a:prstGeom prst="rect">
            <a:avLst/>
          </a:prstGeom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dirty="0">
                <a:effectLst/>
                <a:ea typeface="Calibri"/>
                <a:cs typeface="Times New Roman"/>
              </a:rPr>
              <a:t>Controls Configuration Database (CCDB</a:t>
            </a:r>
            <a:r>
              <a:rPr lang="en-US" dirty="0" smtClean="0">
                <a:effectLst/>
                <a:ea typeface="Calibri"/>
                <a:cs typeface="Times New Roman"/>
              </a:rPr>
              <a:t>)</a:t>
            </a: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400" dirty="0" smtClean="0">
                <a:effectLst/>
                <a:ea typeface="Calibri"/>
                <a:cs typeface="Times New Roman"/>
              </a:rPr>
              <a:t> </a:t>
            </a:r>
            <a:r>
              <a:rPr lang="en-US" sz="1400" dirty="0">
                <a:ea typeface="Calibri"/>
                <a:cs typeface="Times New Roman"/>
              </a:rPr>
              <a:t>P</a:t>
            </a:r>
            <a:r>
              <a:rPr lang="en-US" sz="1400" dirty="0">
                <a:effectLst/>
                <a:ea typeface="Calibri"/>
                <a:cs typeface="Times New Roman"/>
              </a:rPr>
              <a:t>hysical components</a:t>
            </a:r>
          </a:p>
        </p:txBody>
      </p:sp>
      <p:sp>
        <p:nvSpPr>
          <p:cNvPr id="11" name="Rectangle 10"/>
          <p:cNvSpPr>
            <a:spLocks/>
          </p:cNvSpPr>
          <p:nvPr/>
        </p:nvSpPr>
        <p:spPr>
          <a:xfrm>
            <a:off x="7933675" y="4166462"/>
            <a:ext cx="1025487" cy="818324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400" dirty="0">
                <a:effectLst/>
                <a:ea typeface="Calibri"/>
                <a:cs typeface="Times New Roman"/>
              </a:rPr>
              <a:t>Unit Conversion Database</a:t>
            </a:r>
            <a:r>
              <a:rPr lang="en-US" sz="1100" dirty="0">
                <a:effectLst/>
                <a:ea typeface="Calibri"/>
                <a:cs typeface="Times New Roman"/>
              </a:rPr>
              <a:t>: </a:t>
            </a:r>
            <a:endParaRPr lang="en-US" sz="1100" dirty="0" smtClean="0">
              <a:ea typeface="Calibri"/>
              <a:cs typeface="Times New Roman"/>
            </a:endParaRPr>
          </a:p>
        </p:txBody>
      </p:sp>
      <p:cxnSp>
        <p:nvCxnSpPr>
          <p:cNvPr id="13" name="Straight Arrow Connector 12"/>
          <p:cNvCxnSpPr>
            <a:stCxn id="9" idx="2"/>
            <a:endCxn id="10" idx="0"/>
          </p:cNvCxnSpPr>
          <p:nvPr/>
        </p:nvCxnSpPr>
        <p:spPr>
          <a:xfrm>
            <a:off x="4038451" y="3279488"/>
            <a:ext cx="1" cy="394897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2286553" y="4479937"/>
            <a:ext cx="697798" cy="2609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0" idx="3"/>
            <a:endCxn id="7" idx="1"/>
          </p:cNvCxnSpPr>
          <p:nvPr/>
        </p:nvCxnSpPr>
        <p:spPr>
          <a:xfrm flipV="1">
            <a:off x="5092552" y="4482956"/>
            <a:ext cx="336277" cy="10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93419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WU 3.2 Control System Services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9993" y="1964945"/>
            <a:ext cx="7884643" cy="4038981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FF0000"/>
                </a:solidFill>
              </a:rPr>
              <a:t>Provide the common software services to the users of the control system [10]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 dirty="0" smtClean="0"/>
              <a:t>A software service is software that benefits from having a single standard implementation. For example Role Based Access Control.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 dirty="0"/>
              <a:t>Services can be combined by other software applications to provide the complete functionality of a large software application.</a:t>
            </a:r>
            <a:endParaRPr lang="en-US" sz="2400" dirty="0" smtClean="0"/>
          </a:p>
          <a:p>
            <a:pPr marL="800100" lvl="1" indent="-342900">
              <a:buFont typeface="Arial"/>
              <a:buChar char="•"/>
            </a:pPr>
            <a:r>
              <a:rPr lang="en-US" sz="2400" dirty="0" smtClean="0"/>
              <a:t>The service includes </a:t>
            </a:r>
            <a:r>
              <a:rPr lang="en-US" sz="2400" dirty="0"/>
              <a:t>the </a:t>
            </a:r>
            <a:r>
              <a:rPr lang="en-US" sz="2400" dirty="0" smtClean="0"/>
              <a:t>applications, application programmer interface, and repositories </a:t>
            </a:r>
            <a:r>
              <a:rPr lang="en-US" sz="2400" dirty="0"/>
              <a:t>that provide the service. 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 dirty="0"/>
              <a:t>Includes Accelerator, Target, Instruments and Conventional Facilities</a:t>
            </a:r>
          </a:p>
          <a:p>
            <a:pPr marL="400050" lvl="1"/>
            <a:endParaRPr lang="en-US" dirty="0"/>
          </a:p>
          <a:p>
            <a:pPr indent="-57150"/>
            <a:r>
              <a:rPr lang="en-US" dirty="0"/>
              <a:t>[10] Work Unit Description document Control System Services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2013-12-10</a:t>
            </a:r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suzanne.gysin@esss.se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t>15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886589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Archive, Alarms, and Logbook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9993" y="1964945"/>
            <a:ext cx="6308953" cy="4038981"/>
          </a:xfrm>
        </p:spPr>
        <p:txBody>
          <a:bodyPr>
            <a:normAutofit/>
          </a:bodyPr>
          <a:lstStyle/>
          <a:p>
            <a:r>
              <a:rPr lang="en-US" sz="2400" dirty="0" smtClean="0"/>
              <a:t>ESS-CODAC package (based on ITER’s CODAC):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CS Studio (EPICS control system studio)</a:t>
            </a:r>
            <a:endParaRPr lang="en-US" sz="2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Operator Screen GUI builder (BOY)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Short term archive/logging  (BEAUTY)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Logbook (Olog)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Alarms Server (BEAST)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2520" y="4125269"/>
            <a:ext cx="3535219" cy="1770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suzanne.gysin@esss.se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t>16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504686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6B169521-E818-B14B-97C2-9C0E7E7CEF8B}" type="slidenum">
              <a:rPr lang="fr-FR"/>
              <a:pPr/>
              <a:t>17</a:t>
            </a:fld>
            <a:endParaRPr lang="fr-FR"/>
          </a:p>
        </p:txBody>
      </p:sp>
      <p:sp>
        <p:nvSpPr>
          <p:cNvPr id="63488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Measuring Alarm Problems</a:t>
            </a:r>
          </a:p>
        </p:txBody>
      </p:sp>
      <p:sp>
        <p:nvSpPr>
          <p:cNvPr id="634883" name="Rectangle 1027"/>
          <p:cNvSpPr>
            <a:spLocks noChangeArrowheads="1"/>
          </p:cNvSpPr>
          <p:nvPr/>
        </p:nvSpPr>
        <p:spPr bwMode="auto">
          <a:xfrm>
            <a:off x="457200" y="1474839"/>
            <a:ext cx="8063346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/>
          <a:lstStyle/>
          <a:p>
            <a:pPr marL="342253" indent="-342253" defTabSz="914156"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r>
              <a:rPr lang="en-US" sz="1700">
                <a:latin typeface="Times New Roman" charset="0"/>
              </a:rPr>
              <a:t>EEMUA Guidelines</a:t>
            </a:r>
          </a:p>
          <a:p>
            <a:pPr marL="342253" indent="-342253" defTabSz="914156"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r>
              <a:rPr lang="en-US" sz="1700">
                <a:latin typeface="Times New Roman" charset="0"/>
              </a:rPr>
              <a:t>Plant statistics</a:t>
            </a:r>
          </a:p>
          <a:p>
            <a:pPr marL="742289" lvl="1" indent="-284470" defTabSz="914156">
              <a:spcBef>
                <a:spcPct val="20000"/>
              </a:spcBef>
              <a:buFontTx/>
              <a:buChar char="–"/>
            </a:pPr>
            <a:r>
              <a:rPr lang="en-US">
                <a:latin typeface="Times New Roman" charset="0"/>
              </a:rPr>
              <a:t>Before / after snapshots</a:t>
            </a:r>
          </a:p>
          <a:p>
            <a:pPr marL="742289" lvl="1" indent="-284470" defTabSz="914156">
              <a:spcBef>
                <a:spcPct val="20000"/>
              </a:spcBef>
              <a:buFontTx/>
              <a:buChar char="–"/>
            </a:pPr>
            <a:r>
              <a:rPr lang="en-US">
                <a:latin typeface="Times New Roman" charset="0"/>
              </a:rPr>
              <a:t>Donald Campbell Brown numbers</a:t>
            </a:r>
          </a:p>
          <a:p>
            <a:pPr marL="342253" indent="-342253" defTabSz="914156"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r>
              <a:rPr lang="en-US" sz="1700">
                <a:latin typeface="Times New Roman" charset="0"/>
              </a:rPr>
              <a:t>Classify alarm situation</a:t>
            </a:r>
          </a:p>
          <a:p>
            <a:pPr marL="742289" lvl="1" indent="-284470" defTabSz="914156">
              <a:spcBef>
                <a:spcPct val="20000"/>
              </a:spcBef>
              <a:buFontTx/>
              <a:buChar char="–"/>
            </a:pPr>
            <a:r>
              <a:rPr lang="en-US">
                <a:latin typeface="Times New Roman" charset="0"/>
              </a:rPr>
              <a:t>Average alarms per hour</a:t>
            </a:r>
          </a:p>
          <a:p>
            <a:pPr marL="742289" lvl="1" indent="-284470" defTabSz="914156">
              <a:spcBef>
                <a:spcPct val="20000"/>
              </a:spcBef>
              <a:buFontTx/>
              <a:buChar char="–"/>
            </a:pPr>
            <a:r>
              <a:rPr lang="en-US">
                <a:latin typeface="Times New Roman" charset="0"/>
              </a:rPr>
              <a:t>Max alarms per hour</a:t>
            </a:r>
          </a:p>
          <a:p>
            <a:pPr marL="742289" lvl="1" indent="-284470" defTabSz="914156">
              <a:spcBef>
                <a:spcPct val="20000"/>
              </a:spcBef>
              <a:buFontTx/>
              <a:buChar char="–"/>
            </a:pPr>
            <a:r>
              <a:rPr lang="en-US">
                <a:latin typeface="Times New Roman" charset="0"/>
              </a:rPr>
              <a:t>Percentage of hours with &gt; 30 alarms</a:t>
            </a:r>
          </a:p>
          <a:p>
            <a:pPr marL="342253" indent="-342253" defTabSz="914156"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r>
              <a:rPr lang="en-US" sz="1700">
                <a:latin typeface="Times New Roman" charset="0"/>
              </a:rPr>
              <a:t>Plants classified in 5 categories</a:t>
            </a:r>
          </a:p>
          <a:p>
            <a:pPr marL="742289" lvl="1" indent="-284470" defTabSz="914156">
              <a:spcBef>
                <a:spcPct val="20000"/>
              </a:spcBef>
              <a:buFontTx/>
              <a:buChar char="–"/>
            </a:pPr>
            <a:r>
              <a:rPr lang="en-US" sz="1400">
                <a:latin typeface="Times New Roman" charset="0"/>
              </a:rPr>
              <a:t>Overloaded	dangerous		alarm revision, alarm shelving</a:t>
            </a:r>
          </a:p>
          <a:p>
            <a:pPr marL="742289" lvl="1" indent="-284470" defTabSz="914156">
              <a:spcBef>
                <a:spcPct val="20000"/>
              </a:spcBef>
              <a:buFontTx/>
              <a:buChar char="–"/>
            </a:pPr>
            <a:r>
              <a:rPr lang="en-US" sz="1400">
                <a:latin typeface="Times New Roman" charset="0"/>
              </a:rPr>
              <a:t>Reactive	bad		alarm revision, alarm shelving</a:t>
            </a:r>
          </a:p>
          <a:p>
            <a:pPr marL="742289" lvl="1" indent="-284470" defTabSz="914156">
              <a:spcBef>
                <a:spcPct val="20000"/>
              </a:spcBef>
              <a:buFontTx/>
              <a:buChar char="–"/>
            </a:pPr>
            <a:r>
              <a:rPr lang="en-US" sz="1400">
                <a:latin typeface="Times New Roman" charset="0"/>
              </a:rPr>
              <a:t>Stable	regularly bad situations	root cause analysis, state-based alarm priority</a:t>
            </a:r>
          </a:p>
          <a:p>
            <a:pPr marL="742289" lvl="1" indent="-284470" defTabSz="914156">
              <a:spcBef>
                <a:spcPct val="20000"/>
              </a:spcBef>
              <a:buFontTx/>
              <a:buChar char="–"/>
            </a:pPr>
            <a:r>
              <a:rPr lang="en-US" sz="1400">
                <a:latin typeface="Times New Roman" charset="0"/>
              </a:rPr>
              <a:t>Robust	good		root cause analysis, state-based alarm priority</a:t>
            </a:r>
          </a:p>
          <a:p>
            <a:pPr marL="742289" lvl="1" indent="-284470" defTabSz="914156">
              <a:spcBef>
                <a:spcPct val="20000"/>
              </a:spcBef>
              <a:buFontTx/>
              <a:buChar char="–"/>
            </a:pPr>
            <a:r>
              <a:rPr lang="en-US" sz="1400">
                <a:latin typeface="Times New Roman" charset="0"/>
              </a:rPr>
              <a:t>Predictive	excellent		root cause analysis</a:t>
            </a:r>
          </a:p>
          <a:p>
            <a:pPr marL="742289" lvl="1" indent="-284470" defTabSz="914156">
              <a:spcBef>
                <a:spcPct val="20000"/>
              </a:spcBef>
              <a:buFontTx/>
              <a:buChar char="–"/>
            </a:pPr>
            <a:endParaRPr lang="en-US" sz="1400">
              <a:latin typeface="Times New Roman" charset="0"/>
            </a:endParaRPr>
          </a:p>
          <a:p>
            <a:pPr marL="457819" lvl="1" defTabSz="914156">
              <a:spcBef>
                <a:spcPct val="20000"/>
              </a:spcBef>
            </a:pPr>
            <a:r>
              <a:rPr lang="en-US" sz="1400">
                <a:latin typeface="Times New Roman" charset="0"/>
              </a:rPr>
              <a:t>** Slide was Provided by GoalArt AB</a:t>
            </a:r>
          </a:p>
        </p:txBody>
      </p:sp>
      <p:graphicFrame>
        <p:nvGraphicFramePr>
          <p:cNvPr id="634884" name="Group 10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6557357"/>
              </p:ext>
            </p:extLst>
          </p:nvPr>
        </p:nvGraphicFramePr>
        <p:xfrm>
          <a:off x="4710545" y="1815828"/>
          <a:ext cx="3879274" cy="1811100"/>
        </p:xfrm>
        <a:graphic>
          <a:graphicData uri="http://schemas.openxmlformats.org/drawingml/2006/table">
            <a:tbl>
              <a:tblPr/>
              <a:tblGrid>
                <a:gridCol w="831273"/>
                <a:gridCol w="831273"/>
                <a:gridCol w="831273"/>
                <a:gridCol w="1385455"/>
              </a:tblGrid>
              <a:tr h="265471">
                <a:tc>
                  <a:txBody>
                    <a:bodyPr/>
                    <a:lstStyle/>
                    <a:p>
                      <a:pPr marL="0" marR="0" lvl="0" indent="0" algn="ctr" defTabSz="979488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Per hour</a:t>
                      </a:r>
                    </a:p>
                  </a:txBody>
                  <a:tcPr marL="83127" marR="83127" marT="44245" marB="442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79488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Max / hour</a:t>
                      </a:r>
                    </a:p>
                  </a:txBody>
                  <a:tcPr marL="83127" marR="83127" marT="44245" marB="442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79488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Percent</a:t>
                      </a:r>
                    </a:p>
                  </a:txBody>
                  <a:tcPr marL="83127" marR="83127" marT="44245" marB="442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79488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Classification</a:t>
                      </a:r>
                    </a:p>
                  </a:txBody>
                  <a:tcPr marL="83127" marR="83127" marT="44245" marB="442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265471">
                <a:tc>
                  <a:txBody>
                    <a:bodyPr/>
                    <a:lstStyle/>
                    <a:p>
                      <a:pPr marL="0" marR="0" lvl="0" indent="0" algn="ctr" defTabSz="979488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&gt; 600</a:t>
                      </a:r>
                    </a:p>
                  </a:txBody>
                  <a:tcPr marL="83127" marR="83127" marT="44245" marB="442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79488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&gt; 6000</a:t>
                      </a:r>
                    </a:p>
                  </a:txBody>
                  <a:tcPr marL="83127" marR="83127" marT="44245" marB="442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79488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&gt; 50%</a:t>
                      </a:r>
                    </a:p>
                  </a:txBody>
                  <a:tcPr marL="83127" marR="83127" marT="44245" marB="442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79488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Overloaded</a:t>
                      </a:r>
                    </a:p>
                  </a:txBody>
                  <a:tcPr marL="83127" marR="83127" marT="44245" marB="442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5471">
                <a:tc>
                  <a:txBody>
                    <a:bodyPr/>
                    <a:lstStyle/>
                    <a:p>
                      <a:pPr marL="0" marR="0" lvl="0" indent="0" algn="ctr" defTabSz="979488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&gt; 60</a:t>
                      </a:r>
                    </a:p>
                  </a:txBody>
                  <a:tcPr marL="83127" marR="83127" marT="44245" marB="442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79488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&gt; 6000</a:t>
                      </a:r>
                    </a:p>
                  </a:txBody>
                  <a:tcPr marL="83127" marR="83127" marT="44245" marB="442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79488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&gt; 25%</a:t>
                      </a:r>
                    </a:p>
                  </a:txBody>
                  <a:tcPr marL="83127" marR="83127" marT="44245" marB="442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79488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Reactive</a:t>
                      </a:r>
                    </a:p>
                  </a:txBody>
                  <a:tcPr marL="83127" marR="83127" marT="44245" marB="442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5471">
                <a:tc>
                  <a:txBody>
                    <a:bodyPr/>
                    <a:lstStyle/>
                    <a:p>
                      <a:pPr marL="0" marR="0" lvl="0" indent="0" algn="ctr" defTabSz="979488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&gt; 6</a:t>
                      </a:r>
                    </a:p>
                  </a:txBody>
                  <a:tcPr marL="83127" marR="83127" marT="44245" marB="442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79488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&gt; 600</a:t>
                      </a:r>
                    </a:p>
                  </a:txBody>
                  <a:tcPr marL="83127" marR="83127" marT="44245" marB="442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79488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&gt; 5%</a:t>
                      </a:r>
                    </a:p>
                  </a:txBody>
                  <a:tcPr marL="83127" marR="83127" marT="44245" marB="442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79488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Stable</a:t>
                      </a:r>
                    </a:p>
                  </a:txBody>
                  <a:tcPr marL="83127" marR="83127" marT="44245" marB="442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5471">
                <a:tc>
                  <a:txBody>
                    <a:bodyPr/>
                    <a:lstStyle/>
                    <a:p>
                      <a:pPr marL="0" marR="0" lvl="0" indent="0" algn="ctr" defTabSz="979488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&gt; 6</a:t>
                      </a:r>
                    </a:p>
                  </a:txBody>
                  <a:tcPr marL="83127" marR="83127" marT="44245" marB="442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79488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&gt; 60</a:t>
                      </a:r>
                    </a:p>
                  </a:txBody>
                  <a:tcPr marL="83127" marR="83127" marT="44245" marB="442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79488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&gt; 1%</a:t>
                      </a:r>
                    </a:p>
                  </a:txBody>
                  <a:tcPr marL="83127" marR="83127" marT="44245" marB="442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79488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Robust</a:t>
                      </a:r>
                    </a:p>
                  </a:txBody>
                  <a:tcPr marL="83127" marR="83127" marT="44245" marB="442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5471">
                <a:tc>
                  <a:txBody>
                    <a:bodyPr/>
                    <a:lstStyle/>
                    <a:p>
                      <a:pPr marL="0" marR="0" lvl="0" indent="0" algn="ctr" defTabSz="979488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&lt; 6</a:t>
                      </a:r>
                    </a:p>
                  </a:txBody>
                  <a:tcPr marL="83127" marR="83127" marT="44245" marB="442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79488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&lt; 60</a:t>
                      </a:r>
                    </a:p>
                  </a:txBody>
                  <a:tcPr marL="83127" marR="83127" marT="44245" marB="442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79488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&lt; 1%</a:t>
                      </a:r>
                    </a:p>
                  </a:txBody>
                  <a:tcPr marL="83127" marR="83127" marT="44245" marB="442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79488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Predictive</a:t>
                      </a:r>
                    </a:p>
                  </a:txBody>
                  <a:tcPr marL="83127" marR="83127" marT="44245" marB="442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4232" y="372285"/>
            <a:ext cx="2032302" cy="699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51820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7582" y="1694267"/>
            <a:ext cx="3371641" cy="2909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RBAC – Role Based Access Control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3365" y="1662111"/>
            <a:ext cx="5469550" cy="4784695"/>
          </a:xfrm>
        </p:spPr>
        <p:txBody>
          <a:bodyPr>
            <a:noAutofit/>
          </a:bodyPr>
          <a:lstStyle/>
          <a:p>
            <a:r>
              <a:rPr lang="en-GB" sz="1800" dirty="0" smtClean="0"/>
              <a:t>Role Based Access Control for EPICS IOC’s and control system applications</a:t>
            </a:r>
            <a:endParaRPr lang="en-GB" sz="1800" dirty="0">
              <a:solidFill>
                <a:srgbClr val="00B050"/>
              </a:solidFill>
            </a:endParaRPr>
          </a:p>
          <a:p>
            <a:pPr marL="800100" lvl="1" indent="-342900">
              <a:buFont typeface="Arial"/>
              <a:buChar char="•"/>
            </a:pPr>
            <a:r>
              <a:rPr lang="en-GB" sz="1800" dirty="0"/>
              <a:t>Extend the design of</a:t>
            </a:r>
            <a:r>
              <a:rPr lang="en-GB" sz="1800" dirty="0" smtClean="0"/>
              <a:t> LHC RBAC to EPICS and Applications</a:t>
            </a:r>
          </a:p>
          <a:p>
            <a:pPr marL="800100" lvl="1" indent="-342900">
              <a:buFont typeface="Arial"/>
              <a:buChar char="•"/>
            </a:pPr>
            <a:r>
              <a:rPr lang="en-GB" sz="1800" dirty="0"/>
              <a:t>Authentication service using LDAP</a:t>
            </a:r>
            <a:endParaRPr lang="en-GB" sz="1800" dirty="0" smtClean="0"/>
          </a:p>
          <a:p>
            <a:pPr marL="800100" lvl="1" indent="-342900">
              <a:buFont typeface="Arial"/>
              <a:buChar char="•"/>
            </a:pPr>
            <a:r>
              <a:rPr lang="en-GB" sz="1800" dirty="0" smtClean="0"/>
              <a:t>RBAC database</a:t>
            </a:r>
          </a:p>
          <a:p>
            <a:pPr marL="800100" lvl="1" indent="-342900">
              <a:buFont typeface="Arial"/>
              <a:buChar char="•"/>
            </a:pPr>
            <a:r>
              <a:rPr lang="en-GB" sz="1800" dirty="0" smtClean="0"/>
              <a:t>Authorization </a:t>
            </a:r>
            <a:r>
              <a:rPr lang="en-GB" sz="1800" dirty="0"/>
              <a:t>by </a:t>
            </a:r>
            <a:r>
              <a:rPr lang="en-GB" sz="1800" dirty="0" smtClean="0"/>
              <a:t>roles/location/beam mode in the IOC server.</a:t>
            </a:r>
          </a:p>
          <a:p>
            <a:pPr marL="800100" lvl="1" indent="-342900">
              <a:buFont typeface="Arial"/>
              <a:buChar char="•"/>
            </a:pPr>
            <a:r>
              <a:rPr lang="en-GB" sz="1800" dirty="0"/>
              <a:t>RBAC is not IT security, it is a means to prevent mistakes by a well meaning user.</a:t>
            </a:r>
          </a:p>
          <a:p>
            <a:pPr marL="800100" lvl="1" indent="-342900">
              <a:buFont typeface="Arial"/>
              <a:buChar char="•"/>
            </a:pPr>
            <a:r>
              <a:rPr lang="en-GB" sz="1800" dirty="0" smtClean="0"/>
              <a:t>DISCS collaboration: security module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2013-12-10</a:t>
            </a:r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suzanne.gysin@esss.se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t>18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623494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RBAC database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2415" y="1487524"/>
            <a:ext cx="5083833" cy="4868826"/>
          </a:xfrm>
        </p:spPr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/>
              <a:t>Roles: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Each </a:t>
            </a:r>
            <a:r>
              <a:rPr lang="en-US" dirty="0"/>
              <a:t>role has a </a:t>
            </a:r>
            <a:r>
              <a:rPr lang="en-US" b="1" dirty="0"/>
              <a:t>Role Manager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The Role Manager assigns the users to the role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Resources: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Each </a:t>
            </a:r>
            <a:r>
              <a:rPr lang="en-US" dirty="0"/>
              <a:t>resource has an </a:t>
            </a:r>
            <a:r>
              <a:rPr lang="en-US" b="1" dirty="0"/>
              <a:t>RBAC Resource Manager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The Resource Manager defines the permissions and assigns the roles to the permissions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Permissions paramters are: role, ip address, and machine state (regular </a:t>
            </a:r>
            <a:r>
              <a:rPr lang="en-US" dirty="0" smtClean="0"/>
              <a:t>expression</a:t>
            </a:r>
            <a:endParaRPr lang="en-US" sz="1800" dirty="0"/>
          </a:p>
          <a:p>
            <a:endParaRPr lang="en-US" sz="1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2013-12-10</a:t>
            </a:r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suzanne.gysin@esss.se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t>19</a:t>
            </a:fld>
            <a:endParaRPr lang="sv-SE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0844" y="1658061"/>
            <a:ext cx="3435956" cy="2965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61223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8912" y="0"/>
            <a:ext cx="6527479" cy="1441531"/>
          </a:xfrm>
        </p:spPr>
        <p:txBody>
          <a:bodyPr/>
          <a:lstStyle/>
          <a:p>
            <a:r>
              <a:rPr lang="en-US" dirty="0"/>
              <a:t>What are the "Software Core Components”?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 algn="ctr"/>
            <a:r>
              <a:rPr lang="en-US" sz="4800" dirty="0"/>
              <a:t>5 Databases</a:t>
            </a:r>
          </a:p>
          <a:p>
            <a:pPr lvl="1" algn="ctr"/>
            <a:r>
              <a:rPr lang="en-US" sz="4800" dirty="0"/>
              <a:t>15 Software Services</a:t>
            </a:r>
          </a:p>
          <a:p>
            <a:pPr lvl="1" algn="ctr"/>
            <a:r>
              <a:rPr lang="en-US" sz="4800" dirty="0"/>
              <a:t>and </a:t>
            </a:r>
          </a:p>
          <a:p>
            <a:pPr lvl="1" algn="ctr"/>
            <a:r>
              <a:rPr lang="en-US" sz="4800" dirty="0"/>
              <a:t>the Naming Convention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2014-02-22</a:t>
            </a:r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suzanne.gysin@esss.se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/>
              <a:t>2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567335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Long Term Archive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9993" y="1681431"/>
            <a:ext cx="7615540" cy="4532081"/>
          </a:xfrm>
        </p:spPr>
        <p:txBody>
          <a:bodyPr>
            <a:normAutofit fontScale="70000" lnSpcReduction="20000"/>
          </a:bodyPr>
          <a:lstStyle/>
          <a:p>
            <a:r>
              <a:rPr lang="en-GB" sz="4200" dirty="0" smtClean="0">
                <a:solidFill>
                  <a:srgbClr val="FF0000"/>
                </a:solidFill>
              </a:rPr>
              <a:t>Scope: PV </a:t>
            </a:r>
            <a:r>
              <a:rPr lang="en-GB" sz="4200" dirty="0">
                <a:solidFill>
                  <a:srgbClr val="FF0000"/>
                </a:solidFill>
              </a:rPr>
              <a:t>archive for a longer time ( 30+ years?)</a:t>
            </a:r>
          </a:p>
          <a:p>
            <a:r>
              <a:rPr lang="en-GB" sz="4200" dirty="0" smtClean="0"/>
              <a:t>Smaller set of process variables, saved less frequently</a:t>
            </a:r>
          </a:p>
          <a:p>
            <a:r>
              <a:rPr lang="en-GB" sz="4200" dirty="0" smtClean="0"/>
              <a:t>Write once, read often, optimized for fast read (data warehouse technology)</a:t>
            </a:r>
            <a:endParaRPr lang="en-GB" sz="4200" dirty="0"/>
          </a:p>
          <a:p>
            <a:r>
              <a:rPr lang="en-GB" sz="4200" dirty="0" smtClean="0"/>
              <a:t>Candidates</a:t>
            </a:r>
            <a:r>
              <a:rPr lang="en-GB" sz="4200" dirty="0"/>
              <a:t>: </a:t>
            </a:r>
            <a:endParaRPr lang="en-GB" sz="4200" dirty="0" smtClean="0"/>
          </a:p>
          <a:p>
            <a:pPr lvl="1"/>
            <a:r>
              <a:rPr lang="en-GB" sz="3800" dirty="0" smtClean="0"/>
              <a:t>SLAC’s </a:t>
            </a:r>
            <a:r>
              <a:rPr lang="en-GB" sz="3800" dirty="0"/>
              <a:t>archive service </a:t>
            </a:r>
            <a:endParaRPr lang="en-GB" sz="3800" dirty="0" smtClean="0"/>
          </a:p>
          <a:p>
            <a:pPr lvl="1"/>
            <a:r>
              <a:rPr lang="en-GB" sz="3800" dirty="0" smtClean="0"/>
              <a:t>CSS with Cassandra back end</a:t>
            </a:r>
          </a:p>
          <a:p>
            <a:pPr lvl="1"/>
            <a:endParaRPr lang="en-GB" sz="4200" dirty="0" smtClean="0"/>
          </a:p>
          <a:p>
            <a:r>
              <a:rPr lang="en-GB" sz="4200" dirty="0" smtClean="0"/>
              <a:t>Timeframe: 2Q 2016</a:t>
            </a:r>
          </a:p>
          <a:p>
            <a:endParaRPr lang="en-GB" sz="4200" dirty="0" smtClean="0"/>
          </a:p>
          <a:p>
            <a:pPr marL="0" indent="0">
              <a:buNone/>
            </a:pPr>
            <a:endParaRPr lang="en-GB" sz="4200" dirty="0"/>
          </a:p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1525" y="3411079"/>
            <a:ext cx="2216691" cy="2245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2013-12-10</a:t>
            </a:r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suzanne.gysin@esss.se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t>20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162041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Save, Compare and Restore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9993" y="1964945"/>
            <a:ext cx="8013990" cy="4038981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en-US" sz="2200" dirty="0">
                <a:solidFill>
                  <a:srgbClr val="FF0000"/>
                </a:solidFill>
              </a:rPr>
              <a:t>Scope: S</a:t>
            </a:r>
            <a:r>
              <a:rPr lang="en-US" sz="2200" dirty="0" smtClean="0">
                <a:solidFill>
                  <a:srgbClr val="FF0000"/>
                </a:solidFill>
              </a:rPr>
              <a:t>ave </a:t>
            </a:r>
            <a:r>
              <a:rPr lang="en-US" sz="2200" dirty="0">
                <a:solidFill>
                  <a:srgbClr val="FF0000"/>
                </a:solidFill>
              </a:rPr>
              <a:t>machine settings, </a:t>
            </a:r>
            <a:r>
              <a:rPr lang="en-US" sz="2200" dirty="0" smtClean="0">
                <a:solidFill>
                  <a:srgbClr val="FF0000"/>
                </a:solidFill>
              </a:rPr>
              <a:t>compare </a:t>
            </a:r>
            <a:r>
              <a:rPr lang="en-US" sz="2200" dirty="0">
                <a:solidFill>
                  <a:srgbClr val="FF0000"/>
                </a:solidFill>
              </a:rPr>
              <a:t>live values with saved values, r</a:t>
            </a:r>
            <a:r>
              <a:rPr lang="en-US" sz="2200" dirty="0" smtClean="0">
                <a:solidFill>
                  <a:srgbClr val="FF0000"/>
                </a:solidFill>
              </a:rPr>
              <a:t>estore </a:t>
            </a:r>
            <a:r>
              <a:rPr lang="en-US" sz="2200" dirty="0">
                <a:solidFill>
                  <a:srgbClr val="FF0000"/>
                </a:solidFill>
              </a:rPr>
              <a:t>saved </a:t>
            </a:r>
            <a:r>
              <a:rPr lang="en-US" sz="2200" dirty="0" smtClean="0">
                <a:solidFill>
                  <a:srgbClr val="FF0000"/>
                </a:solidFill>
              </a:rPr>
              <a:t>values.</a:t>
            </a:r>
          </a:p>
          <a:p>
            <a:pPr>
              <a:lnSpc>
                <a:spcPct val="80000"/>
              </a:lnSpc>
            </a:pPr>
            <a:r>
              <a:rPr lang="en-US" sz="2200" dirty="0" smtClean="0"/>
              <a:t>Features include</a:t>
            </a:r>
          </a:p>
          <a:p>
            <a:pPr marL="800100" lvl="1" indent="-342900">
              <a:lnSpc>
                <a:spcPct val="80000"/>
              </a:lnSpc>
              <a:buFont typeface="Arial"/>
              <a:buChar char="•"/>
            </a:pPr>
            <a:r>
              <a:rPr lang="en-US" sz="1900" dirty="0" smtClean="0"/>
              <a:t>a </a:t>
            </a:r>
            <a:r>
              <a:rPr lang="en-US" sz="1900" dirty="0"/>
              <a:t>golden snapshot, </a:t>
            </a:r>
            <a:endParaRPr lang="en-US" sz="1900" dirty="0" smtClean="0"/>
          </a:p>
          <a:p>
            <a:pPr marL="800100" lvl="1" indent="-342900">
              <a:lnSpc>
                <a:spcPct val="80000"/>
              </a:lnSpc>
              <a:buFont typeface="Arial"/>
              <a:buChar char="•"/>
            </a:pPr>
            <a:r>
              <a:rPr lang="en-US" sz="1900" dirty="0" smtClean="0"/>
              <a:t>grouping </a:t>
            </a:r>
            <a:r>
              <a:rPr lang="en-US" sz="1900" dirty="0"/>
              <a:t>PV’s into snapshots, </a:t>
            </a:r>
            <a:endParaRPr lang="en-US" sz="1900" dirty="0" smtClean="0"/>
          </a:p>
          <a:p>
            <a:pPr marL="800100" lvl="1" indent="-342900">
              <a:lnSpc>
                <a:spcPct val="80000"/>
              </a:lnSpc>
              <a:buFont typeface="Arial"/>
              <a:buChar char="•"/>
            </a:pPr>
            <a:r>
              <a:rPr lang="en-US" sz="1900" dirty="0" smtClean="0"/>
              <a:t>grouping </a:t>
            </a:r>
            <a:r>
              <a:rPr lang="en-US" sz="1900" dirty="0"/>
              <a:t>snapshots into machine configurations, </a:t>
            </a:r>
            <a:endParaRPr lang="en-US" sz="1900" dirty="0" smtClean="0"/>
          </a:p>
          <a:p>
            <a:pPr marL="800100" lvl="1" indent="-342900">
              <a:lnSpc>
                <a:spcPct val="80000"/>
              </a:lnSpc>
              <a:buFont typeface="Arial"/>
              <a:buChar char="•"/>
            </a:pPr>
            <a:r>
              <a:rPr lang="en-US" sz="1900" dirty="0" smtClean="0"/>
              <a:t>highlighting </a:t>
            </a:r>
            <a:r>
              <a:rPr lang="en-US" sz="1900" dirty="0"/>
              <a:t>changed values and database storage of the information</a:t>
            </a:r>
            <a:r>
              <a:rPr lang="en-US" dirty="0"/>
              <a:t>. </a:t>
            </a:r>
          </a:p>
          <a:p>
            <a:pPr marL="800100" lvl="1" indent="-342900">
              <a:lnSpc>
                <a:spcPct val="80000"/>
              </a:lnSpc>
              <a:buFont typeface="Arial"/>
              <a:buChar char="•"/>
            </a:pPr>
            <a:endParaRPr lang="en-US" dirty="0" smtClean="0"/>
          </a:p>
          <a:p>
            <a:pPr>
              <a:lnSpc>
                <a:spcPct val="80000"/>
              </a:lnSpc>
            </a:pPr>
            <a:r>
              <a:rPr lang="en-US" dirty="0" smtClean="0"/>
              <a:t>Candidates: MASAR 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Timeline: 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Requirements are complete [6]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Development has not started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2Q 2016 – operational</a:t>
            </a:r>
          </a:p>
          <a:p>
            <a:pPr lvl="1">
              <a:lnSpc>
                <a:spcPct val="80000"/>
              </a:lnSpc>
            </a:pPr>
            <a:endParaRPr lang="en-US" dirty="0" smtClean="0"/>
          </a:p>
          <a:p>
            <a:pPr>
              <a:lnSpc>
                <a:spcPct val="80000"/>
              </a:lnSpc>
            </a:pPr>
            <a:r>
              <a:rPr lang="en-US" dirty="0"/>
              <a:t>[6] Save, Compare &amp; Restore Requirements, S.Gysin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2013-12-10</a:t>
            </a:r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suzanne.gysin@esss.se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t>21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0357723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8913" y="30541"/>
            <a:ext cx="6067426" cy="1441531"/>
          </a:xfrm>
        </p:spPr>
        <p:txBody>
          <a:bodyPr/>
          <a:lstStyle/>
          <a:p>
            <a:r>
              <a:rPr lang="en-US" dirty="0" smtClean="0"/>
              <a:t>Other Control System Services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88043" y="1861726"/>
            <a:ext cx="8148904" cy="43888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GB" sz="2000" dirty="0">
                <a:solidFill>
                  <a:srgbClr val="0094CA"/>
                </a:solidFill>
              </a:rPr>
              <a:t>Fast Data Acquisition</a:t>
            </a: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en-GB" sz="2000" dirty="0" smtClean="0">
              <a:solidFill>
                <a:srgbClr val="0094CA"/>
              </a:solidFill>
            </a:endParaRPr>
          </a:p>
          <a:p>
            <a:pPr marL="914400" lvl="1" indent="-457200">
              <a:lnSpc>
                <a:spcPct val="80000"/>
              </a:lnSpc>
              <a:buFont typeface="+mj-lt"/>
              <a:buAutoNum type="arabicPeriod"/>
            </a:pPr>
            <a:r>
              <a:rPr lang="en-GB" sz="2000" dirty="0">
                <a:solidFill>
                  <a:srgbClr val="0094CA"/>
                </a:solidFill>
              </a:rPr>
              <a:t>Data on Demand: </a:t>
            </a:r>
          </a:p>
          <a:p>
            <a:pPr lvl="2">
              <a:lnSpc>
                <a:spcPct val="80000"/>
              </a:lnSpc>
            </a:pPr>
            <a:r>
              <a:rPr lang="en-GB" dirty="0" smtClean="0">
                <a:solidFill>
                  <a:srgbClr val="0094CA"/>
                </a:solidFill>
              </a:rPr>
              <a:t>Archiving </a:t>
            </a:r>
            <a:r>
              <a:rPr lang="en-GB" dirty="0">
                <a:solidFill>
                  <a:srgbClr val="0094CA"/>
                </a:solidFill>
              </a:rPr>
              <a:t>on a  trigger from the timing </a:t>
            </a:r>
            <a:r>
              <a:rPr lang="en-GB" dirty="0" smtClean="0">
                <a:solidFill>
                  <a:srgbClr val="0094CA"/>
                </a:solidFill>
              </a:rPr>
              <a:t>system</a:t>
            </a:r>
          </a:p>
          <a:p>
            <a:pPr marL="457200" indent="-457200">
              <a:lnSpc>
                <a:spcPct val="80000"/>
              </a:lnSpc>
              <a:buFont typeface="+mj-lt"/>
              <a:buAutoNum type="arabicPeriod"/>
            </a:pPr>
            <a:endParaRPr lang="en-GB" sz="2000" dirty="0" smtClean="0">
              <a:solidFill>
                <a:srgbClr val="0094CA"/>
              </a:solidFill>
            </a:endParaRPr>
          </a:p>
          <a:p>
            <a:pPr marL="914400" lvl="1" indent="-457200">
              <a:lnSpc>
                <a:spcPct val="80000"/>
              </a:lnSpc>
              <a:buFont typeface="+mj-lt"/>
              <a:buAutoNum type="arabicPeriod"/>
            </a:pPr>
            <a:r>
              <a:rPr lang="en-GB" sz="2000" dirty="0" smtClean="0">
                <a:solidFill>
                  <a:srgbClr val="0094CA"/>
                </a:solidFill>
              </a:rPr>
              <a:t>Post </a:t>
            </a:r>
            <a:r>
              <a:rPr lang="en-GB" sz="2000" dirty="0">
                <a:solidFill>
                  <a:srgbClr val="0094CA"/>
                </a:solidFill>
              </a:rPr>
              <a:t>Mortem Support: </a:t>
            </a:r>
            <a:endParaRPr lang="en-GB" sz="2000" dirty="0" smtClean="0">
              <a:solidFill>
                <a:srgbClr val="0094CA"/>
              </a:solidFill>
            </a:endParaRPr>
          </a:p>
          <a:p>
            <a:pPr lvl="2">
              <a:lnSpc>
                <a:spcPct val="80000"/>
              </a:lnSpc>
            </a:pPr>
            <a:r>
              <a:rPr lang="en-GB" dirty="0" smtClean="0">
                <a:solidFill>
                  <a:srgbClr val="0094CA"/>
                </a:solidFill>
              </a:rPr>
              <a:t>Collecting the post mortem buffers and providing the tools for analysis</a:t>
            </a:r>
            <a:endParaRPr lang="en-GB" dirty="0">
              <a:solidFill>
                <a:srgbClr val="0094CA"/>
              </a:solidFill>
            </a:endParaRPr>
          </a:p>
          <a:p>
            <a:pPr lvl="1"/>
            <a:endParaRPr lang="en-GB" sz="1600" dirty="0">
              <a:solidFill>
                <a:srgbClr val="0094CA"/>
              </a:solidFill>
            </a:endParaRPr>
          </a:p>
          <a:p>
            <a:pPr>
              <a:lnSpc>
                <a:spcPct val="80000"/>
              </a:lnSpc>
            </a:pPr>
            <a:r>
              <a:rPr lang="en-GB" sz="2000" dirty="0">
                <a:solidFill>
                  <a:srgbClr val="0094CA"/>
                </a:solidFill>
              </a:rPr>
              <a:t>Diagnostic Logging Service </a:t>
            </a:r>
          </a:p>
          <a:p>
            <a:pPr lvl="1"/>
            <a:r>
              <a:rPr lang="en-GB" sz="1600" dirty="0">
                <a:solidFill>
                  <a:srgbClr val="0094CA"/>
                </a:solidFill>
              </a:rPr>
              <a:t>Centralization of the diagnostic logs </a:t>
            </a:r>
            <a:r>
              <a:rPr lang="en-GB" sz="1600" dirty="0" smtClean="0">
                <a:solidFill>
                  <a:srgbClr val="0094CA"/>
                </a:solidFill>
              </a:rPr>
              <a:t>of </a:t>
            </a:r>
            <a:r>
              <a:rPr lang="en-GB" sz="1600" dirty="0">
                <a:solidFill>
                  <a:srgbClr val="0094CA"/>
                </a:solidFill>
              </a:rPr>
              <a:t>distributed systems.</a:t>
            </a:r>
          </a:p>
          <a:p>
            <a:pPr lvl="1"/>
            <a:endParaRPr lang="en-GB" sz="1600" dirty="0">
              <a:solidFill>
                <a:srgbClr val="0094CA"/>
              </a:solidFill>
            </a:endParaRPr>
          </a:p>
          <a:p>
            <a:pPr>
              <a:lnSpc>
                <a:spcPct val="80000"/>
              </a:lnSpc>
            </a:pPr>
            <a:r>
              <a:rPr lang="en-GB" sz="2000" dirty="0">
                <a:solidFill>
                  <a:srgbClr val="0094CA"/>
                </a:solidFill>
              </a:rPr>
              <a:t>Directory Service </a:t>
            </a:r>
          </a:p>
          <a:p>
            <a:pPr lvl="1"/>
            <a:r>
              <a:rPr lang="en-GB" sz="1600" dirty="0">
                <a:solidFill>
                  <a:srgbClr val="0094CA"/>
                </a:solidFill>
              </a:rPr>
              <a:t>Finds PV’s based on search criteria</a:t>
            </a:r>
          </a:p>
          <a:p>
            <a:pPr lvl="1"/>
            <a:r>
              <a:rPr lang="en-GB" sz="1600" dirty="0">
                <a:solidFill>
                  <a:srgbClr val="0094CA"/>
                </a:solidFill>
              </a:rPr>
              <a:t>Candidate – Chanel Finder</a:t>
            </a:r>
          </a:p>
          <a:p>
            <a:pPr lvl="1"/>
            <a:endParaRPr lang="en-GB" sz="1600" dirty="0">
              <a:solidFill>
                <a:srgbClr val="0094CA"/>
              </a:solidFill>
            </a:endParaRPr>
          </a:p>
          <a:p>
            <a:pPr>
              <a:lnSpc>
                <a:spcPct val="80000"/>
              </a:lnSpc>
            </a:pPr>
            <a:r>
              <a:rPr lang="en-GB" dirty="0">
                <a:solidFill>
                  <a:srgbClr val="0094CA"/>
                </a:solidFill>
              </a:rPr>
              <a:t>EPICS Naming Service </a:t>
            </a:r>
          </a:p>
          <a:p>
            <a:pPr lvl="1"/>
            <a:r>
              <a:rPr lang="en-GB" sz="1400" dirty="0">
                <a:solidFill>
                  <a:srgbClr val="0094CA"/>
                </a:solidFill>
              </a:rPr>
              <a:t>EPICS PV to IP address/TCP port mapping</a:t>
            </a:r>
          </a:p>
          <a:p>
            <a:pPr lvl="1"/>
            <a:endParaRPr lang="en-GB" sz="1600" dirty="0">
              <a:solidFill>
                <a:srgbClr val="0094CA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2013-12-10</a:t>
            </a:r>
            <a:endParaRPr lang="sv-S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suzanne.gysin@esss.se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t>22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824217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</a:t>
            </a:r>
            <a:r>
              <a:rPr lang="en-US" dirty="0" smtClean="0"/>
              <a:t>Control System Services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88044" y="1578305"/>
            <a:ext cx="8231216" cy="47766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GB" dirty="0" smtClean="0">
                <a:solidFill>
                  <a:srgbClr val="0094CA"/>
                </a:solidFill>
              </a:rPr>
              <a:t>Video </a:t>
            </a:r>
            <a:r>
              <a:rPr lang="en-GB" dirty="0">
                <a:solidFill>
                  <a:srgbClr val="0094CA"/>
                </a:solidFill>
              </a:rPr>
              <a:t>Service </a:t>
            </a:r>
          </a:p>
          <a:p>
            <a:pPr lvl="1"/>
            <a:r>
              <a:rPr lang="en-GB" sz="1600" dirty="0">
                <a:solidFill>
                  <a:srgbClr val="0094CA"/>
                </a:solidFill>
              </a:rPr>
              <a:t>Live image stream from instrumentations</a:t>
            </a:r>
          </a:p>
          <a:p>
            <a:pPr lvl="1"/>
            <a:r>
              <a:rPr lang="en-GB" sz="1600" dirty="0">
                <a:solidFill>
                  <a:srgbClr val="0094CA"/>
                </a:solidFill>
              </a:rPr>
              <a:t>How large are the images</a:t>
            </a:r>
            <a:r>
              <a:rPr lang="en-GB" sz="1600" dirty="0" smtClean="0">
                <a:solidFill>
                  <a:srgbClr val="0094CA"/>
                </a:solidFill>
              </a:rPr>
              <a:t>?</a:t>
            </a:r>
          </a:p>
          <a:p>
            <a:pPr lvl="1"/>
            <a:endParaRPr lang="en-GB" sz="1400" dirty="0" smtClean="0">
              <a:solidFill>
                <a:srgbClr val="0094CA"/>
              </a:solidFill>
            </a:endParaRPr>
          </a:p>
          <a:p>
            <a:r>
              <a:rPr lang="en-GB" dirty="0">
                <a:solidFill>
                  <a:srgbClr val="0094CA"/>
                </a:solidFill>
              </a:rPr>
              <a:t>Maintenance Log </a:t>
            </a:r>
          </a:p>
          <a:p>
            <a:pPr lvl="1"/>
            <a:r>
              <a:rPr lang="en-GB" sz="1400" dirty="0">
                <a:solidFill>
                  <a:srgbClr val="0094CA"/>
                </a:solidFill>
              </a:rPr>
              <a:t> log of </a:t>
            </a:r>
            <a:r>
              <a:rPr lang="en-GB" sz="1400" dirty="0" smtClean="0">
                <a:solidFill>
                  <a:srgbClr val="0094CA"/>
                </a:solidFill>
              </a:rPr>
              <a:t>preventive </a:t>
            </a:r>
            <a:r>
              <a:rPr lang="en-GB" sz="1400" dirty="0">
                <a:solidFill>
                  <a:srgbClr val="0094CA"/>
                </a:solidFill>
              </a:rPr>
              <a:t>maintenance</a:t>
            </a:r>
          </a:p>
          <a:p>
            <a:pPr lvl="1"/>
            <a:endParaRPr lang="en-GB" sz="1400" dirty="0">
              <a:solidFill>
                <a:srgbClr val="0094CA"/>
              </a:solidFill>
            </a:endParaRPr>
          </a:p>
          <a:p>
            <a:r>
              <a:rPr lang="en-GB" dirty="0">
                <a:solidFill>
                  <a:srgbClr val="0094CA"/>
                </a:solidFill>
              </a:rPr>
              <a:t>Operations Logistics</a:t>
            </a:r>
          </a:p>
          <a:p>
            <a:pPr lvl="1"/>
            <a:r>
              <a:rPr lang="en-GB" sz="1400" dirty="0">
                <a:solidFill>
                  <a:srgbClr val="0094CA"/>
                </a:solidFill>
              </a:rPr>
              <a:t>Beam statistics, run hours, shift summaries, down time, experiment </a:t>
            </a:r>
            <a:r>
              <a:rPr lang="en-GB" sz="1400" dirty="0" smtClean="0">
                <a:solidFill>
                  <a:srgbClr val="0094CA"/>
                </a:solidFill>
              </a:rPr>
              <a:t>schedules, reliability statistics and analysis.</a:t>
            </a:r>
            <a:endParaRPr lang="en-GB" sz="1400" dirty="0">
              <a:solidFill>
                <a:srgbClr val="0094CA"/>
              </a:solidFill>
            </a:endParaRPr>
          </a:p>
          <a:p>
            <a:pPr lvl="1"/>
            <a:endParaRPr lang="en-GB" sz="1400" dirty="0">
              <a:solidFill>
                <a:srgbClr val="0094CA"/>
              </a:solidFill>
            </a:endParaRPr>
          </a:p>
          <a:p>
            <a:r>
              <a:rPr lang="en-GB" dirty="0">
                <a:solidFill>
                  <a:srgbClr val="0094CA"/>
                </a:solidFill>
              </a:rPr>
              <a:t>Search Service </a:t>
            </a:r>
          </a:p>
          <a:p>
            <a:pPr lvl="1"/>
            <a:r>
              <a:rPr lang="en-GB" sz="1400" dirty="0">
                <a:solidFill>
                  <a:srgbClr val="0094CA"/>
                </a:solidFill>
              </a:rPr>
              <a:t>Google like search on all ICS</a:t>
            </a:r>
          </a:p>
          <a:p>
            <a:pPr lvl="1"/>
            <a:endParaRPr lang="en-GB" sz="1400" dirty="0">
              <a:solidFill>
                <a:srgbClr val="0094CA"/>
              </a:solidFill>
            </a:endParaRPr>
          </a:p>
          <a:p>
            <a:r>
              <a:rPr lang="en-GB" dirty="0">
                <a:solidFill>
                  <a:srgbClr val="0094CA"/>
                </a:solidFill>
              </a:rPr>
              <a:t>On-line/Off-line Model Service</a:t>
            </a:r>
          </a:p>
          <a:p>
            <a:pPr lvl="1"/>
            <a:r>
              <a:rPr lang="en-GB" sz="1400" dirty="0">
                <a:solidFill>
                  <a:srgbClr val="0094CA"/>
                </a:solidFill>
              </a:rPr>
              <a:t>Accelerator Modeling as a service, indpenedent of simulation software</a:t>
            </a:r>
          </a:p>
          <a:p>
            <a:pPr lvl="1"/>
            <a:endParaRPr lang="en-GB" sz="1400" dirty="0">
              <a:solidFill>
                <a:srgbClr val="0094CA"/>
              </a:solidFill>
            </a:endParaRPr>
          </a:p>
          <a:p>
            <a:r>
              <a:rPr lang="en-GB" dirty="0">
                <a:solidFill>
                  <a:srgbClr val="0094CA"/>
                </a:solidFill>
              </a:rPr>
              <a:t>Device Oriented Access Service</a:t>
            </a:r>
          </a:p>
          <a:p>
            <a:pPr lvl="1"/>
            <a:r>
              <a:rPr lang="en-GB" sz="1400" dirty="0">
                <a:solidFill>
                  <a:srgbClr val="0094CA"/>
                </a:solidFill>
              </a:rPr>
              <a:t>Provide the ability to change an IOC/PV based on a higher level unit.</a:t>
            </a:r>
          </a:p>
          <a:p>
            <a:endParaRPr lang="en-GB" sz="1400" dirty="0">
              <a:solidFill>
                <a:srgbClr val="0094CA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2013-12-10</a:t>
            </a:r>
            <a:endParaRPr lang="sv-S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suzanne.gysin@esss.se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t>23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825355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WU 3.3 ESS Naming Convention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3183" y="1622738"/>
            <a:ext cx="8783392" cy="47336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Scope: provides </a:t>
            </a:r>
            <a:r>
              <a:rPr lang="en-US" dirty="0" smtClean="0">
                <a:solidFill>
                  <a:srgbClr val="FF0000"/>
                </a:solidFill>
              </a:rPr>
              <a:t>the tools, repositories and processes to generate meaningful and consistent names for devices </a:t>
            </a:r>
            <a:endParaRPr lang="en-US" dirty="0">
              <a:solidFill>
                <a:srgbClr val="FF0000"/>
              </a:solidFill>
            </a:endParaRPr>
          </a:p>
          <a:p>
            <a:pPr lvl="1"/>
            <a:r>
              <a:rPr lang="en-US" dirty="0" smtClean="0"/>
              <a:t>Scope includes all of ESS</a:t>
            </a:r>
          </a:p>
          <a:p>
            <a:pPr lvl="1"/>
            <a:r>
              <a:rPr lang="en-US" dirty="0" smtClean="0"/>
              <a:t>Name database includes 1000 items now</a:t>
            </a:r>
          </a:p>
          <a:p>
            <a:pPr lvl="1"/>
            <a:r>
              <a:rPr lang="en-US" dirty="0" smtClean="0"/>
              <a:t>Definition of the naming syntax[7][8] </a:t>
            </a:r>
            <a:r>
              <a:rPr lang="en-US" dirty="0"/>
              <a:t> </a:t>
            </a:r>
            <a:r>
              <a:rPr lang="en-US" sz="2600" dirty="0"/>
              <a:t> </a:t>
            </a:r>
            <a:r>
              <a:rPr lang="en-US" sz="2600" dirty="0" smtClean="0"/>
              <a:t>: </a:t>
            </a:r>
            <a:r>
              <a:rPr lang="en-US" sz="2200" dirty="0" smtClean="0"/>
              <a:t>SSSS-BBBB:DDDD-III:TTTIIIXXX</a:t>
            </a:r>
          </a:p>
          <a:p>
            <a:pPr lvl="1"/>
            <a:r>
              <a:rPr lang="en-US" dirty="0" smtClean="0"/>
              <a:t>Tools:</a:t>
            </a:r>
          </a:p>
          <a:p>
            <a:pPr lvl="2"/>
            <a:r>
              <a:rPr lang="en-US" dirty="0" smtClean="0"/>
              <a:t>WEB GUI to generate a name for a device and let the user browse the names</a:t>
            </a:r>
          </a:p>
          <a:p>
            <a:pPr lvl="2"/>
            <a:r>
              <a:rPr lang="en-US" dirty="0" smtClean="0"/>
              <a:t>Database to keep track of the names and convention rules</a:t>
            </a:r>
          </a:p>
          <a:p>
            <a:endParaRPr lang="en-US" dirty="0"/>
          </a:p>
          <a:p>
            <a:r>
              <a:rPr lang="en-US" dirty="0"/>
              <a:t>[7]The ESS Naming </a:t>
            </a:r>
            <a:r>
              <a:rPr lang="en-US" dirty="0" smtClean="0"/>
              <a:t>Convention</a:t>
            </a:r>
            <a:endParaRPr lang="en-US" sz="2200" dirty="0" smtClean="0"/>
          </a:p>
          <a:p>
            <a:pPr>
              <a:lnSpc>
                <a:spcPct val="50000"/>
              </a:lnSpc>
            </a:pPr>
            <a:r>
              <a:rPr lang="en-US" dirty="0" smtClean="0"/>
              <a:t>[</a:t>
            </a:r>
            <a:r>
              <a:rPr lang="en-US" dirty="0"/>
              <a:t>8] ESS Naming Convention, K. </a:t>
            </a:r>
            <a:r>
              <a:rPr lang="en-US" dirty="0" smtClean="0"/>
              <a:t>Rathsman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2013-12-10</a:t>
            </a:r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suzanne.gysin@esss.se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t>24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791356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Software Core Components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61989" y="4880865"/>
            <a:ext cx="1533127" cy="402335"/>
          </a:xfrm>
        </p:spPr>
        <p:txBody>
          <a:bodyPr/>
          <a:lstStyle/>
          <a:p>
            <a:r>
              <a:rPr lang="en-US" dirty="0"/>
              <a:t>Thank you</a:t>
            </a:r>
          </a:p>
          <a:p>
            <a:endParaRPr lang="en-US" dirty="0"/>
          </a:p>
        </p:txBody>
      </p:sp>
      <p:pic>
        <p:nvPicPr>
          <p:cNvPr id="5" name="Picture 7" descr="http://www.fel.duke.edu/images/epics_logo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160" y="1910080"/>
            <a:ext cx="962025" cy="96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1138" y="1645920"/>
            <a:ext cx="1701800" cy="17018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087949" y="2102664"/>
            <a:ext cx="163002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/>
              <a:t>DISCS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913" y="3418840"/>
            <a:ext cx="5778500" cy="67564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2013-12-10</a:t>
            </a:r>
            <a:endParaRPr lang="sv-SE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suzanne.gysin@esss.se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t>25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436326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9993" y="1964945"/>
            <a:ext cx="7791687" cy="4038981"/>
          </a:xfrm>
        </p:spPr>
        <p:txBody>
          <a:bodyPr/>
          <a:lstStyle/>
          <a:p>
            <a:pPr>
              <a:lnSpc>
                <a:spcPct val="70000"/>
              </a:lnSpc>
            </a:pPr>
            <a:r>
              <a:rPr lang="en-US" sz="1800" dirty="0" smtClean="0"/>
              <a:t>[WP3 - 1</a:t>
            </a:r>
            <a:r>
              <a:rPr lang="en-US" sz="1800" dirty="0"/>
              <a:t>] Lattice Database Requirements Document v1.1, S.Gysin</a:t>
            </a:r>
          </a:p>
          <a:p>
            <a:pPr>
              <a:lnSpc>
                <a:spcPct val="70000"/>
              </a:lnSpc>
            </a:pPr>
            <a:r>
              <a:rPr lang="en-US" sz="1800" dirty="0"/>
              <a:t>[WP3 - 2] Lattice Browser Requirements Document v1.0, S.Molloy</a:t>
            </a:r>
          </a:p>
          <a:p>
            <a:pPr>
              <a:lnSpc>
                <a:spcPct val="50000"/>
              </a:lnSpc>
            </a:pPr>
            <a:r>
              <a:rPr lang="en-US" sz="1800" dirty="0"/>
              <a:t>[WP3 - 3] ICS Configuration Database – Requirements v1.7, S.Gysin </a:t>
            </a:r>
          </a:p>
          <a:p>
            <a:pPr>
              <a:lnSpc>
                <a:spcPct val="50000"/>
              </a:lnSpc>
            </a:pPr>
            <a:r>
              <a:rPr lang="en-US" sz="1800" dirty="0"/>
              <a:t>[WP3 - 4] Evaluation of selected DISCS collaboration modules, </a:t>
            </a:r>
            <a:r>
              <a:rPr lang="en-US" sz="1800" dirty="0" smtClean="0"/>
              <a:t>M.Vitorovic</a:t>
            </a:r>
            <a:endParaRPr lang="en-US" sz="1800" dirty="0"/>
          </a:p>
          <a:p>
            <a:pPr>
              <a:lnSpc>
                <a:spcPct val="50000"/>
              </a:lnSpc>
            </a:pPr>
            <a:r>
              <a:rPr lang="en-US" sz="1800" dirty="0"/>
              <a:t>[WP3 - 5] Cabling Requirements, K.Rathsman </a:t>
            </a:r>
          </a:p>
          <a:p>
            <a:pPr>
              <a:lnSpc>
                <a:spcPct val="50000"/>
              </a:lnSpc>
            </a:pPr>
            <a:r>
              <a:rPr lang="en-US" sz="1800" dirty="0"/>
              <a:t>[WP3 - 6] Save, Compare &amp; Restore Requirements, S.Gysin</a:t>
            </a:r>
          </a:p>
          <a:p>
            <a:pPr>
              <a:lnSpc>
                <a:spcPct val="50000"/>
              </a:lnSpc>
            </a:pPr>
            <a:r>
              <a:rPr lang="en-US" sz="1800" dirty="0"/>
              <a:t>[WP3 - 7] The ESS Naming Convention, K.Rathsman</a:t>
            </a:r>
          </a:p>
          <a:p>
            <a:pPr>
              <a:lnSpc>
                <a:spcPct val="50000"/>
              </a:lnSpc>
            </a:pPr>
            <a:r>
              <a:rPr lang="en-US" sz="1800" dirty="0"/>
              <a:t>[WP3 - 8] ESS Naming Convention, K. Rathsman</a:t>
            </a:r>
          </a:p>
          <a:p>
            <a:pPr>
              <a:lnSpc>
                <a:spcPct val="80000"/>
              </a:lnSpc>
            </a:pPr>
            <a:r>
              <a:rPr lang="en-US" sz="1800" dirty="0"/>
              <a:t>[WP3 - 9] Work Unit Description document “Configuration Data Management”</a:t>
            </a:r>
          </a:p>
          <a:p>
            <a:pPr>
              <a:lnSpc>
                <a:spcPct val="50000"/>
              </a:lnSpc>
            </a:pPr>
            <a:r>
              <a:rPr lang="en-US" sz="1800" dirty="0"/>
              <a:t>[WP3 - 10</a:t>
            </a:r>
            <a:r>
              <a:rPr lang="en-US" sz="1800" dirty="0" smtClean="0"/>
              <a:t>] </a:t>
            </a:r>
            <a:r>
              <a:rPr lang="en-US" sz="1800" dirty="0"/>
              <a:t>Work Unit Description document “Control System Services</a:t>
            </a:r>
            <a:r>
              <a:rPr lang="en-US" sz="1800" dirty="0" smtClean="0"/>
              <a:t>”</a:t>
            </a:r>
          </a:p>
          <a:p>
            <a:pPr>
              <a:lnSpc>
                <a:spcPct val="50000"/>
              </a:lnSpc>
            </a:pPr>
            <a:r>
              <a:rPr lang="en-US" sz="1800" dirty="0"/>
              <a:t>[WP3 - 11] Work Unit Description document "Naming Convention"</a:t>
            </a:r>
          </a:p>
          <a:p>
            <a:pPr>
              <a:lnSpc>
                <a:spcPct val="50000"/>
              </a:lnSpc>
            </a:pPr>
            <a:endParaRPr lang="en-US" sz="1800" dirty="0"/>
          </a:p>
          <a:p>
            <a:pPr>
              <a:lnSpc>
                <a:spcPct val="50000"/>
              </a:lnSpc>
            </a:pPr>
            <a:endParaRPr lang="en-US" dirty="0"/>
          </a:p>
          <a:p>
            <a:pPr>
              <a:lnSpc>
                <a:spcPct val="70000"/>
              </a:lnSpc>
            </a:pPr>
            <a:endParaRPr lang="en-US" dirty="0"/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suzanne.gysin@esss.se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t>26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667808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4138"/>
            <a:ext cx="8229600" cy="645401"/>
          </a:xfrm>
        </p:spPr>
        <p:txBody>
          <a:bodyPr>
            <a:normAutofit/>
          </a:bodyPr>
          <a:lstStyle/>
          <a:p>
            <a:r>
              <a:rPr lang="en-US" sz="3600" dirty="0" smtClean="0"/>
              <a:t>The Team </a:t>
            </a:r>
            <a:endParaRPr lang="en-US" sz="36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2427175"/>
              </p:ext>
            </p:extLst>
          </p:nvPr>
        </p:nvGraphicFramePr>
        <p:xfrm>
          <a:off x="407089" y="1532036"/>
          <a:ext cx="8383559" cy="42278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13515"/>
                <a:gridCol w="3877201"/>
                <a:gridCol w="1492843"/>
              </a:tblGrid>
              <a:tr h="27756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Name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Role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407398">
                <a:tc>
                  <a:txBody>
                    <a:bodyPr/>
                    <a:lstStyle/>
                    <a:p>
                      <a:r>
                        <a:rPr lang="en-US" dirty="0"/>
                        <a:t>Suzanne</a:t>
                      </a:r>
                      <a:r>
                        <a:rPr lang="en-US" baseline="0" dirty="0"/>
                        <a:t> Gysin (ESS)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Work</a:t>
                      </a:r>
                      <a:r>
                        <a:rPr lang="en-US" baseline="0" dirty="0"/>
                        <a:t> Package Leader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</a:tr>
              <a:tr h="640115">
                <a:tc>
                  <a:txBody>
                    <a:bodyPr/>
                    <a:lstStyle/>
                    <a:p>
                      <a:r>
                        <a:rPr lang="en-US" dirty="0"/>
                        <a:t>Karin</a:t>
                      </a:r>
                      <a:r>
                        <a:rPr lang="en-US" baseline="0" dirty="0"/>
                        <a:t> Ratsman (ESS)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Naming</a:t>
                      </a:r>
                      <a:r>
                        <a:rPr lang="en-US" baseline="0" dirty="0"/>
                        <a:t> Convention Work Unit Leader</a:t>
                      </a:r>
                    </a:p>
                    <a:p>
                      <a:r>
                        <a:rPr lang="en-US" baseline="0" dirty="0"/>
                        <a:t>Lattice Database Developer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21868">
                <a:tc>
                  <a:txBody>
                    <a:bodyPr/>
                    <a:lstStyle/>
                    <a:p>
                      <a:r>
                        <a:rPr lang="en-US" dirty="0"/>
                        <a:t>Stephen</a:t>
                      </a:r>
                      <a:r>
                        <a:rPr lang="en-US" baseline="0" dirty="0"/>
                        <a:t> Molloy (ESS – 25%)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Lattice Browser developer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516222">
                <a:tc>
                  <a:txBody>
                    <a:bodyPr/>
                    <a:lstStyle/>
                    <a:p>
                      <a:r>
                        <a:rPr lang="en-US" dirty="0" smtClean="0"/>
                        <a:t>Jakob Battelino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(Cosylab)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Lattice</a:t>
                      </a:r>
                      <a:r>
                        <a:rPr lang="en-US" baseline="0" dirty="0"/>
                        <a:t> Database and Naming tools developer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Jaka Bobnar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(Cosylab)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RBAC lead</a:t>
                      </a:r>
                      <a:r>
                        <a:rPr lang="en-US" baseline="0" dirty="0" smtClean="0"/>
                        <a:t> developer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/>
                        <a:t>Miki Pavleski (Cosylab)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Development Environment and Cosylab’s Project</a:t>
                      </a:r>
                      <a:r>
                        <a:rPr lang="en-US" b="0" baseline="0" dirty="0"/>
                        <a:t> Manager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/>
                        <a:t>Andraz Poznar (Cosylab)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Lattice Database developer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smtClean="0"/>
                        <a:t>Miha </a:t>
                      </a:r>
                      <a:r>
                        <a:rPr lang="en-US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Vitorovic</a:t>
                      </a:r>
                      <a:r>
                        <a:rPr lang="en-US" b="0" baseline="0" dirty="0" smtClean="0"/>
                        <a:t> </a:t>
                      </a:r>
                      <a:r>
                        <a:rPr lang="en-US" b="0" dirty="0" smtClean="0"/>
                        <a:t>(Cosylab)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Controls</a:t>
                      </a:r>
                      <a:r>
                        <a:rPr lang="en-US" b="0" baseline="0" dirty="0"/>
                        <a:t> Configuration Database Lead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2013-12-10</a:t>
            </a:r>
            <a:endParaRPr lang="sv-SE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suzanne.gysin@esss.se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384684"/>
            <a:ext cx="2133600" cy="365125"/>
          </a:xfrm>
        </p:spPr>
        <p:txBody>
          <a:bodyPr/>
          <a:lstStyle/>
          <a:p>
            <a:fld id="{038C62C7-F79B-CD4A-A5DF-5683BBEC4A65}" type="slidenum">
              <a:rPr lang="sv-SE" smtClean="0"/>
              <a:t>27</a:t>
            </a:fld>
            <a:endParaRPr lang="sv-SE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2359" y="1760994"/>
            <a:ext cx="812800" cy="7747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8440" y="2535694"/>
            <a:ext cx="850900" cy="812800"/>
          </a:xfrm>
          <a:prstGeom prst="rect">
            <a:avLst/>
          </a:prstGeom>
        </p:spPr>
      </p:pic>
      <p:pic>
        <p:nvPicPr>
          <p:cNvPr id="14" name="Picture 13" descr="Screen Shot 2013-10-25 at 3.54.32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7759" y="4201661"/>
            <a:ext cx="632193" cy="74136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78508" y="4686041"/>
            <a:ext cx="640832" cy="82688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64667" y="3156902"/>
            <a:ext cx="692335" cy="83080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43624" y="3582549"/>
            <a:ext cx="797135" cy="810310"/>
          </a:xfrm>
          <a:prstGeom prst="rect">
            <a:avLst/>
          </a:prstGeom>
        </p:spPr>
      </p:pic>
      <p:pic>
        <p:nvPicPr>
          <p:cNvPr id="19" name="Picture 18">
            <a:hlinkHover r:id="" action="ppaction://noaction" highlightClick="1"/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77284" y="5011142"/>
            <a:ext cx="637875" cy="89006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057002" y="1387887"/>
            <a:ext cx="733646" cy="733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321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4138"/>
            <a:ext cx="8229600" cy="1143000"/>
          </a:xfrm>
        </p:spPr>
        <p:txBody>
          <a:bodyPr/>
          <a:lstStyle/>
          <a:p>
            <a:r>
              <a:rPr lang="en-US" dirty="0" smtClean="0"/>
              <a:t>Control System - Software Core Compents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7299" y="1679656"/>
            <a:ext cx="8229600" cy="4231412"/>
          </a:xfrm>
        </p:spPr>
        <p:txBody>
          <a:bodyPr>
            <a:normAutofit/>
          </a:bodyPr>
          <a:lstStyle/>
          <a:p>
            <a:r>
              <a:rPr lang="en-US" sz="2800" dirty="0"/>
              <a:t>	</a:t>
            </a:r>
          </a:p>
          <a:p>
            <a:r>
              <a:rPr lang="en-US" sz="2800" dirty="0"/>
              <a:t>WBS: Project 14 Integrated Control System (ICS)</a:t>
            </a:r>
          </a:p>
          <a:p>
            <a:pPr lvl="1"/>
            <a:r>
              <a:rPr lang="en-US" sz="2800" dirty="0"/>
              <a:t>WP 3. Software Core Components</a:t>
            </a:r>
            <a:endParaRPr lang="en-US" sz="2800" dirty="0" smtClean="0"/>
          </a:p>
          <a:p>
            <a:pPr lvl="2"/>
            <a:r>
              <a:rPr lang="en-US" sz="2800" dirty="0" smtClean="0"/>
              <a:t>WU 3.1 Configuration Data Management</a:t>
            </a:r>
          </a:p>
          <a:p>
            <a:pPr lvl="2"/>
            <a:r>
              <a:rPr lang="en-US" sz="2800" dirty="0" smtClean="0"/>
              <a:t>WU 3.2 Control System Services</a:t>
            </a:r>
          </a:p>
          <a:p>
            <a:pPr lvl="2"/>
            <a:r>
              <a:rPr lang="en-US" sz="2800" dirty="0" smtClean="0"/>
              <a:t>WU 3.3 Naming Convention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2014-02-22</a:t>
            </a:r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suzanne.gysin@esss.se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t>3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235356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Lattice Database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3692" y="3175081"/>
            <a:ext cx="7888176" cy="3181269"/>
          </a:xfrm>
        </p:spPr>
        <p:txBody>
          <a:bodyPr>
            <a:normAutofit fontScale="32500" lnSpcReduction="20000"/>
          </a:bodyPr>
          <a:lstStyle/>
          <a:p>
            <a:r>
              <a:rPr lang="en-US" sz="6200" dirty="0" smtClean="0">
                <a:solidFill>
                  <a:srgbClr val="FF0000"/>
                </a:solidFill>
              </a:rPr>
              <a:t>Contains the ESS Accelerator configuration as it is simulated prior to being built. </a:t>
            </a:r>
          </a:p>
          <a:p>
            <a:r>
              <a:rPr lang="en-US" sz="5100" dirty="0" smtClean="0"/>
              <a:t>It includes the geographical and physical information for:</a:t>
            </a:r>
          </a:p>
          <a:p>
            <a:pPr lvl="1"/>
            <a:r>
              <a:rPr lang="en-US" sz="4300" dirty="0"/>
              <a:t>Simulated beam line elements </a:t>
            </a:r>
          </a:p>
          <a:p>
            <a:pPr lvl="1"/>
            <a:r>
              <a:rPr lang="en-US" sz="4300" dirty="0"/>
              <a:t>	A</a:t>
            </a:r>
            <a:r>
              <a:rPr lang="en-US" sz="4300" dirty="0" smtClean="0"/>
              <a:t>ccelerating structures</a:t>
            </a:r>
          </a:p>
          <a:p>
            <a:pPr lvl="1"/>
            <a:r>
              <a:rPr lang="en-US" sz="4300" dirty="0" smtClean="0"/>
              <a:t>Auxiliary elements</a:t>
            </a:r>
          </a:p>
          <a:p>
            <a:pPr lvl="1"/>
            <a:r>
              <a:rPr lang="en-US" sz="4300" dirty="0"/>
              <a:t>	</a:t>
            </a:r>
            <a:r>
              <a:rPr lang="en-US" sz="4300" dirty="0" smtClean="0"/>
              <a:t>Beam diagnostics</a:t>
            </a:r>
          </a:p>
          <a:p>
            <a:pPr lvl="1"/>
            <a:r>
              <a:rPr lang="en-US" sz="4300" dirty="0" smtClean="0"/>
              <a:t>	Vacuum</a:t>
            </a:r>
          </a:p>
          <a:p>
            <a:pPr lvl="1"/>
            <a:endParaRPr lang="en-US" sz="3800" dirty="0" smtClean="0"/>
          </a:p>
          <a:p>
            <a:pPr>
              <a:lnSpc>
                <a:spcPct val="70000"/>
              </a:lnSpc>
            </a:pPr>
            <a:r>
              <a:rPr lang="en-US" sz="3800" dirty="0" smtClean="0"/>
              <a:t>[1] Lattice Database Requirements Document v1.1, S.Gysin</a:t>
            </a:r>
          </a:p>
          <a:p>
            <a:pPr>
              <a:lnSpc>
                <a:spcPct val="70000"/>
              </a:lnSpc>
            </a:pPr>
            <a:r>
              <a:rPr lang="en-US" sz="3800" dirty="0" smtClean="0"/>
              <a:t>[2] Lattice Browser Requirements Document v1.0, S.Molloy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suzanne.gysin@esss.se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t>4</a:t>
            </a:fld>
            <a:endParaRPr lang="sv-SE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9639" y="1713407"/>
            <a:ext cx="7327543" cy="1216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7786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Controls Configuration Database - CCDB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511540" cy="50292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dirty="0" smtClean="0">
                <a:solidFill>
                  <a:srgbClr val="FF0000"/>
                </a:solidFill>
              </a:rPr>
              <a:t>Scope: the physical attributes of a specific device. (barcode, location, status calibration test results, user defined attributes)</a:t>
            </a:r>
          </a:p>
          <a:p>
            <a:pPr>
              <a:spcBef>
                <a:spcPts val="0"/>
              </a:spcBef>
            </a:pPr>
            <a:r>
              <a:rPr lang="en-US" sz="1600" dirty="0" smtClean="0"/>
              <a:t>What devices/data is included:</a:t>
            </a:r>
            <a:br>
              <a:rPr lang="en-US" sz="1600" dirty="0" smtClean="0"/>
            </a:br>
            <a:r>
              <a:rPr lang="en-US" sz="1400" dirty="0" smtClean="0"/>
              <a:t>Control Boxes, </a:t>
            </a:r>
            <a:r>
              <a:rPr lang="en-US" sz="1400" dirty="0"/>
              <a:t>MPS devices, </a:t>
            </a:r>
            <a:r>
              <a:rPr lang="en-US" sz="1400" dirty="0" smtClean="0"/>
              <a:t>PSS devices. Devices controlling vacuum, RF, Cryogenics, target, neutron instruments, and conventional facilities. </a:t>
            </a:r>
          </a:p>
          <a:p>
            <a:pPr>
              <a:spcBef>
                <a:spcPts val="0"/>
              </a:spcBef>
            </a:pPr>
            <a:r>
              <a:rPr lang="en-US" sz="1600" dirty="0"/>
              <a:t>Software Requirements:</a:t>
            </a:r>
          </a:p>
          <a:p>
            <a:pPr marL="742950" lvl="1" indent="-285750">
              <a:spcBef>
                <a:spcPts val="0"/>
              </a:spcBef>
              <a:buFont typeface="Arial"/>
              <a:buChar char="•"/>
            </a:pPr>
            <a:r>
              <a:rPr lang="en-US" sz="1600" dirty="0"/>
              <a:t>Water connections, callibration records, test records</a:t>
            </a:r>
          </a:p>
          <a:p>
            <a:pPr marL="742950" lvl="1" indent="-285750">
              <a:spcBef>
                <a:spcPts val="0"/>
              </a:spcBef>
              <a:buFont typeface="Arial"/>
              <a:buChar char="•"/>
            </a:pPr>
            <a:r>
              <a:rPr lang="en-US" sz="1600" dirty="0"/>
              <a:t>History, documentation, user defined attributes</a:t>
            </a:r>
          </a:p>
          <a:p>
            <a:pPr marL="742950" lvl="1" indent="-285750">
              <a:spcBef>
                <a:spcPts val="0"/>
              </a:spcBef>
              <a:buFont typeface="Arial"/>
              <a:buChar char="•"/>
            </a:pPr>
            <a:r>
              <a:rPr lang="en-US" sz="1600" dirty="0"/>
              <a:t>Authentication and authorization of users</a:t>
            </a:r>
          </a:p>
          <a:p>
            <a:pPr marL="742950" lvl="1" indent="-285750">
              <a:spcBef>
                <a:spcPts val="0"/>
              </a:spcBef>
              <a:buFont typeface="Arial"/>
              <a:buChar char="•"/>
            </a:pPr>
            <a:r>
              <a:rPr lang="en-US" sz="1600" dirty="0"/>
              <a:t>Integraged with naming convention</a:t>
            </a:r>
          </a:p>
          <a:p>
            <a:pPr marL="742950" lvl="1" indent="-285750">
              <a:spcBef>
                <a:spcPts val="0"/>
              </a:spcBef>
              <a:buFont typeface="Arial"/>
              <a:buChar char="•"/>
            </a:pPr>
            <a:r>
              <a:rPr lang="en-US" sz="1600" dirty="0"/>
              <a:t>Relational Database (Postgres)</a:t>
            </a:r>
          </a:p>
          <a:p>
            <a:pPr marL="742950" lvl="1" indent="-285750">
              <a:spcBef>
                <a:spcPts val="0"/>
              </a:spcBef>
              <a:buFont typeface="Arial"/>
              <a:buChar char="•"/>
            </a:pPr>
            <a:r>
              <a:rPr lang="en-US" sz="1600" dirty="0"/>
              <a:t>Reports and exports</a:t>
            </a:r>
          </a:p>
          <a:p>
            <a:pPr marL="742950" lvl="1" indent="-285750">
              <a:spcBef>
                <a:spcPts val="0"/>
              </a:spcBef>
              <a:buFont typeface="Arial"/>
              <a:buChar char="•"/>
            </a:pPr>
            <a:r>
              <a:rPr lang="en-US" sz="1600" dirty="0"/>
              <a:t>API – java</a:t>
            </a:r>
          </a:p>
          <a:p>
            <a:pPr marL="742950" lvl="1" indent="-285750">
              <a:spcBef>
                <a:spcPts val="0"/>
              </a:spcBef>
              <a:buFont typeface="Arial"/>
              <a:buChar char="•"/>
            </a:pPr>
            <a:r>
              <a:rPr lang="en-US" sz="1600" dirty="0"/>
              <a:t>Restful interfaces</a:t>
            </a:r>
          </a:p>
          <a:p>
            <a:pPr marL="742950" lvl="1" indent="-285750">
              <a:spcBef>
                <a:spcPts val="0"/>
              </a:spcBef>
              <a:buFont typeface="Arial"/>
              <a:buChar char="•"/>
            </a:pPr>
            <a:r>
              <a:rPr lang="en-US" sz="1600" dirty="0"/>
              <a:t>1 million records</a:t>
            </a:r>
          </a:p>
          <a:p>
            <a:pPr lvl="1">
              <a:spcBef>
                <a:spcPts val="0"/>
              </a:spcBef>
            </a:pPr>
            <a:endParaRPr lang="en-US" sz="1400" dirty="0" smtClean="0"/>
          </a:p>
          <a:p>
            <a:pPr>
              <a:lnSpc>
                <a:spcPct val="50000"/>
              </a:lnSpc>
              <a:spcBef>
                <a:spcPts val="0"/>
              </a:spcBef>
            </a:pPr>
            <a:r>
              <a:rPr lang="en-US" sz="1400" dirty="0"/>
              <a:t>[3] ICS Configuration Database – Requirements v1.7, S.Gysin </a:t>
            </a:r>
          </a:p>
          <a:p>
            <a:pPr>
              <a:lnSpc>
                <a:spcPct val="50000"/>
              </a:lnSpc>
              <a:spcBef>
                <a:spcPts val="0"/>
              </a:spcBef>
            </a:pPr>
            <a:r>
              <a:rPr lang="en-US" sz="1400" dirty="0"/>
              <a:t>[4] Evaluation of selected DISCS collaboration modules, M.Vitorovik</a:t>
            </a:r>
            <a:endParaRPr lang="en-US" sz="1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7730" y="3090435"/>
            <a:ext cx="165354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suzanne.gysin@esss.se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t>5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949154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CCDB Home screen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3789" y="967883"/>
            <a:ext cx="7898628" cy="5656861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9AFC71-4681-4985-A88A-94AE75731B8A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2013-12-10</a:t>
            </a:r>
            <a:endParaRPr lang="sv-S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suzanne.gysin@esss.se</a:t>
            </a:r>
          </a:p>
        </p:txBody>
      </p:sp>
    </p:spTree>
    <p:extLst>
      <p:ext uri="{BB962C8B-B14F-4D97-AF65-F5344CB8AC3E}">
        <p14:creationId xmlns:p14="http://schemas.microsoft.com/office/powerpoint/2010/main" val="9752122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34888" y="274638"/>
            <a:ext cx="8229600" cy="1143000"/>
          </a:xfrm>
        </p:spPr>
        <p:txBody>
          <a:bodyPr/>
          <a:lstStyle/>
          <a:p>
            <a:r>
              <a:rPr lang="en-US" dirty="0" smtClean="0"/>
              <a:t>Logical components (system)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9997" y="1206000"/>
            <a:ext cx="6886575" cy="493204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9AFC71-4681-4985-A88A-94AE75731B8A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2013-12-10</a:t>
            </a:r>
            <a:endParaRPr lang="sv-S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suzanne.gysin@esss.se</a:t>
            </a:r>
          </a:p>
        </p:txBody>
      </p:sp>
    </p:spTree>
    <p:extLst>
      <p:ext uri="{BB962C8B-B14F-4D97-AF65-F5344CB8AC3E}">
        <p14:creationId xmlns:p14="http://schemas.microsoft.com/office/powerpoint/2010/main" val="760745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Physical devices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80000" y="1206000"/>
            <a:ext cx="6886575" cy="493204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9AFC71-4681-4985-A88A-94AE75731B8A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2013-12-10</a:t>
            </a:r>
            <a:endParaRPr lang="sv-S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suzanne.gysin@esss.se</a:t>
            </a:r>
          </a:p>
        </p:txBody>
      </p:sp>
    </p:spTree>
    <p:extLst>
      <p:ext uri="{BB962C8B-B14F-4D97-AF65-F5344CB8AC3E}">
        <p14:creationId xmlns:p14="http://schemas.microsoft.com/office/powerpoint/2010/main" val="1483944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Properties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80000" y="1206000"/>
            <a:ext cx="6886575" cy="493204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9AFC71-4681-4985-A88A-94AE75731B8A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2013-12-10</a:t>
            </a:r>
            <a:endParaRPr lang="sv-S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suzanne.gysin@esss.se</a:t>
            </a:r>
          </a:p>
        </p:txBody>
      </p:sp>
    </p:spTree>
    <p:extLst>
      <p:ext uri="{BB962C8B-B14F-4D97-AF65-F5344CB8AC3E}">
        <p14:creationId xmlns:p14="http://schemas.microsoft.com/office/powerpoint/2010/main" val="3984958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Anpassad formgivn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22713</TotalTime>
  <Words>1660</Words>
  <Application>Microsoft Macintosh PowerPoint</Application>
  <PresentationFormat>On-screen Show (4:3)</PresentationFormat>
  <Paragraphs>377</Paragraphs>
  <Slides>27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29" baseType="lpstr">
      <vt:lpstr>Office-tema</vt:lpstr>
      <vt:lpstr>Anpassad formgivning</vt:lpstr>
      <vt:lpstr>PowerPoint Presentation</vt:lpstr>
      <vt:lpstr>What are the "Software Core Components”?</vt:lpstr>
      <vt:lpstr>Control System - Software Core Compents</vt:lpstr>
      <vt:lpstr>Lattice Database</vt:lpstr>
      <vt:lpstr>Controls Configuration Database - CCDB</vt:lpstr>
      <vt:lpstr>CCDB Home screen</vt:lpstr>
      <vt:lpstr>Logical components (system)</vt:lpstr>
      <vt:lpstr>Physical devices</vt:lpstr>
      <vt:lpstr>Properties</vt:lpstr>
      <vt:lpstr>Cable Database</vt:lpstr>
      <vt:lpstr>Device Configuration Database DCDB</vt:lpstr>
      <vt:lpstr>SDD Translator generates all configuration files</vt:lpstr>
      <vt:lpstr>Unit Conversion Database</vt:lpstr>
      <vt:lpstr>WU 3.1 Configuration Data Management</vt:lpstr>
      <vt:lpstr>WU 3.2 Control System Services</vt:lpstr>
      <vt:lpstr>Archive, Alarms, and Logbook</vt:lpstr>
      <vt:lpstr>Measuring Alarm Problems</vt:lpstr>
      <vt:lpstr>RBAC – Role Based Access Control</vt:lpstr>
      <vt:lpstr>The RBAC database</vt:lpstr>
      <vt:lpstr>Long Term Archive</vt:lpstr>
      <vt:lpstr>Save, Compare and Restore</vt:lpstr>
      <vt:lpstr>Other Control System Services</vt:lpstr>
      <vt:lpstr>Other Control System Services</vt:lpstr>
      <vt:lpstr>WU 3.3 ESS Naming Convention</vt:lpstr>
      <vt:lpstr>Software Core Components</vt:lpstr>
      <vt:lpstr>References</vt:lpstr>
      <vt:lpstr>The Team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Ola Grahm</dc:creator>
  <cp:lastModifiedBy>Suzanne Gysin</cp:lastModifiedBy>
  <cp:revision>339</cp:revision>
  <dcterms:created xsi:type="dcterms:W3CDTF">2013-09-21T18:00:17Z</dcterms:created>
  <dcterms:modified xsi:type="dcterms:W3CDTF">2014-02-21T13:18:18Z</dcterms:modified>
</cp:coreProperties>
</file>