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2" r:id="rId2"/>
  </p:sldMasterIdLst>
  <p:notesMasterIdLst>
    <p:notesMasterId r:id="rId7"/>
  </p:notesMasterIdLst>
  <p:handoutMasterIdLst>
    <p:handoutMasterId r:id="rId8"/>
  </p:handoutMasterIdLst>
  <p:sldIdLst>
    <p:sldId id="286" r:id="rId3"/>
    <p:sldId id="370" r:id="rId4"/>
    <p:sldId id="380" r:id="rId5"/>
    <p:sldId id="381" r:id="rId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100"/>
    <a:srgbClr val="FF7D00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 autoAdjust="0"/>
    <p:restoredTop sz="99518" autoAdjust="0"/>
  </p:normalViewPr>
  <p:slideViewPr>
    <p:cSldViewPr snapToGrid="0" snapToObjects="1">
      <p:cViewPr>
        <p:scale>
          <a:sx n="150" d="100"/>
          <a:sy n="150" d="100"/>
        </p:scale>
        <p:origin x="-2000" y="-848"/>
      </p:cViewPr>
      <p:guideLst>
        <p:guide orient="horz" pos="1232"/>
        <p:guide orient="horz" pos="908"/>
        <p:guide pos="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AE58-0CB7-2B49-BC2B-99543F812727}" type="datetimeFigureOut">
              <a:rPr lang="sv-SE" smtClean="0"/>
              <a:t>21/02/14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0A657-9475-004C-BDED-BB6C61EC94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64104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41830-0E87-9D46-A15F-C0C0B780FA23}" type="datetimeFigureOut">
              <a:rPr lang="sv-SE" smtClean="0"/>
              <a:t>21/02/14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0035E-6164-C447-BCFF-46EC70F740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9421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cxnSp>
        <p:nvCxnSpPr>
          <p:cNvPr id="3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38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6FA8-2747-8B48-B875-7188D7D52357}" type="datetime1">
              <a:rPr lang="sv-SE" smtClean="0"/>
              <a:t>21/02/14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258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81D5-AA54-714D-95DB-FC2D521B139D}" type="datetime1">
              <a:rPr lang="sv-SE" smtClean="0"/>
              <a:t>21/02/14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410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7EBA-003E-894C-98C0-8C1EF1E9C0CE}" type="datetime1">
              <a:rPr lang="sv-SE" smtClean="0"/>
              <a:t>21/02/14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65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01DC-9CB6-C94C-A035-AE4D557374BC}" type="datetime1">
              <a:rPr lang="sv-SE" smtClean="0"/>
              <a:t>21/02/14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345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B0AE-5A3A-F04D-A9F3-EAE846CBBB6B}" type="datetime1">
              <a:rPr lang="sv-SE" smtClean="0"/>
              <a:t>21/02/14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0237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äng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682749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pic>
        <p:nvPicPr>
          <p:cNvPr id="11" name="Bildobjekt 10" descr="ESS-logga-blå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756" y="362809"/>
            <a:ext cx="1728000" cy="924480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9773-FC84-AC4D-9D28-F5B786E3C95F}" type="datetime1">
              <a:rPr lang="sv-SE" smtClean="0"/>
              <a:t>21/02/14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622138" y="130718"/>
            <a:ext cx="6290083" cy="14700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4000">
                <a:solidFill>
                  <a:srgbClr val="0094C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1753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7098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9B50-EEBF-444C-B824-2C0A43D21C29}" type="datetime1">
              <a:rPr lang="sv-SE" smtClean="0"/>
              <a:t>21/02/14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4809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D6AF-D5AE-CB4F-87B1-135CD6BE978E}" type="datetime1">
              <a:rPr lang="sv-SE" smtClean="0"/>
              <a:t>21/02/14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9334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3AFD-4241-5943-8971-1E78BBFD6498}" type="datetime1">
              <a:rPr lang="sv-SE" smtClean="0"/>
              <a:t>21/02/14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610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42900" indent="-342900" algn="l">
              <a:lnSpc>
                <a:spcPct val="90000"/>
              </a:lnSpc>
              <a:buFont typeface="Arial"/>
              <a:buChar char="•"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ktangel med rundade hörn 5"/>
          <p:cNvSpPr/>
          <p:nvPr userDrawn="1"/>
        </p:nvSpPr>
        <p:spPr>
          <a:xfrm>
            <a:off x="6205857" y="1955801"/>
            <a:ext cx="2479040" cy="2479040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137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B3EA-4F05-F94F-97FA-8B911338AD11}" type="datetime1">
              <a:rPr lang="sv-SE" smtClean="0"/>
              <a:t>21/02/14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6338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56E0-8F8D-C941-8AB5-18592FC9E816}" type="datetime1">
              <a:rPr lang="sv-SE" smtClean="0"/>
              <a:t>21/02/14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2865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DE5E-57C8-6541-B04A-4FEA1C5CE2B2}" type="datetime1">
              <a:rPr lang="sv-SE" smtClean="0"/>
              <a:t>21/02/14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3061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CEC7-2FA1-3A4A-BE3C-F5D796A3D98D}" type="datetime1">
              <a:rPr lang="sv-SE" smtClean="0"/>
              <a:t>21/02/14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00504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220F-A698-4F4F-8ACB-8805387EB33A}" type="datetime1">
              <a:rPr lang="sv-SE" smtClean="0"/>
              <a:t>21/02/14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39349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136A-0A85-2440-9BF1-343324EDBE1C}" type="datetime1">
              <a:rPr lang="sv-SE" smtClean="0"/>
              <a:t>21/02/14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6619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7375-6695-8140-8F0A-072BD445F54F}" type="datetime1">
              <a:rPr lang="sv-SE" smtClean="0"/>
              <a:t>21/02/14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17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>
                <a:solidFill>
                  <a:schemeClr val="bg1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tabLst/>
              <a:defRPr sz="1800" baseline="0">
                <a:solidFill>
                  <a:srgbClr val="FFFFFF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</a:p>
          <a:p>
            <a:pPr lvl="1"/>
            <a:r>
              <a:rPr lang="sv-SE" dirty="0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Blue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18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bil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>
                <a:solidFill>
                  <a:srgbClr val="0094CA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tabLst/>
              <a:defRPr sz="1800" baseline="0">
                <a:solidFill>
                  <a:srgbClr val="0094CA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</a:p>
          <a:p>
            <a:pPr lvl="1"/>
            <a:r>
              <a:rPr lang="sv-SE" dirty="0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White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89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8913" y="0"/>
            <a:ext cx="6067426" cy="1441531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69993" y="1964945"/>
            <a:ext cx="6536399" cy="403898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6A15-A2C2-0E41-9DE4-010C0B0B3333}" type="datetime1">
              <a:rPr lang="sv-SE" smtClean="0"/>
              <a:t>21/02/14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1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B1DA-B944-6140-B7F5-AB5049DAE69B}" type="datetime1">
              <a:rPr lang="sv-SE" smtClean="0"/>
              <a:t>21/02/14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21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9FA7-588D-F242-B226-5AB564D508AA}" type="datetime1">
              <a:rPr lang="sv-SE" smtClean="0"/>
              <a:t>21/02/14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DC82-EAE6-AF49-8201-FFCF32064398}" type="datetime1">
              <a:rPr lang="sv-SE" smtClean="0"/>
              <a:t>21/02/14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59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DCD4-91F4-4C4C-B804-E8D3D9779EF3}" type="datetime1">
              <a:rPr lang="sv-SE" smtClean="0"/>
              <a:t>21/02/14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6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73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3511" y="1964945"/>
            <a:ext cx="6536399" cy="40389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94CA"/>
                </a:solidFill>
              </a:defRPr>
            </a:lvl1pPr>
          </a:lstStyle>
          <a:p>
            <a:fld id="{536FF277-5E8C-C849-958D-3EBBE89D3841}" type="datetime1">
              <a:rPr lang="sv-SE" smtClean="0"/>
              <a:t>21/02/14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94CA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94CA"/>
                </a:solidFill>
              </a:defRPr>
            </a:lvl1pPr>
          </a:lstStyle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pic>
        <p:nvPicPr>
          <p:cNvPr id="8" name="Bildobjekt 7" descr="ESS-vit-logga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974" y="378759"/>
            <a:ext cx="1359826" cy="727507"/>
          </a:xfrm>
          <a:prstGeom prst="rect">
            <a:avLst/>
          </a:prstGeom>
        </p:spPr>
      </p:pic>
      <p:sp>
        <p:nvSpPr>
          <p:cNvPr id="11" name="Platshållare för rubrik 10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20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75" r:id="rId3"/>
    <p:sldLayoutId id="2147483676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2400"/>
        </a:lnSpc>
        <a:spcBef>
          <a:spcPct val="20000"/>
        </a:spcBef>
        <a:spcAft>
          <a:spcPts val="1200"/>
        </a:spcAft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67D0-C01B-6941-B94F-2B6A02418D7B}" type="datetime1">
              <a:rPr lang="sv-SE" smtClean="0"/>
              <a:t>21/02/14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4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png"/><Relationship Id="rId3" Type="http://schemas.openxmlformats.org/officeDocument/2006/relationships/hyperlink" Target="http://www.europeanspallationsource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SS-vit-logg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0" y="408940"/>
            <a:ext cx="2082800" cy="1114297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-31277" y="314545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FFFF"/>
                </a:solidFill>
              </a:rPr>
              <a:t>Integrated Control System for ?</a:t>
            </a:r>
            <a:endParaRPr lang="en-GB" sz="3600" dirty="0">
              <a:solidFill>
                <a:srgbClr val="FFFFFF"/>
              </a:solidFill>
            </a:endParaRPr>
          </a:p>
        </p:txBody>
      </p:sp>
      <p:sp>
        <p:nvSpPr>
          <p:cNvPr id="8" name="textruta 3"/>
          <p:cNvSpPr txBox="1"/>
          <p:nvPr/>
        </p:nvSpPr>
        <p:spPr>
          <a:xfrm>
            <a:off x="0" y="4771581"/>
            <a:ext cx="9144000" cy="1778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FFFF"/>
                </a:solidFill>
              </a:rPr>
              <a:t>Garry Trahern</a:t>
            </a:r>
          </a:p>
          <a:p>
            <a:pPr algn="ctr"/>
            <a:r>
              <a:rPr lang="en-GB" sz="2400" dirty="0" smtClean="0">
                <a:solidFill>
                  <a:srgbClr val="FFFFFF"/>
                </a:solidFill>
              </a:rPr>
              <a:t>ICS Head of Division</a:t>
            </a:r>
          </a:p>
          <a:p>
            <a:pPr algn="ctr"/>
            <a:endParaRPr lang="en-GB" sz="2400" dirty="0" smtClean="0">
              <a:solidFill>
                <a:srgbClr val="FFFFFF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GB" dirty="0" smtClean="0">
                <a:solidFill>
                  <a:srgbClr val="FFFFFF"/>
                </a:solidFill>
                <a:hlinkClick r:id="rId3"/>
              </a:rPr>
              <a:t>www.europeanspallationsource.se</a:t>
            </a:r>
            <a:endParaRPr lang="en-GB" dirty="0" smtClean="0">
              <a:solidFill>
                <a:srgbClr val="FFFFFF"/>
              </a:solidFill>
            </a:endParaRPr>
          </a:p>
          <a:p>
            <a:pPr algn="ctr"/>
            <a:r>
              <a:rPr lang="en-GB" sz="1600" dirty="0" smtClean="0">
                <a:solidFill>
                  <a:srgbClr val="FFFFFF"/>
                </a:solidFill>
              </a:rPr>
              <a:t>February 21, 2014</a:t>
            </a:r>
          </a:p>
        </p:txBody>
      </p:sp>
    </p:spTree>
    <p:extLst>
      <p:ext uri="{BB962C8B-B14F-4D97-AF65-F5344CB8AC3E}">
        <p14:creationId xmlns:p14="http://schemas.microsoft.com/office/powerpoint/2010/main" val="44194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428" y="281364"/>
            <a:ext cx="7226300" cy="747336"/>
          </a:xfrm>
        </p:spPr>
        <p:txBody>
          <a:bodyPr lIns="85699" tIns="42850" rIns="85699" bIns="42850"/>
          <a:lstStyle/>
          <a:p>
            <a:r>
              <a:rPr lang="en-US" dirty="0" smtClean="0"/>
              <a:t>ICS at 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116"/>
            <a:ext cx="8229600" cy="4525963"/>
          </a:xfrm>
        </p:spPr>
        <p:txBody>
          <a:bodyPr lIns="85699" tIns="42850" rIns="85699" bIns="42850"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Welcome to the first joint controls meeting of ESS and MAX IV/MAX-Lab!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What is the scope of ICS at ESS?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Integrated control system for Accelerator, Target, Neutron Instruments and Conventional Facilities (Device integration, CS Services and Configuration, Applications (engineering and high-level) 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Inventory/Machine Protection (MPS)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Personnel Safety System (PSS)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Global timing system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Control Boxes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Facility-wide control room </a:t>
            </a:r>
            <a:r>
              <a:rPr lang="en-US" dirty="0" smtClean="0">
                <a:solidFill>
                  <a:srgbClr val="7F7F7F"/>
                </a:solidFill>
                <a:sym typeface="Wingdings"/>
              </a:rPr>
              <a:t></a:t>
            </a:r>
            <a:endParaRPr lang="en-US" dirty="0" smtClean="0">
              <a:solidFill>
                <a:srgbClr val="7F7F7F"/>
              </a:solidFill>
            </a:endParaRPr>
          </a:p>
          <a:p>
            <a:pPr marL="800100" lvl="1" indent="-342900">
              <a:buFont typeface="Arial"/>
              <a:buChar char="•"/>
            </a:pPr>
            <a:endParaRPr lang="en-US" dirty="0" smtClean="0">
              <a:solidFill>
                <a:srgbClr val="7F7F7F"/>
              </a:solidFill>
            </a:endParaRPr>
          </a:p>
          <a:p>
            <a:pPr marL="800100" lvl="1" indent="-342900">
              <a:buFont typeface="Arial"/>
              <a:buChar char="•"/>
            </a:pPr>
            <a:endParaRPr lang="en-US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rgbClr val="7F7F7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9456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428" y="281364"/>
            <a:ext cx="7226300" cy="747336"/>
          </a:xfrm>
        </p:spPr>
        <p:txBody>
          <a:bodyPr lIns="85699" tIns="42850" rIns="85699" bIns="42850"/>
          <a:lstStyle/>
          <a:p>
            <a:r>
              <a:rPr lang="en-US" dirty="0" smtClean="0"/>
              <a:t>ICS: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116"/>
            <a:ext cx="8229600" cy="4525963"/>
          </a:xfrm>
        </p:spPr>
        <p:txBody>
          <a:bodyPr lIns="85699" tIns="42850" rIns="85699" bIns="42850"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EPICS based controls framework on Scientific Linux and CODAC (ITER)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Services sourced from CSS tools, DISCS collaboration (BNL, FRIB, ESS), SDD (ITER) and internal developments (e.g., RBAC, Lattice database/BLED)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Applications via </a:t>
            </a:r>
            <a:r>
              <a:rPr lang="en-US" dirty="0" err="1" smtClean="0">
                <a:solidFill>
                  <a:srgbClr val="7F7F7F"/>
                </a:solidFill>
              </a:rPr>
              <a:t>OpenXAL</a:t>
            </a:r>
            <a:r>
              <a:rPr lang="en-US" dirty="0" smtClean="0">
                <a:solidFill>
                  <a:srgbClr val="7F7F7F"/>
                </a:solidFill>
              </a:rPr>
              <a:t> collaboration (SNS, FRIB, SLAC, ESS, etc.), internal developments: Script Execution Environment (SEE) and CSS BOY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Timing system hardware via Micro Research Finland (MRF) currently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Control Box (proto-types) on </a:t>
            </a:r>
            <a:r>
              <a:rPr lang="en-US" dirty="0" err="1" smtClean="0">
                <a:solidFill>
                  <a:srgbClr val="7F7F7F"/>
                </a:solidFill>
              </a:rPr>
              <a:t>cPCI</a:t>
            </a:r>
            <a:r>
              <a:rPr lang="en-US" dirty="0" smtClean="0">
                <a:solidFill>
                  <a:srgbClr val="7F7F7F"/>
                </a:solidFill>
              </a:rPr>
              <a:t>, uTCA.4 and PLC (vendors TBD)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MPS via ESS/CERN/DESY collaboration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PSS </a:t>
            </a:r>
            <a:r>
              <a:rPr lang="en-US" dirty="0" smtClean="0">
                <a:solidFill>
                  <a:srgbClr val="7F7F7F"/>
                </a:solidFill>
              </a:rPr>
              <a:t>via </a:t>
            </a:r>
            <a:r>
              <a:rPr lang="en-US" dirty="0" smtClean="0">
                <a:solidFill>
                  <a:srgbClr val="7F7F7F"/>
                </a:solidFill>
              </a:rPr>
              <a:t>ESS</a:t>
            </a:r>
            <a:r>
              <a:rPr lang="en-US" dirty="0" smtClean="0">
                <a:solidFill>
                  <a:srgbClr val="7F7F7F"/>
                </a:solidFill>
              </a:rPr>
              <a:t> and ?</a:t>
            </a:r>
            <a:endParaRPr lang="en-US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rgbClr val="7F7F7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6995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 and MAX IV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993" y="1964945"/>
            <a:ext cx="6536399" cy="4391405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Where and How to collaborate -- to save </a:t>
            </a:r>
            <a:r>
              <a:rPr lang="en-US" sz="4000" dirty="0" smtClean="0">
                <a:solidFill>
                  <a:schemeClr val="accent2"/>
                </a:solidFill>
              </a:rPr>
              <a:t>€</a:t>
            </a:r>
            <a:r>
              <a:rPr lang="en-US" sz="2800" dirty="0" smtClean="0">
                <a:solidFill>
                  <a:schemeClr val="tx1"/>
                </a:solidFill>
              </a:rPr>
              <a:t> ?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Security?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Shipping and receiving? 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Cafeteria?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Conference facilities?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Health Clinic and Gym?</a:t>
            </a:r>
          </a:p>
          <a:p>
            <a:pPr marL="342900" indent="-342900">
              <a:buFont typeface="Arial"/>
              <a:buChar char="•"/>
            </a:pPr>
            <a:r>
              <a:rPr lang="en-US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Common control room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Services (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Alarms, </a:t>
            </a:r>
            <a:r>
              <a:rPr lang="en-US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</a:t>
            </a:r>
            <a:r>
              <a:rPr lang="en-US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Applications (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OpenXAL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SEE</a:t>
            </a:r>
            <a:r>
              <a:rPr lang="en-US" sz="1600" dirty="0" smtClean="0">
                <a:solidFill>
                  <a:schemeClr val="tx1"/>
                </a:solidFill>
              </a:rPr>
              <a:t>,</a:t>
            </a:r>
            <a:r>
              <a:rPr lang="en-US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</a:t>
            </a:r>
            <a:r>
              <a:rPr lang="en-US" sz="1600" dirty="0" smtClean="0">
                <a:solidFill>
                  <a:schemeClr val="tx1"/>
                </a:solidFill>
              </a:rPr>
              <a:t> )</a:t>
            </a:r>
            <a:endParaRPr lang="en-US" sz="1600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7338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18084</TotalTime>
  <Words>274</Words>
  <Application>Microsoft Macintosh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Office-tema</vt:lpstr>
      <vt:lpstr>Anpassad formgivning</vt:lpstr>
      <vt:lpstr>PowerPoint Presentation</vt:lpstr>
      <vt:lpstr>ICS at ESS</vt:lpstr>
      <vt:lpstr>ICS: Overview</vt:lpstr>
      <vt:lpstr>ESS and MAX IV Collaboration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Ola Grahm</dc:creator>
  <cp:lastModifiedBy>Garry Trahern</cp:lastModifiedBy>
  <cp:revision>229</cp:revision>
  <dcterms:created xsi:type="dcterms:W3CDTF">2013-09-21T18:00:17Z</dcterms:created>
  <dcterms:modified xsi:type="dcterms:W3CDTF">2014-02-21T07:13:56Z</dcterms:modified>
</cp:coreProperties>
</file>