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49" r:id="rId2"/>
    <p:sldId id="353" r:id="rId3"/>
    <p:sldId id="352" r:id="rId4"/>
    <p:sldId id="350" r:id="rId5"/>
    <p:sldId id="351" r:id="rId6"/>
    <p:sldId id="35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15" autoAdjust="0"/>
    <p:restoredTop sz="93243" autoAdjust="0"/>
  </p:normalViewPr>
  <p:slideViewPr>
    <p:cSldViewPr>
      <p:cViewPr>
        <p:scale>
          <a:sx n="100" d="100"/>
          <a:sy n="100" d="100"/>
        </p:scale>
        <p:origin x="144" y="480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2020-10-21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noProof="0" smtClean="0"/>
              <a:pPr/>
              <a:t>21/10/2020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en-GB" noProof="0"/>
              <a:t>Headline, type Calibri, Size 32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noProof="0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Sub headline, type Calibri, Size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21/10/2020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nfluence.esss.lu.se/display/SA/NPI-rig+mech+integration+Meeting+not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esss.lu.se/browse/PREMP-20" TargetMode="External"/><Relationship Id="rId2" Type="http://schemas.openxmlformats.org/officeDocument/2006/relationships/hyperlink" Target="https://jira.esss.lu.se/browse/PREMP-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Update ESS Strain Rigs</a:t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en-US" sz="1800" dirty="0">
                <a:solidFill>
                  <a:srgbClr val="FFFFFF"/>
                </a:solidFill>
              </a:rPr>
              <a:t>Malcolm Guthrie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0CDA-9A49-F44C-86A2-33E865B0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ESS stress rigs: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D42D9-73EE-A64A-A153-3CC91247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9EC8D-42E9-124C-BF54-7027CF61A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46C34-3DAD-3D42-B6BF-29CA064AA798}"/>
              </a:ext>
            </a:extLst>
          </p:cNvPr>
          <p:cNvSpPr txBox="1"/>
          <p:nvPr/>
        </p:nvSpPr>
        <p:spPr>
          <a:xfrm>
            <a:off x="609600" y="1988840"/>
            <a:ext cx="8726760" cy="115212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6A998-D8D5-8440-9941-483DE5AEDC2A}"/>
              </a:ext>
            </a:extLst>
          </p:cNvPr>
          <p:cNvSpPr txBox="1"/>
          <p:nvPr/>
        </p:nvSpPr>
        <p:spPr>
          <a:xfrm>
            <a:off x="807840" y="2935424"/>
            <a:ext cx="10742984" cy="14401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2000" b="1" dirty="0"/>
              <a:t>Up to 4 different rigs envisaged in plans</a:t>
            </a:r>
            <a:r>
              <a:rPr lang="en-US" sz="2000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“Rig 1” – 100kN rig manufactured by NPI, Czech Republic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”Rig 2” – 30-50kN rig, </a:t>
            </a:r>
            <a:r>
              <a:rPr lang="en-US" sz="2000" dirty="0" err="1"/>
              <a:t>optimised</a:t>
            </a:r>
            <a:r>
              <a:rPr lang="en-US" sz="2000" dirty="0"/>
              <a:t> for imaging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“Rig 3” – modular portable rig </a:t>
            </a:r>
            <a:r>
              <a:rPr lang="en-US" sz="2000" dirty="0" err="1"/>
              <a:t>optimised</a:t>
            </a:r>
            <a:r>
              <a:rPr lang="en-US" sz="2000" dirty="0"/>
              <a:t> for soft matter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“Rig 4” (“Robin’s Rig”) – not owned by ESS, but integrated portable rig. </a:t>
            </a:r>
          </a:p>
        </p:txBody>
      </p:sp>
    </p:spTree>
    <p:extLst>
      <p:ext uri="{BB962C8B-B14F-4D97-AF65-F5344CB8AC3E}">
        <p14:creationId xmlns:p14="http://schemas.microsoft.com/office/powerpoint/2010/main" val="130611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7433-B324-E84D-A484-9D73E228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9D09A-02F7-5D48-8B5D-3A99031219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B782A8-D791-0046-AFEF-9782C4F8B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00781"/>
              </p:ext>
            </p:extLst>
          </p:nvPr>
        </p:nvGraphicFramePr>
        <p:xfrm>
          <a:off x="796461" y="2085115"/>
          <a:ext cx="936640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493">
                  <a:extLst>
                    <a:ext uri="{9D8B030D-6E8A-4147-A177-3AD203B41FA5}">
                      <a16:colId xmlns:a16="http://schemas.microsoft.com/office/drawing/2014/main" val="2436451958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12472764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88011335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291136493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282061478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450120159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840539088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803927204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168243247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710789295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374671388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46183587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1207533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9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9375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900388-82A5-FD47-AE81-0BDE1496D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52605"/>
              </p:ext>
            </p:extLst>
          </p:nvPr>
        </p:nvGraphicFramePr>
        <p:xfrm>
          <a:off x="24566" y="2828675"/>
          <a:ext cx="75870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701">
                  <a:extLst>
                    <a:ext uri="{9D8B030D-6E8A-4147-A177-3AD203B41FA5}">
                      <a16:colId xmlns:a16="http://schemas.microsoft.com/office/drawing/2014/main" val="3726533871"/>
                    </a:ext>
                  </a:extLst>
                </a:gridCol>
              </a:tblGrid>
              <a:tr h="287713">
                <a:tc>
                  <a:txBody>
                    <a:bodyPr/>
                    <a:lstStyle/>
                    <a:p>
                      <a:r>
                        <a:rPr lang="en-US" dirty="0"/>
                        <a:t>RIG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43654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87047-AC3F-5E47-857B-FDFB5CD9B5E8}"/>
              </a:ext>
            </a:extLst>
          </p:cNvPr>
          <p:cNvCxnSpPr/>
          <p:nvPr/>
        </p:nvCxnSpPr>
        <p:spPr>
          <a:xfrm>
            <a:off x="10139118" y="2085115"/>
            <a:ext cx="0" cy="168629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CF5FE5-6FE1-774A-96E4-E6FBD478A887}"/>
              </a:ext>
            </a:extLst>
          </p:cNvPr>
          <p:cNvSpPr txBox="1"/>
          <p:nvPr/>
        </p:nvSpPr>
        <p:spPr>
          <a:xfrm>
            <a:off x="9873496" y="1700808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2EECB-CF53-794E-AA69-B701022457A9}"/>
              </a:ext>
            </a:extLst>
          </p:cNvPr>
          <p:cNvSpPr/>
          <p:nvPr/>
        </p:nvSpPr>
        <p:spPr>
          <a:xfrm>
            <a:off x="1518838" y="2874989"/>
            <a:ext cx="3580564" cy="2731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INTEGRATION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B1C983-79A9-9B43-BB95-3ADD6893F823}"/>
              </a:ext>
            </a:extLst>
          </p:cNvPr>
          <p:cNvSpPr/>
          <p:nvPr/>
        </p:nvSpPr>
        <p:spPr>
          <a:xfrm>
            <a:off x="5099402" y="2875978"/>
            <a:ext cx="2177029" cy="271154"/>
          </a:xfrm>
          <a:prstGeom prst="rect">
            <a:avLst/>
          </a:prstGeom>
          <a:solidFill>
            <a:srgbClr val="FF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COMMISSIONING IN LUND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3363B-2515-5E4A-942E-B925C6D1BC4E}"/>
              </a:ext>
            </a:extLst>
          </p:cNvPr>
          <p:cNvSpPr/>
          <p:nvPr/>
        </p:nvSpPr>
        <p:spPr>
          <a:xfrm>
            <a:off x="4432047" y="3713514"/>
            <a:ext cx="2088078" cy="2988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DETAIL. DESIGN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23DF97-D750-B540-978D-609684B8E000}"/>
              </a:ext>
            </a:extLst>
          </p:cNvPr>
          <p:cNvSpPr/>
          <p:nvPr/>
        </p:nvSpPr>
        <p:spPr>
          <a:xfrm>
            <a:off x="6506175" y="3713514"/>
            <a:ext cx="2155371" cy="298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PROC,MFG,ASSEMBLY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39D76-DE2F-A54E-A384-37D37F0DCB62}"/>
              </a:ext>
            </a:extLst>
          </p:cNvPr>
          <p:cNvSpPr/>
          <p:nvPr/>
        </p:nvSpPr>
        <p:spPr>
          <a:xfrm>
            <a:off x="8661546" y="3701639"/>
            <a:ext cx="1377538" cy="32261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INTEGRATION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A60F1F-D0A7-7645-95E9-E3E5374408D6}"/>
              </a:ext>
            </a:extLst>
          </p:cNvPr>
          <p:cNvSpPr/>
          <p:nvPr/>
        </p:nvSpPr>
        <p:spPr>
          <a:xfrm>
            <a:off x="10039084" y="3702629"/>
            <a:ext cx="752103" cy="320633"/>
          </a:xfrm>
          <a:prstGeom prst="rect">
            <a:avLst/>
          </a:prstGeom>
          <a:solidFill>
            <a:srgbClr val="FF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COMM LUND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BF61E0-B978-2948-AFC2-B2B3A928F89E}"/>
              </a:ext>
            </a:extLst>
          </p:cNvPr>
          <p:cNvSpPr/>
          <p:nvPr/>
        </p:nvSpPr>
        <p:spPr>
          <a:xfrm>
            <a:off x="3010292" y="3713514"/>
            <a:ext cx="1410663" cy="2988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CONCEPT. DESIGN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86F23D-1E14-BD4F-96D4-D7B180A867AC}"/>
              </a:ext>
            </a:extLst>
          </p:cNvPr>
          <p:cNvSpPr/>
          <p:nvPr/>
        </p:nvSpPr>
        <p:spPr>
          <a:xfrm>
            <a:off x="1987410" y="3713514"/>
            <a:ext cx="1011792" cy="2988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Gather requirements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FEA7886-B5C7-3148-AB39-4AB8D14EF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36289"/>
              </p:ext>
            </p:extLst>
          </p:nvPr>
        </p:nvGraphicFramePr>
        <p:xfrm>
          <a:off x="24566" y="3638452"/>
          <a:ext cx="1038418" cy="38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18">
                  <a:extLst>
                    <a:ext uri="{9D8B030D-6E8A-4147-A177-3AD203B41FA5}">
                      <a16:colId xmlns:a16="http://schemas.microsoft.com/office/drawing/2014/main" val="3726533871"/>
                    </a:ext>
                  </a:extLst>
                </a:gridCol>
              </a:tblGrid>
              <a:tr h="381862">
                <a:tc>
                  <a:txBody>
                    <a:bodyPr/>
                    <a:lstStyle/>
                    <a:p>
                      <a:r>
                        <a:rPr lang="en-US" dirty="0"/>
                        <a:t>RIG 2+3?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53161"/>
                  </a:ext>
                </a:extLst>
              </a:tr>
            </a:tbl>
          </a:graphicData>
        </a:graphic>
      </p:graphicFrame>
      <p:sp>
        <p:nvSpPr>
          <p:cNvPr id="18" name="Diamond 17">
            <a:extLst>
              <a:ext uri="{FF2B5EF4-FFF2-40B4-BE49-F238E27FC236}">
                <a16:creationId xmlns:a16="http://schemas.microsoft.com/office/drawing/2014/main" id="{B4FE3C83-D362-5949-BFBD-32913248D5FD}"/>
              </a:ext>
            </a:extLst>
          </p:cNvPr>
          <p:cNvSpPr/>
          <p:nvPr/>
        </p:nvSpPr>
        <p:spPr>
          <a:xfrm>
            <a:off x="10636808" y="3702628"/>
            <a:ext cx="308758" cy="32063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82EAA9B1-76F6-D346-837F-4707DEADC058}"/>
              </a:ext>
            </a:extLst>
          </p:cNvPr>
          <p:cNvSpPr/>
          <p:nvPr/>
        </p:nvSpPr>
        <p:spPr>
          <a:xfrm>
            <a:off x="7122052" y="2851238"/>
            <a:ext cx="308758" cy="32063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FFC1F09-B8E3-A54C-94CF-41BFA77E3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62007"/>
              </p:ext>
            </p:extLst>
          </p:nvPr>
        </p:nvGraphicFramePr>
        <p:xfrm>
          <a:off x="32722" y="3120802"/>
          <a:ext cx="75870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701">
                  <a:extLst>
                    <a:ext uri="{9D8B030D-6E8A-4147-A177-3AD203B41FA5}">
                      <a16:colId xmlns:a16="http://schemas.microsoft.com/office/drawing/2014/main" val="3726533871"/>
                    </a:ext>
                  </a:extLst>
                </a:gridCol>
              </a:tblGrid>
              <a:tr h="287713">
                <a:tc>
                  <a:txBody>
                    <a:bodyPr/>
                    <a:lstStyle/>
                    <a:p>
                      <a:r>
                        <a:rPr lang="en-US" dirty="0"/>
                        <a:t>RIG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436544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DB964CB6-4215-9844-B632-DCCCA5F802D8}"/>
              </a:ext>
            </a:extLst>
          </p:cNvPr>
          <p:cNvSpPr/>
          <p:nvPr/>
        </p:nvSpPr>
        <p:spPr>
          <a:xfrm>
            <a:off x="2672443" y="3167116"/>
            <a:ext cx="3572408" cy="27313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INTEGRATION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6EC172F1-9DBF-0F4C-9B72-F2BB35A4853A}"/>
              </a:ext>
            </a:extLst>
          </p:cNvPr>
          <p:cNvSpPr/>
          <p:nvPr/>
        </p:nvSpPr>
        <p:spPr>
          <a:xfrm>
            <a:off x="6097564" y="3158396"/>
            <a:ext cx="294573" cy="32063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7AF26A-1B51-F345-8D4E-123C96787A9D}"/>
              </a:ext>
            </a:extLst>
          </p:cNvPr>
          <p:cNvCxnSpPr/>
          <p:nvPr/>
        </p:nvCxnSpPr>
        <p:spPr>
          <a:xfrm>
            <a:off x="2507428" y="2085115"/>
            <a:ext cx="0" cy="1686296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B0CDBDD-16AD-5E4B-B9ED-653725BA0724}"/>
              </a:ext>
            </a:extLst>
          </p:cNvPr>
          <p:cNvSpPr txBox="1"/>
          <p:nvPr/>
        </p:nvSpPr>
        <p:spPr>
          <a:xfrm>
            <a:off x="2139100" y="1701224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NOW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015D4ABB-834E-764C-836C-733F8DB3F844}"/>
              </a:ext>
            </a:extLst>
          </p:cNvPr>
          <p:cNvSpPr/>
          <p:nvPr/>
        </p:nvSpPr>
        <p:spPr>
          <a:xfrm>
            <a:off x="6566559" y="1505613"/>
            <a:ext cx="294573" cy="32063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D6400C-0BA3-2849-BE40-D2B9BCB99997}"/>
              </a:ext>
            </a:extLst>
          </p:cNvPr>
          <p:cNvSpPr txBox="1"/>
          <p:nvPr/>
        </p:nvSpPr>
        <p:spPr>
          <a:xfrm>
            <a:off x="6830030" y="1474485"/>
            <a:ext cx="25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system ready to deploy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DD090E-3CAE-C44A-BE15-8FB65D859C98}"/>
              </a:ext>
            </a:extLst>
          </p:cNvPr>
          <p:cNvSpPr txBox="1"/>
          <p:nvPr/>
        </p:nvSpPr>
        <p:spPr>
          <a:xfrm>
            <a:off x="0" y="1503674"/>
            <a:ext cx="3646744" cy="44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2000" dirty="0"/>
              <a:t>Prev. plan: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1A4A9E-5F61-0345-9A59-71D931F19904}"/>
              </a:ext>
            </a:extLst>
          </p:cNvPr>
          <p:cNvSpPr txBox="1"/>
          <p:nvPr/>
        </p:nvSpPr>
        <p:spPr>
          <a:xfrm>
            <a:off x="37429" y="4335541"/>
            <a:ext cx="3646744" cy="441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2000" dirty="0"/>
              <a:t>Current plan: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00327AC-3CFC-FE47-B8C2-BD2C24F24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97834"/>
              </p:ext>
            </p:extLst>
          </p:nvPr>
        </p:nvGraphicFramePr>
        <p:xfrm>
          <a:off x="806307" y="4833066"/>
          <a:ext cx="936640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493">
                  <a:extLst>
                    <a:ext uri="{9D8B030D-6E8A-4147-A177-3AD203B41FA5}">
                      <a16:colId xmlns:a16="http://schemas.microsoft.com/office/drawing/2014/main" val="2436451958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12472764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88011335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291136493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282061478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450120159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840539088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803927204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168243247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2710789295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374671388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461835871"/>
                    </a:ext>
                  </a:extLst>
                </a:gridCol>
                <a:gridCol w="720493">
                  <a:extLst>
                    <a:ext uri="{9D8B030D-6E8A-4147-A177-3AD203B41FA5}">
                      <a16:colId xmlns:a16="http://schemas.microsoft.com/office/drawing/2014/main" val="1207533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29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9375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B787904-B342-B743-870E-B00DE567B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567299"/>
              </p:ext>
            </p:extLst>
          </p:nvPr>
        </p:nvGraphicFramePr>
        <p:xfrm>
          <a:off x="34412" y="5576626"/>
          <a:ext cx="75870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701">
                  <a:extLst>
                    <a:ext uri="{9D8B030D-6E8A-4147-A177-3AD203B41FA5}">
                      <a16:colId xmlns:a16="http://schemas.microsoft.com/office/drawing/2014/main" val="3726533871"/>
                    </a:ext>
                  </a:extLst>
                </a:gridCol>
              </a:tblGrid>
              <a:tr h="287713">
                <a:tc>
                  <a:txBody>
                    <a:bodyPr/>
                    <a:lstStyle/>
                    <a:p>
                      <a:r>
                        <a:rPr lang="en-US" dirty="0"/>
                        <a:t>RIG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436544"/>
                  </a:ext>
                </a:extLst>
              </a:tr>
            </a:tbl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A9E24F61-9350-0E4D-BA7A-5B92FD26A956}"/>
              </a:ext>
            </a:extLst>
          </p:cNvPr>
          <p:cNvSpPr/>
          <p:nvPr/>
        </p:nvSpPr>
        <p:spPr>
          <a:xfrm>
            <a:off x="1528683" y="5639196"/>
            <a:ext cx="5037875" cy="25687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INTEGRATION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9FBB0A-E28C-EC45-BED2-5D5D7685B3F8}"/>
              </a:ext>
            </a:extLst>
          </p:cNvPr>
          <p:cNvSpPr/>
          <p:nvPr/>
        </p:nvSpPr>
        <p:spPr>
          <a:xfrm>
            <a:off x="6572904" y="5623929"/>
            <a:ext cx="2177029" cy="271154"/>
          </a:xfrm>
          <a:prstGeom prst="rect">
            <a:avLst/>
          </a:prstGeom>
          <a:solidFill>
            <a:srgbClr val="FF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COMMISSIONING IN LUND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984149-7811-B442-8D5C-5366C1D48629}"/>
              </a:ext>
            </a:extLst>
          </p:cNvPr>
          <p:cNvSpPr/>
          <p:nvPr/>
        </p:nvSpPr>
        <p:spPr>
          <a:xfrm>
            <a:off x="5631153" y="6461465"/>
            <a:ext cx="2088078" cy="2988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DETAIL. DESIGN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F3764C-DC8F-E349-B32C-126419B9EA64}"/>
              </a:ext>
            </a:extLst>
          </p:cNvPr>
          <p:cNvSpPr/>
          <p:nvPr/>
        </p:nvSpPr>
        <p:spPr>
          <a:xfrm>
            <a:off x="7705281" y="6461465"/>
            <a:ext cx="2155371" cy="298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PROC,MFG,ASSEMBLY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8D131CB-3F15-DE4F-B169-2F681412CA47}"/>
              </a:ext>
            </a:extLst>
          </p:cNvPr>
          <p:cNvSpPr/>
          <p:nvPr/>
        </p:nvSpPr>
        <p:spPr>
          <a:xfrm>
            <a:off x="9860652" y="6449590"/>
            <a:ext cx="1377538" cy="32261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INTEGRATION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2F45538-C3A8-C246-84D7-96AF17D4C21F}"/>
              </a:ext>
            </a:extLst>
          </p:cNvPr>
          <p:cNvSpPr/>
          <p:nvPr/>
        </p:nvSpPr>
        <p:spPr>
          <a:xfrm>
            <a:off x="11238190" y="6450580"/>
            <a:ext cx="752103" cy="320633"/>
          </a:xfrm>
          <a:prstGeom prst="rect">
            <a:avLst/>
          </a:prstGeom>
          <a:solidFill>
            <a:srgbClr val="FF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COMM LUND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189C8E8-79D2-E742-B784-C56628A30DCD}"/>
              </a:ext>
            </a:extLst>
          </p:cNvPr>
          <p:cNvSpPr/>
          <p:nvPr/>
        </p:nvSpPr>
        <p:spPr>
          <a:xfrm>
            <a:off x="4209398" y="6461465"/>
            <a:ext cx="1410663" cy="2988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CONCEPT. DESIGN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4FB62-C464-1A4D-A9D7-DE584C8E80E5}"/>
              </a:ext>
            </a:extLst>
          </p:cNvPr>
          <p:cNvSpPr/>
          <p:nvPr/>
        </p:nvSpPr>
        <p:spPr>
          <a:xfrm>
            <a:off x="1997256" y="6461465"/>
            <a:ext cx="1011792" cy="2988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Gather requirements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6F914E6-C6DC-2B45-B894-835EA73FE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81721"/>
              </p:ext>
            </p:extLst>
          </p:nvPr>
        </p:nvGraphicFramePr>
        <p:xfrm>
          <a:off x="34412" y="6386403"/>
          <a:ext cx="1038418" cy="38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18">
                  <a:extLst>
                    <a:ext uri="{9D8B030D-6E8A-4147-A177-3AD203B41FA5}">
                      <a16:colId xmlns:a16="http://schemas.microsoft.com/office/drawing/2014/main" val="3726533871"/>
                    </a:ext>
                  </a:extLst>
                </a:gridCol>
              </a:tblGrid>
              <a:tr h="381862">
                <a:tc>
                  <a:txBody>
                    <a:bodyPr/>
                    <a:lstStyle/>
                    <a:p>
                      <a:r>
                        <a:rPr lang="en-US" dirty="0"/>
                        <a:t>RIG 2+3?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53161"/>
                  </a:ext>
                </a:extLst>
              </a:tr>
            </a:tbl>
          </a:graphicData>
        </a:graphic>
      </p:graphicFrame>
      <p:sp>
        <p:nvSpPr>
          <p:cNvPr id="63" name="Diamond 62">
            <a:extLst>
              <a:ext uri="{FF2B5EF4-FFF2-40B4-BE49-F238E27FC236}">
                <a16:creationId xmlns:a16="http://schemas.microsoft.com/office/drawing/2014/main" id="{5A49E11E-664A-A646-8AFD-317A406BDC35}"/>
              </a:ext>
            </a:extLst>
          </p:cNvPr>
          <p:cNvSpPr/>
          <p:nvPr/>
        </p:nvSpPr>
        <p:spPr>
          <a:xfrm>
            <a:off x="11835914" y="6450579"/>
            <a:ext cx="308758" cy="32063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>
            <a:extLst>
              <a:ext uri="{FF2B5EF4-FFF2-40B4-BE49-F238E27FC236}">
                <a16:creationId xmlns:a16="http://schemas.microsoft.com/office/drawing/2014/main" id="{9CC1C07A-C040-1148-966A-FB3E7A96A4FB}"/>
              </a:ext>
            </a:extLst>
          </p:cNvPr>
          <p:cNvSpPr/>
          <p:nvPr/>
        </p:nvSpPr>
        <p:spPr>
          <a:xfrm>
            <a:off x="8595554" y="5599189"/>
            <a:ext cx="308758" cy="32063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86381AF5-65E4-E54F-BE03-0E2DBEC3A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5642"/>
              </p:ext>
            </p:extLst>
          </p:nvPr>
        </p:nvGraphicFramePr>
        <p:xfrm>
          <a:off x="42568" y="5868753"/>
          <a:ext cx="758701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701">
                  <a:extLst>
                    <a:ext uri="{9D8B030D-6E8A-4147-A177-3AD203B41FA5}">
                      <a16:colId xmlns:a16="http://schemas.microsoft.com/office/drawing/2014/main" val="3726533871"/>
                    </a:ext>
                  </a:extLst>
                </a:gridCol>
              </a:tblGrid>
              <a:tr h="287713">
                <a:tc>
                  <a:txBody>
                    <a:bodyPr/>
                    <a:lstStyle/>
                    <a:p>
                      <a:r>
                        <a:rPr lang="en-US" dirty="0"/>
                        <a:t>RIG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436544"/>
                  </a:ext>
                </a:extLst>
              </a:tr>
            </a:tbl>
          </a:graphicData>
        </a:graphic>
      </p:graphicFrame>
      <p:sp>
        <p:nvSpPr>
          <p:cNvPr id="66" name="Rectangle 65">
            <a:extLst>
              <a:ext uri="{FF2B5EF4-FFF2-40B4-BE49-F238E27FC236}">
                <a16:creationId xmlns:a16="http://schemas.microsoft.com/office/drawing/2014/main" id="{C7787668-E6D8-424B-9561-172898EB0EF7}"/>
              </a:ext>
            </a:extLst>
          </p:cNvPr>
          <p:cNvSpPr/>
          <p:nvPr/>
        </p:nvSpPr>
        <p:spPr>
          <a:xfrm>
            <a:off x="2682288" y="5915068"/>
            <a:ext cx="5037875" cy="25086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INTEGRATION</a:t>
            </a:r>
          </a:p>
        </p:txBody>
      </p:sp>
      <p:sp>
        <p:nvSpPr>
          <p:cNvPr id="67" name="Diamond 66">
            <a:extLst>
              <a:ext uri="{FF2B5EF4-FFF2-40B4-BE49-F238E27FC236}">
                <a16:creationId xmlns:a16="http://schemas.microsoft.com/office/drawing/2014/main" id="{789A45D2-DB80-E041-BD0D-07486AD647DC}"/>
              </a:ext>
            </a:extLst>
          </p:cNvPr>
          <p:cNvSpPr/>
          <p:nvPr/>
        </p:nvSpPr>
        <p:spPr>
          <a:xfrm>
            <a:off x="7583860" y="5903193"/>
            <a:ext cx="294573" cy="320634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ECC6993-7304-8446-A597-C39E34918CAF}"/>
              </a:ext>
            </a:extLst>
          </p:cNvPr>
          <p:cNvCxnSpPr/>
          <p:nvPr/>
        </p:nvCxnSpPr>
        <p:spPr>
          <a:xfrm>
            <a:off x="3835361" y="4880605"/>
            <a:ext cx="0" cy="1686296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DB2393E-41B4-F148-8456-821864DCC9B9}"/>
              </a:ext>
            </a:extLst>
          </p:cNvPr>
          <p:cNvSpPr txBox="1"/>
          <p:nvPr/>
        </p:nvSpPr>
        <p:spPr>
          <a:xfrm>
            <a:off x="3467033" y="4496714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NOW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369071A-E05C-3A4B-9377-6A7833B22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776" y="4793732"/>
            <a:ext cx="2921000" cy="80010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AB03F9-BDA7-8240-B8A6-F0A2E02206C7}"/>
              </a:ext>
            </a:extLst>
          </p:cNvPr>
          <p:cNvCxnSpPr/>
          <p:nvPr/>
        </p:nvCxnSpPr>
        <p:spPr>
          <a:xfrm>
            <a:off x="10902430" y="4833482"/>
            <a:ext cx="0" cy="168629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DB364FD-48F2-4847-810C-FE6984D34670}"/>
              </a:ext>
            </a:extLst>
          </p:cNvPr>
          <p:cNvSpPr txBox="1"/>
          <p:nvPr/>
        </p:nvSpPr>
        <p:spPr>
          <a:xfrm>
            <a:off x="10636808" y="4449175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A97C0BD-D579-0C4B-BFCE-89E3C1E36901}"/>
              </a:ext>
            </a:extLst>
          </p:cNvPr>
          <p:cNvSpPr/>
          <p:nvPr/>
        </p:nvSpPr>
        <p:spPr>
          <a:xfrm>
            <a:off x="-240704" y="4240784"/>
            <a:ext cx="13537504" cy="286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Rig 1 – 100kN “BEER” Rig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328" y="1561217"/>
            <a:ext cx="7416824" cy="52572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Device already exists. Physically located at NPI (Czech Republic)</a:t>
            </a:r>
          </a:p>
          <a:p>
            <a:r>
              <a:rPr lang="en-GB" b="1" dirty="0"/>
              <a:t>Controls integration </a:t>
            </a:r>
            <a:r>
              <a:rPr lang="en-GB" dirty="0"/>
              <a:t>of project has been ongoing since early 2020</a:t>
            </a:r>
          </a:p>
          <a:p>
            <a:pPr lvl="1"/>
            <a:r>
              <a:rPr lang="en-GB" dirty="0"/>
              <a:t>progress has been a little slow, </a:t>
            </a:r>
          </a:p>
          <a:p>
            <a:pPr lvl="2"/>
            <a:r>
              <a:rPr lang="en-GB" dirty="0"/>
              <a:t>COVID</a:t>
            </a:r>
          </a:p>
          <a:p>
            <a:pPr lvl="2"/>
            <a:r>
              <a:rPr lang="en-GB" dirty="0"/>
              <a:t>lack of resources with partners</a:t>
            </a:r>
          </a:p>
          <a:p>
            <a:pPr lvl="1"/>
            <a:r>
              <a:rPr lang="en-GB" dirty="0"/>
              <a:t>to mitigate: considering reducing scope of integration to delay kHz time sampling</a:t>
            </a:r>
          </a:p>
          <a:p>
            <a:r>
              <a:rPr lang="en-GB" b="1" dirty="0"/>
              <a:t>Mechanical integration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Decision to focus on BEER integration</a:t>
            </a:r>
          </a:p>
          <a:p>
            <a:pPr lvl="1"/>
            <a:r>
              <a:rPr lang="en-GB" dirty="0"/>
              <a:t>Requirements gathered from BEER team (</a:t>
            </a:r>
            <a:r>
              <a:rPr lang="en-GB" dirty="0">
                <a:hlinkClick r:id="rId2"/>
              </a:rPr>
              <a:t>https://confluence.esss.lu.se/display/SA/NPI-rig+mech+integration+Meeting+notes</a:t>
            </a:r>
            <a:r>
              <a:rPr lang="en-GB" dirty="0"/>
              <a:t> )</a:t>
            </a:r>
          </a:p>
          <a:p>
            <a:pPr lvl="2"/>
            <a:r>
              <a:rPr lang="en-GB" dirty="0"/>
              <a:t>installation boundary conditions,</a:t>
            </a:r>
          </a:p>
          <a:p>
            <a:pPr lvl="2"/>
            <a:r>
              <a:rPr lang="en-GB" dirty="0"/>
              <a:t>orientation of device,</a:t>
            </a:r>
          </a:p>
          <a:p>
            <a:pPr lvl="2"/>
            <a:r>
              <a:rPr lang="en-GB" dirty="0"/>
              <a:t>mounting interface (Level 1 Kipps on hexapod)</a:t>
            </a:r>
          </a:p>
          <a:p>
            <a:pPr lvl="1"/>
            <a:r>
              <a:rPr lang="en-GB" dirty="0"/>
              <a:t>Further work pending engineering resource (and 21 budget uncertain)</a:t>
            </a:r>
          </a:p>
          <a:p>
            <a:r>
              <a:rPr lang="en-GB" b="1" dirty="0"/>
              <a:t>Safety/Quality integration</a:t>
            </a:r>
            <a:endParaRPr lang="en-GB" dirty="0"/>
          </a:p>
          <a:p>
            <a:pPr lvl="1"/>
            <a:r>
              <a:rPr lang="en-GB" dirty="0"/>
              <a:t>hope to gain experience with Robin’s rig</a:t>
            </a:r>
          </a:p>
          <a:p>
            <a:pPr lvl="1"/>
            <a:r>
              <a:rPr lang="en-GB" dirty="0"/>
              <a:t>then plan to bring Rig 1 to Lund Q1/2021</a:t>
            </a:r>
          </a:p>
          <a:p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CEA21F61-02CE-8C43-AC72-5CF541A241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06F0C17-1284-DC40-B9B6-CF200A2BD8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76771-ACEC-F644-B169-958F8B76F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834" y="2402102"/>
            <a:ext cx="4174068" cy="40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Robins rig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328" y="1561217"/>
            <a:ext cx="7416824" cy="5257244"/>
          </a:xfrm>
        </p:spPr>
        <p:txBody>
          <a:bodyPr>
            <a:normAutofit/>
          </a:bodyPr>
          <a:lstStyle/>
          <a:p>
            <a:r>
              <a:rPr lang="en-GB" dirty="0"/>
              <a:t>Device already exists. Physically located at ESS</a:t>
            </a:r>
          </a:p>
          <a:p>
            <a:r>
              <a:rPr lang="en-GB" b="1" dirty="0"/>
              <a:t>Controls integration </a:t>
            </a:r>
            <a:r>
              <a:rPr lang="en-GB" dirty="0"/>
              <a:t>of project has not started</a:t>
            </a:r>
          </a:p>
          <a:p>
            <a:pPr lvl="1"/>
            <a:r>
              <a:rPr lang="en-GB" dirty="0"/>
              <a:t>Significant activities on defining project</a:t>
            </a:r>
          </a:p>
          <a:p>
            <a:r>
              <a:rPr lang="en-GB" b="1" dirty="0"/>
              <a:t>Mechanical integration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Required requirements from instruments (</a:t>
            </a:r>
            <a:r>
              <a:rPr lang="en-GB" dirty="0">
                <a:hlinkClick r:id="rId2"/>
              </a:rPr>
              <a:t>https://jira.esss.lu.se/browse/PREMP-17</a:t>
            </a:r>
            <a:r>
              <a:rPr lang="en-GB" dirty="0"/>
              <a:t>) </a:t>
            </a:r>
          </a:p>
          <a:p>
            <a:pPr lvl="2"/>
            <a:r>
              <a:rPr lang="en-GB" dirty="0"/>
              <a:t>installation boundary conditions,</a:t>
            </a:r>
          </a:p>
          <a:p>
            <a:pPr lvl="2"/>
            <a:r>
              <a:rPr lang="en-GB" dirty="0"/>
              <a:t>orientation of device,</a:t>
            </a:r>
          </a:p>
          <a:p>
            <a:pPr lvl="2"/>
            <a:r>
              <a:rPr lang="en-GB" dirty="0"/>
              <a:t>mounting interface</a:t>
            </a:r>
          </a:p>
          <a:p>
            <a:pPr lvl="1"/>
            <a:r>
              <a:rPr lang="en-GB" dirty="0"/>
              <a:t>Very preliminary conceptual design (</a:t>
            </a:r>
            <a:r>
              <a:rPr lang="en-GB" dirty="0">
                <a:hlinkClick r:id="rId3"/>
              </a:rPr>
              <a:t>https://jira.esss.lu.se/browse/PREMP-20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b="1" dirty="0"/>
              <a:t>Safety/Quality integration</a:t>
            </a:r>
            <a:endParaRPr lang="en-GB" dirty="0"/>
          </a:p>
          <a:p>
            <a:pPr lvl="1"/>
            <a:r>
              <a:rPr lang="en-GB" dirty="0"/>
              <a:t>Not started yet</a:t>
            </a:r>
          </a:p>
          <a:p>
            <a:pPr lvl="1"/>
            <a:r>
              <a:rPr lang="en-GB" dirty="0"/>
              <a:t>Some issues immediately clear</a:t>
            </a:r>
          </a:p>
          <a:p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CEA21F61-02CE-8C43-AC72-5CF541A241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06F0C17-1284-DC40-B9B6-CF200A2BD8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25ABF-1D2D-CA42-A075-66A3DB8AE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97" y="1934820"/>
            <a:ext cx="3264403" cy="4548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C996E-5838-5A41-A23D-E246ABDDC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1944216"/>
            <a:ext cx="306167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7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9205-8267-8C4B-9236-1C7067D7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Rigs 2 and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59B7B-DB8C-C14F-B00C-753996B3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04651-7E90-8547-B9C5-B2121FDEBA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84CCE-BEFC-F545-9708-822D0E9A617F}"/>
              </a:ext>
            </a:extLst>
          </p:cNvPr>
          <p:cNvSpPr txBox="1"/>
          <p:nvPr/>
        </p:nvSpPr>
        <p:spPr>
          <a:xfrm>
            <a:off x="767408" y="2564904"/>
            <a:ext cx="10225136" cy="32403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Have good set of requirements for Rig 2 in particular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Rig 3 is still less well defined.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Still haven’t coalesced on whether to go with commercial or collaborative solution.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Preliminary investigation into costs for commercial systems suggests </a:t>
            </a:r>
            <a:r>
              <a:rPr lang="en-US" sz="2000" i="1" dirty="0"/>
              <a:t>might not </a:t>
            </a:r>
            <a:r>
              <a:rPr lang="en-US" sz="2000" dirty="0"/>
              <a:t>be possible to buy two rigs</a:t>
            </a:r>
          </a:p>
        </p:txBody>
      </p:sp>
    </p:spTree>
    <p:extLst>
      <p:ext uri="{BB962C8B-B14F-4D97-AF65-F5344CB8AC3E}">
        <p14:creationId xmlns:p14="http://schemas.microsoft.com/office/powerpoint/2010/main" val="12580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8DBD9830-9F59-DB45-85FB-14B61CB8705B}" vid="{DC981F7D-B2B6-7B4F-8BCC-D1DC3BDF8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149</TotalTime>
  <Words>469</Words>
  <Application>Microsoft Macintosh PowerPoint</Application>
  <PresentationFormat>Widescreen</PresentationFormat>
  <Paragraphs>116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Update ESS Strain Rigs </vt:lpstr>
      <vt:lpstr>Overview ESS stress rigs: </vt:lpstr>
      <vt:lpstr>schedule</vt:lpstr>
      <vt:lpstr>Rig 1 – 100kN “BEER” Rig</vt:lpstr>
      <vt:lpstr>Robins rig</vt:lpstr>
      <vt:lpstr>Rigs 2 and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ESS Strain Rigs </dc:title>
  <dc:creator>Malcolm Guthrie</dc:creator>
  <cp:lastModifiedBy>Malcolm Guthrie</cp:lastModifiedBy>
  <cp:revision>13</cp:revision>
  <dcterms:created xsi:type="dcterms:W3CDTF">2020-10-21T09:19:31Z</dcterms:created>
  <dcterms:modified xsi:type="dcterms:W3CDTF">2020-10-21T11:48:31Z</dcterms:modified>
</cp:coreProperties>
</file>