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5" r:id="rId2"/>
    <p:sldId id="257" r:id="rId3"/>
    <p:sldId id="268" r:id="rId4"/>
    <p:sldId id="256" r:id="rId5"/>
    <p:sldId id="269" r:id="rId6"/>
    <p:sldId id="258" r:id="rId7"/>
    <p:sldId id="262" r:id="rId8"/>
    <p:sldId id="263" r:id="rId9"/>
    <p:sldId id="264" r:id="rId10"/>
  </p:sldIdLst>
  <p:sldSz cx="9144000" cy="6858000" type="screen4x3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18"/>
  </p:normalViewPr>
  <p:slideViewPr>
    <p:cSldViewPr snapToGrid="0">
      <p:cViewPr varScale="1">
        <p:scale>
          <a:sx n="93" d="100"/>
          <a:sy n="93" d="100"/>
        </p:scale>
        <p:origin x="16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684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684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68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68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68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2392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02172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02172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2392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4568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684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684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68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684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68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68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68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68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684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t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ti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15"/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946440"/>
            <a:ext cx="9143640" cy="48600"/>
          </a:xfrm>
          <a:prstGeom prst="rect">
            <a:avLst/>
          </a:prstGeom>
          <a:ln>
            <a:noFill/>
          </a:ln>
        </p:spPr>
      </p:pic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18840" y="235800"/>
            <a:ext cx="6301440" cy="3841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2400" b="1" strike="noStrike" cap="all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HEADLINE 1 ZEILE VERSAL, CALIBRI LIGHT FETT</a:t>
            </a:r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18840" y="609480"/>
            <a:ext cx="5081760" cy="3362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de-DE" sz="1800" b="0" strike="noStrike" spc="-1">
                <a:solidFill>
                  <a:srgbClr val="0098D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Subline 1: gemischt, CALIBRI, HZG blau, 18 pt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" name="CustomShape 3"/>
          <p:cNvSpPr/>
          <p:nvPr/>
        </p:nvSpPr>
        <p:spPr>
          <a:xfrm>
            <a:off x="8361000" y="6613920"/>
            <a:ext cx="1057320" cy="2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fld id="{0BFA5FD4-9A0C-4179-B2C4-D83E171E16AC}" type="slidenum">
              <a:rPr lang="de-DE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de-DE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Bild 31"/>
          <p:cNvPicPr/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561160" y="6384600"/>
            <a:ext cx="259920" cy="352080"/>
          </a:xfrm>
          <a:prstGeom prst="rect">
            <a:avLst/>
          </a:prstGeom>
          <a:ln>
            <a:noFill/>
          </a:ln>
        </p:spPr>
      </p:pic>
      <p:pic>
        <p:nvPicPr>
          <p:cNvPr id="5" name="Bild 32"/>
          <p:cNvPicPr/>
          <p:nvPr/>
        </p:nvPicPr>
        <p:blipFill>
          <a:blip r:embed="rId16"/>
          <a:stretch/>
        </p:blipFill>
        <p:spPr>
          <a:xfrm>
            <a:off x="8708760" y="6598800"/>
            <a:ext cx="348840" cy="258840"/>
          </a:xfrm>
          <a:prstGeom prst="rect">
            <a:avLst/>
          </a:prstGeom>
          <a:ln>
            <a:noFill/>
          </a:ln>
        </p:spPr>
      </p:pic>
      <p:pic>
        <p:nvPicPr>
          <p:cNvPr id="6" name="Picture 18"/>
          <p:cNvPicPr/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460640" y="33480"/>
            <a:ext cx="1651320" cy="446400"/>
          </a:xfrm>
          <a:prstGeom prst="rect">
            <a:avLst/>
          </a:prstGeom>
          <a:ln>
            <a:noFill/>
          </a:ln>
        </p:spPr>
      </p:pic>
      <p:pic>
        <p:nvPicPr>
          <p:cNvPr id="7" name="Picture 19"/>
          <p:cNvPicPr/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1440" y="507960"/>
            <a:ext cx="966960" cy="311760"/>
          </a:xfrm>
          <a:prstGeom prst="rect">
            <a:avLst/>
          </a:prstGeom>
          <a:ln>
            <a:noFill/>
          </a:ln>
        </p:spPr>
      </p:pic>
      <p:pic>
        <p:nvPicPr>
          <p:cNvPr id="8" name="Grafik 10"/>
          <p:cNvPicPr/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1680" y="33480"/>
            <a:ext cx="425520" cy="85392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618840" y="235800"/>
            <a:ext cx="6301440" cy="38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de-DE" sz="13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618840" y="609480"/>
            <a:ext cx="5081760" cy="336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7" name="CustomShape 3"/>
          <p:cNvSpPr/>
          <p:nvPr/>
        </p:nvSpPr>
        <p:spPr>
          <a:xfrm>
            <a:off x="2378160" y="2938680"/>
            <a:ext cx="4755960" cy="173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5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Progress Update</a:t>
            </a:r>
            <a:endParaRPr lang="de-DE" sz="5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5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NPI</a:t>
            </a:r>
            <a:endParaRPr lang="de-DE" sz="5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58707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618840" y="235800"/>
            <a:ext cx="6301440" cy="38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2400" b="1" strike="noStrike" cap="all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Progress Update</a:t>
            </a:r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618840" y="609480"/>
            <a:ext cx="5081760" cy="336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GB" sz="1800" b="0" strike="noStrike" spc="-1" dirty="0">
                <a:solidFill>
                  <a:srgbClr val="0098D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Update from last STAP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0" name="CustomShape 3"/>
          <p:cNvSpPr/>
          <p:nvPr/>
        </p:nvSpPr>
        <p:spPr>
          <a:xfrm>
            <a:off x="105883" y="993600"/>
            <a:ext cx="8567062" cy="57674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54670" indent="-285750">
              <a:spcAft>
                <a:spcPts val="7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GB" sz="1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TA and funding issue</a:t>
            </a:r>
          </a:p>
          <a:p>
            <a:pPr marL="905040" lvl="1" indent="-178920">
              <a:spcAft>
                <a:spcPts val="700"/>
              </a:spcAft>
              <a:buClr>
                <a:srgbClr val="000000"/>
              </a:buClr>
              <a:buFont typeface="Arial"/>
              <a:buChar char="•"/>
            </a:pP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Several IKCA drafts exchanged between NPI and ESS (now already 3 months with ESS)</a:t>
            </a:r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905040" lvl="1" indent="-178920">
              <a:spcAft>
                <a:spcPts val="700"/>
              </a:spcAft>
              <a:buClr>
                <a:srgbClr val="000000"/>
              </a:buClr>
              <a:buFont typeface="Arial"/>
              <a:buChar char="•"/>
            </a:pP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No new schedule (TA update) – just simple shift so far:</a:t>
            </a:r>
          </a:p>
          <a:p>
            <a:pPr marL="1469070" lvl="2" indent="-285750">
              <a:spcAft>
                <a:spcPts val="700"/>
              </a:spcAft>
              <a:buClr>
                <a:srgbClr val="000000"/>
              </a:buClr>
              <a:buFont typeface="Calibri" panose="020F0502020204030204" pitchFamily="34" charset="0"/>
              <a:buChar char="—"/>
            </a:pPr>
            <a:r>
              <a:rPr lang="en-GB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Guide manufacturing (except early manufacturing deal – 90 m of guide) in-hold </a:t>
            </a:r>
          </a:p>
          <a:p>
            <a:pPr marL="1469070" lvl="2" indent="-285750">
              <a:spcAft>
                <a:spcPts val="700"/>
              </a:spcAft>
              <a:buClr>
                <a:srgbClr val="000000"/>
              </a:buClr>
              <a:buFont typeface="Calibri" panose="020F0502020204030204" pitchFamily="34" charset="0"/>
              <a:buChar char="—"/>
            </a:pPr>
            <a:r>
              <a:rPr lang="en-GB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Delay of tenders for cave, hutch and shutter</a:t>
            </a:r>
          </a:p>
          <a:p>
            <a:pPr marL="1469070" lvl="2" indent="-285750">
              <a:spcAft>
                <a:spcPts val="700"/>
              </a:spcAft>
              <a:buClr>
                <a:srgbClr val="000000"/>
              </a:buClr>
              <a:buFont typeface="Calibri" panose="020F0502020204030204" pitchFamily="34" charset="0"/>
              <a:buChar char="—"/>
            </a:pPr>
            <a:r>
              <a:rPr lang="en-GB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Possibility to join the common media project</a:t>
            </a:r>
            <a:r>
              <a:rPr lang="en-GB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4670" indent="-285750">
              <a:spcAft>
                <a:spcPts val="7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GB" sz="1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Guide early manufacturing (hall E02-1)</a:t>
            </a:r>
          </a:p>
          <a:p>
            <a:pPr marL="905040" lvl="1" indent="-178920">
              <a:spcAft>
                <a:spcPts val="700"/>
              </a:spcAft>
              <a:buClr>
                <a:srgbClr val="000000"/>
              </a:buClr>
              <a:buFont typeface="Arial"/>
              <a:buChar char="•"/>
            </a:pPr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Progressing well, polishing, sputtering and assembly restarted</a:t>
            </a:r>
          </a:p>
          <a:p>
            <a:pPr marL="905040" lvl="1" indent="-178920">
              <a:spcAft>
                <a:spcPts val="700"/>
              </a:spcAft>
              <a:buClr>
                <a:srgbClr val="000000"/>
              </a:buClr>
              <a:buFont typeface="Arial"/>
              <a:buChar char="•"/>
            </a:pP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Substrate for about 43 m is ready</a:t>
            </a:r>
            <a:endParaRPr lang="en-GB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05040" lvl="1" indent="-178920">
              <a:spcAft>
                <a:spcPts val="700"/>
              </a:spcAft>
              <a:buClr>
                <a:srgbClr val="000000"/>
              </a:buClr>
              <a:buFont typeface="Arial"/>
              <a:buChar char="•"/>
            </a:pP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Delivery is expected in </a:t>
            </a:r>
            <a:r>
              <a:rPr lang="en-GB" sz="1600" strike="sng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Nov/20  &gt; Mar/21</a:t>
            </a: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(unknown)</a:t>
            </a:r>
            <a:endParaRPr lang="en-GB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6CA515-EC66-B845-BCBA-B59077566F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3962" y="2446887"/>
            <a:ext cx="2168983" cy="38543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B01862-A1D3-B24A-9AAA-97E34C0F65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677" y="4311614"/>
            <a:ext cx="4224492" cy="2377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618840" y="235800"/>
            <a:ext cx="6301440" cy="38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2400" b="1" strike="noStrike" cap="all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Progress Update</a:t>
            </a:r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618840" y="609480"/>
            <a:ext cx="5081760" cy="336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GB" sz="1800" b="0" strike="noStrike" spc="-1" dirty="0">
                <a:solidFill>
                  <a:srgbClr val="0098D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Update from last STAP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0" name="CustomShape 3"/>
          <p:cNvSpPr/>
          <p:nvPr/>
        </p:nvSpPr>
        <p:spPr>
          <a:xfrm>
            <a:off x="105883" y="993600"/>
            <a:ext cx="8567062" cy="57674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54670" indent="-285750">
              <a:spcAft>
                <a:spcPts val="7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GB" sz="1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TA and funding issue</a:t>
            </a:r>
          </a:p>
          <a:p>
            <a:pPr marL="905040" lvl="1" indent="-178920">
              <a:spcAft>
                <a:spcPts val="700"/>
              </a:spcAft>
              <a:buClr>
                <a:srgbClr val="000000"/>
              </a:buClr>
              <a:buFont typeface="Arial"/>
              <a:buChar char="•"/>
            </a:pP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Several IKCA drafts exchanged between NPI and ESS (now already 3 months with ESS)</a:t>
            </a:r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905040" lvl="1" indent="-178920">
              <a:spcAft>
                <a:spcPts val="700"/>
              </a:spcAft>
              <a:buClr>
                <a:srgbClr val="000000"/>
              </a:buClr>
              <a:buFont typeface="Arial"/>
              <a:buChar char="•"/>
            </a:pP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No new schedule (TA update) – just simple shift so far:</a:t>
            </a:r>
          </a:p>
          <a:p>
            <a:pPr marL="1469070" lvl="2" indent="-285750">
              <a:spcAft>
                <a:spcPts val="700"/>
              </a:spcAft>
              <a:buClr>
                <a:srgbClr val="000000"/>
              </a:buClr>
              <a:buFont typeface="Calibri" panose="020F0502020204030204" pitchFamily="34" charset="0"/>
              <a:buChar char="—"/>
            </a:pPr>
            <a:r>
              <a:rPr lang="en-GB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Guide manufacturing (except early manufacturing deal – 90 m of guide) in-hold </a:t>
            </a:r>
          </a:p>
          <a:p>
            <a:pPr marL="1469070" lvl="2" indent="-285750">
              <a:spcAft>
                <a:spcPts val="700"/>
              </a:spcAft>
              <a:buClr>
                <a:srgbClr val="000000"/>
              </a:buClr>
              <a:buFont typeface="Calibri" panose="020F0502020204030204" pitchFamily="34" charset="0"/>
              <a:buChar char="—"/>
            </a:pPr>
            <a:r>
              <a:rPr lang="en-GB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Delay of tenders for cave, hutch and shutter</a:t>
            </a:r>
          </a:p>
          <a:p>
            <a:pPr marL="1469070" lvl="2" indent="-285750">
              <a:spcAft>
                <a:spcPts val="700"/>
              </a:spcAft>
              <a:buClr>
                <a:srgbClr val="000000"/>
              </a:buClr>
              <a:buFont typeface="Calibri" panose="020F0502020204030204" pitchFamily="34" charset="0"/>
              <a:buChar char="—"/>
            </a:pPr>
            <a:r>
              <a:rPr lang="en-GB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Possibility to join the common media project</a:t>
            </a:r>
            <a:r>
              <a:rPr lang="en-GB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4670" indent="-285750">
              <a:spcAft>
                <a:spcPts val="7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GB" sz="1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Guide early manufacturing (hall E02-1)</a:t>
            </a:r>
          </a:p>
          <a:p>
            <a:pPr marL="905040" lvl="1" indent="-178920">
              <a:spcAft>
                <a:spcPts val="700"/>
              </a:spcAft>
              <a:buClr>
                <a:srgbClr val="000000"/>
              </a:buClr>
              <a:buFont typeface="Arial"/>
              <a:buChar char="•"/>
            </a:pPr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Progressing well, polishing, sputtering and assembly restarted</a:t>
            </a:r>
          </a:p>
          <a:p>
            <a:pPr marL="905040" lvl="1" indent="-178920">
              <a:spcAft>
                <a:spcPts val="700"/>
              </a:spcAft>
              <a:buClr>
                <a:srgbClr val="000000"/>
              </a:buClr>
              <a:buFont typeface="Arial"/>
              <a:buChar char="•"/>
            </a:pP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Substrate for about 43 m is ready</a:t>
            </a:r>
            <a:endParaRPr lang="en-GB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05040" lvl="1" indent="-178920">
              <a:spcAft>
                <a:spcPts val="700"/>
              </a:spcAft>
              <a:buClr>
                <a:srgbClr val="000000"/>
              </a:buClr>
              <a:buFont typeface="Arial"/>
              <a:buChar char="•"/>
            </a:pP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Delivery is expected in </a:t>
            </a:r>
            <a:r>
              <a:rPr lang="en-GB" sz="1600" strike="sng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Nov/20  &gt; Mar/21</a:t>
            </a: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(unknown)</a:t>
            </a:r>
          </a:p>
          <a:p>
            <a:pPr marL="554670" indent="-285750">
              <a:spcAft>
                <a:spcPts val="7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GB" sz="16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Sub-TG3s</a:t>
            </a:r>
          </a:p>
          <a:p>
            <a:pPr marL="905040" lvl="1" indent="-178920">
              <a:spcAft>
                <a:spcPts val="700"/>
              </a:spcAft>
              <a:buClr>
                <a:srgbClr val="000000"/>
              </a:buClr>
              <a:buFont typeface="Arial"/>
              <a:buChar char="•"/>
            </a:pP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Sub-TG3 for guide out of the bunker </a:t>
            </a:r>
            <a:r>
              <a:rPr lang="en-GB" sz="16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APPROVED</a:t>
            </a: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905040" lvl="1" indent="-178920">
              <a:spcAft>
                <a:spcPts val="700"/>
              </a:spcAft>
              <a:buClr>
                <a:srgbClr val="000000"/>
              </a:buClr>
              <a:buFont typeface="Arial"/>
              <a:buChar char="•"/>
            </a:pP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Sub-TG3 for cave, hutch almost ready – minor things under evaluation</a:t>
            </a:r>
          </a:p>
          <a:p>
            <a:pPr marL="905040" lvl="1" indent="-178920">
              <a:spcAft>
                <a:spcPts val="700"/>
              </a:spcAft>
              <a:buClr>
                <a:srgbClr val="000000"/>
              </a:buClr>
              <a:buFont typeface="Arial"/>
              <a:buChar char="•"/>
            </a:pP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Update of documentation and 3D model </a:t>
            </a:r>
            <a:r>
              <a:rPr lang="en-GB" sz="16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finalised</a:t>
            </a:r>
          </a:p>
          <a:p>
            <a:pPr marL="554670" indent="-285750">
              <a:spcAft>
                <a:spcPts val="7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GB" sz="1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Lack of engineer</a:t>
            </a:r>
          </a:p>
          <a:p>
            <a:pPr marL="1011870" lvl="1" indent="-285750">
              <a:spcAft>
                <a:spcPts val="7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ESS offered to hire the lead engineer – </a:t>
            </a:r>
            <a:r>
              <a:rPr lang="en-GB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no open position without TA!</a:t>
            </a:r>
          </a:p>
          <a:p>
            <a:pPr marL="1011870" lvl="1" indent="-285750">
              <a:spcAft>
                <a:spcPts val="7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2 months support from ESS engineer to help with CTV documentation used </a:t>
            </a:r>
          </a:p>
        </p:txBody>
      </p:sp>
    </p:spTree>
    <p:extLst>
      <p:ext uri="{BB962C8B-B14F-4D97-AF65-F5344CB8AC3E}">
        <p14:creationId xmlns:p14="http://schemas.microsoft.com/office/powerpoint/2010/main" val="215239143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618840" y="235800"/>
            <a:ext cx="6301440" cy="38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de-DE" sz="13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618840" y="609480"/>
            <a:ext cx="5081760" cy="336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7" name="CustomShape 3"/>
          <p:cNvSpPr/>
          <p:nvPr/>
        </p:nvSpPr>
        <p:spPr>
          <a:xfrm>
            <a:off x="2378160" y="2938680"/>
            <a:ext cx="4755960" cy="173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5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Progress Update</a:t>
            </a:r>
            <a:endParaRPr lang="de-DE" sz="5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5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HZG</a:t>
            </a:r>
            <a:endParaRPr lang="de-DE" sz="5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602947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618840" y="235800"/>
            <a:ext cx="6301440" cy="38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2400" b="1" strike="noStrike" cap="all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Progress Update</a:t>
            </a:r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618840" y="609480"/>
            <a:ext cx="5081760" cy="336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de-DE" sz="1800" b="0" strike="noStrike" spc="-1">
                <a:solidFill>
                  <a:srgbClr val="0098D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Contracts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0" name="CustomShape 3"/>
          <p:cNvSpPr/>
          <p:nvPr/>
        </p:nvSpPr>
        <p:spPr>
          <a:xfrm>
            <a:off x="203040" y="1628280"/>
            <a:ext cx="8428896" cy="125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Work on TA on </a:t>
            </a: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going</a:t>
            </a:r>
            <a:endParaRPr lang="de-DE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54670" indent="-28575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Remaining</a:t>
            </a: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issue</a:t>
            </a: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, e.g. </a:t>
            </a: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concerning</a:t>
            </a: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installation</a:t>
            </a: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and</a:t>
            </a: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integration</a:t>
            </a: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has</a:t>
            </a: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to</a:t>
            </a: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be</a:t>
            </a: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solved</a:t>
            </a:r>
            <a:endParaRPr lang="de-DE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  <a:p>
            <a:pPr marL="554670" indent="-28575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Timeline </a:t>
            </a:r>
            <a:r>
              <a:rPr lang="de-D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has</a:t>
            </a: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to</a:t>
            </a: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be</a:t>
            </a: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discussed</a:t>
            </a: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  <a:p>
            <a:pPr>
              <a:lnSpc>
                <a:spcPct val="150000"/>
              </a:lnSpc>
            </a:pPr>
            <a:r>
              <a:rPr lang="de-DE" sz="135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lang="de-DE" sz="135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03040" y="3564474"/>
            <a:ext cx="7498399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Impact </a:t>
            </a:r>
            <a:r>
              <a:rPr lang="de-D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of</a:t>
            </a: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Covid-19</a:t>
            </a:r>
          </a:p>
          <a:p>
            <a:pPr marL="285750" indent="-206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  Impact </a:t>
            </a:r>
            <a:r>
              <a:rPr lang="de-D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of</a:t>
            </a: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Covid-19 at </a:t>
            </a:r>
            <a:r>
              <a:rPr lang="de-D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the</a:t>
            </a: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moment</a:t>
            </a: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not so </a:t>
            </a:r>
            <a:r>
              <a:rPr lang="de-D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significant</a:t>
            </a: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due </a:t>
            </a:r>
            <a:r>
              <a:rPr lang="de-D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to</a:t>
            </a: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missing</a:t>
            </a: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TA</a:t>
            </a:r>
          </a:p>
          <a:p>
            <a:pPr marL="285750" indent="-206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   Delays </a:t>
            </a:r>
            <a:r>
              <a:rPr lang="de-D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could</a:t>
            </a: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be</a:t>
            </a: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expected</a:t>
            </a: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for</a:t>
            </a: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delivery</a:t>
            </a: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neutron</a:t>
            </a: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guides</a:t>
            </a: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choppers</a:t>
            </a: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06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de-D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Detector</a:t>
            </a: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development</a:t>
            </a: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could</a:t>
            </a: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be</a:t>
            </a: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further</a:t>
            </a: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delayed</a:t>
            </a: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 due </a:t>
            </a:r>
            <a:r>
              <a:rPr lang="de-D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missing</a:t>
            </a: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test</a:t>
            </a: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265112"/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    </a:t>
            </a:r>
            <a:r>
              <a:rPr lang="de-D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capabilities</a:t>
            </a: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with</a:t>
            </a: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reactor</a:t>
            </a: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neutrons</a:t>
            </a: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77014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618840" y="235800"/>
            <a:ext cx="6301440" cy="38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2400" b="1" strike="noStrike" cap="all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Progress Update</a:t>
            </a:r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618840" y="609480"/>
            <a:ext cx="5081760" cy="336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de-DE" sz="1800" b="0" strike="noStrike" spc="-1">
                <a:solidFill>
                  <a:srgbClr val="0098D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Work Packages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CustomShape 3"/>
          <p:cNvSpPr/>
          <p:nvPr/>
        </p:nvSpPr>
        <p:spPr>
          <a:xfrm>
            <a:off x="395928" y="1885824"/>
            <a:ext cx="4752144" cy="62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Discussion</a:t>
            </a: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on </a:t>
            </a: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integration</a:t>
            </a: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of</a:t>
            </a: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stress </a:t>
            </a: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rigs</a:t>
            </a:r>
            <a:endParaRPr lang="de-DE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Small </a:t>
            </a: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changes</a:t>
            </a: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to</a:t>
            </a: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NBPI/NBOA</a:t>
            </a: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Detector</a:t>
            </a: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development</a:t>
            </a: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progressing</a:t>
            </a:r>
            <a:endParaRPr lang="de-DE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68920">
              <a:lnSpc>
                <a:spcPct val="150000"/>
              </a:lnSpc>
              <a:buClr>
                <a:srgbClr val="000000"/>
              </a:buClr>
            </a:pPr>
            <a:r>
              <a:rPr lang="de-DE" sz="135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lang="de-DE" sz="135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70113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618840" y="235800"/>
            <a:ext cx="6301440" cy="38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2400" b="1" strike="noStrike" cap="all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BEER Detector</a:t>
            </a:r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618840" y="609480"/>
            <a:ext cx="5081760" cy="336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de-DE" sz="1800" b="0" strike="noStrike" spc="-1">
                <a:solidFill>
                  <a:srgbClr val="0098D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Status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7" name="CustomShape 7"/>
          <p:cNvSpPr/>
          <p:nvPr/>
        </p:nvSpPr>
        <p:spPr>
          <a:xfrm>
            <a:off x="-53711" y="1030139"/>
            <a:ext cx="5028120" cy="72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Last STAP April/20‘ </a:t>
            </a: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Detector</a:t>
            </a: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status</a:t>
            </a: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headlines</a:t>
            </a: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(</a:t>
            </a: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recap</a:t>
            </a: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!):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236904" y="1055341"/>
            <a:ext cx="40182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241</a:t>
            </a: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Am/Be source unit went in 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First Neutron maps with small prototype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Delivery of large detector housing in pieces</a:t>
            </a:r>
          </a:p>
        </p:txBody>
      </p:sp>
      <p:sp>
        <p:nvSpPr>
          <p:cNvPr id="19" name="CustomShape 7"/>
          <p:cNvSpPr/>
          <p:nvPr/>
        </p:nvSpPr>
        <p:spPr>
          <a:xfrm>
            <a:off x="208784" y="1856900"/>
            <a:ext cx="8363715" cy="72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Assembly</a:t>
            </a: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 </a:t>
            </a:r>
            <a:r>
              <a:rPr lang="de-D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of</a:t>
            </a: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large </a:t>
            </a: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detector</a:t>
            </a: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housing</a:t>
            </a: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         AND          </a:t>
            </a:r>
            <a:r>
              <a:rPr lang="de-D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</a:t>
            </a: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eak</a:t>
            </a: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tests</a:t>
            </a: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:</a:t>
            </a:r>
          </a:p>
        </p:txBody>
      </p:sp>
      <p:pic>
        <p:nvPicPr>
          <p:cNvPr id="20" name="Grafik 1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051" y="2217980"/>
            <a:ext cx="3418279" cy="3491507"/>
          </a:xfrm>
          <a:prstGeom prst="rect">
            <a:avLst/>
          </a:prstGeom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/>
          </p:nvPr>
        </p:nvGraphicFramePr>
        <p:xfrm>
          <a:off x="4183525" y="1886338"/>
          <a:ext cx="4960475" cy="2720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Graph" r:id="rId4" imgW="3920760" imgH="3000960" progId="Origin95.Graph">
                  <p:embed/>
                </p:oleObj>
              </mc:Choice>
              <mc:Fallback>
                <p:oleObj name="Graph" r:id="rId4" imgW="3920760" imgH="3000960" progId="Origin95.Graph">
                  <p:embed/>
                  <p:pic>
                    <p:nvPicPr>
                      <p:cNvPr id="3" name="Objek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83525" y="1886338"/>
                        <a:ext cx="4960475" cy="27208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/>
          </p:nvPr>
        </p:nvGraphicFramePr>
        <p:xfrm>
          <a:off x="4183525" y="4158766"/>
          <a:ext cx="4960475" cy="2743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Graph" r:id="rId6" imgW="3920760" imgH="3000960" progId="Origin95.Graph">
                  <p:embed/>
                </p:oleObj>
              </mc:Choice>
              <mc:Fallback>
                <p:oleObj name="Graph" r:id="rId6" imgW="3920760" imgH="3000960" progId="Origin95.Graph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83525" y="4158766"/>
                        <a:ext cx="4960475" cy="27431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4"/>
          <p:cNvSpPr txBox="1"/>
          <p:nvPr/>
        </p:nvSpPr>
        <p:spPr>
          <a:xfrm rot="20254128">
            <a:off x="5075649" y="5345695"/>
            <a:ext cx="344588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p</a:t>
            </a:r>
            <a:r>
              <a:rPr lang="en-GB" baseline="-25000" dirty="0" err="1">
                <a:solidFill>
                  <a:srgbClr val="FF0000"/>
                </a:solidFill>
              </a:rPr>
              <a:t>inside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u="sng" dirty="0">
                <a:solidFill>
                  <a:srgbClr val="FF0000"/>
                </a:solidFill>
              </a:rPr>
              <a:t>strongly coupled </a:t>
            </a:r>
            <a:r>
              <a:rPr lang="en-GB" dirty="0">
                <a:solidFill>
                  <a:srgbClr val="FF0000"/>
                </a:solidFill>
              </a:rPr>
              <a:t>to </a:t>
            </a:r>
            <a:r>
              <a:rPr lang="en-GB" dirty="0" err="1">
                <a:solidFill>
                  <a:srgbClr val="FF0000"/>
                </a:solidFill>
              </a:rPr>
              <a:t>T</a:t>
            </a:r>
            <a:r>
              <a:rPr lang="en-GB" baseline="-25000" dirty="0" err="1">
                <a:solidFill>
                  <a:srgbClr val="FF0000"/>
                </a:solidFill>
              </a:rPr>
              <a:t>outside</a:t>
            </a:r>
            <a:r>
              <a:rPr lang="en-GB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3" name="Textfeld 12"/>
          <p:cNvSpPr txBox="1"/>
          <p:nvPr/>
        </p:nvSpPr>
        <p:spPr>
          <a:xfrm rot="21249572">
            <a:off x="5180380" y="3053775"/>
            <a:ext cx="318067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p</a:t>
            </a:r>
            <a:r>
              <a:rPr lang="en-GB" baseline="-25000" dirty="0" err="1">
                <a:solidFill>
                  <a:srgbClr val="FF0000"/>
                </a:solidFill>
              </a:rPr>
              <a:t>inside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u="sng" dirty="0">
                <a:solidFill>
                  <a:srgbClr val="FF0000"/>
                </a:solidFill>
              </a:rPr>
              <a:t>decoupled </a:t>
            </a:r>
            <a:r>
              <a:rPr lang="en-GB" dirty="0">
                <a:solidFill>
                  <a:srgbClr val="FF0000"/>
                </a:solidFill>
              </a:rPr>
              <a:t>from </a:t>
            </a:r>
            <a:r>
              <a:rPr lang="en-GB" dirty="0" err="1">
                <a:solidFill>
                  <a:srgbClr val="FF0000"/>
                </a:solidFill>
              </a:rPr>
              <a:t>p</a:t>
            </a:r>
            <a:r>
              <a:rPr lang="en-GB" baseline="-25000" dirty="0" err="1">
                <a:solidFill>
                  <a:srgbClr val="FF0000"/>
                </a:solidFill>
              </a:rPr>
              <a:t>outside</a:t>
            </a:r>
            <a:r>
              <a:rPr lang="en-GB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97312" y="5838092"/>
            <a:ext cx="35911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Housing assembly finished!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leakage rate for air @ 1010 mbar:</a:t>
            </a:r>
          </a:p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    2x10</a:t>
            </a:r>
            <a:r>
              <a:rPr lang="en-GB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-7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(L/s) or 17 (ml/day)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0" y="1395623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New:</a:t>
            </a:r>
          </a:p>
        </p:txBody>
      </p:sp>
    </p:spTree>
    <p:extLst>
      <p:ext uri="{BB962C8B-B14F-4D97-AF65-F5344CB8AC3E}">
        <p14:creationId xmlns:p14="http://schemas.microsoft.com/office/powerpoint/2010/main" val="23209218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618840" y="235800"/>
            <a:ext cx="6301440" cy="38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2400" b="1" strike="noStrike" cap="all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BEER Detector</a:t>
            </a:r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618840" y="609480"/>
            <a:ext cx="5081760" cy="336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de-DE" sz="1800" b="0" strike="noStrike" spc="-1">
                <a:solidFill>
                  <a:srgbClr val="0098D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Status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7" name="CustomShape 7"/>
          <p:cNvSpPr/>
          <p:nvPr/>
        </p:nvSpPr>
        <p:spPr>
          <a:xfrm>
            <a:off x="304800" y="1022980"/>
            <a:ext cx="5028120" cy="72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de-DE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Wiring</a:t>
            </a:r>
            <a:r>
              <a:rPr lang="de-DE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started</a:t>
            </a:r>
            <a:r>
              <a:rPr lang="de-DE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:</a:t>
            </a:r>
            <a:endParaRPr lang="de-DE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19" name="CustomShape 7"/>
          <p:cNvSpPr/>
          <p:nvPr/>
        </p:nvSpPr>
        <p:spPr>
          <a:xfrm>
            <a:off x="304800" y="4688081"/>
            <a:ext cx="8363715" cy="72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de-DE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Electronics </a:t>
            </a:r>
            <a:r>
              <a:rPr lang="de-DE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and</a:t>
            </a:r>
            <a:r>
              <a:rPr lang="de-DE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</a:t>
            </a:r>
            <a:r>
              <a:rPr lang="de-DE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osition</a:t>
            </a:r>
            <a:r>
              <a:rPr lang="de-DE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resolution</a:t>
            </a:r>
            <a:r>
              <a:rPr lang="de-DE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tests</a:t>
            </a:r>
            <a:r>
              <a:rPr lang="de-DE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at </a:t>
            </a:r>
            <a:r>
              <a:rPr lang="de-DE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small</a:t>
            </a:r>
            <a:r>
              <a:rPr lang="de-DE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prototype in </a:t>
            </a:r>
            <a:r>
              <a:rPr lang="de-DE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Rez</a:t>
            </a:r>
            <a:endParaRPr lang="de-DE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r>
              <a:rPr lang="de-DE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                                                                                      </a:t>
            </a:r>
            <a:r>
              <a:rPr lang="de-DE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(</a:t>
            </a:r>
            <a:r>
              <a:rPr lang="de-DE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friendly</a:t>
            </a:r>
            <a:r>
              <a:rPr lang="de-DE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support</a:t>
            </a:r>
            <a:r>
              <a:rPr lang="de-DE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from</a:t>
            </a:r>
            <a:r>
              <a:rPr lang="de-DE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NPI-</a:t>
            </a:r>
            <a:r>
              <a:rPr lang="de-DE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colleagues</a:t>
            </a:r>
            <a:r>
              <a:rPr lang="de-DE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: 1-day beam time):</a:t>
            </a:r>
          </a:p>
        </p:txBody>
      </p:sp>
      <p:pic>
        <p:nvPicPr>
          <p:cNvPr id="14" name="Grafik 1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14980" y="1332345"/>
            <a:ext cx="3285706" cy="332187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1456" y="1350429"/>
            <a:ext cx="4805149" cy="245160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944" y="5035251"/>
            <a:ext cx="3168541" cy="1752413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4042107" y="4022078"/>
            <a:ext cx="4070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-Testing out of wiring and soldering parameters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913138" y="5507315"/>
            <a:ext cx="45754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Transition width of </a:t>
            </a:r>
            <a:r>
              <a:rPr lang="en-GB" sz="1600" u="sng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6</a:t>
            </a:r>
            <a:r>
              <a:rPr lang="en-GB" sz="16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Li edge:</a:t>
            </a:r>
          </a:p>
          <a:p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FWHM of ≈ 1.7 ns (= 3.4 mm position resolution) </a:t>
            </a:r>
          </a:p>
          <a:p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without optical corrections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Further improvement achievable</a:t>
            </a:r>
          </a:p>
          <a:p>
            <a:endParaRPr lang="en-GB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05955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618840" y="235800"/>
            <a:ext cx="6301440" cy="38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2400" b="1" strike="noStrike" cap="all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BEER Detector</a:t>
            </a:r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618840" y="609480"/>
            <a:ext cx="5081760" cy="336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de-DE" spc="-1" dirty="0" err="1">
                <a:solidFill>
                  <a:srgbClr val="0098D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Detector</a:t>
            </a:r>
            <a:r>
              <a:rPr lang="de-DE" spc="-1" dirty="0">
                <a:solidFill>
                  <a:srgbClr val="0098D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e-DE" spc="-1" dirty="0" err="1">
                <a:solidFill>
                  <a:srgbClr val="0098D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summary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7" name="CustomShape 7"/>
          <p:cNvSpPr/>
          <p:nvPr/>
        </p:nvSpPr>
        <p:spPr>
          <a:xfrm>
            <a:off x="304799" y="1337380"/>
            <a:ext cx="6931269" cy="72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Detector</a:t>
            </a: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housing</a:t>
            </a: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 </a:t>
            </a: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assembly</a:t>
            </a: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and</a:t>
            </a: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tests</a:t>
            </a: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successful</a:t>
            </a: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/</a:t>
            </a:r>
            <a:r>
              <a:rPr lang="de-D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critical</a:t>
            </a: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parameters</a:t>
            </a: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recognize</a:t>
            </a: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endParaRPr lang="de-DE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19" name="CustomShape 7"/>
          <p:cNvSpPr/>
          <p:nvPr/>
        </p:nvSpPr>
        <p:spPr>
          <a:xfrm>
            <a:off x="304799" y="2059540"/>
            <a:ext cx="8363715" cy="72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Wiring</a:t>
            </a: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and</a:t>
            </a: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soldering</a:t>
            </a: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of</a:t>
            </a: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detection</a:t>
            </a: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wires</a:t>
            </a: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in </a:t>
            </a: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progress</a:t>
            </a:r>
            <a:endParaRPr lang="de-DE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13" name="CustomShape 7"/>
          <p:cNvSpPr/>
          <p:nvPr/>
        </p:nvSpPr>
        <p:spPr>
          <a:xfrm>
            <a:off x="304799" y="2888949"/>
            <a:ext cx="8363715" cy="72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Final </a:t>
            </a: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tuning</a:t>
            </a: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of</a:t>
            </a: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read</a:t>
            </a: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-out </a:t>
            </a:r>
            <a:r>
              <a:rPr lang="de-D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</a:t>
            </a: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lectronics</a:t>
            </a: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 </a:t>
            </a: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for</a:t>
            </a: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envisaged</a:t>
            </a: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position</a:t>
            </a: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resolution</a:t>
            </a: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on </a:t>
            </a: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going</a:t>
            </a:r>
            <a:endParaRPr lang="de-DE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15" name="CustomShape 7"/>
          <p:cNvSpPr/>
          <p:nvPr/>
        </p:nvSpPr>
        <p:spPr>
          <a:xfrm>
            <a:off x="322383" y="3611109"/>
            <a:ext cx="8363715" cy="72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Now</a:t>
            </a: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, all </a:t>
            </a: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major</a:t>
            </a: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componets</a:t>
            </a: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in </a:t>
            </a: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place</a:t>
            </a: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but not on time due </a:t>
            </a: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to</a:t>
            </a: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outbreak</a:t>
            </a: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of</a:t>
            </a: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CoViD-19 in</a:t>
            </a: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   </a:t>
            </a: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spring/ Project was </a:t>
            </a: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prolongated</a:t>
            </a: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by</a:t>
            </a: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6 </a:t>
            </a: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months</a:t>
            </a: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(end 31.01.2021).</a:t>
            </a: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   </a:t>
            </a: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Additional </a:t>
            </a: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delays</a:t>
            </a: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due </a:t>
            </a: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to</a:t>
            </a: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second</a:t>
            </a: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Wave </a:t>
            </a: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of</a:t>
            </a: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CoViD-19 </a:t>
            </a:r>
            <a:r>
              <a:rPr lang="de-DE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expected</a:t>
            </a:r>
            <a:r>
              <a:rPr lang="de-DE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39672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397</TotalTime>
  <Words>590</Words>
  <Application>Microsoft Macintosh PowerPoint</Application>
  <PresentationFormat>On-screen Show (4:3)</PresentationFormat>
  <Paragraphs>85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DejaVu Sans</vt:lpstr>
      <vt:lpstr>Symbol</vt:lpstr>
      <vt:lpstr>Wingdings</vt:lpstr>
      <vt:lpstr>Office Theme</vt:lpstr>
      <vt:lpstr>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Miriam Hamann</dc:creator>
  <dc:description/>
  <cp:lastModifiedBy>Premek Beran</cp:lastModifiedBy>
  <cp:revision>302</cp:revision>
  <dcterms:created xsi:type="dcterms:W3CDTF">2018-01-25T13:28:18Z</dcterms:created>
  <dcterms:modified xsi:type="dcterms:W3CDTF">2020-10-21T10:25:23Z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Bildschirmpräsentation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</vt:i4>
  </property>
</Properties>
</file>