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7" r:id="rId2"/>
    <p:sldId id="282" r:id="rId3"/>
    <p:sldId id="830" r:id="rId4"/>
    <p:sldId id="269" r:id="rId5"/>
    <p:sldId id="270" r:id="rId6"/>
    <p:sldId id="271" r:id="rId7"/>
    <p:sldId id="268" r:id="rId8"/>
    <p:sldId id="902" r:id="rId9"/>
    <p:sldId id="894" r:id="rId10"/>
    <p:sldId id="901" r:id="rId11"/>
    <p:sldId id="900" r:id="rId12"/>
    <p:sldId id="896" r:id="rId13"/>
    <p:sldId id="899" r:id="rId14"/>
    <p:sldId id="893" r:id="rId15"/>
    <p:sldId id="272" r:id="rId16"/>
    <p:sldId id="903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6" autoAdjust="0"/>
    <p:restoredTop sz="86395" autoAdjust="0"/>
  </p:normalViewPr>
  <p:slideViewPr>
    <p:cSldViewPr snapToGrid="0" snapToObjects="1">
      <p:cViewPr varScale="1">
        <p:scale>
          <a:sx n="86" d="100"/>
          <a:sy n="86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Reflectometry</c:v>
                </c:pt>
                <c:pt idx="1">
                  <c:v>SANS</c:v>
                </c:pt>
                <c:pt idx="2">
                  <c:v>Research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</c:v>
                </c:pt>
                <c:pt idx="1">
                  <c:v>35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11-614F-A25B-6F8330529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4474544"/>
        <c:axId val="944673200"/>
      </c:barChart>
      <c:catAx>
        <c:axId val="94447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44673200"/>
        <c:crosses val="autoZero"/>
        <c:auto val="1"/>
        <c:lblAlgn val="ctr"/>
        <c:lblOffset val="100"/>
        <c:noMultiLvlLbl val="0"/>
      </c:catAx>
      <c:valAx>
        <c:axId val="944673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dirty="0" err="1"/>
                  <a:t>Occupancy</a:t>
                </a:r>
                <a:r>
                  <a:rPr lang="sv-SE" dirty="0"/>
                  <a:t>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4447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Reflectometry</c:v>
                </c:pt>
                <c:pt idx="1">
                  <c:v>SANS</c:v>
                </c:pt>
                <c:pt idx="2">
                  <c:v>Research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70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0B-D847-AD13-02881A91B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4474544"/>
        <c:axId val="944673200"/>
      </c:barChart>
      <c:catAx>
        <c:axId val="94447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44673200"/>
        <c:crosses val="autoZero"/>
        <c:auto val="1"/>
        <c:lblAlgn val="ctr"/>
        <c:lblOffset val="100"/>
        <c:noMultiLvlLbl val="0"/>
      </c:catAx>
      <c:valAx>
        <c:axId val="944673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dirty="0" err="1"/>
                  <a:t>Occupancy</a:t>
                </a:r>
                <a:r>
                  <a:rPr lang="sv-SE" dirty="0"/>
                  <a:t>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4447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2020-10-20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noProof="0" dirty="0"/>
              <a:t>Easy and flexible to define: </a:t>
            </a:r>
          </a:p>
          <a:p>
            <a:pPr marL="285750" indent="-285750">
              <a:buFontTx/>
              <a:buChar char="-"/>
            </a:pPr>
            <a:r>
              <a:rPr lang="en-US" noProof="0" dirty="0"/>
              <a:t>setting intensity limits, defining shapes, masking of straws (e.g. “tube 7, straw 2”), masking TOF (prompt pulse) </a:t>
            </a:r>
          </a:p>
          <a:p>
            <a:pPr marL="285750" indent="-285750">
              <a:buFontTx/>
              <a:buChar char="-"/>
            </a:pPr>
            <a:r>
              <a:rPr lang="en-US" noProof="0" dirty="0"/>
              <a:t>Easy and flexible to visualize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260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noProof="0" dirty="0"/>
              <a:t>Easy and flexible to define: </a:t>
            </a:r>
          </a:p>
          <a:p>
            <a:pPr marL="285750" indent="-285750">
              <a:buFontTx/>
              <a:buChar char="-"/>
            </a:pPr>
            <a:r>
              <a:rPr lang="en-US" noProof="0" dirty="0"/>
              <a:t>setting intensity limits, defining shapes, masking of straws (e.g. “tube 7, straw 2”), masking TOF (prompt pulse) </a:t>
            </a:r>
          </a:p>
          <a:p>
            <a:pPr marL="285750" indent="-285750">
              <a:buFontTx/>
              <a:buChar char="-"/>
            </a:pPr>
            <a:r>
              <a:rPr lang="en-US" noProof="0" dirty="0"/>
              <a:t>Easy and flexible to visualize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19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noProof="0" dirty="0"/>
              <a:t>Easy and flexible to define: </a:t>
            </a:r>
          </a:p>
          <a:p>
            <a:pPr marL="285750" indent="-285750">
              <a:buFontTx/>
              <a:buChar char="-"/>
            </a:pPr>
            <a:r>
              <a:rPr lang="en-US" noProof="0" dirty="0"/>
              <a:t>setting intensity limits, defining shapes, masking of straws (e.g. “tube 7, straw 2”), masking TOF (prompt pulse) </a:t>
            </a:r>
          </a:p>
          <a:p>
            <a:pPr marL="285750" indent="-285750">
              <a:buFontTx/>
              <a:buChar char="-"/>
            </a:pPr>
            <a:r>
              <a:rPr lang="en-US" noProof="0" dirty="0"/>
              <a:t>Easy and flexible to visualize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668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2020-10-20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ithub.com/scipp/ess/blob/master/sans/direct-beam.ipynb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SANS and the DMSC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Wojtek </a:t>
            </a:r>
            <a:r>
              <a:rPr lang="en-GB" dirty="0" err="1"/>
              <a:t>Potrzebowski</a:t>
            </a:r>
            <a:r>
              <a:rPr lang="en-GB" dirty="0"/>
              <a:t>, Judith Houston, Richard </a:t>
            </a:r>
            <a:r>
              <a:rPr lang="en-GB" dirty="0" err="1"/>
              <a:t>Heenan</a:t>
            </a:r>
            <a:r>
              <a:rPr lang="en-GB" dirty="0"/>
              <a:t>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2020-10-20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C1-85AA-A243-B8ED-5928878D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Masking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4A70C-7289-664B-8A22-A423060D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LOKI STAP REPORT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758D-296F-1048-B055-F21BE733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371DE-6DC8-D64F-B112-4256CD25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B11D-75A3-034B-8B31-B8040B359696}" type="datetime1">
              <a:rPr lang="sv-SE" smtClean="0"/>
              <a:t>2020-10-20</a:t>
            </a:fld>
            <a:endParaRPr lang="sv-S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6D5EF-9149-054D-A50B-DD9F8BF20508}"/>
              </a:ext>
            </a:extLst>
          </p:cNvPr>
          <p:cNvSpPr/>
          <p:nvPr/>
        </p:nvSpPr>
        <p:spPr>
          <a:xfrm>
            <a:off x="761210" y="1285408"/>
            <a:ext cx="4502165" cy="44184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6FC3AB-9372-8C44-862F-6BEE014F0CDA}"/>
              </a:ext>
            </a:extLst>
          </p:cNvPr>
          <p:cNvSpPr txBox="1"/>
          <p:nvPr/>
        </p:nvSpPr>
        <p:spPr>
          <a:xfrm>
            <a:off x="850421" y="1391346"/>
            <a:ext cx="43014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Easy and flexible to define: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Masking TOF (prompt pulse)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Simple masking of straws/tubes/pixels (e.g. tube 7, straw 2, pixels 100-150)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Shapes: </a:t>
            </a:r>
            <a:r>
              <a:rPr lang="en-GB" dirty="0" err="1">
                <a:solidFill>
                  <a:srgbClr val="666666"/>
                </a:solidFill>
              </a:rPr>
              <a:t>beamstop</a:t>
            </a:r>
            <a:r>
              <a:rPr lang="en-GB" dirty="0">
                <a:solidFill>
                  <a:srgbClr val="666666"/>
                </a:solidFill>
              </a:rPr>
              <a:t> and tube ends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Intensity limits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Required: a way of drawing a mask on the screen in real space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Easy and flexible to visualise: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X-Y projections of straws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3D view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1D spectra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Simple mask on/off buttons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Non-destructive masks (unlike Mantid)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0C9922-3B67-6943-BF80-BC80E0350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4" t="23042" r="34046" b="19323"/>
          <a:stretch/>
        </p:blipFill>
        <p:spPr>
          <a:xfrm>
            <a:off x="5783709" y="1285408"/>
            <a:ext cx="4841249" cy="43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C1-85AA-A243-B8ED-5928878D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SANS reduction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4A70C-7289-664B-8A22-A423060D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LOKI STAP REPORT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758D-296F-1048-B055-F21BE733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912EC-18D5-9B4C-8010-982A29531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9956177" cy="507076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scipp</a:t>
            </a:r>
            <a:r>
              <a:rPr lang="en-US" dirty="0"/>
              <a:t>/</a:t>
            </a:r>
            <a:r>
              <a:rPr lang="en-US" dirty="0" err="1"/>
              <a:t>ess</a:t>
            </a:r>
            <a:r>
              <a:rPr lang="en-US" dirty="0"/>
              <a:t>/blob/master/sans/</a:t>
            </a:r>
            <a:r>
              <a:rPr lang="en-US" dirty="0" err="1"/>
              <a:t>reduction.ipynb</a:t>
            </a:r>
            <a:endParaRPr lang="en-US" dirty="0"/>
          </a:p>
          <a:p>
            <a:r>
              <a:rPr lang="en-GB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371DE-6DC8-D64F-B112-4256CD25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C6AD-A3A2-5B41-A6C7-0ADF55D59B89}" type="datetime1">
              <a:rPr lang="sv-SE" smtClean="0"/>
              <a:t>2020-10-20</a:t>
            </a:fld>
            <a:endParaRPr lang="sv-S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6D5EF-9149-054D-A50B-DD9F8BF20508}"/>
              </a:ext>
            </a:extLst>
          </p:cNvPr>
          <p:cNvSpPr/>
          <p:nvPr/>
        </p:nvSpPr>
        <p:spPr>
          <a:xfrm>
            <a:off x="506557" y="1859879"/>
            <a:ext cx="3441329" cy="3536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6FC3AB-9372-8C44-862F-6BEE014F0CDA}"/>
              </a:ext>
            </a:extLst>
          </p:cNvPr>
          <p:cNvSpPr txBox="1"/>
          <p:nvPr/>
        </p:nvSpPr>
        <p:spPr>
          <a:xfrm>
            <a:off x="638290" y="1900664"/>
            <a:ext cx="35568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Background calculation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Transmission calculation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Q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Q1D* (wavelength space to momentum transfer space)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Wavelength slices* </a:t>
            </a:r>
            <a:r>
              <a:rPr lang="en-GB" dirty="0">
                <a:solidFill>
                  <a:srgbClr val="666666"/>
                </a:solidFill>
                <a:sym typeface="Wingdings" pitchFamily="2" charset="2"/>
              </a:rPr>
              <a:t> huge opportunity for on-the-fly analysis of multiple scattering event  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* Both </a:t>
            </a:r>
            <a:r>
              <a:rPr lang="en-GB" b="1" dirty="0">
                <a:solidFill>
                  <a:srgbClr val="666666"/>
                </a:solidFill>
              </a:rPr>
              <a:t>significantly</a:t>
            </a:r>
            <a:r>
              <a:rPr lang="en-GB" dirty="0">
                <a:solidFill>
                  <a:srgbClr val="666666"/>
                </a:solidFill>
              </a:rPr>
              <a:t> faster than Mantid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13E8FE-5526-434A-BD3B-52620662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878" y="1446416"/>
            <a:ext cx="4370027" cy="2938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D1F85E-3AFB-EA4B-9124-E9D981F01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"/>
          <a:stretch/>
        </p:blipFill>
        <p:spPr>
          <a:xfrm>
            <a:off x="4158054" y="1536406"/>
            <a:ext cx="3897233" cy="27274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9B313D-99B7-9B4C-BAC5-24FD16365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8" t="5508" b="6486"/>
          <a:stretch/>
        </p:blipFill>
        <p:spPr>
          <a:xfrm>
            <a:off x="6010360" y="4363415"/>
            <a:ext cx="4249623" cy="2461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0C16DB-11CF-6C47-ABBD-36ED54B3668A}"/>
              </a:ext>
            </a:extLst>
          </p:cNvPr>
          <p:cNvSpPr txBox="1"/>
          <p:nvPr/>
        </p:nvSpPr>
        <p:spPr>
          <a:xfrm>
            <a:off x="5410491" y="2644542"/>
            <a:ext cx="119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Mantid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701A08-4DB7-404B-B67B-DECD76493D73}"/>
              </a:ext>
            </a:extLst>
          </p:cNvPr>
          <p:cNvSpPr txBox="1"/>
          <p:nvPr/>
        </p:nvSpPr>
        <p:spPr>
          <a:xfrm>
            <a:off x="9325314" y="2642859"/>
            <a:ext cx="119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</a:rPr>
              <a:t>Scipp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4576B-BAE6-E14A-9BE6-5954614888F9}"/>
              </a:ext>
            </a:extLst>
          </p:cNvPr>
          <p:cNvSpPr txBox="1"/>
          <p:nvPr/>
        </p:nvSpPr>
        <p:spPr>
          <a:xfrm>
            <a:off x="7259800" y="5955310"/>
            <a:ext cx="2419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Front face of the long tubes (4 straws only)</a:t>
            </a:r>
          </a:p>
        </p:txBody>
      </p:sp>
    </p:spTree>
    <p:extLst>
      <p:ext uri="{BB962C8B-B14F-4D97-AF65-F5344CB8AC3E}">
        <p14:creationId xmlns:p14="http://schemas.microsoft.com/office/powerpoint/2010/main" val="27682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C1-85AA-A243-B8ED-5928878D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SANS direct beam function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4A70C-7289-664B-8A22-A423060D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LOKI STAP REPORT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758D-296F-1048-B055-F21BE733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912EC-18D5-9B4C-8010-982A29531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10180312" cy="507076"/>
          </a:xfrm>
        </p:spPr>
        <p:txBody>
          <a:bodyPr/>
          <a:lstStyle/>
          <a:p>
            <a:r>
              <a:rPr lang="en-US" dirty="0"/>
              <a:t>The relative efficiency of the monitor versus the main detector </a:t>
            </a:r>
            <a:r>
              <a:rPr lang="en-US" b="1" dirty="0"/>
              <a:t>per straw in a reasonable timescale</a:t>
            </a:r>
            <a:endParaRPr lang="en-GB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371DE-6DC8-D64F-B112-4256CD25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7379F38-7F76-0248-95D1-E752262E3831}" type="datetime1">
              <a:rPr lang="sv-SE" smtClean="0"/>
              <a:t>2020-10-20</a:t>
            </a:fld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C6AFA-C296-CD4D-BD62-ABC552C46EFB}"/>
              </a:ext>
            </a:extLst>
          </p:cNvPr>
          <p:cNvSpPr txBox="1"/>
          <p:nvPr/>
        </p:nvSpPr>
        <p:spPr>
          <a:xfrm>
            <a:off x="8809481" y="5917065"/>
            <a:ext cx="3382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https://github.com/scipp/ess/blob/master/sans/direct-beam.ipynb</a:t>
            </a:r>
            <a:endParaRPr lang="en-US" dirty="0"/>
          </a:p>
          <a:p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A4BBD0-A615-D446-8767-46C4A399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7398600"/>
            <a:ext cx="7390380" cy="53338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6EA8E7-8036-3E4F-ADA3-64BB147249A8}"/>
              </a:ext>
            </a:extLst>
          </p:cNvPr>
          <p:cNvGrpSpPr/>
          <p:nvPr/>
        </p:nvGrpSpPr>
        <p:grpSpPr>
          <a:xfrm>
            <a:off x="2703746" y="1720249"/>
            <a:ext cx="7013691" cy="4331726"/>
            <a:chOff x="1103709" y="1755033"/>
            <a:chExt cx="7013691" cy="43317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D74A4D-FE1E-684C-83F4-353999907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709" y="1755033"/>
              <a:ext cx="7013691" cy="433172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C54D17-750C-DE4B-B154-660916CC7F78}"/>
                </a:ext>
              </a:extLst>
            </p:cNvPr>
            <p:cNvCxnSpPr/>
            <p:nvPr/>
          </p:nvCxnSpPr>
          <p:spPr>
            <a:xfrm>
              <a:off x="2572718" y="3340278"/>
              <a:ext cx="0" cy="21166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510B82-4751-424A-96A3-731F58BE6B02}"/>
                </a:ext>
              </a:extLst>
            </p:cNvPr>
            <p:cNvSpPr txBox="1"/>
            <p:nvPr/>
          </p:nvSpPr>
          <p:spPr>
            <a:xfrm>
              <a:off x="2936737" y="2206162"/>
              <a:ext cx="2983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rgbClr val="666666"/>
                  </a:solidFill>
                </a:rPr>
                <a:t>Relative efficiency through the 7 straws in the front tube </a:t>
              </a:r>
              <a:r>
                <a:rPr lang="en-GB" dirty="0">
                  <a:solidFill>
                    <a:srgbClr val="666666"/>
                  </a:solidFill>
                  <a:sym typeface="Wingdings" pitchFamily="2" charset="2"/>
                </a:rPr>
                <a:t> no groups possible </a:t>
              </a:r>
              <a:r>
                <a:rPr lang="en-GB" dirty="0">
                  <a:solidFill>
                    <a:srgbClr val="666666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27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C1-85AA-A243-B8ED-5928878D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SCIPP - summary &amp; where next?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4A70C-7289-664B-8A22-A423060D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LOKI STAP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758D-296F-1048-B055-F21BE733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912EC-18D5-9B4C-8010-982A29531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371DE-6DC8-D64F-B112-4256CD25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724A-146E-6749-B3C3-32604F6C6EC1}" type="datetime1">
              <a:rPr lang="sv-SE" smtClean="0"/>
              <a:t>2020-10-20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64B8B-ADDF-5845-9434-2AA82976F798}"/>
              </a:ext>
            </a:extLst>
          </p:cNvPr>
          <p:cNvSpPr txBox="1"/>
          <p:nvPr/>
        </p:nvSpPr>
        <p:spPr>
          <a:xfrm>
            <a:off x="796207" y="1713873"/>
            <a:ext cx="54159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Advantages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Much faster processing than Mantid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SCIPP seems to be much better suited to the modularity of the LoKI detectors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666666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Disadvantages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Being built from the ground up with the instrument team (time-consuming and learning curve)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Concerns about usability (</a:t>
            </a:r>
            <a:r>
              <a:rPr lang="en-GB" b="1" dirty="0">
                <a:solidFill>
                  <a:srgbClr val="666666"/>
                </a:solidFill>
              </a:rPr>
              <a:t>prototype GUI </a:t>
            </a:r>
            <a:r>
              <a:rPr lang="en-GB" dirty="0">
                <a:solidFill>
                  <a:srgbClr val="666666"/>
                </a:solidFill>
              </a:rPr>
              <a:t>exists but will need some man-power)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b="1" dirty="0">
                <a:solidFill>
                  <a:srgbClr val="0070C0"/>
                </a:solidFill>
              </a:rPr>
              <a:t>Next steps:</a:t>
            </a: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Implementing SANS2D in SCIPP 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Good baseline to directly check against 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Test coordinate corrections 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Merging detector panels 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7BAC8D-E865-044D-AD11-46F273B7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92" y="2072422"/>
            <a:ext cx="5577323" cy="35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762F0-C654-D34F-9D04-272DDA93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progress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6B0BE1-8AC3-F54D-B0C9-D019485D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LOKI STAP REPORT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B2BFF-376B-1B4F-BD21-BCEA7156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631C2-77B4-A94F-BA58-B394049BF5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F407D-6CE0-EC43-B7AE-FBE83D52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FE10-0672-C041-84D3-2C6A140168B3}" type="datetime1">
              <a:rPr lang="sv-SE" smtClean="0"/>
              <a:t>2020-10-20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182BE2-4016-4B42-B3FD-CFF3D9BFFD2A}"/>
              </a:ext>
            </a:extLst>
          </p:cNvPr>
          <p:cNvSpPr txBox="1"/>
          <p:nvPr/>
        </p:nvSpPr>
        <p:spPr>
          <a:xfrm>
            <a:off x="805911" y="1606110"/>
            <a:ext cx="108178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200" dirty="0">
                <a:solidFill>
                  <a:schemeClr val="accent2"/>
                </a:solidFill>
              </a:rPr>
              <a:t>SANS data processing document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Living document detailing data processing work flows for hot commissioning, calibration and a general data reduction procedure for time-of-flight SANS.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Reference for scientists and software developers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Will be owned by the instrument data scientist 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rgbClr val="666666"/>
                </a:solidFill>
              </a:rPr>
              <a:t>Any feedback, comments, please send on to Tom, Judith or </a:t>
            </a:r>
            <a:r>
              <a:rPr lang="en-GB" dirty="0" err="1">
                <a:solidFill>
                  <a:srgbClr val="666666"/>
                </a:solidFill>
              </a:rPr>
              <a:t>Wojchek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F0FD-8019-604D-8EAD-150A7999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Scipp</a:t>
            </a:r>
            <a:r>
              <a:rPr lang="sv-SE" dirty="0"/>
              <a:t> </a:t>
            </a:r>
            <a:r>
              <a:rPr lang="en-GB" dirty="0"/>
              <a:t>functionality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A79E4-C4FE-DB45-9CCB-7ED64B8C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0D40A-77DA-E647-B686-37FF98D7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731AF-B352-7D46-B4EE-C97913B23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AA8AF-FFB9-4D4E-BBD7-D84A17C2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84A60C97-DF4E-754B-B142-C9759C065A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124486"/>
              </p:ext>
            </p:extLst>
          </p:nvPr>
        </p:nvGraphicFramePr>
        <p:xfrm>
          <a:off x="1810869" y="1060220"/>
          <a:ext cx="9125645" cy="5277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859">
                  <a:extLst>
                    <a:ext uri="{9D8B030D-6E8A-4147-A177-3AD203B41FA5}">
                      <a16:colId xmlns:a16="http://schemas.microsoft.com/office/drawing/2014/main" val="1952331971"/>
                    </a:ext>
                  </a:extLst>
                </a:gridCol>
                <a:gridCol w="4489231">
                  <a:extLst>
                    <a:ext uri="{9D8B030D-6E8A-4147-A177-3AD203B41FA5}">
                      <a16:colId xmlns:a16="http://schemas.microsoft.com/office/drawing/2014/main" val="626633199"/>
                    </a:ext>
                  </a:extLst>
                </a:gridCol>
                <a:gridCol w="3075555">
                  <a:extLst>
                    <a:ext uri="{9D8B030D-6E8A-4147-A177-3AD203B41FA5}">
                      <a16:colId xmlns:a16="http://schemas.microsoft.com/office/drawing/2014/main" val="4047950084"/>
                    </a:ext>
                  </a:extLst>
                </a:gridCol>
              </a:tblGrid>
              <a:tr h="389371">
                <a:tc>
                  <a:txBody>
                    <a:bodyPr/>
                    <a:lstStyle/>
                    <a:p>
                      <a:r>
                        <a:rPr lang="en-GB" noProof="0"/>
                        <a:t>Notebook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Functionality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345073"/>
                  </a:ext>
                </a:extLst>
              </a:tr>
              <a:tr h="1094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noProof="0"/>
                        <a:t>Scipp neutron</a:t>
                      </a:r>
                    </a:p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Unit Conversions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Beamline geometry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Loading Nexus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https://scipp.github.io/scipp-neutron/overview.html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28371"/>
                  </a:ext>
                </a:extLst>
              </a:tr>
              <a:tr h="681399">
                <a:tc>
                  <a:txBody>
                    <a:bodyPr/>
                    <a:lstStyle/>
                    <a:p>
                      <a:r>
                        <a:rPr lang="en-GB" noProof="0"/>
                        <a:t>Reduction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Splitting, flattening and combining event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https://scipp.github.io/scipp-neutron/groupby.html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441953"/>
                  </a:ext>
                </a:extLst>
              </a:tr>
              <a:tr h="1556068">
                <a:tc>
                  <a:txBody>
                    <a:bodyPr/>
                    <a:lstStyle/>
                    <a:p>
                      <a:r>
                        <a:rPr lang="en-GB" noProof="0" dirty="0"/>
                        <a:t>From Mantid to </a:t>
                      </a:r>
                      <a:r>
                        <a:rPr lang="en-GB" noProof="0" dirty="0" err="1"/>
                        <a:t>scipp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Workspace and spectra operations (scipp equivalents)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Rebining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/>
                        <a:t>Scaling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https://scipp.github.io/scipp-neutron/from-mantid-to-scipp.html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063069"/>
                  </a:ext>
                </a:extLst>
              </a:tr>
              <a:tr h="1556068">
                <a:tc>
                  <a:txBody>
                    <a:bodyPr/>
                    <a:lstStyle/>
                    <a:p>
                      <a:r>
                        <a:rPr lang="en-GB" noProof="0"/>
                        <a:t>Instrument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/>
                        <a:t>Spatial slicing,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/>
                        <a:t>navigation through the time-of-flight dimension via a slider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https://</a:t>
                      </a:r>
                      <a:r>
                        <a:rPr lang="en-GB" noProof="0" dirty="0" err="1"/>
                        <a:t>scipp.github.io</a:t>
                      </a:r>
                      <a:r>
                        <a:rPr lang="en-GB" noProof="0" dirty="0"/>
                        <a:t>/</a:t>
                      </a:r>
                      <a:r>
                        <a:rPr lang="en-GB" noProof="0" dirty="0" err="1"/>
                        <a:t>scipp</a:t>
                      </a:r>
                      <a:r>
                        <a:rPr lang="en-GB" noProof="0" dirty="0"/>
                        <a:t>-neutron/instrument-</a:t>
                      </a:r>
                      <a:r>
                        <a:rPr lang="en-GB" noProof="0" dirty="0" err="1"/>
                        <a:t>view.html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56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9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E85F-1D10-744B-A16E-68C95997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Scipp functionality for SANS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E06B5-0045-814B-953B-CD0F553F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6AE-5B7F-8F49-AABD-781D3686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2E7810-3B7C-E44D-858F-5F6F3125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77A7FDA-58A5-6C4C-AD9A-067D3F38DC3B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2608538514"/>
              </p:ext>
            </p:extLst>
          </p:nvPr>
        </p:nvGraphicFramePr>
        <p:xfrm>
          <a:off x="1103382" y="1128481"/>
          <a:ext cx="9985235" cy="5141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884">
                  <a:extLst>
                    <a:ext uri="{9D8B030D-6E8A-4147-A177-3AD203B41FA5}">
                      <a16:colId xmlns:a16="http://schemas.microsoft.com/office/drawing/2014/main" val="1952331971"/>
                    </a:ext>
                  </a:extLst>
                </a:gridCol>
                <a:gridCol w="4912094">
                  <a:extLst>
                    <a:ext uri="{9D8B030D-6E8A-4147-A177-3AD203B41FA5}">
                      <a16:colId xmlns:a16="http://schemas.microsoft.com/office/drawing/2014/main" val="626633199"/>
                    </a:ext>
                  </a:extLst>
                </a:gridCol>
                <a:gridCol w="3365257">
                  <a:extLst>
                    <a:ext uri="{9D8B030D-6E8A-4147-A177-3AD203B41FA5}">
                      <a16:colId xmlns:a16="http://schemas.microsoft.com/office/drawing/2014/main" val="4047950084"/>
                    </a:ext>
                  </a:extLst>
                </a:gridCol>
              </a:tblGrid>
              <a:tr h="390504">
                <a:tc>
                  <a:txBody>
                    <a:bodyPr/>
                    <a:lstStyle/>
                    <a:p>
                      <a:r>
                        <a:rPr lang="en-US" noProof="0"/>
                        <a:t>Notebook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Functionality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345073"/>
                  </a:ext>
                </a:extLst>
              </a:tr>
              <a:tr h="2984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noProof="0" dirty="0"/>
                        <a:t>SANS Direct Beam</a:t>
                      </a:r>
                    </a:p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Direct-beam iteration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X-Y projection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Bad straw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Bad pixels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Beam stop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Tube ends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Instrument View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Prompt pulse 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https://</a:t>
                      </a:r>
                      <a:r>
                        <a:rPr lang="en-US" noProof="0" dirty="0" err="1"/>
                        <a:t>github.com</a:t>
                      </a:r>
                      <a:r>
                        <a:rPr lang="en-US" noProof="0" dirty="0"/>
                        <a:t>/</a:t>
                      </a:r>
                      <a:r>
                        <a:rPr lang="en-US" noProof="0" dirty="0" err="1"/>
                        <a:t>scipp</a:t>
                      </a:r>
                      <a:r>
                        <a:rPr lang="en-US" noProof="0" dirty="0"/>
                        <a:t>/</a:t>
                      </a:r>
                      <a:r>
                        <a:rPr lang="en-US" noProof="0" dirty="0" err="1"/>
                        <a:t>ess</a:t>
                      </a:r>
                      <a:r>
                        <a:rPr lang="en-US" noProof="0" dirty="0"/>
                        <a:t>/blob/master/sans/direct-</a:t>
                      </a:r>
                      <a:r>
                        <a:rPr lang="en-US" noProof="0" dirty="0" err="1"/>
                        <a:t>beam.ipynb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28371"/>
                  </a:ext>
                </a:extLst>
              </a:tr>
              <a:tr h="1765571">
                <a:tc>
                  <a:txBody>
                    <a:bodyPr/>
                    <a:lstStyle/>
                    <a:p>
                      <a:r>
                        <a:rPr lang="en-US" noProof="0" dirty="0"/>
                        <a:t>Reduction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Masking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Background calculation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Transmission calculation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Q resolution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Q1D (wavelength space to momentum transfer 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https://</a:t>
                      </a:r>
                      <a:r>
                        <a:rPr lang="en-US" noProof="0" dirty="0" err="1"/>
                        <a:t>github.com</a:t>
                      </a:r>
                      <a:r>
                        <a:rPr lang="en-US" noProof="0" dirty="0"/>
                        <a:t>/</a:t>
                      </a:r>
                      <a:r>
                        <a:rPr lang="en-US" noProof="0" dirty="0" err="1"/>
                        <a:t>scipp</a:t>
                      </a:r>
                      <a:r>
                        <a:rPr lang="en-US" noProof="0" dirty="0"/>
                        <a:t>/</a:t>
                      </a:r>
                      <a:r>
                        <a:rPr lang="en-US" noProof="0" dirty="0" err="1"/>
                        <a:t>ess</a:t>
                      </a:r>
                      <a:r>
                        <a:rPr lang="en-US" noProof="0" dirty="0"/>
                        <a:t>/blob/master/sans/</a:t>
                      </a:r>
                      <a:r>
                        <a:rPr lang="en-US" noProof="0" dirty="0" err="1"/>
                        <a:t>reduction.ipynb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441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8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29A845-81EC-0C4A-A8B2-71E9C873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Recap</a:t>
            </a:r>
            <a:r>
              <a:rPr lang="sv-SE" dirty="0"/>
              <a:t> on the instrument data scientists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276AC-0CEA-2844-B4E0-0025CD37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DRAM </a:t>
            </a:r>
            <a:r>
              <a:rPr lang="sv-SE" dirty="0" err="1"/>
              <a:t>Updates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48681-9AD4-7641-B433-018A2F08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97A9B3B-91D5-4646-90C1-BAB9144AE1A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95647" y="1864044"/>
          <a:ext cx="9750684" cy="311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859">
                  <a:extLst>
                    <a:ext uri="{9D8B030D-6E8A-4147-A177-3AD203B41FA5}">
                      <a16:colId xmlns:a16="http://schemas.microsoft.com/office/drawing/2014/main" val="678080425"/>
                    </a:ext>
                  </a:extLst>
                </a:gridCol>
                <a:gridCol w="2258458">
                  <a:extLst>
                    <a:ext uri="{9D8B030D-6E8A-4147-A177-3AD203B41FA5}">
                      <a16:colId xmlns:a16="http://schemas.microsoft.com/office/drawing/2014/main" val="1332274831"/>
                    </a:ext>
                  </a:extLst>
                </a:gridCol>
                <a:gridCol w="3026696">
                  <a:extLst>
                    <a:ext uri="{9D8B030D-6E8A-4147-A177-3AD203B41FA5}">
                      <a16:colId xmlns:a16="http://schemas.microsoft.com/office/drawing/2014/main" val="3832788506"/>
                    </a:ext>
                  </a:extLst>
                </a:gridCol>
                <a:gridCol w="2437671">
                  <a:extLst>
                    <a:ext uri="{9D8B030D-6E8A-4147-A177-3AD203B41FA5}">
                      <a16:colId xmlns:a16="http://schemas.microsoft.com/office/drawing/2014/main" val="2672522944"/>
                    </a:ext>
                  </a:extLst>
                </a:gridCol>
              </a:tblGrid>
              <a:tr h="518735">
                <a:tc>
                  <a:txBody>
                    <a:bodyPr/>
                    <a:lstStyle/>
                    <a:p>
                      <a:r>
                        <a:rPr lang="sv-SE" sz="2000" dirty="0" err="1"/>
                        <a:t>Technique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Instruments (1-8)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 err="1"/>
                        <a:t>Who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Start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17956"/>
                  </a:ext>
                </a:extLst>
              </a:tr>
              <a:tr h="518735">
                <a:tc>
                  <a:txBody>
                    <a:bodyPr/>
                    <a:lstStyle/>
                    <a:p>
                      <a:r>
                        <a:rPr lang="sv-SE" sz="2000" dirty="0" err="1"/>
                        <a:t>Img</a:t>
                      </a:r>
                      <a:r>
                        <a:rPr lang="sv-SE" sz="2000" dirty="0"/>
                        <a:t> &amp; 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ODIN, BEER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Søren Schmidt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Sep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679962"/>
                  </a:ext>
                </a:extLst>
              </a:tr>
              <a:tr h="518735">
                <a:tc>
                  <a:txBody>
                    <a:bodyPr/>
                    <a:lstStyle/>
                    <a:p>
                      <a:r>
                        <a:rPr lang="sv-SE" sz="2000" dirty="0" err="1"/>
                        <a:t>Diffraction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DREAM, MAGIC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Céline </a:t>
                      </a:r>
                      <a:r>
                        <a:rPr lang="sv-SE" sz="2000" dirty="0" err="1"/>
                        <a:t>Durniak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262879"/>
                  </a:ext>
                </a:extLst>
              </a:tr>
              <a:tr h="518735">
                <a:tc>
                  <a:txBody>
                    <a:bodyPr/>
                    <a:lstStyle/>
                    <a:p>
                      <a:r>
                        <a:rPr lang="sv-SE" sz="2000" dirty="0"/>
                        <a:t>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 err="1"/>
                        <a:t>LoKI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Wojciech </a:t>
                      </a:r>
                      <a:r>
                        <a:rPr lang="sv-SE" sz="2000" dirty="0" err="1"/>
                        <a:t>Potrzebowski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741139"/>
                  </a:ext>
                </a:extLst>
              </a:tr>
              <a:tr h="518735">
                <a:tc>
                  <a:txBody>
                    <a:bodyPr/>
                    <a:lstStyle/>
                    <a:p>
                      <a:r>
                        <a:rPr lang="sv-SE" sz="2000" dirty="0" err="1"/>
                        <a:t>Reflectometry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ESTIA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Andrew </a:t>
                      </a:r>
                      <a:r>
                        <a:rPr lang="sv-SE" sz="2000" dirty="0" err="1"/>
                        <a:t>McCluskey</a:t>
                      </a:r>
                      <a:r>
                        <a:rPr lang="sv-SE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Jan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433431"/>
                  </a:ext>
                </a:extLst>
              </a:tr>
              <a:tr h="518735">
                <a:tc>
                  <a:txBody>
                    <a:bodyPr/>
                    <a:lstStyle/>
                    <a:p>
                      <a:r>
                        <a:rPr lang="sv-SE" sz="2000" dirty="0" err="1"/>
                        <a:t>Spectroscopy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BIFROST, C-SPEC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Gregory Tucker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Jan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968241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656E81-ECF5-4043-B6D9-AB7A72B8C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87F817-9741-5648-8204-D7B64499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C44F-4FC3-854E-8629-2B2906FBCB6F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85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42732FD-7D0D-2C41-9346-60920182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Instrument data scientist </a:t>
            </a:r>
            <a:r>
              <a:rPr lang="sv-SE" dirty="0" err="1"/>
              <a:t>role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9AB0D-CA6F-B14A-A8AD-C1E3636A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55314-9FF6-3044-B387-5368720B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C87934-CA3B-F74C-8F29-109E3E6056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Input from the instrument </a:t>
            </a:r>
            <a:r>
              <a:rPr lang="sv-SE" dirty="0" err="1"/>
              <a:t>class</a:t>
            </a:r>
            <a:r>
              <a:rPr lang="sv-SE" dirty="0"/>
              <a:t> </a:t>
            </a:r>
            <a:r>
              <a:rPr lang="sv-SE" dirty="0" err="1"/>
              <a:t>coordinators</a:t>
            </a:r>
            <a:endParaRPr lang="sv-S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5DD672-86D5-B34D-9560-BB9A5B406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u="sng" dirty="0"/>
              <a:t>Short term – next 2 years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Work with the instrument scientists to define and to develop the required data reduction workflow and appropriate data formats etc. (may require a common approach between instrument classes so they should work with the other data scientists to define this)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Translate and liaise with DMSC / Mantid / </a:t>
            </a:r>
            <a:r>
              <a:rPr lang="en-US" sz="1800" dirty="0" err="1"/>
              <a:t>Scipp</a:t>
            </a:r>
            <a:r>
              <a:rPr lang="en-US" sz="1800" dirty="0"/>
              <a:t> to implement it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Assist with the communication of requirements to ECDC / ICS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Assist with cold and hot commissioning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Coordinate the technique specific data analysis software development</a:t>
            </a:r>
          </a:p>
          <a:p>
            <a:r>
              <a:rPr lang="en-US" sz="1800" u="sng" dirty="0"/>
              <a:t>Long term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Local contacting for the more complex experiments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Lead any technique dependent software developments (e.g. Artificial Intelligence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Establish their own scientific research program</a:t>
            </a:r>
          </a:p>
          <a:p>
            <a:endParaRPr lang="sv-SE" sz="18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392B8B-089E-5D49-B2ED-CC03DA33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2020-10-21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12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49547-4EEB-774E-B93C-DFDB3BE1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Wojtek in IDS role </a:t>
            </a:r>
            <a:r>
              <a:rPr lang="en-GB" b="1" dirty="0"/>
              <a:t>today</a:t>
            </a:r>
            <a:r>
              <a:rPr lang="en-GB" dirty="0"/>
              <a:t> and in the future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0980F-AB09-014D-A951-B47DFE986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9FA6A-953C-944D-8505-6790D8E5C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FFFA09-F214-AB44-BD78-591404FA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50AB2002-4BE5-6040-AEE0-A65C137E66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965495"/>
              </p:ext>
            </p:extLst>
          </p:nvPr>
        </p:nvGraphicFramePr>
        <p:xfrm>
          <a:off x="1981200" y="1600201"/>
          <a:ext cx="8229600" cy="3307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7994931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242193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2435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Reflectometry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748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BornAgain in-kind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err="1"/>
                        <a:t>SasView</a:t>
                      </a:r>
                      <a:r>
                        <a:rPr lang="en-GB" noProof="0" dirty="0"/>
                        <a:t> development and maintenance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Macromolecular modelling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3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Open Reflectivity Standards Organisation (ORSO)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err="1"/>
                        <a:t>scipp</a:t>
                      </a:r>
                      <a:r>
                        <a:rPr lang="en-GB" noProof="0" dirty="0"/>
                        <a:t> - liaison between DMSC and instrument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Bayesian Statistics, Pattern recognition and Machine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56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User training (</a:t>
                      </a:r>
                      <a:r>
                        <a:rPr lang="en-GB" noProof="0" dirty="0" err="1"/>
                        <a:t>SasView</a:t>
                      </a:r>
                      <a:r>
                        <a:rPr lang="en-GB" noProof="0" dirty="0"/>
                        <a:t> + Python)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TR-SAXS and SANS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5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Self-assembling viruses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04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481588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5A90313-BA80-ED49-9BB6-D4AF03A7E6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966249"/>
              </p:ext>
            </p:extLst>
          </p:nvPr>
        </p:nvGraphicFramePr>
        <p:xfrm>
          <a:off x="2999656" y="5128161"/>
          <a:ext cx="5856566" cy="159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93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A115-3C73-7647-ABB8-0B0FC4D9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Wojtek in IDS role today and </a:t>
            </a:r>
            <a:r>
              <a:rPr lang="en-US" b="1" dirty="0"/>
              <a:t>in the future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9C513-A208-384C-AF49-04A8BD46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69F46-5030-594F-B68F-AB5BC8FF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B1C3DC-3AE7-4C4D-A3C0-E383ECB17E79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42725C-1E15-C147-B50F-AEAD91DA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E376F5B-27D9-D846-BD1E-88ADC4219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818896"/>
              </p:ext>
            </p:extLst>
          </p:nvPr>
        </p:nvGraphicFramePr>
        <p:xfrm>
          <a:off x="1981200" y="1600201"/>
          <a:ext cx="8229600" cy="3307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7994931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242193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2435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Reflectometry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748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BornAgain</a:t>
                      </a:r>
                      <a:r>
                        <a:rPr lang="en-GB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in-kind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err="1"/>
                        <a:t>SasView</a:t>
                      </a:r>
                      <a:r>
                        <a:rPr lang="en-GB" noProof="0" dirty="0"/>
                        <a:t> development and maintenance, ESS specific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Macromolecular modelling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3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Open Reflectivity Standards Organisation (ORSO)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Support for </a:t>
                      </a:r>
                      <a:r>
                        <a:rPr lang="en-GB" noProof="0" dirty="0" err="1"/>
                        <a:t>scipp</a:t>
                      </a:r>
                      <a:r>
                        <a:rPr lang="en-GB" noProof="0" dirty="0"/>
                        <a:t> and other DMSC software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Bayesian Statistics, Pattern recognition and Machine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56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User training (</a:t>
                      </a:r>
                      <a:r>
                        <a:rPr lang="en-GB" noProof="0" dirty="0" err="1"/>
                        <a:t>SasView</a:t>
                      </a:r>
                      <a:r>
                        <a:rPr lang="en-GB" noProof="0" dirty="0"/>
                        <a:t>, </a:t>
                      </a:r>
                      <a:r>
                        <a:rPr lang="en-GB" noProof="0" dirty="0" err="1"/>
                        <a:t>scipp</a:t>
                      </a:r>
                      <a:r>
                        <a:rPr lang="en-GB" noProof="0" dirty="0"/>
                        <a:t>, Python, etc)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TR-SAXS and SANS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5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err="1"/>
                        <a:t>canSAS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Self-assembling viruses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04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Local contacting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481588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D4C35FC-3DA1-3846-B857-42955CAAF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750517"/>
              </p:ext>
            </p:extLst>
          </p:nvPr>
        </p:nvGraphicFramePr>
        <p:xfrm>
          <a:off x="2999656" y="5128161"/>
          <a:ext cx="5856566" cy="159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32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8968-7560-2741-B591-2BA8B58F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r>
              <a:rPr lang="en-GB" dirty="0"/>
              <a:t> for data reduction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118F8-18AE-6345-ABFC-A7C3D5FB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889FE-6BE1-D047-B5AF-C3220C28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E3C40C-1478-2F4E-9940-A8394099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2020-10-21</a:t>
            </a:fld>
            <a:endParaRPr lang="sv-S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C7D8929-E2F4-024E-BA48-81974B34FD6A}"/>
              </a:ext>
            </a:extLst>
          </p:cNvPr>
          <p:cNvSpPr txBox="1">
            <a:spLocks/>
          </p:cNvSpPr>
          <p:nvPr/>
        </p:nvSpPr>
        <p:spPr>
          <a:xfrm>
            <a:off x="8052421" y="58781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9D860A-5F3D-EB4F-8D06-C48AA772618F}"/>
              </a:ext>
            </a:extLst>
          </p:cNvPr>
          <p:cNvSpPr txBox="1">
            <a:spLocks/>
          </p:cNvSpPr>
          <p:nvPr/>
        </p:nvSpPr>
        <p:spPr>
          <a:xfrm>
            <a:off x="1103709" y="26537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Scipp</a:t>
            </a:r>
            <a:r>
              <a:rPr lang="en-GB" dirty="0"/>
              <a:t> for data reduction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6E58813-23BA-5D4B-A837-442133F313C2}"/>
              </a:ext>
            </a:extLst>
          </p:cNvPr>
          <p:cNvSpPr txBox="1">
            <a:spLocks/>
          </p:cNvSpPr>
          <p:nvPr/>
        </p:nvSpPr>
        <p:spPr>
          <a:xfrm>
            <a:off x="8052421" y="58781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65E81-A2FF-4942-9292-EFEE835830A7}"/>
              </a:ext>
            </a:extLst>
          </p:cNvPr>
          <p:cNvSpPr/>
          <p:nvPr/>
        </p:nvSpPr>
        <p:spPr>
          <a:xfrm>
            <a:off x="1573222" y="1280074"/>
            <a:ext cx="51955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Handling of physical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Propagation of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internal data structure for multidimensional arrays is far better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Support for histograms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Support for event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Support for masks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Written in C++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Python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Current version 0.4 - maturing</a:t>
            </a:r>
          </a:p>
        </p:txBody>
      </p:sp>
      <p:pic>
        <p:nvPicPr>
          <p:cNvPr id="12" name="Picture 2" descr="https://lh4.googleusercontent.com/KYdoOX7jGIm_v_Pi6jCUITyjoy5yKb_OaHhLe3a1FBWiLDO94qdR5H7Fczlusm4gRXRzPHJDDINk8QsYJ6to-44Oc_xC0avCATWvWjQzyJc2NI_E_Mf2abWWIezcKMqIet_0Y5TX">
            <a:extLst>
              <a:ext uri="{FF2B5EF4-FFF2-40B4-BE49-F238E27FC236}">
                <a16:creationId xmlns:a16="http://schemas.microsoft.com/office/drawing/2014/main" id="{FAB2A7EC-89C6-3349-8758-52EB7C8A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96" y="1314566"/>
            <a:ext cx="4941813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Scipp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SANS Team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168279"/>
            <a:ext cx="4993785" cy="476806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GB" b="1" dirty="0"/>
              <a:t>Software developers</a:t>
            </a:r>
          </a:p>
          <a:p>
            <a:pPr>
              <a:spcBef>
                <a:spcPts val="400"/>
              </a:spcBef>
            </a:pPr>
            <a:r>
              <a:rPr lang="en-GB" dirty="0"/>
              <a:t>Simon </a:t>
            </a:r>
            <a:r>
              <a:rPr lang="en-GB" dirty="0" err="1"/>
              <a:t>Heybrook</a:t>
            </a:r>
            <a:r>
              <a:rPr lang="en-GB" dirty="0"/>
              <a:t> (DMSC, ESS)</a:t>
            </a:r>
          </a:p>
          <a:p>
            <a:pPr>
              <a:spcBef>
                <a:spcPts val="400"/>
              </a:spcBef>
            </a:pPr>
            <a:r>
              <a:rPr lang="en-GB" dirty="0"/>
              <a:t>Neil </a:t>
            </a:r>
            <a:r>
              <a:rPr lang="en-GB" dirty="0" err="1"/>
              <a:t>Vaytet</a:t>
            </a:r>
            <a:r>
              <a:rPr lang="en-GB" dirty="0"/>
              <a:t> (DMSC, ESS)</a:t>
            </a:r>
          </a:p>
          <a:p>
            <a:pPr>
              <a:spcBef>
                <a:spcPts val="400"/>
              </a:spcBef>
            </a:pPr>
            <a:r>
              <a:rPr lang="en-GB" dirty="0"/>
              <a:t>Owen Arnold (ISIS)</a:t>
            </a:r>
          </a:p>
          <a:p>
            <a:pPr>
              <a:spcBef>
                <a:spcPts val="400"/>
              </a:spcBef>
            </a:pPr>
            <a:r>
              <a:rPr lang="en-GB" dirty="0"/>
              <a:t>Matthew Andrew</a:t>
            </a:r>
          </a:p>
          <a:p>
            <a:pPr>
              <a:spcBef>
                <a:spcPts val="400"/>
              </a:spcBef>
            </a:pPr>
            <a:r>
              <a:rPr lang="en-GB" dirty="0"/>
              <a:t>Matthew Jones</a:t>
            </a:r>
          </a:p>
          <a:p>
            <a:pPr>
              <a:spcBef>
                <a:spcPts val="400"/>
              </a:spcBef>
            </a:pPr>
            <a:r>
              <a:rPr lang="en-GB" dirty="0"/>
              <a:t>Piotr </a:t>
            </a:r>
            <a:r>
              <a:rPr lang="en-GB" dirty="0" err="1"/>
              <a:t>Rozyczko</a:t>
            </a:r>
            <a:endParaRPr lang="en-GB" dirty="0"/>
          </a:p>
          <a:p>
            <a:pPr>
              <a:spcBef>
                <a:spcPts val="400"/>
              </a:spcBef>
            </a:pPr>
            <a:endParaRPr lang="en-GB" dirty="0"/>
          </a:p>
          <a:p>
            <a:pPr>
              <a:spcBef>
                <a:spcPts val="400"/>
              </a:spcBef>
            </a:pPr>
            <a:r>
              <a:rPr lang="en-GB" b="1" dirty="0"/>
              <a:t>SANS data scientist </a:t>
            </a:r>
          </a:p>
          <a:p>
            <a:pPr>
              <a:spcBef>
                <a:spcPts val="400"/>
              </a:spcBef>
            </a:pPr>
            <a:r>
              <a:rPr lang="en-GB" dirty="0"/>
              <a:t>Wojtek </a:t>
            </a:r>
            <a:r>
              <a:rPr lang="en-GB" dirty="0" err="1"/>
              <a:t>Potrzebowski</a:t>
            </a:r>
            <a:endParaRPr lang="en-GB" dirty="0"/>
          </a:p>
          <a:p>
            <a:pPr>
              <a:spcBef>
                <a:spcPts val="400"/>
              </a:spcBef>
            </a:pPr>
            <a:endParaRPr lang="en-GB" dirty="0"/>
          </a:p>
          <a:p>
            <a:pPr>
              <a:spcBef>
                <a:spcPts val="400"/>
              </a:spcBef>
            </a:pPr>
            <a:r>
              <a:rPr lang="en-GB" b="1" dirty="0"/>
              <a:t>Instrument scientists:</a:t>
            </a:r>
          </a:p>
          <a:p>
            <a:pPr>
              <a:spcBef>
                <a:spcPts val="400"/>
              </a:spcBef>
            </a:pPr>
            <a:r>
              <a:rPr lang="en-GB" dirty="0"/>
              <a:t>Judith Houston	</a:t>
            </a:r>
          </a:p>
          <a:p>
            <a:pPr>
              <a:spcBef>
                <a:spcPts val="400"/>
              </a:spcBef>
            </a:pPr>
            <a:r>
              <a:rPr lang="en-GB" dirty="0"/>
              <a:t>Richard </a:t>
            </a:r>
            <a:r>
              <a:rPr lang="en-GB" dirty="0" err="1"/>
              <a:t>Heenan</a:t>
            </a:r>
            <a:r>
              <a:rPr lang="en-GB" dirty="0"/>
              <a:t> </a:t>
            </a:r>
          </a:p>
          <a:p>
            <a:pPr lvl="1">
              <a:spcBef>
                <a:spcPts val="400"/>
              </a:spcBef>
            </a:pPr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2020-10-20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51FBDF4-4831-174B-A0D2-D2978BEA1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C17DA-B4D6-9844-9B40-6EAC89665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5BE62-60C0-CE44-AEC7-A407DFE25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27E37-233C-5549-8957-81329B3F6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SCIPP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E91A35-1790-8744-BBE8-3747A4FE7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SANS Functionality and user experience </a:t>
            </a:r>
          </a:p>
        </p:txBody>
      </p:sp>
    </p:spTree>
    <p:extLst>
      <p:ext uri="{BB962C8B-B14F-4D97-AF65-F5344CB8AC3E}">
        <p14:creationId xmlns:p14="http://schemas.microsoft.com/office/powerpoint/2010/main" val="4195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C1-85AA-A243-B8ED-5928878D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Instrument Visualisation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4A70C-7289-664B-8A22-A423060D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LOKI STAP REPORT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758D-296F-1048-B055-F21BE733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371DE-6DC8-D64F-B112-4256CD25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7EFE-D234-D742-B563-D12A1313FEC2}" type="datetime1">
              <a:rPr lang="sv-SE" smtClean="0"/>
              <a:t>2020-10-20</a:t>
            </a:fld>
            <a:endParaRPr lang="sv-S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D7A0DB-DD98-F944-A4AE-F9ADA07B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9" y="1752091"/>
            <a:ext cx="5346626" cy="4105251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1124B0E-6BEC-604D-AB95-24B62DB88D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Multiple, dynamic visualisation tools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B31FBA-686C-564C-B4C6-FF363E0CA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7" t="14816" r="48373" b="37952"/>
          <a:stretch/>
        </p:blipFill>
        <p:spPr>
          <a:xfrm>
            <a:off x="6606646" y="1057568"/>
            <a:ext cx="2338159" cy="18433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467FEC-52D7-564F-8D32-FA3924E24568}"/>
              </a:ext>
            </a:extLst>
          </p:cNvPr>
          <p:cNvSpPr txBox="1"/>
          <p:nvPr/>
        </p:nvSpPr>
        <p:spPr>
          <a:xfrm>
            <a:off x="850277" y="5488010"/>
            <a:ext cx="390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0070C0"/>
                </a:solidFill>
              </a:rPr>
              <a:t>Full LoKI array: 1142400 pixels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95B7477-BAC4-C048-A453-770ED6E25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40" t="33293" r="38444" b="31905"/>
          <a:stretch/>
        </p:blipFill>
        <p:spPr>
          <a:xfrm>
            <a:off x="9025491" y="995878"/>
            <a:ext cx="2876435" cy="20894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E7E023A-21B2-4643-BB0E-2FC3F2FA2ADB}"/>
              </a:ext>
            </a:extLst>
          </p:cNvPr>
          <p:cNvSpPr txBox="1"/>
          <p:nvPr/>
        </p:nvSpPr>
        <p:spPr>
          <a:xfrm>
            <a:off x="7429421" y="3804717"/>
            <a:ext cx="18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Tube versus pixel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E15096-5E27-5147-991E-5C101768DC82}"/>
              </a:ext>
            </a:extLst>
          </p:cNvPr>
          <p:cNvSpPr txBox="1"/>
          <p:nvPr/>
        </p:nvSpPr>
        <p:spPr>
          <a:xfrm>
            <a:off x="850277" y="3305404"/>
            <a:ext cx="39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0070C0"/>
                </a:solidFill>
              </a:rPr>
              <a:t>Showing only pixels with &lt;100 counts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C83AA-AD65-0043-92C7-E38A26D9A96C}"/>
              </a:ext>
            </a:extLst>
          </p:cNvPr>
          <p:cNvSpPr txBox="1"/>
          <p:nvPr/>
        </p:nvSpPr>
        <p:spPr>
          <a:xfrm>
            <a:off x="6764044" y="384182"/>
            <a:ext cx="260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3D LoKI test module with 32 tubes x 7 straws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2B7A5-E79F-0B44-A53D-E1825960DC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48" t="30291" r="34009" b="23516"/>
          <a:stretch/>
        </p:blipFill>
        <p:spPr>
          <a:xfrm>
            <a:off x="6802343" y="3145323"/>
            <a:ext cx="4365610" cy="37415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0D0258-703C-6446-8FC2-D0A717B38AB7}"/>
              </a:ext>
            </a:extLst>
          </p:cNvPr>
          <p:cNvSpPr txBox="1"/>
          <p:nvPr/>
        </p:nvSpPr>
        <p:spPr>
          <a:xfrm>
            <a:off x="9374028" y="409376"/>
            <a:ext cx="24188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2D Straws versus pixel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1088</TotalTime>
  <Words>1060</Words>
  <Application>Microsoft Macintosh PowerPoint</Application>
  <PresentationFormat>Widescreen</PresentationFormat>
  <Paragraphs>256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SANS and the DMSC </vt:lpstr>
      <vt:lpstr>Recap on the instrument data scientists</vt:lpstr>
      <vt:lpstr>Instrument data scientist role</vt:lpstr>
      <vt:lpstr>Wojtek in IDS role today and in the future</vt:lpstr>
      <vt:lpstr>Wojtek in IDS role today and in the future</vt:lpstr>
      <vt:lpstr>Scipp for data reduction</vt:lpstr>
      <vt:lpstr>Scipp SANS Team</vt:lpstr>
      <vt:lpstr>PowerPoint Presentation</vt:lpstr>
      <vt:lpstr>Instrument Visualisation  </vt:lpstr>
      <vt:lpstr>Masking </vt:lpstr>
      <vt:lpstr>SANS reduction </vt:lpstr>
      <vt:lpstr>SANS direct beam function </vt:lpstr>
      <vt:lpstr>SCIPP - summary &amp; where next?</vt:lpstr>
      <vt:lpstr>Other progress</vt:lpstr>
      <vt:lpstr>Scipp functionality</vt:lpstr>
      <vt:lpstr>Scipp functionality for SANS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SANS DMSC </dc:title>
  <dc:creator>Judith Houston</dc:creator>
  <cp:lastModifiedBy>Judith Houston</cp:lastModifiedBy>
  <cp:revision>20</cp:revision>
  <cp:lastPrinted>2019-03-08T10:27:30Z</cp:lastPrinted>
  <dcterms:created xsi:type="dcterms:W3CDTF">2020-10-19T13:15:30Z</dcterms:created>
  <dcterms:modified xsi:type="dcterms:W3CDTF">2020-10-21T06:31:57Z</dcterms:modified>
</cp:coreProperties>
</file>